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20" r:id="rId4"/>
  </p:sldMasterIdLst>
  <p:notesMasterIdLst>
    <p:notesMasterId r:id="rId26"/>
  </p:notesMasterIdLst>
  <p:handoutMasterIdLst>
    <p:handoutMasterId r:id="rId27"/>
  </p:handoutMasterIdLst>
  <p:sldIdLst>
    <p:sldId id="457" r:id="rId5"/>
    <p:sldId id="478" r:id="rId6"/>
    <p:sldId id="459" r:id="rId7"/>
    <p:sldId id="460" r:id="rId8"/>
    <p:sldId id="485" r:id="rId9"/>
    <p:sldId id="486" r:id="rId10"/>
    <p:sldId id="461" r:id="rId11"/>
    <p:sldId id="462" r:id="rId12"/>
    <p:sldId id="480" r:id="rId13"/>
    <p:sldId id="482" r:id="rId14"/>
    <p:sldId id="465" r:id="rId15"/>
    <p:sldId id="468" r:id="rId16"/>
    <p:sldId id="469" r:id="rId17"/>
    <p:sldId id="470" r:id="rId18"/>
    <p:sldId id="487" r:id="rId19"/>
    <p:sldId id="471" r:id="rId20"/>
    <p:sldId id="472" r:id="rId21"/>
    <p:sldId id="473" r:id="rId22"/>
    <p:sldId id="483" r:id="rId23"/>
    <p:sldId id="475" r:id="rId24"/>
    <p:sldId id="477" r:id="rId25"/>
  </p:sldIdLst>
  <p:sldSz cx="9144000" cy="6858000" type="screen4x3"/>
  <p:notesSz cx="68580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928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Linda Shelton" initials="LKS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25164"/>
    <a:srgbClr val="993134"/>
    <a:srgbClr val="BA3C3F"/>
    <a:srgbClr val="1E303A"/>
    <a:srgbClr val="DDDDDD"/>
    <a:srgbClr val="008000"/>
    <a:srgbClr val="990000"/>
    <a:srgbClr val="0066CC"/>
    <a:srgbClr val="FFFFFF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77" autoAdjust="0"/>
    <p:restoredTop sz="93939" autoAdjust="0"/>
  </p:normalViewPr>
  <p:slideViewPr>
    <p:cSldViewPr>
      <p:cViewPr>
        <p:scale>
          <a:sx n="76" d="100"/>
          <a:sy n="76" d="100"/>
        </p:scale>
        <p:origin x="-1194" y="-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0" d="100"/>
          <a:sy n="50" d="100"/>
        </p:scale>
        <p:origin x="-2563" y="-91"/>
      </p:cViewPr>
      <p:guideLst>
        <p:guide orient="horz" pos="2928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commentAuthors" Target="commentAuthor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handoutMaster" Target="handoutMasters/handout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3550"/>
          </a:xfrm>
          <a:prstGeom prst="rect">
            <a:avLst/>
          </a:prstGeom>
        </p:spPr>
        <p:txBody>
          <a:bodyPr vert="horz" lIns="92302" tIns="46151" rIns="92302" bIns="46151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63550"/>
          </a:xfrm>
          <a:prstGeom prst="rect">
            <a:avLst/>
          </a:prstGeom>
        </p:spPr>
        <p:txBody>
          <a:bodyPr vert="horz" lIns="92302" tIns="46151" rIns="92302" bIns="46151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BFA5FB6A-AB06-49D7-A4E7-56E5356D5E65}" type="datetimeFigureOut">
              <a:rPr lang="en-US"/>
              <a:pPr>
                <a:defRPr/>
              </a:pPr>
              <a:t>5/22/2014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31263"/>
            <a:ext cx="2971800" cy="463550"/>
          </a:xfrm>
          <a:prstGeom prst="rect">
            <a:avLst/>
          </a:prstGeom>
        </p:spPr>
        <p:txBody>
          <a:bodyPr vert="horz" lIns="92302" tIns="46151" rIns="92302" bIns="46151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831263"/>
            <a:ext cx="2971800" cy="463550"/>
          </a:xfrm>
          <a:prstGeom prst="rect">
            <a:avLst/>
          </a:prstGeom>
        </p:spPr>
        <p:txBody>
          <a:bodyPr vert="horz" lIns="92302" tIns="46151" rIns="92302" bIns="46151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1867527E-B4D1-4BE9-9CA6-700C0F7AAD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07508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3550"/>
          </a:xfrm>
          <a:prstGeom prst="rect">
            <a:avLst/>
          </a:prstGeom>
        </p:spPr>
        <p:txBody>
          <a:bodyPr vert="horz" lIns="87316" tIns="43658" rIns="87316" bIns="43658" rtlCol="0"/>
          <a:lstStyle>
            <a:lvl1pPr algn="l">
              <a:defRPr sz="11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3550"/>
          </a:xfrm>
          <a:prstGeom prst="rect">
            <a:avLst/>
          </a:prstGeom>
        </p:spPr>
        <p:txBody>
          <a:bodyPr vert="horz" lIns="87316" tIns="43658" rIns="87316" bIns="43658" rtlCol="0"/>
          <a:lstStyle>
            <a:lvl1pPr algn="r">
              <a:defRPr sz="11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C7F984A4-14B0-4A63-8690-95599C21EB80}" type="datetimeFigureOut">
              <a:rPr lang="en-US"/>
              <a:pPr>
                <a:defRPr/>
              </a:pPr>
              <a:t>5/22/2014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06488" y="698500"/>
            <a:ext cx="4646612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7316" tIns="43658" rIns="87316" bIns="43658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16425"/>
            <a:ext cx="5486400" cy="4181475"/>
          </a:xfrm>
          <a:prstGeom prst="rect">
            <a:avLst/>
          </a:prstGeom>
        </p:spPr>
        <p:txBody>
          <a:bodyPr vert="horz" lIns="87316" tIns="43658" rIns="87316" bIns="43658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31263"/>
            <a:ext cx="2971800" cy="463550"/>
          </a:xfrm>
          <a:prstGeom prst="rect">
            <a:avLst/>
          </a:prstGeom>
        </p:spPr>
        <p:txBody>
          <a:bodyPr vert="horz" lIns="87316" tIns="43658" rIns="87316" bIns="43658" rtlCol="0" anchor="b"/>
          <a:lstStyle>
            <a:lvl1pPr algn="l">
              <a:defRPr sz="11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831263"/>
            <a:ext cx="2971800" cy="463550"/>
          </a:xfrm>
          <a:prstGeom prst="rect">
            <a:avLst/>
          </a:prstGeom>
        </p:spPr>
        <p:txBody>
          <a:bodyPr vert="horz" lIns="87316" tIns="43658" rIns="87316" bIns="43658" rtlCol="0" anchor="b"/>
          <a:lstStyle>
            <a:lvl1pPr algn="r">
              <a:defRPr sz="11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F734A5CA-1E52-479A-B9B0-8E7DB115FAD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472893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8.png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3999" cy="23303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4" y="3206377"/>
            <a:ext cx="9142706" cy="36516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DDDDDD">
              <a:alpha val="2705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 userDrawn="1"/>
        </p:nvSpPr>
        <p:spPr>
          <a:xfrm>
            <a:off x="0" y="3733800"/>
            <a:ext cx="9144000" cy="228600"/>
          </a:xfrm>
          <a:prstGeom prst="rect">
            <a:avLst/>
          </a:prstGeom>
          <a:solidFill>
            <a:srgbClr val="3251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Rectangle 9"/>
          <p:cNvSpPr/>
          <p:nvPr userDrawn="1"/>
        </p:nvSpPr>
        <p:spPr>
          <a:xfrm>
            <a:off x="0" y="3675063"/>
            <a:ext cx="9144000" cy="141287"/>
          </a:xfrm>
          <a:prstGeom prst="rect">
            <a:avLst/>
          </a:prstGeom>
          <a:solidFill>
            <a:srgbClr val="BA3C3F"/>
          </a:solidFill>
          <a:ln>
            <a:solidFill>
              <a:srgbClr val="993134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Rectangle 10"/>
          <p:cNvSpPr/>
          <p:nvPr userDrawn="1"/>
        </p:nvSpPr>
        <p:spPr>
          <a:xfrm>
            <a:off x="0" y="2330390"/>
            <a:ext cx="9144000" cy="1339850"/>
          </a:xfrm>
          <a:prstGeom prst="rect">
            <a:avLst/>
          </a:prstGeom>
          <a:solidFill>
            <a:srgbClr val="1E303A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5" name="TextBox 24"/>
          <p:cNvSpPr txBox="1"/>
          <p:nvPr userDrawn="1"/>
        </p:nvSpPr>
        <p:spPr>
          <a:xfrm>
            <a:off x="6019800" y="5194300"/>
            <a:ext cx="2973388" cy="18161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b="1" dirty="0" smtClean="0">
                <a:solidFill>
                  <a:schemeClr val="bg1"/>
                </a:solidFill>
                <a:latin typeface="Cambria Math" pitchFamily="18" charset="0"/>
                <a:ea typeface="Cambria Math" pitchFamily="18" charset="0"/>
                <a:cs typeface="+mn-cs"/>
              </a:rPr>
              <a:t>Discern</a:t>
            </a:r>
            <a:r>
              <a:rPr lang="en-US" sz="1600" b="1" baseline="0" dirty="0" smtClean="0">
                <a:solidFill>
                  <a:schemeClr val="bg1"/>
                </a:solidFill>
                <a:latin typeface="Cambria Math" pitchFamily="18" charset="0"/>
                <a:ea typeface="Cambria Math" pitchFamily="18" charset="0"/>
                <a:cs typeface="+mn-cs"/>
              </a:rPr>
              <a:t> Health</a:t>
            </a:r>
            <a:endParaRPr lang="en-US" sz="1600" b="1" dirty="0">
              <a:solidFill>
                <a:schemeClr val="bg1"/>
              </a:solidFill>
              <a:latin typeface="Cambria Math" pitchFamily="18" charset="0"/>
              <a:ea typeface="Cambria Math" pitchFamily="18" charset="0"/>
              <a:cs typeface="+mn-cs"/>
            </a:endParaRP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b="1" dirty="0" smtClean="0">
                <a:solidFill>
                  <a:schemeClr val="bg1"/>
                </a:solidFill>
                <a:latin typeface="Cambria Math" pitchFamily="18" charset="0"/>
                <a:ea typeface="Cambria Math" pitchFamily="18" charset="0"/>
                <a:cs typeface="+mn-cs"/>
              </a:rPr>
              <a:t>1120</a:t>
            </a:r>
            <a:r>
              <a:rPr lang="en-US" sz="1600" b="1" baseline="0" dirty="0" smtClean="0">
                <a:solidFill>
                  <a:schemeClr val="bg1"/>
                </a:solidFill>
                <a:latin typeface="Cambria Math" pitchFamily="18" charset="0"/>
                <a:ea typeface="Cambria Math" pitchFamily="18" charset="0"/>
                <a:cs typeface="+mn-cs"/>
              </a:rPr>
              <a:t> North Charles Street</a:t>
            </a:r>
            <a:endParaRPr lang="en-US" sz="1600" b="1" dirty="0">
              <a:solidFill>
                <a:schemeClr val="bg1"/>
              </a:solidFill>
              <a:latin typeface="Cambria Math" pitchFamily="18" charset="0"/>
              <a:ea typeface="Cambria Math" pitchFamily="18" charset="0"/>
              <a:cs typeface="+mn-cs"/>
            </a:endParaRP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b="1" dirty="0">
                <a:solidFill>
                  <a:schemeClr val="bg1"/>
                </a:solidFill>
                <a:latin typeface="Cambria Math" pitchFamily="18" charset="0"/>
                <a:ea typeface="Cambria Math" pitchFamily="18" charset="0"/>
                <a:cs typeface="+mn-cs"/>
              </a:rPr>
              <a:t>Suite </a:t>
            </a:r>
            <a:r>
              <a:rPr lang="en-US" sz="1600" b="1" dirty="0" smtClean="0">
                <a:solidFill>
                  <a:schemeClr val="bg1"/>
                </a:solidFill>
                <a:latin typeface="Cambria Math" pitchFamily="18" charset="0"/>
                <a:ea typeface="Cambria Math" pitchFamily="18" charset="0"/>
                <a:cs typeface="+mn-cs"/>
              </a:rPr>
              <a:t>200</a:t>
            </a:r>
            <a:endParaRPr lang="en-US" sz="1600" b="1" dirty="0">
              <a:solidFill>
                <a:schemeClr val="bg1"/>
              </a:solidFill>
              <a:latin typeface="Cambria Math" pitchFamily="18" charset="0"/>
              <a:ea typeface="Cambria Math" pitchFamily="18" charset="0"/>
              <a:cs typeface="+mn-cs"/>
            </a:endParaRP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b="1" dirty="0">
                <a:solidFill>
                  <a:schemeClr val="bg1"/>
                </a:solidFill>
                <a:latin typeface="Cambria Math" pitchFamily="18" charset="0"/>
                <a:ea typeface="Cambria Math" pitchFamily="18" charset="0"/>
                <a:cs typeface="+mn-cs"/>
              </a:rPr>
              <a:t>Baltimore, </a:t>
            </a:r>
            <a:r>
              <a:rPr lang="en-US" sz="1600" b="1">
                <a:solidFill>
                  <a:schemeClr val="bg1"/>
                </a:solidFill>
                <a:latin typeface="Cambria Math" pitchFamily="18" charset="0"/>
                <a:ea typeface="Cambria Math" pitchFamily="18" charset="0"/>
                <a:cs typeface="+mn-cs"/>
              </a:rPr>
              <a:t>MD </a:t>
            </a:r>
            <a:r>
              <a:rPr lang="en-US" sz="1600" b="1" smtClean="0">
                <a:solidFill>
                  <a:schemeClr val="bg1"/>
                </a:solidFill>
                <a:latin typeface="Cambria Math" pitchFamily="18" charset="0"/>
                <a:ea typeface="Cambria Math" pitchFamily="18" charset="0"/>
                <a:cs typeface="+mn-cs"/>
              </a:rPr>
              <a:t>21201</a:t>
            </a:r>
            <a:endParaRPr lang="en-US" sz="1600" b="1" dirty="0">
              <a:solidFill>
                <a:schemeClr val="bg1"/>
              </a:solidFill>
              <a:latin typeface="Cambria Math" pitchFamily="18" charset="0"/>
              <a:ea typeface="Cambria Math" pitchFamily="18" charset="0"/>
              <a:cs typeface="+mn-cs"/>
            </a:endParaRP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b="1" dirty="0">
                <a:solidFill>
                  <a:schemeClr val="bg1"/>
                </a:solidFill>
                <a:latin typeface="Cambria Math" pitchFamily="18" charset="0"/>
                <a:ea typeface="Cambria Math" pitchFamily="18" charset="0"/>
                <a:cs typeface="+mn-cs"/>
              </a:rPr>
              <a:t>(410) 542-4470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b="1" dirty="0" smtClean="0">
                <a:solidFill>
                  <a:schemeClr val="bg1"/>
                </a:solidFill>
                <a:latin typeface="Cambria Math" pitchFamily="18" charset="0"/>
                <a:ea typeface="Cambria Math" pitchFamily="18" charset="0"/>
                <a:cs typeface="+mn-cs"/>
              </a:rPr>
              <a:t>www.discernhealth.com</a:t>
            </a:r>
            <a:endParaRPr lang="en-US" sz="1600" b="1" dirty="0">
              <a:solidFill>
                <a:schemeClr val="bg1"/>
              </a:solidFill>
              <a:latin typeface="Cambria Math" pitchFamily="18" charset="0"/>
              <a:ea typeface="Cambria Math" pitchFamily="18" charset="0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600" b="1" dirty="0">
              <a:solidFill>
                <a:schemeClr val="bg1"/>
              </a:solidFill>
              <a:latin typeface="Cambria Math" pitchFamily="18" charset="0"/>
              <a:ea typeface="Cambria Math" pitchFamily="18" charset="0"/>
              <a:cs typeface="+mn-cs"/>
            </a:endParaRP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04800" y="2355564"/>
            <a:ext cx="8686800" cy="1295400"/>
          </a:xfrm>
        </p:spPr>
        <p:txBody>
          <a:bodyPr/>
          <a:lstStyle>
            <a:lvl1pPr algn="ctr">
              <a:defRPr sz="4000" b="1" spc="6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04800" y="4191000"/>
            <a:ext cx="3276600" cy="2514600"/>
          </a:xfrm>
        </p:spPr>
        <p:txBody>
          <a:bodyPr/>
          <a:lstStyle>
            <a:lvl1pPr marL="64008" indent="0" algn="l">
              <a:buNone/>
              <a:defRPr sz="28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pic>
        <p:nvPicPr>
          <p:cNvPr id="1026" name="Picture 1" descr="image001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18850" y="76200"/>
            <a:ext cx="5585315" cy="23272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3048000"/>
            <a:ext cx="9144000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4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2400300"/>
            <a:ext cx="9139238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/>
          <p:cNvSpPr/>
          <p:nvPr userDrawn="1"/>
        </p:nvSpPr>
        <p:spPr>
          <a:xfrm>
            <a:off x="0" y="3124200"/>
            <a:ext cx="9144000" cy="1339850"/>
          </a:xfrm>
          <a:prstGeom prst="rect">
            <a:avLst/>
          </a:prstGeom>
          <a:solidFill>
            <a:srgbClr val="404040">
              <a:alpha val="8117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Rectangle 1"/>
          <p:cNvSpPr/>
          <p:nvPr userDrawn="1"/>
        </p:nvSpPr>
        <p:spPr>
          <a:xfrm>
            <a:off x="0" y="2400300"/>
            <a:ext cx="9144000" cy="2705100"/>
          </a:xfrm>
          <a:prstGeom prst="rect">
            <a:avLst/>
          </a:prstGeom>
          <a:solidFill>
            <a:schemeClr val="accent1">
              <a:alpha val="2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 userDrawn="1"/>
        </p:nvSpPr>
        <p:spPr>
          <a:xfrm>
            <a:off x="0" y="3124200"/>
            <a:ext cx="9144000" cy="1339850"/>
          </a:xfrm>
          <a:prstGeom prst="rect">
            <a:avLst/>
          </a:prstGeom>
          <a:solidFill>
            <a:srgbClr val="1E303A">
              <a:alpha val="65000"/>
            </a:srgbClr>
          </a:solidFill>
          <a:ln w="50800" cap="rnd" cmpd="thickThin" algn="ctr">
            <a:noFill/>
            <a:prstDash val="soli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Title 7"/>
          <p:cNvSpPr txBox="1">
            <a:spLocks/>
          </p:cNvSpPr>
          <p:nvPr userDrawn="1"/>
        </p:nvSpPr>
        <p:spPr>
          <a:xfrm>
            <a:off x="304800" y="3124200"/>
            <a:ext cx="8686800" cy="1295400"/>
          </a:xfrm>
          <a:prstGeom prst="rect">
            <a:avLst/>
          </a:prstGeom>
        </p:spPr>
        <p:txBody>
          <a:bodyPr anchor="ctr">
            <a:normAutofit/>
          </a:bodyPr>
          <a:lstStyle>
            <a:lvl1pPr>
              <a:defRPr sz="4000" b="1" spc="600">
                <a:solidFill>
                  <a:schemeClr val="bg1"/>
                </a:solidFill>
                <a:latin typeface="+mj-lt"/>
              </a:defRPr>
            </a:lvl1pPr>
          </a:lstStyle>
          <a:p>
            <a:pPr eaLnBrk="0" hangingPunct="0">
              <a:defRPr/>
            </a:pPr>
            <a:endParaRPr lang="en-US" dirty="0">
              <a:ea typeface="+mj-ea"/>
              <a:cs typeface="Aharoni" pitchFamily="2" charset="-79"/>
            </a:endParaRPr>
          </a:p>
        </p:txBody>
      </p:sp>
      <p:sp>
        <p:nvSpPr>
          <p:cNvPr id="27" name="Title Placeholder 21"/>
          <p:cNvSpPr>
            <a:spLocks noGrp="1"/>
          </p:cNvSpPr>
          <p:nvPr>
            <p:ph type="title"/>
          </p:nvPr>
        </p:nvSpPr>
        <p:spPr>
          <a:xfrm>
            <a:off x="300681" y="3413125"/>
            <a:ext cx="8763000" cy="762000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8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037A42-9458-4B1D-8E5E-61EF1F2AB34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6700" y="533400"/>
            <a:ext cx="8763000" cy="762000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609600" y="1524000"/>
            <a:ext cx="8305800" cy="4724400"/>
          </a:xfrm>
        </p:spPr>
        <p:txBody>
          <a:bodyPr/>
          <a:lstStyle>
            <a:lvl2pPr>
              <a:tabLst>
                <a:tab pos="1143000" algn="l"/>
                <a:tab pos="2286000" algn="l"/>
                <a:tab pos="3429000" algn="l"/>
                <a:tab pos="4572000" algn="l"/>
              </a:tabLst>
              <a:defRPr/>
            </a:lvl2pPr>
            <a:lvl3pPr>
              <a:tabLst>
                <a:tab pos="914400" algn="l"/>
                <a:tab pos="1828800" algn="l"/>
                <a:tab pos="2743200" algn="l"/>
                <a:tab pos="3657600" algn="l"/>
              </a:tabLst>
              <a:defRPr/>
            </a:lvl3pPr>
            <a:lvl4pPr>
              <a:tabLst>
                <a:tab pos="914400" algn="l"/>
                <a:tab pos="1828800" algn="l"/>
                <a:tab pos="2743200" algn="l"/>
                <a:tab pos="3657600" algn="l"/>
              </a:tabLst>
              <a:defRPr/>
            </a:lvl4pPr>
            <a:lvl5pPr>
              <a:tabLst>
                <a:tab pos="914400" algn="l"/>
                <a:tab pos="1828800" algn="l"/>
                <a:tab pos="2743200" algn="l"/>
                <a:tab pos="3657600" algn="l"/>
              </a:tabLst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9927CF-721A-41D1-B00E-5DF24516745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wo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3"/>
          <p:cNvSpPr txBox="1">
            <a:spLocks/>
          </p:cNvSpPr>
          <p:nvPr userDrawn="1"/>
        </p:nvSpPr>
        <p:spPr>
          <a:xfrm>
            <a:off x="0" y="6553200"/>
            <a:ext cx="533400" cy="304800"/>
          </a:xfrm>
          <a:prstGeom prst="rect">
            <a:avLst/>
          </a:prstGeom>
        </p:spPr>
        <p:txBody>
          <a:bodyPr/>
          <a:lstStyle>
            <a:lvl1pPr>
              <a:defRPr sz="1400" b="1">
                <a:solidFill>
                  <a:schemeClr val="bg2">
                    <a:lumMod val="50000"/>
                  </a:schemeClr>
                </a:solidFill>
                <a:latin typeface="+mj-lt"/>
              </a:defRPr>
            </a:lvl1pPr>
          </a:lstStyle>
          <a:p>
            <a:pPr>
              <a:defRPr/>
            </a:pPr>
            <a:fld id="{F24C312D-E9C6-43E3-A3B9-222FDE2FDF9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533400"/>
            <a:ext cx="8763000" cy="762000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533400" y="1447800"/>
            <a:ext cx="3962400" cy="4648200"/>
          </a:xfrm>
        </p:spPr>
        <p:txBody>
          <a:bodyPr/>
          <a:lstStyle>
            <a:lvl2pPr>
              <a:tabLst>
                <a:tab pos="1143000" algn="l"/>
                <a:tab pos="2286000" algn="l"/>
                <a:tab pos="3429000" algn="l"/>
                <a:tab pos="4572000" algn="l"/>
              </a:tabLst>
              <a:defRPr/>
            </a:lvl2pPr>
            <a:lvl3pPr>
              <a:tabLst>
                <a:tab pos="914400" algn="l"/>
                <a:tab pos="1828800" algn="l"/>
                <a:tab pos="2743200" algn="l"/>
                <a:tab pos="3657600" algn="l"/>
              </a:tabLst>
              <a:defRPr/>
            </a:lvl3pPr>
            <a:lvl4pPr>
              <a:tabLst>
                <a:tab pos="914400" algn="l"/>
                <a:tab pos="1828800" algn="l"/>
                <a:tab pos="2743200" algn="l"/>
                <a:tab pos="3657600" algn="l"/>
              </a:tabLst>
              <a:defRPr/>
            </a:lvl4pPr>
            <a:lvl5pPr>
              <a:tabLst>
                <a:tab pos="914400" algn="l"/>
                <a:tab pos="1828800" algn="l"/>
                <a:tab pos="2743200" algn="l"/>
                <a:tab pos="3657600" algn="l"/>
              </a:tabLst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Content Placeholder 2"/>
          <p:cNvSpPr>
            <a:spLocks noGrp="1"/>
          </p:cNvSpPr>
          <p:nvPr>
            <p:ph idx="12"/>
          </p:nvPr>
        </p:nvSpPr>
        <p:spPr>
          <a:xfrm>
            <a:off x="4876800" y="1447800"/>
            <a:ext cx="4038600" cy="4648200"/>
          </a:xfrm>
        </p:spPr>
        <p:txBody>
          <a:bodyPr/>
          <a:lstStyle>
            <a:lvl2pPr>
              <a:tabLst>
                <a:tab pos="1143000" algn="l"/>
                <a:tab pos="2286000" algn="l"/>
                <a:tab pos="3429000" algn="l"/>
                <a:tab pos="4572000" algn="l"/>
              </a:tabLst>
              <a:defRPr/>
            </a:lvl2pPr>
            <a:lvl3pPr>
              <a:tabLst>
                <a:tab pos="914400" algn="l"/>
                <a:tab pos="1828800" algn="l"/>
                <a:tab pos="2743200" algn="l"/>
                <a:tab pos="3657600" algn="l"/>
              </a:tabLst>
              <a:defRPr/>
            </a:lvl3pPr>
            <a:lvl4pPr>
              <a:tabLst>
                <a:tab pos="914400" algn="l"/>
                <a:tab pos="1828800" algn="l"/>
                <a:tab pos="2743200" algn="l"/>
                <a:tab pos="3657600" algn="l"/>
              </a:tabLst>
              <a:defRPr/>
            </a:lvl4pPr>
            <a:lvl5pPr>
              <a:tabLst>
                <a:tab pos="914400" algn="l"/>
                <a:tab pos="1828800" algn="l"/>
                <a:tab pos="2743200" algn="l"/>
                <a:tab pos="3657600" algn="l"/>
              </a:tabLst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6700" y="533400"/>
            <a:ext cx="8763000" cy="762000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4A686B-22E2-4C36-B2C4-CEA4DA03A68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5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0" y="228600"/>
            <a:ext cx="9144000" cy="65088"/>
          </a:xfrm>
          <a:prstGeom prst="rect">
            <a:avLst/>
          </a:prstGeom>
          <a:solidFill>
            <a:srgbClr val="BA3C3F"/>
          </a:solidFill>
          <a:ln w="50800" cap="rnd" cmpd="thickThin" algn="ctr">
            <a:noFill/>
            <a:prstDash val="soli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266700" y="647207"/>
            <a:ext cx="8763000" cy="7620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6" name="Rectangle 15"/>
          <p:cNvSpPr/>
          <p:nvPr userDrawn="1"/>
        </p:nvSpPr>
        <p:spPr>
          <a:xfrm>
            <a:off x="0" y="0"/>
            <a:ext cx="9144000" cy="228600"/>
          </a:xfrm>
          <a:prstGeom prst="rect">
            <a:avLst/>
          </a:prstGeom>
          <a:solidFill>
            <a:srgbClr val="3251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124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609600" y="1600200"/>
            <a:ext cx="807720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30" name="TextBox 29"/>
          <p:cNvSpPr txBox="1"/>
          <p:nvPr userDrawn="1"/>
        </p:nvSpPr>
        <p:spPr bwMode="auto">
          <a:xfrm>
            <a:off x="5943600" y="-136525"/>
            <a:ext cx="3560763" cy="576263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lIns="267250" tIns="133631" rIns="267250" bIns="133631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spc="2200" dirty="0">
                <a:solidFill>
                  <a:schemeClr val="bg1">
                    <a:lumMod val="9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haroni" pitchFamily="2" charset="-79"/>
                <a:cs typeface="Aharoni" pitchFamily="2" charset="-79"/>
              </a:rPr>
              <a:t>DISCERN</a:t>
            </a:r>
          </a:p>
        </p:txBody>
      </p:sp>
      <p:sp>
        <p:nvSpPr>
          <p:cNvPr id="32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0" y="6553200"/>
            <a:ext cx="533400" cy="304800"/>
          </a:xfrm>
          <a:prstGeom prst="rect">
            <a:avLst/>
          </a:prstGeom>
        </p:spPr>
        <p:txBody>
          <a:bodyPr/>
          <a:lstStyle>
            <a:lvl1pPr>
              <a:defRPr sz="1400" b="1">
                <a:solidFill>
                  <a:schemeClr val="bg2">
                    <a:lumMod val="50000"/>
                  </a:schemeClr>
                </a:solidFill>
                <a:latin typeface="+mj-lt"/>
              </a:defRPr>
            </a:lvl1pPr>
          </a:lstStyle>
          <a:p>
            <a:pPr>
              <a:defRPr/>
            </a:pPr>
            <a:fld id="{749C27E7-80D0-438B-A0EC-E13166633C8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7"/>
          <a:stretch>
            <a:fillRect/>
          </a:stretch>
        </p:blipFill>
        <p:spPr>
          <a:xfrm>
            <a:off x="7393640" y="6281380"/>
            <a:ext cx="1721528" cy="54364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490" r:id="rId1"/>
    <p:sldLayoutId id="2147484491" r:id="rId2"/>
    <p:sldLayoutId id="2147484487" r:id="rId3"/>
    <p:sldLayoutId id="2147484492" r:id="rId4"/>
    <p:sldLayoutId id="2147484488" r:id="rId5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b="1" kern="1200" spc="300">
          <a:solidFill>
            <a:schemeClr val="tx2"/>
          </a:solidFill>
          <a:latin typeface="+mn-lt"/>
          <a:ea typeface="+mj-ea"/>
          <a:cs typeface="Aharoni" pitchFamily="2" charset="-79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Calibri" pitchFamily="34" charset="0"/>
          <a:cs typeface="Aharoni" pitchFamily="2" charset="-79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Calibri" pitchFamily="34" charset="0"/>
          <a:cs typeface="Aharoni" pitchFamily="2" charset="-79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Calibri" pitchFamily="34" charset="0"/>
          <a:cs typeface="Aharoni" pitchFamily="2" charset="-79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Calibri" pitchFamily="34" charset="0"/>
          <a:cs typeface="Aharoni" pitchFamily="2" charset="-79"/>
        </a:defRPr>
      </a:lvl5pPr>
      <a:lvl6pPr marL="457200" algn="l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Calibri" pitchFamily="34" charset="0"/>
          <a:cs typeface="Aharoni" pitchFamily="2" charset="-79"/>
        </a:defRPr>
      </a:lvl6pPr>
      <a:lvl7pPr marL="914400" algn="l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Calibri" pitchFamily="34" charset="0"/>
          <a:cs typeface="Aharoni" pitchFamily="2" charset="-79"/>
        </a:defRPr>
      </a:lvl7pPr>
      <a:lvl8pPr marL="1371600" algn="l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Calibri" pitchFamily="34" charset="0"/>
          <a:cs typeface="Aharoni" pitchFamily="2" charset="-79"/>
        </a:defRPr>
      </a:lvl8pPr>
      <a:lvl9pPr marL="1828800" algn="l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Calibri" pitchFamily="34" charset="0"/>
          <a:cs typeface="Aharoni" pitchFamily="2" charset="-79"/>
        </a:defRPr>
      </a:lvl9pPr>
    </p:titleStyle>
    <p:bodyStyle>
      <a:lvl1pPr marL="457200" indent="-347663" algn="l" rtl="0" eaLnBrk="0" fontAlgn="base" hangingPunct="0">
        <a:spcBef>
          <a:spcPts val="300"/>
        </a:spcBef>
        <a:spcAft>
          <a:spcPct val="0"/>
        </a:spcAft>
        <a:buClr>
          <a:srgbClr val="B00000"/>
        </a:buClr>
        <a:buSzPct val="85000"/>
        <a:buBlip>
          <a:blip r:embed="rId8"/>
        </a:buBlip>
        <a:defRPr sz="2800" kern="1200">
          <a:solidFill>
            <a:srgbClr val="404040"/>
          </a:solidFill>
          <a:latin typeface="+mn-lt"/>
          <a:ea typeface="Cambria Math" pitchFamily="18" charset="0"/>
          <a:cs typeface="Cambria Math" pitchFamily="18" charset="0"/>
        </a:defRPr>
      </a:lvl1pPr>
      <a:lvl2pPr marL="800100" indent="-285750" algn="l" rtl="0" eaLnBrk="0" fontAlgn="base" hangingPunct="0">
        <a:spcBef>
          <a:spcPts val="300"/>
        </a:spcBef>
        <a:spcAft>
          <a:spcPct val="0"/>
        </a:spcAft>
        <a:buClr>
          <a:srgbClr val="B00000"/>
        </a:buClr>
        <a:buSzPct val="70000"/>
        <a:buBlip>
          <a:blip r:embed="rId9"/>
        </a:buBlip>
        <a:defRPr sz="2600" kern="1200">
          <a:solidFill>
            <a:srgbClr val="404040"/>
          </a:solidFill>
          <a:latin typeface="+mn-lt"/>
          <a:ea typeface="Cambria Math" pitchFamily="18" charset="0"/>
          <a:cs typeface="Cambria Math" pitchFamily="18" charset="0"/>
        </a:defRPr>
      </a:lvl2pPr>
      <a:lvl3pPr marL="1160463" indent="-303213" algn="l" rtl="0" eaLnBrk="0" fontAlgn="base" hangingPunct="0">
        <a:spcBef>
          <a:spcPts val="300"/>
        </a:spcBef>
        <a:spcAft>
          <a:spcPct val="0"/>
        </a:spcAft>
        <a:buClr>
          <a:srgbClr val="B00000"/>
        </a:buClr>
        <a:buSzPct val="75000"/>
        <a:buBlip>
          <a:blip r:embed="rId10"/>
        </a:buBlip>
        <a:defRPr sz="2400" kern="1200">
          <a:solidFill>
            <a:srgbClr val="404040"/>
          </a:solidFill>
          <a:latin typeface="+mn-lt"/>
          <a:ea typeface="Cambria Math" pitchFamily="18" charset="0"/>
          <a:cs typeface="Cambria Math" pitchFamily="18" charset="0"/>
        </a:defRPr>
      </a:lvl3pPr>
      <a:lvl4pPr marL="1485900" indent="-228600" algn="l" rtl="0" eaLnBrk="0" fontAlgn="base" hangingPunct="0">
        <a:spcBef>
          <a:spcPts val="300"/>
        </a:spcBef>
        <a:spcAft>
          <a:spcPct val="0"/>
        </a:spcAft>
        <a:buClr>
          <a:srgbClr val="B00000"/>
        </a:buClr>
        <a:buSzPct val="114000"/>
        <a:buFont typeface="Wingdings" pitchFamily="2" charset="2"/>
        <a:buChar char="§"/>
        <a:defRPr sz="2200" kern="1200">
          <a:solidFill>
            <a:srgbClr val="404040"/>
          </a:solidFill>
          <a:latin typeface="+mn-lt"/>
          <a:ea typeface="Cambria Math" pitchFamily="18" charset="0"/>
          <a:cs typeface="Cambria Math" pitchFamily="18" charset="0"/>
        </a:defRPr>
      </a:lvl4pPr>
      <a:lvl5pPr marL="1885950" indent="-342900" algn="l" rtl="0" eaLnBrk="0" fontAlgn="base" hangingPunct="0">
        <a:spcBef>
          <a:spcPts val="300"/>
        </a:spcBef>
        <a:spcAft>
          <a:spcPct val="0"/>
        </a:spcAft>
        <a:buClr>
          <a:srgbClr val="B00000"/>
        </a:buClr>
        <a:buSzPct val="114000"/>
        <a:buFont typeface="Wingdings" pitchFamily="2" charset="2"/>
        <a:buChar char="§"/>
        <a:defRPr sz="2000" kern="1200">
          <a:solidFill>
            <a:srgbClr val="404040"/>
          </a:solidFill>
          <a:latin typeface="+mn-lt"/>
          <a:ea typeface="Cambria Math" pitchFamily="18" charset="0"/>
          <a:cs typeface="Cambria Math" pitchFamily="18" charset="0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5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5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324100"/>
            <a:ext cx="9144000" cy="1295400"/>
          </a:xfrm>
        </p:spPr>
        <p:txBody>
          <a:bodyPr>
            <a:noAutofit/>
          </a:bodyPr>
          <a:lstStyle/>
          <a:p>
            <a:pPr algn="ctr"/>
            <a:r>
              <a:rPr lang="en-US" sz="2800" dirty="0" smtClean="0"/>
              <a:t>Risk Adjustment for </a:t>
            </a:r>
            <a:br>
              <a:rPr lang="en-US" sz="2800" dirty="0" smtClean="0"/>
            </a:br>
            <a:r>
              <a:rPr lang="en-US" sz="2800" dirty="0" smtClean="0"/>
              <a:t>Socioeconomic Status;</a:t>
            </a:r>
            <a:br>
              <a:rPr lang="en-US" sz="2800" dirty="0" smtClean="0"/>
            </a:br>
            <a:r>
              <a:rPr lang="en-US" sz="2800" dirty="0" smtClean="0"/>
              <a:t>Linking Cost and Quality Measures</a:t>
            </a:r>
            <a:endParaRPr lang="en-US" sz="2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" y="4114800"/>
            <a:ext cx="6400800" cy="2514600"/>
          </a:xfrm>
        </p:spPr>
        <p:txBody>
          <a:bodyPr/>
          <a:lstStyle/>
          <a:p>
            <a:r>
              <a:rPr lang="en-US" b="1" dirty="0" smtClean="0"/>
              <a:t>HSCRC </a:t>
            </a:r>
          </a:p>
          <a:p>
            <a:r>
              <a:rPr lang="en-US" b="1" dirty="0" smtClean="0"/>
              <a:t>Performance Measurement </a:t>
            </a:r>
          </a:p>
          <a:p>
            <a:r>
              <a:rPr lang="en-US" b="1" dirty="0" smtClean="0"/>
              <a:t>Workgroup</a:t>
            </a:r>
          </a:p>
          <a:p>
            <a:r>
              <a:rPr lang="en-US" sz="2400" i="1" dirty="0" smtClean="0"/>
              <a:t>May 28, 2014 </a:t>
            </a:r>
          </a:p>
          <a:p>
            <a:endParaRPr lang="en-US" sz="2000" i="1" dirty="0" smtClean="0"/>
          </a:p>
          <a:p>
            <a:r>
              <a:rPr lang="en-US" b="1" dirty="0" smtClean="0"/>
              <a:t>Tom Valuck, MD, JD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266056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838200"/>
            <a:ext cx="8763000" cy="762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Using Peer Groups as an Alternative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828800"/>
            <a:ext cx="8305800" cy="3962400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en-US" sz="3200" dirty="0" smtClean="0"/>
              <a:t>Make comparisons within peer groups of providers with similar resources and similar populations</a:t>
            </a:r>
          </a:p>
          <a:p>
            <a:pPr lvl="1">
              <a:spcAft>
                <a:spcPts val="600"/>
              </a:spcAft>
            </a:pPr>
            <a:r>
              <a:rPr lang="en-US" sz="2800" dirty="0" smtClean="0"/>
              <a:t>Upside- Performance scores would not need to be adjusted to compare quality outcomes</a:t>
            </a:r>
          </a:p>
          <a:p>
            <a:pPr lvl="1">
              <a:spcAft>
                <a:spcPts val="600"/>
              </a:spcAft>
            </a:pPr>
            <a:r>
              <a:rPr lang="en-US" sz="2800" dirty="0" smtClean="0"/>
              <a:t>Downside- Disparities not identified; hard to evaluate across peer groups</a:t>
            </a:r>
          </a:p>
          <a:p>
            <a:pPr lvl="1">
              <a:spcAft>
                <a:spcPts val="600"/>
              </a:spcAft>
            </a:pPr>
            <a:endParaRPr lang="en-US" dirty="0" smtClean="0"/>
          </a:p>
          <a:p>
            <a:pPr marL="514350" lvl="1" indent="0">
              <a:spcAft>
                <a:spcPts val="600"/>
              </a:spcAft>
              <a:buNone/>
            </a:pPr>
            <a:endParaRPr lang="en-US" dirty="0" smtClean="0"/>
          </a:p>
          <a:p>
            <a:pPr lvl="1">
              <a:spcAft>
                <a:spcPts val="600"/>
              </a:spcAft>
            </a:pPr>
            <a:endParaRPr lang="en-US" dirty="0" smtClean="0"/>
          </a:p>
          <a:p>
            <a:pPr lvl="1">
              <a:spcAft>
                <a:spcPts val="600"/>
              </a:spcAft>
            </a:pPr>
            <a:endParaRPr lang="en-US" dirty="0" smtClean="0"/>
          </a:p>
          <a:p>
            <a:pPr>
              <a:spcAft>
                <a:spcPts val="600"/>
              </a:spcAft>
            </a:pPr>
            <a:endParaRPr lang="en-US" dirty="0" smtClean="0"/>
          </a:p>
          <a:p>
            <a:pPr>
              <a:spcAft>
                <a:spcPts val="600"/>
              </a:spcAft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B9927CF-721A-41D1-B00E-5DF245167458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0168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304800"/>
            <a:ext cx="8763000" cy="762000"/>
          </a:xfrm>
        </p:spPr>
        <p:txBody>
          <a:bodyPr/>
          <a:lstStyle/>
          <a:p>
            <a:r>
              <a:rPr lang="en-US" dirty="0" smtClean="0"/>
              <a:t>Public Comments on Draft Report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066800"/>
            <a:ext cx="8534400" cy="5638800"/>
          </a:xfrm>
        </p:spPr>
        <p:txBody>
          <a:bodyPr/>
          <a:lstStyle/>
          <a:p>
            <a:r>
              <a:rPr lang="en-US" dirty="0" smtClean="0"/>
              <a:t>Providers</a:t>
            </a:r>
          </a:p>
          <a:p>
            <a:pPr lvl="1"/>
            <a:r>
              <a:rPr lang="en-US" sz="2400" dirty="0" err="1" smtClean="0"/>
              <a:t>Sociodemographic</a:t>
            </a:r>
            <a:r>
              <a:rPr lang="en-US" sz="2400" dirty="0" smtClean="0"/>
              <a:t> risk adjustment is essential for fairness</a:t>
            </a:r>
          </a:p>
          <a:p>
            <a:pPr lvl="1"/>
            <a:r>
              <a:rPr lang="en-US" sz="2400" dirty="0" smtClean="0"/>
              <a:t>Necessary to avoid undesirable unintended effects for vulnerable populations and the providers that care for them</a:t>
            </a:r>
          </a:p>
          <a:p>
            <a:pPr marL="514350" lvl="1" indent="0">
              <a:buNone/>
            </a:pPr>
            <a:endParaRPr lang="en-US" sz="1600" dirty="0" smtClean="0"/>
          </a:p>
          <a:p>
            <a:r>
              <a:rPr lang="en-US" dirty="0" smtClean="0"/>
              <a:t>Consumers and Purchasers</a:t>
            </a:r>
          </a:p>
          <a:p>
            <a:pPr lvl="1">
              <a:spcAft>
                <a:spcPts val="600"/>
              </a:spcAft>
            </a:pPr>
            <a:r>
              <a:rPr lang="en-US" sz="2400" dirty="0" err="1" smtClean="0"/>
              <a:t>Sociodemographic</a:t>
            </a:r>
            <a:r>
              <a:rPr lang="en-US" sz="2400" dirty="0" smtClean="0"/>
              <a:t> adjustment might mask quality problems or disparities; could promote using different clinical standards for different patients</a:t>
            </a:r>
          </a:p>
          <a:p>
            <a:pPr lvl="1">
              <a:spcAft>
                <a:spcPts val="600"/>
              </a:spcAft>
            </a:pPr>
            <a:r>
              <a:rPr lang="en-US" sz="2400" dirty="0" smtClean="0"/>
              <a:t>Unclear if there is enough evidence that, without risk adjustment, there is the potential of harm for patients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B9927CF-721A-41D1-B00E-5DF245167458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09063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762000"/>
            <a:ext cx="8763000" cy="762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Other Notes Regarding Adjustment for Socioeconomic Status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905000"/>
            <a:ext cx="8001000" cy="4572000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en-US" dirty="0" smtClean="0"/>
              <a:t>No absolutes- Each measure should be considered for the appropriateness of risk adjustment</a:t>
            </a:r>
          </a:p>
          <a:p>
            <a:pPr lvl="1">
              <a:spcAft>
                <a:spcPts val="600"/>
              </a:spcAft>
            </a:pPr>
            <a:r>
              <a:rPr lang="en-US" dirty="0" smtClean="0"/>
              <a:t>For example, central line infections or wrong site surgery should not be adjusted</a:t>
            </a:r>
          </a:p>
          <a:p>
            <a:pPr>
              <a:spcAft>
                <a:spcPts val="600"/>
              </a:spcAft>
            </a:pPr>
            <a:r>
              <a:rPr lang="en-US" dirty="0" smtClean="0"/>
              <a:t>Access to good </a:t>
            </a:r>
            <a:r>
              <a:rPr lang="en-US" dirty="0" err="1" smtClean="0"/>
              <a:t>sociodemographic</a:t>
            </a:r>
            <a:r>
              <a:rPr lang="en-US" dirty="0" smtClean="0"/>
              <a:t> data a barrier</a:t>
            </a:r>
          </a:p>
          <a:p>
            <a:pPr>
              <a:spcAft>
                <a:spcPts val="600"/>
              </a:spcAft>
            </a:pPr>
            <a:r>
              <a:rPr lang="en-US" dirty="0" smtClean="0"/>
              <a:t>Stratification, risk adjustment, and peer grouping are not mutually exclusive methods- consider hybrid approaches</a:t>
            </a:r>
          </a:p>
          <a:p>
            <a:pPr lvl="1">
              <a:spcAft>
                <a:spcPts val="600"/>
              </a:spcAft>
            </a:pPr>
            <a:endParaRPr lang="en-US" dirty="0" smtClean="0"/>
          </a:p>
          <a:p>
            <a:pPr marL="514350" lvl="1" indent="0">
              <a:spcAft>
                <a:spcPts val="600"/>
              </a:spcAft>
              <a:buNone/>
            </a:pPr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B9927CF-721A-41D1-B00E-5DF245167458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059459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413125"/>
            <a:ext cx="9144000" cy="7620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Linking Quality and Cost Indicators to Measure Efficiency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C037A42-9458-4B1D-8E5E-61EF1F2AB34E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900160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685800"/>
            <a:ext cx="8763000" cy="762000"/>
          </a:xfrm>
        </p:spPr>
        <p:txBody>
          <a:bodyPr>
            <a:normAutofit fontScale="90000"/>
          </a:bodyPr>
          <a:lstStyle/>
          <a:p>
            <a:r>
              <a:rPr lang="en-US" dirty="0"/>
              <a:t>Linking Quality and Cost Indicators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B9927CF-721A-41D1-B00E-5DF245167458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685800" y="1752600"/>
            <a:ext cx="8001000" cy="4495800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en-US" sz="3400" dirty="0" smtClean="0"/>
              <a:t>Commissioned paper authors performed an environmental scan to identify methods that combine quality and cost measures to assess efficiency</a:t>
            </a:r>
          </a:p>
          <a:p>
            <a:pPr>
              <a:spcAft>
                <a:spcPts val="600"/>
              </a:spcAft>
            </a:pPr>
            <a:r>
              <a:rPr lang="en-US" sz="3400" dirty="0" smtClean="0"/>
              <a:t>Identified 7 proposed or currently-used approaches</a:t>
            </a:r>
          </a:p>
          <a:p>
            <a:pPr>
              <a:spcAft>
                <a:spcPts val="600"/>
              </a:spcAft>
            </a:pPr>
            <a:r>
              <a:rPr lang="en-US" sz="3400" dirty="0" smtClean="0"/>
              <a:t>No definitive approach in use</a:t>
            </a:r>
            <a:endParaRPr lang="en-US" sz="3400" dirty="0"/>
          </a:p>
        </p:txBody>
      </p:sp>
    </p:spTree>
    <p:extLst>
      <p:ext uri="{BB962C8B-B14F-4D97-AF65-F5344CB8AC3E}">
        <p14:creationId xmlns:p14="http://schemas.microsoft.com/office/powerpoint/2010/main" val="375994958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914400"/>
            <a:ext cx="8763000" cy="762000"/>
          </a:xfrm>
        </p:spPr>
        <p:txBody>
          <a:bodyPr/>
          <a:lstStyle/>
          <a:p>
            <a:r>
              <a:rPr lang="en-US" dirty="0" smtClean="0"/>
              <a:t>What Is Efficiency?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2133600"/>
            <a:ext cx="8305800" cy="3581400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en-US" dirty="0" smtClean="0"/>
              <a:t>Relationship between inputs and outputs</a:t>
            </a:r>
          </a:p>
          <a:p>
            <a:pPr>
              <a:spcAft>
                <a:spcPts val="600"/>
              </a:spcAft>
            </a:pPr>
            <a:r>
              <a:rPr lang="en-US" dirty="0" smtClean="0"/>
              <a:t>Efficiency = quality / costs</a:t>
            </a:r>
            <a:endParaRPr lang="en-US" dirty="0"/>
          </a:p>
          <a:p>
            <a:pPr>
              <a:spcAft>
                <a:spcPts val="600"/>
              </a:spcAft>
            </a:pPr>
            <a:r>
              <a:rPr lang="en-US" dirty="0" smtClean="0"/>
              <a:t>Can increase efficiency by increasing quality, decreasing costs, or both; but cheaper is not necessarily more efficient</a:t>
            </a:r>
          </a:p>
          <a:p>
            <a:pPr>
              <a:spcAft>
                <a:spcPts val="600"/>
              </a:spcAft>
            </a:pPr>
            <a:r>
              <a:rPr lang="en-US" dirty="0" smtClean="0"/>
              <a:t>To measure efficiency, need both the quality and cost components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B9927CF-721A-41D1-B00E-5DF245167458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2156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533400"/>
            <a:ext cx="8763000" cy="762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Approaches to Assessing Efficiency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B9927CF-721A-41D1-B00E-5DF245167458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533400" y="1447800"/>
            <a:ext cx="8229600" cy="4876800"/>
          </a:xfrm>
        </p:spPr>
        <p:txBody>
          <a:bodyPr/>
          <a:lstStyle/>
          <a:p>
            <a:pPr marL="109537" indent="0">
              <a:buNone/>
            </a:pPr>
            <a:r>
              <a:rPr lang="en-US" sz="3200" b="1" dirty="0" smtClean="0"/>
              <a:t>Conditional Model</a:t>
            </a:r>
          </a:p>
          <a:p>
            <a:pPr marL="966787" lvl="1" indent="-514350">
              <a:buAutoNum type="arabicPeriod"/>
            </a:pPr>
            <a:r>
              <a:rPr lang="en-US" sz="2800" dirty="0" smtClean="0"/>
              <a:t>Quality assessed with a single measure or a composite measure</a:t>
            </a:r>
          </a:p>
          <a:p>
            <a:pPr marL="966787" lvl="1" indent="-514350">
              <a:buAutoNum type="arabicPeriod"/>
            </a:pPr>
            <a:r>
              <a:rPr lang="en-US" sz="2800" dirty="0" smtClean="0"/>
              <a:t>Cost assessed, typically with a measure of total cost</a:t>
            </a:r>
          </a:p>
          <a:p>
            <a:pPr marL="966787" lvl="1" indent="-514350">
              <a:buAutoNum type="arabicPeriod"/>
            </a:pPr>
            <a:r>
              <a:rPr lang="en-US" sz="2800" dirty="0" smtClean="0"/>
              <a:t>Quality and cost domains classified into performance groups, frequently low, medium, and high</a:t>
            </a:r>
          </a:p>
          <a:p>
            <a:pPr marL="966787" lvl="1" indent="-514350">
              <a:buAutoNum type="arabicPeriod"/>
            </a:pPr>
            <a:r>
              <a:rPr lang="en-US" sz="2800" dirty="0" smtClean="0"/>
              <a:t>Classifications combined to assess efficiency (e.g., high quality, medium cost; low quality, high cost)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17456109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457200"/>
            <a:ext cx="8763000" cy="762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Variations of the Conditional Model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B9927CF-721A-41D1-B00E-5DF245167458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447800"/>
            <a:ext cx="8534400" cy="1752600"/>
          </a:xfrm>
        </p:spPr>
        <p:txBody>
          <a:bodyPr/>
          <a:lstStyle/>
          <a:p>
            <a:pPr marL="109537" indent="0">
              <a:buNone/>
            </a:pPr>
            <a:r>
              <a:rPr lang="en-US" b="1" dirty="0" smtClean="0"/>
              <a:t>Hurdle Model</a:t>
            </a:r>
          </a:p>
          <a:p>
            <a:pPr lvl="1"/>
            <a:r>
              <a:rPr lang="en-US" dirty="0" smtClean="0"/>
              <a:t>Minimum quality standard must be met before cost is assessed, or vice versa</a:t>
            </a:r>
            <a:endParaRPr lang="en-US" dirty="0"/>
          </a:p>
          <a:p>
            <a:pPr marL="514350" lvl="1" indent="0">
              <a:buNone/>
            </a:pPr>
            <a:endParaRPr lang="en-US" dirty="0" smtClean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381000" y="2819400"/>
            <a:ext cx="8534400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457200" indent="-347663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B00000"/>
              </a:buClr>
              <a:buSzPct val="85000"/>
              <a:buBlip>
                <a:blip r:embed="rId2"/>
              </a:buBlip>
              <a:defRPr sz="2800" kern="1200">
                <a:solidFill>
                  <a:srgbClr val="404040"/>
                </a:solidFill>
                <a:latin typeface="Cambria Math" pitchFamily="18" charset="0"/>
                <a:ea typeface="Cambria Math" pitchFamily="18" charset="0"/>
                <a:cs typeface="Cambria Math" pitchFamily="18" charset="0"/>
              </a:defRPr>
            </a:lvl1pPr>
            <a:lvl2pPr marL="800100" indent="-285750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B00000"/>
              </a:buClr>
              <a:buSzPct val="70000"/>
              <a:buBlip>
                <a:blip r:embed="rId3"/>
              </a:buBlip>
              <a:tabLst>
                <a:tab pos="1143000" algn="l"/>
                <a:tab pos="2286000" algn="l"/>
                <a:tab pos="3429000" algn="l"/>
                <a:tab pos="4572000" algn="l"/>
              </a:tabLst>
              <a:defRPr sz="2600" kern="1200">
                <a:solidFill>
                  <a:srgbClr val="404040"/>
                </a:solidFill>
                <a:latin typeface="Cambria Math" pitchFamily="18" charset="0"/>
                <a:ea typeface="Cambria Math" pitchFamily="18" charset="0"/>
                <a:cs typeface="Cambria Math" pitchFamily="18" charset="0"/>
              </a:defRPr>
            </a:lvl2pPr>
            <a:lvl3pPr marL="1160463" indent="-303213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B00000"/>
              </a:buClr>
              <a:buSzPct val="75000"/>
              <a:buBlip>
                <a:blip r:embed="rId4"/>
              </a:buBlip>
              <a:tabLst>
                <a:tab pos="914400" algn="l"/>
                <a:tab pos="1828800" algn="l"/>
                <a:tab pos="2743200" algn="l"/>
                <a:tab pos="3657600" algn="l"/>
              </a:tabLst>
              <a:defRPr sz="2400" kern="1200">
                <a:solidFill>
                  <a:srgbClr val="404040"/>
                </a:solidFill>
                <a:latin typeface="Cambria Math" pitchFamily="18" charset="0"/>
                <a:ea typeface="Cambria Math" pitchFamily="18" charset="0"/>
                <a:cs typeface="Cambria Math" pitchFamily="18" charset="0"/>
              </a:defRPr>
            </a:lvl3pPr>
            <a:lvl4pPr marL="1485900" indent="-228600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B00000"/>
              </a:buClr>
              <a:buSzPct val="114000"/>
              <a:buFont typeface="Wingdings" pitchFamily="2" charset="2"/>
              <a:buChar char="§"/>
              <a:tabLst>
                <a:tab pos="914400" algn="l"/>
                <a:tab pos="1828800" algn="l"/>
                <a:tab pos="2743200" algn="l"/>
                <a:tab pos="3657600" algn="l"/>
              </a:tabLst>
              <a:defRPr sz="2200" kern="1200">
                <a:solidFill>
                  <a:srgbClr val="404040"/>
                </a:solidFill>
                <a:latin typeface="Cambria Math" pitchFamily="18" charset="0"/>
                <a:ea typeface="Cambria Math" pitchFamily="18" charset="0"/>
                <a:cs typeface="Cambria Math" pitchFamily="18" charset="0"/>
              </a:defRPr>
            </a:lvl4pPr>
            <a:lvl5pPr marL="1885950" indent="-342900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B00000"/>
              </a:buClr>
              <a:buSzPct val="114000"/>
              <a:buFont typeface="Wingdings" pitchFamily="2" charset="2"/>
              <a:buChar char="§"/>
              <a:tabLst>
                <a:tab pos="914400" algn="l"/>
                <a:tab pos="1828800" algn="l"/>
                <a:tab pos="2743200" algn="l"/>
                <a:tab pos="3657600" algn="l"/>
              </a:tabLst>
              <a:defRPr sz="2000" kern="1200">
                <a:solidFill>
                  <a:srgbClr val="404040"/>
                </a:solidFill>
                <a:latin typeface="Cambria Math" pitchFamily="18" charset="0"/>
                <a:ea typeface="Cambria Math" pitchFamily="18" charset="0"/>
                <a:cs typeface="Cambria Math" pitchFamily="18" charset="0"/>
              </a:defRPr>
            </a:lvl5pPr>
            <a:lvl6pPr marL="1609344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8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6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5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8pPr>
            <a:lvl9pPr marL="224028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400" kern="1200" baseline="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09537" indent="0">
              <a:buFontTx/>
              <a:buNone/>
            </a:pPr>
            <a:r>
              <a:rPr lang="en-US" b="1" dirty="0" smtClean="0"/>
              <a:t>Unconditional Model</a:t>
            </a:r>
          </a:p>
          <a:p>
            <a:pPr lvl="1"/>
            <a:r>
              <a:rPr lang="en-US" dirty="0" smtClean="0"/>
              <a:t>Quality and cost are assessed independently, and then quality and cost domains are assigned different weights and combined into a single measure</a:t>
            </a:r>
          </a:p>
        </p:txBody>
      </p:sp>
      <p:sp>
        <p:nvSpPr>
          <p:cNvPr id="6" name="Content Placeholder 2"/>
          <p:cNvSpPr txBox="1">
            <a:spLocks/>
          </p:cNvSpPr>
          <p:nvPr/>
        </p:nvSpPr>
        <p:spPr bwMode="auto">
          <a:xfrm>
            <a:off x="381000" y="4648200"/>
            <a:ext cx="85344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457200" indent="-347663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B00000"/>
              </a:buClr>
              <a:buSzPct val="85000"/>
              <a:buBlip>
                <a:blip r:embed="rId2"/>
              </a:buBlip>
              <a:defRPr sz="2800" kern="1200">
                <a:solidFill>
                  <a:srgbClr val="404040"/>
                </a:solidFill>
                <a:latin typeface="Cambria Math" pitchFamily="18" charset="0"/>
                <a:ea typeface="Cambria Math" pitchFamily="18" charset="0"/>
                <a:cs typeface="Cambria Math" pitchFamily="18" charset="0"/>
              </a:defRPr>
            </a:lvl1pPr>
            <a:lvl2pPr marL="800100" indent="-285750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B00000"/>
              </a:buClr>
              <a:buSzPct val="70000"/>
              <a:buBlip>
                <a:blip r:embed="rId3"/>
              </a:buBlip>
              <a:tabLst>
                <a:tab pos="1143000" algn="l"/>
                <a:tab pos="2286000" algn="l"/>
                <a:tab pos="3429000" algn="l"/>
                <a:tab pos="4572000" algn="l"/>
              </a:tabLst>
              <a:defRPr sz="2600" kern="1200">
                <a:solidFill>
                  <a:srgbClr val="404040"/>
                </a:solidFill>
                <a:latin typeface="Cambria Math" pitchFamily="18" charset="0"/>
                <a:ea typeface="Cambria Math" pitchFamily="18" charset="0"/>
                <a:cs typeface="Cambria Math" pitchFamily="18" charset="0"/>
              </a:defRPr>
            </a:lvl2pPr>
            <a:lvl3pPr marL="1160463" indent="-303213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B00000"/>
              </a:buClr>
              <a:buSzPct val="75000"/>
              <a:buBlip>
                <a:blip r:embed="rId4"/>
              </a:buBlip>
              <a:tabLst>
                <a:tab pos="914400" algn="l"/>
                <a:tab pos="1828800" algn="l"/>
                <a:tab pos="2743200" algn="l"/>
                <a:tab pos="3657600" algn="l"/>
              </a:tabLst>
              <a:defRPr sz="2400" kern="1200">
                <a:solidFill>
                  <a:srgbClr val="404040"/>
                </a:solidFill>
                <a:latin typeface="Cambria Math" pitchFamily="18" charset="0"/>
                <a:ea typeface="Cambria Math" pitchFamily="18" charset="0"/>
                <a:cs typeface="Cambria Math" pitchFamily="18" charset="0"/>
              </a:defRPr>
            </a:lvl3pPr>
            <a:lvl4pPr marL="1485900" indent="-228600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B00000"/>
              </a:buClr>
              <a:buSzPct val="114000"/>
              <a:buFont typeface="Wingdings" pitchFamily="2" charset="2"/>
              <a:buChar char="§"/>
              <a:tabLst>
                <a:tab pos="914400" algn="l"/>
                <a:tab pos="1828800" algn="l"/>
                <a:tab pos="2743200" algn="l"/>
                <a:tab pos="3657600" algn="l"/>
              </a:tabLst>
              <a:defRPr sz="2200" kern="1200">
                <a:solidFill>
                  <a:srgbClr val="404040"/>
                </a:solidFill>
                <a:latin typeface="Cambria Math" pitchFamily="18" charset="0"/>
                <a:ea typeface="Cambria Math" pitchFamily="18" charset="0"/>
                <a:cs typeface="Cambria Math" pitchFamily="18" charset="0"/>
              </a:defRPr>
            </a:lvl4pPr>
            <a:lvl5pPr marL="1885950" indent="-342900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B00000"/>
              </a:buClr>
              <a:buSzPct val="114000"/>
              <a:buFont typeface="Wingdings" pitchFamily="2" charset="2"/>
              <a:buChar char="§"/>
              <a:tabLst>
                <a:tab pos="914400" algn="l"/>
                <a:tab pos="1828800" algn="l"/>
                <a:tab pos="2743200" algn="l"/>
                <a:tab pos="3657600" algn="l"/>
              </a:tabLst>
              <a:defRPr sz="2000" kern="1200">
                <a:solidFill>
                  <a:srgbClr val="404040"/>
                </a:solidFill>
                <a:latin typeface="Cambria Math" pitchFamily="18" charset="0"/>
                <a:ea typeface="Cambria Math" pitchFamily="18" charset="0"/>
                <a:cs typeface="Cambria Math" pitchFamily="18" charset="0"/>
              </a:defRPr>
            </a:lvl5pPr>
            <a:lvl6pPr marL="1609344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8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6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5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8pPr>
            <a:lvl9pPr marL="224028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400" kern="1200" baseline="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09537" indent="0">
              <a:buFontTx/>
              <a:buNone/>
            </a:pPr>
            <a:r>
              <a:rPr lang="en-US" b="1" dirty="0" smtClean="0"/>
              <a:t>Side-by-Side Comparison Model</a:t>
            </a:r>
          </a:p>
          <a:p>
            <a:pPr lvl="1"/>
            <a:r>
              <a:rPr lang="en-US" dirty="0" smtClean="0"/>
              <a:t>Quality and cost are evaluated but not combined, leaving the standalone values for comparison</a:t>
            </a:r>
          </a:p>
        </p:txBody>
      </p:sp>
    </p:spTree>
    <p:extLst>
      <p:ext uri="{BB962C8B-B14F-4D97-AF65-F5344CB8AC3E}">
        <p14:creationId xmlns:p14="http://schemas.microsoft.com/office/powerpoint/2010/main" val="299701647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457200"/>
            <a:ext cx="8915400" cy="762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Other Approaches to Assessing Efficiency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B9927CF-721A-41D1-B00E-5DF245167458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447800"/>
            <a:ext cx="8305800" cy="1752600"/>
          </a:xfrm>
        </p:spPr>
        <p:txBody>
          <a:bodyPr/>
          <a:lstStyle/>
          <a:p>
            <a:pPr marL="109537" indent="0">
              <a:buNone/>
            </a:pPr>
            <a:r>
              <a:rPr lang="en-US" b="1" dirty="0" smtClean="0"/>
              <a:t>Regression Model</a:t>
            </a:r>
          </a:p>
          <a:p>
            <a:pPr lvl="1"/>
            <a:r>
              <a:rPr lang="en-US" dirty="0" smtClean="0"/>
              <a:t>Uses regression analysis to account for within-provider correlation between quality and cost outcomes</a:t>
            </a:r>
            <a:endParaRPr lang="en-US" dirty="0"/>
          </a:p>
          <a:p>
            <a:pPr marL="514350" lvl="1" indent="0">
              <a:buNone/>
            </a:pPr>
            <a:endParaRPr lang="en-US" dirty="0" smtClean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609600" y="3200400"/>
            <a:ext cx="83058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457200" indent="-347663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B00000"/>
              </a:buClr>
              <a:buSzPct val="85000"/>
              <a:buBlip>
                <a:blip r:embed="rId2"/>
              </a:buBlip>
              <a:defRPr sz="2800" kern="1200">
                <a:solidFill>
                  <a:srgbClr val="404040"/>
                </a:solidFill>
                <a:latin typeface="Cambria Math" pitchFamily="18" charset="0"/>
                <a:ea typeface="Cambria Math" pitchFamily="18" charset="0"/>
                <a:cs typeface="Cambria Math" pitchFamily="18" charset="0"/>
              </a:defRPr>
            </a:lvl1pPr>
            <a:lvl2pPr marL="800100" indent="-285750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B00000"/>
              </a:buClr>
              <a:buSzPct val="70000"/>
              <a:buBlip>
                <a:blip r:embed="rId3"/>
              </a:buBlip>
              <a:tabLst>
                <a:tab pos="1143000" algn="l"/>
                <a:tab pos="2286000" algn="l"/>
                <a:tab pos="3429000" algn="l"/>
                <a:tab pos="4572000" algn="l"/>
              </a:tabLst>
              <a:defRPr sz="2600" kern="1200">
                <a:solidFill>
                  <a:srgbClr val="404040"/>
                </a:solidFill>
                <a:latin typeface="Cambria Math" pitchFamily="18" charset="0"/>
                <a:ea typeface="Cambria Math" pitchFamily="18" charset="0"/>
                <a:cs typeface="Cambria Math" pitchFamily="18" charset="0"/>
              </a:defRPr>
            </a:lvl2pPr>
            <a:lvl3pPr marL="1160463" indent="-303213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B00000"/>
              </a:buClr>
              <a:buSzPct val="75000"/>
              <a:buBlip>
                <a:blip r:embed="rId4"/>
              </a:buBlip>
              <a:tabLst>
                <a:tab pos="914400" algn="l"/>
                <a:tab pos="1828800" algn="l"/>
                <a:tab pos="2743200" algn="l"/>
                <a:tab pos="3657600" algn="l"/>
              </a:tabLst>
              <a:defRPr sz="2400" kern="1200">
                <a:solidFill>
                  <a:srgbClr val="404040"/>
                </a:solidFill>
                <a:latin typeface="Cambria Math" pitchFamily="18" charset="0"/>
                <a:ea typeface="Cambria Math" pitchFamily="18" charset="0"/>
                <a:cs typeface="Cambria Math" pitchFamily="18" charset="0"/>
              </a:defRPr>
            </a:lvl3pPr>
            <a:lvl4pPr marL="1485900" indent="-228600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B00000"/>
              </a:buClr>
              <a:buSzPct val="114000"/>
              <a:buFont typeface="Wingdings" pitchFamily="2" charset="2"/>
              <a:buChar char="§"/>
              <a:tabLst>
                <a:tab pos="914400" algn="l"/>
                <a:tab pos="1828800" algn="l"/>
                <a:tab pos="2743200" algn="l"/>
                <a:tab pos="3657600" algn="l"/>
              </a:tabLst>
              <a:defRPr sz="2200" kern="1200">
                <a:solidFill>
                  <a:srgbClr val="404040"/>
                </a:solidFill>
                <a:latin typeface="Cambria Math" pitchFamily="18" charset="0"/>
                <a:ea typeface="Cambria Math" pitchFamily="18" charset="0"/>
                <a:cs typeface="Cambria Math" pitchFamily="18" charset="0"/>
              </a:defRPr>
            </a:lvl4pPr>
            <a:lvl5pPr marL="1885950" indent="-342900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B00000"/>
              </a:buClr>
              <a:buSzPct val="114000"/>
              <a:buFont typeface="Wingdings" pitchFamily="2" charset="2"/>
              <a:buChar char="§"/>
              <a:tabLst>
                <a:tab pos="914400" algn="l"/>
                <a:tab pos="1828800" algn="l"/>
                <a:tab pos="2743200" algn="l"/>
                <a:tab pos="3657600" algn="l"/>
              </a:tabLst>
              <a:defRPr sz="2000" kern="1200">
                <a:solidFill>
                  <a:srgbClr val="404040"/>
                </a:solidFill>
                <a:latin typeface="Cambria Math" pitchFamily="18" charset="0"/>
                <a:ea typeface="Cambria Math" pitchFamily="18" charset="0"/>
                <a:cs typeface="Cambria Math" pitchFamily="18" charset="0"/>
              </a:defRPr>
            </a:lvl5pPr>
            <a:lvl6pPr marL="1609344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8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6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5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8pPr>
            <a:lvl9pPr marL="224028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400" kern="1200" baseline="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09537" indent="0">
              <a:buFontTx/>
              <a:buNone/>
            </a:pPr>
            <a:r>
              <a:rPr lang="en-US" b="1" dirty="0" smtClean="0"/>
              <a:t>Cost-Effectiveness Model</a:t>
            </a:r>
          </a:p>
          <a:p>
            <a:pPr lvl="1"/>
            <a:r>
              <a:rPr lang="en-US" dirty="0" smtClean="0"/>
              <a:t>Assigns dollar amounts to quality outcomes (like increased survival) so that outcomes may be compared in financial terms</a:t>
            </a:r>
          </a:p>
        </p:txBody>
      </p:sp>
      <p:sp>
        <p:nvSpPr>
          <p:cNvPr id="8" name="Content Placeholder 2"/>
          <p:cNvSpPr txBox="1">
            <a:spLocks/>
          </p:cNvSpPr>
          <p:nvPr/>
        </p:nvSpPr>
        <p:spPr bwMode="auto">
          <a:xfrm>
            <a:off x="533400" y="5029200"/>
            <a:ext cx="83058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457200" indent="-347663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B00000"/>
              </a:buClr>
              <a:buSzPct val="85000"/>
              <a:buBlip>
                <a:blip r:embed="rId2"/>
              </a:buBlip>
              <a:defRPr sz="2800" kern="1200">
                <a:solidFill>
                  <a:srgbClr val="404040"/>
                </a:solidFill>
                <a:latin typeface="Cambria Math" pitchFamily="18" charset="0"/>
                <a:ea typeface="Cambria Math" pitchFamily="18" charset="0"/>
                <a:cs typeface="Cambria Math" pitchFamily="18" charset="0"/>
              </a:defRPr>
            </a:lvl1pPr>
            <a:lvl2pPr marL="800100" indent="-285750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B00000"/>
              </a:buClr>
              <a:buSzPct val="70000"/>
              <a:buBlip>
                <a:blip r:embed="rId3"/>
              </a:buBlip>
              <a:tabLst>
                <a:tab pos="1143000" algn="l"/>
                <a:tab pos="2286000" algn="l"/>
                <a:tab pos="3429000" algn="l"/>
                <a:tab pos="4572000" algn="l"/>
              </a:tabLst>
              <a:defRPr sz="2600" kern="1200">
                <a:solidFill>
                  <a:srgbClr val="404040"/>
                </a:solidFill>
                <a:latin typeface="Cambria Math" pitchFamily="18" charset="0"/>
                <a:ea typeface="Cambria Math" pitchFamily="18" charset="0"/>
                <a:cs typeface="Cambria Math" pitchFamily="18" charset="0"/>
              </a:defRPr>
            </a:lvl2pPr>
            <a:lvl3pPr marL="1160463" indent="-303213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B00000"/>
              </a:buClr>
              <a:buSzPct val="75000"/>
              <a:buBlip>
                <a:blip r:embed="rId4"/>
              </a:buBlip>
              <a:tabLst>
                <a:tab pos="914400" algn="l"/>
                <a:tab pos="1828800" algn="l"/>
                <a:tab pos="2743200" algn="l"/>
                <a:tab pos="3657600" algn="l"/>
              </a:tabLst>
              <a:defRPr sz="2400" kern="1200">
                <a:solidFill>
                  <a:srgbClr val="404040"/>
                </a:solidFill>
                <a:latin typeface="Cambria Math" pitchFamily="18" charset="0"/>
                <a:ea typeface="Cambria Math" pitchFamily="18" charset="0"/>
                <a:cs typeface="Cambria Math" pitchFamily="18" charset="0"/>
              </a:defRPr>
            </a:lvl3pPr>
            <a:lvl4pPr marL="1485900" indent="-228600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B00000"/>
              </a:buClr>
              <a:buSzPct val="114000"/>
              <a:buFont typeface="Wingdings" pitchFamily="2" charset="2"/>
              <a:buChar char="§"/>
              <a:tabLst>
                <a:tab pos="914400" algn="l"/>
                <a:tab pos="1828800" algn="l"/>
                <a:tab pos="2743200" algn="l"/>
                <a:tab pos="3657600" algn="l"/>
              </a:tabLst>
              <a:defRPr sz="2200" kern="1200">
                <a:solidFill>
                  <a:srgbClr val="404040"/>
                </a:solidFill>
                <a:latin typeface="Cambria Math" pitchFamily="18" charset="0"/>
                <a:ea typeface="Cambria Math" pitchFamily="18" charset="0"/>
                <a:cs typeface="Cambria Math" pitchFamily="18" charset="0"/>
              </a:defRPr>
            </a:lvl4pPr>
            <a:lvl5pPr marL="1885950" indent="-342900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B00000"/>
              </a:buClr>
              <a:buSzPct val="114000"/>
              <a:buFont typeface="Wingdings" pitchFamily="2" charset="2"/>
              <a:buChar char="§"/>
              <a:tabLst>
                <a:tab pos="914400" algn="l"/>
                <a:tab pos="1828800" algn="l"/>
                <a:tab pos="2743200" algn="l"/>
                <a:tab pos="3657600" algn="l"/>
              </a:tabLst>
              <a:defRPr sz="2000" kern="1200">
                <a:solidFill>
                  <a:srgbClr val="404040"/>
                </a:solidFill>
                <a:latin typeface="Cambria Math" pitchFamily="18" charset="0"/>
                <a:ea typeface="Cambria Math" pitchFamily="18" charset="0"/>
                <a:cs typeface="Cambria Math" pitchFamily="18" charset="0"/>
              </a:defRPr>
            </a:lvl5pPr>
            <a:lvl6pPr marL="1609344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8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6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5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8pPr>
            <a:lvl9pPr marL="224028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400" kern="1200" baseline="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09537" indent="0">
              <a:buFontTx/>
              <a:buNone/>
            </a:pPr>
            <a:r>
              <a:rPr lang="en-US" b="1" dirty="0"/>
              <a:t>Data Envelopment Analysis Model</a:t>
            </a:r>
          </a:p>
          <a:p>
            <a:pPr lvl="1"/>
            <a:r>
              <a:rPr lang="en-US" dirty="0"/>
              <a:t>Develops a continuous “</a:t>
            </a:r>
            <a:r>
              <a:rPr lang="en-US" dirty="0" smtClean="0"/>
              <a:t>efficiency </a:t>
            </a:r>
            <a:r>
              <a:rPr lang="en-US" dirty="0"/>
              <a:t>frontier” against which all quality and cost </a:t>
            </a:r>
            <a:r>
              <a:rPr lang="en-US" dirty="0" smtClean="0"/>
              <a:t>results are compared</a:t>
            </a:r>
          </a:p>
        </p:txBody>
      </p:sp>
    </p:spTree>
    <p:extLst>
      <p:ext uri="{BB962C8B-B14F-4D97-AF65-F5344CB8AC3E}">
        <p14:creationId xmlns:p14="http://schemas.microsoft.com/office/powerpoint/2010/main" val="41434166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457200"/>
            <a:ext cx="8915400" cy="762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Use of Efficiency Assessment Models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B9927CF-721A-41D1-B00E-5DF245167458}" type="slidenum">
              <a:rPr lang="en-US" smtClean="0"/>
              <a:pPr>
                <a:defRPr/>
              </a:pPr>
              <a:t>19</a:t>
            </a:fld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0731468"/>
              </p:ext>
            </p:extLst>
          </p:nvPr>
        </p:nvGraphicFramePr>
        <p:xfrm>
          <a:off x="152400" y="1371598"/>
          <a:ext cx="8839200" cy="4876802"/>
        </p:xfrm>
        <a:graphic>
          <a:graphicData uri="http://schemas.openxmlformats.org/drawingml/2006/table">
            <a:tbl>
              <a:tblPr firstRow="1" bandRow="1">
                <a:tableStyleId>{91EBBBCC-DAD2-459C-BE2E-F6DE35CF9A28}</a:tableStyleId>
              </a:tblPr>
              <a:tblGrid>
                <a:gridCol w="2286000"/>
                <a:gridCol w="6553200"/>
              </a:tblGrid>
              <a:tr h="523729">
                <a:tc>
                  <a:txBody>
                    <a:bodyPr/>
                    <a:lstStyle/>
                    <a:p>
                      <a:r>
                        <a:rPr lang="en-US" dirty="0" smtClean="0"/>
                        <a:t>Method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32516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Current Use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325164"/>
                    </a:solidFill>
                  </a:tcPr>
                </a:tc>
              </a:tr>
              <a:tr h="752719">
                <a:tc>
                  <a:txBody>
                    <a:bodyPr/>
                    <a:lstStyle/>
                    <a:p>
                      <a:r>
                        <a:rPr lang="en-US" dirty="0" smtClean="0"/>
                        <a:t>Conditional</a:t>
                      </a:r>
                      <a:endParaRPr lang="en-U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Wide use among private payers to tier providers based on efficiency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523729">
                <a:tc>
                  <a:txBody>
                    <a:bodyPr/>
                    <a:lstStyle/>
                    <a:p>
                      <a:r>
                        <a:rPr lang="en-US" dirty="0" smtClean="0"/>
                        <a:t>Hurdle</a:t>
                      </a:r>
                      <a:endParaRPr lang="en-U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Used in shared savings programs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752719">
                <a:tc>
                  <a:txBody>
                    <a:bodyPr/>
                    <a:lstStyle/>
                    <a:p>
                      <a:r>
                        <a:rPr lang="en-US" dirty="0" smtClean="0"/>
                        <a:t>Unconditional</a:t>
                      </a:r>
                      <a:endParaRPr lang="en-U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Used</a:t>
                      </a:r>
                      <a:r>
                        <a:rPr lang="en-US" baseline="0" dirty="0" smtClean="0"/>
                        <a:t> in </a:t>
                      </a:r>
                      <a:r>
                        <a:rPr lang="en-US" dirty="0" smtClean="0"/>
                        <a:t>Hospital Value-Based Purchasing and Leapfrog Recognition Program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752719">
                <a:tc>
                  <a:txBody>
                    <a:bodyPr/>
                    <a:lstStyle/>
                    <a:p>
                      <a:r>
                        <a:rPr lang="en-US" dirty="0" smtClean="0"/>
                        <a:t>Side-by-Side</a:t>
                      </a:r>
                      <a:endParaRPr lang="en-U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Used in Medicare Star Ratings and NCQA Relative Resource</a:t>
                      </a:r>
                      <a:r>
                        <a:rPr lang="en-US" baseline="0" dirty="0" smtClean="0"/>
                        <a:t> Use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523729">
                <a:tc>
                  <a:txBody>
                    <a:bodyPr/>
                    <a:lstStyle/>
                    <a:p>
                      <a:r>
                        <a:rPr lang="en-US" dirty="0" smtClean="0"/>
                        <a:t>Regression</a:t>
                      </a:r>
                      <a:endParaRPr lang="en-U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Health</a:t>
                      </a:r>
                      <a:r>
                        <a:rPr lang="en-US" baseline="0" dirty="0" smtClean="0"/>
                        <a:t> services research</a:t>
                      </a:r>
                      <a:endParaRPr lang="en-US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523729">
                <a:tc>
                  <a:txBody>
                    <a:bodyPr/>
                    <a:lstStyle/>
                    <a:p>
                      <a:r>
                        <a:rPr lang="en-US" dirty="0" smtClean="0"/>
                        <a:t>Cost</a:t>
                      </a:r>
                      <a:r>
                        <a:rPr lang="en-US" baseline="0" dirty="0" smtClean="0"/>
                        <a:t>-Effectiveness</a:t>
                      </a:r>
                      <a:endParaRPr lang="en-U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Health</a:t>
                      </a:r>
                      <a:r>
                        <a:rPr lang="en-US" baseline="0" dirty="0" smtClean="0"/>
                        <a:t> services research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523729">
                <a:tc>
                  <a:txBody>
                    <a:bodyPr/>
                    <a:lstStyle/>
                    <a:p>
                      <a:r>
                        <a:rPr lang="en-US" dirty="0" smtClean="0"/>
                        <a:t>Data Envelopment</a:t>
                      </a:r>
                      <a:endParaRPr lang="en-U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baseline="0" dirty="0" smtClean="0"/>
                        <a:t>Health services research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981963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533400"/>
            <a:ext cx="8763000" cy="762000"/>
          </a:xfrm>
        </p:spPr>
        <p:txBody>
          <a:bodyPr/>
          <a:lstStyle/>
          <a:p>
            <a:r>
              <a:rPr lang="en-US" dirty="0" smtClean="0"/>
              <a:t>Presentation</a:t>
            </a:r>
            <a:r>
              <a:rPr lang="en-US" dirty="0"/>
              <a:t> </a:t>
            </a:r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447800"/>
            <a:ext cx="8153400" cy="4572000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en-US" dirty="0"/>
              <a:t>U</a:t>
            </a:r>
            <a:r>
              <a:rPr lang="en-US" dirty="0" smtClean="0"/>
              <a:t>pdate </a:t>
            </a:r>
            <a:r>
              <a:rPr lang="en-US" dirty="0"/>
              <a:t>the </a:t>
            </a:r>
            <a:r>
              <a:rPr lang="en-US" dirty="0" smtClean="0"/>
              <a:t>Performance Measurement Workgroup </a:t>
            </a:r>
            <a:r>
              <a:rPr lang="en-US" dirty="0"/>
              <a:t>on NQF </a:t>
            </a:r>
            <a:r>
              <a:rPr lang="en-US" dirty="0" smtClean="0"/>
              <a:t>activities related to two measurement issues raised in previous </a:t>
            </a:r>
            <a:r>
              <a:rPr lang="en-US" dirty="0"/>
              <a:t>w</a:t>
            </a:r>
            <a:r>
              <a:rPr lang="en-US" dirty="0" smtClean="0"/>
              <a:t>orkgroup deliberations</a:t>
            </a:r>
          </a:p>
          <a:p>
            <a:pPr lvl="1">
              <a:spcAft>
                <a:spcPts val="600"/>
              </a:spcAft>
            </a:pPr>
            <a:r>
              <a:rPr lang="en-US" sz="2400" b="1" dirty="0" smtClean="0"/>
              <a:t>Risk </a:t>
            </a:r>
            <a:r>
              <a:rPr lang="en-US" sz="2400" b="1" dirty="0"/>
              <a:t>Adjustment for Socioeconomic Status or Other </a:t>
            </a:r>
            <a:r>
              <a:rPr lang="en-US" sz="2400" b="1" dirty="0" err="1"/>
              <a:t>Sociodemographic</a:t>
            </a:r>
            <a:r>
              <a:rPr lang="en-US" sz="2400" b="1" dirty="0"/>
              <a:t> Factors</a:t>
            </a:r>
          </a:p>
          <a:p>
            <a:pPr lvl="2">
              <a:spcAft>
                <a:spcPts val="600"/>
              </a:spcAft>
            </a:pPr>
            <a:r>
              <a:rPr lang="en-US" sz="2000" dirty="0" smtClean="0"/>
              <a:t>Public comment draft </a:t>
            </a:r>
            <a:r>
              <a:rPr lang="en-US" sz="2000" dirty="0"/>
              <a:t>published March </a:t>
            </a:r>
            <a:r>
              <a:rPr lang="en-US" sz="2000" dirty="0" smtClean="0"/>
              <a:t>2014; final report </a:t>
            </a:r>
            <a:r>
              <a:rPr lang="en-US" sz="2000" dirty="0"/>
              <a:t>in </a:t>
            </a:r>
            <a:r>
              <a:rPr lang="en-US" sz="2000" dirty="0" smtClean="0"/>
              <a:t>development</a:t>
            </a:r>
            <a:endParaRPr lang="en-US" dirty="0" smtClean="0"/>
          </a:p>
          <a:p>
            <a:pPr lvl="1">
              <a:spcAft>
                <a:spcPts val="600"/>
              </a:spcAft>
            </a:pPr>
            <a:r>
              <a:rPr lang="en-US" sz="2400" b="1" dirty="0"/>
              <a:t>Linking Quality and Cost Indicators to Measure Efficiency in Healthcare</a:t>
            </a:r>
          </a:p>
          <a:p>
            <a:pPr lvl="2">
              <a:spcAft>
                <a:spcPts val="600"/>
              </a:spcAft>
            </a:pPr>
            <a:r>
              <a:rPr lang="en-US" sz="2000" dirty="0" smtClean="0"/>
              <a:t>Public comment draft published </a:t>
            </a:r>
            <a:r>
              <a:rPr lang="en-US" sz="2000" dirty="0"/>
              <a:t>April </a:t>
            </a:r>
            <a:r>
              <a:rPr lang="en-US" sz="2000" dirty="0" smtClean="0"/>
              <a:t>2014</a:t>
            </a:r>
            <a:endParaRPr lang="en-US" sz="2000" dirty="0"/>
          </a:p>
          <a:p>
            <a:pPr>
              <a:spcAft>
                <a:spcPts val="600"/>
              </a:spcAft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B9927CF-721A-41D1-B00E-5DF245167458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823292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304800"/>
            <a:ext cx="8763000" cy="762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Approaches to Assessing Efficiency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B9927CF-721A-41D1-B00E-5DF245167458}" type="slidenum">
              <a:rPr lang="en-US" smtClean="0"/>
              <a:pPr>
                <a:defRPr/>
              </a:pPr>
              <a:t>20</a:t>
            </a:fld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533400" y="1066800"/>
            <a:ext cx="8305800" cy="4724400"/>
          </a:xfrm>
        </p:spPr>
        <p:txBody>
          <a:bodyPr/>
          <a:lstStyle/>
          <a:p>
            <a:r>
              <a:rPr lang="en-US" sz="2400" dirty="0" smtClean="0"/>
              <a:t>Considerations</a:t>
            </a:r>
          </a:p>
          <a:p>
            <a:pPr lvl="1"/>
            <a:r>
              <a:rPr lang="en-US" sz="2400" dirty="0" smtClean="0"/>
              <a:t>Conditional, Unconditional, Side-by Side, and Hurdle models are easier to understand and more transparent, but they depend on measure weighting mechanisms that may undermine validity </a:t>
            </a:r>
          </a:p>
          <a:p>
            <a:pPr lvl="1"/>
            <a:r>
              <a:rPr lang="en-US" sz="2400" dirty="0" smtClean="0"/>
              <a:t>In all models, if relationship to outcomes and actual patient health is not well defined, then promoting measure compliance might not actually yield efficiency gains</a:t>
            </a:r>
          </a:p>
          <a:p>
            <a:pPr lvl="1"/>
            <a:r>
              <a:rPr lang="en-US" sz="2400" dirty="0" smtClean="0"/>
              <a:t>Cost and quality measures are often not harmonized across timeframes, patient populations/denominators, or price</a:t>
            </a:r>
          </a:p>
          <a:p>
            <a:pPr lvl="1"/>
            <a:r>
              <a:rPr lang="en-US" sz="2400" dirty="0" smtClean="0"/>
              <a:t>Virtually no assessment of the reliability and validity of these models</a:t>
            </a:r>
          </a:p>
        </p:txBody>
      </p:sp>
    </p:spTree>
    <p:extLst>
      <p:ext uri="{BB962C8B-B14F-4D97-AF65-F5344CB8AC3E}">
        <p14:creationId xmlns:p14="http://schemas.microsoft.com/office/powerpoint/2010/main" val="6112625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413125"/>
            <a:ext cx="9144000" cy="762000"/>
          </a:xfrm>
        </p:spPr>
        <p:txBody>
          <a:bodyPr/>
          <a:lstStyle/>
          <a:p>
            <a:pPr algn="ctr"/>
            <a:r>
              <a:rPr lang="en-US" dirty="0" smtClean="0"/>
              <a:t>Thank You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C037A42-9458-4B1D-8E5E-61EF1F2AB34E}" type="slidenum">
              <a:rPr lang="en-US" smtClean="0"/>
              <a:pPr>
                <a:defRPr/>
              </a:pPr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2119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429000"/>
            <a:ext cx="9144000" cy="7620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Risk Adjustment for Socioeconomic Status and Other </a:t>
            </a:r>
            <a:r>
              <a:rPr lang="en-US" dirty="0" err="1" smtClean="0"/>
              <a:t>Sociodemographic</a:t>
            </a:r>
            <a:r>
              <a:rPr lang="en-US" dirty="0" smtClean="0"/>
              <a:t> Factors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C037A42-9458-4B1D-8E5E-61EF1F2AB34E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22101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533400"/>
            <a:ext cx="8763000" cy="762000"/>
          </a:xfrm>
        </p:spPr>
        <p:txBody>
          <a:bodyPr>
            <a:normAutofit/>
          </a:bodyPr>
          <a:lstStyle/>
          <a:p>
            <a:r>
              <a:rPr lang="en-US" dirty="0" smtClean="0"/>
              <a:t>Clinical vs. Socioeconomic Risk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B9927CF-721A-41D1-B00E-5DF245167458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533400" y="1371600"/>
            <a:ext cx="8153400" cy="3581400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en-US" dirty="0"/>
              <a:t>C</a:t>
            </a:r>
            <a:r>
              <a:rPr lang="en-US" dirty="0" smtClean="0"/>
              <a:t>urrent NQF policy:</a:t>
            </a:r>
          </a:p>
          <a:p>
            <a:pPr lvl="1">
              <a:spcAft>
                <a:spcPts val="600"/>
              </a:spcAft>
            </a:pPr>
            <a:r>
              <a:rPr lang="en-US" dirty="0"/>
              <a:t>R</a:t>
            </a:r>
            <a:r>
              <a:rPr lang="en-US" dirty="0" smtClean="0"/>
              <a:t>ecommends the adjustment of outcome measures for clinical factors, such as severity of illness and co-morbidities, recognizing that patients who are sicker and have multiple conditions have a higher likelihood of worse outcomes, regardless of the quality of care provided</a:t>
            </a:r>
          </a:p>
          <a:p>
            <a:pPr lvl="1">
              <a:spcAft>
                <a:spcPts val="600"/>
              </a:spcAft>
            </a:pPr>
            <a:r>
              <a:rPr lang="en-US" dirty="0" smtClean="0"/>
              <a:t>Does not allow adjustment for </a:t>
            </a:r>
            <a:r>
              <a:rPr lang="en-US" dirty="0" err="1" smtClean="0"/>
              <a:t>sociodemographic</a:t>
            </a:r>
            <a:r>
              <a:rPr lang="en-US" dirty="0" smtClean="0"/>
              <a:t> factors to make disparities visible; rather, recommends that measures be stratified by the relevant factors</a:t>
            </a:r>
          </a:p>
        </p:txBody>
      </p:sp>
    </p:spTree>
    <p:extLst>
      <p:ext uri="{BB962C8B-B14F-4D97-AF65-F5344CB8AC3E}">
        <p14:creationId xmlns:p14="http://schemas.microsoft.com/office/powerpoint/2010/main" val="32612086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6700" y="838200"/>
            <a:ext cx="8763000" cy="762000"/>
          </a:xfrm>
        </p:spPr>
        <p:txBody>
          <a:bodyPr/>
          <a:lstStyle/>
          <a:p>
            <a:r>
              <a:rPr lang="en-US" dirty="0" smtClean="0"/>
              <a:t>Clinical vs. </a:t>
            </a:r>
            <a:r>
              <a:rPr lang="en-US" dirty="0" err="1" smtClean="0"/>
              <a:t>Sociodemographic</a:t>
            </a:r>
            <a:r>
              <a:rPr lang="en-US" dirty="0" smtClean="0"/>
              <a:t> Risk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305800" cy="3923731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en-US" dirty="0" smtClean="0"/>
              <a:t>Adjustment for </a:t>
            </a:r>
            <a:r>
              <a:rPr lang="en-US" dirty="0" err="1" smtClean="0"/>
              <a:t>sociodemographic</a:t>
            </a:r>
            <a:r>
              <a:rPr lang="en-US" dirty="0" smtClean="0"/>
              <a:t> factors may be appropriate to avoid undesirable unintended effects</a:t>
            </a:r>
          </a:p>
          <a:p>
            <a:pPr lvl="1">
              <a:spcAft>
                <a:spcPts val="600"/>
              </a:spcAft>
            </a:pPr>
            <a:r>
              <a:rPr lang="en-US" dirty="0" smtClean="0"/>
              <a:t>Adverse selection—providers avoiding disadvantaged populations</a:t>
            </a:r>
          </a:p>
          <a:p>
            <a:pPr lvl="1">
              <a:spcAft>
                <a:spcPts val="600"/>
              </a:spcAft>
            </a:pPr>
            <a:r>
              <a:rPr lang="en-US" dirty="0" smtClean="0"/>
              <a:t>Shifting performance-based payments and market share away from providers that serve disadvantaged populations, resulting in fewer resources to treat those populations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B9927CF-721A-41D1-B00E-5DF245167458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51523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6700" y="685800"/>
            <a:ext cx="8763000" cy="762000"/>
          </a:xfrm>
        </p:spPr>
        <p:txBody>
          <a:bodyPr/>
          <a:lstStyle/>
          <a:p>
            <a:r>
              <a:rPr lang="en-US" dirty="0" smtClean="0"/>
              <a:t>Draft Recommendation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76400"/>
            <a:ext cx="8305800" cy="4191000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en-US" dirty="0" smtClean="0"/>
              <a:t>Appropriate adjustment depends on the purpose of measurement</a:t>
            </a:r>
          </a:p>
          <a:p>
            <a:pPr lvl="1">
              <a:spcAft>
                <a:spcPts val="600"/>
              </a:spcAft>
            </a:pPr>
            <a:r>
              <a:rPr lang="en-US" dirty="0" smtClean="0"/>
              <a:t>For purposes of </a:t>
            </a:r>
            <a:r>
              <a:rPr lang="en-US" b="1" dirty="0" smtClean="0"/>
              <a:t>accountability</a:t>
            </a:r>
            <a:r>
              <a:rPr lang="en-US" dirty="0" smtClean="0"/>
              <a:t> (e.g., public reporting, performance-based payment), </a:t>
            </a:r>
            <a:r>
              <a:rPr lang="en-US" dirty="0" err="1" smtClean="0"/>
              <a:t>sociodemographic</a:t>
            </a:r>
            <a:r>
              <a:rPr lang="en-US" dirty="0" smtClean="0"/>
              <a:t> factors should be included in risk adjustment of the performance score</a:t>
            </a:r>
          </a:p>
          <a:p>
            <a:pPr lvl="1">
              <a:spcAft>
                <a:spcPts val="600"/>
              </a:spcAft>
            </a:pPr>
            <a:r>
              <a:rPr lang="en-US" dirty="0" smtClean="0"/>
              <a:t>For purposes of identifying and reducing </a:t>
            </a:r>
            <a:r>
              <a:rPr lang="en-US" b="1" dirty="0" smtClean="0"/>
              <a:t>disparities</a:t>
            </a:r>
            <a:r>
              <a:rPr lang="en-US" dirty="0" smtClean="0"/>
              <a:t>, performance measures should be stratified on the basis of relevant </a:t>
            </a:r>
            <a:r>
              <a:rPr lang="en-US" dirty="0" err="1" smtClean="0"/>
              <a:t>sociodemographic</a:t>
            </a:r>
            <a:r>
              <a:rPr lang="en-US" dirty="0" smtClean="0"/>
              <a:t> factors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B9927CF-721A-41D1-B00E-5DF245167458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60732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381000"/>
            <a:ext cx="8763000" cy="762000"/>
          </a:xfrm>
        </p:spPr>
        <p:txBody>
          <a:bodyPr/>
          <a:lstStyle/>
          <a:p>
            <a:r>
              <a:rPr lang="en-US" dirty="0" smtClean="0"/>
              <a:t>Risk Factors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B9927CF-721A-41D1-B00E-5DF245167458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685800" y="1143000"/>
            <a:ext cx="8229600" cy="5181600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en-US" sz="3200" dirty="0" smtClean="0"/>
              <a:t>Socioeconomic</a:t>
            </a:r>
            <a:r>
              <a:rPr lang="en-US" dirty="0" smtClean="0"/>
              <a:t> Status</a:t>
            </a:r>
          </a:p>
          <a:p>
            <a:pPr lvl="1">
              <a:spcAft>
                <a:spcPts val="600"/>
              </a:spcAft>
            </a:pPr>
            <a:r>
              <a:rPr lang="en-US" sz="2800" dirty="0" smtClean="0"/>
              <a:t>Income (or proxy based on residence)</a:t>
            </a:r>
          </a:p>
          <a:p>
            <a:pPr lvl="1">
              <a:spcAft>
                <a:spcPts val="600"/>
              </a:spcAft>
            </a:pPr>
            <a:r>
              <a:rPr lang="en-US" sz="2800" dirty="0" smtClean="0"/>
              <a:t>Education</a:t>
            </a:r>
          </a:p>
          <a:p>
            <a:pPr lvl="1">
              <a:spcAft>
                <a:spcPts val="600"/>
              </a:spcAft>
            </a:pPr>
            <a:r>
              <a:rPr lang="en-US" sz="2800" dirty="0" smtClean="0"/>
              <a:t>Occupation/employment</a:t>
            </a:r>
          </a:p>
          <a:p>
            <a:pPr lvl="1">
              <a:spcAft>
                <a:spcPts val="600"/>
              </a:spcAft>
            </a:pPr>
            <a:r>
              <a:rPr lang="en-US" sz="2800" dirty="0" smtClean="0"/>
              <a:t>Community-level variables, such as:</a:t>
            </a:r>
          </a:p>
          <a:p>
            <a:pPr lvl="2">
              <a:spcAft>
                <a:spcPts val="600"/>
              </a:spcAft>
            </a:pPr>
            <a:r>
              <a:rPr lang="en-US" dirty="0" smtClean="0"/>
              <a:t>Distance to healthcare providers and pharmacies</a:t>
            </a:r>
          </a:p>
          <a:p>
            <a:pPr lvl="2">
              <a:spcAft>
                <a:spcPts val="600"/>
              </a:spcAft>
            </a:pPr>
            <a:r>
              <a:rPr lang="en-US" dirty="0" smtClean="0"/>
              <a:t>Access to food outlets and parks</a:t>
            </a:r>
          </a:p>
          <a:p>
            <a:pPr lvl="2">
              <a:spcAft>
                <a:spcPts val="600"/>
              </a:spcAft>
            </a:pPr>
            <a:r>
              <a:rPr lang="en-US" dirty="0" smtClean="0"/>
              <a:t>Transportation</a:t>
            </a:r>
          </a:p>
          <a:p>
            <a:pPr lvl="2">
              <a:spcAft>
                <a:spcPts val="600"/>
              </a:spcAft>
            </a:pPr>
            <a:r>
              <a:rPr lang="en-US" dirty="0" smtClean="0"/>
              <a:t>Neighbors, social support infrastructure</a:t>
            </a:r>
          </a:p>
          <a:p>
            <a:pPr lvl="2">
              <a:spcAft>
                <a:spcPts val="600"/>
              </a:spcAft>
            </a:pPr>
            <a:r>
              <a:rPr lang="en-US" dirty="0" smtClean="0"/>
              <a:t>Crime rates</a:t>
            </a:r>
          </a:p>
          <a:p>
            <a:pPr lvl="1"/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2503329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609600"/>
            <a:ext cx="8763000" cy="762000"/>
          </a:xfrm>
        </p:spPr>
        <p:txBody>
          <a:bodyPr/>
          <a:lstStyle/>
          <a:p>
            <a:r>
              <a:rPr lang="en-US" dirty="0" smtClean="0"/>
              <a:t>Risk Factors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B9927CF-721A-41D1-B00E-5DF245167458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914400" y="1600200"/>
            <a:ext cx="7620000" cy="5181600"/>
          </a:xfrm>
        </p:spPr>
        <p:txBody>
          <a:bodyPr/>
          <a:lstStyle/>
          <a:p>
            <a:r>
              <a:rPr lang="en-US" sz="3200" dirty="0"/>
              <a:t>D</a:t>
            </a:r>
            <a:r>
              <a:rPr lang="en-US" sz="3200" dirty="0" smtClean="0"/>
              <a:t>emographic factors related to socioeconomic status and/or clinical outcomes:</a:t>
            </a:r>
          </a:p>
          <a:p>
            <a:pPr lvl="1"/>
            <a:r>
              <a:rPr lang="en-US" sz="2800" dirty="0" smtClean="0"/>
              <a:t>Insurance status</a:t>
            </a:r>
          </a:p>
          <a:p>
            <a:pPr lvl="1"/>
            <a:r>
              <a:rPr lang="en-US" sz="2800" dirty="0" smtClean="0"/>
              <a:t>Race and </a:t>
            </a:r>
            <a:r>
              <a:rPr lang="en-US" sz="2800" dirty="0"/>
              <a:t>e</a:t>
            </a:r>
            <a:r>
              <a:rPr lang="en-US" sz="2800" dirty="0" smtClean="0"/>
              <a:t>thnicity</a:t>
            </a:r>
          </a:p>
          <a:p>
            <a:pPr lvl="1"/>
            <a:r>
              <a:rPr lang="en-US" sz="2800" dirty="0"/>
              <a:t>English language proficiency</a:t>
            </a:r>
          </a:p>
          <a:p>
            <a:pPr lvl="1"/>
            <a:r>
              <a:rPr lang="en-US" sz="2800" dirty="0" smtClean="0"/>
              <a:t>Homelessness</a:t>
            </a:r>
          </a:p>
          <a:p>
            <a:pPr lvl="1"/>
            <a:r>
              <a:rPr lang="en-US" sz="2800" dirty="0" smtClean="0"/>
              <a:t>Marital status</a:t>
            </a:r>
          </a:p>
          <a:p>
            <a:pPr lvl="1"/>
            <a:r>
              <a:rPr lang="en-US" sz="2800" dirty="0" smtClean="0"/>
              <a:t>Literacy/health literacy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5333929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685800"/>
            <a:ext cx="8763000" cy="762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Stratification for Identifying Disparities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905000"/>
            <a:ext cx="8305800" cy="4800600"/>
          </a:xfrm>
        </p:spPr>
        <p:txBody>
          <a:bodyPr/>
          <a:lstStyle/>
          <a:p>
            <a:r>
              <a:rPr lang="en-US" dirty="0" smtClean="0"/>
              <a:t>Patient populations are grouped (stratified) by </a:t>
            </a:r>
            <a:r>
              <a:rPr lang="en-US" dirty="0" err="1" smtClean="0"/>
              <a:t>sociodemographic</a:t>
            </a:r>
            <a:r>
              <a:rPr lang="en-US" dirty="0" smtClean="0"/>
              <a:t> indicators and their measured outcomes are evaluated for each group</a:t>
            </a:r>
          </a:p>
          <a:p>
            <a:pPr lvl="1"/>
            <a:r>
              <a:rPr lang="en-US" sz="2400" dirty="0" smtClean="0"/>
              <a:t>Upside- Makes demographic disparities evident, and results in groups of patients that can be compared across providers</a:t>
            </a:r>
          </a:p>
          <a:p>
            <a:pPr lvl="1"/>
            <a:r>
              <a:rPr lang="en-US" sz="2400" dirty="0" smtClean="0"/>
              <a:t>Downside- Does not lead to an obvious “overall score” for financial incentives; groups across providers may have different sample sizes, making comparisons questionable</a:t>
            </a: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B9927CF-721A-41D1-B00E-5DF245167458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739408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 2">
      <a:majorFont>
        <a:latin typeface="Calibri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ambria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AD40D51286D8B4D9C836A50BBB33558" ma:contentTypeVersion="2" ma:contentTypeDescription="Create a new document." ma:contentTypeScope="" ma:versionID="d14e5c4da1db565cb04c30bec4da997c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ff328a1cd662c37536c074f55b1464a7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4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>
      <xsd:simpleType>
        <xsd:restriction base="dms:Unknown"/>
      </xsd:simpleType>
    </xsd:element>
    <xsd:element name="PublishingExpirationDate" ma:index="5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6" ma:displayName="Content Typ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DAEE3A4-5BF8-4464-86E7-34315778C99B}"/>
</file>

<file path=customXml/itemProps2.xml><?xml version="1.0" encoding="utf-8"?>
<ds:datastoreItem xmlns:ds="http://schemas.openxmlformats.org/officeDocument/2006/customXml" ds:itemID="{5E90F892-CF9E-4A8C-89AC-099234A8DCA7}"/>
</file>

<file path=customXml/itemProps3.xml><?xml version="1.0" encoding="utf-8"?>
<ds:datastoreItem xmlns:ds="http://schemas.openxmlformats.org/officeDocument/2006/customXml" ds:itemID="{93EC4382-DDBC-418C-B235-64F1B2F1FA36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13128</TotalTime>
  <Words>1005</Words>
  <Application>Microsoft Office PowerPoint</Application>
  <PresentationFormat>On-screen Show (4:3)</PresentationFormat>
  <Paragraphs>151</Paragraphs>
  <Slides>21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Urban</vt:lpstr>
      <vt:lpstr>Risk Adjustment for  Socioeconomic Status; Linking Cost and Quality Measures</vt:lpstr>
      <vt:lpstr>Presentation Overview</vt:lpstr>
      <vt:lpstr>Risk Adjustment for Socioeconomic Status and Other Sociodemographic Factors</vt:lpstr>
      <vt:lpstr>Clinical vs. Socioeconomic Risk</vt:lpstr>
      <vt:lpstr>Clinical vs. Sociodemographic Risk</vt:lpstr>
      <vt:lpstr>Draft Recommendation</vt:lpstr>
      <vt:lpstr>Risk Factors</vt:lpstr>
      <vt:lpstr>Risk Factors</vt:lpstr>
      <vt:lpstr>Stratification for Identifying Disparities</vt:lpstr>
      <vt:lpstr>Using Peer Groups as an Alternative</vt:lpstr>
      <vt:lpstr>Public Comments on Draft Report</vt:lpstr>
      <vt:lpstr>Other Notes Regarding Adjustment for Socioeconomic Status</vt:lpstr>
      <vt:lpstr>Linking Quality and Cost Indicators to Measure Efficiency</vt:lpstr>
      <vt:lpstr>Linking Quality and Cost Indicators</vt:lpstr>
      <vt:lpstr>What Is Efficiency?</vt:lpstr>
      <vt:lpstr>Approaches to Assessing Efficiency</vt:lpstr>
      <vt:lpstr>Variations of the Conditional Model</vt:lpstr>
      <vt:lpstr>Other Approaches to Assessing Efficiency</vt:lpstr>
      <vt:lpstr>Use of Efficiency Assessment Models</vt:lpstr>
      <vt:lpstr>Approaches to Assessing Efficiency</vt:lpstr>
      <vt:lpstr>Thank You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Guy D'Andrea</dc:creator>
  <cp:lastModifiedBy>Dianne Feeney</cp:lastModifiedBy>
  <cp:revision>544</cp:revision>
  <cp:lastPrinted>2013-03-04T14:00:01Z</cp:lastPrinted>
  <dcterms:created xsi:type="dcterms:W3CDTF">2008-05-13T14:06:11Z</dcterms:created>
  <dcterms:modified xsi:type="dcterms:W3CDTF">2014-05-22T18:04:57Z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0x0101005AD40D51286D8B4D9C836A50BBB33558</vt:lpwstr>
  </property>
</Properties>
</file>