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4"/>
  </p:sldMasterIdLst>
  <p:notesMasterIdLst>
    <p:notesMasterId r:id="rId23"/>
  </p:notesMasterIdLst>
  <p:handoutMasterIdLst>
    <p:handoutMasterId r:id="rId24"/>
  </p:handoutMasterIdLst>
  <p:sldIdLst>
    <p:sldId id="452" r:id="rId5"/>
    <p:sldId id="466" r:id="rId6"/>
    <p:sldId id="454" r:id="rId7"/>
    <p:sldId id="456" r:id="rId8"/>
    <p:sldId id="455" r:id="rId9"/>
    <p:sldId id="468" r:id="rId10"/>
    <p:sldId id="465" r:id="rId11"/>
    <p:sldId id="467" r:id="rId12"/>
    <p:sldId id="457" r:id="rId13"/>
    <p:sldId id="458" r:id="rId14"/>
    <p:sldId id="459" r:id="rId15"/>
    <p:sldId id="461" r:id="rId16"/>
    <p:sldId id="460" r:id="rId17"/>
    <p:sldId id="469" r:id="rId18"/>
    <p:sldId id="463" r:id="rId19"/>
    <p:sldId id="464" r:id="rId20"/>
    <p:sldId id="462" r:id="rId21"/>
    <p:sldId id="453" r:id="rId2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nda Shelton" initials="LK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303A"/>
    <a:srgbClr val="DDDDDD"/>
    <a:srgbClr val="993134"/>
    <a:srgbClr val="325164"/>
    <a:srgbClr val="008000"/>
    <a:srgbClr val="990000"/>
    <a:srgbClr val="0066CC"/>
    <a:srgbClr val="FFFFFF"/>
    <a:srgbClr val="8000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93939" autoAdjust="0"/>
  </p:normalViewPr>
  <p:slideViewPr>
    <p:cSldViewPr>
      <p:cViewPr>
        <p:scale>
          <a:sx n="76" d="100"/>
          <a:sy n="76" d="100"/>
        </p:scale>
        <p:origin x="-1194" y="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563" y="-91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550"/>
          </a:xfrm>
          <a:prstGeom prst="rect">
            <a:avLst/>
          </a:prstGeom>
        </p:spPr>
        <p:txBody>
          <a:bodyPr vert="horz" lIns="92302" tIns="46151" rIns="92302" bIns="4615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550"/>
          </a:xfrm>
          <a:prstGeom prst="rect">
            <a:avLst/>
          </a:prstGeom>
        </p:spPr>
        <p:txBody>
          <a:bodyPr vert="horz" lIns="92302" tIns="46151" rIns="92302" bIns="4615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FA5FB6A-AB06-49D7-A4E7-56E5356D5E65}" type="datetimeFigureOut">
              <a:rPr lang="en-US"/>
              <a:pPr>
                <a:defRPr/>
              </a:pPr>
              <a:t>3/14/2014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1263"/>
            <a:ext cx="3037840" cy="463550"/>
          </a:xfrm>
          <a:prstGeom prst="rect">
            <a:avLst/>
          </a:prstGeom>
        </p:spPr>
        <p:txBody>
          <a:bodyPr vert="horz" lIns="92302" tIns="46151" rIns="92302" bIns="4615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31263"/>
            <a:ext cx="3037840" cy="463550"/>
          </a:xfrm>
          <a:prstGeom prst="rect">
            <a:avLst/>
          </a:prstGeom>
        </p:spPr>
        <p:txBody>
          <a:bodyPr vert="horz" lIns="92302" tIns="46151" rIns="92302" bIns="4615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867527E-B4D1-4BE9-9CA6-700C0F7AAD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7508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550"/>
          </a:xfrm>
          <a:prstGeom prst="rect">
            <a:avLst/>
          </a:prstGeom>
        </p:spPr>
        <p:txBody>
          <a:bodyPr vert="horz" lIns="87316" tIns="43658" rIns="87316" bIns="43658" rtlCol="0"/>
          <a:lstStyle>
            <a:lvl1pPr algn="l">
              <a:defRPr sz="11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550"/>
          </a:xfrm>
          <a:prstGeom prst="rect">
            <a:avLst/>
          </a:prstGeom>
        </p:spPr>
        <p:txBody>
          <a:bodyPr vert="horz" lIns="87316" tIns="43658" rIns="87316" bIns="43658" rtlCol="0"/>
          <a:lstStyle>
            <a:lvl1pPr algn="r">
              <a:defRPr sz="11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7F984A4-14B0-4A63-8690-95599C21EB80}" type="datetimeFigureOut">
              <a:rPr lang="en-US"/>
              <a:pPr>
                <a:defRPr/>
              </a:pPr>
              <a:t>3/14/2014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9788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316" tIns="43658" rIns="87316" bIns="43658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6426"/>
            <a:ext cx="5608320" cy="4181475"/>
          </a:xfrm>
          <a:prstGeom prst="rect">
            <a:avLst/>
          </a:prstGeom>
        </p:spPr>
        <p:txBody>
          <a:bodyPr vert="horz" lIns="87316" tIns="43658" rIns="87316" bIns="43658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1263"/>
            <a:ext cx="3037840" cy="463550"/>
          </a:xfrm>
          <a:prstGeom prst="rect">
            <a:avLst/>
          </a:prstGeom>
        </p:spPr>
        <p:txBody>
          <a:bodyPr vert="horz" lIns="87316" tIns="43658" rIns="87316" bIns="43658" rtlCol="0" anchor="b"/>
          <a:lstStyle>
            <a:lvl1pPr algn="l">
              <a:defRPr sz="11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31263"/>
            <a:ext cx="3037840" cy="463550"/>
          </a:xfrm>
          <a:prstGeom prst="rect">
            <a:avLst/>
          </a:prstGeom>
        </p:spPr>
        <p:txBody>
          <a:bodyPr vert="horz" lIns="87316" tIns="43658" rIns="87316" bIns="43658" rtlCol="0" anchor="b"/>
          <a:lstStyle>
            <a:lvl1pPr algn="r">
              <a:defRPr sz="11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734A5CA-1E52-479A-B9B0-8E7DB115FA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728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Maximize; IOM dimensions of quality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34A5CA-1E52-479A-B9B0-8E7DB115FAD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58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34A5CA-1E52-479A-B9B0-8E7DB115FAD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936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34A5CA-1E52-479A-B9B0-8E7DB115FAD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2228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34A5CA-1E52-479A-B9B0-8E7DB115FAD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594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233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" y="3206377"/>
            <a:ext cx="9142706" cy="3651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DDDDD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3733800"/>
            <a:ext cx="9144000" cy="228600"/>
          </a:xfrm>
          <a:prstGeom prst="rect">
            <a:avLst/>
          </a:prstGeom>
          <a:solidFill>
            <a:srgbClr val="32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rgbClr val="993134"/>
          </a:solidFill>
          <a:ln>
            <a:solidFill>
              <a:srgbClr val="99313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2330390"/>
            <a:ext cx="9144000" cy="1339850"/>
          </a:xfrm>
          <a:prstGeom prst="rect">
            <a:avLst/>
          </a:prstGeom>
          <a:solidFill>
            <a:srgbClr val="1E303A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2" name="Group 49"/>
          <p:cNvGrpSpPr>
            <a:grpSpLocks/>
          </p:cNvGrpSpPr>
          <p:nvPr userDrawn="1"/>
        </p:nvGrpSpPr>
        <p:grpSpPr bwMode="auto">
          <a:xfrm>
            <a:off x="1844675" y="381000"/>
            <a:ext cx="5346700" cy="1882775"/>
            <a:chOff x="177282" y="1521317"/>
            <a:chExt cx="10312309" cy="3761559"/>
          </a:xfrm>
        </p:grpSpPr>
        <p:sp>
          <p:nvSpPr>
            <p:cNvPr id="13" name="TextBox 12"/>
            <p:cNvSpPr txBox="1"/>
            <p:nvPr/>
          </p:nvSpPr>
          <p:spPr>
            <a:xfrm>
              <a:off x="177282" y="3084934"/>
              <a:ext cx="10312309" cy="2197942"/>
            </a:xfrm>
            <a:prstGeom prst="rect">
              <a:avLst/>
            </a:prstGeom>
            <a:noFill/>
          </p:spPr>
          <p:txBody>
            <a:bodyPr wrap="none" lIns="267250" tIns="133631" rIns="267250" bIns="133631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spc="2200" dirty="0">
                  <a:solidFill>
                    <a:srgbClr val="1E303A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haroni" pitchFamily="2" charset="-79"/>
                  <a:cs typeface="Aharoni" pitchFamily="2" charset="-79"/>
                </a:rPr>
                <a:t>DISCERN</a:t>
              </a:r>
            </a:p>
          </p:txBody>
        </p:sp>
        <p:grpSp>
          <p:nvGrpSpPr>
            <p:cNvPr id="14" name="Group 20"/>
            <p:cNvGrpSpPr/>
            <p:nvPr/>
          </p:nvGrpSpPr>
          <p:grpSpPr>
            <a:xfrm>
              <a:off x="2057386" y="1600193"/>
              <a:ext cx="1219200" cy="1219200"/>
              <a:chOff x="5489286" y="2398931"/>
              <a:chExt cx="381000" cy="381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7" name="Rectangle 16"/>
              <p:cNvSpPr/>
              <p:nvPr/>
            </p:nvSpPr>
            <p:spPr>
              <a:xfrm>
                <a:off x="5489286" y="2398931"/>
                <a:ext cx="152400" cy="152400"/>
              </a:xfrm>
              <a:prstGeom prst="rect">
                <a:avLst/>
              </a:prstGeom>
              <a:solidFill>
                <a:srgbClr val="1E303A">
                  <a:alpha val="92157"/>
                </a:srgb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5717886" y="2398931"/>
                <a:ext cx="152400" cy="152400"/>
              </a:xfrm>
              <a:prstGeom prst="rect">
                <a:avLst/>
              </a:prstGeom>
              <a:solidFill>
                <a:srgbClr val="1E303A">
                  <a:alpha val="92157"/>
                </a:srgb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9" name="Rectangle 18"/>
              <p:cNvSpPr/>
              <p:nvPr userDrawn="1"/>
            </p:nvSpPr>
            <p:spPr>
              <a:xfrm>
                <a:off x="5489286" y="2627531"/>
                <a:ext cx="152400" cy="152400"/>
              </a:xfrm>
              <a:prstGeom prst="rect">
                <a:avLst/>
              </a:prstGeom>
              <a:solidFill>
                <a:srgbClr val="1E303A">
                  <a:alpha val="92157"/>
                </a:srgb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5717886" y="2627531"/>
                <a:ext cx="152400" cy="152400"/>
              </a:xfrm>
              <a:prstGeom prst="rect">
                <a:avLst/>
              </a:prstGeom>
              <a:solidFill>
                <a:srgbClr val="1E303A">
                  <a:alpha val="92157"/>
                </a:srgb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sp>
          <p:nvSpPr>
            <p:cNvPr id="15" name="Rectangle 14"/>
            <p:cNvSpPr/>
            <p:nvPr/>
          </p:nvSpPr>
          <p:spPr>
            <a:xfrm>
              <a:off x="4494490" y="1676728"/>
              <a:ext cx="1068586" cy="1065669"/>
            </a:xfrm>
            <a:prstGeom prst="rect">
              <a:avLst/>
            </a:prstGeom>
            <a:noFill/>
            <a:ln w="76200">
              <a:solidFill>
                <a:srgbClr val="1E303A">
                  <a:alpha val="92157"/>
                </a:srgbClr>
              </a:solidFill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0" tIns="45717" rIns="91430" bIns="45717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n w="254000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 rot="20390627">
              <a:off x="6855177" y="1521317"/>
              <a:ext cx="1056337" cy="1056155"/>
            </a:xfrm>
            <a:prstGeom prst="rect">
              <a:avLst/>
            </a:prstGeom>
            <a:solidFill>
              <a:srgbClr val="993134"/>
            </a:solidFill>
            <a:ln w="76200">
              <a:solidFill>
                <a:srgbClr val="1E303A">
                  <a:alpha val="92157"/>
                </a:srgbClr>
              </a:solidFill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0" tIns="45717" rIns="91430" bIns="45717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5" name="TextBox 24"/>
          <p:cNvSpPr txBox="1"/>
          <p:nvPr userDrawn="1"/>
        </p:nvSpPr>
        <p:spPr>
          <a:xfrm>
            <a:off x="6019800" y="5194300"/>
            <a:ext cx="2973388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  <a:cs typeface="+mn-cs"/>
              </a:rPr>
              <a:t>Discern, LLC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  <a:cs typeface="+mn-cs"/>
              </a:rPr>
              <a:t>1501 Sulgrave Avenue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  <a:cs typeface="+mn-cs"/>
              </a:rPr>
              <a:t>Suite 302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  <a:cs typeface="+mn-cs"/>
              </a:rPr>
              <a:t>Baltimore, MD 21209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  <a:cs typeface="+mn-cs"/>
              </a:rPr>
              <a:t>(410) 542-4470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  <a:cs typeface="+mn-cs"/>
              </a:rPr>
              <a:t>www.discernconsulting.com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b="1" dirty="0">
              <a:solidFill>
                <a:schemeClr val="bg1"/>
              </a:solidFill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" y="2330391"/>
            <a:ext cx="8686800" cy="1295400"/>
          </a:xfrm>
        </p:spPr>
        <p:txBody>
          <a:bodyPr/>
          <a:lstStyle>
            <a:lvl1pPr>
              <a:defRPr sz="4000" b="1" spc="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" y="4191000"/>
            <a:ext cx="3276600" cy="2514600"/>
          </a:xfrm>
        </p:spPr>
        <p:txBody>
          <a:bodyPr/>
          <a:lstStyle>
            <a:lvl1pPr marL="64008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048000"/>
            <a:ext cx="9144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400300"/>
            <a:ext cx="913923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3124200"/>
            <a:ext cx="9144000" cy="1339850"/>
          </a:xfrm>
          <a:prstGeom prst="rect">
            <a:avLst/>
          </a:prstGeom>
          <a:solidFill>
            <a:srgbClr val="404040">
              <a:alpha val="8117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0" y="2400300"/>
            <a:ext cx="9144000" cy="2705100"/>
          </a:xfrm>
          <a:prstGeom prst="rect">
            <a:avLst/>
          </a:prstGeom>
          <a:solidFill>
            <a:schemeClr val="accent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3124200"/>
            <a:ext cx="9144000" cy="1339850"/>
          </a:xfrm>
          <a:prstGeom prst="rect">
            <a:avLst/>
          </a:prstGeom>
          <a:solidFill>
            <a:srgbClr val="1E303A">
              <a:alpha val="65000"/>
            </a:srgbClr>
          </a:solidFill>
          <a:ln w="50800" cap="rnd" cmpd="thickThin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itle 7"/>
          <p:cNvSpPr txBox="1">
            <a:spLocks/>
          </p:cNvSpPr>
          <p:nvPr userDrawn="1"/>
        </p:nvSpPr>
        <p:spPr>
          <a:xfrm>
            <a:off x="304800" y="3124200"/>
            <a:ext cx="8686800" cy="12954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000" b="1" spc="600">
                <a:solidFill>
                  <a:schemeClr val="bg1"/>
                </a:solidFill>
                <a:latin typeface="+mj-lt"/>
              </a:defRPr>
            </a:lvl1pPr>
          </a:lstStyle>
          <a:p>
            <a:pPr eaLnBrk="0" hangingPunct="0">
              <a:defRPr/>
            </a:pPr>
            <a:endParaRPr lang="en-US" dirty="0">
              <a:ea typeface="+mj-ea"/>
              <a:cs typeface="Aharoni" pitchFamily="2" charset="-79"/>
            </a:endParaRPr>
          </a:p>
        </p:txBody>
      </p:sp>
      <p:sp>
        <p:nvSpPr>
          <p:cNvPr id="27" name="Title Placeholder 21"/>
          <p:cNvSpPr>
            <a:spLocks noGrp="1"/>
          </p:cNvSpPr>
          <p:nvPr>
            <p:ph type="title"/>
          </p:nvPr>
        </p:nvSpPr>
        <p:spPr>
          <a:xfrm>
            <a:off x="152400" y="3429000"/>
            <a:ext cx="8763000" cy="762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37A42-9458-4B1D-8E5E-61EF1F2AB3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305800" cy="4724400"/>
          </a:xfrm>
        </p:spPr>
        <p:txBody>
          <a:bodyPr/>
          <a:lstStyle>
            <a:lvl2pPr>
              <a:tabLst>
                <a:tab pos="1143000" algn="l"/>
                <a:tab pos="2286000" algn="l"/>
                <a:tab pos="3429000" algn="l"/>
                <a:tab pos="4572000" algn="l"/>
              </a:tabLst>
              <a:defRPr/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</a:tabLst>
              <a:defRPr/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</a:tabLst>
              <a:defRPr/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</a:tabLs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927CF-721A-41D1-B00E-5DF2451674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0" y="6553200"/>
            <a:ext cx="533400" cy="304800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F24C312D-E9C6-43E3-A3B9-222FDE2FDF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3962400" cy="4648200"/>
          </a:xfrm>
        </p:spPr>
        <p:txBody>
          <a:bodyPr/>
          <a:lstStyle>
            <a:lvl2pPr>
              <a:tabLst>
                <a:tab pos="1143000" algn="l"/>
                <a:tab pos="2286000" algn="l"/>
                <a:tab pos="3429000" algn="l"/>
                <a:tab pos="4572000" algn="l"/>
              </a:tabLst>
              <a:defRPr/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</a:tabLst>
              <a:defRPr/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</a:tabLst>
              <a:defRPr/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</a:tabLs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2"/>
          </p:nvPr>
        </p:nvSpPr>
        <p:spPr>
          <a:xfrm>
            <a:off x="4876800" y="1447800"/>
            <a:ext cx="4038600" cy="4648200"/>
          </a:xfrm>
        </p:spPr>
        <p:txBody>
          <a:bodyPr/>
          <a:lstStyle>
            <a:lvl2pPr>
              <a:tabLst>
                <a:tab pos="1143000" algn="l"/>
                <a:tab pos="2286000" algn="l"/>
                <a:tab pos="3429000" algn="l"/>
                <a:tab pos="4572000" algn="l"/>
              </a:tabLst>
              <a:defRPr/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</a:tabLst>
              <a:defRPr/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</a:tabLst>
              <a:defRPr/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</a:tabLs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A686B-22E2-4C36-B2C4-CEA4DA03A6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DD2C1-C405-47DB-B1F0-18562DA53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469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228600"/>
            <a:ext cx="9144000" cy="65088"/>
          </a:xfrm>
          <a:prstGeom prst="rect">
            <a:avLst/>
          </a:prstGeom>
          <a:solidFill>
            <a:srgbClr val="993134"/>
          </a:solidFill>
          <a:ln w="50800" cap="rnd" cmpd="thickThin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52400" y="609600"/>
            <a:ext cx="8763000" cy="7620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32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24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80772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0" name="TextBox 29"/>
          <p:cNvSpPr txBox="1"/>
          <p:nvPr userDrawn="1"/>
        </p:nvSpPr>
        <p:spPr bwMode="auto">
          <a:xfrm>
            <a:off x="5943600" y="-136525"/>
            <a:ext cx="3560763" cy="57626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267250" tIns="133631" rIns="267250" bIns="13363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spc="2200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haroni" pitchFamily="2" charset="-79"/>
                <a:cs typeface="Aharoni" pitchFamily="2" charset="-79"/>
              </a:rPr>
              <a:t>DISCERN</a:t>
            </a:r>
          </a:p>
        </p:txBody>
      </p:sp>
      <p:sp>
        <p:nvSpPr>
          <p:cNvPr id="32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0" y="6553200"/>
            <a:ext cx="533400" cy="304800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749C27E7-80D0-438B-A0EC-E13166633C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928" y="6352982"/>
            <a:ext cx="1524000" cy="454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90" r:id="rId1"/>
    <p:sldLayoutId id="2147484491" r:id="rId2"/>
    <p:sldLayoutId id="2147484487" r:id="rId3"/>
    <p:sldLayoutId id="2147484492" r:id="rId4"/>
    <p:sldLayoutId id="2147484488" r:id="rId5"/>
    <p:sldLayoutId id="2147484493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 spc="300">
          <a:solidFill>
            <a:schemeClr val="tx2"/>
          </a:solidFill>
          <a:latin typeface="+mj-lt"/>
          <a:ea typeface="+mj-ea"/>
          <a:cs typeface="Aharoni" pitchFamily="2" charset="-79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alibri" pitchFamily="34" charset="0"/>
          <a:cs typeface="Aharoni" pitchFamily="2" charset="-79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alibri" pitchFamily="34" charset="0"/>
          <a:cs typeface="Aharoni" pitchFamily="2" charset="-79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alibri" pitchFamily="34" charset="0"/>
          <a:cs typeface="Aharoni" pitchFamily="2" charset="-79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alibri" pitchFamily="34" charset="0"/>
          <a:cs typeface="Aharoni" pitchFamily="2" charset="-79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cs typeface="Aharoni" pitchFamily="2" charset="-79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cs typeface="Aharoni" pitchFamily="2" charset="-79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cs typeface="Aharoni" pitchFamily="2" charset="-79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cs typeface="Aharoni" pitchFamily="2" charset="-79"/>
        </a:defRPr>
      </a:lvl9pPr>
    </p:titleStyle>
    <p:bodyStyle>
      <a:lvl1pPr marL="457200" indent="-347663" algn="l" rtl="0" eaLnBrk="0" fontAlgn="base" hangingPunct="0">
        <a:spcBef>
          <a:spcPts val="300"/>
        </a:spcBef>
        <a:spcAft>
          <a:spcPct val="0"/>
        </a:spcAft>
        <a:buClr>
          <a:srgbClr val="B00000"/>
        </a:buClr>
        <a:buSzPct val="85000"/>
        <a:buBlip>
          <a:blip r:embed="rId9"/>
        </a:buBlip>
        <a:defRPr sz="2800" kern="1200">
          <a:solidFill>
            <a:srgbClr val="404040"/>
          </a:solidFill>
          <a:latin typeface="Cambria Math" pitchFamily="18" charset="0"/>
          <a:ea typeface="Cambria Math" pitchFamily="18" charset="0"/>
          <a:cs typeface="Cambria Math" pitchFamily="18" charset="0"/>
        </a:defRPr>
      </a:lvl1pPr>
      <a:lvl2pPr marL="800100" indent="-285750" algn="l" rtl="0" eaLnBrk="0" fontAlgn="base" hangingPunct="0">
        <a:spcBef>
          <a:spcPts val="300"/>
        </a:spcBef>
        <a:spcAft>
          <a:spcPct val="0"/>
        </a:spcAft>
        <a:buClr>
          <a:srgbClr val="B00000"/>
        </a:buClr>
        <a:buSzPct val="70000"/>
        <a:buBlip>
          <a:blip r:embed="rId10"/>
        </a:buBlip>
        <a:defRPr sz="2600" kern="1200">
          <a:solidFill>
            <a:srgbClr val="404040"/>
          </a:solidFill>
          <a:latin typeface="Cambria Math" pitchFamily="18" charset="0"/>
          <a:ea typeface="Cambria Math" pitchFamily="18" charset="0"/>
          <a:cs typeface="Cambria Math" pitchFamily="18" charset="0"/>
        </a:defRPr>
      </a:lvl2pPr>
      <a:lvl3pPr marL="1160463" indent="-303213" algn="l" rtl="0" eaLnBrk="0" fontAlgn="base" hangingPunct="0">
        <a:spcBef>
          <a:spcPts val="300"/>
        </a:spcBef>
        <a:spcAft>
          <a:spcPct val="0"/>
        </a:spcAft>
        <a:buClr>
          <a:srgbClr val="B00000"/>
        </a:buClr>
        <a:buSzPct val="75000"/>
        <a:buBlip>
          <a:blip r:embed="rId11"/>
        </a:buBlip>
        <a:defRPr sz="2400" kern="1200">
          <a:solidFill>
            <a:srgbClr val="404040"/>
          </a:solidFill>
          <a:latin typeface="Cambria Math" pitchFamily="18" charset="0"/>
          <a:ea typeface="Cambria Math" pitchFamily="18" charset="0"/>
          <a:cs typeface="Cambria Math" pitchFamily="18" charset="0"/>
        </a:defRPr>
      </a:lvl3pPr>
      <a:lvl4pPr marL="1485900" indent="-228600" algn="l" rtl="0" eaLnBrk="0" fontAlgn="base" hangingPunct="0">
        <a:spcBef>
          <a:spcPts val="300"/>
        </a:spcBef>
        <a:spcAft>
          <a:spcPct val="0"/>
        </a:spcAft>
        <a:buClr>
          <a:srgbClr val="B00000"/>
        </a:buClr>
        <a:buSzPct val="114000"/>
        <a:buFont typeface="Wingdings" pitchFamily="2" charset="2"/>
        <a:buChar char="§"/>
        <a:defRPr sz="2200" kern="1200">
          <a:solidFill>
            <a:srgbClr val="404040"/>
          </a:solidFill>
          <a:latin typeface="Cambria Math" pitchFamily="18" charset="0"/>
          <a:ea typeface="Cambria Math" pitchFamily="18" charset="0"/>
          <a:cs typeface="Cambria Math" pitchFamily="18" charset="0"/>
        </a:defRPr>
      </a:lvl4pPr>
      <a:lvl5pPr marL="1885950" indent="-342900" algn="l" rtl="0" eaLnBrk="0" fontAlgn="base" hangingPunct="0">
        <a:spcBef>
          <a:spcPts val="300"/>
        </a:spcBef>
        <a:spcAft>
          <a:spcPct val="0"/>
        </a:spcAft>
        <a:buClr>
          <a:srgbClr val="B00000"/>
        </a:buClr>
        <a:buSzPct val="114000"/>
        <a:buFont typeface="Wingdings" pitchFamily="2" charset="2"/>
        <a:buChar char="§"/>
        <a:defRPr sz="2000" kern="1200">
          <a:solidFill>
            <a:srgbClr val="404040"/>
          </a:solidFill>
          <a:latin typeface="Cambria Math" pitchFamily="18" charset="0"/>
          <a:ea typeface="Cambria Math" pitchFamily="18" charset="0"/>
          <a:cs typeface="Cambria Math" pitchFamily="18" charset="0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324100"/>
            <a:ext cx="8686800" cy="1295400"/>
          </a:xfrm>
        </p:spPr>
        <p:txBody>
          <a:bodyPr/>
          <a:lstStyle/>
          <a:p>
            <a:pPr algn="ctr"/>
            <a:r>
              <a:rPr lang="en-US" dirty="0" smtClean="0"/>
              <a:t>Measuring Efficiency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4114800"/>
            <a:ext cx="6400800" cy="2514600"/>
          </a:xfrm>
        </p:spPr>
        <p:txBody>
          <a:bodyPr/>
          <a:lstStyle/>
          <a:p>
            <a:r>
              <a:rPr lang="en-US" dirty="0" smtClean="0"/>
              <a:t>HSCRC </a:t>
            </a:r>
          </a:p>
          <a:p>
            <a:r>
              <a:rPr lang="en-US" dirty="0" smtClean="0"/>
              <a:t>Performance Measurement </a:t>
            </a:r>
          </a:p>
          <a:p>
            <a:r>
              <a:rPr lang="en-US" dirty="0" smtClean="0"/>
              <a:t>Workgroup </a:t>
            </a:r>
          </a:p>
          <a:p>
            <a:r>
              <a:rPr lang="en-US" sz="2000" i="1" dirty="0" smtClean="0"/>
              <a:t>March 17, 2014</a:t>
            </a:r>
          </a:p>
          <a:p>
            <a:endParaRPr lang="en-US" sz="2000" i="1" dirty="0" smtClean="0"/>
          </a:p>
          <a:p>
            <a:r>
              <a:rPr lang="en-US" dirty="0" smtClean="0"/>
              <a:t>Tom Valuck, MD, JD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31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8763000" cy="762000"/>
          </a:xfrm>
        </p:spPr>
        <p:txBody>
          <a:bodyPr/>
          <a:lstStyle/>
          <a:p>
            <a:r>
              <a:rPr lang="en-US" dirty="0" smtClean="0"/>
              <a:t>Measuring 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8305800" cy="4572000"/>
          </a:xfrm>
        </p:spPr>
        <p:txBody>
          <a:bodyPr/>
          <a:lstStyle/>
          <a:p>
            <a:pPr marL="514350" lvl="1" indent="0">
              <a:buNone/>
            </a:pPr>
            <a:endParaRPr lang="en-US" dirty="0"/>
          </a:p>
          <a:p>
            <a:pPr>
              <a:spcAft>
                <a:spcPts val="600"/>
              </a:spcAft>
            </a:pPr>
            <a:r>
              <a:rPr lang="en-US" dirty="0" smtClean="0"/>
              <a:t>Measuring </a:t>
            </a:r>
            <a:r>
              <a:rPr lang="en-US" b="1" dirty="0" smtClean="0"/>
              <a:t>in</a:t>
            </a:r>
            <a:r>
              <a:rPr lang="en-US" dirty="0" smtClean="0"/>
              <a:t>efficiency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Waste – appropriateness, overuse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Safety – harm, complications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Care coordination – readmissions, duplicate tests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Patient engagement – misalignment with preferences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Population health – missed prevention or patient education opportunities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Operational – throughput, staffing, workforce injuries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1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763000" cy="762000"/>
          </a:xfrm>
        </p:spPr>
        <p:txBody>
          <a:bodyPr/>
          <a:lstStyle/>
          <a:p>
            <a:r>
              <a:rPr lang="en-US" dirty="0" smtClean="0"/>
              <a:t>Measures Related to 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47244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Cost/resource use examples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Utilization – counts of services</a:t>
            </a:r>
          </a:p>
          <a:p>
            <a:pPr lvl="2">
              <a:spcAft>
                <a:spcPts val="600"/>
              </a:spcAft>
            </a:pPr>
            <a:r>
              <a:rPr lang="en-US" sz="2000" dirty="0" err="1" smtClean="0"/>
              <a:t>Casemix</a:t>
            </a:r>
            <a:r>
              <a:rPr lang="en-US" sz="2000" dirty="0" smtClean="0"/>
              <a:t>-Adjusted </a:t>
            </a:r>
            <a:r>
              <a:rPr lang="en-US" sz="2000" dirty="0"/>
              <a:t>I</a:t>
            </a:r>
            <a:r>
              <a:rPr lang="en-US" sz="2000" dirty="0" smtClean="0"/>
              <a:t>npatient Hospital Average Length of Stay, for medical and surgical admissions (United Health Group)</a:t>
            </a:r>
          </a:p>
          <a:p>
            <a:pPr lvl="2">
              <a:spcAft>
                <a:spcPts val="600"/>
              </a:spcAft>
            </a:pPr>
            <a:r>
              <a:rPr lang="en-US" sz="2000" dirty="0" smtClean="0"/>
              <a:t>Intensive Care </a:t>
            </a:r>
            <a:r>
              <a:rPr lang="en-US" sz="2000" dirty="0"/>
              <a:t>U</a:t>
            </a:r>
            <a:r>
              <a:rPr lang="en-US" sz="2000" dirty="0" smtClean="0"/>
              <a:t>nit </a:t>
            </a:r>
            <a:r>
              <a:rPr lang="en-US" sz="2000" dirty="0"/>
              <a:t>L</a:t>
            </a:r>
            <a:r>
              <a:rPr lang="en-US" sz="2000" dirty="0" smtClean="0"/>
              <a:t>ength of Stay, observed and risk-adjusted (Lee Institute)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Condition- or procedure-specific cost/resource use</a:t>
            </a:r>
          </a:p>
          <a:p>
            <a:pPr lvl="2">
              <a:spcAft>
                <a:spcPts val="600"/>
              </a:spcAft>
            </a:pPr>
            <a:r>
              <a:rPr lang="en-US" sz="2000" dirty="0" smtClean="0"/>
              <a:t>Episode Treatment Groups, e.g., hip/knee, pneumonia (</a:t>
            </a:r>
            <a:r>
              <a:rPr lang="en-US" sz="2000" dirty="0" err="1" smtClean="0"/>
              <a:t>Optum</a:t>
            </a:r>
            <a:r>
              <a:rPr lang="en-US" sz="2000" dirty="0" smtClean="0"/>
              <a:t>)</a:t>
            </a:r>
          </a:p>
          <a:p>
            <a:pPr lvl="2">
              <a:spcAft>
                <a:spcPts val="600"/>
              </a:spcAft>
            </a:pPr>
            <a:r>
              <a:rPr lang="en-US" sz="2000" dirty="0" smtClean="0"/>
              <a:t>CMS draft resource use measures 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Total cost/resource use – individual or population</a:t>
            </a:r>
          </a:p>
          <a:p>
            <a:pPr lvl="2">
              <a:spcAft>
                <a:spcPts val="600"/>
              </a:spcAft>
            </a:pPr>
            <a:r>
              <a:rPr lang="en-US" sz="2000" dirty="0" smtClean="0"/>
              <a:t>Payment-Standardized Medicare Spending </a:t>
            </a:r>
            <a:r>
              <a:rPr lang="en-US" sz="2000" dirty="0"/>
              <a:t>p</a:t>
            </a:r>
            <a:r>
              <a:rPr lang="en-US" sz="2000" dirty="0" smtClean="0"/>
              <a:t>er Beneficiary (CMS)</a:t>
            </a:r>
          </a:p>
          <a:p>
            <a:pPr lvl="2">
              <a:spcAft>
                <a:spcPts val="600"/>
              </a:spcAft>
            </a:pPr>
            <a:r>
              <a:rPr lang="en-US" sz="2000" dirty="0" smtClean="0"/>
              <a:t>Total Cost of Care/Resource Use Population-Based PMPM Index (HealthPartners)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70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Measures Related to 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4724400"/>
          </a:xfrm>
        </p:spPr>
        <p:txBody>
          <a:bodyPr/>
          <a:lstStyle/>
          <a:p>
            <a:pPr marL="109537" indent="0">
              <a:buNone/>
            </a:pPr>
            <a:endParaRPr lang="en-US" dirty="0" smtClean="0"/>
          </a:p>
          <a:p>
            <a:r>
              <a:rPr lang="en-US" dirty="0" smtClean="0"/>
              <a:t>Appropriateness/Overuse Examples</a:t>
            </a:r>
          </a:p>
          <a:p>
            <a:pPr lvl="1"/>
            <a:r>
              <a:rPr lang="en-US" sz="2000" dirty="0" smtClean="0"/>
              <a:t>Appropriate Head CT Imaging in Adults with Mild Traumatic Brain Injury (Partners HealthCare)</a:t>
            </a:r>
          </a:p>
          <a:p>
            <a:pPr lvl="1"/>
            <a:r>
              <a:rPr lang="en-US" sz="2000" dirty="0" smtClean="0"/>
              <a:t>Back Pain series, e.g., </a:t>
            </a:r>
            <a:r>
              <a:rPr lang="en-US" sz="2000" dirty="0"/>
              <a:t>s</a:t>
            </a:r>
            <a:r>
              <a:rPr lang="en-US" sz="2000" dirty="0" smtClean="0"/>
              <a:t>urgical timing, imaging (NCQA)</a:t>
            </a:r>
          </a:p>
          <a:p>
            <a:pPr lvl="1"/>
            <a:r>
              <a:rPr lang="en-US" sz="2000" dirty="0" smtClean="0"/>
              <a:t>Cardiac Imaging for Preoperative Risk Assessment for Non-Cardiac Low-Risk Surgery (CMS)</a:t>
            </a:r>
          </a:p>
          <a:p>
            <a:pPr lvl="1"/>
            <a:r>
              <a:rPr lang="en-US" sz="2000" dirty="0" smtClean="0"/>
              <a:t>Cardiac Stress Imaging: Routine Testing After Percutaneous Coronary Intervention (ACC)</a:t>
            </a:r>
          </a:p>
          <a:p>
            <a:pPr lvl="1"/>
            <a:r>
              <a:rPr lang="en-US" sz="2000" dirty="0" smtClean="0"/>
              <a:t>Cesarean Section, nulliparous women with term, singleton baby in a vertex position (TJC)</a:t>
            </a:r>
          </a:p>
          <a:p>
            <a:pPr lvl="1"/>
            <a:r>
              <a:rPr lang="en-US" sz="2000" dirty="0" smtClean="0"/>
              <a:t>Prostate Cancer: Avoidance of Overuse of Bone Scan for Staging Low Risk Prostate Cancer Patients (AMA-PCPI)</a:t>
            </a:r>
          </a:p>
          <a:p>
            <a:pPr lvl="1"/>
            <a:endParaRPr lang="en-US" sz="2000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72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763000" cy="762000"/>
          </a:xfrm>
        </p:spPr>
        <p:txBody>
          <a:bodyPr/>
          <a:lstStyle/>
          <a:p>
            <a:r>
              <a:rPr lang="en-US" dirty="0" smtClean="0"/>
              <a:t>Measures Related to 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305800" cy="4343400"/>
          </a:xfrm>
        </p:spPr>
        <p:txBody>
          <a:bodyPr/>
          <a:lstStyle/>
          <a:p>
            <a:pPr marL="514350" lvl="1" indent="0">
              <a:buNone/>
            </a:pPr>
            <a:endParaRPr lang="en-US" dirty="0"/>
          </a:p>
          <a:p>
            <a:pPr>
              <a:spcAft>
                <a:spcPts val="600"/>
              </a:spcAft>
            </a:pPr>
            <a:r>
              <a:rPr lang="en-US" dirty="0" smtClean="0"/>
              <a:t>Index</a:t>
            </a:r>
          </a:p>
          <a:p>
            <a:pPr lvl="1">
              <a:spcAft>
                <a:spcPts val="600"/>
              </a:spcAft>
            </a:pPr>
            <a:r>
              <a:rPr lang="en-US" sz="2400" dirty="0" smtClean="0"/>
              <a:t>NCQA Relative Resource Use (RRU)</a:t>
            </a:r>
          </a:p>
          <a:p>
            <a:pPr lvl="2">
              <a:spcAft>
                <a:spcPts val="600"/>
              </a:spcAft>
            </a:pPr>
            <a:r>
              <a:rPr lang="en-US" sz="2000" dirty="0" smtClean="0"/>
              <a:t>Total annual resource use for diabetes, asthma, COPD, cardiovascular conditions, hypertension, low back pain</a:t>
            </a:r>
          </a:p>
          <a:p>
            <a:pPr lvl="2">
              <a:spcAft>
                <a:spcPts val="600"/>
              </a:spcAft>
            </a:pPr>
            <a:r>
              <a:rPr lang="en-US" sz="2000" dirty="0" smtClean="0"/>
              <a:t>Indexed observed/expected ratio (plan population)</a:t>
            </a:r>
          </a:p>
          <a:p>
            <a:pPr lvl="2">
              <a:spcAft>
                <a:spcPts val="600"/>
              </a:spcAft>
            </a:pPr>
            <a:r>
              <a:rPr lang="en-US" sz="2000" dirty="0" smtClean="0"/>
              <a:t>RRU index and quality index reported together</a:t>
            </a:r>
          </a:p>
          <a:p>
            <a:pPr marL="514350" lvl="1" indent="0">
              <a:buNone/>
            </a:pPr>
            <a:endParaRPr 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31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763000" cy="762000"/>
          </a:xfrm>
        </p:spPr>
        <p:txBody>
          <a:bodyPr/>
          <a:lstStyle/>
          <a:p>
            <a:r>
              <a:rPr lang="en-US" dirty="0" smtClean="0"/>
              <a:t>Measures Related to 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8305800" cy="4724400"/>
          </a:xfrm>
        </p:spPr>
        <p:txBody>
          <a:bodyPr/>
          <a:lstStyle/>
          <a:p>
            <a:pPr marL="514350" lvl="1" indent="0">
              <a:buNone/>
            </a:pPr>
            <a:endParaRPr lang="en-US" sz="1400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Roll-up with weighting</a:t>
            </a:r>
            <a:endParaRPr lang="en-US" dirty="0"/>
          </a:p>
          <a:p>
            <a:pPr lvl="1">
              <a:spcAft>
                <a:spcPts val="600"/>
              </a:spcAft>
            </a:pPr>
            <a:r>
              <a:rPr lang="en-US" sz="2400" dirty="0" smtClean="0"/>
              <a:t>CMS (FY 2015)</a:t>
            </a:r>
          </a:p>
          <a:p>
            <a:pPr marL="857250" lvl="2" indent="0">
              <a:spcAft>
                <a:spcPts val="600"/>
              </a:spcAft>
              <a:buNone/>
            </a:pPr>
            <a:r>
              <a:rPr lang="en-US" sz="1800" dirty="0" smtClean="0"/>
              <a:t>	    </a:t>
            </a:r>
            <a:r>
              <a:rPr lang="en-US" sz="2000" dirty="0" smtClean="0"/>
              <a:t>Clinical process of care – 20%</a:t>
            </a:r>
          </a:p>
          <a:p>
            <a:pPr marL="857250" lvl="2" indent="0">
              <a:spcAft>
                <a:spcPts val="600"/>
              </a:spcAft>
              <a:buNone/>
            </a:pPr>
            <a:r>
              <a:rPr lang="en-US" sz="2000" dirty="0" smtClean="0"/>
              <a:t>     Patient experience of care – 30%</a:t>
            </a:r>
          </a:p>
          <a:p>
            <a:pPr marL="857250" lvl="2" indent="0">
              <a:spcAft>
                <a:spcPts val="600"/>
              </a:spcAft>
              <a:buNone/>
            </a:pPr>
            <a:r>
              <a:rPr lang="en-US" sz="2000" dirty="0" smtClean="0"/>
              <a:t>     Outcome – 30%</a:t>
            </a:r>
          </a:p>
          <a:p>
            <a:pPr marL="857250" lvl="2" indent="0">
              <a:spcAft>
                <a:spcPts val="600"/>
              </a:spcAft>
              <a:buNone/>
            </a:pPr>
            <a:r>
              <a:rPr lang="en-US" sz="2000" u="sng" dirty="0" smtClean="0"/>
              <a:t>+  </a:t>
            </a:r>
            <a:r>
              <a:rPr lang="en-US" sz="2000" b="1" u="sng" dirty="0" smtClean="0"/>
              <a:t>Efficiency</a:t>
            </a:r>
            <a:r>
              <a:rPr lang="en-US" sz="2000" u="sng" dirty="0" smtClean="0"/>
              <a:t> – 20%</a:t>
            </a:r>
          </a:p>
          <a:p>
            <a:pPr marL="857250" lvl="2" indent="0">
              <a:spcAft>
                <a:spcPts val="600"/>
              </a:spcAft>
              <a:buNone/>
            </a:pPr>
            <a:r>
              <a:rPr lang="en-US" sz="2000" dirty="0" smtClean="0"/>
              <a:t>      Total Performance Score</a:t>
            </a:r>
          </a:p>
          <a:p>
            <a:pPr marL="857250" lvl="2" indent="0">
              <a:spcAft>
                <a:spcPts val="600"/>
              </a:spcAft>
              <a:buNone/>
            </a:pPr>
            <a:endParaRPr lang="en-US" sz="1400" dirty="0" smtClean="0"/>
          </a:p>
          <a:p>
            <a:pPr lvl="1">
              <a:spcAft>
                <a:spcPts val="600"/>
              </a:spcAft>
            </a:pPr>
            <a:r>
              <a:rPr lang="en-US" sz="2400" dirty="0" smtClean="0"/>
              <a:t>Leapfrog Hospital Recognition Program</a:t>
            </a:r>
          </a:p>
          <a:p>
            <a:pPr marL="857250" lvl="2" indent="0">
              <a:spcAft>
                <a:spcPts val="600"/>
              </a:spcAft>
              <a:buNone/>
            </a:pPr>
            <a:r>
              <a:rPr lang="en-US" sz="2000" dirty="0" smtClean="0"/>
              <a:t>	    Quality score – 65%</a:t>
            </a:r>
          </a:p>
          <a:p>
            <a:pPr marL="857250" lvl="2" indent="0">
              <a:spcAft>
                <a:spcPts val="600"/>
              </a:spcAft>
              <a:buNone/>
            </a:pPr>
            <a:r>
              <a:rPr lang="en-US" sz="2000" u="sng" dirty="0" smtClean="0"/>
              <a:t>+  </a:t>
            </a:r>
            <a:r>
              <a:rPr lang="en-US" sz="2000" b="1" u="sng" dirty="0" smtClean="0"/>
              <a:t>Resource use score </a:t>
            </a:r>
            <a:r>
              <a:rPr lang="en-US" sz="2000" u="sng" dirty="0" smtClean="0"/>
              <a:t>– 35%</a:t>
            </a:r>
          </a:p>
          <a:p>
            <a:pPr marL="857250" lvl="2" indent="0">
              <a:spcAft>
                <a:spcPts val="600"/>
              </a:spcAft>
              <a:buNone/>
            </a:pPr>
            <a:r>
              <a:rPr lang="en-US" sz="2000" dirty="0" smtClean="0"/>
              <a:t>	     Value score</a:t>
            </a:r>
          </a:p>
          <a:p>
            <a:pPr marL="857250" lvl="2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14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09600"/>
            <a:ext cx="87630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Methodological Issues Related to Efficiency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391400" cy="4343400"/>
          </a:xfrm>
        </p:spPr>
        <p:txBody>
          <a:bodyPr/>
          <a:lstStyle/>
          <a:p>
            <a:r>
              <a:rPr lang="en-US" dirty="0" smtClean="0"/>
              <a:t>Similar to issues for other types of measures</a:t>
            </a:r>
          </a:p>
          <a:p>
            <a:pPr lvl="1"/>
            <a:r>
              <a:rPr lang="en-US" sz="2400" dirty="0" smtClean="0"/>
              <a:t>Levels of analysis</a:t>
            </a:r>
          </a:p>
          <a:p>
            <a:pPr lvl="1"/>
            <a:r>
              <a:rPr lang="en-US" sz="2400" dirty="0" smtClean="0"/>
              <a:t>Measurement period</a:t>
            </a:r>
          </a:p>
          <a:p>
            <a:pPr lvl="1"/>
            <a:r>
              <a:rPr lang="en-US" sz="2400" dirty="0" smtClean="0"/>
              <a:t>Exclusions and outliers</a:t>
            </a:r>
          </a:p>
          <a:p>
            <a:pPr lvl="1"/>
            <a:r>
              <a:rPr lang="en-US" sz="2400" dirty="0" smtClean="0"/>
              <a:t>Risk adjustment</a:t>
            </a:r>
          </a:p>
          <a:p>
            <a:pPr lvl="1"/>
            <a:r>
              <a:rPr lang="en-US" sz="2400" dirty="0" smtClean="0"/>
              <a:t>Comparison groups; stratification</a:t>
            </a:r>
          </a:p>
          <a:p>
            <a:pPr lvl="1"/>
            <a:r>
              <a:rPr lang="en-US" sz="2400" dirty="0" smtClean="0"/>
              <a:t>Benchmarking</a:t>
            </a:r>
          </a:p>
          <a:p>
            <a:pPr lvl="1"/>
            <a:r>
              <a:rPr lang="en-US" sz="2400" dirty="0" smtClean="0"/>
              <a:t>Attribution</a:t>
            </a:r>
          </a:p>
          <a:p>
            <a:pPr lvl="1"/>
            <a:r>
              <a:rPr lang="en-US" sz="2400" dirty="0" smtClean="0"/>
              <a:t>Data sources and aggregation</a:t>
            </a:r>
            <a:endParaRPr lang="en-US" sz="2400" dirty="0"/>
          </a:p>
          <a:p>
            <a:pPr lvl="1"/>
            <a:r>
              <a:rPr lang="en-US" sz="2400" dirty="0" smtClean="0"/>
              <a:t>Meaningfulness and </a:t>
            </a:r>
            <a:r>
              <a:rPr lang="en-US" sz="2400" dirty="0" err="1" smtClean="0"/>
              <a:t>actionability</a:t>
            </a:r>
            <a:endParaRPr lang="en-US" sz="2400" dirty="0" smtClean="0"/>
          </a:p>
          <a:p>
            <a:pPr lvl="1"/>
            <a:r>
              <a:rPr lang="en-US" sz="2400" dirty="0" smtClean="0"/>
              <a:t>Alignment</a:t>
            </a:r>
          </a:p>
          <a:p>
            <a:pPr lvl="1"/>
            <a:r>
              <a:rPr lang="en-US" sz="2400" dirty="0" smtClean="0"/>
              <a:t>Administrative complexity and cost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52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Phasing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524000"/>
            <a:ext cx="6470166" cy="4724400"/>
          </a:xfrm>
        </p:spPr>
        <p:txBody>
          <a:bodyPr/>
          <a:lstStyle/>
          <a:p>
            <a:r>
              <a:rPr lang="en-US" dirty="0" smtClean="0"/>
              <a:t>Begin by:</a:t>
            </a:r>
          </a:p>
          <a:p>
            <a:pPr lvl="1"/>
            <a:r>
              <a:rPr lang="en-US" dirty="0" smtClean="0"/>
              <a:t>Measuring:</a:t>
            </a:r>
          </a:p>
          <a:p>
            <a:pPr lvl="2"/>
            <a:r>
              <a:rPr lang="en-US" dirty="0" smtClean="0"/>
              <a:t>Cost – resources</a:t>
            </a:r>
          </a:p>
          <a:p>
            <a:pPr lvl="2"/>
            <a:r>
              <a:rPr lang="en-US" dirty="0" smtClean="0"/>
              <a:t>Appropriateness</a:t>
            </a:r>
          </a:p>
          <a:p>
            <a:pPr lvl="1"/>
            <a:r>
              <a:rPr lang="en-US" dirty="0" smtClean="0"/>
              <a:t>Reporting measures of cost and clinical quality outcomes side-by-side</a:t>
            </a:r>
          </a:p>
          <a:p>
            <a:pPr marL="109537" indent="0">
              <a:buNone/>
            </a:pPr>
            <a:endParaRPr lang="en-US" sz="1400" dirty="0" smtClean="0"/>
          </a:p>
          <a:p>
            <a:r>
              <a:rPr lang="en-US" dirty="0" smtClean="0"/>
              <a:t>Progress to measures of efficiency that roll-up cost and clinical quality or actually measure efficiency as a valid and reliable composite measure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>
            <a:off x="1447800" y="1752600"/>
            <a:ext cx="332232" cy="419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75047" y="1828800"/>
            <a:ext cx="615553" cy="40005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2800" dirty="0" smtClean="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Increasing sophistication</a:t>
            </a:r>
            <a:endParaRPr lang="en-US" sz="2800" dirty="0">
              <a:solidFill>
                <a:srgbClr val="404040"/>
              </a:solidFill>
              <a:latin typeface="Cambria Math" pitchFamily="18" charset="0"/>
              <a:ea typeface="Cambria Math" pitchFamily="18" charset="0"/>
              <a:cs typeface="Cambria Math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762000"/>
            <a:ext cx="205740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2518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09600"/>
            <a:ext cx="87630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Monitor Other Activities Related to </a:t>
            </a:r>
            <a:br>
              <a:rPr lang="en-US" dirty="0" smtClean="0"/>
            </a:br>
            <a:r>
              <a:rPr lang="en-US" dirty="0" smtClean="0"/>
              <a:t>Efficiency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848600" cy="39624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400" dirty="0" smtClean="0"/>
              <a:t>CMS program </a:t>
            </a:r>
            <a:r>
              <a:rPr lang="en-US" sz="2400" dirty="0"/>
              <a:t>i</a:t>
            </a:r>
            <a:r>
              <a:rPr lang="en-US" sz="2400" dirty="0" smtClean="0"/>
              <a:t>mplementation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/>
              <a:t>Hospital Value-Based Purchasing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/>
              <a:t>Physician Value-Based Payment Modifier</a:t>
            </a:r>
          </a:p>
          <a:p>
            <a:pPr marL="514350" lvl="1" indent="0">
              <a:spcAft>
                <a:spcPts val="600"/>
              </a:spcAft>
              <a:buNone/>
            </a:pPr>
            <a:endParaRPr lang="en-US" sz="1400" dirty="0" smtClean="0"/>
          </a:p>
          <a:p>
            <a:pPr>
              <a:spcAft>
                <a:spcPts val="600"/>
              </a:spcAft>
            </a:pPr>
            <a:r>
              <a:rPr lang="en-US" sz="2400" dirty="0" smtClean="0"/>
              <a:t>NQF initiatives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/>
              <a:t>Endorsement</a:t>
            </a:r>
          </a:p>
          <a:p>
            <a:pPr lvl="2">
              <a:spcAft>
                <a:spcPts val="600"/>
              </a:spcAft>
            </a:pPr>
            <a:r>
              <a:rPr lang="en-US" sz="1800" dirty="0" smtClean="0"/>
              <a:t>Cost and resource use</a:t>
            </a:r>
          </a:p>
          <a:p>
            <a:pPr lvl="2">
              <a:spcAft>
                <a:spcPts val="600"/>
              </a:spcAft>
            </a:pPr>
            <a:r>
              <a:rPr lang="en-US" sz="1800" dirty="0" smtClean="0"/>
              <a:t>Episode grouper evaluation criteria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/>
              <a:t>Linking cost and clinical quality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/>
              <a:t>MAP Affordability Family of Measures</a:t>
            </a:r>
          </a:p>
          <a:p>
            <a:pPr lvl="1">
              <a:spcAft>
                <a:spcPts val="600"/>
              </a:spcAft>
            </a:pPr>
            <a:endParaRPr lang="en-US" sz="1400" dirty="0"/>
          </a:p>
          <a:p>
            <a:pPr>
              <a:spcAft>
                <a:spcPts val="600"/>
              </a:spcAft>
            </a:pPr>
            <a:r>
              <a:rPr lang="en-US" sz="2400" dirty="0" smtClean="0"/>
              <a:t>Choosing Wisely</a:t>
            </a:r>
          </a:p>
          <a:p>
            <a:pPr lvl="1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1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037A42-9458-4B1D-8E5E-61EF1F2AB34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94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763000" cy="762000"/>
          </a:xfrm>
        </p:spPr>
        <p:txBody>
          <a:bodyPr/>
          <a:lstStyle/>
          <a:p>
            <a:r>
              <a:rPr lang="en-US" dirty="0" smtClean="0"/>
              <a:t>Framework for Measuring 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33600"/>
            <a:ext cx="7543800" cy="35814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3200" dirty="0" smtClean="0"/>
              <a:t>Definition</a:t>
            </a:r>
          </a:p>
          <a:p>
            <a:pPr>
              <a:spcAft>
                <a:spcPts val="600"/>
              </a:spcAft>
            </a:pPr>
            <a:r>
              <a:rPr lang="en-US" sz="3200" dirty="0" smtClean="0"/>
              <a:t>Perspectives</a:t>
            </a:r>
          </a:p>
          <a:p>
            <a:pPr>
              <a:spcAft>
                <a:spcPts val="600"/>
              </a:spcAft>
            </a:pPr>
            <a:r>
              <a:rPr lang="en-US" sz="3200" dirty="0" smtClean="0"/>
              <a:t>Levels of accountability </a:t>
            </a:r>
          </a:p>
          <a:p>
            <a:pPr>
              <a:spcAft>
                <a:spcPts val="600"/>
              </a:spcAft>
            </a:pPr>
            <a:r>
              <a:rPr lang="en-US" sz="3200" dirty="0" smtClean="0"/>
              <a:t>Types of efficiency measurement</a:t>
            </a:r>
          </a:p>
          <a:p>
            <a:pPr>
              <a:spcAft>
                <a:spcPts val="600"/>
              </a:spcAft>
            </a:pPr>
            <a:r>
              <a:rPr lang="en-US" sz="3200" dirty="0" smtClean="0"/>
              <a:t>Methodological issues</a:t>
            </a:r>
          </a:p>
          <a:p>
            <a:pPr>
              <a:spcAft>
                <a:spcPts val="600"/>
              </a:spcAft>
            </a:pPr>
            <a:r>
              <a:rPr lang="en-US" sz="3200" dirty="0" smtClean="0"/>
              <a:t>Phasing</a:t>
            </a:r>
          </a:p>
          <a:p>
            <a:pPr lvl="1">
              <a:spcAft>
                <a:spcPts val="600"/>
              </a:spcAft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1295400"/>
            <a:ext cx="350520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442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914400"/>
            <a:ext cx="8763000" cy="762000"/>
          </a:xfrm>
        </p:spPr>
        <p:txBody>
          <a:bodyPr/>
          <a:lstStyle/>
          <a:p>
            <a:r>
              <a:rPr lang="en-US" dirty="0" smtClean="0"/>
              <a:t>What Is Efficiency?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8305800" cy="35814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b="1" dirty="0" smtClean="0"/>
              <a:t>Patient-centered</a:t>
            </a:r>
            <a:r>
              <a:rPr lang="en-US" dirty="0" smtClean="0"/>
              <a:t> definition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Relationship between inputs and outputs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Efficiency = quality / costs</a:t>
            </a:r>
            <a:endParaRPr lang="en-US" dirty="0"/>
          </a:p>
          <a:p>
            <a:pPr lvl="1">
              <a:spcAft>
                <a:spcPts val="600"/>
              </a:spcAft>
            </a:pPr>
            <a:r>
              <a:rPr lang="en-US" dirty="0" smtClean="0"/>
              <a:t>Can increase efficiency by increasing quality, decreasing costs, or both; but cheaper is not necessarily more efficient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To measure efficiency, need both the quality and cost components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78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47207"/>
            <a:ext cx="91440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Efficiency: The Relationship Between </a:t>
            </a:r>
            <a:br>
              <a:rPr lang="en-US" dirty="0" smtClean="0"/>
            </a:br>
            <a:r>
              <a:rPr lang="en-US" dirty="0" smtClean="0"/>
              <a:t>Cost and Quality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DD2C1-C405-47DB-B1F0-18562DA5352F}" type="slidenum">
              <a:rPr lang="en-US" smtClean="0"/>
              <a:t>4</a:t>
            </a:fld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1066800" y="1219200"/>
            <a:ext cx="6705599" cy="4995338"/>
            <a:chOff x="1711922" y="1279274"/>
            <a:chExt cx="5527078" cy="4473170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2286000" y="5236889"/>
              <a:ext cx="49530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V="1">
              <a:off x="2286000" y="2057400"/>
              <a:ext cx="0" cy="32004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4244568" y="5394158"/>
              <a:ext cx="2743200" cy="3582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latin typeface="+mn-lt"/>
                </a:rPr>
                <a:t>Cost of Care</a:t>
              </a:r>
              <a:endParaRPr lang="en-US" sz="2000" b="1" dirty="0">
                <a:latin typeface="+mn-lt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 rot="16200000">
              <a:off x="314717" y="2676479"/>
              <a:ext cx="3124200" cy="3297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latin typeface="+mn-lt"/>
                </a:rPr>
                <a:t>Quality of Care</a:t>
              </a:r>
              <a:endParaRPr lang="en-US" sz="2000" b="1" dirty="0">
                <a:latin typeface="+mn-lt"/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2278740" y="2745217"/>
              <a:ext cx="4789714" cy="2512583"/>
            </a:xfrm>
            <a:custGeom>
              <a:avLst/>
              <a:gdLst>
                <a:gd name="connsiteX0" fmla="*/ 0 w 4789714"/>
                <a:gd name="connsiteY0" fmla="*/ 2512583 h 2512583"/>
                <a:gd name="connsiteX1" fmla="*/ 711200 w 4789714"/>
                <a:gd name="connsiteY1" fmla="*/ 1525612 h 2512583"/>
                <a:gd name="connsiteX2" fmla="*/ 1712686 w 4789714"/>
                <a:gd name="connsiteY2" fmla="*/ 553155 h 2512583"/>
                <a:gd name="connsiteX3" fmla="*/ 2830286 w 4789714"/>
                <a:gd name="connsiteY3" fmla="*/ 117726 h 2512583"/>
                <a:gd name="connsiteX4" fmla="*/ 3962400 w 4789714"/>
                <a:gd name="connsiteY4" fmla="*/ 16126 h 2512583"/>
                <a:gd name="connsiteX5" fmla="*/ 4789714 w 4789714"/>
                <a:gd name="connsiteY5" fmla="*/ 1612 h 2512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89714" h="2512583">
                  <a:moveTo>
                    <a:pt x="0" y="2512583"/>
                  </a:moveTo>
                  <a:cubicBezTo>
                    <a:pt x="212876" y="2182383"/>
                    <a:pt x="425752" y="1852183"/>
                    <a:pt x="711200" y="1525612"/>
                  </a:cubicBezTo>
                  <a:cubicBezTo>
                    <a:pt x="996648" y="1199041"/>
                    <a:pt x="1359505" y="787803"/>
                    <a:pt x="1712686" y="553155"/>
                  </a:cubicBezTo>
                  <a:cubicBezTo>
                    <a:pt x="2065867" y="318507"/>
                    <a:pt x="2455334" y="207231"/>
                    <a:pt x="2830286" y="117726"/>
                  </a:cubicBezTo>
                  <a:cubicBezTo>
                    <a:pt x="3205238" y="28221"/>
                    <a:pt x="3635829" y="35478"/>
                    <a:pt x="3962400" y="16126"/>
                  </a:cubicBezTo>
                  <a:cubicBezTo>
                    <a:pt x="4288971" y="-3226"/>
                    <a:pt x="4539342" y="-807"/>
                    <a:pt x="4789714" y="1612"/>
                  </a:cubicBezTo>
                </a:path>
              </a:pathLst>
            </a:custGeom>
            <a:no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4648200" y="2788491"/>
              <a:ext cx="268514" cy="264886"/>
            </a:xfrm>
            <a:prstGeom prst="ellipse">
              <a:avLst/>
            </a:prstGeom>
            <a:solidFill>
              <a:srgbClr val="99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5959437" y="3635629"/>
              <a:ext cx="304800" cy="304800"/>
            </a:xfrm>
            <a:prstGeom prst="ellipse">
              <a:avLst/>
            </a:prstGeom>
            <a:solidFill>
              <a:srgbClr val="1E303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ight Arrow 16"/>
            <p:cNvSpPr/>
            <p:nvPr/>
          </p:nvSpPr>
          <p:spPr>
            <a:xfrm rot="12638547">
              <a:off x="4903355" y="3222678"/>
              <a:ext cx="1017190" cy="29436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504950" y="4059786"/>
              <a:ext cx="1608433" cy="3582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+mn-lt"/>
                </a:rPr>
                <a:t>We Are </a:t>
              </a:r>
              <a:r>
                <a:rPr lang="en-US" sz="2000" dirty="0">
                  <a:latin typeface="+mn-lt"/>
                </a:rPr>
                <a:t>H</a:t>
              </a:r>
              <a:r>
                <a:rPr lang="en-US" sz="2000" dirty="0" smtClean="0">
                  <a:latin typeface="+mn-lt"/>
                </a:rPr>
                <a:t>ere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61656" y="2285683"/>
              <a:ext cx="1981535" cy="3582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+mn-lt"/>
                </a:rPr>
                <a:t>We Need to Be </a:t>
              </a:r>
              <a:r>
                <a:rPr lang="en-US" sz="2000" dirty="0">
                  <a:latin typeface="+mn-lt"/>
                </a:rPr>
                <a:t>H</a:t>
              </a:r>
              <a:r>
                <a:rPr lang="en-US" sz="2000" dirty="0" smtClean="0">
                  <a:latin typeface="+mn-lt"/>
                </a:rPr>
                <a:t>ere</a:t>
              </a:r>
              <a:endParaRPr lang="en-US" sz="20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339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763000" cy="762000"/>
          </a:xfrm>
        </p:spPr>
        <p:txBody>
          <a:bodyPr/>
          <a:lstStyle/>
          <a:p>
            <a:r>
              <a:rPr lang="en-US" dirty="0" smtClean="0"/>
              <a:t>What Is Efficiency?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05800" cy="4724400"/>
          </a:xfrm>
        </p:spPr>
        <p:txBody>
          <a:bodyPr/>
          <a:lstStyle/>
          <a:p>
            <a:pPr marL="109537" indent="0">
              <a:buNone/>
            </a:pP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b="1" dirty="0" smtClean="0"/>
              <a:t>Value</a:t>
            </a:r>
            <a:r>
              <a:rPr lang="en-US" dirty="0" smtClean="0"/>
              <a:t> and </a:t>
            </a:r>
            <a:r>
              <a:rPr lang="en-US" b="1" dirty="0" smtClean="0"/>
              <a:t>affordability</a:t>
            </a:r>
            <a:r>
              <a:rPr lang="en-US" dirty="0" smtClean="0"/>
              <a:t> are </a:t>
            </a:r>
            <a:r>
              <a:rPr lang="en-US" b="1" dirty="0" smtClean="0"/>
              <a:t>subjective</a:t>
            </a:r>
            <a:r>
              <a:rPr lang="en-US" dirty="0" smtClean="0"/>
              <a:t> assessments of efficiency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Depends on perspective – cost to </a:t>
            </a:r>
            <a:r>
              <a:rPr lang="en-US" b="1" dirty="0" smtClean="0"/>
              <a:t>whom</a:t>
            </a:r>
            <a:r>
              <a:rPr lang="en-US" dirty="0" smtClean="0"/>
              <a:t> and the quality </a:t>
            </a:r>
            <a:r>
              <a:rPr lang="en-US" b="1" dirty="0" smtClean="0"/>
              <a:t>they</a:t>
            </a:r>
            <a:r>
              <a:rPr lang="en-US" dirty="0" smtClean="0"/>
              <a:t> receive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Consumer – sensitive to out-of-pocket costs; otherwise, want the best quality outcome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Policymaker, serving as purchaser and payer – want to maximize outcome per unit cost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Hospital – operational efficiency, but need to consider appropriateness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Example: assessing the value and affordability of a CT scan after head trauma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36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762000"/>
            <a:ext cx="7543800" cy="48768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6172200"/>
            <a:ext cx="2419350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098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763000" cy="762000"/>
          </a:xfrm>
        </p:spPr>
        <p:txBody>
          <a:bodyPr/>
          <a:lstStyle/>
          <a:p>
            <a:r>
              <a:rPr lang="en-US" dirty="0" smtClean="0"/>
              <a:t>Measuring 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219200"/>
            <a:ext cx="7315200" cy="4724400"/>
          </a:xfrm>
        </p:spPr>
        <p:txBody>
          <a:bodyPr/>
          <a:lstStyle/>
          <a:p>
            <a:r>
              <a:rPr lang="en-US" dirty="0" smtClean="0"/>
              <a:t>Levels of accountability – cost and quality</a:t>
            </a:r>
          </a:p>
          <a:p>
            <a:pPr lvl="1"/>
            <a:r>
              <a:rPr lang="en-US" dirty="0" smtClean="0"/>
              <a:t>Service</a:t>
            </a:r>
          </a:p>
          <a:p>
            <a:pPr lvl="2"/>
            <a:r>
              <a:rPr lang="en-US" dirty="0" smtClean="0"/>
              <a:t>unit of service</a:t>
            </a:r>
          </a:p>
          <a:p>
            <a:pPr lvl="2"/>
            <a:r>
              <a:rPr lang="en-US" dirty="0"/>
              <a:t>f</a:t>
            </a:r>
            <a:r>
              <a:rPr lang="en-US" dirty="0" smtClean="0"/>
              <a:t>or a single patient </a:t>
            </a:r>
          </a:p>
          <a:p>
            <a:pPr lvl="2"/>
            <a:r>
              <a:rPr lang="en-US" dirty="0" smtClean="0"/>
              <a:t>provided by one entity</a:t>
            </a:r>
          </a:p>
          <a:p>
            <a:pPr lvl="1"/>
            <a:r>
              <a:rPr lang="en-US" dirty="0" smtClean="0"/>
              <a:t>Episode</a:t>
            </a:r>
          </a:p>
          <a:p>
            <a:pPr lvl="2"/>
            <a:r>
              <a:rPr lang="en-US" dirty="0" smtClean="0"/>
              <a:t>bundle of services</a:t>
            </a:r>
          </a:p>
          <a:p>
            <a:pPr lvl="2"/>
            <a:r>
              <a:rPr lang="en-US" dirty="0"/>
              <a:t>f</a:t>
            </a:r>
            <a:r>
              <a:rPr lang="en-US" dirty="0" smtClean="0"/>
              <a:t>or a single or multiple patients</a:t>
            </a:r>
          </a:p>
          <a:p>
            <a:pPr lvl="2"/>
            <a:r>
              <a:rPr lang="en-US" dirty="0"/>
              <a:t>p</a:t>
            </a:r>
            <a:r>
              <a:rPr lang="en-US" dirty="0" smtClean="0"/>
              <a:t>rovided by one or more entities</a:t>
            </a:r>
          </a:p>
          <a:p>
            <a:pPr lvl="1"/>
            <a:r>
              <a:rPr lang="en-US" dirty="0" smtClean="0"/>
              <a:t>Population</a:t>
            </a:r>
          </a:p>
          <a:p>
            <a:pPr lvl="2"/>
            <a:r>
              <a:rPr lang="en-US" dirty="0" smtClean="0"/>
              <a:t>wide range of services </a:t>
            </a:r>
          </a:p>
          <a:p>
            <a:pPr lvl="2"/>
            <a:r>
              <a:rPr lang="en-US" dirty="0"/>
              <a:t>f</a:t>
            </a:r>
            <a:r>
              <a:rPr lang="en-US" dirty="0" smtClean="0"/>
              <a:t>or multiple individuals</a:t>
            </a:r>
          </a:p>
          <a:p>
            <a:pPr lvl="2"/>
            <a:r>
              <a:rPr lang="en-US" dirty="0"/>
              <a:t>p</a:t>
            </a:r>
            <a:r>
              <a:rPr lang="en-US" dirty="0" smtClean="0"/>
              <a:t>rovided by one or more entities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>
            <a:off x="1371600" y="1981200"/>
            <a:ext cx="332232" cy="457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2590800"/>
            <a:ext cx="553998" cy="3200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2400" dirty="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More </a:t>
            </a:r>
            <a:r>
              <a:rPr lang="en-US" sz="2400" dirty="0" smtClean="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population-based</a:t>
            </a:r>
            <a:endParaRPr lang="en-US" sz="2400" dirty="0">
              <a:solidFill>
                <a:srgbClr val="404040"/>
              </a:solidFill>
              <a:latin typeface="Cambria Math" pitchFamily="18" charset="0"/>
              <a:ea typeface="Cambria Math" pitchFamily="18" charset="0"/>
              <a:cs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885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8763000" cy="762000"/>
          </a:xfrm>
        </p:spPr>
        <p:txBody>
          <a:bodyPr/>
          <a:lstStyle/>
          <a:p>
            <a:r>
              <a:rPr lang="en-US" dirty="0" smtClean="0"/>
              <a:t>Measuring 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19451"/>
            <a:ext cx="8229600" cy="3738349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Cost/resource use </a:t>
            </a:r>
            <a:r>
              <a:rPr lang="en-US" dirty="0"/>
              <a:t>c</a:t>
            </a:r>
            <a:r>
              <a:rPr lang="en-US" dirty="0" smtClean="0"/>
              <a:t>omponent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Types of measures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Utilization – counts of services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Condition- or procedure-specific cost/resource use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Total cost/resource use – by individual or population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Price implications – standardized vs. actual costs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Time period – acute vs. chronic conditions</a:t>
            </a:r>
          </a:p>
          <a:p>
            <a:pPr lvl="1">
              <a:spcAft>
                <a:spcPts val="600"/>
              </a:spcAft>
            </a:pPr>
            <a:endParaRPr lang="en-US" sz="1400" dirty="0"/>
          </a:p>
          <a:p>
            <a:pPr>
              <a:spcAft>
                <a:spcPts val="600"/>
              </a:spcAft>
            </a:pPr>
            <a:r>
              <a:rPr lang="en-US" dirty="0"/>
              <a:t>Q</a:t>
            </a:r>
            <a:r>
              <a:rPr lang="en-US" dirty="0" smtClean="0"/>
              <a:t>uality component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Multiple dimensions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52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85800"/>
            <a:ext cx="8763000" cy="762000"/>
          </a:xfrm>
        </p:spPr>
        <p:txBody>
          <a:bodyPr/>
          <a:lstStyle/>
          <a:p>
            <a:r>
              <a:rPr lang="en-US" dirty="0" smtClean="0"/>
              <a:t>Measuring 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2209800"/>
            <a:ext cx="6553200" cy="30480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Linking measures of cost and quality</a:t>
            </a:r>
          </a:p>
          <a:p>
            <a:pPr marL="109537" indent="0">
              <a:spcAft>
                <a:spcPts val="600"/>
              </a:spcAft>
              <a:buNone/>
            </a:pPr>
            <a:endParaRPr lang="en-US" sz="1400" dirty="0" smtClean="0"/>
          </a:p>
          <a:p>
            <a:pPr lvl="1">
              <a:spcAft>
                <a:spcPts val="600"/>
              </a:spcAft>
            </a:pPr>
            <a:r>
              <a:rPr lang="en-US" dirty="0" smtClean="0"/>
              <a:t>Side-by-side display – aggregate or condition-specific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Indexing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Roll-up score with weighting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Composite measure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>
            <a:off x="1725168" y="3276600"/>
            <a:ext cx="332232" cy="2133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65202" y="2438400"/>
            <a:ext cx="553998" cy="3581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2400" dirty="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More precise relationship</a:t>
            </a:r>
          </a:p>
        </p:txBody>
      </p:sp>
    </p:spTree>
    <p:extLst>
      <p:ext uri="{BB962C8B-B14F-4D97-AF65-F5344CB8AC3E}">
        <p14:creationId xmlns:p14="http://schemas.microsoft.com/office/powerpoint/2010/main" val="312130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D40D51286D8B4D9C836A50BBB33558" ma:contentTypeVersion="2" ma:contentTypeDescription="Create a new document." ma:contentTypeScope="" ma:versionID="d14e5c4da1db565cb04c30bec4da997c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f328a1cd662c37536c074f55b1464a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E03DF91-668E-44D4-ADAE-B02678FA04F1}"/>
</file>

<file path=customXml/itemProps2.xml><?xml version="1.0" encoding="utf-8"?>
<ds:datastoreItem xmlns:ds="http://schemas.openxmlformats.org/officeDocument/2006/customXml" ds:itemID="{5E90F892-CF9E-4A8C-89AC-099234A8DCA7}"/>
</file>

<file path=customXml/itemProps3.xml><?xml version="1.0" encoding="utf-8"?>
<ds:datastoreItem xmlns:ds="http://schemas.openxmlformats.org/officeDocument/2006/customXml" ds:itemID="{93EC4382-DDBC-418C-B235-64F1B2F1FA3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14201</TotalTime>
  <Words>740</Words>
  <Application>Microsoft Office PowerPoint</Application>
  <PresentationFormat>On-screen Show (4:3)</PresentationFormat>
  <Paragraphs>182</Paragraphs>
  <Slides>18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Urban</vt:lpstr>
      <vt:lpstr>Measuring Efficiency</vt:lpstr>
      <vt:lpstr>Framework for Measuring Efficiency</vt:lpstr>
      <vt:lpstr>What Is Efficiency?</vt:lpstr>
      <vt:lpstr>Efficiency: The Relationship Between  Cost and Quality</vt:lpstr>
      <vt:lpstr>What Is Efficiency?</vt:lpstr>
      <vt:lpstr>PowerPoint Presentation</vt:lpstr>
      <vt:lpstr>Measuring Efficiency</vt:lpstr>
      <vt:lpstr>Measuring Efficiency</vt:lpstr>
      <vt:lpstr>Measuring Efficiency</vt:lpstr>
      <vt:lpstr>Measuring Efficiency</vt:lpstr>
      <vt:lpstr>Measures Related to Efficiency</vt:lpstr>
      <vt:lpstr>Measures Related to Efficiency</vt:lpstr>
      <vt:lpstr>Measures Related to Efficiency</vt:lpstr>
      <vt:lpstr>Measures Related to Efficiency</vt:lpstr>
      <vt:lpstr>Methodological Issues Related to Efficiency Measurement</vt:lpstr>
      <vt:lpstr>Phasing Options</vt:lpstr>
      <vt:lpstr>Monitor Other Activities Related to  Efficiency Measurement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Guy D'Andrea</dc:creator>
  <cp:lastModifiedBy>Dianne Feeney</cp:lastModifiedBy>
  <cp:revision>539</cp:revision>
  <cp:lastPrinted>2014-03-12T13:54:48Z</cp:lastPrinted>
  <dcterms:created xsi:type="dcterms:W3CDTF">2008-05-13T14:06:11Z</dcterms:created>
  <dcterms:modified xsi:type="dcterms:W3CDTF">2014-03-14T16:02:03Z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0x0101005AD40D51286D8B4D9C836A50BBB33558</vt:lpwstr>
  </property>
</Properties>
</file>