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12161838" cy="6858000"/>
  <p:notesSz cx="7315200" cy="9601200"/>
  <p:embeddedFontLst>
    <p:embeddedFont>
      <p:font typeface="Myriad Pro" panose="020B050303040302020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939"/>
    <a:srgbClr val="FFFFFF"/>
    <a:srgbClr val="000000"/>
    <a:srgbClr val="5E5E5E"/>
    <a:srgbClr val="004A87"/>
    <a:srgbClr val="00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402" y="108"/>
      </p:cViewPr>
      <p:guideLst>
        <p:guide orient="horz" pos="2160"/>
        <p:guide pos="288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EABC4A-7D99-DF45-932B-A23A0452FE0B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5E60C0D-FA64-A144-A864-47A3FCBEC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1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D7D7C0-922B-844B-94FE-883BAB6B70D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720725"/>
            <a:ext cx="6384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839940-CE9D-404E-8E4D-2984FB72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5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1_bkg_0000_Widescreen Cover 2.jpg">
            <a:extLst>
              <a:ext uri="{FF2B5EF4-FFF2-40B4-BE49-F238E27FC236}">
                <a16:creationId xmlns:a16="http://schemas.microsoft.com/office/drawing/2014/main" xmlns="" id="{EF7040D6-2924-47DC-B99D-5A3B89A31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61838" cy="6857999"/>
          </a:xfrm>
          <a:prstGeom prst="rect">
            <a:avLst/>
          </a:prstGeom>
        </p:spPr>
      </p:pic>
      <p:pic>
        <p:nvPicPr>
          <p:cNvPr id="8" name="Picture 7" descr="V1_bkg_0000_Widescreen Cove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6183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98988"/>
            <a:ext cx="12161838" cy="1170086"/>
          </a:xfrm>
          <a:solidFill>
            <a:srgbClr val="FFFFFF"/>
          </a:solidFill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776190"/>
            <a:ext cx="12161838" cy="131951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9" name="Picture 8" descr="MHA_3cv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5" y="5105400"/>
            <a:ext cx="1729262" cy="881533"/>
          </a:xfrm>
          <a:prstGeom prst="rect">
            <a:avLst/>
          </a:prstGeom>
        </p:spPr>
      </p:pic>
      <p:pic>
        <p:nvPicPr>
          <p:cNvPr id="7" name="Picture 6" descr="MHA_3cv_cmyk.eps">
            <a:extLst>
              <a:ext uri="{FF2B5EF4-FFF2-40B4-BE49-F238E27FC236}">
                <a16:creationId xmlns:a16="http://schemas.microsoft.com/office/drawing/2014/main" xmlns="" id="{D4FC1784-7662-42CC-B914-A3184D9AA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5" y="5105400"/>
            <a:ext cx="1729262" cy="8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9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4_0001_Inside 2.jpg">
            <a:extLst>
              <a:ext uri="{FF2B5EF4-FFF2-40B4-BE49-F238E27FC236}">
                <a16:creationId xmlns:a16="http://schemas.microsoft.com/office/drawing/2014/main" xmlns="" id="{BFA315A7-084B-4759-9E55-67D9427BF2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8" name="Picture 7" descr="V4_0001_Inside 2.jpg">
            <a:extLst>
              <a:ext uri="{FF2B5EF4-FFF2-40B4-BE49-F238E27FC236}">
                <a16:creationId xmlns:a16="http://schemas.microsoft.com/office/drawing/2014/main" xmlns="" id="{08DBDBAE-2692-4C56-8AA7-167B3BCF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6" name="Picture 5" descr="V4_0001_Insid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9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05092"/>
              </a:buClr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chemeClr val="tx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2000">
                <a:solidFill>
                  <a:schemeClr val="tx2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2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2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HA_3c_MarkOnly.eps">
            <a:extLst>
              <a:ext uri="{FF2B5EF4-FFF2-40B4-BE49-F238E27FC236}">
                <a16:creationId xmlns:a16="http://schemas.microsoft.com/office/drawing/2014/main" xmlns="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10" name="Picture 9" descr="MHA_3c_MarkOnly.eps">
            <a:extLst>
              <a:ext uri="{FF2B5EF4-FFF2-40B4-BE49-F238E27FC236}">
                <a16:creationId xmlns:a16="http://schemas.microsoft.com/office/drawing/2014/main" xmlns="" id="{38FE6C46-96E2-4E3B-9E05-6F2EB3C7E6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xmlns="" id="{D50E5C55-8624-4FB7-BA6D-661649ADF0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</p:spTree>
    <p:extLst>
      <p:ext uri="{BB962C8B-B14F-4D97-AF65-F5344CB8AC3E}">
        <p14:creationId xmlns:p14="http://schemas.microsoft.com/office/powerpoint/2010/main" val="521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Graphic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4_0002_Inside 3.jpg">
            <a:extLst>
              <a:ext uri="{FF2B5EF4-FFF2-40B4-BE49-F238E27FC236}">
                <a16:creationId xmlns:a16="http://schemas.microsoft.com/office/drawing/2014/main" xmlns="" id="{98470E91-7D88-4EF9-B494-02693E2EC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9" name="Picture 8" descr="V4_0002_Inside 3.jpg">
            <a:extLst>
              <a:ext uri="{FF2B5EF4-FFF2-40B4-BE49-F238E27FC236}">
                <a16:creationId xmlns:a16="http://schemas.microsoft.com/office/drawing/2014/main" xmlns="" id="{BC2F0939-AD68-4E9C-A175-35DADF21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5" name="Picture 4" descr="V4_0002_Insid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xmlns="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A704142-913F-45D7-A551-722211BC82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08160" y="1569714"/>
            <a:ext cx="4245587" cy="463867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5047985E-A8C0-43FF-A62B-9CA7148FD2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33" y="1570039"/>
            <a:ext cx="6537294" cy="463867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 descr="MHA_3c_MarkOnly.eps">
            <a:extLst>
              <a:ext uri="{FF2B5EF4-FFF2-40B4-BE49-F238E27FC236}">
                <a16:creationId xmlns:a16="http://schemas.microsoft.com/office/drawing/2014/main" xmlns="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14" name="Picture 13" descr="MHA_3c_MarkOnly.eps">
            <a:extLst>
              <a:ext uri="{FF2B5EF4-FFF2-40B4-BE49-F238E27FC236}">
                <a16:creationId xmlns:a16="http://schemas.microsoft.com/office/drawing/2014/main" xmlns="" id="{95AEF21D-EE64-49D7-93D5-E3EB5D5FDA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4_0001_Inside 2.jpg">
            <a:extLst>
              <a:ext uri="{FF2B5EF4-FFF2-40B4-BE49-F238E27FC236}">
                <a16:creationId xmlns:a16="http://schemas.microsoft.com/office/drawing/2014/main" xmlns="" id="{A7AA1C97-47EE-432A-99CC-1F51C295F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13" name="Picture 12" descr="V4_0001_Inside 2.jpg">
            <a:extLst>
              <a:ext uri="{FF2B5EF4-FFF2-40B4-BE49-F238E27FC236}">
                <a16:creationId xmlns:a16="http://schemas.microsoft.com/office/drawing/2014/main" xmlns="" id="{41EE14C1-19A8-4956-958E-A94369AB4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10" name="Picture 9" descr="V4_0001_Insid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9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8092" y="1535113"/>
            <a:ext cx="5373591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 cap="all" baseline="0">
                <a:solidFill>
                  <a:schemeClr val="tx1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buClr>
                <a:srgbClr val="005092"/>
              </a:buClr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chemeClr val="tx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2000">
                <a:solidFill>
                  <a:schemeClr val="tx2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2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2"/>
                </a:solidFill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8046" y="1535113"/>
            <a:ext cx="5375701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buClr>
                <a:srgbClr val="005092"/>
              </a:buClr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chemeClr val="tx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2000">
                <a:solidFill>
                  <a:schemeClr val="tx2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2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2"/>
                </a:solidFill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5C15EE1C-72DA-4C63-99B7-3CD71EF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MHA_3c_MarkOnly.eps">
            <a:extLst>
              <a:ext uri="{FF2B5EF4-FFF2-40B4-BE49-F238E27FC236}">
                <a16:creationId xmlns:a16="http://schemas.microsoft.com/office/drawing/2014/main" xmlns="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14" name="Picture 13" descr="MHA_3c_MarkOnly.eps">
            <a:extLst>
              <a:ext uri="{FF2B5EF4-FFF2-40B4-BE49-F238E27FC236}">
                <a16:creationId xmlns:a16="http://schemas.microsoft.com/office/drawing/2014/main" xmlns="" id="{28069C4B-09E3-4A97-B6B7-9DF21961D4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8253B503-3E58-430D-9F98-34460C7EAD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</p:spTree>
    <p:extLst>
      <p:ext uri="{BB962C8B-B14F-4D97-AF65-F5344CB8AC3E}">
        <p14:creationId xmlns:p14="http://schemas.microsoft.com/office/powerpoint/2010/main" val="337260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1_bkg_0002_Widescreen Inside 3.jpg">
            <a:extLst>
              <a:ext uri="{FF2B5EF4-FFF2-40B4-BE49-F238E27FC236}">
                <a16:creationId xmlns:a16="http://schemas.microsoft.com/office/drawing/2014/main" xmlns="" id="{6DA958C0-839B-494D-946B-0D4E26333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pic>
        <p:nvPicPr>
          <p:cNvPr id="10" name="Picture 9" descr="V1_bkg_0002_Widescreen Insid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960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xmlns="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xmlns="" id="{E3FB3495-2F2C-437B-AEDE-1FE61040E0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8092" y="1521230"/>
            <a:ext cx="10934598" cy="463018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9" name="Picture 8" descr="MHA_3c_MarkOnly.eps">
            <a:extLst>
              <a:ext uri="{FF2B5EF4-FFF2-40B4-BE49-F238E27FC236}">
                <a16:creationId xmlns:a16="http://schemas.microsoft.com/office/drawing/2014/main" xmlns="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  <p:pic>
        <p:nvPicPr>
          <p:cNvPr id="12" name="Picture 11" descr="MHA_3c_MarkOnly.eps">
            <a:extLst>
              <a:ext uri="{FF2B5EF4-FFF2-40B4-BE49-F238E27FC236}">
                <a16:creationId xmlns:a16="http://schemas.microsoft.com/office/drawing/2014/main" xmlns="" id="{83C10A38-8E87-4F18-A039-B4DE2E2782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1_bkg_0002_Widescreen Inside 3.jpg">
            <a:extLst>
              <a:ext uri="{FF2B5EF4-FFF2-40B4-BE49-F238E27FC236}">
                <a16:creationId xmlns:a16="http://schemas.microsoft.com/office/drawing/2014/main" xmlns="" id="{A146EF11-E853-4C1F-80F5-D140D5E0D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pic>
        <p:nvPicPr>
          <p:cNvPr id="3" name="Picture 2" descr="V1_bkg_0002_Widescreen Insid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960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xmlns="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="" id="{59168326-92D4-47CF-B056-26A14EC9653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8092" y="1528764"/>
            <a:ext cx="10945654" cy="463073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10" name="Picture 9" descr="MHA_3c_MarkOnly.eps">
            <a:extLst>
              <a:ext uri="{FF2B5EF4-FFF2-40B4-BE49-F238E27FC236}">
                <a16:creationId xmlns:a16="http://schemas.microsoft.com/office/drawing/2014/main" xmlns="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  <p:pic>
        <p:nvPicPr>
          <p:cNvPr id="9" name="Picture 8" descr="MHA_3c_MarkOnly.eps">
            <a:extLst>
              <a:ext uri="{FF2B5EF4-FFF2-40B4-BE49-F238E27FC236}">
                <a16:creationId xmlns:a16="http://schemas.microsoft.com/office/drawing/2014/main" xmlns="" id="{77064F95-52CE-415F-ACAF-B09CD63C3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9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1_bkg_0003_Widescreen Divider 2.jpg">
            <a:extLst>
              <a:ext uri="{FF2B5EF4-FFF2-40B4-BE49-F238E27FC236}">
                <a16:creationId xmlns:a16="http://schemas.microsoft.com/office/drawing/2014/main" xmlns="" id="{F28DB2AF-6909-4A53-9780-A6A44F33C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pic>
        <p:nvPicPr>
          <p:cNvPr id="3" name="Picture 2" descr="V1_bkg_0003_Widescreen Divide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64858" y="2302195"/>
            <a:ext cx="6996176" cy="1362075"/>
          </a:xfrm>
        </p:spPr>
        <p:txBody>
          <a:bodyPr anchor="t">
            <a:normAutofit/>
          </a:bodyPr>
          <a:lstStyle>
            <a:lvl1pPr algn="ctr">
              <a:defRPr sz="4000" b="0" cap="all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DIVIDER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18772" y="3838581"/>
            <a:ext cx="5958721" cy="66662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divider subtitle text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B445A06F-B57B-4109-A49D-67CD8478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MHA_3cv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87" y="5014369"/>
            <a:ext cx="1271888" cy="648376"/>
          </a:xfrm>
          <a:prstGeom prst="rect">
            <a:avLst/>
          </a:prstGeom>
        </p:spPr>
      </p:pic>
      <p:pic>
        <p:nvPicPr>
          <p:cNvPr id="10" name="Picture 9" descr="MHA_3cv_cmyk.eps">
            <a:extLst>
              <a:ext uri="{FF2B5EF4-FFF2-40B4-BE49-F238E27FC236}">
                <a16:creationId xmlns:a16="http://schemas.microsoft.com/office/drawing/2014/main" xmlns="" id="{D9F6F3E1-291B-4E9C-929F-4850916BE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87" y="5014369"/>
            <a:ext cx="1271888" cy="6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3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B445A06F-B57B-4109-A49D-67CD8478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642278D-295D-44B7-8BFA-27E28DF4C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92" y="274638"/>
            <a:ext cx="10945654" cy="1143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pic>
        <p:nvPicPr>
          <p:cNvPr id="5" name="Picture 4" descr="MHA_3c_MarkOnly.eps">
            <a:extLst>
              <a:ext uri="{FF2B5EF4-FFF2-40B4-BE49-F238E27FC236}">
                <a16:creationId xmlns:a16="http://schemas.microsoft.com/office/drawing/2014/main" xmlns="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6" name="Picture 5" descr="MHA_3c_MarkOnly.eps">
            <a:extLst>
              <a:ext uri="{FF2B5EF4-FFF2-40B4-BE49-F238E27FC236}">
                <a16:creationId xmlns:a16="http://schemas.microsoft.com/office/drawing/2014/main" xmlns="" id="{B060E21D-A2FC-4422-BA82-CC41EFED0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xmlns="" id="{F013137E-0673-4315-9D00-76C30E257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</p:spTree>
    <p:extLst>
      <p:ext uri="{BB962C8B-B14F-4D97-AF65-F5344CB8AC3E}">
        <p14:creationId xmlns:p14="http://schemas.microsoft.com/office/powerpoint/2010/main" val="41920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8028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B553-6FDF-CD4C-81D7-86AB780C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9" r:id="rId2"/>
    <p:sldLayoutId id="2147483678" r:id="rId3"/>
    <p:sldLayoutId id="2147483680" r:id="rId4"/>
    <p:sldLayoutId id="2147483676" r:id="rId5"/>
    <p:sldLayoutId id="2147483677" r:id="rId6"/>
    <p:sldLayoutId id="2147483681" r:id="rId7"/>
    <p:sldLayoutId id="2147483682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80"/>
        </a:spcBef>
        <a:buClr>
          <a:srgbClr val="00509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480"/>
        </a:spcBef>
        <a:buClr>
          <a:srgbClr val="54A939"/>
        </a:buClr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480"/>
        </a:spcBef>
        <a:buClr>
          <a:srgbClr val="00509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480"/>
        </a:spcBef>
        <a:buClr>
          <a:srgbClr val="54A939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480"/>
        </a:spcBef>
        <a:buClr>
          <a:srgbClr val="005092"/>
        </a:buClr>
        <a:buFont typeface="Arial" panose="020B0604020202020204" pitchFamily="34" charset="0"/>
        <a:buChar char="‒"/>
        <a:defRPr sz="12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A3725-74E4-4D0D-AF61-A88D69E5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Rate Year 2021 Revenue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B571B5-B764-40E2-9DD5-84011DFBC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Reflect  IHS Healthcare Cost Service, Market Basket Inflation (Q4 = 2.77%)</a:t>
            </a:r>
          </a:p>
          <a:p>
            <a:r>
              <a:rPr lang="en-US" dirty="0"/>
              <a:t>Include Maryland population growth (0.16%)</a:t>
            </a:r>
          </a:p>
          <a:p>
            <a:r>
              <a:rPr lang="en-US" dirty="0"/>
              <a:t>Do not offset potentially avoidable utilization (PAU) savings</a:t>
            </a:r>
          </a:p>
          <a:p>
            <a:pPr lvl="1"/>
            <a:r>
              <a:rPr lang="en-US" dirty="0"/>
              <a:t>More than $350M or 2% already removed from rates</a:t>
            </a:r>
          </a:p>
          <a:p>
            <a:r>
              <a:rPr lang="en-US" dirty="0"/>
              <a:t>Apply other hospital-specific policy adjustments </a:t>
            </a:r>
          </a:p>
          <a:p>
            <a:r>
              <a:rPr lang="en-US" dirty="0"/>
              <a:t>Principles support request</a:t>
            </a:r>
          </a:p>
          <a:p>
            <a:pPr lvl="1"/>
            <a:r>
              <a:rPr lang="en-US" dirty="0"/>
              <a:t>Medicare savings ahead of target, with MPA Savings Component safety valve</a:t>
            </a:r>
          </a:p>
          <a:p>
            <a:pPr lvl="1"/>
            <a:r>
              <a:rPr lang="en-US" dirty="0"/>
              <a:t>Model working as intended to reduce hospital use</a:t>
            </a:r>
          </a:p>
          <a:p>
            <a:pPr lvl="1"/>
            <a:r>
              <a:rPr lang="en-US" dirty="0"/>
              <a:t>Other policies address hospital specific performance</a:t>
            </a:r>
          </a:p>
          <a:p>
            <a:r>
              <a:rPr lang="en-US" dirty="0"/>
              <a:t>Hospital field support to be shared with Payment </a:t>
            </a:r>
            <a:r>
              <a:rPr lang="en-US"/>
              <a:t>Models Workgroup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1F3369-8A7E-4263-B1BB-46AC9E6B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58CA672-6B72-481C-8E73-CE8D8ED296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8449"/>
      </p:ext>
    </p:extLst>
  </p:cSld>
  <p:clrMapOvr>
    <a:masterClrMapping/>
  </p:clrMapOvr>
</p:sld>
</file>

<file path=ppt/theme/theme1.xml><?xml version="1.0" encoding="utf-8"?>
<a:theme xmlns:a="http://schemas.openxmlformats.org/drawingml/2006/main" name="MHA Theme">
  <a:themeElements>
    <a:clrScheme name="MHA Brand Colors">
      <a:dk1>
        <a:srgbClr val="2359A9"/>
      </a:dk1>
      <a:lt1>
        <a:sysClr val="window" lastClr="FFFFFF"/>
      </a:lt1>
      <a:dk2>
        <a:srgbClr val="444647"/>
      </a:dk2>
      <a:lt2>
        <a:srgbClr val="69BE3C"/>
      </a:lt2>
      <a:accent1>
        <a:srgbClr val="2359A9"/>
      </a:accent1>
      <a:accent2>
        <a:srgbClr val="69BE3C"/>
      </a:accent2>
      <a:accent3>
        <a:srgbClr val="888B8D"/>
      </a:accent3>
      <a:accent4>
        <a:srgbClr val="B9D3DC"/>
      </a:accent4>
      <a:accent5>
        <a:srgbClr val="002F4E"/>
      </a:accent5>
      <a:accent6>
        <a:srgbClr val="FFFFFE"/>
      </a:accent6>
      <a:hlink>
        <a:srgbClr val="444647"/>
      </a:hlink>
      <a:folHlink>
        <a:srgbClr val="2359A9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rgbClr val="5E5E5E"/>
            </a:solidFill>
            <a:latin typeface="Myriad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4743315-FDD2-4EE5-9696-5C9DDC0F54C7}" vid="{0E90F285-E04F-409E-A109-276F1AF745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40D51286D8B4D9C836A50BBB33558" ma:contentTypeVersion="2" ma:contentTypeDescription="Create a new document." ma:contentTypeScope="" ma:versionID="d14e5c4da1db565cb04c30bec4da99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02F4AC-A131-4A0F-9083-4250E2AA793E}"/>
</file>

<file path=customXml/itemProps2.xml><?xml version="1.0" encoding="utf-8"?>
<ds:datastoreItem xmlns:ds="http://schemas.openxmlformats.org/officeDocument/2006/customXml" ds:itemID="{37D856AE-E376-4A0D-B815-508FF9F7AB29}"/>
</file>

<file path=customXml/itemProps3.xml><?xml version="1.0" encoding="utf-8"?>
<ds:datastoreItem xmlns:ds="http://schemas.openxmlformats.org/officeDocument/2006/customXml" ds:itemID="{D29912D9-415B-4E67-B60A-2DDB00A8551D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</TotalTime>
  <Words>92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Wingdings</vt:lpstr>
      <vt:lpstr>Courier New</vt:lpstr>
      <vt:lpstr>Myriad Pro</vt:lpstr>
      <vt:lpstr>MHA Theme</vt:lpstr>
      <vt:lpstr>Rate Year 2021 Revenue Update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McCone, Brett</dc:creator>
  <cp:lastModifiedBy>Deon Joyce</cp:lastModifiedBy>
  <cp:revision>4</cp:revision>
  <cp:lastPrinted>2020-03-02T21:22:09Z</cp:lastPrinted>
  <dcterms:created xsi:type="dcterms:W3CDTF">2020-03-02T18:41:55Z</dcterms:created>
  <dcterms:modified xsi:type="dcterms:W3CDTF">2020-03-02T21:44:15Z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0x0101005AD40D51286D8B4D9C836A50BBB33558</vt:lpwstr>
  </property>
</Properties>
</file>