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s/slide58.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7.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Masters/slideMaster2.xml" ContentType="application/vnd.openxmlformats-officedocument.presentationml.slideMaster+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5.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4.xml" ContentType="application/vnd.openxmlformats-officedocument.presentationml.notesSlide+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notesSlides/notesSlide41.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1.xml" ContentType="application/vnd.openxmlformats-officedocument.presentationml.notesSl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4.xml" ContentType="application/vnd.openxmlformats-officedocument.presentationml.slideLayout+xml"/>
  <Override PartName="/ppt/slideLayouts/slideLayout36.xml" ContentType="application/vnd.openxmlformats-officedocument.presentationml.slideLayout+xml"/>
  <Override PartName="/ppt/notesSlides/notesSlide10.xml" ContentType="application/vnd.openxmlformats-officedocument.presentationml.notesSlide+xml"/>
  <Override PartName="/ppt/slideLayouts/slideLayout35.xml" ContentType="application/vnd.openxmlformats-officedocument.presentationml.slideLayout+xml"/>
  <Override PartName="/ppt/notesSlides/notesSlide8.xml" ContentType="application/vnd.openxmlformats-officedocument.presentationml.notesSlid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4.xml" ContentType="application/vnd.openxmlformats-officedocument.theme+xml"/>
  <Override PartName="/ppt/theme/themeOverride2.xml" ContentType="application/vnd.openxmlformats-officedocument.themeOverride+xml"/>
  <Override PartName="/ppt/charts/chart2.xml" ContentType="application/vnd.openxmlformats-officedocument.drawingml.chart+xml"/>
  <Override PartName="/ppt/theme/themeOverride1.xml" ContentType="application/vnd.openxmlformats-officedocument.themeOverride+xml"/>
  <Override PartName="/ppt/charts/chart1.xml" ContentType="application/vnd.openxmlformats-officedocument.drawingml.char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Override3.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theme/themeOverride11.xml" ContentType="application/vnd.openxmlformats-officedocument.themeOverride+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charts/chart11.xml" ContentType="application/vnd.openxmlformats-officedocument.drawingml.chart+xml"/>
  <Override PartName="/ppt/theme/themeOverride8.xml" ContentType="application/vnd.openxmlformats-officedocument.themeOverride+xml"/>
  <Override PartName="/ppt/theme/themeOverride10.xml" ContentType="application/vnd.openxmlformats-officedocument.themeOverride+xml"/>
  <Override PartName="/ppt/charts/chart10.xml" ContentType="application/vnd.openxmlformats-officedocument.drawingml.chart+xml"/>
  <Override PartName="/ppt/charts/chart8.xml" ContentType="application/vnd.openxmlformats-officedocument.drawingml.chart+xml"/>
  <Override PartName="/ppt/theme/themeOverride9.xml" ContentType="application/vnd.openxmlformats-officedocument.themeOverride+xml"/>
  <Override PartName="/ppt/charts/chart9.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 id="2147483672" r:id="rId3"/>
  </p:sldMasterIdLst>
  <p:notesMasterIdLst>
    <p:notesMasterId r:id="rId62"/>
  </p:notesMasterIdLst>
  <p:sldIdLst>
    <p:sldId id="256" r:id="rId4"/>
    <p:sldId id="257" r:id="rId5"/>
    <p:sldId id="258" r:id="rId6"/>
    <p:sldId id="259" r:id="rId7"/>
    <p:sldId id="260" r:id="rId8"/>
    <p:sldId id="261" r:id="rId9"/>
    <p:sldId id="262" r:id="rId10"/>
    <p:sldId id="263" r:id="rId11"/>
    <p:sldId id="264" r:id="rId12"/>
    <p:sldId id="265"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13" r:id="rId26"/>
    <p:sldId id="314"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Lst>
  <p:sldSz cx="9144000" cy="6858000" type="screen4x3"/>
  <p:notesSz cx="7023100" cy="9309100"/>
  <p:embeddedFontLst>
    <p:embeddedFont>
      <p:font typeface="Gill Sans" panose="020B0604020202020204" charset="0"/>
      <p:regular r:id="rId63"/>
      <p:bold r:id="rId64"/>
    </p:embeddedFont>
    <p:embeddedFont>
      <p:font typeface="Bookman Old Style" panose="02050604050505020204" pitchFamily="18" charset="0"/>
      <p:regular r:id="rId65"/>
      <p:bold r:id="rId66"/>
      <p:italic r:id="rId67"/>
      <p:boldItalic r:id="rId68"/>
    </p:embeddedFont>
    <p:embeddedFont>
      <p:font typeface="Tahoma" panose="020B0604030504040204" pitchFamily="34" charset="0"/>
      <p:regular r:id="rId69"/>
      <p:bold r:id="rId70"/>
    </p:embeddedFont>
    <p:embeddedFont>
      <p:font typeface="Cabin" panose="020B0604020202020204" charset="0"/>
      <p:regular r:id="rId71"/>
      <p:bold r:id="rId72"/>
      <p:italic r:id="rId73"/>
      <p:boldItalic r:id="rId74"/>
    </p:embeddedFont>
    <p:embeddedFont>
      <p:font typeface="Calibri" panose="020F0502020204030204" pitchFamily="34" charset="0"/>
      <p:regular r:id="rId75"/>
      <p:bold r:id="rId76"/>
      <p:italic r:id="rId77"/>
      <p:boldItalic r:id="rId78"/>
    </p:embeddedFont>
    <p:embeddedFont>
      <p:font typeface="Nirmala UI" panose="020B0502040204020203" pitchFamily="34" charset="0"/>
      <p:regular r:id="rId79"/>
      <p:bold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5931ADA-765B-40D1-A0DD-0883A4DA6A2A}">
  <a:tblStyle styleId="{55931ADA-765B-40D1-A0DD-0883A4DA6A2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5" d="100"/>
          <a:sy n="125" d="100"/>
        </p:scale>
        <p:origin x="11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presProps" Target="presProps.xml"/><Relationship Id="rId86"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4.fntdata"/><Relationship Id="rId7" Type="http://schemas.openxmlformats.org/officeDocument/2006/relationships/slide" Target="slides/slide4.xml"/><Relationship Id="rId71"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4.fntdata"/><Relationship Id="rId87" Type="http://schemas.openxmlformats.org/officeDocument/2006/relationships/customXml" Target="../customXml/item3.xml"/><Relationship Id="rId61" Type="http://schemas.openxmlformats.org/officeDocument/2006/relationships/slide" Target="slides/slide58.xml"/><Relationship Id="rId8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Statewide vs. National Hospital Utilization Rates (Q4-2017 to Q3-2018) </a:t>
            </a:r>
          </a:p>
        </c:rich>
      </c:tx>
      <c:overlay val="0"/>
    </c:title>
    <c:autoTitleDeleted val="0"/>
    <c:plotArea>
      <c:layout/>
      <c:barChart>
        <c:barDir val="col"/>
        <c:grouping val="clustered"/>
        <c:varyColors val="0"/>
        <c:ser>
          <c:idx val="1"/>
          <c:order val="0"/>
          <c:tx>
            <c:strRef>
              <c:f>Overview!$G$5</c:f>
              <c:strCache>
                <c:ptCount val="1"/>
                <c:pt idx="0">
                  <c:v>Maryland</c:v>
                </c:pt>
              </c:strCache>
            </c:strRef>
          </c:tx>
          <c:spPr>
            <a:solidFill>
              <a:schemeClr val="accent4">
                <a:lumMod val="60000"/>
                <a:lumOff val="40000"/>
              </a:schemeClr>
            </a:solidFill>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Overview!$E$6:$E$10</c:f>
              <c:strCache>
                <c:ptCount val="5"/>
                <c:pt idx="0">
                  <c:v># Admissions per 1,000 Beneficiaries</c:v>
                </c:pt>
                <c:pt idx="1">
                  <c:v># Readmissions per 1,000 Beneficiaries</c:v>
                </c:pt>
                <c:pt idx="2">
                  <c:v># ED Visits per 1,000 Beneficiaries</c:v>
                </c:pt>
                <c:pt idx="3">
                  <c:v># Observation Stays per 1,000 Beneficiaries</c:v>
                </c:pt>
                <c:pt idx="4">
                  <c:v>% of Live Discharges Readmitted Within 30 Days</c:v>
                </c:pt>
              </c:strCache>
            </c:strRef>
          </c:cat>
          <c:val>
            <c:numRef>
              <c:f>Overview!$G$6:$G$10</c:f>
              <c:numCache>
                <c:formatCode>0.00</c:formatCode>
                <c:ptCount val="5"/>
                <c:pt idx="0">
                  <c:v>244.53035103152214</c:v>
                </c:pt>
                <c:pt idx="1">
                  <c:v>42.873129967355929</c:v>
                </c:pt>
                <c:pt idx="2">
                  <c:v>334.85250507209309</c:v>
                </c:pt>
                <c:pt idx="3">
                  <c:v>70.161070046845111</c:v>
                </c:pt>
                <c:pt idx="4" formatCode="0.00%">
                  <c:v>0.18135054693705677</c:v>
                </c:pt>
              </c:numCache>
            </c:numRef>
          </c:val>
          <c:extLst xmlns:c16r2="http://schemas.microsoft.com/office/drawing/2015/06/chart">
            <c:ext xmlns:c16="http://schemas.microsoft.com/office/drawing/2014/chart" uri="{C3380CC4-5D6E-409C-BE32-E72D297353CC}">
              <c16:uniqueId val="{00000000-2993-46CB-950C-246F1FF548B1}"/>
            </c:ext>
          </c:extLst>
        </c:ser>
        <c:ser>
          <c:idx val="2"/>
          <c:order val="1"/>
          <c:tx>
            <c:strRef>
              <c:f>Overview!$H$5</c:f>
              <c:strCache>
                <c:ptCount val="1"/>
                <c:pt idx="0">
                  <c:v>Nation</c:v>
                </c:pt>
              </c:strCache>
            </c:strRef>
          </c:tx>
          <c:spPr>
            <a:solidFill>
              <a:srgbClr val="7030A0"/>
            </a:solidFill>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Overview!$E$6:$E$10</c:f>
              <c:strCache>
                <c:ptCount val="5"/>
                <c:pt idx="0">
                  <c:v># Admissions per 1,000 Beneficiaries</c:v>
                </c:pt>
                <c:pt idx="1">
                  <c:v># Readmissions per 1,000 Beneficiaries</c:v>
                </c:pt>
                <c:pt idx="2">
                  <c:v># ED Visits per 1,000 Beneficiaries</c:v>
                </c:pt>
                <c:pt idx="3">
                  <c:v># Observation Stays per 1,000 Beneficiaries</c:v>
                </c:pt>
                <c:pt idx="4">
                  <c:v>% of Live Discharges Readmitted Within 30 Days</c:v>
                </c:pt>
              </c:strCache>
            </c:strRef>
          </c:cat>
          <c:val>
            <c:numRef>
              <c:f>Overview!$H$6:$H$10</c:f>
              <c:numCache>
                <c:formatCode>0.00</c:formatCode>
                <c:ptCount val="5"/>
                <c:pt idx="0">
                  <c:v>261.89170483897351</c:v>
                </c:pt>
                <c:pt idx="1">
                  <c:v>46.9894037478253</c:v>
                </c:pt>
                <c:pt idx="2">
                  <c:v>383.12179738092044</c:v>
                </c:pt>
                <c:pt idx="3">
                  <c:v>54.325448467620326</c:v>
                </c:pt>
                <c:pt idx="4" formatCode="0.00%">
                  <c:v>0.1851549121753969</c:v>
                </c:pt>
              </c:numCache>
            </c:numRef>
          </c:val>
          <c:extLst xmlns:c16r2="http://schemas.microsoft.com/office/drawing/2015/06/chart">
            <c:ext xmlns:c16="http://schemas.microsoft.com/office/drawing/2014/chart" uri="{C3380CC4-5D6E-409C-BE32-E72D297353CC}">
              <c16:uniqueId val="{00000001-2993-46CB-950C-246F1FF548B1}"/>
            </c:ext>
          </c:extLst>
        </c:ser>
        <c:dLbls>
          <c:showLegendKey val="0"/>
          <c:showVal val="0"/>
          <c:showCatName val="0"/>
          <c:showSerName val="0"/>
          <c:showPercent val="0"/>
          <c:showBubbleSize val="0"/>
        </c:dLbls>
        <c:gapWidth val="63"/>
        <c:axId val="164186536"/>
        <c:axId val="164183008"/>
      </c:barChart>
      <c:catAx>
        <c:axId val="164186536"/>
        <c:scaling>
          <c:orientation val="minMax"/>
        </c:scaling>
        <c:delete val="0"/>
        <c:axPos val="b"/>
        <c:numFmt formatCode="General" sourceLinked="0"/>
        <c:majorTickMark val="out"/>
        <c:minorTickMark val="none"/>
        <c:tickLblPos val="nextTo"/>
        <c:crossAx val="164183008"/>
        <c:crosses val="autoZero"/>
        <c:auto val="1"/>
        <c:lblAlgn val="ctr"/>
        <c:lblOffset val="100"/>
        <c:noMultiLvlLbl val="0"/>
      </c:catAx>
      <c:valAx>
        <c:axId val="164183008"/>
        <c:scaling>
          <c:orientation val="minMax"/>
        </c:scaling>
        <c:delete val="0"/>
        <c:axPos val="l"/>
        <c:majorGridlines>
          <c:spPr>
            <a:ln>
              <a:solidFill>
                <a:schemeClr val="bg1">
                  <a:lumMod val="75000"/>
                </a:schemeClr>
              </a:solidFill>
            </a:ln>
          </c:spPr>
        </c:majorGridlines>
        <c:numFmt formatCode="0.00" sourceLinked="1"/>
        <c:majorTickMark val="out"/>
        <c:minorTickMark val="none"/>
        <c:tickLblPos val="nextTo"/>
        <c:crossAx val="164186536"/>
        <c:crosses val="autoZero"/>
        <c:crossBetween val="between"/>
      </c:valAx>
    </c:plotArea>
    <c:legend>
      <c:legendPos val="t"/>
      <c:overlay val="0"/>
    </c:legend>
    <c:plotVisOnly val="1"/>
    <c:dispBlanksAs val="gap"/>
    <c:showDLblsOverMax val="0"/>
  </c:chart>
  <c:spPr>
    <a:solidFill>
      <a:srgbClr val="FFFFFF"/>
    </a:solidFill>
  </c:spPr>
  <c:txPr>
    <a:bodyPr/>
    <a:lstStyle/>
    <a:p>
      <a:pPr>
        <a:defRPr sz="1200">
          <a:latin typeface="Nirmala UI" panose="020B0502040204020203" pitchFamily="34" charset="0"/>
          <a:cs typeface="Nirmala UI" panose="020B0502040204020203" pitchFamily="34" charset="0"/>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a:t>30-Day Readmissions per 1,000 Beneficiaries</a:t>
            </a:r>
          </a:p>
        </c:rich>
      </c:tx>
      <c:overlay val="0"/>
    </c:title>
    <c:autoTitleDeleted val="0"/>
    <c:plotArea>
      <c:layout/>
      <c:areaChart>
        <c:grouping val="standard"/>
        <c:varyColors val="0"/>
        <c:ser>
          <c:idx val="1"/>
          <c:order val="1"/>
          <c:tx>
            <c:strRef>
              <c:f>'Quarterly Data'!$A$25</c:f>
              <c:strCache>
                <c:ptCount val="1"/>
                <c:pt idx="0">
                  <c:v>Nation</c:v>
                </c:pt>
              </c:strCache>
            </c:strRef>
          </c:tx>
          <c:spPr>
            <a:solidFill>
              <a:schemeClr val="accent5">
                <a:alpha val="70000"/>
              </a:schemeClr>
            </a:solidFill>
          </c:spPr>
          <c:cat>
            <c:strRef>
              <c:f>'Quarterly Data'!$B$23:$M$23</c:f>
              <c:strCache>
                <c:ptCount val="12"/>
                <c:pt idx="0">
                  <c:v>Q4-2015</c:v>
                </c:pt>
                <c:pt idx="1">
                  <c:v>Q1-2016</c:v>
                </c:pt>
                <c:pt idx="2">
                  <c:v>Q2-2016</c:v>
                </c:pt>
                <c:pt idx="3">
                  <c:v>Q3-2016</c:v>
                </c:pt>
                <c:pt idx="4">
                  <c:v>Q4-2016</c:v>
                </c:pt>
                <c:pt idx="5">
                  <c:v>Q1-2017</c:v>
                </c:pt>
                <c:pt idx="6">
                  <c:v>Q2-2017</c:v>
                </c:pt>
                <c:pt idx="7">
                  <c:v>Q3-2017</c:v>
                </c:pt>
                <c:pt idx="8">
                  <c:v>Q4-2017</c:v>
                </c:pt>
                <c:pt idx="9">
                  <c:v>Q1-2018</c:v>
                </c:pt>
                <c:pt idx="10">
                  <c:v>Q2-2018</c:v>
                </c:pt>
                <c:pt idx="11">
                  <c:v>Q3-2018</c:v>
                </c:pt>
              </c:strCache>
            </c:strRef>
          </c:cat>
          <c:val>
            <c:numRef>
              <c:f>'Quarterly Data'!$B$25:$M$25</c:f>
              <c:numCache>
                <c:formatCode>0.00</c:formatCode>
                <c:ptCount val="12"/>
                <c:pt idx="0">
                  <c:v>12.00640581</c:v>
                </c:pt>
                <c:pt idx="1">
                  <c:v>12.440525343999999</c:v>
                </c:pt>
                <c:pt idx="2">
                  <c:v>12.056464659</c:v>
                </c:pt>
                <c:pt idx="3">
                  <c:v>11.90637575</c:v>
                </c:pt>
                <c:pt idx="4">
                  <c:v>11.931246566</c:v>
                </c:pt>
                <c:pt idx="5">
                  <c:v>12.770581633000001</c:v>
                </c:pt>
                <c:pt idx="6">
                  <c:v>12.079536456</c:v>
                </c:pt>
                <c:pt idx="7">
                  <c:v>11.726137673</c:v>
                </c:pt>
                <c:pt idx="8">
                  <c:v>11.910457644999999</c:v>
                </c:pt>
                <c:pt idx="9">
                  <c:v>12.464852896</c:v>
                </c:pt>
                <c:pt idx="10">
                  <c:v>11.650535481</c:v>
                </c:pt>
                <c:pt idx="11">
                  <c:v>11.096924293000001</c:v>
                </c:pt>
              </c:numCache>
            </c:numRef>
          </c:val>
          <c:extLst xmlns:c16r2="http://schemas.microsoft.com/office/drawing/2015/06/chart">
            <c:ext xmlns:c16="http://schemas.microsoft.com/office/drawing/2014/chart" uri="{C3380CC4-5D6E-409C-BE32-E72D297353CC}">
              <c16:uniqueId val="{00000000-290F-47D3-817F-5739AF82F1CC}"/>
            </c:ext>
          </c:extLst>
        </c:ser>
        <c:dLbls>
          <c:showLegendKey val="0"/>
          <c:showVal val="0"/>
          <c:showCatName val="0"/>
          <c:showSerName val="0"/>
          <c:showPercent val="0"/>
          <c:showBubbleSize val="0"/>
        </c:dLbls>
        <c:axId val="328945768"/>
        <c:axId val="328946160"/>
      </c:areaChart>
      <c:lineChart>
        <c:grouping val="standard"/>
        <c:varyColors val="0"/>
        <c:ser>
          <c:idx val="0"/>
          <c:order val="0"/>
          <c:tx>
            <c:strRef>
              <c:f>'Quarterly Data'!$A$24</c:f>
              <c:strCache>
                <c:ptCount val="1"/>
                <c:pt idx="0">
                  <c:v>Maryland</c:v>
                </c:pt>
              </c:strCache>
            </c:strRef>
          </c:tx>
          <c:spPr>
            <a:ln>
              <a:solidFill>
                <a:srgbClr val="002060"/>
              </a:solidFill>
            </a:ln>
          </c:spPr>
          <c:marker>
            <c:symbol val="diamond"/>
            <c:size val="7"/>
            <c:spPr>
              <a:solidFill>
                <a:srgbClr val="002060"/>
              </a:solidFill>
              <a:ln>
                <a:solidFill>
                  <a:srgbClr val="002060"/>
                </a:solidFill>
              </a:ln>
            </c:spPr>
          </c:marker>
          <c:dLbls>
            <c:spPr>
              <a:noFill/>
              <a:ln>
                <a:noFill/>
              </a:ln>
              <a:effectLst/>
            </c:spPr>
            <c:txPr>
              <a:bodyPr/>
              <a:lstStyle/>
              <a:p>
                <a:pPr>
                  <a:defRPr sz="1400" b="1"/>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'Quarterly Data'!$B$23:$M$23</c:f>
              <c:strCache>
                <c:ptCount val="12"/>
                <c:pt idx="0">
                  <c:v>Q4-2015</c:v>
                </c:pt>
                <c:pt idx="1">
                  <c:v>Q1-2016</c:v>
                </c:pt>
                <c:pt idx="2">
                  <c:v>Q2-2016</c:v>
                </c:pt>
                <c:pt idx="3">
                  <c:v>Q3-2016</c:v>
                </c:pt>
                <c:pt idx="4">
                  <c:v>Q4-2016</c:v>
                </c:pt>
                <c:pt idx="5">
                  <c:v>Q1-2017</c:v>
                </c:pt>
                <c:pt idx="6">
                  <c:v>Q2-2017</c:v>
                </c:pt>
                <c:pt idx="7">
                  <c:v>Q3-2017</c:v>
                </c:pt>
                <c:pt idx="8">
                  <c:v>Q4-2017</c:v>
                </c:pt>
                <c:pt idx="9">
                  <c:v>Q1-2018</c:v>
                </c:pt>
                <c:pt idx="10">
                  <c:v>Q2-2018</c:v>
                </c:pt>
                <c:pt idx="11">
                  <c:v>Q3-2018</c:v>
                </c:pt>
              </c:strCache>
            </c:strRef>
          </c:cat>
          <c:val>
            <c:numRef>
              <c:f>'Quarterly Data'!$B$24:$M$24</c:f>
              <c:numCache>
                <c:formatCode>0.00</c:formatCode>
                <c:ptCount val="12"/>
                <c:pt idx="0">
                  <c:v>11.870385945000001</c:v>
                </c:pt>
                <c:pt idx="1">
                  <c:v>12.086368802000001</c:v>
                </c:pt>
                <c:pt idx="2">
                  <c:v>11.738418273000001</c:v>
                </c:pt>
                <c:pt idx="3">
                  <c:v>11.51990301</c:v>
                </c:pt>
                <c:pt idx="4">
                  <c:v>11.561637159</c:v>
                </c:pt>
                <c:pt idx="5">
                  <c:v>12.068793283</c:v>
                </c:pt>
                <c:pt idx="6">
                  <c:v>10.975421239999999</c:v>
                </c:pt>
                <c:pt idx="7">
                  <c:v>10.583941188000001</c:v>
                </c:pt>
                <c:pt idx="8">
                  <c:v>10.815404226</c:v>
                </c:pt>
                <c:pt idx="9">
                  <c:v>11.485591425000001</c:v>
                </c:pt>
                <c:pt idx="10">
                  <c:v>10.855450804</c:v>
                </c:pt>
                <c:pt idx="11">
                  <c:v>9.8445747733999998</c:v>
                </c:pt>
              </c:numCache>
            </c:numRef>
          </c:val>
          <c:smooth val="0"/>
          <c:extLst xmlns:c16r2="http://schemas.microsoft.com/office/drawing/2015/06/chart">
            <c:ext xmlns:c16="http://schemas.microsoft.com/office/drawing/2014/chart" uri="{C3380CC4-5D6E-409C-BE32-E72D297353CC}">
              <c16:uniqueId val="{00000001-290F-47D3-817F-5739AF82F1CC}"/>
            </c:ext>
          </c:extLst>
        </c:ser>
        <c:dLbls>
          <c:showLegendKey val="0"/>
          <c:showVal val="0"/>
          <c:showCatName val="0"/>
          <c:showSerName val="0"/>
          <c:showPercent val="0"/>
          <c:showBubbleSize val="0"/>
        </c:dLbls>
        <c:marker val="1"/>
        <c:smooth val="0"/>
        <c:axId val="328945768"/>
        <c:axId val="328946160"/>
      </c:lineChart>
      <c:catAx>
        <c:axId val="328945768"/>
        <c:scaling>
          <c:orientation val="minMax"/>
        </c:scaling>
        <c:delete val="0"/>
        <c:axPos val="b"/>
        <c:numFmt formatCode="General" sourceLinked="0"/>
        <c:majorTickMark val="out"/>
        <c:minorTickMark val="none"/>
        <c:tickLblPos val="nextTo"/>
        <c:spPr>
          <a:ln>
            <a:solidFill>
              <a:schemeClr val="bg1">
                <a:lumMod val="75000"/>
              </a:schemeClr>
            </a:solidFill>
          </a:ln>
        </c:spPr>
        <c:txPr>
          <a:bodyPr/>
          <a:lstStyle/>
          <a:p>
            <a:pPr>
              <a:defRPr sz="1500"/>
            </a:pPr>
            <a:endParaRPr lang="en-US"/>
          </a:p>
        </c:txPr>
        <c:crossAx val="328946160"/>
        <c:crosses val="autoZero"/>
        <c:auto val="1"/>
        <c:lblAlgn val="ctr"/>
        <c:lblOffset val="100"/>
        <c:noMultiLvlLbl val="0"/>
      </c:catAx>
      <c:valAx>
        <c:axId val="328946160"/>
        <c:scaling>
          <c:orientation val="minMax"/>
          <c:min val="8"/>
        </c:scaling>
        <c:delete val="0"/>
        <c:axPos val="l"/>
        <c:majorGridlines>
          <c:spPr>
            <a:ln>
              <a:solidFill>
                <a:schemeClr val="bg1">
                  <a:lumMod val="75000"/>
                </a:schemeClr>
              </a:solidFill>
            </a:ln>
          </c:spPr>
        </c:majorGridlines>
        <c:numFmt formatCode="0.00" sourceLinked="1"/>
        <c:majorTickMark val="out"/>
        <c:minorTickMark val="none"/>
        <c:tickLblPos val="nextTo"/>
        <c:spPr>
          <a:ln>
            <a:solidFill>
              <a:schemeClr val="bg1">
                <a:lumMod val="75000"/>
              </a:schemeClr>
            </a:solidFill>
          </a:ln>
        </c:spPr>
        <c:txPr>
          <a:bodyPr/>
          <a:lstStyle/>
          <a:p>
            <a:pPr>
              <a:defRPr sz="1400"/>
            </a:pPr>
            <a:endParaRPr lang="en-US"/>
          </a:p>
        </c:txPr>
        <c:crossAx val="328945768"/>
        <c:crosses val="autoZero"/>
        <c:crossBetween val="between"/>
      </c:valAx>
    </c:plotArea>
    <c:legend>
      <c:legendPos val="t"/>
      <c:overlay val="0"/>
      <c:txPr>
        <a:bodyPr/>
        <a:lstStyle/>
        <a:p>
          <a:pPr>
            <a:defRPr sz="1400"/>
          </a:pPr>
          <a:endParaRPr lang="en-US"/>
        </a:p>
      </c:txPr>
    </c:legend>
    <c:plotVisOnly val="1"/>
    <c:dispBlanksAs val="gap"/>
    <c:showDLblsOverMax val="0"/>
  </c:chart>
  <c:txPr>
    <a:bodyPr/>
    <a:lstStyle/>
    <a:p>
      <a:pPr>
        <a:defRPr sz="1200">
          <a:solidFill>
            <a:schemeClr val="tx1">
              <a:lumMod val="65000"/>
              <a:lumOff val="35000"/>
            </a:schemeClr>
          </a:solidFill>
          <a:latin typeface="Nirmala UI" panose="020B0502040204020203" pitchFamily="34" charset="0"/>
          <a:ea typeface="Tahoma" panose="020B0604030504040204" pitchFamily="34" charset="0"/>
          <a:cs typeface="Nirmala UI" panose="020B0502040204020203" pitchFamily="34" charset="0"/>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 of Live Discharges Readmitted Within 30 Days</a:t>
            </a:r>
          </a:p>
        </c:rich>
      </c:tx>
      <c:overlay val="0"/>
    </c:title>
    <c:autoTitleDeleted val="0"/>
    <c:plotArea>
      <c:layout/>
      <c:areaChart>
        <c:grouping val="standard"/>
        <c:varyColors val="0"/>
        <c:ser>
          <c:idx val="1"/>
          <c:order val="1"/>
          <c:tx>
            <c:strRef>
              <c:f>'Quarterly Data'!$A$79</c:f>
              <c:strCache>
                <c:ptCount val="1"/>
                <c:pt idx="0">
                  <c:v>Nation</c:v>
                </c:pt>
              </c:strCache>
            </c:strRef>
          </c:tx>
          <c:spPr>
            <a:solidFill>
              <a:schemeClr val="accent5">
                <a:alpha val="70000"/>
              </a:schemeClr>
            </a:solidFill>
          </c:spPr>
          <c:cat>
            <c:strRef>
              <c:f>'Quarterly Data'!$B$77:$M$77</c:f>
              <c:strCache>
                <c:ptCount val="12"/>
                <c:pt idx="0">
                  <c:v>Q4-2015</c:v>
                </c:pt>
                <c:pt idx="1">
                  <c:v>Q1-2016</c:v>
                </c:pt>
                <c:pt idx="2">
                  <c:v>Q2-2016</c:v>
                </c:pt>
                <c:pt idx="3">
                  <c:v>Q3-2016</c:v>
                </c:pt>
                <c:pt idx="4">
                  <c:v>Q4-2016</c:v>
                </c:pt>
                <c:pt idx="5">
                  <c:v>Q1-2017</c:v>
                </c:pt>
                <c:pt idx="6">
                  <c:v>Q2-2017</c:v>
                </c:pt>
                <c:pt idx="7">
                  <c:v>Q3-2017</c:v>
                </c:pt>
                <c:pt idx="8">
                  <c:v>Q4-2017</c:v>
                </c:pt>
                <c:pt idx="9">
                  <c:v>Q1-2018</c:v>
                </c:pt>
                <c:pt idx="10">
                  <c:v>Q2-2018</c:v>
                </c:pt>
                <c:pt idx="11">
                  <c:v>Q3-2018</c:v>
                </c:pt>
              </c:strCache>
            </c:strRef>
          </c:cat>
          <c:val>
            <c:numRef>
              <c:f>'Quarterly Data'!$B$79:$M$79</c:f>
              <c:numCache>
                <c:formatCode>0.00%</c:formatCode>
                <c:ptCount val="12"/>
                <c:pt idx="0">
                  <c:v>0.1849703321</c:v>
                </c:pt>
                <c:pt idx="1">
                  <c:v>0.1852721819</c:v>
                </c:pt>
                <c:pt idx="2">
                  <c:v>0.18403131249999999</c:v>
                </c:pt>
                <c:pt idx="3">
                  <c:v>0.18707679020000001</c:v>
                </c:pt>
                <c:pt idx="4">
                  <c:v>0.18555352880000001</c:v>
                </c:pt>
                <c:pt idx="5">
                  <c:v>0.18554292959999999</c:v>
                </c:pt>
                <c:pt idx="6">
                  <c:v>0.18555045210000001</c:v>
                </c:pt>
                <c:pt idx="7">
                  <c:v>0.18708166400000001</c:v>
                </c:pt>
                <c:pt idx="8">
                  <c:v>0.18664069180000001</c:v>
                </c:pt>
                <c:pt idx="9">
                  <c:v>0.18515145569999999</c:v>
                </c:pt>
                <c:pt idx="10">
                  <c:v>0.1846410785</c:v>
                </c:pt>
                <c:pt idx="11">
                  <c:v>0.1841076425</c:v>
                </c:pt>
              </c:numCache>
            </c:numRef>
          </c:val>
          <c:extLst xmlns:c16r2="http://schemas.microsoft.com/office/drawing/2015/06/chart">
            <c:ext xmlns:c16="http://schemas.microsoft.com/office/drawing/2014/chart" uri="{C3380CC4-5D6E-409C-BE32-E72D297353CC}">
              <c16:uniqueId val="{00000000-A981-4470-9354-4F63A3A5003C}"/>
            </c:ext>
          </c:extLst>
        </c:ser>
        <c:dLbls>
          <c:showLegendKey val="0"/>
          <c:showVal val="0"/>
          <c:showCatName val="0"/>
          <c:showSerName val="0"/>
          <c:showPercent val="0"/>
          <c:showBubbleSize val="0"/>
        </c:dLbls>
        <c:axId val="328944592"/>
        <c:axId val="328946944"/>
      </c:areaChart>
      <c:lineChart>
        <c:grouping val="standard"/>
        <c:varyColors val="0"/>
        <c:ser>
          <c:idx val="0"/>
          <c:order val="0"/>
          <c:tx>
            <c:strRef>
              <c:f>'Quarterly Data'!$A$78</c:f>
              <c:strCache>
                <c:ptCount val="1"/>
                <c:pt idx="0">
                  <c:v>Maryland</c:v>
                </c:pt>
              </c:strCache>
            </c:strRef>
          </c:tx>
          <c:spPr>
            <a:ln>
              <a:solidFill>
                <a:srgbClr val="002060"/>
              </a:solidFill>
            </a:ln>
          </c:spPr>
          <c:marker>
            <c:symbol val="diamond"/>
            <c:size val="7"/>
            <c:spPr>
              <a:solidFill>
                <a:srgbClr val="002060"/>
              </a:solidFill>
              <a:ln>
                <a:solidFill>
                  <a:srgbClr val="002060"/>
                </a:solidFill>
              </a:ln>
            </c:spPr>
          </c:marker>
          <c:dLbls>
            <c:spPr>
              <a:noFill/>
              <a:ln>
                <a:noFill/>
              </a:ln>
              <a:effectLst/>
            </c:spPr>
            <c:txPr>
              <a:bodyPr/>
              <a:lstStyle/>
              <a:p>
                <a:pPr>
                  <a:defRPr sz="1400" b="1"/>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'Quarterly Data'!$B$77:$M$77</c:f>
              <c:strCache>
                <c:ptCount val="12"/>
                <c:pt idx="0">
                  <c:v>Q4-2015</c:v>
                </c:pt>
                <c:pt idx="1">
                  <c:v>Q1-2016</c:v>
                </c:pt>
                <c:pt idx="2">
                  <c:v>Q2-2016</c:v>
                </c:pt>
                <c:pt idx="3">
                  <c:v>Q3-2016</c:v>
                </c:pt>
                <c:pt idx="4">
                  <c:v>Q4-2016</c:v>
                </c:pt>
                <c:pt idx="5">
                  <c:v>Q1-2017</c:v>
                </c:pt>
                <c:pt idx="6">
                  <c:v>Q2-2017</c:v>
                </c:pt>
                <c:pt idx="7">
                  <c:v>Q3-2017</c:v>
                </c:pt>
                <c:pt idx="8">
                  <c:v>Q4-2017</c:v>
                </c:pt>
                <c:pt idx="9">
                  <c:v>Q1-2018</c:v>
                </c:pt>
                <c:pt idx="10">
                  <c:v>Q2-2018</c:v>
                </c:pt>
                <c:pt idx="11">
                  <c:v>Q3-2018</c:v>
                </c:pt>
              </c:strCache>
            </c:strRef>
          </c:cat>
          <c:val>
            <c:numRef>
              <c:f>'Quarterly Data'!$B$78:$M$78</c:f>
              <c:numCache>
                <c:formatCode>0.00%</c:formatCode>
                <c:ptCount val="12"/>
                <c:pt idx="0">
                  <c:v>0.1856446044</c:v>
                </c:pt>
                <c:pt idx="1">
                  <c:v>0.18577110350000001</c:v>
                </c:pt>
                <c:pt idx="2">
                  <c:v>0.18273817079999999</c:v>
                </c:pt>
                <c:pt idx="3">
                  <c:v>0.18662268779999999</c:v>
                </c:pt>
                <c:pt idx="4">
                  <c:v>0.18525408430000001</c:v>
                </c:pt>
                <c:pt idx="5">
                  <c:v>0.1819805934</c:v>
                </c:pt>
                <c:pt idx="6">
                  <c:v>0.1782181927</c:v>
                </c:pt>
                <c:pt idx="7">
                  <c:v>0.18064503530000001</c:v>
                </c:pt>
                <c:pt idx="8">
                  <c:v>0.1821695784</c:v>
                </c:pt>
                <c:pt idx="9">
                  <c:v>0.1823661442</c:v>
                </c:pt>
                <c:pt idx="10">
                  <c:v>0.1834313857</c:v>
                </c:pt>
                <c:pt idx="11">
                  <c:v>0.1771412342</c:v>
                </c:pt>
              </c:numCache>
            </c:numRef>
          </c:val>
          <c:smooth val="0"/>
          <c:extLst xmlns:c16r2="http://schemas.microsoft.com/office/drawing/2015/06/chart">
            <c:ext xmlns:c16="http://schemas.microsoft.com/office/drawing/2014/chart" uri="{C3380CC4-5D6E-409C-BE32-E72D297353CC}">
              <c16:uniqueId val="{00000001-A981-4470-9354-4F63A3A5003C}"/>
            </c:ext>
          </c:extLst>
        </c:ser>
        <c:dLbls>
          <c:showLegendKey val="0"/>
          <c:showVal val="0"/>
          <c:showCatName val="0"/>
          <c:showSerName val="0"/>
          <c:showPercent val="0"/>
          <c:showBubbleSize val="0"/>
        </c:dLbls>
        <c:marker val="1"/>
        <c:smooth val="0"/>
        <c:axId val="328944592"/>
        <c:axId val="328946944"/>
      </c:lineChart>
      <c:catAx>
        <c:axId val="328944592"/>
        <c:scaling>
          <c:orientation val="minMax"/>
        </c:scaling>
        <c:delete val="0"/>
        <c:axPos val="b"/>
        <c:numFmt formatCode="General" sourceLinked="0"/>
        <c:majorTickMark val="out"/>
        <c:minorTickMark val="none"/>
        <c:tickLblPos val="nextTo"/>
        <c:spPr>
          <a:ln>
            <a:solidFill>
              <a:schemeClr val="bg1">
                <a:lumMod val="75000"/>
              </a:schemeClr>
            </a:solidFill>
          </a:ln>
        </c:spPr>
        <c:txPr>
          <a:bodyPr/>
          <a:lstStyle/>
          <a:p>
            <a:pPr>
              <a:defRPr sz="1500"/>
            </a:pPr>
            <a:endParaRPr lang="en-US"/>
          </a:p>
        </c:txPr>
        <c:crossAx val="328946944"/>
        <c:crosses val="autoZero"/>
        <c:auto val="1"/>
        <c:lblAlgn val="ctr"/>
        <c:lblOffset val="100"/>
        <c:noMultiLvlLbl val="0"/>
      </c:catAx>
      <c:valAx>
        <c:axId val="328946944"/>
        <c:scaling>
          <c:orientation val="minMax"/>
          <c:max val="0.2"/>
          <c:min val="0.15000000000000002"/>
        </c:scaling>
        <c:delete val="0"/>
        <c:axPos val="l"/>
        <c:majorGridlines>
          <c:spPr>
            <a:ln>
              <a:solidFill>
                <a:schemeClr val="bg1">
                  <a:lumMod val="75000"/>
                </a:schemeClr>
              </a:solidFill>
            </a:ln>
          </c:spPr>
        </c:majorGridlines>
        <c:numFmt formatCode="0.00%" sourceLinked="1"/>
        <c:majorTickMark val="out"/>
        <c:minorTickMark val="none"/>
        <c:tickLblPos val="nextTo"/>
        <c:spPr>
          <a:ln>
            <a:solidFill>
              <a:schemeClr val="bg1">
                <a:lumMod val="75000"/>
              </a:schemeClr>
            </a:solidFill>
          </a:ln>
        </c:spPr>
        <c:crossAx val="328944592"/>
        <c:crosses val="autoZero"/>
        <c:crossBetween val="between"/>
      </c:valAx>
    </c:plotArea>
    <c:legend>
      <c:legendPos val="t"/>
      <c:overlay val="0"/>
    </c:legend>
    <c:plotVisOnly val="1"/>
    <c:dispBlanksAs val="gap"/>
    <c:showDLblsOverMax val="0"/>
  </c:chart>
  <c:txPr>
    <a:bodyPr/>
    <a:lstStyle/>
    <a:p>
      <a:pPr>
        <a:defRPr sz="1400">
          <a:solidFill>
            <a:schemeClr val="tx1">
              <a:lumMod val="65000"/>
              <a:lumOff val="35000"/>
            </a:schemeClr>
          </a:solidFill>
          <a:latin typeface="Nirmala UI" panose="020B0502040204020203" pitchFamily="34" charset="0"/>
          <a:ea typeface="Tahoma" panose="020B0604030504040204" pitchFamily="34" charset="0"/>
          <a:cs typeface="Nirmala UI" panose="020B0502040204020203"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592321486945817"/>
          <c:y val="0.2928121019617182"/>
          <c:w val="0.64815357026108367"/>
          <c:h val="0.68579157652412415"/>
        </c:manualLayout>
      </c:layout>
      <c:pieChart>
        <c:varyColors val="1"/>
        <c:ser>
          <c:idx val="0"/>
          <c:order val="0"/>
          <c:tx>
            <c:strRef>
              <c:f>Overview!$B$66</c:f>
              <c:strCache>
                <c:ptCount val="1"/>
              </c:strCache>
            </c:strRef>
          </c:tx>
          <c:dLbls>
            <c:dLbl>
              <c:idx val="0"/>
              <c:layout>
                <c:manualLayout>
                  <c:x val="-0.20162203470322665"/>
                  <c:y val="1.4490675300371295E-2"/>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AD8B-4A46-BA8E-C71BBD039674}"/>
                </c:ext>
                <c:ext xmlns:c15="http://schemas.microsoft.com/office/drawing/2012/chart" uri="{CE6537A1-D6FC-4f65-9D91-7224C49458BB}"/>
              </c:extLst>
            </c:dLbl>
            <c:dLbl>
              <c:idx val="1"/>
              <c:layout>
                <c:manualLayout>
                  <c:x val="0.18250715984761604"/>
                  <c:y val="9.876541673717635E-4"/>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AD8B-4A46-BA8E-C71BBD039674}"/>
                </c:ext>
                <c:ext xmlns:c15="http://schemas.microsoft.com/office/drawing/2012/chart" uri="{CE6537A1-D6FC-4f65-9D91-7224C49458BB}"/>
              </c:extLst>
            </c:dLbl>
            <c:dLbl>
              <c:idx val="2"/>
              <c:layout>
                <c:manualLayout>
                  <c:x val="0.3091318032517093"/>
                  <c:y val="0.10471612380108486"/>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AD8B-4A46-BA8E-C71BBD039674}"/>
                </c:ext>
                <c:ext xmlns:c15="http://schemas.microsoft.com/office/drawing/2012/chart" uri="{CE6537A1-D6FC-4f65-9D91-7224C49458BB}"/>
              </c:extLst>
            </c:dLbl>
            <c:spPr>
              <a:noFill/>
              <a:ln>
                <a:noFill/>
              </a:ln>
              <a:effectLst/>
            </c:sp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Overview!$A$67:$A$71</c:f>
              <c:strCache>
                <c:ptCount val="5"/>
                <c:pt idx="0">
                  <c:v>LTACHs</c:v>
                </c:pt>
                <c:pt idx="1">
                  <c:v>Rehab Units &amp; Hospitals</c:v>
                </c:pt>
                <c:pt idx="2">
                  <c:v>Psych Units &amp; Hospitals</c:v>
                </c:pt>
                <c:pt idx="3">
                  <c:v>Short-Term Hospital</c:v>
                </c:pt>
                <c:pt idx="4">
                  <c:v>SNFs &amp; Swing Beds</c:v>
                </c:pt>
              </c:strCache>
            </c:strRef>
          </c:cat>
          <c:val>
            <c:numRef>
              <c:f>Overview!$B$67:$B$71</c:f>
              <c:numCache>
                <c:formatCode>#,##0</c:formatCode>
                <c:ptCount val="5"/>
                <c:pt idx="0">
                  <c:v>13675</c:v>
                </c:pt>
                <c:pt idx="1">
                  <c:v>43321</c:v>
                </c:pt>
                <c:pt idx="2">
                  <c:v>49092</c:v>
                </c:pt>
                <c:pt idx="3">
                  <c:v>1411263</c:v>
                </c:pt>
                <c:pt idx="4">
                  <c:v>2630684</c:v>
                </c:pt>
              </c:numCache>
            </c:numRef>
          </c:val>
          <c:extLst xmlns:c16r2="http://schemas.microsoft.com/office/drawing/2015/06/chart">
            <c:ext xmlns:c16="http://schemas.microsoft.com/office/drawing/2014/chart" uri="{C3380CC4-5D6E-409C-BE32-E72D297353CC}">
              <c16:uniqueId val="{00000003-AD8B-4A46-BA8E-C71BBD039674}"/>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400" b="1">
          <a:latin typeface="Nirmala UI" panose="020B0502040204020203" pitchFamily="34" charset="0"/>
          <a:cs typeface="Nirmala UI" panose="020B0502040204020203"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Overview!$B$62</c:f>
              <c:strCache>
                <c:ptCount val="1"/>
              </c:strCache>
            </c:strRef>
          </c:tx>
          <c:spPr>
            <a:solidFill>
              <a:srgbClr val="FFC000"/>
            </a:solidFill>
            <a:ln w="31750">
              <a:solidFill>
                <a:schemeClr val="accent6">
                  <a:lumMod val="75000"/>
                </a:schemeClr>
              </a:solidFill>
            </a:ln>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Overview!$A$63:$A$65</c:f>
              <c:strCache>
                <c:ptCount val="3"/>
                <c:pt idx="0">
                  <c:v>% with Pneumococcal Vaccination (Q4-2017 to Q3-2018)</c:v>
                </c:pt>
                <c:pt idx="1">
                  <c:v>% with Flu Vaccination (Aug2017-Mar2018)</c:v>
                </c:pt>
                <c:pt idx="2">
                  <c:v>% using HHA (Q4-2017 to Q3-2018)</c:v>
                </c:pt>
              </c:strCache>
            </c:strRef>
          </c:cat>
          <c:val>
            <c:numRef>
              <c:f>Overview!$B$63:$B$65</c:f>
              <c:numCache>
                <c:formatCode>0.00%</c:formatCode>
                <c:ptCount val="3"/>
                <c:pt idx="0">
                  <c:v>0.57145413753776519</c:v>
                </c:pt>
                <c:pt idx="1">
                  <c:v>0.59821888398701939</c:v>
                </c:pt>
                <c:pt idx="2">
                  <c:v>0.20393277863799039</c:v>
                </c:pt>
              </c:numCache>
            </c:numRef>
          </c:val>
          <c:extLst xmlns:c16r2="http://schemas.microsoft.com/office/drawing/2015/06/chart">
            <c:ext xmlns:c16="http://schemas.microsoft.com/office/drawing/2014/chart" uri="{C3380CC4-5D6E-409C-BE32-E72D297353CC}">
              <c16:uniqueId val="{00000000-5A09-4AF5-8009-9C044B6ADA7A}"/>
            </c:ext>
          </c:extLst>
        </c:ser>
        <c:dLbls>
          <c:showLegendKey val="0"/>
          <c:showVal val="0"/>
          <c:showCatName val="0"/>
          <c:showSerName val="0"/>
          <c:showPercent val="0"/>
          <c:showBubbleSize val="0"/>
        </c:dLbls>
        <c:gapWidth val="150"/>
        <c:axId val="162947152"/>
        <c:axId val="162953032"/>
      </c:barChart>
      <c:catAx>
        <c:axId val="162947152"/>
        <c:scaling>
          <c:orientation val="minMax"/>
        </c:scaling>
        <c:delete val="0"/>
        <c:axPos val="b"/>
        <c:numFmt formatCode="General" sourceLinked="0"/>
        <c:majorTickMark val="out"/>
        <c:minorTickMark val="none"/>
        <c:tickLblPos val="nextTo"/>
        <c:txPr>
          <a:bodyPr/>
          <a:lstStyle/>
          <a:p>
            <a:pPr>
              <a:defRPr sz="1200"/>
            </a:pPr>
            <a:endParaRPr lang="en-US"/>
          </a:p>
        </c:txPr>
        <c:crossAx val="162953032"/>
        <c:crosses val="autoZero"/>
        <c:auto val="1"/>
        <c:lblAlgn val="ctr"/>
        <c:lblOffset val="100"/>
        <c:noMultiLvlLbl val="0"/>
      </c:catAx>
      <c:valAx>
        <c:axId val="162953032"/>
        <c:scaling>
          <c:orientation val="minMax"/>
        </c:scaling>
        <c:delete val="0"/>
        <c:axPos val="l"/>
        <c:majorGridlines>
          <c:spPr>
            <a:ln>
              <a:solidFill>
                <a:schemeClr val="bg1">
                  <a:lumMod val="75000"/>
                </a:schemeClr>
              </a:solidFill>
            </a:ln>
          </c:spPr>
        </c:majorGridlines>
        <c:numFmt formatCode="0%" sourceLinked="0"/>
        <c:majorTickMark val="out"/>
        <c:minorTickMark val="none"/>
        <c:tickLblPos val="nextTo"/>
        <c:txPr>
          <a:bodyPr/>
          <a:lstStyle/>
          <a:p>
            <a:pPr>
              <a:defRPr sz="1200"/>
            </a:pPr>
            <a:endParaRPr lang="en-US"/>
          </a:p>
        </c:txPr>
        <c:crossAx val="162947152"/>
        <c:crosses val="autoZero"/>
        <c:crossBetween val="between"/>
      </c:valAx>
    </c:plotArea>
    <c:plotVisOnly val="1"/>
    <c:dispBlanksAs val="gap"/>
    <c:showDLblsOverMax val="0"/>
  </c:chart>
  <c:txPr>
    <a:bodyPr/>
    <a:lstStyle/>
    <a:p>
      <a:pPr>
        <a:defRPr sz="1100">
          <a:latin typeface="Nirmala UI" panose="020B0502040204020203" pitchFamily="34" charset="0"/>
          <a:cs typeface="Nirmala UI" panose="020B0502040204020203"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Overview2!$B$5</c:f>
              <c:strCache>
                <c:ptCount val="1"/>
                <c:pt idx="0">
                  <c:v>Discharges</c:v>
                </c:pt>
              </c:strCache>
            </c:strRef>
          </c:tx>
          <c:spPr>
            <a:solidFill>
              <a:schemeClr val="tx2">
                <a:lumMod val="40000"/>
                <a:lumOff val="60000"/>
              </a:schemeClr>
            </a:solidFill>
          </c:spPr>
          <c:invertIfNegative val="0"/>
          <c:cat>
            <c:strRef>
              <c:f>Overview2!$A$6:$A$11</c:f>
              <c:strCache>
                <c:ptCount val="6"/>
                <c:pt idx="0">
                  <c:v>Males</c:v>
                </c:pt>
                <c:pt idx="1">
                  <c:v>Females</c:v>
                </c:pt>
                <c:pt idx="2">
                  <c:v>White</c:v>
                </c:pt>
                <c:pt idx="3">
                  <c:v>Black</c:v>
                </c:pt>
                <c:pt idx="4">
                  <c:v>Asian</c:v>
                </c:pt>
                <c:pt idx="5">
                  <c:v>Hispanic</c:v>
                </c:pt>
              </c:strCache>
            </c:strRef>
          </c:cat>
          <c:val>
            <c:numRef>
              <c:f>Overview2!$B$6:$B$11</c:f>
              <c:numCache>
                <c:formatCode>#,##0</c:formatCode>
                <c:ptCount val="6"/>
                <c:pt idx="0">
                  <c:v>93589</c:v>
                </c:pt>
                <c:pt idx="1">
                  <c:v>112756</c:v>
                </c:pt>
                <c:pt idx="2">
                  <c:v>134798</c:v>
                </c:pt>
                <c:pt idx="3">
                  <c:v>61238</c:v>
                </c:pt>
                <c:pt idx="4">
                  <c:v>3172</c:v>
                </c:pt>
                <c:pt idx="5">
                  <c:v>1853</c:v>
                </c:pt>
              </c:numCache>
            </c:numRef>
          </c:val>
          <c:extLst xmlns:c16r2="http://schemas.microsoft.com/office/drawing/2015/06/chart">
            <c:ext xmlns:c16="http://schemas.microsoft.com/office/drawing/2014/chart" uri="{C3380CC4-5D6E-409C-BE32-E72D297353CC}">
              <c16:uniqueId val="{00000000-38D8-4458-BDEB-1A1B09F01E70}"/>
            </c:ext>
          </c:extLst>
        </c:ser>
        <c:ser>
          <c:idx val="1"/>
          <c:order val="1"/>
          <c:tx>
            <c:strRef>
              <c:f>Overview2!$C$5</c:f>
              <c:strCache>
                <c:ptCount val="1"/>
                <c:pt idx="0">
                  <c:v>Readmissions</c:v>
                </c:pt>
              </c:strCache>
            </c:strRef>
          </c:tx>
          <c:spPr>
            <a:solidFill>
              <a:srgbClr val="0070C0"/>
            </a:solidFill>
          </c:spPr>
          <c:invertIfNegative val="0"/>
          <c:cat>
            <c:strRef>
              <c:f>Overview2!$A$6:$A$11</c:f>
              <c:strCache>
                <c:ptCount val="6"/>
                <c:pt idx="0">
                  <c:v>Males</c:v>
                </c:pt>
                <c:pt idx="1">
                  <c:v>Females</c:v>
                </c:pt>
                <c:pt idx="2">
                  <c:v>White</c:v>
                </c:pt>
                <c:pt idx="3">
                  <c:v>Black</c:v>
                </c:pt>
                <c:pt idx="4">
                  <c:v>Asian</c:v>
                </c:pt>
                <c:pt idx="5">
                  <c:v>Hispanic</c:v>
                </c:pt>
              </c:strCache>
            </c:strRef>
          </c:cat>
          <c:val>
            <c:numRef>
              <c:f>Overview2!$C$6:$C$11</c:f>
              <c:numCache>
                <c:formatCode>#,##0</c:formatCode>
                <c:ptCount val="6"/>
                <c:pt idx="0">
                  <c:v>17877</c:v>
                </c:pt>
                <c:pt idx="1">
                  <c:v>18997</c:v>
                </c:pt>
                <c:pt idx="2">
                  <c:v>22476</c:v>
                </c:pt>
                <c:pt idx="3">
                  <c:v>12657</c:v>
                </c:pt>
                <c:pt idx="4">
                  <c:v>548</c:v>
                </c:pt>
                <c:pt idx="5">
                  <c:v>336</c:v>
                </c:pt>
              </c:numCache>
            </c:numRef>
          </c:val>
          <c:extLst xmlns:c16r2="http://schemas.microsoft.com/office/drawing/2015/06/chart">
            <c:ext xmlns:c16="http://schemas.microsoft.com/office/drawing/2014/chart" uri="{C3380CC4-5D6E-409C-BE32-E72D297353CC}">
              <c16:uniqueId val="{00000001-38D8-4458-BDEB-1A1B09F01E70}"/>
            </c:ext>
          </c:extLst>
        </c:ser>
        <c:dLbls>
          <c:showLegendKey val="0"/>
          <c:showVal val="0"/>
          <c:showCatName val="0"/>
          <c:showSerName val="0"/>
          <c:showPercent val="0"/>
          <c:showBubbleSize val="0"/>
        </c:dLbls>
        <c:gapWidth val="150"/>
        <c:axId val="162952640"/>
        <c:axId val="162951072"/>
      </c:barChart>
      <c:scatterChart>
        <c:scatterStyle val="lineMarker"/>
        <c:varyColors val="0"/>
        <c:ser>
          <c:idx val="2"/>
          <c:order val="2"/>
          <c:tx>
            <c:strRef>
              <c:f>Overview2!$D$5</c:f>
              <c:strCache>
                <c:ptCount val="1"/>
                <c:pt idx="0">
                  <c:v>Readm30%</c:v>
                </c:pt>
              </c:strCache>
            </c:strRef>
          </c:tx>
          <c:spPr>
            <a:ln w="28575">
              <a:noFill/>
            </a:ln>
          </c:spPr>
          <c:marker>
            <c:symbol val="diamond"/>
            <c:size val="7"/>
            <c:spPr>
              <a:solidFill>
                <a:srgbClr val="C00000"/>
              </a:solidFill>
              <a:ln>
                <a:solidFill>
                  <a:srgbClr val="C00000"/>
                </a:solidFill>
              </a:ln>
            </c:spPr>
          </c:marker>
          <c:dLbls>
            <c:numFmt formatCode="0.0%" sourceLinked="0"/>
            <c:spPr>
              <a:noFill/>
              <a:ln>
                <a:noFill/>
              </a:ln>
              <a:effectLst/>
            </c:spPr>
            <c:txPr>
              <a:bodyPr/>
              <a:lstStyle/>
              <a:p>
                <a:pPr>
                  <a:defRPr sz="1200" b="1"/>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xVal>
            <c:strRef>
              <c:f>Overview2!$A$6:$A$11</c:f>
              <c:strCache>
                <c:ptCount val="6"/>
                <c:pt idx="0">
                  <c:v>Males</c:v>
                </c:pt>
                <c:pt idx="1">
                  <c:v>Females</c:v>
                </c:pt>
                <c:pt idx="2">
                  <c:v>White</c:v>
                </c:pt>
                <c:pt idx="3">
                  <c:v>Black</c:v>
                </c:pt>
                <c:pt idx="4">
                  <c:v>Asian</c:v>
                </c:pt>
                <c:pt idx="5">
                  <c:v>Hispanic</c:v>
                </c:pt>
              </c:strCache>
            </c:strRef>
          </c:xVal>
          <c:yVal>
            <c:numRef>
              <c:f>Overview2!$D$6:$D$11</c:f>
              <c:numCache>
                <c:formatCode>0.00%</c:formatCode>
                <c:ptCount val="6"/>
                <c:pt idx="0">
                  <c:v>0.19101603820961865</c:v>
                </c:pt>
                <c:pt idx="1">
                  <c:v>0.16847883926354251</c:v>
                </c:pt>
                <c:pt idx="2">
                  <c:v>0.16673837890769894</c:v>
                </c:pt>
                <c:pt idx="3">
                  <c:v>0.20668539142362585</c:v>
                </c:pt>
                <c:pt idx="4">
                  <c:v>0.17276166456494324</c:v>
                </c:pt>
                <c:pt idx="5">
                  <c:v>0.18132757690232057</c:v>
                </c:pt>
              </c:numCache>
            </c:numRef>
          </c:yVal>
          <c:smooth val="0"/>
          <c:extLst xmlns:c16r2="http://schemas.microsoft.com/office/drawing/2015/06/chart">
            <c:ext xmlns:c16="http://schemas.microsoft.com/office/drawing/2014/chart" uri="{C3380CC4-5D6E-409C-BE32-E72D297353CC}">
              <c16:uniqueId val="{00000002-38D8-4458-BDEB-1A1B09F01E70}"/>
            </c:ext>
          </c:extLst>
        </c:ser>
        <c:dLbls>
          <c:showLegendKey val="0"/>
          <c:showVal val="0"/>
          <c:showCatName val="0"/>
          <c:showSerName val="0"/>
          <c:showPercent val="0"/>
          <c:showBubbleSize val="0"/>
        </c:dLbls>
        <c:axId val="162948720"/>
        <c:axId val="162951856"/>
      </c:scatterChart>
      <c:catAx>
        <c:axId val="162952640"/>
        <c:scaling>
          <c:orientation val="minMax"/>
        </c:scaling>
        <c:delete val="0"/>
        <c:axPos val="b"/>
        <c:numFmt formatCode="General" sourceLinked="0"/>
        <c:majorTickMark val="out"/>
        <c:minorTickMark val="none"/>
        <c:tickLblPos val="nextTo"/>
        <c:spPr>
          <a:ln>
            <a:solidFill>
              <a:schemeClr val="bg1">
                <a:lumMod val="75000"/>
              </a:schemeClr>
            </a:solidFill>
          </a:ln>
        </c:spPr>
        <c:txPr>
          <a:bodyPr/>
          <a:lstStyle/>
          <a:p>
            <a:pPr>
              <a:defRPr sz="1200"/>
            </a:pPr>
            <a:endParaRPr lang="en-US"/>
          </a:p>
        </c:txPr>
        <c:crossAx val="162951072"/>
        <c:crosses val="autoZero"/>
        <c:auto val="1"/>
        <c:lblAlgn val="ctr"/>
        <c:lblOffset val="100"/>
        <c:noMultiLvlLbl val="0"/>
      </c:catAx>
      <c:valAx>
        <c:axId val="162951072"/>
        <c:scaling>
          <c:orientation val="minMax"/>
        </c:scaling>
        <c:delete val="0"/>
        <c:axPos val="l"/>
        <c:majorGridlines>
          <c:spPr>
            <a:ln>
              <a:solidFill>
                <a:schemeClr val="bg1">
                  <a:lumMod val="75000"/>
                </a:schemeClr>
              </a:solidFill>
            </a:ln>
          </c:spPr>
        </c:majorGridlines>
        <c:numFmt formatCode="#,##0" sourceLinked="1"/>
        <c:majorTickMark val="out"/>
        <c:minorTickMark val="none"/>
        <c:tickLblPos val="nextTo"/>
        <c:spPr>
          <a:ln>
            <a:solidFill>
              <a:schemeClr val="bg1">
                <a:lumMod val="75000"/>
              </a:schemeClr>
            </a:solidFill>
          </a:ln>
        </c:spPr>
        <c:crossAx val="162952640"/>
        <c:crosses val="autoZero"/>
        <c:crossBetween val="between"/>
      </c:valAx>
      <c:valAx>
        <c:axId val="162951856"/>
        <c:scaling>
          <c:orientation val="minMax"/>
        </c:scaling>
        <c:delete val="0"/>
        <c:axPos val="r"/>
        <c:numFmt formatCode="0%" sourceLinked="0"/>
        <c:majorTickMark val="out"/>
        <c:minorTickMark val="none"/>
        <c:tickLblPos val="nextTo"/>
        <c:txPr>
          <a:bodyPr/>
          <a:lstStyle/>
          <a:p>
            <a:pPr>
              <a:defRPr sz="1200"/>
            </a:pPr>
            <a:endParaRPr lang="en-US"/>
          </a:p>
        </c:txPr>
        <c:crossAx val="162948720"/>
        <c:crosses val="max"/>
        <c:crossBetween val="midCat"/>
      </c:valAx>
      <c:valAx>
        <c:axId val="162948720"/>
        <c:scaling>
          <c:orientation val="minMax"/>
        </c:scaling>
        <c:delete val="1"/>
        <c:axPos val="t"/>
        <c:majorTickMark val="out"/>
        <c:minorTickMark val="none"/>
        <c:tickLblPos val="nextTo"/>
        <c:crossAx val="162951856"/>
        <c:crosses val="max"/>
        <c:crossBetween val="midCat"/>
      </c:valAx>
    </c:plotArea>
    <c:legend>
      <c:legendPos val="t"/>
      <c:overlay val="0"/>
      <c:txPr>
        <a:bodyPr/>
        <a:lstStyle/>
        <a:p>
          <a:pPr>
            <a:defRPr sz="1200"/>
          </a:pPr>
          <a:endParaRPr lang="en-US"/>
        </a:p>
      </c:txPr>
    </c:legend>
    <c:plotVisOnly val="1"/>
    <c:dispBlanksAs val="gap"/>
    <c:showDLblsOverMax val="0"/>
  </c:chart>
  <c:txPr>
    <a:bodyPr/>
    <a:lstStyle/>
    <a:p>
      <a:pPr>
        <a:defRPr sz="1100">
          <a:solidFill>
            <a:schemeClr val="tx1">
              <a:lumMod val="65000"/>
              <a:lumOff val="35000"/>
            </a:schemeClr>
          </a:solidFill>
          <a:latin typeface="Nirmala UI" panose="020B0502040204020203" pitchFamily="34" charset="0"/>
          <a:ea typeface="Tahoma" panose="020B0604030504040204" pitchFamily="34" charset="0"/>
          <a:cs typeface="Nirmala UI" panose="020B0502040204020203"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Overview2!$F$5</c:f>
              <c:strCache>
                <c:ptCount val="1"/>
                <c:pt idx="0">
                  <c:v>Discharges</c:v>
                </c:pt>
              </c:strCache>
            </c:strRef>
          </c:tx>
          <c:spPr>
            <a:solidFill>
              <a:schemeClr val="tx2">
                <a:lumMod val="40000"/>
                <a:lumOff val="60000"/>
              </a:schemeClr>
            </a:solidFill>
          </c:spPr>
          <c:invertIfNegative val="0"/>
          <c:cat>
            <c:strRef>
              <c:f>Overview2!$E$6:$E$11</c:f>
              <c:strCache>
                <c:ptCount val="6"/>
                <c:pt idx="0">
                  <c:v>Under 65</c:v>
                </c:pt>
                <c:pt idx="1">
                  <c:v>65-69</c:v>
                </c:pt>
                <c:pt idx="2">
                  <c:v>70-74</c:v>
                </c:pt>
                <c:pt idx="3">
                  <c:v>75-79</c:v>
                </c:pt>
                <c:pt idx="4">
                  <c:v>80-84</c:v>
                </c:pt>
                <c:pt idx="5">
                  <c:v>85 and Older</c:v>
                </c:pt>
              </c:strCache>
            </c:strRef>
          </c:cat>
          <c:val>
            <c:numRef>
              <c:f>Overview2!$F$6:$F$11</c:f>
              <c:numCache>
                <c:formatCode>#,##0</c:formatCode>
                <c:ptCount val="6"/>
                <c:pt idx="0">
                  <c:v>39382</c:v>
                </c:pt>
                <c:pt idx="1">
                  <c:v>32218</c:v>
                </c:pt>
                <c:pt idx="2">
                  <c:v>35278</c:v>
                </c:pt>
                <c:pt idx="3">
                  <c:v>32153</c:v>
                </c:pt>
                <c:pt idx="4">
                  <c:v>27017</c:v>
                </c:pt>
                <c:pt idx="5">
                  <c:v>40298</c:v>
                </c:pt>
              </c:numCache>
            </c:numRef>
          </c:val>
          <c:extLst xmlns:c16r2="http://schemas.microsoft.com/office/drawing/2015/06/chart">
            <c:ext xmlns:c16="http://schemas.microsoft.com/office/drawing/2014/chart" uri="{C3380CC4-5D6E-409C-BE32-E72D297353CC}">
              <c16:uniqueId val="{00000000-6534-47C8-BA9E-C994E5127E97}"/>
            </c:ext>
          </c:extLst>
        </c:ser>
        <c:ser>
          <c:idx val="1"/>
          <c:order val="1"/>
          <c:tx>
            <c:strRef>
              <c:f>Overview2!$G$5</c:f>
              <c:strCache>
                <c:ptCount val="1"/>
                <c:pt idx="0">
                  <c:v>Readmissions</c:v>
                </c:pt>
              </c:strCache>
            </c:strRef>
          </c:tx>
          <c:spPr>
            <a:solidFill>
              <a:srgbClr val="0070C0"/>
            </a:solidFill>
          </c:spPr>
          <c:invertIfNegative val="0"/>
          <c:cat>
            <c:strRef>
              <c:f>Overview2!$E$6:$E$11</c:f>
              <c:strCache>
                <c:ptCount val="6"/>
                <c:pt idx="0">
                  <c:v>Under 65</c:v>
                </c:pt>
                <c:pt idx="1">
                  <c:v>65-69</c:v>
                </c:pt>
                <c:pt idx="2">
                  <c:v>70-74</c:v>
                </c:pt>
                <c:pt idx="3">
                  <c:v>75-79</c:v>
                </c:pt>
                <c:pt idx="4">
                  <c:v>80-84</c:v>
                </c:pt>
                <c:pt idx="5">
                  <c:v>85 and Older</c:v>
                </c:pt>
              </c:strCache>
            </c:strRef>
          </c:cat>
          <c:val>
            <c:numRef>
              <c:f>Overview2!$G$6:$G$11</c:f>
              <c:numCache>
                <c:formatCode>#,##0</c:formatCode>
                <c:ptCount val="6"/>
                <c:pt idx="0">
                  <c:v>9235</c:v>
                </c:pt>
                <c:pt idx="1">
                  <c:v>5405</c:v>
                </c:pt>
                <c:pt idx="2">
                  <c:v>5819</c:v>
                </c:pt>
                <c:pt idx="3">
                  <c:v>5697</c:v>
                </c:pt>
                <c:pt idx="4">
                  <c:v>4489</c:v>
                </c:pt>
                <c:pt idx="5">
                  <c:v>6229</c:v>
                </c:pt>
              </c:numCache>
            </c:numRef>
          </c:val>
          <c:extLst xmlns:c16r2="http://schemas.microsoft.com/office/drawing/2015/06/chart">
            <c:ext xmlns:c16="http://schemas.microsoft.com/office/drawing/2014/chart" uri="{C3380CC4-5D6E-409C-BE32-E72D297353CC}">
              <c16:uniqueId val="{00000001-6534-47C8-BA9E-C994E5127E97}"/>
            </c:ext>
          </c:extLst>
        </c:ser>
        <c:dLbls>
          <c:showLegendKey val="0"/>
          <c:showVal val="0"/>
          <c:showCatName val="0"/>
          <c:showSerName val="0"/>
          <c:showPercent val="0"/>
          <c:showBubbleSize val="0"/>
        </c:dLbls>
        <c:gapWidth val="150"/>
        <c:axId val="138967080"/>
        <c:axId val="138967864"/>
      </c:barChart>
      <c:scatterChart>
        <c:scatterStyle val="lineMarker"/>
        <c:varyColors val="0"/>
        <c:ser>
          <c:idx val="2"/>
          <c:order val="2"/>
          <c:tx>
            <c:strRef>
              <c:f>Overview2!$H$5</c:f>
              <c:strCache>
                <c:ptCount val="1"/>
                <c:pt idx="0">
                  <c:v>Readm30%</c:v>
                </c:pt>
              </c:strCache>
            </c:strRef>
          </c:tx>
          <c:spPr>
            <a:ln w="28575">
              <a:noFill/>
            </a:ln>
          </c:spPr>
          <c:marker>
            <c:symbol val="diamond"/>
            <c:size val="7"/>
            <c:spPr>
              <a:solidFill>
                <a:srgbClr val="C00000"/>
              </a:solidFill>
              <a:ln>
                <a:solidFill>
                  <a:srgbClr val="C00000"/>
                </a:solidFill>
              </a:ln>
            </c:spPr>
          </c:marker>
          <c:dLbls>
            <c:numFmt formatCode="0.0%" sourceLinked="0"/>
            <c:spPr>
              <a:noFill/>
              <a:ln>
                <a:noFill/>
              </a:ln>
              <a:effectLst/>
            </c:spPr>
            <c:txPr>
              <a:bodyPr/>
              <a:lstStyle/>
              <a:p>
                <a:pPr>
                  <a:defRPr sz="1200" b="1">
                    <a:solidFill>
                      <a:sysClr val="windowText" lastClr="000000"/>
                    </a:solidFill>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xVal>
            <c:strRef>
              <c:f>Overview2!$E$6:$E$11</c:f>
              <c:strCache>
                <c:ptCount val="6"/>
                <c:pt idx="0">
                  <c:v>Under 65</c:v>
                </c:pt>
                <c:pt idx="1">
                  <c:v>65-69</c:v>
                </c:pt>
                <c:pt idx="2">
                  <c:v>70-74</c:v>
                </c:pt>
                <c:pt idx="3">
                  <c:v>75-79</c:v>
                </c:pt>
                <c:pt idx="4">
                  <c:v>80-84</c:v>
                </c:pt>
                <c:pt idx="5">
                  <c:v>85 and Older</c:v>
                </c:pt>
              </c:strCache>
            </c:strRef>
          </c:xVal>
          <c:yVal>
            <c:numRef>
              <c:f>Overview2!$H$6:$H$11</c:f>
              <c:numCache>
                <c:formatCode>0.00%</c:formatCode>
                <c:ptCount val="6"/>
                <c:pt idx="0">
                  <c:v>0.23449799400741456</c:v>
                </c:pt>
                <c:pt idx="1">
                  <c:v>0.1677633620957229</c:v>
                </c:pt>
                <c:pt idx="2">
                  <c:v>0.16494699245989003</c:v>
                </c:pt>
                <c:pt idx="3">
                  <c:v>0.17718408857649365</c:v>
                </c:pt>
                <c:pt idx="4">
                  <c:v>0.16615464337269126</c:v>
                </c:pt>
                <c:pt idx="5">
                  <c:v>0.15457342796168544</c:v>
                </c:pt>
              </c:numCache>
            </c:numRef>
          </c:yVal>
          <c:smooth val="0"/>
          <c:extLst xmlns:c16r2="http://schemas.microsoft.com/office/drawing/2015/06/chart">
            <c:ext xmlns:c16="http://schemas.microsoft.com/office/drawing/2014/chart" uri="{C3380CC4-5D6E-409C-BE32-E72D297353CC}">
              <c16:uniqueId val="{00000002-6534-47C8-BA9E-C994E5127E97}"/>
            </c:ext>
          </c:extLst>
        </c:ser>
        <c:dLbls>
          <c:showLegendKey val="0"/>
          <c:showVal val="0"/>
          <c:showCatName val="0"/>
          <c:showSerName val="0"/>
          <c:showPercent val="0"/>
          <c:showBubbleSize val="0"/>
        </c:dLbls>
        <c:axId val="138965512"/>
        <c:axId val="138968256"/>
      </c:scatterChart>
      <c:catAx>
        <c:axId val="138967080"/>
        <c:scaling>
          <c:orientation val="minMax"/>
        </c:scaling>
        <c:delete val="0"/>
        <c:axPos val="b"/>
        <c:numFmt formatCode="General" sourceLinked="0"/>
        <c:majorTickMark val="out"/>
        <c:minorTickMark val="none"/>
        <c:tickLblPos val="nextTo"/>
        <c:spPr>
          <a:ln>
            <a:solidFill>
              <a:schemeClr val="bg1">
                <a:lumMod val="75000"/>
              </a:schemeClr>
            </a:solidFill>
          </a:ln>
        </c:spPr>
        <c:txPr>
          <a:bodyPr/>
          <a:lstStyle/>
          <a:p>
            <a:pPr>
              <a:defRPr sz="1200"/>
            </a:pPr>
            <a:endParaRPr lang="en-US"/>
          </a:p>
        </c:txPr>
        <c:crossAx val="138967864"/>
        <c:crosses val="autoZero"/>
        <c:auto val="1"/>
        <c:lblAlgn val="ctr"/>
        <c:lblOffset val="100"/>
        <c:noMultiLvlLbl val="0"/>
      </c:catAx>
      <c:valAx>
        <c:axId val="138967864"/>
        <c:scaling>
          <c:orientation val="minMax"/>
        </c:scaling>
        <c:delete val="0"/>
        <c:axPos val="l"/>
        <c:majorGridlines>
          <c:spPr>
            <a:ln>
              <a:solidFill>
                <a:schemeClr val="bg1">
                  <a:lumMod val="75000"/>
                </a:schemeClr>
              </a:solidFill>
            </a:ln>
          </c:spPr>
        </c:majorGridlines>
        <c:numFmt formatCode="#,##0" sourceLinked="1"/>
        <c:majorTickMark val="out"/>
        <c:minorTickMark val="none"/>
        <c:tickLblPos val="nextTo"/>
        <c:spPr>
          <a:ln>
            <a:solidFill>
              <a:schemeClr val="bg1">
                <a:lumMod val="75000"/>
              </a:schemeClr>
            </a:solidFill>
          </a:ln>
        </c:spPr>
        <c:crossAx val="138967080"/>
        <c:crosses val="autoZero"/>
        <c:crossBetween val="between"/>
      </c:valAx>
      <c:valAx>
        <c:axId val="138968256"/>
        <c:scaling>
          <c:orientation val="minMax"/>
        </c:scaling>
        <c:delete val="0"/>
        <c:axPos val="r"/>
        <c:numFmt formatCode="0%" sourceLinked="0"/>
        <c:majorTickMark val="out"/>
        <c:minorTickMark val="none"/>
        <c:tickLblPos val="nextTo"/>
        <c:txPr>
          <a:bodyPr/>
          <a:lstStyle/>
          <a:p>
            <a:pPr>
              <a:defRPr sz="1200"/>
            </a:pPr>
            <a:endParaRPr lang="en-US"/>
          </a:p>
        </c:txPr>
        <c:crossAx val="138965512"/>
        <c:crosses val="max"/>
        <c:crossBetween val="midCat"/>
      </c:valAx>
      <c:valAx>
        <c:axId val="138965512"/>
        <c:scaling>
          <c:orientation val="minMax"/>
        </c:scaling>
        <c:delete val="1"/>
        <c:axPos val="t"/>
        <c:majorTickMark val="out"/>
        <c:minorTickMark val="none"/>
        <c:tickLblPos val="nextTo"/>
        <c:crossAx val="138968256"/>
        <c:crosses val="max"/>
        <c:crossBetween val="midCat"/>
      </c:valAx>
    </c:plotArea>
    <c:legend>
      <c:legendPos val="t"/>
      <c:overlay val="0"/>
      <c:txPr>
        <a:bodyPr/>
        <a:lstStyle/>
        <a:p>
          <a:pPr>
            <a:defRPr sz="1100"/>
          </a:pPr>
          <a:endParaRPr lang="en-US"/>
        </a:p>
      </c:txPr>
    </c:legend>
    <c:plotVisOnly val="1"/>
    <c:dispBlanksAs val="gap"/>
    <c:showDLblsOverMax val="0"/>
  </c:chart>
  <c:spPr>
    <a:solidFill>
      <a:srgbClr val="FFFFFF"/>
    </a:solidFill>
  </c:spPr>
  <c:txPr>
    <a:bodyPr/>
    <a:lstStyle/>
    <a:p>
      <a:pPr>
        <a:defRPr sz="1050">
          <a:solidFill>
            <a:schemeClr val="tx1">
              <a:lumMod val="65000"/>
              <a:lumOff val="35000"/>
            </a:schemeClr>
          </a:solidFill>
          <a:latin typeface="Nirmala UI" panose="020B0502040204020203" pitchFamily="34" charset="0"/>
          <a:ea typeface="Tahoma" panose="020B0604030504040204" pitchFamily="34" charset="0"/>
          <a:cs typeface="Nirmala UI" panose="020B0502040204020203"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Overview2!$B$41</c:f>
              <c:strCache>
                <c:ptCount val="1"/>
                <c:pt idx="0">
                  <c:v>Discharges</c:v>
                </c:pt>
              </c:strCache>
            </c:strRef>
          </c:tx>
          <c:spPr>
            <a:solidFill>
              <a:schemeClr val="tx2">
                <a:lumMod val="40000"/>
                <a:lumOff val="60000"/>
              </a:schemeClr>
            </a:solidFill>
          </c:spPr>
          <c:invertIfNegative val="0"/>
          <c:cat>
            <c:strRef>
              <c:f>Overview2!$A$42:$A$46</c:f>
              <c:strCache>
                <c:ptCount val="5"/>
                <c:pt idx="0">
                  <c:v>1 - 3 days</c:v>
                </c:pt>
                <c:pt idx="1">
                  <c:v>4 - 7 days</c:v>
                </c:pt>
                <c:pt idx="2">
                  <c:v>8 - 14 days</c:v>
                </c:pt>
                <c:pt idx="3">
                  <c:v>15 - 21 days</c:v>
                </c:pt>
                <c:pt idx="4">
                  <c:v>&gt; 21 days</c:v>
                </c:pt>
              </c:strCache>
            </c:strRef>
          </c:cat>
          <c:val>
            <c:numRef>
              <c:f>Overview2!$B$42:$B$46</c:f>
              <c:numCache>
                <c:formatCode>#,##0</c:formatCode>
                <c:ptCount val="5"/>
                <c:pt idx="0">
                  <c:v>94920</c:v>
                </c:pt>
                <c:pt idx="1">
                  <c:v>72155</c:v>
                </c:pt>
                <c:pt idx="2">
                  <c:v>29313</c:v>
                </c:pt>
                <c:pt idx="3">
                  <c:v>6743</c:v>
                </c:pt>
                <c:pt idx="4">
                  <c:v>3845</c:v>
                </c:pt>
              </c:numCache>
            </c:numRef>
          </c:val>
          <c:extLst xmlns:c16r2="http://schemas.microsoft.com/office/drawing/2015/06/chart">
            <c:ext xmlns:c16="http://schemas.microsoft.com/office/drawing/2014/chart" uri="{C3380CC4-5D6E-409C-BE32-E72D297353CC}">
              <c16:uniqueId val="{00000000-03E1-4900-9ED8-14BEE880D950}"/>
            </c:ext>
          </c:extLst>
        </c:ser>
        <c:ser>
          <c:idx val="1"/>
          <c:order val="1"/>
          <c:tx>
            <c:strRef>
              <c:f>Overview2!$C$41</c:f>
              <c:strCache>
                <c:ptCount val="1"/>
                <c:pt idx="0">
                  <c:v>Readmissions</c:v>
                </c:pt>
              </c:strCache>
            </c:strRef>
          </c:tx>
          <c:spPr>
            <a:solidFill>
              <a:srgbClr val="0070C0"/>
            </a:solidFill>
          </c:spPr>
          <c:invertIfNegative val="0"/>
          <c:cat>
            <c:strRef>
              <c:f>Overview2!$A$42:$A$46</c:f>
              <c:strCache>
                <c:ptCount val="5"/>
                <c:pt idx="0">
                  <c:v>1 - 3 days</c:v>
                </c:pt>
                <c:pt idx="1">
                  <c:v>4 - 7 days</c:v>
                </c:pt>
                <c:pt idx="2">
                  <c:v>8 - 14 days</c:v>
                </c:pt>
                <c:pt idx="3">
                  <c:v>15 - 21 days</c:v>
                </c:pt>
                <c:pt idx="4">
                  <c:v>&gt; 21 days</c:v>
                </c:pt>
              </c:strCache>
            </c:strRef>
          </c:cat>
          <c:val>
            <c:numRef>
              <c:f>Overview2!$C$42:$C$46</c:f>
              <c:numCache>
                <c:formatCode>#,##0</c:formatCode>
                <c:ptCount val="5"/>
                <c:pt idx="0">
                  <c:v>13724</c:v>
                </c:pt>
                <c:pt idx="1">
                  <c:v>13629</c:v>
                </c:pt>
                <c:pt idx="2">
                  <c:v>6828</c:v>
                </c:pt>
                <c:pt idx="3">
                  <c:v>1653</c:v>
                </c:pt>
                <c:pt idx="4">
                  <c:v>1040</c:v>
                </c:pt>
              </c:numCache>
            </c:numRef>
          </c:val>
          <c:extLst xmlns:c16r2="http://schemas.microsoft.com/office/drawing/2015/06/chart">
            <c:ext xmlns:c16="http://schemas.microsoft.com/office/drawing/2014/chart" uri="{C3380CC4-5D6E-409C-BE32-E72D297353CC}">
              <c16:uniqueId val="{00000001-03E1-4900-9ED8-14BEE880D950}"/>
            </c:ext>
          </c:extLst>
        </c:ser>
        <c:dLbls>
          <c:showLegendKey val="0"/>
          <c:showVal val="0"/>
          <c:showCatName val="0"/>
          <c:showSerName val="0"/>
          <c:showPercent val="0"/>
          <c:showBubbleSize val="0"/>
        </c:dLbls>
        <c:gapWidth val="150"/>
        <c:axId val="329468120"/>
        <c:axId val="329463808"/>
      </c:barChart>
      <c:scatterChart>
        <c:scatterStyle val="lineMarker"/>
        <c:varyColors val="0"/>
        <c:ser>
          <c:idx val="2"/>
          <c:order val="2"/>
          <c:tx>
            <c:strRef>
              <c:f>Overview2!$D$41</c:f>
              <c:strCache>
                <c:ptCount val="1"/>
                <c:pt idx="0">
                  <c:v>Readm30%</c:v>
                </c:pt>
              </c:strCache>
            </c:strRef>
          </c:tx>
          <c:spPr>
            <a:ln w="28575">
              <a:noFill/>
            </a:ln>
          </c:spPr>
          <c:marker>
            <c:symbol val="diamond"/>
            <c:size val="7"/>
            <c:spPr>
              <a:solidFill>
                <a:srgbClr val="C00000"/>
              </a:solidFill>
              <a:ln>
                <a:solidFill>
                  <a:srgbClr val="C00000"/>
                </a:solidFill>
              </a:ln>
            </c:spPr>
          </c:marker>
          <c:dLbls>
            <c:numFmt formatCode="0.0%" sourceLinked="0"/>
            <c:spPr>
              <a:noFill/>
              <a:ln>
                <a:noFill/>
              </a:ln>
              <a:effectLst/>
            </c:spPr>
            <c:txPr>
              <a:bodyPr/>
              <a:lstStyle/>
              <a:p>
                <a:pPr>
                  <a:defRPr sz="1200" b="1">
                    <a:solidFill>
                      <a:sysClr val="windowText" lastClr="000000"/>
                    </a:solidFill>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yVal>
            <c:numRef>
              <c:f>Overview2!$D$42:$D$46</c:f>
              <c:numCache>
                <c:formatCode>0.00%</c:formatCode>
                <c:ptCount val="5"/>
                <c:pt idx="0">
                  <c:v>0.14458491361146228</c:v>
                </c:pt>
                <c:pt idx="1">
                  <c:v>0.18888503915182592</c:v>
                </c:pt>
                <c:pt idx="2">
                  <c:v>0.23293419302016169</c:v>
                </c:pt>
                <c:pt idx="3">
                  <c:v>0.245143111374759</c:v>
                </c:pt>
                <c:pt idx="4">
                  <c:v>0.270481144343303</c:v>
                </c:pt>
              </c:numCache>
            </c:numRef>
          </c:yVal>
          <c:smooth val="0"/>
          <c:extLst xmlns:c16r2="http://schemas.microsoft.com/office/drawing/2015/06/chart">
            <c:ext xmlns:c16="http://schemas.microsoft.com/office/drawing/2014/chart" uri="{C3380CC4-5D6E-409C-BE32-E72D297353CC}">
              <c16:uniqueId val="{00000002-03E1-4900-9ED8-14BEE880D950}"/>
            </c:ext>
          </c:extLst>
        </c:ser>
        <c:dLbls>
          <c:showLegendKey val="0"/>
          <c:showVal val="0"/>
          <c:showCatName val="0"/>
          <c:showSerName val="0"/>
          <c:showPercent val="0"/>
          <c:showBubbleSize val="0"/>
        </c:dLbls>
        <c:axId val="329462240"/>
        <c:axId val="329464200"/>
      </c:scatterChart>
      <c:catAx>
        <c:axId val="329468120"/>
        <c:scaling>
          <c:orientation val="minMax"/>
        </c:scaling>
        <c:delete val="0"/>
        <c:axPos val="b"/>
        <c:numFmt formatCode="General" sourceLinked="0"/>
        <c:majorTickMark val="out"/>
        <c:minorTickMark val="none"/>
        <c:tickLblPos val="nextTo"/>
        <c:spPr>
          <a:ln>
            <a:solidFill>
              <a:schemeClr val="bg1">
                <a:lumMod val="75000"/>
              </a:schemeClr>
            </a:solidFill>
          </a:ln>
        </c:spPr>
        <c:txPr>
          <a:bodyPr/>
          <a:lstStyle/>
          <a:p>
            <a:pPr>
              <a:defRPr sz="1200"/>
            </a:pPr>
            <a:endParaRPr lang="en-US"/>
          </a:p>
        </c:txPr>
        <c:crossAx val="329463808"/>
        <c:crosses val="autoZero"/>
        <c:auto val="1"/>
        <c:lblAlgn val="ctr"/>
        <c:lblOffset val="100"/>
        <c:noMultiLvlLbl val="0"/>
      </c:catAx>
      <c:valAx>
        <c:axId val="329463808"/>
        <c:scaling>
          <c:orientation val="minMax"/>
        </c:scaling>
        <c:delete val="0"/>
        <c:axPos val="l"/>
        <c:majorGridlines>
          <c:spPr>
            <a:ln>
              <a:solidFill>
                <a:schemeClr val="bg1">
                  <a:lumMod val="75000"/>
                </a:schemeClr>
              </a:solidFill>
            </a:ln>
          </c:spPr>
        </c:majorGridlines>
        <c:numFmt formatCode="#,##0" sourceLinked="1"/>
        <c:majorTickMark val="out"/>
        <c:minorTickMark val="none"/>
        <c:tickLblPos val="nextTo"/>
        <c:spPr>
          <a:ln>
            <a:solidFill>
              <a:schemeClr val="bg1">
                <a:lumMod val="75000"/>
              </a:schemeClr>
            </a:solidFill>
          </a:ln>
        </c:spPr>
        <c:crossAx val="329468120"/>
        <c:crosses val="autoZero"/>
        <c:crossBetween val="between"/>
      </c:valAx>
      <c:valAx>
        <c:axId val="329464200"/>
        <c:scaling>
          <c:orientation val="minMax"/>
        </c:scaling>
        <c:delete val="0"/>
        <c:axPos val="r"/>
        <c:numFmt formatCode="0%" sourceLinked="0"/>
        <c:majorTickMark val="out"/>
        <c:minorTickMark val="none"/>
        <c:tickLblPos val="nextTo"/>
        <c:spPr>
          <a:ln>
            <a:solidFill>
              <a:schemeClr val="bg1">
                <a:lumMod val="50000"/>
              </a:schemeClr>
            </a:solidFill>
          </a:ln>
        </c:spPr>
        <c:txPr>
          <a:bodyPr/>
          <a:lstStyle/>
          <a:p>
            <a:pPr>
              <a:defRPr sz="1200"/>
            </a:pPr>
            <a:endParaRPr lang="en-US"/>
          </a:p>
        </c:txPr>
        <c:crossAx val="329462240"/>
        <c:crosses val="max"/>
        <c:crossBetween val="midCat"/>
      </c:valAx>
      <c:valAx>
        <c:axId val="329462240"/>
        <c:scaling>
          <c:orientation val="minMax"/>
        </c:scaling>
        <c:delete val="1"/>
        <c:axPos val="b"/>
        <c:majorTickMark val="out"/>
        <c:minorTickMark val="none"/>
        <c:tickLblPos val="nextTo"/>
        <c:crossAx val="329464200"/>
        <c:crosses val="autoZero"/>
        <c:crossBetween val="midCat"/>
      </c:valAx>
    </c:plotArea>
    <c:legend>
      <c:legendPos val="t"/>
      <c:overlay val="0"/>
      <c:txPr>
        <a:bodyPr/>
        <a:lstStyle/>
        <a:p>
          <a:pPr>
            <a:defRPr sz="1200"/>
          </a:pPr>
          <a:endParaRPr lang="en-US"/>
        </a:p>
      </c:txPr>
    </c:legend>
    <c:plotVisOnly val="1"/>
    <c:dispBlanksAs val="gap"/>
    <c:showDLblsOverMax val="0"/>
  </c:chart>
  <c:txPr>
    <a:bodyPr/>
    <a:lstStyle/>
    <a:p>
      <a:pPr>
        <a:defRPr sz="1050">
          <a:solidFill>
            <a:schemeClr val="tx1">
              <a:lumMod val="65000"/>
              <a:lumOff val="35000"/>
            </a:schemeClr>
          </a:solidFill>
          <a:latin typeface="Nirmala UI" panose="020B0502040204020203" pitchFamily="34" charset="0"/>
          <a:ea typeface="Tahoma" panose="020B0604030504040204" pitchFamily="34" charset="0"/>
          <a:cs typeface="Nirmala UI" panose="020B0502040204020203"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Overview2!$F$41</c:f>
              <c:strCache>
                <c:ptCount val="1"/>
                <c:pt idx="0">
                  <c:v>Discharges</c:v>
                </c:pt>
              </c:strCache>
            </c:strRef>
          </c:tx>
          <c:spPr>
            <a:solidFill>
              <a:schemeClr val="tx2">
                <a:lumMod val="40000"/>
                <a:lumOff val="60000"/>
              </a:schemeClr>
            </a:solidFill>
          </c:spPr>
          <c:invertIfNegative val="0"/>
          <c:cat>
            <c:strRef>
              <c:f>Overview2!$E$43:$E$46</c:f>
              <c:strCache>
                <c:ptCount val="4"/>
                <c:pt idx="0">
                  <c:v>HHA</c:v>
                </c:pt>
                <c:pt idx="1">
                  <c:v>Home</c:v>
                </c:pt>
                <c:pt idx="2">
                  <c:v>SNF</c:v>
                </c:pt>
                <c:pt idx="3">
                  <c:v>Hospice</c:v>
                </c:pt>
              </c:strCache>
            </c:strRef>
          </c:cat>
          <c:val>
            <c:numRef>
              <c:f>Overview2!$F$43:$F$46</c:f>
              <c:numCache>
                <c:formatCode>#,##0</c:formatCode>
                <c:ptCount val="4"/>
                <c:pt idx="0">
                  <c:v>39494</c:v>
                </c:pt>
                <c:pt idx="1">
                  <c:v>99302</c:v>
                </c:pt>
                <c:pt idx="2">
                  <c:v>45683</c:v>
                </c:pt>
                <c:pt idx="3">
                  <c:v>7147</c:v>
                </c:pt>
              </c:numCache>
            </c:numRef>
          </c:val>
          <c:extLst xmlns:c16r2="http://schemas.microsoft.com/office/drawing/2015/06/chart">
            <c:ext xmlns:c16="http://schemas.microsoft.com/office/drawing/2014/chart" uri="{C3380CC4-5D6E-409C-BE32-E72D297353CC}">
              <c16:uniqueId val="{00000000-C3AA-40DF-8ABD-20331DD2B6C1}"/>
            </c:ext>
          </c:extLst>
        </c:ser>
        <c:ser>
          <c:idx val="1"/>
          <c:order val="1"/>
          <c:tx>
            <c:strRef>
              <c:f>Overview2!$G$41</c:f>
              <c:strCache>
                <c:ptCount val="1"/>
                <c:pt idx="0">
                  <c:v>Readmissions</c:v>
                </c:pt>
              </c:strCache>
            </c:strRef>
          </c:tx>
          <c:spPr>
            <a:solidFill>
              <a:srgbClr val="0070C0"/>
            </a:solidFill>
          </c:spPr>
          <c:invertIfNegative val="0"/>
          <c:cat>
            <c:strRef>
              <c:f>Overview2!$E$43:$E$46</c:f>
              <c:strCache>
                <c:ptCount val="4"/>
                <c:pt idx="0">
                  <c:v>HHA</c:v>
                </c:pt>
                <c:pt idx="1">
                  <c:v>Home</c:v>
                </c:pt>
                <c:pt idx="2">
                  <c:v>SNF</c:v>
                </c:pt>
                <c:pt idx="3">
                  <c:v>Hospice</c:v>
                </c:pt>
              </c:strCache>
            </c:strRef>
          </c:cat>
          <c:val>
            <c:numRef>
              <c:f>Overview2!$G$43:$G$46</c:f>
              <c:numCache>
                <c:formatCode>#,##0</c:formatCode>
                <c:ptCount val="4"/>
                <c:pt idx="0">
                  <c:v>7616</c:v>
                </c:pt>
                <c:pt idx="1">
                  <c:v>16498</c:v>
                </c:pt>
                <c:pt idx="2">
                  <c:v>8861</c:v>
                </c:pt>
                <c:pt idx="3">
                  <c:v>171</c:v>
                </c:pt>
              </c:numCache>
            </c:numRef>
          </c:val>
          <c:extLst xmlns:c16r2="http://schemas.microsoft.com/office/drawing/2015/06/chart">
            <c:ext xmlns:c16="http://schemas.microsoft.com/office/drawing/2014/chart" uri="{C3380CC4-5D6E-409C-BE32-E72D297353CC}">
              <c16:uniqueId val="{00000001-C3AA-40DF-8ABD-20331DD2B6C1}"/>
            </c:ext>
          </c:extLst>
        </c:ser>
        <c:dLbls>
          <c:showLegendKey val="0"/>
          <c:showVal val="0"/>
          <c:showCatName val="0"/>
          <c:showSerName val="0"/>
          <c:showPercent val="0"/>
          <c:showBubbleSize val="0"/>
        </c:dLbls>
        <c:gapWidth val="150"/>
        <c:axId val="329461456"/>
        <c:axId val="329464592"/>
      </c:barChart>
      <c:scatterChart>
        <c:scatterStyle val="lineMarker"/>
        <c:varyColors val="0"/>
        <c:ser>
          <c:idx val="2"/>
          <c:order val="2"/>
          <c:tx>
            <c:strRef>
              <c:f>Overview2!$H$41</c:f>
              <c:strCache>
                <c:ptCount val="1"/>
                <c:pt idx="0">
                  <c:v>Readm30%</c:v>
                </c:pt>
              </c:strCache>
            </c:strRef>
          </c:tx>
          <c:spPr>
            <a:ln w="28575">
              <a:noFill/>
            </a:ln>
          </c:spPr>
          <c:marker>
            <c:symbol val="diamond"/>
            <c:size val="7"/>
            <c:spPr>
              <a:solidFill>
                <a:srgbClr val="C00000"/>
              </a:solidFill>
              <a:ln>
                <a:solidFill>
                  <a:srgbClr val="C00000"/>
                </a:solidFill>
              </a:ln>
            </c:spPr>
          </c:marker>
          <c:dLbls>
            <c:numFmt formatCode="0.0%" sourceLinked="0"/>
            <c:spPr>
              <a:noFill/>
              <a:ln>
                <a:noFill/>
              </a:ln>
              <a:effectLst/>
            </c:spPr>
            <c:txPr>
              <a:bodyPr/>
              <a:lstStyle/>
              <a:p>
                <a:pPr>
                  <a:defRPr sz="1200" b="1">
                    <a:solidFill>
                      <a:sysClr val="windowText" lastClr="000000"/>
                    </a:solidFill>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yVal>
            <c:numRef>
              <c:f>Overview2!$H$43:$H$46</c:f>
              <c:numCache>
                <c:formatCode>0.00%</c:formatCode>
                <c:ptCount val="4"/>
                <c:pt idx="0">
                  <c:v>0.19283941864587026</c:v>
                </c:pt>
                <c:pt idx="1">
                  <c:v>0.16613965479043724</c:v>
                </c:pt>
                <c:pt idx="2">
                  <c:v>0.19396712124860452</c:v>
                </c:pt>
                <c:pt idx="3">
                  <c:v>2.3926122848747726E-2</c:v>
                </c:pt>
              </c:numCache>
            </c:numRef>
          </c:yVal>
          <c:smooth val="0"/>
          <c:extLst xmlns:c16r2="http://schemas.microsoft.com/office/drawing/2015/06/chart">
            <c:ext xmlns:c16="http://schemas.microsoft.com/office/drawing/2014/chart" uri="{C3380CC4-5D6E-409C-BE32-E72D297353CC}">
              <c16:uniqueId val="{00000002-C3AA-40DF-8ABD-20331DD2B6C1}"/>
            </c:ext>
          </c:extLst>
        </c:ser>
        <c:dLbls>
          <c:showLegendKey val="0"/>
          <c:showVal val="0"/>
          <c:showCatName val="0"/>
          <c:showSerName val="0"/>
          <c:showPercent val="0"/>
          <c:showBubbleSize val="0"/>
        </c:dLbls>
        <c:axId val="329467336"/>
        <c:axId val="329464984"/>
      </c:scatterChart>
      <c:catAx>
        <c:axId val="329461456"/>
        <c:scaling>
          <c:orientation val="minMax"/>
        </c:scaling>
        <c:delete val="0"/>
        <c:axPos val="b"/>
        <c:numFmt formatCode="General" sourceLinked="0"/>
        <c:majorTickMark val="out"/>
        <c:minorTickMark val="none"/>
        <c:tickLblPos val="nextTo"/>
        <c:spPr>
          <a:ln>
            <a:solidFill>
              <a:schemeClr val="bg1">
                <a:lumMod val="75000"/>
              </a:schemeClr>
            </a:solidFill>
          </a:ln>
        </c:spPr>
        <c:txPr>
          <a:bodyPr/>
          <a:lstStyle/>
          <a:p>
            <a:pPr>
              <a:defRPr sz="1200"/>
            </a:pPr>
            <a:endParaRPr lang="en-US"/>
          </a:p>
        </c:txPr>
        <c:crossAx val="329464592"/>
        <c:crosses val="autoZero"/>
        <c:auto val="1"/>
        <c:lblAlgn val="ctr"/>
        <c:lblOffset val="100"/>
        <c:noMultiLvlLbl val="0"/>
      </c:catAx>
      <c:valAx>
        <c:axId val="329464592"/>
        <c:scaling>
          <c:orientation val="minMax"/>
        </c:scaling>
        <c:delete val="0"/>
        <c:axPos val="l"/>
        <c:majorGridlines>
          <c:spPr>
            <a:ln>
              <a:solidFill>
                <a:schemeClr val="bg1">
                  <a:lumMod val="75000"/>
                </a:schemeClr>
              </a:solidFill>
            </a:ln>
          </c:spPr>
        </c:majorGridlines>
        <c:numFmt formatCode="#,##0" sourceLinked="1"/>
        <c:majorTickMark val="out"/>
        <c:minorTickMark val="none"/>
        <c:tickLblPos val="nextTo"/>
        <c:spPr>
          <a:ln>
            <a:solidFill>
              <a:schemeClr val="bg1">
                <a:lumMod val="75000"/>
              </a:schemeClr>
            </a:solidFill>
          </a:ln>
        </c:spPr>
        <c:crossAx val="329461456"/>
        <c:crosses val="autoZero"/>
        <c:crossBetween val="between"/>
      </c:valAx>
      <c:valAx>
        <c:axId val="329464984"/>
        <c:scaling>
          <c:orientation val="minMax"/>
        </c:scaling>
        <c:delete val="0"/>
        <c:axPos val="r"/>
        <c:numFmt formatCode="0%" sourceLinked="0"/>
        <c:majorTickMark val="out"/>
        <c:minorTickMark val="none"/>
        <c:tickLblPos val="nextTo"/>
        <c:spPr>
          <a:ln>
            <a:solidFill>
              <a:schemeClr val="bg1">
                <a:lumMod val="50000"/>
              </a:schemeClr>
            </a:solidFill>
          </a:ln>
        </c:spPr>
        <c:txPr>
          <a:bodyPr/>
          <a:lstStyle/>
          <a:p>
            <a:pPr>
              <a:defRPr sz="1200"/>
            </a:pPr>
            <a:endParaRPr lang="en-US"/>
          </a:p>
        </c:txPr>
        <c:crossAx val="329467336"/>
        <c:crosses val="max"/>
        <c:crossBetween val="midCat"/>
      </c:valAx>
      <c:valAx>
        <c:axId val="329467336"/>
        <c:scaling>
          <c:orientation val="minMax"/>
        </c:scaling>
        <c:delete val="1"/>
        <c:axPos val="b"/>
        <c:majorTickMark val="out"/>
        <c:minorTickMark val="none"/>
        <c:tickLblPos val="nextTo"/>
        <c:crossAx val="329464984"/>
        <c:crosses val="autoZero"/>
        <c:crossBetween val="midCat"/>
      </c:valAx>
    </c:plotArea>
    <c:legend>
      <c:legendPos val="t"/>
      <c:overlay val="0"/>
      <c:txPr>
        <a:bodyPr/>
        <a:lstStyle/>
        <a:p>
          <a:pPr>
            <a:defRPr sz="1200"/>
          </a:pPr>
          <a:endParaRPr lang="en-US"/>
        </a:p>
      </c:txPr>
    </c:legend>
    <c:plotVisOnly val="1"/>
    <c:dispBlanksAs val="gap"/>
    <c:showDLblsOverMax val="0"/>
  </c:chart>
  <c:txPr>
    <a:bodyPr/>
    <a:lstStyle/>
    <a:p>
      <a:pPr>
        <a:defRPr sz="1050">
          <a:solidFill>
            <a:schemeClr val="tx1">
              <a:lumMod val="65000"/>
              <a:lumOff val="35000"/>
            </a:schemeClr>
          </a:solidFill>
          <a:latin typeface="Nirmala UI" panose="020B0502040204020203" pitchFamily="34" charset="0"/>
          <a:ea typeface="Tahoma" panose="020B0604030504040204" pitchFamily="34" charset="0"/>
          <a:cs typeface="Nirmala UI" panose="020B0502040204020203" pitchFamily="34"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Histogram of Days Until Readmission by Day and Readmit Location</a:t>
            </a:r>
          </a:p>
        </c:rich>
      </c:tx>
      <c:overlay val="0"/>
    </c:title>
    <c:autoTitleDeleted val="0"/>
    <c:plotArea>
      <c:layout/>
      <c:barChart>
        <c:barDir val="col"/>
        <c:grouping val="stacked"/>
        <c:varyColors val="0"/>
        <c:ser>
          <c:idx val="1"/>
          <c:order val="0"/>
          <c:tx>
            <c:strRef>
              <c:f>Overview2!$L$60</c:f>
              <c:strCache>
                <c:ptCount val="1"/>
                <c:pt idx="0">
                  <c:v>Readmitted to Same Hospital</c:v>
                </c:pt>
              </c:strCache>
            </c:strRef>
          </c:tx>
          <c:spPr>
            <a:solidFill>
              <a:srgbClr val="FFC000"/>
            </a:solidFill>
          </c:spPr>
          <c:invertIfNegative val="0"/>
          <c:cat>
            <c:numRef>
              <c:f>Overview2!$K$61:$K$90</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cat>
          <c:val>
            <c:numRef>
              <c:f>Overview2!$L$61:$L$90</c:f>
              <c:numCache>
                <c:formatCode>General</c:formatCode>
                <c:ptCount val="30"/>
                <c:pt idx="0">
                  <c:v>1184</c:v>
                </c:pt>
                <c:pt idx="1">
                  <c:v>1228</c:v>
                </c:pt>
                <c:pt idx="2">
                  <c:v>1181</c:v>
                </c:pt>
                <c:pt idx="3">
                  <c:v>1159</c:v>
                </c:pt>
                <c:pt idx="4">
                  <c:v>1044</c:v>
                </c:pt>
                <c:pt idx="5">
                  <c:v>1089</c:v>
                </c:pt>
                <c:pt idx="6">
                  <c:v>1087</c:v>
                </c:pt>
                <c:pt idx="7">
                  <c:v>921</c:v>
                </c:pt>
                <c:pt idx="8">
                  <c:v>904</c:v>
                </c:pt>
                <c:pt idx="9">
                  <c:v>863</c:v>
                </c:pt>
                <c:pt idx="10">
                  <c:v>873</c:v>
                </c:pt>
                <c:pt idx="11">
                  <c:v>801</c:v>
                </c:pt>
                <c:pt idx="12">
                  <c:v>822</c:v>
                </c:pt>
                <c:pt idx="13">
                  <c:v>720</c:v>
                </c:pt>
                <c:pt idx="14">
                  <c:v>690</c:v>
                </c:pt>
                <c:pt idx="15">
                  <c:v>726</c:v>
                </c:pt>
                <c:pt idx="16">
                  <c:v>706</c:v>
                </c:pt>
                <c:pt idx="17">
                  <c:v>730</c:v>
                </c:pt>
                <c:pt idx="18">
                  <c:v>680</c:v>
                </c:pt>
                <c:pt idx="19">
                  <c:v>638</c:v>
                </c:pt>
                <c:pt idx="20">
                  <c:v>643</c:v>
                </c:pt>
                <c:pt idx="21">
                  <c:v>579</c:v>
                </c:pt>
                <c:pt idx="22">
                  <c:v>596</c:v>
                </c:pt>
                <c:pt idx="23">
                  <c:v>574</c:v>
                </c:pt>
                <c:pt idx="24">
                  <c:v>549</c:v>
                </c:pt>
                <c:pt idx="25">
                  <c:v>507</c:v>
                </c:pt>
                <c:pt idx="26">
                  <c:v>536</c:v>
                </c:pt>
                <c:pt idx="27">
                  <c:v>497</c:v>
                </c:pt>
                <c:pt idx="28">
                  <c:v>535</c:v>
                </c:pt>
                <c:pt idx="29">
                  <c:v>507</c:v>
                </c:pt>
              </c:numCache>
            </c:numRef>
          </c:val>
          <c:extLst xmlns:c16r2="http://schemas.microsoft.com/office/drawing/2015/06/chart">
            <c:ext xmlns:c16="http://schemas.microsoft.com/office/drawing/2014/chart" uri="{C3380CC4-5D6E-409C-BE32-E72D297353CC}">
              <c16:uniqueId val="{00000000-8964-4C3E-866E-0A45E4C109BE}"/>
            </c:ext>
          </c:extLst>
        </c:ser>
        <c:ser>
          <c:idx val="2"/>
          <c:order val="1"/>
          <c:tx>
            <c:strRef>
              <c:f>Overview2!$M$60</c:f>
              <c:strCache>
                <c:ptCount val="1"/>
                <c:pt idx="0">
                  <c:v>Readmitted to Other Hospital</c:v>
                </c:pt>
              </c:strCache>
            </c:strRef>
          </c:tx>
          <c:spPr>
            <a:solidFill>
              <a:schemeClr val="accent4"/>
            </a:solidFill>
          </c:spPr>
          <c:invertIfNegative val="0"/>
          <c:cat>
            <c:numRef>
              <c:f>Overview2!$K$61:$K$90</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cat>
          <c:val>
            <c:numRef>
              <c:f>Overview2!$M$61:$M$90</c:f>
              <c:numCache>
                <c:formatCode>General</c:formatCode>
                <c:ptCount val="30"/>
                <c:pt idx="0">
                  <c:v>1245</c:v>
                </c:pt>
                <c:pt idx="1">
                  <c:v>687</c:v>
                </c:pt>
                <c:pt idx="2">
                  <c:v>694</c:v>
                </c:pt>
                <c:pt idx="3">
                  <c:v>639</c:v>
                </c:pt>
                <c:pt idx="4">
                  <c:v>574</c:v>
                </c:pt>
                <c:pt idx="5">
                  <c:v>610</c:v>
                </c:pt>
                <c:pt idx="6">
                  <c:v>488</c:v>
                </c:pt>
                <c:pt idx="7">
                  <c:v>457</c:v>
                </c:pt>
                <c:pt idx="8">
                  <c:v>454</c:v>
                </c:pt>
                <c:pt idx="9">
                  <c:v>472</c:v>
                </c:pt>
                <c:pt idx="10">
                  <c:v>469</c:v>
                </c:pt>
                <c:pt idx="11">
                  <c:v>445</c:v>
                </c:pt>
                <c:pt idx="12">
                  <c:v>439</c:v>
                </c:pt>
                <c:pt idx="13">
                  <c:v>400</c:v>
                </c:pt>
                <c:pt idx="14">
                  <c:v>425</c:v>
                </c:pt>
                <c:pt idx="15">
                  <c:v>401</c:v>
                </c:pt>
                <c:pt idx="16">
                  <c:v>359</c:v>
                </c:pt>
                <c:pt idx="17">
                  <c:v>340</c:v>
                </c:pt>
                <c:pt idx="18">
                  <c:v>364</c:v>
                </c:pt>
                <c:pt idx="19">
                  <c:v>363</c:v>
                </c:pt>
                <c:pt idx="20">
                  <c:v>314</c:v>
                </c:pt>
                <c:pt idx="21">
                  <c:v>313</c:v>
                </c:pt>
                <c:pt idx="22">
                  <c:v>310</c:v>
                </c:pt>
                <c:pt idx="23">
                  <c:v>287</c:v>
                </c:pt>
                <c:pt idx="24">
                  <c:v>306</c:v>
                </c:pt>
                <c:pt idx="25">
                  <c:v>302</c:v>
                </c:pt>
                <c:pt idx="26">
                  <c:v>303</c:v>
                </c:pt>
                <c:pt idx="27">
                  <c:v>298</c:v>
                </c:pt>
                <c:pt idx="28">
                  <c:v>280</c:v>
                </c:pt>
                <c:pt idx="29">
                  <c:v>267</c:v>
                </c:pt>
              </c:numCache>
            </c:numRef>
          </c:val>
          <c:extLst xmlns:c16r2="http://schemas.microsoft.com/office/drawing/2015/06/chart">
            <c:ext xmlns:c16="http://schemas.microsoft.com/office/drawing/2014/chart" uri="{C3380CC4-5D6E-409C-BE32-E72D297353CC}">
              <c16:uniqueId val="{00000001-8964-4C3E-866E-0A45E4C109BE}"/>
            </c:ext>
          </c:extLst>
        </c:ser>
        <c:dLbls>
          <c:showLegendKey val="0"/>
          <c:showVal val="0"/>
          <c:showCatName val="0"/>
          <c:showSerName val="0"/>
          <c:showPercent val="0"/>
          <c:showBubbleSize val="0"/>
        </c:dLbls>
        <c:gapWidth val="13"/>
        <c:overlap val="100"/>
        <c:axId val="162947936"/>
        <c:axId val="162948328"/>
      </c:barChart>
      <c:catAx>
        <c:axId val="162947936"/>
        <c:scaling>
          <c:orientation val="minMax"/>
        </c:scaling>
        <c:delete val="0"/>
        <c:axPos val="b"/>
        <c:numFmt formatCode="General" sourceLinked="1"/>
        <c:majorTickMark val="out"/>
        <c:minorTickMark val="none"/>
        <c:tickLblPos val="nextTo"/>
        <c:spPr>
          <a:ln>
            <a:solidFill>
              <a:schemeClr val="bg1">
                <a:lumMod val="75000"/>
              </a:schemeClr>
            </a:solidFill>
          </a:ln>
        </c:spPr>
        <c:crossAx val="162948328"/>
        <c:crosses val="autoZero"/>
        <c:auto val="1"/>
        <c:lblAlgn val="ctr"/>
        <c:lblOffset val="100"/>
        <c:noMultiLvlLbl val="0"/>
      </c:catAx>
      <c:valAx>
        <c:axId val="162948328"/>
        <c:scaling>
          <c:orientation val="minMax"/>
        </c:scaling>
        <c:delete val="0"/>
        <c:axPos val="l"/>
        <c:majorGridlines>
          <c:spPr>
            <a:ln>
              <a:solidFill>
                <a:schemeClr val="bg1">
                  <a:lumMod val="75000"/>
                </a:schemeClr>
              </a:solidFill>
            </a:ln>
          </c:spPr>
        </c:majorGridlines>
        <c:numFmt formatCode="General" sourceLinked="1"/>
        <c:majorTickMark val="out"/>
        <c:minorTickMark val="none"/>
        <c:tickLblPos val="nextTo"/>
        <c:spPr>
          <a:ln>
            <a:solidFill>
              <a:schemeClr val="bg1">
                <a:lumMod val="75000"/>
              </a:schemeClr>
            </a:solidFill>
          </a:ln>
        </c:spPr>
        <c:crossAx val="162947936"/>
        <c:crosses val="autoZero"/>
        <c:crossBetween val="between"/>
      </c:valAx>
    </c:plotArea>
    <c:legend>
      <c:legendPos val="t"/>
      <c:overlay val="0"/>
    </c:legend>
    <c:plotVisOnly val="1"/>
    <c:dispBlanksAs val="gap"/>
    <c:showDLblsOverMax val="0"/>
  </c:chart>
  <c:txPr>
    <a:bodyPr/>
    <a:lstStyle/>
    <a:p>
      <a:pPr>
        <a:defRPr sz="1400">
          <a:solidFill>
            <a:schemeClr val="tx1">
              <a:lumMod val="65000"/>
              <a:lumOff val="35000"/>
            </a:schemeClr>
          </a:solidFill>
          <a:latin typeface="Nirmala UI" panose="020B0502040204020203" pitchFamily="34" charset="0"/>
          <a:ea typeface="Tahoma" panose="020B0604030504040204" pitchFamily="34" charset="0"/>
          <a:cs typeface="Nirmala UI" panose="020B0502040204020203" pitchFamily="34" charset="0"/>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Top 10 Principal Discharge Diagnoses Leading to a 30-Day Readmission by Discharge Destination (Q4-2017 to Q3-2018)</a:t>
            </a:r>
          </a:p>
        </c:rich>
      </c:tx>
      <c:overlay val="0"/>
    </c:title>
    <c:autoTitleDeleted val="0"/>
    <c:plotArea>
      <c:layout/>
      <c:barChart>
        <c:barDir val="bar"/>
        <c:grouping val="stacked"/>
        <c:varyColors val="0"/>
        <c:ser>
          <c:idx val="0"/>
          <c:order val="0"/>
          <c:tx>
            <c:strRef>
              <c:f>Overview2!$D$60</c:f>
              <c:strCache>
                <c:ptCount val="1"/>
                <c:pt idx="0">
                  <c:v>HHA</c:v>
                </c:pt>
              </c:strCache>
            </c:strRef>
          </c:tx>
          <c:spPr>
            <a:solidFill>
              <a:schemeClr val="tx1">
                <a:lumMod val="50000"/>
                <a:lumOff val="50000"/>
                <a:alpha val="70000"/>
              </a:schemeClr>
            </a:solidFill>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Overview2!$A$61:$A$70</c:f>
              <c:strCache>
                <c:ptCount val="10"/>
                <c:pt idx="0">
                  <c:v>Sepsis, unspecified organism</c:v>
                </c:pt>
                <c:pt idx="1">
                  <c:v>Hypertensive heart and chronic kidney disease with heart failure and stage 1-4 or unspecified CKD</c:v>
                </c:pt>
                <c:pt idx="2">
                  <c:v>Chronic obstructive pulmonary disease, acute exacerbation</c:v>
                </c:pt>
                <c:pt idx="3">
                  <c:v>Hypertensive heart disease with heart failure</c:v>
                </c:pt>
                <c:pt idx="4">
                  <c:v>Acute kidney failure, unspecified</c:v>
                </c:pt>
                <c:pt idx="5">
                  <c:v>Pneumonia, unspecified organism</c:v>
                </c:pt>
                <c:pt idx="6">
                  <c:v>Non-ST elevation (NSTEMI) myocardial infarction</c:v>
                </c:pt>
                <c:pt idx="7">
                  <c:v>Urinary tract infection, site not specified</c:v>
                </c:pt>
                <c:pt idx="8">
                  <c:v>Acute respiratory failure with hypoxia</c:v>
                </c:pt>
                <c:pt idx="9">
                  <c:v>Acute and chronic respiratory failure with hypoxia</c:v>
                </c:pt>
              </c:strCache>
            </c:strRef>
          </c:cat>
          <c:val>
            <c:numRef>
              <c:f>Overview2!$D$61:$D$70</c:f>
              <c:numCache>
                <c:formatCode>#,##0</c:formatCode>
                <c:ptCount val="10"/>
                <c:pt idx="0">
                  <c:v>447</c:v>
                </c:pt>
                <c:pt idx="1">
                  <c:v>400</c:v>
                </c:pt>
                <c:pt idx="2">
                  <c:v>194</c:v>
                </c:pt>
                <c:pt idx="3">
                  <c:v>209</c:v>
                </c:pt>
                <c:pt idx="4">
                  <c:v>196</c:v>
                </c:pt>
                <c:pt idx="5">
                  <c:v>180</c:v>
                </c:pt>
                <c:pt idx="6">
                  <c:v>118</c:v>
                </c:pt>
                <c:pt idx="7">
                  <c:v>131</c:v>
                </c:pt>
                <c:pt idx="8">
                  <c:v>108</c:v>
                </c:pt>
                <c:pt idx="9">
                  <c:v>131</c:v>
                </c:pt>
              </c:numCache>
            </c:numRef>
          </c:val>
          <c:extLst xmlns:c16r2="http://schemas.microsoft.com/office/drawing/2015/06/chart">
            <c:ext xmlns:c16="http://schemas.microsoft.com/office/drawing/2014/chart" uri="{C3380CC4-5D6E-409C-BE32-E72D297353CC}">
              <c16:uniqueId val="{00000000-E76B-4B59-9FF8-A2BF9361821F}"/>
            </c:ext>
          </c:extLst>
        </c:ser>
        <c:ser>
          <c:idx val="1"/>
          <c:order val="1"/>
          <c:tx>
            <c:strRef>
              <c:f>Overview2!$E$60</c:f>
              <c:strCache>
                <c:ptCount val="1"/>
                <c:pt idx="0">
                  <c:v>Home</c:v>
                </c:pt>
              </c:strCache>
            </c:strRef>
          </c:tx>
          <c:spPr>
            <a:solidFill>
              <a:srgbClr val="92D050">
                <a:alpha val="70000"/>
              </a:srgbClr>
            </a:solidFill>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Overview2!$A$61:$A$70</c:f>
              <c:strCache>
                <c:ptCount val="10"/>
                <c:pt idx="0">
                  <c:v>Sepsis, unspecified organism</c:v>
                </c:pt>
                <c:pt idx="1">
                  <c:v>Hypertensive heart and chronic kidney disease with heart failure and stage 1-4 or unspecified CKD</c:v>
                </c:pt>
                <c:pt idx="2">
                  <c:v>Chronic obstructive pulmonary disease, acute exacerbation</c:v>
                </c:pt>
                <c:pt idx="3">
                  <c:v>Hypertensive heart disease with heart failure</c:v>
                </c:pt>
                <c:pt idx="4">
                  <c:v>Acute kidney failure, unspecified</c:v>
                </c:pt>
                <c:pt idx="5">
                  <c:v>Pneumonia, unspecified organism</c:v>
                </c:pt>
                <c:pt idx="6">
                  <c:v>Non-ST elevation (NSTEMI) myocardial infarction</c:v>
                </c:pt>
                <c:pt idx="7">
                  <c:v>Urinary tract infection, site not specified</c:v>
                </c:pt>
                <c:pt idx="8">
                  <c:v>Acute respiratory failure with hypoxia</c:v>
                </c:pt>
                <c:pt idx="9">
                  <c:v>Acute and chronic respiratory failure with hypoxia</c:v>
                </c:pt>
              </c:strCache>
            </c:strRef>
          </c:cat>
          <c:val>
            <c:numRef>
              <c:f>Overview2!$E$61:$E$70</c:f>
              <c:numCache>
                <c:formatCode>#,##0</c:formatCode>
                <c:ptCount val="10"/>
                <c:pt idx="0">
                  <c:v>638</c:v>
                </c:pt>
                <c:pt idx="1">
                  <c:v>652</c:v>
                </c:pt>
                <c:pt idx="2">
                  <c:v>597</c:v>
                </c:pt>
                <c:pt idx="3">
                  <c:v>470</c:v>
                </c:pt>
                <c:pt idx="4">
                  <c:v>349</c:v>
                </c:pt>
                <c:pt idx="5">
                  <c:v>335</c:v>
                </c:pt>
                <c:pt idx="6">
                  <c:v>244</c:v>
                </c:pt>
                <c:pt idx="7">
                  <c:v>199</c:v>
                </c:pt>
                <c:pt idx="8">
                  <c:v>174</c:v>
                </c:pt>
                <c:pt idx="9">
                  <c:v>161</c:v>
                </c:pt>
              </c:numCache>
            </c:numRef>
          </c:val>
          <c:extLst xmlns:c16r2="http://schemas.microsoft.com/office/drawing/2015/06/chart">
            <c:ext xmlns:c16="http://schemas.microsoft.com/office/drawing/2014/chart" uri="{C3380CC4-5D6E-409C-BE32-E72D297353CC}">
              <c16:uniqueId val="{00000001-E76B-4B59-9FF8-A2BF9361821F}"/>
            </c:ext>
          </c:extLst>
        </c:ser>
        <c:ser>
          <c:idx val="2"/>
          <c:order val="2"/>
          <c:tx>
            <c:strRef>
              <c:f>Overview2!$F$60</c:f>
              <c:strCache>
                <c:ptCount val="1"/>
                <c:pt idx="0">
                  <c:v>SNF</c:v>
                </c:pt>
              </c:strCache>
            </c:strRef>
          </c:tx>
          <c:spPr>
            <a:solidFill>
              <a:srgbClr val="0070C0">
                <a:alpha val="70000"/>
              </a:srgbClr>
            </a:solidFill>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Overview2!$A$61:$A$70</c:f>
              <c:strCache>
                <c:ptCount val="10"/>
                <c:pt idx="0">
                  <c:v>Sepsis, unspecified organism</c:v>
                </c:pt>
                <c:pt idx="1">
                  <c:v>Hypertensive heart and chronic kidney disease with heart failure and stage 1-4 or unspecified CKD</c:v>
                </c:pt>
                <c:pt idx="2">
                  <c:v>Chronic obstructive pulmonary disease, acute exacerbation</c:v>
                </c:pt>
                <c:pt idx="3">
                  <c:v>Hypertensive heart disease with heart failure</c:v>
                </c:pt>
                <c:pt idx="4">
                  <c:v>Acute kidney failure, unspecified</c:v>
                </c:pt>
                <c:pt idx="5">
                  <c:v>Pneumonia, unspecified organism</c:v>
                </c:pt>
                <c:pt idx="6">
                  <c:v>Non-ST elevation (NSTEMI) myocardial infarction</c:v>
                </c:pt>
                <c:pt idx="7">
                  <c:v>Urinary tract infection, site not specified</c:v>
                </c:pt>
                <c:pt idx="8">
                  <c:v>Acute respiratory failure with hypoxia</c:v>
                </c:pt>
                <c:pt idx="9">
                  <c:v>Acute and chronic respiratory failure with hypoxia</c:v>
                </c:pt>
              </c:strCache>
            </c:strRef>
          </c:cat>
          <c:val>
            <c:numRef>
              <c:f>Overview2!$F$61:$F$70</c:f>
              <c:numCache>
                <c:formatCode>#,##0</c:formatCode>
                <c:ptCount val="10"/>
                <c:pt idx="0">
                  <c:v>828</c:v>
                </c:pt>
                <c:pt idx="1">
                  <c:v>319</c:v>
                </c:pt>
                <c:pt idx="2">
                  <c:v>143</c:v>
                </c:pt>
                <c:pt idx="3">
                  <c:v>155</c:v>
                </c:pt>
                <c:pt idx="4">
                  <c:v>254</c:v>
                </c:pt>
                <c:pt idx="5">
                  <c:v>179</c:v>
                </c:pt>
                <c:pt idx="6">
                  <c:v>106</c:v>
                </c:pt>
                <c:pt idx="7">
                  <c:v>203</c:v>
                </c:pt>
                <c:pt idx="8">
                  <c:v>121</c:v>
                </c:pt>
                <c:pt idx="9">
                  <c:v>119</c:v>
                </c:pt>
              </c:numCache>
            </c:numRef>
          </c:val>
          <c:extLst xmlns:c16r2="http://schemas.microsoft.com/office/drawing/2015/06/chart">
            <c:ext xmlns:c16="http://schemas.microsoft.com/office/drawing/2014/chart" uri="{C3380CC4-5D6E-409C-BE32-E72D297353CC}">
              <c16:uniqueId val="{00000002-E76B-4B59-9FF8-A2BF9361821F}"/>
            </c:ext>
          </c:extLst>
        </c:ser>
        <c:ser>
          <c:idx val="3"/>
          <c:order val="3"/>
          <c:tx>
            <c:strRef>
              <c:f>Overview2!$G$60</c:f>
              <c:strCache>
                <c:ptCount val="1"/>
                <c:pt idx="0">
                  <c:v>Other</c:v>
                </c:pt>
              </c:strCache>
            </c:strRef>
          </c:tx>
          <c:spPr>
            <a:solidFill>
              <a:schemeClr val="accent6">
                <a:alpha val="70000"/>
              </a:schemeClr>
            </a:solidFill>
          </c:spPr>
          <c:invertIfNegative val="0"/>
          <c:cat>
            <c:strRef>
              <c:f>Overview2!$A$61:$A$70</c:f>
              <c:strCache>
                <c:ptCount val="10"/>
                <c:pt idx="0">
                  <c:v>Sepsis, unspecified organism</c:v>
                </c:pt>
                <c:pt idx="1">
                  <c:v>Hypertensive heart and chronic kidney disease with heart failure and stage 1-4 or unspecified CKD</c:v>
                </c:pt>
                <c:pt idx="2">
                  <c:v>Chronic obstructive pulmonary disease, acute exacerbation</c:v>
                </c:pt>
                <c:pt idx="3">
                  <c:v>Hypertensive heart disease with heart failure</c:v>
                </c:pt>
                <c:pt idx="4">
                  <c:v>Acute kidney failure, unspecified</c:v>
                </c:pt>
                <c:pt idx="5">
                  <c:v>Pneumonia, unspecified organism</c:v>
                </c:pt>
                <c:pt idx="6">
                  <c:v>Non-ST elevation (NSTEMI) myocardial infarction</c:v>
                </c:pt>
                <c:pt idx="7">
                  <c:v>Urinary tract infection, site not specified</c:v>
                </c:pt>
                <c:pt idx="8">
                  <c:v>Acute respiratory failure with hypoxia</c:v>
                </c:pt>
                <c:pt idx="9">
                  <c:v>Acute and chronic respiratory failure with hypoxia</c:v>
                </c:pt>
              </c:strCache>
            </c:strRef>
          </c:cat>
          <c:val>
            <c:numRef>
              <c:f>Overview2!$G$61:$G$70</c:f>
              <c:numCache>
                <c:formatCode>#,##0</c:formatCode>
                <c:ptCount val="10"/>
                <c:pt idx="0">
                  <c:v>240</c:v>
                </c:pt>
                <c:pt idx="1">
                  <c:v>125</c:v>
                </c:pt>
                <c:pt idx="2">
                  <c:v>69</c:v>
                </c:pt>
                <c:pt idx="3">
                  <c:v>86</c:v>
                </c:pt>
                <c:pt idx="4">
                  <c:v>60</c:v>
                </c:pt>
                <c:pt idx="5">
                  <c:v>54</c:v>
                </c:pt>
                <c:pt idx="6">
                  <c:v>141</c:v>
                </c:pt>
                <c:pt idx="7">
                  <c:v>45</c:v>
                </c:pt>
                <c:pt idx="8">
                  <c:v>65</c:v>
                </c:pt>
                <c:pt idx="9">
                  <c:v>37</c:v>
                </c:pt>
              </c:numCache>
            </c:numRef>
          </c:val>
          <c:extLst xmlns:c16r2="http://schemas.microsoft.com/office/drawing/2015/06/chart">
            <c:ext xmlns:c16="http://schemas.microsoft.com/office/drawing/2014/chart" uri="{C3380CC4-5D6E-409C-BE32-E72D297353CC}">
              <c16:uniqueId val="{00000003-E76B-4B59-9FF8-A2BF9361821F}"/>
            </c:ext>
          </c:extLst>
        </c:ser>
        <c:dLbls>
          <c:showLegendKey val="0"/>
          <c:showVal val="0"/>
          <c:showCatName val="0"/>
          <c:showSerName val="0"/>
          <c:showPercent val="0"/>
          <c:showBubbleSize val="0"/>
        </c:dLbls>
        <c:gapWidth val="43"/>
        <c:overlap val="100"/>
        <c:axId val="328941456"/>
        <c:axId val="328942632"/>
      </c:barChart>
      <c:catAx>
        <c:axId val="328941456"/>
        <c:scaling>
          <c:orientation val="maxMin"/>
        </c:scaling>
        <c:delete val="0"/>
        <c:axPos val="l"/>
        <c:numFmt formatCode="General" sourceLinked="1"/>
        <c:majorTickMark val="out"/>
        <c:minorTickMark val="none"/>
        <c:tickLblPos val="nextTo"/>
        <c:spPr>
          <a:ln>
            <a:solidFill>
              <a:schemeClr val="bg1">
                <a:lumMod val="75000"/>
              </a:schemeClr>
            </a:solidFill>
          </a:ln>
        </c:spPr>
        <c:txPr>
          <a:bodyPr/>
          <a:lstStyle/>
          <a:p>
            <a:pPr>
              <a:defRPr sz="1300"/>
            </a:pPr>
            <a:endParaRPr lang="en-US"/>
          </a:p>
        </c:txPr>
        <c:crossAx val="328942632"/>
        <c:crosses val="autoZero"/>
        <c:auto val="1"/>
        <c:lblAlgn val="ctr"/>
        <c:lblOffset val="100"/>
        <c:noMultiLvlLbl val="0"/>
      </c:catAx>
      <c:valAx>
        <c:axId val="328942632"/>
        <c:scaling>
          <c:orientation val="minMax"/>
        </c:scaling>
        <c:delete val="0"/>
        <c:axPos val="t"/>
        <c:majorGridlines>
          <c:spPr>
            <a:ln>
              <a:solidFill>
                <a:schemeClr val="bg1">
                  <a:lumMod val="75000"/>
                </a:schemeClr>
              </a:solidFill>
            </a:ln>
          </c:spPr>
        </c:majorGridlines>
        <c:numFmt formatCode="#,##0" sourceLinked="1"/>
        <c:majorTickMark val="out"/>
        <c:minorTickMark val="none"/>
        <c:tickLblPos val="nextTo"/>
        <c:spPr>
          <a:ln>
            <a:solidFill>
              <a:schemeClr val="bg1">
                <a:lumMod val="75000"/>
              </a:schemeClr>
            </a:solidFill>
          </a:ln>
        </c:spPr>
        <c:crossAx val="328941456"/>
        <c:crosses val="autoZero"/>
        <c:crossBetween val="between"/>
      </c:valAx>
    </c:plotArea>
    <c:legend>
      <c:legendPos val="t"/>
      <c:overlay val="0"/>
    </c:legend>
    <c:plotVisOnly val="1"/>
    <c:dispBlanksAs val="gap"/>
    <c:showDLblsOverMax val="0"/>
  </c:chart>
  <c:txPr>
    <a:bodyPr/>
    <a:lstStyle/>
    <a:p>
      <a:pPr>
        <a:defRPr sz="1200">
          <a:solidFill>
            <a:schemeClr val="tx1">
              <a:lumMod val="65000"/>
              <a:lumOff val="35000"/>
            </a:schemeClr>
          </a:solidFill>
          <a:latin typeface="Nirmala UI" panose="020B0502040204020203" pitchFamily="34" charset="0"/>
          <a:ea typeface="Tahoma" panose="020B0604030504040204" pitchFamily="34" charset="0"/>
          <a:cs typeface="Nirmala UI" panose="020B0502040204020203" pitchFamily="34" charset="0"/>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3343" cy="467072"/>
          </a:xfrm>
          <a:prstGeom prst="rect">
            <a:avLst/>
          </a:prstGeom>
          <a:noFill/>
          <a:ln>
            <a:noFill/>
          </a:ln>
        </p:spPr>
        <p:txBody>
          <a:bodyPr spcFirstLastPara="1" wrap="square" lIns="93300" tIns="46625" rIns="93300" bIns="466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8132" y="0"/>
            <a:ext cx="3043343" cy="467072"/>
          </a:xfrm>
          <a:prstGeom prst="rect">
            <a:avLst/>
          </a:prstGeom>
          <a:noFill/>
          <a:ln>
            <a:noFill/>
          </a:ln>
        </p:spPr>
        <p:txBody>
          <a:bodyPr spcFirstLastPara="1" wrap="square" lIns="93300" tIns="46625" rIns="93300" bIns="466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80004"/>
            <a:ext cx="5618480" cy="3665458"/>
          </a:xfrm>
          <a:prstGeom prst="rect">
            <a:avLst/>
          </a:prstGeom>
          <a:noFill/>
          <a:ln>
            <a:noFill/>
          </a:ln>
        </p:spPr>
        <p:txBody>
          <a:bodyPr spcFirstLastPara="1" wrap="square" lIns="93300" tIns="46625" rIns="93300" bIns="46625"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030"/>
            <a:ext cx="3043343" cy="467071"/>
          </a:xfrm>
          <a:prstGeom prst="rect">
            <a:avLst/>
          </a:prstGeom>
          <a:noFill/>
          <a:ln>
            <a:noFill/>
          </a:ln>
        </p:spPr>
        <p:txBody>
          <a:bodyPr spcFirstLastPara="1" wrap="square" lIns="93300" tIns="46625" rIns="93300" bIns="466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8132" y="8842030"/>
            <a:ext cx="3043343" cy="467071"/>
          </a:xfrm>
          <a:prstGeom prst="rect">
            <a:avLst/>
          </a:prstGeom>
          <a:noFill/>
          <a:ln>
            <a:noFill/>
          </a:ln>
        </p:spPr>
        <p:txBody>
          <a:bodyPr spcFirstLastPara="1" wrap="square" lIns="93300" tIns="46625" rIns="93300" bIns="46625"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64173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notes"/>
          <p:cNvSpPr txBox="1">
            <a:spLocks noGrp="1"/>
          </p:cNvSpPr>
          <p:nvPr>
            <p:ph type="body" idx="1"/>
          </p:nvPr>
        </p:nvSpPr>
        <p:spPr>
          <a:xfrm>
            <a:off x="702310" y="4480004"/>
            <a:ext cx="5618480" cy="3665458"/>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a:p>
        </p:txBody>
      </p:sp>
      <p:sp>
        <p:nvSpPr>
          <p:cNvPr id="186" name="Google Shape;186;p1: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en-US" sz="1200">
                <a:latin typeface="Calibri"/>
                <a:ea typeface="Calibri"/>
                <a:cs typeface="Calibri"/>
                <a:sym typeface="Calibri"/>
              </a:rPr>
              <a:t>1</a:t>
            </a:fld>
            <a:endParaRPr sz="1200">
              <a:latin typeface="Calibri"/>
              <a:ea typeface="Calibri"/>
              <a:cs typeface="Calibri"/>
              <a:sym typeface="Calibri"/>
            </a:endParaRPr>
          </a:p>
        </p:txBody>
      </p:sp>
    </p:spTree>
    <p:extLst>
      <p:ext uri="{BB962C8B-B14F-4D97-AF65-F5344CB8AC3E}">
        <p14:creationId xmlns:p14="http://schemas.microsoft.com/office/powerpoint/2010/main" val="529595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510362660f_0_75: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510362660f_0_75: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r>
              <a:rPr lang="en-US"/>
              <a:t>1.</a:t>
            </a:r>
            <a:endParaRPr/>
          </a:p>
          <a:p>
            <a:pPr marL="457200" lvl="0" indent="-315468" algn="l" rtl="0">
              <a:spcBef>
                <a:spcPts val="600"/>
              </a:spcBef>
              <a:spcAft>
                <a:spcPts val="0"/>
              </a:spcAft>
              <a:buClr>
                <a:schemeClr val="accent1"/>
              </a:buClr>
              <a:buSzPts val="1368"/>
              <a:buFont typeface="Noto Sans Symbols"/>
              <a:buChar char="▶"/>
            </a:pPr>
            <a:r>
              <a:rPr lang="en-US" sz="2600">
                <a:latin typeface="Cabin"/>
                <a:ea typeface="Cabin"/>
                <a:cs typeface="Cabin"/>
                <a:sym typeface="Cabin"/>
              </a:rPr>
              <a:t>1. Replicate study using internal inpatient mortality data </a:t>
            </a:r>
            <a:endParaRPr sz="2600">
              <a:latin typeface="Cabin"/>
              <a:ea typeface="Cabin"/>
              <a:cs typeface="Cabin"/>
              <a:sym typeface="Cabin"/>
            </a:endParaRPr>
          </a:p>
          <a:p>
            <a:pPr marL="457200" lvl="0" indent="-315468" algn="l" rtl="0">
              <a:spcBef>
                <a:spcPts val="0"/>
              </a:spcBef>
              <a:spcAft>
                <a:spcPts val="0"/>
              </a:spcAft>
              <a:buClr>
                <a:schemeClr val="accent1"/>
              </a:buClr>
              <a:buSzPts val="1368"/>
              <a:buFont typeface="Noto Sans Symbols"/>
              <a:buChar char="▶"/>
            </a:pPr>
            <a:r>
              <a:rPr lang="en-US" sz="2600">
                <a:latin typeface="Cabin"/>
                <a:ea typeface="Cabin"/>
                <a:cs typeface="Cabin"/>
                <a:sym typeface="Cabin"/>
              </a:rPr>
              <a:t>2. Replicate time trend analysis comparing 2010-2016 readmission rates as opposed to 2010-2014.</a:t>
            </a:r>
            <a:endParaRPr sz="2600">
              <a:latin typeface="Cabin"/>
              <a:ea typeface="Cabin"/>
              <a:cs typeface="Cabin"/>
              <a:sym typeface="Cabin"/>
            </a:endParaRPr>
          </a:p>
          <a:p>
            <a:pPr marL="914400" lvl="1" indent="-315468" algn="l" rtl="0">
              <a:spcBef>
                <a:spcPts val="0"/>
              </a:spcBef>
              <a:spcAft>
                <a:spcPts val="0"/>
              </a:spcAft>
              <a:buClr>
                <a:schemeClr val="accent2"/>
              </a:buClr>
              <a:buSzPts val="1368"/>
              <a:buFont typeface="Noto Sans Symbols"/>
              <a:buChar char="▶"/>
            </a:pPr>
            <a:r>
              <a:rPr lang="en-US" sz="2300">
                <a:solidFill>
                  <a:schemeClr val="dk2"/>
                </a:solidFill>
                <a:latin typeface="Cabin"/>
                <a:ea typeface="Cabin"/>
                <a:cs typeface="Cabin"/>
                <a:sym typeface="Cabin"/>
              </a:rPr>
              <a:t>Write out steps for replicating Readmission Rates versus ED/OBS and build plan for how to replicate within Maryland (2012-2016)</a:t>
            </a:r>
            <a:endParaRPr sz="2300">
              <a:solidFill>
                <a:schemeClr val="dk2"/>
              </a:solidFill>
              <a:latin typeface="Cabin"/>
              <a:ea typeface="Cabin"/>
              <a:cs typeface="Cabin"/>
              <a:sym typeface="Cabin"/>
            </a:endParaRPr>
          </a:p>
          <a:p>
            <a:pPr marL="457200" lvl="0" indent="-315468" algn="l" rtl="0">
              <a:spcBef>
                <a:spcPts val="0"/>
              </a:spcBef>
              <a:spcAft>
                <a:spcPts val="0"/>
              </a:spcAft>
              <a:buClr>
                <a:schemeClr val="accent1"/>
              </a:buClr>
              <a:buSzPts val="1368"/>
              <a:buFont typeface="Noto Sans Symbols"/>
              <a:buChar char="▶"/>
            </a:pPr>
            <a:r>
              <a:rPr lang="en-US" sz="2600">
                <a:latin typeface="Cabin"/>
                <a:ea typeface="Cabin"/>
                <a:cs typeface="Cabin"/>
                <a:sym typeface="Cabin"/>
              </a:rPr>
              <a:t>3. Model hospital performance against a similar peer group of low income patients using an alternative threshold.</a:t>
            </a:r>
            <a:endParaRPr sz="2600">
              <a:latin typeface="Cabin"/>
              <a:ea typeface="Cabin"/>
              <a:cs typeface="Cabin"/>
              <a:sym typeface="Cabin"/>
            </a:endParaRPr>
          </a:p>
          <a:p>
            <a:pPr marL="0" lvl="0" indent="0" algn="l" rtl="0">
              <a:spcBef>
                <a:spcPts val="0"/>
              </a:spcBef>
              <a:spcAft>
                <a:spcPts val="0"/>
              </a:spcAft>
              <a:buNone/>
            </a:pPr>
            <a:endParaRPr/>
          </a:p>
          <a:p>
            <a:pPr marL="0" lvl="0" indent="0" algn="l" rtl="0">
              <a:spcBef>
                <a:spcPts val="0"/>
              </a:spcBef>
              <a:spcAft>
                <a:spcPts val="0"/>
              </a:spcAft>
              <a:buNone/>
            </a:pPr>
            <a:r>
              <a:rPr lang="en-US"/>
              <a:t>2.</a:t>
            </a:r>
            <a:endParaRPr/>
          </a:p>
          <a:p>
            <a:pPr marL="0" lvl="0" indent="0" algn="l" rtl="0">
              <a:spcBef>
                <a:spcPts val="0"/>
              </a:spcBef>
              <a:spcAft>
                <a:spcPts val="0"/>
              </a:spcAft>
              <a:buNone/>
            </a:pPr>
            <a:r>
              <a:rPr lang="en-US"/>
              <a:t>3.</a:t>
            </a:r>
            <a:endParaRPr/>
          </a:p>
        </p:txBody>
      </p:sp>
      <p:sp>
        <p:nvSpPr>
          <p:cNvPr id="250" name="Google Shape;250;g510362660f_0_75: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31248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10362660f_0_17: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510362660f_0_17:notes"/>
          <p:cNvSpPr txBox="1">
            <a:spLocks noGrp="1"/>
          </p:cNvSpPr>
          <p:nvPr>
            <p:ph type="body" idx="1"/>
          </p:nvPr>
        </p:nvSpPr>
        <p:spPr>
          <a:xfrm>
            <a:off x="702310" y="4480004"/>
            <a:ext cx="5618400" cy="3665400"/>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r>
              <a:rPr lang="en-US">
                <a:solidFill>
                  <a:schemeClr val="lt1"/>
                </a:solidFill>
              </a:rPr>
              <a:t>Andi</a:t>
            </a:r>
            <a:endParaRPr>
              <a:solidFill>
                <a:schemeClr val="lt1"/>
              </a:solidFill>
            </a:endParaRPr>
          </a:p>
        </p:txBody>
      </p:sp>
      <p:sp>
        <p:nvSpPr>
          <p:cNvPr id="264" name="Google Shape;264;g510362660f_0_17: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en-US" sz="1200">
                <a:latin typeface="Calibri"/>
                <a:ea typeface="Calibri"/>
                <a:cs typeface="Calibri"/>
                <a:sym typeface="Calibri"/>
              </a:rPr>
              <a:t>25</a:t>
            </a:fld>
            <a:endParaRPr sz="1200">
              <a:latin typeface="Calibri"/>
              <a:ea typeface="Calibri"/>
              <a:cs typeface="Calibri"/>
              <a:sym typeface="Calibri"/>
            </a:endParaRPr>
          </a:p>
        </p:txBody>
      </p:sp>
    </p:spTree>
    <p:extLst>
      <p:ext uri="{BB962C8B-B14F-4D97-AF65-F5344CB8AC3E}">
        <p14:creationId xmlns:p14="http://schemas.microsoft.com/office/powerpoint/2010/main" val="3837733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510362660f_0_87: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510362660f_0_87: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457200" lvl="0" indent="-317500" algn="l" rtl="0">
              <a:spcBef>
                <a:spcPts val="0"/>
              </a:spcBef>
              <a:spcAft>
                <a:spcPts val="0"/>
              </a:spcAft>
              <a:buSzPts val="1400"/>
              <a:buChar char="-"/>
            </a:pPr>
            <a:r>
              <a:rPr lang="en-US"/>
              <a:t>Read again with context of CMS Planned Admission logic  vs. additional cancer-specific measure</a:t>
            </a:r>
            <a:endParaRPr/>
          </a:p>
          <a:p>
            <a:pPr marL="457200" lvl="0" indent="-317500" algn="l" rtl="0">
              <a:spcBef>
                <a:spcPts val="0"/>
              </a:spcBef>
              <a:spcAft>
                <a:spcPts val="0"/>
              </a:spcAft>
              <a:buSzPts val="1400"/>
              <a:buChar char="-"/>
            </a:pPr>
            <a:r>
              <a:rPr lang="en-US"/>
              <a:t>Eligible Discharges that are deemed urgent/emergent (see Dianne’s email from Claudine) may include a lot of missing values</a:t>
            </a:r>
            <a:endParaRPr/>
          </a:p>
        </p:txBody>
      </p:sp>
      <p:sp>
        <p:nvSpPr>
          <p:cNvPr id="270" name="Google Shape;270;g510362660f_0_87: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2600748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5816b18bb5_1_0: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5816b18bb5_1_0: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r>
              <a:rPr lang="en-US"/>
              <a:t>in powerpoint mark that Bon Secors highest, and statewide average of 1.59%</a:t>
            </a:r>
            <a:endParaRPr/>
          </a:p>
        </p:txBody>
      </p:sp>
      <p:sp>
        <p:nvSpPr>
          <p:cNvPr id="277" name="Google Shape;277;g5816b18bb5_1_0: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2578929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816b18bb5_1_7: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816b18bb5_1_7: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endParaRPr/>
          </a:p>
        </p:txBody>
      </p:sp>
      <p:sp>
        <p:nvSpPr>
          <p:cNvPr id="287" name="Google Shape;287;g5816b18bb5_1_7: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extLst>
      <p:ext uri="{BB962C8B-B14F-4D97-AF65-F5344CB8AC3E}">
        <p14:creationId xmlns:p14="http://schemas.microsoft.com/office/powerpoint/2010/main" val="3610326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510362660f_0_22: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510362660f_0_22:notes"/>
          <p:cNvSpPr txBox="1">
            <a:spLocks noGrp="1"/>
          </p:cNvSpPr>
          <p:nvPr>
            <p:ph type="body" idx="1"/>
          </p:nvPr>
        </p:nvSpPr>
        <p:spPr>
          <a:xfrm>
            <a:off x="702310" y="4480004"/>
            <a:ext cx="5618400" cy="3665400"/>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r>
              <a:rPr lang="en-US">
                <a:solidFill>
                  <a:schemeClr val="lt1"/>
                </a:solidFill>
              </a:rPr>
              <a:t>Andi</a:t>
            </a:r>
            <a:endParaRPr>
              <a:solidFill>
                <a:schemeClr val="lt1"/>
              </a:solidFill>
            </a:endParaRPr>
          </a:p>
        </p:txBody>
      </p:sp>
      <p:sp>
        <p:nvSpPr>
          <p:cNvPr id="295" name="Google Shape;295;g510362660f_0_22: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en-US" sz="1200">
                <a:latin typeface="Calibri"/>
                <a:ea typeface="Calibri"/>
                <a:cs typeface="Calibri"/>
                <a:sym typeface="Calibri"/>
              </a:rPr>
              <a:t>29</a:t>
            </a:fld>
            <a:endParaRPr sz="1200">
              <a:latin typeface="Calibri"/>
              <a:ea typeface="Calibri"/>
              <a:cs typeface="Calibri"/>
              <a:sym typeface="Calibri"/>
            </a:endParaRPr>
          </a:p>
        </p:txBody>
      </p:sp>
    </p:spTree>
    <p:extLst>
      <p:ext uri="{BB962C8B-B14F-4D97-AF65-F5344CB8AC3E}">
        <p14:creationId xmlns:p14="http://schemas.microsoft.com/office/powerpoint/2010/main" val="567811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566945c07a_0_0: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566945c07a_0_0: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endParaRPr/>
          </a:p>
        </p:txBody>
      </p:sp>
      <p:sp>
        <p:nvSpPr>
          <p:cNvPr id="301" name="Google Shape;301;g566945c07a_0_0: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extLst>
      <p:ext uri="{BB962C8B-B14F-4D97-AF65-F5344CB8AC3E}">
        <p14:creationId xmlns:p14="http://schemas.microsoft.com/office/powerpoint/2010/main" val="4112529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56a27f9ad9_0_20: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56a27f9ad9_0_20: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r>
              <a:rPr lang="en-US"/>
              <a:t>lead to small hospital discussion - show example hospitals? consider how to designate in future meetings</a:t>
            </a:r>
            <a:endParaRPr/>
          </a:p>
          <a:p>
            <a:pPr marL="457200" lvl="0" indent="-317500" algn="l" rtl="0">
              <a:spcBef>
                <a:spcPts val="0"/>
              </a:spcBef>
              <a:spcAft>
                <a:spcPts val="0"/>
              </a:spcAft>
              <a:buSzPts val="1400"/>
              <a:buChar char="-"/>
            </a:pPr>
            <a:r>
              <a:rPr lang="en-US"/>
              <a:t>Note 50% decline is Chestertown</a:t>
            </a:r>
            <a:endParaRPr/>
          </a:p>
          <a:p>
            <a:pPr marL="457200" lvl="0" indent="-317500" algn="l" rtl="0">
              <a:spcBef>
                <a:spcPts val="0"/>
              </a:spcBef>
              <a:spcAft>
                <a:spcPts val="0"/>
              </a:spcAft>
              <a:buSzPts val="1400"/>
              <a:buChar char="-"/>
            </a:pPr>
            <a:r>
              <a:rPr lang="en-US"/>
              <a:t>Removed HC-Germantown with extraordinary increase</a:t>
            </a:r>
            <a:endParaRPr/>
          </a:p>
          <a:p>
            <a:pPr marL="457200" lvl="0" indent="-317500" algn="l" rtl="0">
              <a:spcBef>
                <a:spcPts val="0"/>
              </a:spcBef>
              <a:spcAft>
                <a:spcPts val="0"/>
              </a:spcAft>
              <a:buSzPts val="1400"/>
              <a:buChar char="-"/>
            </a:pPr>
            <a:r>
              <a:rPr lang="en-US"/>
              <a:t>Sample hospitals due show variation, but lead to questions in ‘sample’ selection</a:t>
            </a:r>
            <a:endParaRPr/>
          </a:p>
        </p:txBody>
      </p:sp>
      <p:sp>
        <p:nvSpPr>
          <p:cNvPr id="308" name="Google Shape;308;g56a27f9ad9_0_20: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2958738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6a27f9ad9_0_14: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6a27f9ad9_0_14: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endParaRPr/>
          </a:p>
        </p:txBody>
      </p:sp>
      <p:sp>
        <p:nvSpPr>
          <p:cNvPr id="315" name="Google Shape;315;g56a27f9ad9_0_14: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2447134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566945c07a_0_6: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566945c07a_0_6: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r>
              <a:rPr lang="en-US"/>
              <a:t>add percentages</a:t>
            </a:r>
            <a:endParaRPr/>
          </a:p>
        </p:txBody>
      </p:sp>
      <p:sp>
        <p:nvSpPr>
          <p:cNvPr id="323" name="Google Shape;323;g566945c07a_0_6: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extLst>
      <p:ext uri="{BB962C8B-B14F-4D97-AF65-F5344CB8AC3E}">
        <p14:creationId xmlns:p14="http://schemas.microsoft.com/office/powerpoint/2010/main" val="204962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297d6bf16_0_8: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5297d6bf16_0_8:notes"/>
          <p:cNvSpPr txBox="1">
            <a:spLocks noGrp="1"/>
          </p:cNvSpPr>
          <p:nvPr>
            <p:ph type="body" idx="1"/>
          </p:nvPr>
        </p:nvSpPr>
        <p:spPr>
          <a:xfrm>
            <a:off x="702310" y="4421824"/>
            <a:ext cx="5618400" cy="4189200"/>
          </a:xfrm>
          <a:prstGeom prst="rect">
            <a:avLst/>
          </a:prstGeom>
          <a:noFill/>
          <a:ln>
            <a:noFill/>
          </a:ln>
        </p:spPr>
        <p:txBody>
          <a:bodyPr spcFirstLastPara="1" wrap="square" lIns="91900" tIns="45950" rIns="91900" bIns="45950" anchor="t" anchorCtr="0">
            <a:noAutofit/>
          </a:bodyPr>
          <a:lstStyle/>
          <a:p>
            <a:pPr marL="0" lvl="0" indent="0" algn="l" rtl="0">
              <a:spcBef>
                <a:spcPts val="0"/>
              </a:spcBef>
              <a:spcAft>
                <a:spcPts val="0"/>
              </a:spcAft>
              <a:buNone/>
            </a:pPr>
            <a:endParaRPr/>
          </a:p>
        </p:txBody>
      </p:sp>
      <p:sp>
        <p:nvSpPr>
          <p:cNvPr id="193" name="Google Shape;193;g5297d6bf16_0_8:notes"/>
          <p:cNvSpPr txBox="1">
            <a:spLocks noGrp="1"/>
          </p:cNvSpPr>
          <p:nvPr>
            <p:ph type="sldNum" idx="12"/>
          </p:nvPr>
        </p:nvSpPr>
        <p:spPr>
          <a:xfrm>
            <a:off x="3978132" y="8842030"/>
            <a:ext cx="3043200" cy="465600"/>
          </a:xfrm>
          <a:prstGeom prst="rect">
            <a:avLst/>
          </a:prstGeom>
          <a:noFill/>
          <a:ln>
            <a:noFill/>
          </a:ln>
        </p:spPr>
        <p:txBody>
          <a:bodyPr spcFirstLastPara="1" wrap="square" lIns="91900" tIns="45950" rIns="91900" bIns="4595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770146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510362660f_0_27: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510362660f_0_27:notes"/>
          <p:cNvSpPr txBox="1">
            <a:spLocks noGrp="1"/>
          </p:cNvSpPr>
          <p:nvPr>
            <p:ph type="body" idx="1"/>
          </p:nvPr>
        </p:nvSpPr>
        <p:spPr>
          <a:xfrm>
            <a:off x="702310" y="4480004"/>
            <a:ext cx="5618400" cy="3665400"/>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r>
              <a:rPr lang="en-US">
                <a:solidFill>
                  <a:schemeClr val="lt1"/>
                </a:solidFill>
              </a:rPr>
              <a:t>Andi</a:t>
            </a:r>
            <a:endParaRPr>
              <a:solidFill>
                <a:schemeClr val="lt1"/>
              </a:solidFill>
            </a:endParaRPr>
          </a:p>
        </p:txBody>
      </p:sp>
      <p:sp>
        <p:nvSpPr>
          <p:cNvPr id="331" name="Google Shape;331;g510362660f_0_27: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en-US" sz="1200">
                <a:latin typeface="Calibri"/>
                <a:ea typeface="Calibri"/>
                <a:cs typeface="Calibri"/>
                <a:sym typeface="Calibri"/>
              </a:rPr>
              <a:t>34</a:t>
            </a:fld>
            <a:endParaRPr sz="1200">
              <a:latin typeface="Calibri"/>
              <a:ea typeface="Calibri"/>
              <a:cs typeface="Calibri"/>
              <a:sym typeface="Calibri"/>
            </a:endParaRPr>
          </a:p>
        </p:txBody>
      </p:sp>
    </p:spTree>
    <p:extLst>
      <p:ext uri="{BB962C8B-B14F-4D97-AF65-F5344CB8AC3E}">
        <p14:creationId xmlns:p14="http://schemas.microsoft.com/office/powerpoint/2010/main" val="779512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510362660f_0_32: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510362660f_0_32: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endParaRPr/>
          </a:p>
        </p:txBody>
      </p:sp>
      <p:sp>
        <p:nvSpPr>
          <p:cNvPr id="337" name="Google Shape;337;g510362660f_0_32: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extLst>
      <p:ext uri="{BB962C8B-B14F-4D97-AF65-F5344CB8AC3E}">
        <p14:creationId xmlns:p14="http://schemas.microsoft.com/office/powerpoint/2010/main" val="1111998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5816b18bb5_1_22: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5816b18bb5_1_22: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endParaRPr/>
          </a:p>
        </p:txBody>
      </p:sp>
      <p:sp>
        <p:nvSpPr>
          <p:cNvPr id="344" name="Google Shape;344;g5816b18bb5_1_22: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extLst>
      <p:ext uri="{BB962C8B-B14F-4D97-AF65-F5344CB8AC3E}">
        <p14:creationId xmlns:p14="http://schemas.microsoft.com/office/powerpoint/2010/main" val="1348817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566945c07a_0_157: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566945c07a_0_157: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r>
              <a:rPr lang="en-US"/>
              <a:t>Alyson</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US"/>
              <a:t>National Performance:</a:t>
            </a:r>
            <a:endParaRPr/>
          </a:p>
          <a:p>
            <a:pPr marL="914400" lvl="1" indent="-317500" algn="l" rtl="0">
              <a:spcBef>
                <a:spcPts val="0"/>
              </a:spcBef>
              <a:spcAft>
                <a:spcPts val="0"/>
              </a:spcAft>
              <a:buSzPts val="1400"/>
              <a:buChar char="-"/>
            </a:pPr>
            <a:r>
              <a:rPr lang="en-US"/>
              <a:t>Existing Measure (Waiver Test)</a:t>
            </a:r>
            <a:endParaRPr/>
          </a:p>
          <a:p>
            <a:pPr marL="914400" lvl="1" indent="-317500" algn="l" rtl="0">
              <a:spcBef>
                <a:spcPts val="0"/>
              </a:spcBef>
              <a:spcAft>
                <a:spcPts val="0"/>
              </a:spcAft>
              <a:buSzPts val="1400"/>
              <a:buChar char="-"/>
            </a:pPr>
            <a:r>
              <a:rPr lang="en-US"/>
              <a:t>Other available measure (HWR)</a:t>
            </a:r>
            <a:endParaRPr/>
          </a:p>
          <a:p>
            <a:pPr marL="457200" lvl="0" indent="-317500" algn="l" rtl="0">
              <a:spcBef>
                <a:spcPts val="0"/>
              </a:spcBef>
              <a:spcAft>
                <a:spcPts val="0"/>
              </a:spcAft>
              <a:buSzPts val="1400"/>
              <a:buChar char="-"/>
            </a:pPr>
            <a:r>
              <a:rPr lang="en-US"/>
              <a:t>Peer Group Performance:</a:t>
            </a:r>
            <a:endParaRPr/>
          </a:p>
          <a:p>
            <a:pPr marL="914400" lvl="1" indent="-317500" algn="l" rtl="0">
              <a:spcBef>
                <a:spcPts val="0"/>
              </a:spcBef>
              <a:spcAft>
                <a:spcPts val="0"/>
              </a:spcAft>
              <a:buSzPts val="1400"/>
              <a:buChar char="-"/>
            </a:pPr>
            <a:r>
              <a:rPr lang="en-US"/>
              <a:t>Peer Group Defined as:</a:t>
            </a:r>
            <a:endParaRPr/>
          </a:p>
          <a:p>
            <a:pPr marL="1371600" lvl="2" indent="-317500" algn="l" rtl="0">
              <a:spcBef>
                <a:spcPts val="0"/>
              </a:spcBef>
              <a:spcAft>
                <a:spcPts val="0"/>
              </a:spcAft>
              <a:buSzPts val="1400"/>
              <a:buChar char="-"/>
            </a:pPr>
            <a:r>
              <a:rPr lang="en-US"/>
              <a:t>MPR 2016 designation</a:t>
            </a:r>
            <a:endParaRPr/>
          </a:p>
          <a:p>
            <a:pPr marL="1371600" lvl="2" indent="-317500" algn="l" rtl="0">
              <a:spcBef>
                <a:spcPts val="0"/>
              </a:spcBef>
              <a:spcAft>
                <a:spcPts val="0"/>
              </a:spcAft>
              <a:buSzPts val="1400"/>
              <a:buChar char="-"/>
            </a:pPr>
            <a:r>
              <a:rPr lang="en-US"/>
              <a:t>William MEDA definition</a:t>
            </a:r>
            <a:endParaRPr/>
          </a:p>
          <a:p>
            <a:pPr marL="914400" lvl="1" indent="-317500" algn="l" rtl="0">
              <a:spcBef>
                <a:spcPts val="0"/>
              </a:spcBef>
              <a:spcAft>
                <a:spcPts val="0"/>
              </a:spcAft>
              <a:buSzPts val="1400"/>
              <a:buChar char="-"/>
            </a:pPr>
            <a:r>
              <a:rPr lang="en-US"/>
              <a:t>Readmission defined as:</a:t>
            </a:r>
            <a:endParaRPr/>
          </a:p>
          <a:p>
            <a:pPr marL="1371600" lvl="2" indent="-317500" algn="l" rtl="0">
              <a:spcBef>
                <a:spcPts val="0"/>
              </a:spcBef>
              <a:spcAft>
                <a:spcPts val="0"/>
              </a:spcAft>
              <a:buSzPts val="1400"/>
              <a:buChar char="-"/>
            </a:pPr>
            <a:r>
              <a:rPr lang="en-US"/>
              <a:t>Measure</a:t>
            </a:r>
            <a:endParaRPr/>
          </a:p>
        </p:txBody>
      </p:sp>
      <p:sp>
        <p:nvSpPr>
          <p:cNvPr id="351" name="Google Shape;351;g566945c07a_0_157: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extLst>
      <p:ext uri="{BB962C8B-B14F-4D97-AF65-F5344CB8AC3E}">
        <p14:creationId xmlns:p14="http://schemas.microsoft.com/office/powerpoint/2010/main" val="2019660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816b18bb5_1_28: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5816b18bb5_1_28: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r>
              <a:rPr lang="en-US"/>
              <a:t>Alyson</a:t>
            </a:r>
            <a:endParaRPr/>
          </a:p>
        </p:txBody>
      </p:sp>
      <p:sp>
        <p:nvSpPr>
          <p:cNvPr id="358" name="Google Shape;358;g5816b18bb5_1_28: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extLst>
      <p:ext uri="{BB962C8B-B14F-4D97-AF65-F5344CB8AC3E}">
        <p14:creationId xmlns:p14="http://schemas.microsoft.com/office/powerpoint/2010/main" val="3650138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10362660f_0_38: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10362660f_0_38: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endParaRPr/>
          </a:p>
        </p:txBody>
      </p:sp>
      <p:sp>
        <p:nvSpPr>
          <p:cNvPr id="365" name="Google Shape;365;g510362660f_0_38: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3669101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66945c07a_0_14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566945c07a_0_141:notes"/>
          <p:cNvSpPr txBox="1">
            <a:spLocks noGrp="1"/>
          </p:cNvSpPr>
          <p:nvPr>
            <p:ph type="body" idx="1"/>
          </p:nvPr>
        </p:nvSpPr>
        <p:spPr>
          <a:xfrm>
            <a:off x="702310" y="4480004"/>
            <a:ext cx="5618400" cy="3665400"/>
          </a:xfrm>
          <a:prstGeom prst="rect">
            <a:avLst/>
          </a:prstGeom>
          <a:noFill/>
          <a:ln>
            <a:noFill/>
          </a:ln>
        </p:spPr>
        <p:txBody>
          <a:bodyPr spcFirstLastPara="1" wrap="square" lIns="93300" tIns="46625" rIns="93300" bIns="466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72" name="Google Shape;372;g566945c07a_0_141: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40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5416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566945c07a_0_146: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566945c07a_0_146:notes"/>
          <p:cNvSpPr txBox="1">
            <a:spLocks noGrp="1"/>
          </p:cNvSpPr>
          <p:nvPr>
            <p:ph type="body" idx="1"/>
          </p:nvPr>
        </p:nvSpPr>
        <p:spPr>
          <a:xfrm>
            <a:off x="702310" y="4480004"/>
            <a:ext cx="5618400" cy="3665400"/>
          </a:xfrm>
          <a:prstGeom prst="rect">
            <a:avLst/>
          </a:prstGeom>
          <a:noFill/>
          <a:ln>
            <a:noFill/>
          </a:ln>
        </p:spPr>
        <p:txBody>
          <a:bodyPr spcFirstLastPara="1" wrap="square" lIns="93300" tIns="46625" rIns="93300" bIns="466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Make font bigger</a:t>
            </a:r>
            <a:endParaRPr/>
          </a:p>
        </p:txBody>
      </p:sp>
      <p:sp>
        <p:nvSpPr>
          <p:cNvPr id="380" name="Google Shape;380;g566945c07a_0_146: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41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9763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566945c07a_0_15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566945c07a_0_151:notes"/>
          <p:cNvSpPr txBox="1">
            <a:spLocks noGrp="1"/>
          </p:cNvSpPr>
          <p:nvPr>
            <p:ph type="body" idx="1"/>
          </p:nvPr>
        </p:nvSpPr>
        <p:spPr>
          <a:xfrm>
            <a:off x="702310" y="4480004"/>
            <a:ext cx="5618400" cy="3665400"/>
          </a:xfrm>
          <a:prstGeom prst="rect">
            <a:avLst/>
          </a:prstGeom>
          <a:noFill/>
          <a:ln>
            <a:noFill/>
          </a:ln>
        </p:spPr>
        <p:txBody>
          <a:bodyPr spcFirstLastPara="1" wrap="square" lIns="93300" tIns="46625" rIns="93300" bIns="466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89" name="Google Shape;389;g566945c07a_0_151: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42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6517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8bde7e638_5_20: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58bde7e638_5_20:notes"/>
          <p:cNvSpPr txBox="1">
            <a:spLocks noGrp="1"/>
          </p:cNvSpPr>
          <p:nvPr>
            <p:ph type="body" idx="1"/>
          </p:nvPr>
        </p:nvSpPr>
        <p:spPr>
          <a:xfrm>
            <a:off x="702310" y="4421824"/>
            <a:ext cx="5618400" cy="4189200"/>
          </a:xfrm>
          <a:prstGeom prst="rect">
            <a:avLst/>
          </a:prstGeom>
          <a:noFill/>
          <a:ln>
            <a:noFill/>
          </a:ln>
        </p:spPr>
        <p:txBody>
          <a:bodyPr spcFirstLastPara="1" wrap="square" lIns="91900" tIns="45950" rIns="91900" bIns="45950" anchor="t" anchorCtr="0">
            <a:noAutofit/>
          </a:bodyPr>
          <a:lstStyle/>
          <a:p>
            <a:pPr marL="0" lvl="0" indent="0" algn="l" rtl="0">
              <a:spcBef>
                <a:spcPts val="0"/>
              </a:spcBef>
              <a:spcAft>
                <a:spcPts val="0"/>
              </a:spcAft>
              <a:buNone/>
            </a:pPr>
            <a:r>
              <a:rPr lang="en-US"/>
              <a:t>Social determinants affect the neighborhood you live in, your health status, where you obtain medical care, and your risk of readmission. </a:t>
            </a:r>
            <a:endParaRPr/>
          </a:p>
        </p:txBody>
      </p:sp>
      <p:sp>
        <p:nvSpPr>
          <p:cNvPr id="397" name="Google Shape;397;g58bde7e638_5_20:notes"/>
          <p:cNvSpPr txBox="1">
            <a:spLocks noGrp="1"/>
          </p:cNvSpPr>
          <p:nvPr>
            <p:ph type="sldNum" idx="12"/>
          </p:nvPr>
        </p:nvSpPr>
        <p:spPr>
          <a:xfrm>
            <a:off x="3978132" y="8842030"/>
            <a:ext cx="3043200" cy="465600"/>
          </a:xfrm>
          <a:prstGeom prst="rect">
            <a:avLst/>
          </a:prstGeom>
          <a:noFill/>
          <a:ln>
            <a:noFill/>
          </a:ln>
        </p:spPr>
        <p:txBody>
          <a:bodyPr spcFirstLastPara="1" wrap="square" lIns="91900" tIns="45950" rIns="91900" bIns="4595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1598411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10362660f_0_0: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10362660f_0_0: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endParaRPr/>
          </a:p>
        </p:txBody>
      </p:sp>
      <p:sp>
        <p:nvSpPr>
          <p:cNvPr id="202" name="Google Shape;202;g510362660f_0_0: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extLst>
      <p:ext uri="{BB962C8B-B14F-4D97-AF65-F5344CB8AC3E}">
        <p14:creationId xmlns:p14="http://schemas.microsoft.com/office/powerpoint/2010/main" val="3641954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58bde7e638_5_7: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58bde7e638_5_7:notes"/>
          <p:cNvSpPr txBox="1">
            <a:spLocks noGrp="1"/>
          </p:cNvSpPr>
          <p:nvPr>
            <p:ph type="body" idx="1"/>
          </p:nvPr>
        </p:nvSpPr>
        <p:spPr>
          <a:xfrm>
            <a:off x="702310" y="4421824"/>
            <a:ext cx="5618400" cy="4189200"/>
          </a:xfrm>
          <a:prstGeom prst="rect">
            <a:avLst/>
          </a:prstGeom>
          <a:noFill/>
          <a:ln>
            <a:noFill/>
          </a:ln>
        </p:spPr>
        <p:txBody>
          <a:bodyPr spcFirstLastPara="1" wrap="square" lIns="91900" tIns="45950" rIns="91900" bIns="45950" anchor="t" anchorCtr="0">
            <a:noAutofit/>
          </a:bodyPr>
          <a:lstStyle/>
          <a:p>
            <a:pPr marL="0" lvl="0" indent="0" algn="l" rtl="0">
              <a:spcBef>
                <a:spcPts val="0"/>
              </a:spcBef>
              <a:spcAft>
                <a:spcPts val="0"/>
              </a:spcAft>
              <a:buNone/>
            </a:pPr>
            <a:r>
              <a:rPr lang="en-US"/>
              <a:t>Discharges with RACE = Black, year of data</a:t>
            </a:r>
            <a:endParaRPr/>
          </a:p>
        </p:txBody>
      </p:sp>
      <p:sp>
        <p:nvSpPr>
          <p:cNvPr id="405" name="Google Shape;405;g58bde7e638_5_7:notes"/>
          <p:cNvSpPr txBox="1">
            <a:spLocks noGrp="1"/>
          </p:cNvSpPr>
          <p:nvPr>
            <p:ph type="sldNum" idx="12"/>
          </p:nvPr>
        </p:nvSpPr>
        <p:spPr>
          <a:xfrm>
            <a:off x="3978132" y="8842030"/>
            <a:ext cx="3043200" cy="465600"/>
          </a:xfrm>
          <a:prstGeom prst="rect">
            <a:avLst/>
          </a:prstGeom>
          <a:noFill/>
          <a:ln>
            <a:noFill/>
          </a:ln>
        </p:spPr>
        <p:txBody>
          <a:bodyPr spcFirstLastPara="1" wrap="square" lIns="91900" tIns="45950" rIns="91900" bIns="4595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3747633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58bde7e638_5_0: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g58bde7e638_5_0:notes"/>
          <p:cNvSpPr txBox="1">
            <a:spLocks noGrp="1"/>
          </p:cNvSpPr>
          <p:nvPr>
            <p:ph type="body" idx="1"/>
          </p:nvPr>
        </p:nvSpPr>
        <p:spPr>
          <a:xfrm>
            <a:off x="702310" y="4421824"/>
            <a:ext cx="5618400" cy="4189200"/>
          </a:xfrm>
          <a:prstGeom prst="rect">
            <a:avLst/>
          </a:prstGeom>
          <a:noFill/>
          <a:ln>
            <a:noFill/>
          </a:ln>
        </p:spPr>
        <p:txBody>
          <a:bodyPr spcFirstLastPara="1" wrap="square" lIns="91900" tIns="45950" rIns="91900" bIns="45950" anchor="t" anchorCtr="0">
            <a:noAutofit/>
          </a:bodyPr>
          <a:lstStyle/>
          <a:p>
            <a:pPr marL="0" lvl="0" indent="0" algn="l" rtl="0">
              <a:spcBef>
                <a:spcPts val="0"/>
              </a:spcBef>
              <a:spcAft>
                <a:spcPts val="0"/>
              </a:spcAft>
              <a:buNone/>
            </a:pPr>
            <a:r>
              <a:rPr lang="en-US"/>
              <a:t>Discharges with Medicaid; year for data</a:t>
            </a:r>
            <a:endParaRPr/>
          </a:p>
        </p:txBody>
      </p:sp>
      <p:sp>
        <p:nvSpPr>
          <p:cNvPr id="413" name="Google Shape;413;g58bde7e638_5_0:notes"/>
          <p:cNvSpPr txBox="1">
            <a:spLocks noGrp="1"/>
          </p:cNvSpPr>
          <p:nvPr>
            <p:ph type="sldNum" idx="12"/>
          </p:nvPr>
        </p:nvSpPr>
        <p:spPr>
          <a:xfrm>
            <a:off x="3978132" y="8842030"/>
            <a:ext cx="3043200" cy="465600"/>
          </a:xfrm>
          <a:prstGeom prst="rect">
            <a:avLst/>
          </a:prstGeom>
          <a:noFill/>
          <a:ln>
            <a:noFill/>
          </a:ln>
        </p:spPr>
        <p:txBody>
          <a:bodyPr spcFirstLastPara="1" wrap="square" lIns="91900" tIns="45950" rIns="91900" bIns="4595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28232903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58bde7e638_5_14: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58bde7e638_5_14:notes"/>
          <p:cNvSpPr txBox="1">
            <a:spLocks noGrp="1"/>
          </p:cNvSpPr>
          <p:nvPr>
            <p:ph type="body" idx="1"/>
          </p:nvPr>
        </p:nvSpPr>
        <p:spPr>
          <a:xfrm>
            <a:off x="702310" y="4421824"/>
            <a:ext cx="5618400" cy="4189200"/>
          </a:xfrm>
          <a:prstGeom prst="rect">
            <a:avLst/>
          </a:prstGeom>
          <a:noFill/>
          <a:ln>
            <a:noFill/>
          </a:ln>
        </p:spPr>
        <p:txBody>
          <a:bodyPr spcFirstLastPara="1" wrap="square" lIns="91900" tIns="45950" rIns="91900" bIns="45950" anchor="t" anchorCtr="0">
            <a:noAutofit/>
          </a:bodyPr>
          <a:lstStyle/>
          <a:p>
            <a:pPr marL="0" lvl="0" indent="0" algn="l" rtl="0">
              <a:spcBef>
                <a:spcPts val="0"/>
              </a:spcBef>
              <a:spcAft>
                <a:spcPts val="0"/>
              </a:spcAft>
              <a:buNone/>
            </a:pPr>
            <a:endParaRPr/>
          </a:p>
        </p:txBody>
      </p:sp>
      <p:sp>
        <p:nvSpPr>
          <p:cNvPr id="421" name="Google Shape;421;g58bde7e638_5_14:notes"/>
          <p:cNvSpPr txBox="1">
            <a:spLocks noGrp="1"/>
          </p:cNvSpPr>
          <p:nvPr>
            <p:ph type="sldNum" idx="12"/>
          </p:nvPr>
        </p:nvSpPr>
        <p:spPr>
          <a:xfrm>
            <a:off x="3978132" y="8842030"/>
            <a:ext cx="3043200" cy="465600"/>
          </a:xfrm>
          <a:prstGeom prst="rect">
            <a:avLst/>
          </a:prstGeom>
          <a:noFill/>
          <a:ln>
            <a:noFill/>
          </a:ln>
        </p:spPr>
        <p:txBody>
          <a:bodyPr spcFirstLastPara="1" wrap="square" lIns="91900" tIns="45950" rIns="91900" bIns="4595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855056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58bde7e638_5_27: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g58bde7e638_5_27:notes"/>
          <p:cNvSpPr txBox="1">
            <a:spLocks noGrp="1"/>
          </p:cNvSpPr>
          <p:nvPr>
            <p:ph type="body" idx="1"/>
          </p:nvPr>
        </p:nvSpPr>
        <p:spPr>
          <a:xfrm>
            <a:off x="702310" y="4480004"/>
            <a:ext cx="5618400" cy="3665400"/>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r>
              <a:rPr lang="en-US"/>
              <a:t>Hospital choice and readmission share a common cause (SDOH). Without adjustment, the readmission O:E will be an inaccurate measure of the readmission risk patients face at a given hospital, and hospitals with SDOH-challenged populations will be inappropriately penalized, which may worsen disparities. Measuring improvement produces an accurate O:E, but leaves open the question of whether a hospital provides equal care to patients of all SDOH levels. We are interested in measuring and eliminating disparities. </a:t>
            </a:r>
            <a:endParaRPr/>
          </a:p>
        </p:txBody>
      </p:sp>
      <p:sp>
        <p:nvSpPr>
          <p:cNvPr id="428" name="Google Shape;428;g58bde7e638_5_27: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en-US" sz="1200">
                <a:latin typeface="Calibri"/>
                <a:ea typeface="Calibri"/>
                <a:cs typeface="Calibri"/>
                <a:sym typeface="Calibri"/>
              </a:rPr>
              <a:t>47</a:t>
            </a:fld>
            <a:endParaRPr sz="1200">
              <a:latin typeface="Calibri"/>
              <a:ea typeface="Calibri"/>
              <a:cs typeface="Calibri"/>
              <a:sym typeface="Calibri"/>
            </a:endParaRPr>
          </a:p>
        </p:txBody>
      </p:sp>
    </p:spTree>
    <p:extLst>
      <p:ext uri="{BB962C8B-B14F-4D97-AF65-F5344CB8AC3E}">
        <p14:creationId xmlns:p14="http://schemas.microsoft.com/office/powerpoint/2010/main" val="178882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58bde7e638_5_46: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58bde7e638_5_46: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r>
              <a:rPr lang="en-US"/>
              <a:t>Individual SDOH metrics like Medicaid eligibility and race are useful. Measures that reflect the patient’s home  environment, such as the Area Deprivation Index, provide information on different social determinants. However, producing hospital disparity measures for multiple social determinants may muddy performance. An index reflecting a number of SDOH components provides a single indicator of disparity.</a:t>
            </a:r>
            <a:endParaRPr/>
          </a:p>
        </p:txBody>
      </p:sp>
      <p:sp>
        <p:nvSpPr>
          <p:cNvPr id="435" name="Google Shape;435;g58bde7e638_5_46: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extLst>
      <p:ext uri="{BB962C8B-B14F-4D97-AF65-F5344CB8AC3E}">
        <p14:creationId xmlns:p14="http://schemas.microsoft.com/office/powerpoint/2010/main" val="800527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58bde7e638_9_21:notes"/>
          <p:cNvSpPr>
            <a:spLocks noGrp="1" noRot="1" noChangeAspect="1"/>
          </p:cNvSpPr>
          <p:nvPr>
            <p:ph type="sldImg" idx="2"/>
          </p:nvPr>
        </p:nvSpPr>
        <p:spPr>
          <a:xfrm>
            <a:off x="1184275" y="696913"/>
            <a:ext cx="4654550"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58bde7e638_9_21:notes"/>
          <p:cNvSpPr txBox="1">
            <a:spLocks noGrp="1"/>
          </p:cNvSpPr>
          <p:nvPr>
            <p:ph type="body" idx="1"/>
          </p:nvPr>
        </p:nvSpPr>
        <p:spPr>
          <a:xfrm>
            <a:off x="702310" y="4421824"/>
            <a:ext cx="5618400" cy="4189200"/>
          </a:xfrm>
          <a:prstGeom prst="rect">
            <a:avLst/>
          </a:prstGeom>
          <a:noFill/>
          <a:ln>
            <a:noFill/>
          </a:ln>
        </p:spPr>
        <p:txBody>
          <a:bodyPr spcFirstLastPara="1" wrap="square" lIns="91900" tIns="45950" rIns="91900" bIns="45950" anchor="t" anchorCtr="0">
            <a:noAutofit/>
          </a:bodyPr>
          <a:lstStyle/>
          <a:p>
            <a:pPr marL="0" lvl="0" indent="0" algn="l" rtl="0">
              <a:spcBef>
                <a:spcPts val="0"/>
              </a:spcBef>
              <a:spcAft>
                <a:spcPts val="0"/>
              </a:spcAft>
              <a:buNone/>
            </a:pPr>
            <a:r>
              <a:rPr lang="en-US"/>
              <a:t>Blue items represent factors in readmission that are determined prior to admission and are often beyond a hospital’s control. These are dependent on SDOH. However, we also need to understand the effect of SDOH on processes of care, which are under a hospital’s control. When social determinants impact processes of care, this produces disparities. In order to measure the disparity, we need to separate the effect of SDOH into two components. The first accounts for the effect of social determinants on hospital selection and readmission across all hospitals. The second addresses the question of whether a low-SDOH patient at a given hospital faces increased readmission risk as compared to a high-SDOH patient at the same hospital. This is the disparity metric. In other words, this approach separates the effect of the type of patients received by hospital from the effect of the hospital’s treatment of those patients. </a:t>
            </a:r>
            <a:endParaRPr/>
          </a:p>
        </p:txBody>
      </p:sp>
      <p:sp>
        <p:nvSpPr>
          <p:cNvPr id="442" name="Google Shape;442;g58bde7e638_9_21:notes"/>
          <p:cNvSpPr txBox="1">
            <a:spLocks noGrp="1"/>
          </p:cNvSpPr>
          <p:nvPr>
            <p:ph type="sldNum" idx="12"/>
          </p:nvPr>
        </p:nvSpPr>
        <p:spPr>
          <a:xfrm>
            <a:off x="3978132" y="8842030"/>
            <a:ext cx="3043200" cy="465600"/>
          </a:xfrm>
          <a:prstGeom prst="rect">
            <a:avLst/>
          </a:prstGeom>
          <a:noFill/>
          <a:ln>
            <a:noFill/>
          </a:ln>
        </p:spPr>
        <p:txBody>
          <a:bodyPr spcFirstLastPara="1" wrap="square" lIns="91900" tIns="45950" rIns="91900" bIns="45950"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235035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8bde7e638_5_52: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8bde7e638_5_52: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457200" lvl="0" indent="-317500" algn="l" rtl="0">
              <a:spcBef>
                <a:spcPts val="0"/>
              </a:spcBef>
              <a:spcAft>
                <a:spcPts val="0"/>
              </a:spcAft>
              <a:buSzPts val="1400"/>
              <a:buChar char="-"/>
            </a:pPr>
            <a:r>
              <a:rPr lang="en-US"/>
              <a:t>Define confounder</a:t>
            </a:r>
            <a:endParaRPr/>
          </a:p>
          <a:p>
            <a:pPr marL="457200" lvl="0" indent="-317500" algn="l" rtl="0">
              <a:spcBef>
                <a:spcPts val="0"/>
              </a:spcBef>
              <a:spcAft>
                <a:spcPts val="0"/>
              </a:spcAft>
              <a:buSzPts val="1400"/>
              <a:buChar char="-"/>
            </a:pPr>
            <a:r>
              <a:rPr lang="en-US"/>
              <a:t>Define multi-level model</a:t>
            </a:r>
            <a:endParaRPr/>
          </a:p>
        </p:txBody>
      </p:sp>
      <p:sp>
        <p:nvSpPr>
          <p:cNvPr id="450" name="Google Shape;450;g58bde7e638_5_52: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extLst>
      <p:ext uri="{BB962C8B-B14F-4D97-AF65-F5344CB8AC3E}">
        <p14:creationId xmlns:p14="http://schemas.microsoft.com/office/powerpoint/2010/main" val="929035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510362660f_0_44: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510362660f_0_44: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endParaRPr/>
          </a:p>
        </p:txBody>
      </p:sp>
      <p:sp>
        <p:nvSpPr>
          <p:cNvPr id="457" name="Google Shape;457;g510362660f_0_44: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40278202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66945c07a_0_92: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566945c07a_0_92: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endParaRPr/>
          </a:p>
        </p:txBody>
      </p:sp>
      <p:sp>
        <p:nvSpPr>
          <p:cNvPr id="464" name="Google Shape;464;g566945c07a_0_92: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extLst>
      <p:ext uri="{BB962C8B-B14F-4D97-AF65-F5344CB8AC3E}">
        <p14:creationId xmlns:p14="http://schemas.microsoft.com/office/powerpoint/2010/main" val="2962295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6a27f9ad9_0_6: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6a27f9ad9_0_6: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endParaRPr/>
          </a:p>
        </p:txBody>
      </p:sp>
      <p:sp>
        <p:nvSpPr>
          <p:cNvPr id="471" name="Google Shape;471;g56a27f9ad9_0_6: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extLst>
      <p:ext uri="{BB962C8B-B14F-4D97-AF65-F5344CB8AC3E}">
        <p14:creationId xmlns:p14="http://schemas.microsoft.com/office/powerpoint/2010/main" val="2879777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510362660f_0_12: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510362660f_0_12:notes"/>
          <p:cNvSpPr txBox="1">
            <a:spLocks noGrp="1"/>
          </p:cNvSpPr>
          <p:nvPr>
            <p:ph type="body" idx="1"/>
          </p:nvPr>
        </p:nvSpPr>
        <p:spPr>
          <a:xfrm>
            <a:off x="702310" y="4480004"/>
            <a:ext cx="5618400" cy="3665400"/>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r>
              <a:rPr lang="en-US">
                <a:solidFill>
                  <a:schemeClr val="lt1"/>
                </a:solidFill>
              </a:rPr>
              <a:t>Andi</a:t>
            </a:r>
            <a:endParaRPr>
              <a:solidFill>
                <a:schemeClr val="lt1"/>
              </a:solidFill>
            </a:endParaRPr>
          </a:p>
        </p:txBody>
      </p:sp>
      <p:sp>
        <p:nvSpPr>
          <p:cNvPr id="209" name="Google Shape;209;g510362660f_0_12: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en-US" sz="1200">
                <a:latin typeface="Calibri"/>
                <a:ea typeface="Calibri"/>
                <a:cs typeface="Calibri"/>
                <a:sym typeface="Calibri"/>
              </a:rPr>
              <a:t>4</a:t>
            </a:fld>
            <a:endParaRPr sz="1200">
              <a:latin typeface="Calibri"/>
              <a:ea typeface="Calibri"/>
              <a:cs typeface="Calibri"/>
              <a:sym typeface="Calibri"/>
            </a:endParaRPr>
          </a:p>
        </p:txBody>
      </p:sp>
    </p:spTree>
    <p:extLst>
      <p:ext uri="{BB962C8B-B14F-4D97-AF65-F5344CB8AC3E}">
        <p14:creationId xmlns:p14="http://schemas.microsoft.com/office/powerpoint/2010/main" val="834442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566945c07a_0_104: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566945c07a_0_104: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endParaRPr/>
          </a:p>
        </p:txBody>
      </p:sp>
      <p:sp>
        <p:nvSpPr>
          <p:cNvPr id="478" name="Google Shape;478;g566945c07a_0_104: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extLst>
      <p:ext uri="{BB962C8B-B14F-4D97-AF65-F5344CB8AC3E}">
        <p14:creationId xmlns:p14="http://schemas.microsoft.com/office/powerpoint/2010/main" val="3928773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566945c07a_0_110: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566945c07a_0_110: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endParaRPr/>
          </a:p>
        </p:txBody>
      </p:sp>
      <p:sp>
        <p:nvSpPr>
          <p:cNvPr id="485" name="Google Shape;485;g566945c07a_0_110: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extLst>
      <p:ext uri="{BB962C8B-B14F-4D97-AF65-F5344CB8AC3E}">
        <p14:creationId xmlns:p14="http://schemas.microsoft.com/office/powerpoint/2010/main" val="24337232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566945c07a_0_118: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566945c07a_0_118: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endParaRPr/>
          </a:p>
        </p:txBody>
      </p:sp>
      <p:sp>
        <p:nvSpPr>
          <p:cNvPr id="494" name="Google Shape;494;g566945c07a_0_118: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extLst>
      <p:ext uri="{BB962C8B-B14F-4D97-AF65-F5344CB8AC3E}">
        <p14:creationId xmlns:p14="http://schemas.microsoft.com/office/powerpoint/2010/main" val="17599505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566945c07a_0_126: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566945c07a_0_126: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endParaRPr/>
          </a:p>
        </p:txBody>
      </p:sp>
      <p:sp>
        <p:nvSpPr>
          <p:cNvPr id="503" name="Google Shape;503;g566945c07a_0_126: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extLst>
      <p:ext uri="{BB962C8B-B14F-4D97-AF65-F5344CB8AC3E}">
        <p14:creationId xmlns:p14="http://schemas.microsoft.com/office/powerpoint/2010/main" val="39873811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56a27f9ad9_0_39: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56a27f9ad9_0_39: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endParaRPr/>
          </a:p>
        </p:txBody>
      </p:sp>
      <p:sp>
        <p:nvSpPr>
          <p:cNvPr id="512" name="Google Shape;512;g56a27f9ad9_0_39: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extLst>
      <p:ext uri="{BB962C8B-B14F-4D97-AF65-F5344CB8AC3E}">
        <p14:creationId xmlns:p14="http://schemas.microsoft.com/office/powerpoint/2010/main" val="40950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10362660f_0_5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510362660f_0_51:notes"/>
          <p:cNvSpPr txBox="1">
            <a:spLocks noGrp="1"/>
          </p:cNvSpPr>
          <p:nvPr>
            <p:ph type="body" idx="1"/>
          </p:nvPr>
        </p:nvSpPr>
        <p:spPr>
          <a:xfrm>
            <a:off x="702310" y="4480004"/>
            <a:ext cx="5618400" cy="3665400"/>
          </a:xfrm>
          <a:prstGeom prst="rect">
            <a:avLst/>
          </a:prstGeom>
          <a:noFill/>
          <a:ln>
            <a:noFill/>
          </a:ln>
        </p:spPr>
        <p:txBody>
          <a:bodyPr spcFirstLastPara="1" wrap="square" lIns="93300" tIns="46625" rIns="93300" bIns="466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15" name="Google Shape;215;g510362660f_0_51: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25" rIns="93300" bIns="46625" anchor="b" anchorCtr="0">
            <a:noAutofit/>
          </a:bodyPr>
          <a:lstStyle/>
          <a:p>
            <a:pPr marL="0" lvl="0" indent="0" algn="l" rtl="0">
              <a:lnSpc>
                <a:spcPct val="100000"/>
              </a:lnSpc>
              <a:spcBef>
                <a:spcPts val="0"/>
              </a:spcBef>
              <a:spcAft>
                <a:spcPts val="0"/>
              </a:spcAft>
              <a:buNone/>
            </a:pPr>
            <a:fld id="{00000000-1234-1234-1234-123412341234}" type="slidenum">
              <a:rPr lang="en-US">
                <a:solidFill>
                  <a:srgbClr val="000000"/>
                </a:solidFill>
              </a:rPr>
              <a:t>5</a:t>
            </a:fld>
            <a:endParaRPr>
              <a:solidFill>
                <a:srgbClr val="000000"/>
              </a:solidFill>
            </a:endParaRPr>
          </a:p>
        </p:txBody>
      </p:sp>
    </p:spTree>
    <p:extLst>
      <p:ext uri="{BB962C8B-B14F-4D97-AF65-F5344CB8AC3E}">
        <p14:creationId xmlns:p14="http://schemas.microsoft.com/office/powerpoint/2010/main" val="2728078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1225701bd_0_3: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51225701bd_0_3:notes"/>
          <p:cNvSpPr txBox="1">
            <a:spLocks noGrp="1"/>
          </p:cNvSpPr>
          <p:nvPr>
            <p:ph type="body" idx="1"/>
          </p:nvPr>
        </p:nvSpPr>
        <p:spPr>
          <a:xfrm>
            <a:off x="702310" y="4480004"/>
            <a:ext cx="5618400" cy="3665400"/>
          </a:xfrm>
          <a:prstGeom prst="rect">
            <a:avLst/>
          </a:prstGeom>
          <a:noFill/>
          <a:ln>
            <a:noFill/>
          </a:ln>
        </p:spPr>
        <p:txBody>
          <a:bodyPr spcFirstLastPara="1" wrap="square" lIns="93300" tIns="46625" rIns="93300" bIns="46625" anchor="t" anchorCtr="0">
            <a:noAutofit/>
          </a:bodyPr>
          <a:lstStyle/>
          <a:p>
            <a:pPr marL="914400" lvl="1" indent="-342900" algn="l" rtl="0">
              <a:lnSpc>
                <a:spcPct val="90000"/>
              </a:lnSpc>
              <a:spcBef>
                <a:spcPts val="500"/>
              </a:spcBef>
              <a:spcAft>
                <a:spcPts val="0"/>
              </a:spcAft>
              <a:buClr>
                <a:schemeClr val="accent2"/>
              </a:buClr>
              <a:buSzPts val="1800"/>
              <a:buFont typeface="Noto Sans Symbols"/>
              <a:buChar char="▶"/>
            </a:pPr>
            <a:r>
              <a:rPr lang="en-US" sz="1800" b="1" i="1">
                <a:solidFill>
                  <a:schemeClr val="dk2"/>
                </a:solidFill>
                <a:latin typeface="Cabin"/>
                <a:ea typeface="Cabin"/>
                <a:cs typeface="Cabin"/>
                <a:sym typeface="Cabin"/>
              </a:rPr>
              <a:t>; using this approach it is estimated 20-30 percent of readmissions are preventable.</a:t>
            </a:r>
            <a:endParaRPr/>
          </a:p>
        </p:txBody>
      </p:sp>
      <p:sp>
        <p:nvSpPr>
          <p:cNvPr id="222" name="Google Shape;222;g51225701bd_0_3: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25" rIns="93300" bIns="46625" anchor="b" anchorCtr="0">
            <a:noAutofit/>
          </a:bodyPr>
          <a:lstStyle/>
          <a:p>
            <a:pPr marL="0" lvl="0" indent="0" algn="l" rtl="0">
              <a:lnSpc>
                <a:spcPct val="100000"/>
              </a:lnSpc>
              <a:spcBef>
                <a:spcPts val="0"/>
              </a:spcBef>
              <a:spcAft>
                <a:spcPts val="0"/>
              </a:spcAft>
              <a:buNone/>
            </a:pPr>
            <a:fld id="{00000000-1234-1234-1234-123412341234}" type="slidenum">
              <a:rPr lang="en-US">
                <a:solidFill>
                  <a:srgbClr val="000000"/>
                </a:solidFill>
              </a:rPr>
              <a:t>6</a:t>
            </a:fld>
            <a:endParaRPr>
              <a:solidFill>
                <a:srgbClr val="000000"/>
              </a:solidFill>
            </a:endParaRPr>
          </a:p>
        </p:txBody>
      </p:sp>
    </p:spTree>
    <p:extLst>
      <p:ext uri="{BB962C8B-B14F-4D97-AF65-F5344CB8AC3E}">
        <p14:creationId xmlns:p14="http://schemas.microsoft.com/office/powerpoint/2010/main" val="3175720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510362660f_0_57: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510362660f_0_57: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r>
              <a:rPr lang="en-US"/>
              <a:t>1b. Readmission rates for PN and AMI also dropped quickly between 2010-2016 , but difference is not statistically significant across different testing methods.</a:t>
            </a:r>
            <a:endParaRPr/>
          </a:p>
          <a:p>
            <a:pPr marL="0" lvl="0" indent="0" algn="l" rtl="0">
              <a:spcBef>
                <a:spcPts val="0"/>
              </a:spcBef>
              <a:spcAft>
                <a:spcPts val="0"/>
              </a:spcAft>
              <a:buNone/>
            </a:pPr>
            <a:endParaRPr/>
          </a:p>
          <a:p>
            <a:pPr marL="0" lvl="0" indent="0" algn="l" rtl="0">
              <a:spcBef>
                <a:spcPts val="0"/>
              </a:spcBef>
              <a:spcAft>
                <a:spcPts val="0"/>
              </a:spcAft>
              <a:buNone/>
            </a:pPr>
            <a:r>
              <a:rPr lang="en-US"/>
              <a:t>2a. Only 20-25% of readmissions decline could be accounted for by increase in outpatient observation stays (Medpac report 2016).  Repllicate 04/16</a:t>
            </a:r>
            <a:endParaRPr/>
          </a:p>
          <a:p>
            <a:pPr marL="0" lvl="0" indent="0" algn="l" rtl="0">
              <a:spcBef>
                <a:spcPts val="0"/>
              </a:spcBef>
              <a:spcAft>
                <a:spcPts val="0"/>
              </a:spcAft>
              <a:buNone/>
            </a:pPr>
            <a:r>
              <a:rPr lang="en-US"/>
              <a:t>2a. Growth in observation stays within 30 days of discharge 22.2%; Growth in observation stays for those w/o prior admission 22.1%</a:t>
            </a:r>
            <a:endParaRPr/>
          </a:p>
          <a:p>
            <a:pPr marL="0" lvl="0" indent="0" algn="l" rtl="0">
              <a:spcBef>
                <a:spcPts val="0"/>
              </a:spcBef>
              <a:spcAft>
                <a:spcPts val="0"/>
              </a:spcAft>
              <a:buNone/>
            </a:pPr>
            <a:endParaRPr/>
          </a:p>
          <a:p>
            <a:pPr marL="0" lvl="0" indent="0" algn="l" rtl="0">
              <a:spcBef>
                <a:spcPts val="0"/>
              </a:spcBef>
              <a:spcAft>
                <a:spcPts val="0"/>
              </a:spcAft>
              <a:buNone/>
            </a:pPr>
            <a:r>
              <a:rPr lang="en-US"/>
              <a:t>Note: Not aware of literature that has examined the growth in ED visits after introduction of the HRRP. However, other issues have contributed to the increase in ED and observation stays, unclear as to what extent. </a:t>
            </a:r>
            <a:endParaRPr/>
          </a:p>
          <a:p>
            <a:pPr marL="457200" lvl="0" indent="-317500" algn="l" rtl="0">
              <a:spcBef>
                <a:spcPts val="0"/>
              </a:spcBef>
              <a:spcAft>
                <a:spcPts val="0"/>
              </a:spcAft>
              <a:buSzPts val="1400"/>
              <a:buAutoNum type="alphaLcPeriod"/>
            </a:pPr>
            <a:r>
              <a:rPr lang="en-US"/>
              <a:t>RAC-challenged the medical necessity of hospital short stays, which we would expect to increase SOI in IPPS hospitals which is due to MS-DRG coding system</a:t>
            </a:r>
            <a:endParaRPr/>
          </a:p>
          <a:p>
            <a:pPr marL="0" lvl="0" indent="0" algn="l" rtl="0">
              <a:spcBef>
                <a:spcPts val="0"/>
              </a:spcBef>
              <a:spcAft>
                <a:spcPts val="0"/>
              </a:spcAft>
              <a:buNone/>
            </a:pPr>
            <a:r>
              <a:rPr lang="en-US"/>
              <a:t>	b. higher coding of soi based on msdrg</a:t>
            </a:r>
            <a:endParaRPr/>
          </a:p>
          <a:p>
            <a:pPr marL="0" lvl="0" indent="0" algn="l" rtl="0">
              <a:spcBef>
                <a:spcPts val="0"/>
              </a:spcBef>
              <a:spcAft>
                <a:spcPts val="0"/>
              </a:spcAft>
              <a:buNone/>
            </a:pPr>
            <a:r>
              <a:rPr lang="en-US"/>
              <a:t>	c.  coding incentives of prospective payment system</a:t>
            </a:r>
            <a:endParaRPr/>
          </a:p>
        </p:txBody>
      </p:sp>
      <p:sp>
        <p:nvSpPr>
          <p:cNvPr id="229" name="Google Shape;229;g510362660f_0_57: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extLst>
      <p:ext uri="{BB962C8B-B14F-4D97-AF65-F5344CB8AC3E}">
        <p14:creationId xmlns:p14="http://schemas.microsoft.com/office/powerpoint/2010/main" val="758162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10362660f_0_63: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10362660f_0_63: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r>
              <a:rPr lang="en-US"/>
              <a:t>3a. Increase may be due to decline in initial admissions and increase in SOI  (combination of in patient and post 30 day) </a:t>
            </a:r>
            <a:endParaRPr/>
          </a:p>
          <a:p>
            <a:pPr marL="0" lvl="0" indent="0" algn="l" rtl="0">
              <a:spcBef>
                <a:spcPts val="0"/>
              </a:spcBef>
              <a:spcAft>
                <a:spcPts val="0"/>
              </a:spcAft>
              <a:buNone/>
            </a:pPr>
            <a:r>
              <a:rPr lang="en-US"/>
              <a:t>3b. </a:t>
            </a:r>
            <a:r>
              <a:rPr lang="en-US">
                <a:latin typeface="Cabin"/>
                <a:ea typeface="Cabin"/>
                <a:cs typeface="Cabin"/>
                <a:sym typeface="Cabin"/>
              </a:rPr>
              <a:t>Evidence suggest that patients admitted in 2016 had higher ROM than 2010</a:t>
            </a:r>
            <a:endParaRPr/>
          </a:p>
        </p:txBody>
      </p:sp>
      <p:sp>
        <p:nvSpPr>
          <p:cNvPr id="236" name="Google Shape;236;g510362660f_0_63: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98785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510362660f_0_69: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510362660f_0_69: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spcBef>
                <a:spcPts val="0"/>
              </a:spcBef>
              <a:spcAft>
                <a:spcPts val="0"/>
              </a:spcAft>
              <a:buNone/>
            </a:pPr>
            <a:r>
              <a:rPr lang="en-US"/>
              <a:t>3. Individual effects, neighborhood effect, or both. (medicare payment advisory committee 2013).</a:t>
            </a:r>
            <a:endParaRPr/>
          </a:p>
          <a:p>
            <a:pPr marL="457200" lvl="0" indent="-317500" algn="l" rtl="0">
              <a:spcBef>
                <a:spcPts val="0"/>
              </a:spcBef>
              <a:spcAft>
                <a:spcPts val="0"/>
              </a:spcAft>
              <a:buSzPts val="1400"/>
              <a:buAutoNum type="alphaLcPeriod"/>
            </a:pPr>
            <a:r>
              <a:rPr lang="en-US"/>
              <a:t>explain what mix that actually was</a:t>
            </a:r>
            <a:endParaRPr/>
          </a:p>
          <a:p>
            <a:pPr marL="457200" lvl="0" indent="-317500" algn="l" rtl="0">
              <a:spcBef>
                <a:spcPts val="0"/>
              </a:spcBef>
              <a:spcAft>
                <a:spcPts val="0"/>
              </a:spcAft>
              <a:buSzPts val="1400"/>
              <a:buAutoNum type="alphaLcPeriod"/>
            </a:pPr>
            <a:r>
              <a:rPr lang="en-US"/>
              <a:t>give examples of some of the work done that may have contributed to the improved readmission rates faster (i.e, upstream focus, social health investments,...)</a:t>
            </a:r>
            <a:endParaRPr/>
          </a:p>
          <a:p>
            <a:pPr marL="0" lvl="0" indent="0" algn="l" rtl="0">
              <a:spcBef>
                <a:spcPts val="0"/>
              </a:spcBef>
              <a:spcAft>
                <a:spcPts val="0"/>
              </a:spcAft>
              <a:buNone/>
            </a:pPr>
            <a:endParaRPr/>
          </a:p>
        </p:txBody>
      </p:sp>
      <p:sp>
        <p:nvSpPr>
          <p:cNvPr id="243" name="Google Shape;243;g510362660f_0_69: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18789443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maryland.gov/"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maryland.gov/"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maryland.gov/"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maryland.gov/"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maryland.gov/"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2"/>
          <p:cNvSpPr txBox="1">
            <a:spLocks noGrp="1"/>
          </p:cNvSpPr>
          <p:nvPr>
            <p:ph type="ctrTitle"/>
          </p:nvPr>
        </p:nvSpPr>
        <p:spPr>
          <a:xfrm>
            <a:off x="1219200" y="3886200"/>
            <a:ext cx="6858000" cy="9906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Clr>
                <a:schemeClr val="dk1"/>
              </a:buClr>
              <a:buSzPts val="3200"/>
              <a:buFont typeface="Bookman Old Style"/>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ubTitle" idx="1"/>
          </p:nvPr>
        </p:nvSpPr>
        <p:spPr>
          <a:xfrm>
            <a:off x="1219200" y="5124450"/>
            <a:ext cx="6858000" cy="533400"/>
          </a:xfrm>
          <a:prstGeom prst="rect">
            <a:avLst/>
          </a:prstGeom>
          <a:noFill/>
          <a:ln>
            <a:noFill/>
          </a:ln>
        </p:spPr>
        <p:txBody>
          <a:bodyPr spcFirstLastPara="1" wrap="square" lIns="91425" tIns="45700" rIns="91425" bIns="45700" anchor="t" anchorCtr="0"/>
          <a:lstStyle>
            <a:lvl1pPr lvl="0" algn="r">
              <a:lnSpc>
                <a:spcPct val="100000"/>
              </a:lnSpc>
              <a:spcBef>
                <a:spcPts val="600"/>
              </a:spcBef>
              <a:spcAft>
                <a:spcPts val="0"/>
              </a:spcAft>
              <a:buSzPts val="1520"/>
              <a:buNone/>
              <a:defRPr sz="2000">
                <a:solidFill>
                  <a:schemeClr val="dk2"/>
                </a:solidFill>
                <a:latin typeface="Bookman Old Style"/>
                <a:ea typeface="Bookman Old Style"/>
                <a:cs typeface="Bookman Old Style"/>
                <a:sym typeface="Bookman Old Style"/>
              </a:defRPr>
            </a:lvl1pPr>
            <a:lvl2pPr lvl="1" algn="ctr">
              <a:lnSpc>
                <a:spcPct val="100000"/>
              </a:lnSpc>
              <a:spcBef>
                <a:spcPts val="500"/>
              </a:spcBef>
              <a:spcAft>
                <a:spcPts val="0"/>
              </a:spcAft>
              <a:buSzPts val="1368"/>
              <a:buNone/>
              <a:defRPr/>
            </a:lvl2pPr>
            <a:lvl3pPr lvl="2" algn="ctr">
              <a:lnSpc>
                <a:spcPct val="100000"/>
              </a:lnSpc>
              <a:spcBef>
                <a:spcPts val="500"/>
              </a:spcBef>
              <a:spcAft>
                <a:spcPts val="0"/>
              </a:spcAft>
              <a:buSzPts val="1368"/>
              <a:buNone/>
              <a:defRPr/>
            </a:lvl3pPr>
            <a:lvl4pPr lvl="3" algn="ctr">
              <a:lnSpc>
                <a:spcPct val="100000"/>
              </a:lnSpc>
              <a:spcBef>
                <a:spcPts val="400"/>
              </a:spcBef>
              <a:spcAft>
                <a:spcPts val="0"/>
              </a:spcAft>
              <a:buSzPts val="1260"/>
              <a:buNone/>
              <a:defRPr/>
            </a:lvl4pPr>
            <a:lvl5pPr lvl="4" algn="ctr">
              <a:lnSpc>
                <a:spcPct val="100000"/>
              </a:lnSpc>
              <a:spcBef>
                <a:spcPts val="300"/>
              </a:spcBef>
              <a:spcAft>
                <a:spcPts val="0"/>
              </a:spcAft>
              <a:buSzPts val="1260"/>
              <a:buNone/>
              <a:defRPr/>
            </a:lvl5pPr>
            <a:lvl6pPr lvl="5" algn="ctr">
              <a:lnSpc>
                <a:spcPct val="100000"/>
              </a:lnSpc>
              <a:spcBef>
                <a:spcPts val="300"/>
              </a:spcBef>
              <a:spcAft>
                <a:spcPts val="0"/>
              </a:spcAft>
              <a:buSzPts val="1350"/>
              <a:buNone/>
              <a:defRPr/>
            </a:lvl6pPr>
            <a:lvl7pPr lvl="6" algn="ctr">
              <a:lnSpc>
                <a:spcPct val="100000"/>
              </a:lnSpc>
              <a:spcBef>
                <a:spcPts val="300"/>
              </a:spcBef>
              <a:spcAft>
                <a:spcPts val="0"/>
              </a:spcAft>
              <a:buSzPts val="1350"/>
              <a:buNone/>
              <a:defRPr/>
            </a:lvl7pPr>
            <a:lvl8pPr lvl="7" algn="ctr">
              <a:lnSpc>
                <a:spcPct val="100000"/>
              </a:lnSpc>
              <a:spcBef>
                <a:spcPts val="300"/>
              </a:spcBef>
              <a:spcAft>
                <a:spcPts val="0"/>
              </a:spcAft>
              <a:buSzPts val="1350"/>
              <a:buNone/>
              <a:defRPr/>
            </a:lvl8pPr>
            <a:lvl9pPr lvl="8" algn="ctr">
              <a:lnSpc>
                <a:spcPct val="100000"/>
              </a:lnSpc>
              <a:spcBef>
                <a:spcPts val="300"/>
              </a:spcBef>
              <a:spcAft>
                <a:spcPts val="0"/>
              </a:spcAft>
              <a:buSzPts val="1350"/>
              <a:buNone/>
              <a:defRPr/>
            </a:lvl9pPr>
          </a:lstStyle>
          <a:p>
            <a:endParaRPr/>
          </a:p>
        </p:txBody>
      </p:sp>
      <p:sp>
        <p:nvSpPr>
          <p:cNvPr id="21" name="Google Shape;21;p2"/>
          <p:cNvSpPr/>
          <p:nvPr/>
        </p:nvSpPr>
        <p:spPr>
          <a:xfrm>
            <a:off x="904875" y="3648075"/>
            <a:ext cx="7315200" cy="1280100"/>
          </a:xfrm>
          <a:prstGeom prst="rect">
            <a:avLst/>
          </a:prstGeom>
          <a:noFill/>
          <a:ln w="9525" cap="rnd"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22" name="Google Shape;22;p2"/>
          <p:cNvSpPr/>
          <p:nvPr/>
        </p:nvSpPr>
        <p:spPr>
          <a:xfrm>
            <a:off x="914400" y="5048250"/>
            <a:ext cx="7315200" cy="685800"/>
          </a:xfrm>
          <a:prstGeom prst="rect">
            <a:avLst/>
          </a:pr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23" name="Google Shape;23;p2"/>
          <p:cNvSpPr/>
          <p:nvPr/>
        </p:nvSpPr>
        <p:spPr>
          <a:xfrm>
            <a:off x="904875" y="3648075"/>
            <a:ext cx="228600" cy="1280100"/>
          </a:xfrm>
          <a:prstGeom prst="rect">
            <a:avLst/>
          </a:prstGeom>
          <a:solidFill>
            <a:srgbClr val="C00000"/>
          </a:solidFill>
          <a:ln w="9525" cap="rnd"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24" name="Google Shape;24;p2"/>
          <p:cNvSpPr/>
          <p:nvPr/>
        </p:nvSpPr>
        <p:spPr>
          <a:xfrm>
            <a:off x="914400" y="5048250"/>
            <a:ext cx="228600" cy="6858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pic>
        <p:nvPicPr>
          <p:cNvPr id="25" name="Google Shape;25;p2" descr="maryland.gov">
            <a:hlinkClick r:id="rId2"/>
          </p:cNvPr>
          <p:cNvPicPr preferRelativeResize="0"/>
          <p:nvPr/>
        </p:nvPicPr>
        <p:blipFill rotWithShape="1">
          <a:blip r:embed="rId3">
            <a:alphaModFix/>
          </a:blip>
          <a:srcRect/>
          <a:stretch/>
        </p:blipFill>
        <p:spPr>
          <a:xfrm>
            <a:off x="825030" y="2982383"/>
            <a:ext cx="1200150" cy="557213"/>
          </a:xfrm>
          <a:prstGeom prst="rect">
            <a:avLst/>
          </a:prstGeom>
          <a:noFill/>
          <a:ln>
            <a:noFill/>
          </a:ln>
        </p:spPr>
      </p:pic>
      <p:pic>
        <p:nvPicPr>
          <p:cNvPr id="26" name="Google Shape;26;p2" descr="HSCRC logo.png"/>
          <p:cNvPicPr preferRelativeResize="0"/>
          <p:nvPr/>
        </p:nvPicPr>
        <p:blipFill rotWithShape="1">
          <a:blip r:embed="rId4">
            <a:alphaModFix/>
          </a:blip>
          <a:srcRect/>
          <a:stretch/>
        </p:blipFill>
        <p:spPr>
          <a:xfrm>
            <a:off x="7170820" y="6187548"/>
            <a:ext cx="1251508" cy="50283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11"/>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1"/>
          <p:cNvSpPr txBox="1">
            <a:spLocks noGrp="1"/>
          </p:cNvSpPr>
          <p:nvPr>
            <p:ph type="body" idx="1"/>
          </p:nvPr>
        </p:nvSpPr>
        <p:spPr>
          <a:xfrm rot="5400000">
            <a:off x="2116800" y="-440400"/>
            <a:ext cx="4910400" cy="8229600"/>
          </a:xfrm>
          <a:prstGeom prst="rect">
            <a:avLst/>
          </a:prstGeom>
          <a:noFill/>
          <a:ln>
            <a:noFill/>
          </a:ln>
        </p:spPr>
        <p:txBody>
          <a:bodyPr spcFirstLastPara="1" wrap="square" lIns="91425" tIns="45700" rIns="91425" bIns="45700" anchor="t" anchorCtr="0"/>
          <a:lstStyle>
            <a:lvl1pPr marL="457200" lvl="0" indent="-315468" algn="l">
              <a:lnSpc>
                <a:spcPct val="100000"/>
              </a:lnSpc>
              <a:spcBef>
                <a:spcPts val="600"/>
              </a:spcBef>
              <a:spcAft>
                <a:spcPts val="0"/>
              </a:spcAft>
              <a:buSzPts val="1368"/>
              <a:buChar char="▶"/>
              <a:defRPr/>
            </a:lvl1pPr>
            <a:lvl2pPr marL="914400" lvl="1" indent="-315468" algn="l">
              <a:lnSpc>
                <a:spcPct val="100000"/>
              </a:lnSpc>
              <a:spcBef>
                <a:spcPts val="500"/>
              </a:spcBef>
              <a:spcAft>
                <a:spcPts val="0"/>
              </a:spcAft>
              <a:buSzPts val="1368"/>
              <a:buChar char="▶"/>
              <a:defRPr/>
            </a:lvl2pPr>
            <a:lvl3pPr marL="1371600" lvl="2" indent="-315467" algn="l">
              <a:lnSpc>
                <a:spcPct val="100000"/>
              </a:lnSpc>
              <a:spcBef>
                <a:spcPts val="500"/>
              </a:spcBef>
              <a:spcAft>
                <a:spcPts val="0"/>
              </a:spcAft>
              <a:buSzPts val="1368"/>
              <a:buChar char="▶"/>
              <a:defRPr/>
            </a:lvl3pPr>
            <a:lvl4pPr marL="1828800" lvl="3" indent="-308610" algn="l">
              <a:lnSpc>
                <a:spcPct val="100000"/>
              </a:lnSpc>
              <a:spcBef>
                <a:spcPts val="400"/>
              </a:spcBef>
              <a:spcAft>
                <a:spcPts val="0"/>
              </a:spcAft>
              <a:buSzPts val="1260"/>
              <a:buChar char="◻"/>
              <a:defRPr/>
            </a:lvl4pPr>
            <a:lvl5pPr marL="2286000" lvl="4" indent="-308610" algn="l">
              <a:lnSpc>
                <a:spcPct val="100000"/>
              </a:lnSpc>
              <a:spcBef>
                <a:spcPts val="300"/>
              </a:spcBef>
              <a:spcAft>
                <a:spcPts val="0"/>
              </a:spcAft>
              <a:buSzPts val="1260"/>
              <a:buChar char="◻"/>
              <a:defRPr/>
            </a:lvl5pPr>
            <a:lvl6pPr marL="2743200" lvl="5" indent="-314325" algn="l">
              <a:lnSpc>
                <a:spcPct val="100000"/>
              </a:lnSpc>
              <a:spcBef>
                <a:spcPts val="300"/>
              </a:spcBef>
              <a:spcAft>
                <a:spcPts val="0"/>
              </a:spcAft>
              <a:buSzPts val="1350"/>
              <a:buChar char="▶"/>
              <a:defRPr/>
            </a:lvl6pPr>
            <a:lvl7pPr marL="3200400" lvl="6" indent="-314325" algn="l">
              <a:lnSpc>
                <a:spcPct val="100000"/>
              </a:lnSpc>
              <a:spcBef>
                <a:spcPts val="300"/>
              </a:spcBef>
              <a:spcAft>
                <a:spcPts val="0"/>
              </a:spcAft>
              <a:buSzPts val="1350"/>
              <a:buChar char="▶"/>
              <a:defRPr/>
            </a:lvl7pPr>
            <a:lvl8pPr marL="3657600" lvl="7" indent="-314325" algn="l">
              <a:lnSpc>
                <a:spcPct val="100000"/>
              </a:lnSpc>
              <a:spcBef>
                <a:spcPts val="300"/>
              </a:spcBef>
              <a:spcAft>
                <a:spcPts val="0"/>
              </a:spcAft>
              <a:buSzPts val="1350"/>
              <a:buChar char="▶"/>
              <a:defRPr/>
            </a:lvl8pPr>
            <a:lvl9pPr marL="4114800" lvl="8" indent="-314325" algn="l">
              <a:lnSpc>
                <a:spcPct val="100000"/>
              </a:lnSpc>
              <a:spcBef>
                <a:spcPts val="300"/>
              </a:spcBef>
              <a:spcAft>
                <a:spcPts val="0"/>
              </a:spcAft>
              <a:buSzPts val="1350"/>
              <a:buChar char="▶"/>
              <a:defRPr/>
            </a:lvl9pPr>
          </a:lstStyle>
          <a:p>
            <a:endParaRPr/>
          </a:p>
        </p:txBody>
      </p:sp>
      <p:sp>
        <p:nvSpPr>
          <p:cNvPr id="84" name="Google Shape;84;p11"/>
          <p:cNvSpPr txBox="1">
            <a:spLocks noGrp="1"/>
          </p:cNvSpPr>
          <p:nvPr>
            <p:ph type="dt" idx="10"/>
          </p:nvPr>
        </p:nvSpPr>
        <p:spPr>
          <a:xfrm>
            <a:off x="6400800" y="6356350"/>
            <a:ext cx="2289300" cy="3657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ftr" idx="11"/>
          </p:nvPr>
        </p:nvSpPr>
        <p:spPr>
          <a:xfrm>
            <a:off x="2898648" y="6356350"/>
            <a:ext cx="3505200" cy="3657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1"/>
          <p:cNvSpPr txBox="1">
            <a:spLocks noGrp="1"/>
          </p:cNvSpPr>
          <p:nvPr>
            <p:ph type="sldNum" idx="12"/>
          </p:nvPr>
        </p:nvSpPr>
        <p:spPr>
          <a:xfrm>
            <a:off x="612648" y="6356350"/>
            <a:ext cx="1981200" cy="3657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12"/>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2"/>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lstStyle>
            <a:lvl1pPr marL="457200" lvl="0" indent="-315468" algn="l">
              <a:lnSpc>
                <a:spcPct val="100000"/>
              </a:lnSpc>
              <a:spcBef>
                <a:spcPts val="600"/>
              </a:spcBef>
              <a:spcAft>
                <a:spcPts val="0"/>
              </a:spcAft>
              <a:buSzPts val="1368"/>
              <a:buChar char="▶"/>
              <a:defRPr/>
            </a:lvl1pPr>
            <a:lvl2pPr marL="914400" lvl="1" indent="-315468" algn="l">
              <a:lnSpc>
                <a:spcPct val="100000"/>
              </a:lnSpc>
              <a:spcBef>
                <a:spcPts val="500"/>
              </a:spcBef>
              <a:spcAft>
                <a:spcPts val="0"/>
              </a:spcAft>
              <a:buSzPts val="1368"/>
              <a:buChar char="▶"/>
              <a:defRPr/>
            </a:lvl2pPr>
            <a:lvl3pPr marL="1371600" lvl="2" indent="-315467" algn="l">
              <a:lnSpc>
                <a:spcPct val="100000"/>
              </a:lnSpc>
              <a:spcBef>
                <a:spcPts val="500"/>
              </a:spcBef>
              <a:spcAft>
                <a:spcPts val="0"/>
              </a:spcAft>
              <a:buSzPts val="1368"/>
              <a:buChar char="▶"/>
              <a:defRPr/>
            </a:lvl3pPr>
            <a:lvl4pPr marL="1828800" lvl="3" indent="-308610" algn="l">
              <a:lnSpc>
                <a:spcPct val="100000"/>
              </a:lnSpc>
              <a:spcBef>
                <a:spcPts val="400"/>
              </a:spcBef>
              <a:spcAft>
                <a:spcPts val="0"/>
              </a:spcAft>
              <a:buSzPts val="1260"/>
              <a:buChar char="◻"/>
              <a:defRPr/>
            </a:lvl4pPr>
            <a:lvl5pPr marL="2286000" lvl="4" indent="-308610" algn="l">
              <a:lnSpc>
                <a:spcPct val="100000"/>
              </a:lnSpc>
              <a:spcBef>
                <a:spcPts val="300"/>
              </a:spcBef>
              <a:spcAft>
                <a:spcPts val="0"/>
              </a:spcAft>
              <a:buSzPts val="1260"/>
              <a:buChar char="◻"/>
              <a:defRPr/>
            </a:lvl5pPr>
            <a:lvl6pPr marL="2743200" lvl="5" indent="-314325" algn="l">
              <a:lnSpc>
                <a:spcPct val="100000"/>
              </a:lnSpc>
              <a:spcBef>
                <a:spcPts val="300"/>
              </a:spcBef>
              <a:spcAft>
                <a:spcPts val="0"/>
              </a:spcAft>
              <a:buSzPts val="1350"/>
              <a:buChar char="▶"/>
              <a:defRPr/>
            </a:lvl6pPr>
            <a:lvl7pPr marL="3200400" lvl="6" indent="-314325" algn="l">
              <a:lnSpc>
                <a:spcPct val="100000"/>
              </a:lnSpc>
              <a:spcBef>
                <a:spcPts val="300"/>
              </a:spcBef>
              <a:spcAft>
                <a:spcPts val="0"/>
              </a:spcAft>
              <a:buSzPts val="1350"/>
              <a:buChar char="▶"/>
              <a:defRPr/>
            </a:lvl7pPr>
            <a:lvl8pPr marL="3657600" lvl="7" indent="-314325" algn="l">
              <a:lnSpc>
                <a:spcPct val="100000"/>
              </a:lnSpc>
              <a:spcBef>
                <a:spcPts val="300"/>
              </a:spcBef>
              <a:spcAft>
                <a:spcPts val="0"/>
              </a:spcAft>
              <a:buSzPts val="1350"/>
              <a:buChar char="▶"/>
              <a:defRPr/>
            </a:lvl8pPr>
            <a:lvl9pPr marL="4114800" lvl="8" indent="-314325" algn="l">
              <a:lnSpc>
                <a:spcPct val="100000"/>
              </a:lnSpc>
              <a:spcBef>
                <a:spcPts val="300"/>
              </a:spcBef>
              <a:spcAft>
                <a:spcPts val="0"/>
              </a:spcAft>
              <a:buSzPts val="1350"/>
              <a:buChar char="▶"/>
              <a:defRPr/>
            </a:lvl9pPr>
          </a:lstStyle>
          <a:p>
            <a:endParaRPr/>
          </a:p>
        </p:txBody>
      </p:sp>
      <p:sp>
        <p:nvSpPr>
          <p:cNvPr id="90" name="Google Shape;90;p12"/>
          <p:cNvSpPr txBox="1">
            <a:spLocks noGrp="1"/>
          </p:cNvSpPr>
          <p:nvPr>
            <p:ph type="dt" idx="10"/>
          </p:nvPr>
        </p:nvSpPr>
        <p:spPr>
          <a:xfrm>
            <a:off x="6400800" y="6356350"/>
            <a:ext cx="2289300" cy="3657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2"/>
          <p:cNvSpPr txBox="1">
            <a:spLocks noGrp="1"/>
          </p:cNvSpPr>
          <p:nvPr>
            <p:ph type="ftr" idx="11"/>
          </p:nvPr>
        </p:nvSpPr>
        <p:spPr>
          <a:xfrm>
            <a:off x="2898648" y="6356350"/>
            <a:ext cx="3505200" cy="3657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2"/>
          <p:cNvSpPr txBox="1">
            <a:spLocks noGrp="1"/>
          </p:cNvSpPr>
          <p:nvPr>
            <p:ph type="sldNum" idx="12"/>
          </p:nvPr>
        </p:nvSpPr>
        <p:spPr>
          <a:xfrm>
            <a:off x="612648" y="6356350"/>
            <a:ext cx="1981200" cy="3657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9pPr>
          </a:lstStyle>
          <a:p>
            <a:pPr marL="0" lvl="0" indent="0" algn="l" rtl="0">
              <a:spcBef>
                <a:spcPts val="0"/>
              </a:spcBef>
              <a:spcAft>
                <a:spcPts val="0"/>
              </a:spcAft>
              <a:buNone/>
            </a:pPr>
            <a:fld id="{00000000-1234-1234-1234-123412341234}" type="slidenum">
              <a:rPr lang="en-US"/>
              <a:t>‹#›</a:t>
            </a:fld>
            <a:endParaRPr/>
          </a:p>
        </p:txBody>
      </p:sp>
      <p:cxnSp>
        <p:nvCxnSpPr>
          <p:cNvPr id="93" name="Google Shape;93;p12"/>
          <p:cNvCxnSpPr/>
          <p:nvPr/>
        </p:nvCxnSpPr>
        <p:spPr>
          <a:xfrm>
            <a:off x="457200" y="6353175"/>
            <a:ext cx="8229600" cy="0"/>
          </a:xfrm>
          <a:prstGeom prst="straightConnector1">
            <a:avLst/>
          </a:prstGeom>
          <a:noFill/>
          <a:ln w="9525" cap="flat" cmpd="sng">
            <a:solidFill>
              <a:schemeClr val="accent2"/>
            </a:solidFill>
            <a:prstDash val="dash"/>
            <a:round/>
            <a:headEnd type="none" w="sm" len="sm"/>
            <a:tailEnd type="none" w="sm" len="sm"/>
          </a:ln>
        </p:spPr>
      </p:cxnSp>
      <p:sp>
        <p:nvSpPr>
          <p:cNvPr id="94" name="Google Shape;94;p12"/>
          <p:cNvSpPr/>
          <p:nvPr/>
        </p:nvSpPr>
        <p:spPr>
          <a:xfrm rot="5400000">
            <a:off x="419131" y="6467457"/>
            <a:ext cx="190800" cy="120300"/>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cxnSp>
        <p:nvCxnSpPr>
          <p:cNvPr id="95" name="Google Shape;95;p12"/>
          <p:cNvCxnSpPr/>
          <p:nvPr/>
        </p:nvCxnSpPr>
        <p:spPr>
          <a:xfrm rot="5400000">
            <a:off x="3629637" y="3201922"/>
            <a:ext cx="5852100" cy="0"/>
          </a:xfrm>
          <a:prstGeom prst="straightConnector1">
            <a:avLst/>
          </a:prstGeom>
          <a:noFill/>
          <a:ln w="9525" cap="flat" cmpd="sng">
            <a:solidFill>
              <a:schemeClr val="accent2"/>
            </a:solidFill>
            <a:prstDash val="dash"/>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5"/>
        <p:cNvGrpSpPr/>
        <p:nvPr/>
      </p:nvGrpSpPr>
      <p:grpSpPr>
        <a:xfrm>
          <a:off x="0" y="0"/>
          <a:ext cx="0" cy="0"/>
          <a:chOff x="0" y="0"/>
          <a:chExt cx="0" cy="0"/>
        </a:xfrm>
      </p:grpSpPr>
      <p:pic>
        <p:nvPicPr>
          <p:cNvPr id="106" name="Google Shape;106;p14" descr="maryland.gov">
            <a:hlinkClick r:id="rId2"/>
          </p:cNvPr>
          <p:cNvPicPr preferRelativeResize="0"/>
          <p:nvPr/>
        </p:nvPicPr>
        <p:blipFill rotWithShape="1">
          <a:blip r:embed="rId3">
            <a:alphaModFix/>
          </a:blip>
          <a:srcRect/>
          <a:stretch/>
        </p:blipFill>
        <p:spPr>
          <a:xfrm>
            <a:off x="7391400" y="6115049"/>
            <a:ext cx="1600200" cy="742951"/>
          </a:xfrm>
          <a:prstGeom prst="rect">
            <a:avLst/>
          </a:prstGeom>
          <a:noFill/>
          <a:ln>
            <a:noFill/>
          </a:ln>
        </p:spPr>
      </p:pic>
      <p:sp>
        <p:nvSpPr>
          <p:cNvPr id="107" name="Google Shape;107;p14"/>
          <p:cNvSpPr txBox="1"/>
          <p:nvPr/>
        </p:nvSpPr>
        <p:spPr>
          <a:xfrm>
            <a:off x="786068" y="6367046"/>
            <a:ext cx="4332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600" b="0" i="0" u="none" strike="noStrike" cap="none">
                <a:solidFill>
                  <a:srgbClr val="7F7F7F"/>
                </a:solidFill>
                <a:latin typeface="Gill Sans"/>
                <a:ea typeface="Gill Sans"/>
                <a:cs typeface="Gill Sans"/>
                <a:sym typeface="Gill Sans"/>
              </a:rPr>
              <a:t>‹#›</a:t>
            </a:fld>
            <a:endParaRPr sz="1600">
              <a:solidFill>
                <a:srgbClr val="7F7F7F"/>
              </a:solidFill>
              <a:latin typeface="Gill Sans"/>
              <a:ea typeface="Gill Sans"/>
              <a:cs typeface="Gill Sans"/>
              <a:sym typeface="Gill Sans"/>
            </a:endParaRPr>
          </a:p>
        </p:txBody>
      </p:sp>
      <p:pic>
        <p:nvPicPr>
          <p:cNvPr id="108" name="Google Shape;108;p14" descr="HSCRC logo.png"/>
          <p:cNvPicPr preferRelativeResize="0"/>
          <p:nvPr/>
        </p:nvPicPr>
        <p:blipFill rotWithShape="1">
          <a:blip r:embed="rId4">
            <a:alphaModFix/>
          </a:blip>
          <a:srcRect/>
          <a:stretch/>
        </p:blipFill>
        <p:spPr>
          <a:xfrm>
            <a:off x="7084650" y="6088910"/>
            <a:ext cx="1841932" cy="74006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3" name="Google Shape;113;p16"/>
          <p:cNvSpPr txBox="1">
            <a:spLocks noGrp="1"/>
          </p:cNvSpPr>
          <p:nvPr>
            <p:ph type="body" idx="1"/>
          </p:nvPr>
        </p:nvSpPr>
        <p:spPr>
          <a:xfrm>
            <a:off x="457200" y="1219200"/>
            <a:ext cx="8229600" cy="4937700"/>
          </a:xfrm>
          <a:prstGeom prst="rect">
            <a:avLst/>
          </a:prstGeom>
          <a:noFill/>
          <a:ln>
            <a:noFill/>
          </a:ln>
        </p:spPr>
        <p:txBody>
          <a:bodyPr spcFirstLastPara="1" wrap="square" lIns="91425" tIns="45700" rIns="91425" bIns="45700" anchor="t" anchorCtr="0"/>
          <a:lstStyle>
            <a:lvl1pPr marL="457200" lvl="0" indent="-315468" algn="l" rtl="0">
              <a:spcBef>
                <a:spcPts val="600"/>
              </a:spcBef>
              <a:spcAft>
                <a:spcPts val="0"/>
              </a:spcAft>
              <a:buSzPts val="1368"/>
              <a:buChar char="🞂"/>
              <a:defRPr/>
            </a:lvl1pPr>
            <a:lvl2pPr marL="914400" lvl="1" indent="-315468" algn="l" rtl="0">
              <a:spcBef>
                <a:spcPts val="500"/>
              </a:spcBef>
              <a:spcAft>
                <a:spcPts val="0"/>
              </a:spcAft>
              <a:buSzPts val="1368"/>
              <a:buChar char="🞂"/>
              <a:defRPr/>
            </a:lvl2pPr>
            <a:lvl3pPr marL="1371600" lvl="2" indent="-315467" algn="l" rtl="0">
              <a:spcBef>
                <a:spcPts val="500"/>
              </a:spcBef>
              <a:spcAft>
                <a:spcPts val="0"/>
              </a:spcAft>
              <a:buSzPts val="1368"/>
              <a:buChar char="🞂"/>
              <a:defRPr/>
            </a:lvl3pPr>
            <a:lvl4pPr marL="1828800" lvl="3" indent="-308610" algn="l" rtl="0">
              <a:spcBef>
                <a:spcPts val="400"/>
              </a:spcBef>
              <a:spcAft>
                <a:spcPts val="0"/>
              </a:spcAft>
              <a:buSzPts val="1260"/>
              <a:buChar char="◻"/>
              <a:defRPr/>
            </a:lvl4pPr>
            <a:lvl5pPr marL="2286000" lvl="4" indent="-308610" algn="l" rtl="0">
              <a:spcBef>
                <a:spcPts val="300"/>
              </a:spcBef>
              <a:spcAft>
                <a:spcPts val="0"/>
              </a:spcAft>
              <a:buSzPts val="1260"/>
              <a:buChar char="◻"/>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14" name="Google Shape;114;p16"/>
          <p:cNvSpPr txBox="1"/>
          <p:nvPr/>
        </p:nvSpPr>
        <p:spPr>
          <a:xfrm>
            <a:off x="786068" y="6367046"/>
            <a:ext cx="4332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600">
                <a:solidFill>
                  <a:srgbClr val="7F7F7F"/>
                </a:solidFill>
                <a:latin typeface="Gill Sans"/>
                <a:ea typeface="Gill Sans"/>
                <a:cs typeface="Gill Sans"/>
                <a:sym typeface="Gill Sans"/>
              </a:rPr>
              <a:t>‹#›</a:t>
            </a:fld>
            <a:endParaRPr sz="1600">
              <a:solidFill>
                <a:srgbClr val="7F7F7F"/>
              </a:solidFill>
              <a:latin typeface="Gill Sans"/>
              <a:ea typeface="Gill Sans"/>
              <a:cs typeface="Gill Sans"/>
              <a:sym typeface="Gill Sans"/>
            </a:endParaRPr>
          </a:p>
        </p:txBody>
      </p:sp>
      <p:pic>
        <p:nvPicPr>
          <p:cNvPr id="115" name="Google Shape;115;p16" descr="HSCRC logo.png"/>
          <p:cNvPicPr preferRelativeResize="0"/>
          <p:nvPr/>
        </p:nvPicPr>
        <p:blipFill rotWithShape="1">
          <a:blip r:embed="rId2">
            <a:alphaModFix/>
          </a:blip>
          <a:srcRect/>
          <a:stretch/>
        </p:blipFill>
        <p:spPr>
          <a:xfrm>
            <a:off x="6997566" y="6117938"/>
            <a:ext cx="1841932" cy="74006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6"/>
        <p:cNvGrpSpPr/>
        <p:nvPr/>
      </p:nvGrpSpPr>
      <p:grpSpPr>
        <a:xfrm>
          <a:off x="0" y="0"/>
          <a:ext cx="0" cy="0"/>
          <a:chOff x="0" y="0"/>
          <a:chExt cx="0" cy="0"/>
        </a:xfrm>
      </p:grpSpPr>
      <p:sp>
        <p:nvSpPr>
          <p:cNvPr id="117" name="Google Shape;117;p17"/>
          <p:cNvSpPr txBox="1">
            <a:spLocks noGrp="1"/>
          </p:cNvSpPr>
          <p:nvPr>
            <p:ph type="ctrTitle"/>
          </p:nvPr>
        </p:nvSpPr>
        <p:spPr>
          <a:xfrm>
            <a:off x="1219200" y="2754108"/>
            <a:ext cx="6858000" cy="990600"/>
          </a:xfrm>
          <a:prstGeom prst="rect">
            <a:avLst/>
          </a:prstGeom>
          <a:noFill/>
          <a:ln>
            <a:noFill/>
          </a:ln>
        </p:spPr>
        <p:txBody>
          <a:bodyPr spcFirstLastPara="1" wrap="square" lIns="91425" tIns="45700" rIns="91425" bIns="45700" anchor="t" anchorCtr="0"/>
          <a:lstStyle>
            <a:lvl1pPr lvl="0" algn="r" rtl="0">
              <a:spcBef>
                <a:spcPts val="0"/>
              </a:spcBef>
              <a:spcAft>
                <a:spcPts val="0"/>
              </a:spcAft>
              <a:buClr>
                <a:schemeClr val="dk1"/>
              </a:buClr>
              <a:buSzPts val="3200"/>
              <a:buFont typeface="Bookman Old Style"/>
              <a:buNone/>
              <a:defRPr sz="3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 name="Google Shape;118;p17"/>
          <p:cNvSpPr txBox="1">
            <a:spLocks noGrp="1"/>
          </p:cNvSpPr>
          <p:nvPr>
            <p:ph type="subTitle" idx="1"/>
          </p:nvPr>
        </p:nvSpPr>
        <p:spPr>
          <a:xfrm>
            <a:off x="1219200" y="4480691"/>
            <a:ext cx="6858000" cy="898800"/>
          </a:xfrm>
          <a:prstGeom prst="rect">
            <a:avLst/>
          </a:prstGeom>
          <a:noFill/>
          <a:ln>
            <a:noFill/>
          </a:ln>
        </p:spPr>
        <p:txBody>
          <a:bodyPr spcFirstLastPara="1" wrap="square" lIns="91425" tIns="45700" rIns="91425" bIns="45700" anchor="t" anchorCtr="0"/>
          <a:lstStyle>
            <a:lvl1pPr lvl="0" algn="r" rtl="0">
              <a:spcBef>
                <a:spcPts val="600"/>
              </a:spcBef>
              <a:spcAft>
                <a:spcPts val="0"/>
              </a:spcAft>
              <a:buSzPts val="1520"/>
              <a:buNone/>
              <a:defRPr sz="2000">
                <a:solidFill>
                  <a:schemeClr val="dk2"/>
                </a:solidFill>
                <a:latin typeface="Bookman Old Style"/>
                <a:ea typeface="Bookman Old Style"/>
                <a:cs typeface="Bookman Old Style"/>
                <a:sym typeface="Bookman Old Style"/>
              </a:defRPr>
            </a:lvl1pPr>
            <a:lvl2pPr lvl="1" algn="ctr" rtl="0">
              <a:spcBef>
                <a:spcPts val="500"/>
              </a:spcBef>
              <a:spcAft>
                <a:spcPts val="0"/>
              </a:spcAft>
              <a:buSzPts val="1368"/>
              <a:buNone/>
              <a:defRPr/>
            </a:lvl2pPr>
            <a:lvl3pPr lvl="2" algn="ctr" rtl="0">
              <a:spcBef>
                <a:spcPts val="500"/>
              </a:spcBef>
              <a:spcAft>
                <a:spcPts val="0"/>
              </a:spcAft>
              <a:buSzPts val="1368"/>
              <a:buNone/>
              <a:defRPr/>
            </a:lvl3pPr>
            <a:lvl4pPr lvl="3" algn="ctr" rtl="0">
              <a:spcBef>
                <a:spcPts val="400"/>
              </a:spcBef>
              <a:spcAft>
                <a:spcPts val="0"/>
              </a:spcAft>
              <a:buSzPts val="1260"/>
              <a:buNone/>
              <a:defRPr/>
            </a:lvl4pPr>
            <a:lvl5pPr lvl="4" algn="ctr" rtl="0">
              <a:spcBef>
                <a:spcPts val="300"/>
              </a:spcBef>
              <a:spcAft>
                <a:spcPts val="0"/>
              </a:spcAft>
              <a:buSzPts val="1260"/>
              <a:buNone/>
              <a:defRPr/>
            </a:lvl5pPr>
            <a:lvl6pPr lvl="5" algn="ctr" rtl="0">
              <a:spcBef>
                <a:spcPts val="300"/>
              </a:spcBef>
              <a:spcAft>
                <a:spcPts val="0"/>
              </a:spcAft>
              <a:buSzPts val="1350"/>
              <a:buNone/>
              <a:defRPr/>
            </a:lvl6pPr>
            <a:lvl7pPr lvl="6" algn="ctr" rtl="0">
              <a:spcBef>
                <a:spcPts val="300"/>
              </a:spcBef>
              <a:spcAft>
                <a:spcPts val="0"/>
              </a:spcAft>
              <a:buSzPts val="1350"/>
              <a:buNone/>
              <a:defRPr/>
            </a:lvl7pPr>
            <a:lvl8pPr lvl="7" algn="ctr" rtl="0">
              <a:spcBef>
                <a:spcPts val="300"/>
              </a:spcBef>
              <a:spcAft>
                <a:spcPts val="0"/>
              </a:spcAft>
              <a:buSzPts val="1350"/>
              <a:buNone/>
              <a:defRPr/>
            </a:lvl8pPr>
            <a:lvl9pPr lvl="8" algn="ctr" rtl="0">
              <a:spcBef>
                <a:spcPts val="300"/>
              </a:spcBef>
              <a:spcAft>
                <a:spcPts val="0"/>
              </a:spcAft>
              <a:buSzPts val="1350"/>
              <a:buNone/>
              <a:defRPr/>
            </a:lvl9pPr>
          </a:lstStyle>
          <a:p>
            <a:endParaRPr/>
          </a:p>
        </p:txBody>
      </p:sp>
      <p:sp>
        <p:nvSpPr>
          <p:cNvPr id="119" name="Google Shape;119;p17"/>
          <p:cNvSpPr/>
          <p:nvPr/>
        </p:nvSpPr>
        <p:spPr>
          <a:xfrm>
            <a:off x="904875" y="2515983"/>
            <a:ext cx="7315200" cy="1280100"/>
          </a:xfrm>
          <a:prstGeom prst="rect">
            <a:avLst/>
          </a:prstGeom>
          <a:noFill/>
          <a:ln w="9525" cap="rnd"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120" name="Google Shape;120;p17"/>
          <p:cNvSpPr/>
          <p:nvPr/>
        </p:nvSpPr>
        <p:spPr>
          <a:xfrm>
            <a:off x="914400" y="4361553"/>
            <a:ext cx="7315200" cy="1155600"/>
          </a:xfrm>
          <a:prstGeom prst="rect">
            <a:avLst/>
          </a:pr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121" name="Google Shape;121;p17"/>
          <p:cNvSpPr/>
          <p:nvPr/>
        </p:nvSpPr>
        <p:spPr>
          <a:xfrm>
            <a:off x="904875" y="2515983"/>
            <a:ext cx="228600" cy="1280100"/>
          </a:xfrm>
          <a:prstGeom prst="rect">
            <a:avLst/>
          </a:prstGeom>
          <a:solidFill>
            <a:srgbClr val="C00000"/>
          </a:solidFill>
          <a:ln w="9525" cap="rnd"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122" name="Google Shape;122;p17"/>
          <p:cNvSpPr/>
          <p:nvPr/>
        </p:nvSpPr>
        <p:spPr>
          <a:xfrm>
            <a:off x="914400" y="4361553"/>
            <a:ext cx="228600" cy="11556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123" name="Google Shape;123;p17" descr="HSCRC logo.png"/>
          <p:cNvPicPr preferRelativeResize="0"/>
          <p:nvPr/>
        </p:nvPicPr>
        <p:blipFill rotWithShape="1">
          <a:blip r:embed="rId2">
            <a:alphaModFix/>
          </a:blip>
          <a:srcRect/>
          <a:stretch/>
        </p:blipFill>
        <p:spPr>
          <a:xfrm>
            <a:off x="7170820" y="6187548"/>
            <a:ext cx="1668677" cy="67045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a:xfrm>
            <a:off x="1219200" y="2971800"/>
            <a:ext cx="6858000" cy="1066800"/>
          </a:xfrm>
          <a:prstGeom prst="rect">
            <a:avLst/>
          </a:prstGeom>
          <a:noFill/>
          <a:ln>
            <a:noFill/>
          </a:ln>
        </p:spPr>
        <p:txBody>
          <a:bodyPr spcFirstLastPara="1" wrap="square" lIns="91425" tIns="45700" rIns="91425" bIns="45700" anchor="t" anchorCtr="0"/>
          <a:lstStyle>
            <a:lvl1pPr lvl="0" algn="r" rtl="0">
              <a:spcBef>
                <a:spcPts val="0"/>
              </a:spcBef>
              <a:spcAft>
                <a:spcPts val="0"/>
              </a:spcAft>
              <a:buClr>
                <a:schemeClr val="lt2"/>
              </a:buClr>
              <a:buSzPts val="3200"/>
              <a:buFont typeface="Bookman Old Style"/>
              <a:buNone/>
              <a:defRPr sz="3200" b="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 name="Google Shape;126;p18"/>
          <p:cNvSpPr txBox="1">
            <a:spLocks noGrp="1"/>
          </p:cNvSpPr>
          <p:nvPr>
            <p:ph type="body" idx="1"/>
          </p:nvPr>
        </p:nvSpPr>
        <p:spPr>
          <a:xfrm>
            <a:off x="1295400" y="4267200"/>
            <a:ext cx="6781800" cy="1143000"/>
          </a:xfrm>
          <a:prstGeom prst="rect">
            <a:avLst/>
          </a:prstGeom>
          <a:noFill/>
          <a:ln>
            <a:noFill/>
          </a:ln>
        </p:spPr>
        <p:txBody>
          <a:bodyPr spcFirstLastPara="1" wrap="square" lIns="91425" tIns="45700" rIns="91425" bIns="45700" anchor="t" anchorCtr="0"/>
          <a:lstStyle>
            <a:lvl1pPr marL="457200" lvl="0" indent="-228600" algn="r" rtl="0">
              <a:spcBef>
                <a:spcPts val="600"/>
              </a:spcBef>
              <a:spcAft>
                <a:spcPts val="0"/>
              </a:spcAft>
              <a:buSzPts val="1520"/>
              <a:buNone/>
              <a:defRPr sz="2000">
                <a:solidFill>
                  <a:schemeClr val="lt1"/>
                </a:solidFill>
              </a:defRPr>
            </a:lvl1pPr>
            <a:lvl2pPr marL="914400" lvl="1" indent="-228600" algn="l" rtl="0">
              <a:spcBef>
                <a:spcPts val="500"/>
              </a:spcBef>
              <a:spcAft>
                <a:spcPts val="0"/>
              </a:spcAft>
              <a:buSzPts val="1368"/>
              <a:buNone/>
              <a:defRPr sz="1800">
                <a:solidFill>
                  <a:schemeClr val="lt1"/>
                </a:solidFill>
              </a:defRPr>
            </a:lvl2pPr>
            <a:lvl3pPr marL="1371600" lvl="2" indent="-228600" algn="l" rtl="0">
              <a:spcBef>
                <a:spcPts val="500"/>
              </a:spcBef>
              <a:spcAft>
                <a:spcPts val="0"/>
              </a:spcAft>
              <a:buSzPts val="1216"/>
              <a:buNone/>
              <a:defRPr sz="1600">
                <a:solidFill>
                  <a:schemeClr val="lt1"/>
                </a:solidFill>
              </a:defRPr>
            </a:lvl3pPr>
            <a:lvl4pPr marL="1828800" lvl="3" indent="-228600" algn="l" rtl="0">
              <a:spcBef>
                <a:spcPts val="400"/>
              </a:spcBef>
              <a:spcAft>
                <a:spcPts val="0"/>
              </a:spcAft>
              <a:buSzPts val="980"/>
              <a:buNone/>
              <a:defRPr sz="1400">
                <a:solidFill>
                  <a:schemeClr val="lt1"/>
                </a:solidFill>
              </a:defRPr>
            </a:lvl4pPr>
            <a:lvl5pPr marL="2286000" lvl="4" indent="-228600" algn="l" rtl="0">
              <a:spcBef>
                <a:spcPts val="300"/>
              </a:spcBef>
              <a:spcAft>
                <a:spcPts val="0"/>
              </a:spcAft>
              <a:buSzPts val="980"/>
              <a:buNone/>
              <a:defRPr sz="1400">
                <a:solidFill>
                  <a:schemeClr val="lt1"/>
                </a:solidFill>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27" name="Google Shape;127;p18"/>
          <p:cNvSpPr txBox="1">
            <a:spLocks noGrp="1"/>
          </p:cNvSpPr>
          <p:nvPr>
            <p:ph type="dt" idx="10"/>
          </p:nvPr>
        </p:nvSpPr>
        <p:spPr>
          <a:xfrm>
            <a:off x="6400800" y="6355080"/>
            <a:ext cx="2286000" cy="3657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 name="Google Shape;128;p18"/>
          <p:cNvSpPr txBox="1">
            <a:spLocks noGrp="1"/>
          </p:cNvSpPr>
          <p:nvPr>
            <p:ph type="ftr" idx="11"/>
          </p:nvPr>
        </p:nvSpPr>
        <p:spPr>
          <a:xfrm>
            <a:off x="2898648" y="6355080"/>
            <a:ext cx="3474600" cy="365700"/>
          </a:xfrm>
          <a:prstGeom prst="rect">
            <a:avLst/>
          </a:prstGeom>
          <a:noFill/>
          <a:ln>
            <a:noFill/>
          </a:ln>
        </p:spPr>
        <p:txBody>
          <a:bodyPr spcFirstLastPara="1" wrap="square" lIns="91425" tIns="45700" rIns="91425" bIns="45700" anchor="t" anchorCtr="0"/>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 name="Google Shape;129;p18"/>
          <p:cNvSpPr txBox="1">
            <a:spLocks noGrp="1"/>
          </p:cNvSpPr>
          <p:nvPr>
            <p:ph type="sldNum" idx="12"/>
          </p:nvPr>
        </p:nvSpPr>
        <p:spPr>
          <a:xfrm>
            <a:off x="1069848" y="6355080"/>
            <a:ext cx="1521000" cy="3657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30" name="Google Shape;130;p18"/>
          <p:cNvSpPr/>
          <p:nvPr/>
        </p:nvSpPr>
        <p:spPr>
          <a:xfrm>
            <a:off x="914400" y="2819400"/>
            <a:ext cx="7315200" cy="1280100"/>
          </a:xfrm>
          <a:prstGeom prst="rect">
            <a:avLst/>
          </a:prstGeom>
          <a:noFill/>
          <a:ln w="9525"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131" name="Google Shape;131;p18"/>
          <p:cNvSpPr/>
          <p:nvPr/>
        </p:nvSpPr>
        <p:spPr>
          <a:xfrm>
            <a:off x="914400" y="2819400"/>
            <a:ext cx="228600" cy="1280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132" name="Google Shape;132;p18" descr="maryland.gov">
            <a:hlinkClick r:id="rId2"/>
          </p:cNvPr>
          <p:cNvPicPr preferRelativeResize="0"/>
          <p:nvPr/>
        </p:nvPicPr>
        <p:blipFill rotWithShape="1">
          <a:blip r:embed="rId3">
            <a:alphaModFix/>
          </a:blip>
          <a:srcRect/>
          <a:stretch/>
        </p:blipFill>
        <p:spPr>
          <a:xfrm>
            <a:off x="7391400" y="6115049"/>
            <a:ext cx="1600200" cy="742951"/>
          </a:xfrm>
          <a:prstGeom prst="rect">
            <a:avLst/>
          </a:prstGeom>
          <a:noFill/>
          <a:ln>
            <a:noFill/>
          </a:ln>
        </p:spPr>
      </p:pic>
      <p:pic>
        <p:nvPicPr>
          <p:cNvPr id="133" name="Google Shape;133;p18" descr="HSCRC logo.png"/>
          <p:cNvPicPr preferRelativeResize="0"/>
          <p:nvPr/>
        </p:nvPicPr>
        <p:blipFill rotWithShape="1">
          <a:blip r:embed="rId4">
            <a:alphaModFix/>
          </a:blip>
          <a:srcRect/>
          <a:stretch/>
        </p:blipFill>
        <p:spPr>
          <a:xfrm>
            <a:off x="7062879" y="6088910"/>
            <a:ext cx="1841932" cy="74006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4"/>
        <p:cNvGrpSpPr/>
        <p:nvPr/>
      </p:nvGrpSpPr>
      <p:grpSpPr>
        <a:xfrm>
          <a:off x="0" y="0"/>
          <a:ext cx="0" cy="0"/>
          <a:chOff x="0" y="0"/>
          <a:chExt cx="0" cy="0"/>
        </a:xfrm>
      </p:grpSpPr>
      <p:sp>
        <p:nvSpPr>
          <p:cNvPr id="135" name="Google Shape;135;p19"/>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19"/>
          <p:cNvSpPr txBox="1">
            <a:spLocks noGrp="1"/>
          </p:cNvSpPr>
          <p:nvPr>
            <p:ph type="body" idx="1"/>
          </p:nvPr>
        </p:nvSpPr>
        <p:spPr>
          <a:xfrm>
            <a:off x="457200" y="1219200"/>
            <a:ext cx="4041600" cy="4937700"/>
          </a:xfrm>
          <a:prstGeom prst="rect">
            <a:avLst/>
          </a:prstGeom>
          <a:noFill/>
          <a:ln>
            <a:noFill/>
          </a:ln>
        </p:spPr>
        <p:txBody>
          <a:bodyPr spcFirstLastPara="1" wrap="square" lIns="91425" tIns="45700" rIns="91425" bIns="45700" anchor="t" anchorCtr="0"/>
          <a:lstStyle>
            <a:lvl1pPr marL="457200" lvl="0" indent="-315468" algn="l" rtl="0">
              <a:spcBef>
                <a:spcPts val="600"/>
              </a:spcBef>
              <a:spcAft>
                <a:spcPts val="0"/>
              </a:spcAft>
              <a:buSzPts val="1368"/>
              <a:buChar char="🞂"/>
              <a:defRPr/>
            </a:lvl1pPr>
            <a:lvl2pPr marL="914400" lvl="1" indent="-315468" algn="l" rtl="0">
              <a:spcBef>
                <a:spcPts val="500"/>
              </a:spcBef>
              <a:spcAft>
                <a:spcPts val="0"/>
              </a:spcAft>
              <a:buSzPts val="1368"/>
              <a:buChar char="🞂"/>
              <a:defRPr/>
            </a:lvl2pPr>
            <a:lvl3pPr marL="1371600" lvl="2" indent="-315467" algn="l" rtl="0">
              <a:spcBef>
                <a:spcPts val="500"/>
              </a:spcBef>
              <a:spcAft>
                <a:spcPts val="0"/>
              </a:spcAft>
              <a:buSzPts val="1368"/>
              <a:buChar char="🞂"/>
              <a:defRPr/>
            </a:lvl3pPr>
            <a:lvl4pPr marL="1828800" lvl="3" indent="-308610" algn="l" rtl="0">
              <a:spcBef>
                <a:spcPts val="400"/>
              </a:spcBef>
              <a:spcAft>
                <a:spcPts val="0"/>
              </a:spcAft>
              <a:buSzPts val="1260"/>
              <a:buChar char="◻"/>
              <a:defRPr/>
            </a:lvl4pPr>
            <a:lvl5pPr marL="2286000" lvl="4" indent="-308610" algn="l" rtl="0">
              <a:spcBef>
                <a:spcPts val="300"/>
              </a:spcBef>
              <a:spcAft>
                <a:spcPts val="0"/>
              </a:spcAft>
              <a:buSzPts val="1260"/>
              <a:buChar char="◻"/>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37" name="Google Shape;137;p19"/>
          <p:cNvSpPr txBox="1">
            <a:spLocks noGrp="1"/>
          </p:cNvSpPr>
          <p:nvPr>
            <p:ph type="body" idx="2"/>
          </p:nvPr>
        </p:nvSpPr>
        <p:spPr>
          <a:xfrm>
            <a:off x="4632198" y="1216152"/>
            <a:ext cx="4041600" cy="4937700"/>
          </a:xfrm>
          <a:prstGeom prst="rect">
            <a:avLst/>
          </a:prstGeom>
          <a:noFill/>
          <a:ln>
            <a:noFill/>
          </a:ln>
        </p:spPr>
        <p:txBody>
          <a:bodyPr spcFirstLastPara="1" wrap="square" lIns="91425" tIns="45700" rIns="91425" bIns="45700" anchor="t" anchorCtr="0"/>
          <a:lstStyle>
            <a:lvl1pPr marL="457200" lvl="0" indent="-315468" algn="l" rtl="0">
              <a:spcBef>
                <a:spcPts val="600"/>
              </a:spcBef>
              <a:spcAft>
                <a:spcPts val="0"/>
              </a:spcAft>
              <a:buSzPts val="1368"/>
              <a:buChar char="🞂"/>
              <a:defRPr/>
            </a:lvl1pPr>
            <a:lvl2pPr marL="914400" lvl="1" indent="-315468" algn="l" rtl="0">
              <a:spcBef>
                <a:spcPts val="500"/>
              </a:spcBef>
              <a:spcAft>
                <a:spcPts val="0"/>
              </a:spcAft>
              <a:buSzPts val="1368"/>
              <a:buChar char="🞂"/>
              <a:defRPr/>
            </a:lvl2pPr>
            <a:lvl3pPr marL="1371600" lvl="2" indent="-315467" algn="l" rtl="0">
              <a:spcBef>
                <a:spcPts val="500"/>
              </a:spcBef>
              <a:spcAft>
                <a:spcPts val="0"/>
              </a:spcAft>
              <a:buSzPts val="1368"/>
              <a:buChar char="🞂"/>
              <a:defRPr/>
            </a:lvl3pPr>
            <a:lvl4pPr marL="1828800" lvl="3" indent="-308610" algn="l" rtl="0">
              <a:spcBef>
                <a:spcPts val="400"/>
              </a:spcBef>
              <a:spcAft>
                <a:spcPts val="0"/>
              </a:spcAft>
              <a:buSzPts val="1260"/>
              <a:buChar char="◻"/>
              <a:defRPr/>
            </a:lvl4pPr>
            <a:lvl5pPr marL="2286000" lvl="4" indent="-308610" algn="l" rtl="0">
              <a:spcBef>
                <a:spcPts val="300"/>
              </a:spcBef>
              <a:spcAft>
                <a:spcPts val="0"/>
              </a:spcAft>
              <a:buSzPts val="1260"/>
              <a:buChar char="◻"/>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38" name="Google Shape;138;p19"/>
          <p:cNvSpPr txBox="1"/>
          <p:nvPr/>
        </p:nvSpPr>
        <p:spPr>
          <a:xfrm>
            <a:off x="786068" y="6367046"/>
            <a:ext cx="4332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600">
                <a:solidFill>
                  <a:srgbClr val="7F7F7F"/>
                </a:solidFill>
                <a:latin typeface="Gill Sans"/>
                <a:ea typeface="Gill Sans"/>
                <a:cs typeface="Gill Sans"/>
                <a:sym typeface="Gill Sans"/>
              </a:rPr>
              <a:t>‹#›</a:t>
            </a:fld>
            <a:endParaRPr sz="1600">
              <a:solidFill>
                <a:srgbClr val="7F7F7F"/>
              </a:solidFill>
              <a:latin typeface="Gill Sans"/>
              <a:ea typeface="Gill Sans"/>
              <a:cs typeface="Gill Sans"/>
              <a:sym typeface="Gill Sans"/>
            </a:endParaRPr>
          </a:p>
        </p:txBody>
      </p:sp>
      <p:pic>
        <p:nvPicPr>
          <p:cNvPr id="139" name="Google Shape;139;p19" descr="HSCRC logo.png"/>
          <p:cNvPicPr preferRelativeResize="0"/>
          <p:nvPr/>
        </p:nvPicPr>
        <p:blipFill rotWithShape="1">
          <a:blip r:embed="rId2">
            <a:alphaModFix/>
          </a:blip>
          <a:srcRect/>
          <a:stretch/>
        </p:blipFill>
        <p:spPr>
          <a:xfrm>
            <a:off x="6872438" y="6014537"/>
            <a:ext cx="1944303" cy="78119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0"/>
        <p:cNvGrpSpPr/>
        <p:nvPr/>
      </p:nvGrpSpPr>
      <p:grpSpPr>
        <a:xfrm>
          <a:off x="0" y="0"/>
          <a:ext cx="0" cy="0"/>
          <a:chOff x="0" y="0"/>
          <a:chExt cx="0" cy="0"/>
        </a:xfrm>
      </p:grpSpPr>
      <p:sp>
        <p:nvSpPr>
          <p:cNvPr id="141" name="Google Shape;141;p20"/>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ctr" anchorCtr="0"/>
          <a:lstStyle>
            <a:lvl1pPr lvl="0" algn="l" rtl="0">
              <a:spcBef>
                <a:spcPts val="0"/>
              </a:spcBef>
              <a:spcAft>
                <a:spcPts val="0"/>
              </a:spcAft>
              <a:buClr>
                <a:schemeClr val="dk2"/>
              </a:buClr>
              <a:buSzPts val="3200"/>
              <a:buFont typeface="Bookman Old Style"/>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2" name="Google Shape;142;p20"/>
          <p:cNvSpPr txBox="1">
            <a:spLocks noGrp="1"/>
          </p:cNvSpPr>
          <p:nvPr>
            <p:ph type="body" idx="1"/>
          </p:nvPr>
        </p:nvSpPr>
        <p:spPr>
          <a:xfrm>
            <a:off x="457200" y="1285875"/>
            <a:ext cx="4040100" cy="685800"/>
          </a:xfrm>
          <a:prstGeom prst="rect">
            <a:avLst/>
          </a:prstGeom>
          <a:noFill/>
          <a:ln>
            <a:noFill/>
          </a:ln>
        </p:spPr>
        <p:txBody>
          <a:bodyPr spcFirstLastPara="1" wrap="square" lIns="91425" tIns="45700" rIns="91425" bIns="45700" anchor="b" anchorCtr="0"/>
          <a:lstStyle>
            <a:lvl1pPr marL="457200" lvl="0" indent="-228600" algn="l" rtl="0">
              <a:spcBef>
                <a:spcPts val="600"/>
              </a:spcBef>
              <a:spcAft>
                <a:spcPts val="0"/>
              </a:spcAft>
              <a:buSzPts val="1824"/>
              <a:buNone/>
              <a:defRPr sz="2400" b="1">
                <a:solidFill>
                  <a:schemeClr val="accent2"/>
                </a:solidFill>
              </a:defRPr>
            </a:lvl1pPr>
            <a:lvl2pPr marL="914400" lvl="1" indent="-228600" algn="l" rtl="0">
              <a:spcBef>
                <a:spcPts val="500"/>
              </a:spcBef>
              <a:spcAft>
                <a:spcPts val="0"/>
              </a:spcAft>
              <a:buSzPts val="1520"/>
              <a:buNone/>
              <a:defRPr sz="2000" b="1"/>
            </a:lvl2pPr>
            <a:lvl3pPr marL="1371600" lvl="2" indent="-228600" algn="l" rtl="0">
              <a:spcBef>
                <a:spcPts val="500"/>
              </a:spcBef>
              <a:spcAft>
                <a:spcPts val="0"/>
              </a:spcAft>
              <a:buSzPts val="1368"/>
              <a:buNone/>
              <a:defRPr sz="1800" b="1"/>
            </a:lvl3pPr>
            <a:lvl4pPr marL="1828800" lvl="3" indent="-228600" algn="l" rtl="0">
              <a:spcBef>
                <a:spcPts val="400"/>
              </a:spcBef>
              <a:spcAft>
                <a:spcPts val="0"/>
              </a:spcAft>
              <a:buSzPts val="1120"/>
              <a:buNone/>
              <a:defRPr sz="1600" b="1"/>
            </a:lvl4pPr>
            <a:lvl5pPr marL="2286000" lvl="4" indent="-228600" algn="l" rtl="0">
              <a:spcBef>
                <a:spcPts val="300"/>
              </a:spcBef>
              <a:spcAft>
                <a:spcPts val="0"/>
              </a:spcAft>
              <a:buSzPts val="1120"/>
              <a:buNone/>
              <a:defRPr sz="1600" b="1"/>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43" name="Google Shape;143;p20"/>
          <p:cNvSpPr txBox="1">
            <a:spLocks noGrp="1"/>
          </p:cNvSpPr>
          <p:nvPr>
            <p:ph type="body" idx="2"/>
          </p:nvPr>
        </p:nvSpPr>
        <p:spPr>
          <a:xfrm>
            <a:off x="4648200" y="1295400"/>
            <a:ext cx="4041900" cy="685800"/>
          </a:xfrm>
          <a:prstGeom prst="rect">
            <a:avLst/>
          </a:prstGeom>
          <a:noFill/>
          <a:ln>
            <a:noFill/>
          </a:ln>
        </p:spPr>
        <p:txBody>
          <a:bodyPr spcFirstLastPara="1" wrap="square" lIns="91425" tIns="45700" rIns="91425" bIns="45700" anchor="b" anchorCtr="0"/>
          <a:lstStyle>
            <a:lvl1pPr marL="457200" lvl="0" indent="-228600" algn="l" rtl="0">
              <a:spcBef>
                <a:spcPts val="600"/>
              </a:spcBef>
              <a:spcAft>
                <a:spcPts val="0"/>
              </a:spcAft>
              <a:buSzPts val="1824"/>
              <a:buNone/>
              <a:defRPr sz="2400" b="1">
                <a:solidFill>
                  <a:schemeClr val="accent2"/>
                </a:solidFill>
              </a:defRPr>
            </a:lvl1pPr>
            <a:lvl2pPr marL="914400" lvl="1" indent="-228600" algn="l" rtl="0">
              <a:spcBef>
                <a:spcPts val="500"/>
              </a:spcBef>
              <a:spcAft>
                <a:spcPts val="0"/>
              </a:spcAft>
              <a:buSzPts val="1520"/>
              <a:buNone/>
              <a:defRPr sz="2000" b="1"/>
            </a:lvl2pPr>
            <a:lvl3pPr marL="1371600" lvl="2" indent="-228600" algn="l" rtl="0">
              <a:spcBef>
                <a:spcPts val="500"/>
              </a:spcBef>
              <a:spcAft>
                <a:spcPts val="0"/>
              </a:spcAft>
              <a:buSzPts val="1368"/>
              <a:buNone/>
              <a:defRPr sz="1800" b="1"/>
            </a:lvl3pPr>
            <a:lvl4pPr marL="1828800" lvl="3" indent="-228600" algn="l" rtl="0">
              <a:spcBef>
                <a:spcPts val="400"/>
              </a:spcBef>
              <a:spcAft>
                <a:spcPts val="0"/>
              </a:spcAft>
              <a:buSzPts val="1120"/>
              <a:buNone/>
              <a:defRPr sz="1600" b="1"/>
            </a:lvl4pPr>
            <a:lvl5pPr marL="2286000" lvl="4" indent="-228600" algn="l" rtl="0">
              <a:spcBef>
                <a:spcPts val="300"/>
              </a:spcBef>
              <a:spcAft>
                <a:spcPts val="0"/>
              </a:spcAft>
              <a:buSzPts val="1120"/>
              <a:buNone/>
              <a:defRPr sz="1600" b="1"/>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44" name="Google Shape;144;p20"/>
          <p:cNvSpPr txBox="1">
            <a:spLocks noGrp="1"/>
          </p:cNvSpPr>
          <p:nvPr>
            <p:ph type="dt" idx="10"/>
          </p:nvPr>
        </p:nvSpPr>
        <p:spPr>
          <a:xfrm>
            <a:off x="6400800" y="6356350"/>
            <a:ext cx="2289000" cy="3657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p20"/>
          <p:cNvSpPr txBox="1">
            <a:spLocks noGrp="1"/>
          </p:cNvSpPr>
          <p:nvPr>
            <p:ph type="ftr" idx="11"/>
          </p:nvPr>
        </p:nvSpPr>
        <p:spPr>
          <a:xfrm>
            <a:off x="2898648" y="6356350"/>
            <a:ext cx="3505200" cy="365700"/>
          </a:xfrm>
          <a:prstGeom prst="rect">
            <a:avLst/>
          </a:prstGeom>
          <a:noFill/>
          <a:ln>
            <a:noFill/>
          </a:ln>
        </p:spPr>
        <p:txBody>
          <a:bodyPr spcFirstLastPara="1" wrap="square" lIns="91425" tIns="45700" rIns="91425" bIns="45700" anchor="t" anchorCtr="0"/>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p20"/>
          <p:cNvSpPr txBox="1">
            <a:spLocks noGrp="1"/>
          </p:cNvSpPr>
          <p:nvPr>
            <p:ph type="body" idx="3"/>
          </p:nvPr>
        </p:nvSpPr>
        <p:spPr>
          <a:xfrm>
            <a:off x="457200" y="2133600"/>
            <a:ext cx="4038600" cy="4038600"/>
          </a:xfrm>
          <a:prstGeom prst="rect">
            <a:avLst/>
          </a:prstGeom>
          <a:noFill/>
          <a:ln>
            <a:noFill/>
          </a:ln>
        </p:spPr>
        <p:txBody>
          <a:bodyPr spcFirstLastPara="1" wrap="square" lIns="91425" tIns="45700" rIns="91425" bIns="45700" anchor="t" anchorCtr="0"/>
          <a:lstStyle>
            <a:lvl1pPr marL="457200" lvl="0" indent="-315468" algn="l" rtl="0">
              <a:spcBef>
                <a:spcPts val="600"/>
              </a:spcBef>
              <a:spcAft>
                <a:spcPts val="0"/>
              </a:spcAft>
              <a:buSzPts val="1368"/>
              <a:buChar char="🞂"/>
              <a:defRPr/>
            </a:lvl1pPr>
            <a:lvl2pPr marL="914400" lvl="1" indent="-315468" algn="l" rtl="0">
              <a:spcBef>
                <a:spcPts val="500"/>
              </a:spcBef>
              <a:spcAft>
                <a:spcPts val="0"/>
              </a:spcAft>
              <a:buSzPts val="1368"/>
              <a:buChar char="🞂"/>
              <a:defRPr/>
            </a:lvl2pPr>
            <a:lvl3pPr marL="1371600" lvl="2" indent="-315467" algn="l" rtl="0">
              <a:spcBef>
                <a:spcPts val="500"/>
              </a:spcBef>
              <a:spcAft>
                <a:spcPts val="0"/>
              </a:spcAft>
              <a:buSzPts val="1368"/>
              <a:buChar char="🞂"/>
              <a:defRPr/>
            </a:lvl3pPr>
            <a:lvl4pPr marL="1828800" lvl="3" indent="-308610" algn="l" rtl="0">
              <a:spcBef>
                <a:spcPts val="400"/>
              </a:spcBef>
              <a:spcAft>
                <a:spcPts val="0"/>
              </a:spcAft>
              <a:buSzPts val="1260"/>
              <a:buChar char="◻"/>
              <a:defRPr/>
            </a:lvl4pPr>
            <a:lvl5pPr marL="2286000" lvl="4" indent="-308610" algn="l" rtl="0">
              <a:spcBef>
                <a:spcPts val="300"/>
              </a:spcBef>
              <a:spcAft>
                <a:spcPts val="0"/>
              </a:spcAft>
              <a:buSzPts val="1260"/>
              <a:buChar char="◻"/>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47" name="Google Shape;147;p20"/>
          <p:cNvSpPr txBox="1">
            <a:spLocks noGrp="1"/>
          </p:cNvSpPr>
          <p:nvPr>
            <p:ph type="body" idx="4"/>
          </p:nvPr>
        </p:nvSpPr>
        <p:spPr>
          <a:xfrm>
            <a:off x="4648200" y="2133600"/>
            <a:ext cx="4038600" cy="4038600"/>
          </a:xfrm>
          <a:prstGeom prst="rect">
            <a:avLst/>
          </a:prstGeom>
          <a:noFill/>
          <a:ln>
            <a:noFill/>
          </a:ln>
        </p:spPr>
        <p:txBody>
          <a:bodyPr spcFirstLastPara="1" wrap="square" lIns="91425" tIns="45700" rIns="91425" bIns="45700" anchor="t" anchorCtr="0"/>
          <a:lstStyle>
            <a:lvl1pPr marL="457200" lvl="0" indent="-315468" algn="l" rtl="0">
              <a:spcBef>
                <a:spcPts val="600"/>
              </a:spcBef>
              <a:spcAft>
                <a:spcPts val="0"/>
              </a:spcAft>
              <a:buSzPts val="1368"/>
              <a:buChar char="🞂"/>
              <a:defRPr/>
            </a:lvl1pPr>
            <a:lvl2pPr marL="914400" lvl="1" indent="-315468" algn="l" rtl="0">
              <a:spcBef>
                <a:spcPts val="500"/>
              </a:spcBef>
              <a:spcAft>
                <a:spcPts val="0"/>
              </a:spcAft>
              <a:buSzPts val="1368"/>
              <a:buChar char="🞂"/>
              <a:defRPr/>
            </a:lvl2pPr>
            <a:lvl3pPr marL="1371600" lvl="2" indent="-315467" algn="l" rtl="0">
              <a:spcBef>
                <a:spcPts val="500"/>
              </a:spcBef>
              <a:spcAft>
                <a:spcPts val="0"/>
              </a:spcAft>
              <a:buSzPts val="1368"/>
              <a:buChar char="🞂"/>
              <a:defRPr/>
            </a:lvl3pPr>
            <a:lvl4pPr marL="1828800" lvl="3" indent="-308610" algn="l" rtl="0">
              <a:spcBef>
                <a:spcPts val="400"/>
              </a:spcBef>
              <a:spcAft>
                <a:spcPts val="0"/>
              </a:spcAft>
              <a:buSzPts val="1260"/>
              <a:buChar char="◻"/>
              <a:defRPr/>
            </a:lvl4pPr>
            <a:lvl5pPr marL="2286000" lvl="4" indent="-308610" algn="l" rtl="0">
              <a:spcBef>
                <a:spcPts val="300"/>
              </a:spcBef>
              <a:spcAft>
                <a:spcPts val="0"/>
              </a:spcAft>
              <a:buSzPts val="1260"/>
              <a:buChar char="◻"/>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8"/>
        <p:cNvGrpSpPr/>
        <p:nvPr/>
      </p:nvGrpSpPr>
      <p:grpSpPr>
        <a:xfrm>
          <a:off x="0" y="0"/>
          <a:ext cx="0" cy="0"/>
          <a:chOff x="0" y="0"/>
          <a:chExt cx="0" cy="0"/>
        </a:xfrm>
      </p:grpSpPr>
      <p:sp>
        <p:nvSpPr>
          <p:cNvPr id="149" name="Google Shape;149;p21"/>
          <p:cNvSpPr txBox="1">
            <a:spLocks noGrp="1"/>
          </p:cNvSpPr>
          <p:nvPr>
            <p:ph type="title"/>
          </p:nvPr>
        </p:nvSpPr>
        <p:spPr>
          <a:xfrm>
            <a:off x="6324600" y="304800"/>
            <a:ext cx="2514600" cy="8382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dk2"/>
              </a:buClr>
              <a:buSzPts val="2000"/>
              <a:buFont typeface="Gill Sans"/>
              <a:buNone/>
              <a:defRPr sz="2000" b="1">
                <a:solidFill>
                  <a:schemeClr val="dk2"/>
                </a:solidFill>
                <a:latin typeface="Gill Sans"/>
                <a:ea typeface="Gill Sans"/>
                <a:cs typeface="Gill Sans"/>
                <a:sym typeface="Gill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 name="Google Shape;150;p21"/>
          <p:cNvSpPr txBox="1">
            <a:spLocks noGrp="1"/>
          </p:cNvSpPr>
          <p:nvPr>
            <p:ph type="body" idx="1"/>
          </p:nvPr>
        </p:nvSpPr>
        <p:spPr>
          <a:xfrm>
            <a:off x="6324600" y="1219200"/>
            <a:ext cx="2514600" cy="4843500"/>
          </a:xfrm>
          <a:prstGeom prst="rect">
            <a:avLst/>
          </a:prstGeom>
          <a:noFill/>
          <a:ln>
            <a:noFill/>
          </a:ln>
        </p:spPr>
        <p:txBody>
          <a:bodyPr spcFirstLastPara="1" wrap="square" lIns="91425" tIns="45700" rIns="91425" bIns="45700" anchor="t" anchorCtr="0"/>
          <a:lstStyle>
            <a:lvl1pPr marL="457200" lvl="0" indent="-228600" algn="l" rtl="0">
              <a:lnSpc>
                <a:spcPct val="137500"/>
              </a:lnSpc>
              <a:spcBef>
                <a:spcPts val="600"/>
              </a:spcBef>
              <a:spcAft>
                <a:spcPts val="0"/>
              </a:spcAft>
              <a:buSzPts val="1216"/>
              <a:buNone/>
              <a:defRPr sz="1600">
                <a:solidFill>
                  <a:schemeClr val="dk2"/>
                </a:solidFill>
              </a:defRPr>
            </a:lvl1pPr>
            <a:lvl2pPr marL="914400" lvl="1" indent="-228600" algn="l" rtl="0">
              <a:spcBef>
                <a:spcPts val="1000"/>
              </a:spcBef>
              <a:spcAft>
                <a:spcPts val="0"/>
              </a:spcAft>
              <a:buSzPts val="912"/>
              <a:buNone/>
              <a:defRPr sz="1200"/>
            </a:lvl2pPr>
            <a:lvl3pPr marL="1371600" lvl="2" indent="-228600" algn="l" rtl="0">
              <a:spcBef>
                <a:spcPts val="500"/>
              </a:spcBef>
              <a:spcAft>
                <a:spcPts val="0"/>
              </a:spcAft>
              <a:buSzPts val="760"/>
              <a:buNone/>
              <a:defRPr sz="1000"/>
            </a:lvl3pPr>
            <a:lvl4pPr marL="1828800" lvl="3" indent="-228600" algn="l" rtl="0">
              <a:spcBef>
                <a:spcPts val="400"/>
              </a:spcBef>
              <a:spcAft>
                <a:spcPts val="0"/>
              </a:spcAft>
              <a:buSzPts val="630"/>
              <a:buNone/>
              <a:defRPr sz="900"/>
            </a:lvl4pPr>
            <a:lvl5pPr marL="2286000" lvl="4" indent="-228600" algn="l" rtl="0">
              <a:spcBef>
                <a:spcPts val="300"/>
              </a:spcBef>
              <a:spcAft>
                <a:spcPts val="0"/>
              </a:spcAft>
              <a:buSzPts val="630"/>
              <a:buNone/>
              <a:defRPr sz="900"/>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51" name="Google Shape;151;p21"/>
          <p:cNvSpPr txBox="1">
            <a:spLocks noGrp="1"/>
          </p:cNvSpPr>
          <p:nvPr>
            <p:ph type="dt" idx="10"/>
          </p:nvPr>
        </p:nvSpPr>
        <p:spPr>
          <a:xfrm>
            <a:off x="6400800" y="6356350"/>
            <a:ext cx="2289000" cy="3657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p21"/>
          <p:cNvSpPr txBox="1">
            <a:spLocks noGrp="1"/>
          </p:cNvSpPr>
          <p:nvPr>
            <p:ph type="ftr" idx="11"/>
          </p:nvPr>
        </p:nvSpPr>
        <p:spPr>
          <a:xfrm>
            <a:off x="2898648" y="6356350"/>
            <a:ext cx="3505200" cy="365700"/>
          </a:xfrm>
          <a:prstGeom prst="rect">
            <a:avLst/>
          </a:prstGeom>
          <a:noFill/>
          <a:ln>
            <a:noFill/>
          </a:ln>
        </p:spPr>
        <p:txBody>
          <a:bodyPr spcFirstLastPara="1" wrap="square" lIns="91425" tIns="45700" rIns="91425" bIns="45700" anchor="t" anchorCtr="0"/>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p21"/>
          <p:cNvSpPr txBox="1">
            <a:spLocks noGrp="1"/>
          </p:cNvSpPr>
          <p:nvPr>
            <p:ph type="sldNum" idx="12"/>
          </p:nvPr>
        </p:nvSpPr>
        <p:spPr>
          <a:xfrm>
            <a:off x="612648" y="6356350"/>
            <a:ext cx="1981200" cy="3657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54" name="Google Shape;154;p21"/>
          <p:cNvCxnSpPr/>
          <p:nvPr/>
        </p:nvCxnSpPr>
        <p:spPr>
          <a:xfrm>
            <a:off x="457200" y="6353175"/>
            <a:ext cx="8229600" cy="0"/>
          </a:xfrm>
          <a:prstGeom prst="straightConnector1">
            <a:avLst/>
          </a:prstGeom>
          <a:noFill/>
          <a:ln w="9525" cap="flat" cmpd="sng">
            <a:solidFill>
              <a:schemeClr val="accent2"/>
            </a:solidFill>
            <a:prstDash val="dash"/>
            <a:round/>
            <a:headEnd type="none" w="sm" len="sm"/>
            <a:tailEnd type="none" w="sm" len="sm"/>
          </a:ln>
        </p:spPr>
      </p:cxnSp>
      <p:cxnSp>
        <p:nvCxnSpPr>
          <p:cNvPr id="155" name="Google Shape;155;p21"/>
          <p:cNvCxnSpPr/>
          <p:nvPr/>
        </p:nvCxnSpPr>
        <p:spPr>
          <a:xfrm rot="5400000">
            <a:off x="3160615" y="3324255"/>
            <a:ext cx="6035100" cy="0"/>
          </a:xfrm>
          <a:prstGeom prst="straightConnector1">
            <a:avLst/>
          </a:prstGeom>
          <a:noFill/>
          <a:ln w="9525" cap="flat" cmpd="sng">
            <a:solidFill>
              <a:schemeClr val="accent2"/>
            </a:solidFill>
            <a:prstDash val="dash"/>
            <a:round/>
            <a:headEnd type="none" w="sm" len="sm"/>
            <a:tailEnd type="none" w="sm" len="sm"/>
          </a:ln>
        </p:spPr>
      </p:cxnSp>
      <p:sp>
        <p:nvSpPr>
          <p:cNvPr id="156" name="Google Shape;156;p21"/>
          <p:cNvSpPr/>
          <p:nvPr/>
        </p:nvSpPr>
        <p:spPr>
          <a:xfrm rot="5400000">
            <a:off x="419131" y="6467457"/>
            <a:ext cx="190800" cy="120300"/>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157" name="Google Shape;157;p21"/>
          <p:cNvSpPr txBox="1">
            <a:spLocks noGrp="1"/>
          </p:cNvSpPr>
          <p:nvPr>
            <p:ph type="body" idx="2"/>
          </p:nvPr>
        </p:nvSpPr>
        <p:spPr>
          <a:xfrm>
            <a:off x="304800" y="304800"/>
            <a:ext cx="5715000" cy="5715000"/>
          </a:xfrm>
          <a:prstGeom prst="rect">
            <a:avLst/>
          </a:prstGeom>
          <a:noFill/>
          <a:ln>
            <a:noFill/>
          </a:ln>
        </p:spPr>
        <p:txBody>
          <a:bodyPr spcFirstLastPara="1" wrap="square" lIns="91425" tIns="45700" rIns="91425" bIns="45700" anchor="t" anchorCtr="0"/>
          <a:lstStyle>
            <a:lvl1pPr marL="457200" lvl="0" indent="-315468" algn="l" rtl="0">
              <a:spcBef>
                <a:spcPts val="600"/>
              </a:spcBef>
              <a:spcAft>
                <a:spcPts val="0"/>
              </a:spcAft>
              <a:buSzPts val="1368"/>
              <a:buChar char="🞂"/>
              <a:defRPr/>
            </a:lvl1pPr>
            <a:lvl2pPr marL="914400" lvl="1" indent="-315468" algn="l" rtl="0">
              <a:spcBef>
                <a:spcPts val="500"/>
              </a:spcBef>
              <a:spcAft>
                <a:spcPts val="0"/>
              </a:spcAft>
              <a:buSzPts val="1368"/>
              <a:buChar char="🞂"/>
              <a:defRPr/>
            </a:lvl2pPr>
            <a:lvl3pPr marL="1371600" lvl="2" indent="-315467" algn="l" rtl="0">
              <a:spcBef>
                <a:spcPts val="500"/>
              </a:spcBef>
              <a:spcAft>
                <a:spcPts val="0"/>
              </a:spcAft>
              <a:buSzPts val="1368"/>
              <a:buChar char="🞂"/>
              <a:defRPr/>
            </a:lvl3pPr>
            <a:lvl4pPr marL="1828800" lvl="3" indent="-308610" algn="l" rtl="0">
              <a:spcBef>
                <a:spcPts val="400"/>
              </a:spcBef>
              <a:spcAft>
                <a:spcPts val="0"/>
              </a:spcAft>
              <a:buSzPts val="1260"/>
              <a:buChar char="◻"/>
              <a:defRPr/>
            </a:lvl4pPr>
            <a:lvl5pPr marL="2286000" lvl="4" indent="-308610" algn="l" rtl="0">
              <a:spcBef>
                <a:spcPts val="300"/>
              </a:spcBef>
              <a:spcAft>
                <a:spcPts val="0"/>
              </a:spcAft>
              <a:buSzPts val="1260"/>
              <a:buChar char="◻"/>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
          <p:cNvSpPr txBox="1">
            <a:spLocks noGrp="1"/>
          </p:cNvSpPr>
          <p:nvPr>
            <p:ph type="body" idx="1"/>
          </p:nvPr>
        </p:nvSpPr>
        <p:spPr>
          <a:xfrm>
            <a:off x="457200" y="1219200"/>
            <a:ext cx="8229600" cy="4937700"/>
          </a:xfrm>
          <a:prstGeom prst="rect">
            <a:avLst/>
          </a:prstGeom>
          <a:noFill/>
          <a:ln>
            <a:noFill/>
          </a:ln>
        </p:spPr>
        <p:txBody>
          <a:bodyPr spcFirstLastPara="1" wrap="square" lIns="91425" tIns="45700" rIns="91425" bIns="45700" anchor="t" anchorCtr="0"/>
          <a:lstStyle>
            <a:lvl1pPr marL="457200" lvl="0" indent="-315468" algn="l">
              <a:lnSpc>
                <a:spcPct val="100000"/>
              </a:lnSpc>
              <a:spcBef>
                <a:spcPts val="600"/>
              </a:spcBef>
              <a:spcAft>
                <a:spcPts val="0"/>
              </a:spcAft>
              <a:buSzPts val="1368"/>
              <a:buChar char="▶"/>
              <a:defRPr/>
            </a:lvl1pPr>
            <a:lvl2pPr marL="914400" lvl="1" indent="-315468" algn="l">
              <a:lnSpc>
                <a:spcPct val="100000"/>
              </a:lnSpc>
              <a:spcBef>
                <a:spcPts val="500"/>
              </a:spcBef>
              <a:spcAft>
                <a:spcPts val="0"/>
              </a:spcAft>
              <a:buSzPts val="1368"/>
              <a:buChar char="▶"/>
              <a:defRPr/>
            </a:lvl2pPr>
            <a:lvl3pPr marL="1371600" lvl="2" indent="-315467" algn="l">
              <a:lnSpc>
                <a:spcPct val="100000"/>
              </a:lnSpc>
              <a:spcBef>
                <a:spcPts val="500"/>
              </a:spcBef>
              <a:spcAft>
                <a:spcPts val="0"/>
              </a:spcAft>
              <a:buSzPts val="1368"/>
              <a:buChar char="▶"/>
              <a:defRPr/>
            </a:lvl3pPr>
            <a:lvl4pPr marL="1828800" lvl="3" indent="-308610" algn="l">
              <a:lnSpc>
                <a:spcPct val="100000"/>
              </a:lnSpc>
              <a:spcBef>
                <a:spcPts val="400"/>
              </a:spcBef>
              <a:spcAft>
                <a:spcPts val="0"/>
              </a:spcAft>
              <a:buSzPts val="1260"/>
              <a:buChar char="◻"/>
              <a:defRPr/>
            </a:lvl4pPr>
            <a:lvl5pPr marL="2286000" lvl="4" indent="-308610" algn="l">
              <a:lnSpc>
                <a:spcPct val="100000"/>
              </a:lnSpc>
              <a:spcBef>
                <a:spcPts val="300"/>
              </a:spcBef>
              <a:spcAft>
                <a:spcPts val="0"/>
              </a:spcAft>
              <a:buSzPts val="1260"/>
              <a:buChar char="◻"/>
              <a:defRPr/>
            </a:lvl5pPr>
            <a:lvl6pPr marL="2743200" lvl="5" indent="-314325" algn="l">
              <a:lnSpc>
                <a:spcPct val="100000"/>
              </a:lnSpc>
              <a:spcBef>
                <a:spcPts val="300"/>
              </a:spcBef>
              <a:spcAft>
                <a:spcPts val="0"/>
              </a:spcAft>
              <a:buSzPts val="1350"/>
              <a:buChar char="▶"/>
              <a:defRPr/>
            </a:lvl6pPr>
            <a:lvl7pPr marL="3200400" lvl="6" indent="-314325" algn="l">
              <a:lnSpc>
                <a:spcPct val="100000"/>
              </a:lnSpc>
              <a:spcBef>
                <a:spcPts val="300"/>
              </a:spcBef>
              <a:spcAft>
                <a:spcPts val="0"/>
              </a:spcAft>
              <a:buSzPts val="1350"/>
              <a:buChar char="▶"/>
              <a:defRPr/>
            </a:lvl7pPr>
            <a:lvl8pPr marL="3657600" lvl="7" indent="-314325" algn="l">
              <a:lnSpc>
                <a:spcPct val="100000"/>
              </a:lnSpc>
              <a:spcBef>
                <a:spcPts val="300"/>
              </a:spcBef>
              <a:spcAft>
                <a:spcPts val="0"/>
              </a:spcAft>
              <a:buSzPts val="1350"/>
              <a:buChar char="▶"/>
              <a:defRPr/>
            </a:lvl8pPr>
            <a:lvl9pPr marL="4114800" lvl="8" indent="-314325" algn="l">
              <a:lnSpc>
                <a:spcPct val="100000"/>
              </a:lnSpc>
              <a:spcBef>
                <a:spcPts val="300"/>
              </a:spcBef>
              <a:spcAft>
                <a:spcPts val="0"/>
              </a:spcAft>
              <a:buSzPts val="1350"/>
              <a:buChar char="▶"/>
              <a:defRPr/>
            </a:lvl9pPr>
          </a:lstStyle>
          <a:p>
            <a:endParaRPr/>
          </a:p>
        </p:txBody>
      </p:sp>
      <p:sp>
        <p:nvSpPr>
          <p:cNvPr id="30" name="Google Shape;30;p3"/>
          <p:cNvSpPr txBox="1"/>
          <p:nvPr/>
        </p:nvSpPr>
        <p:spPr>
          <a:xfrm>
            <a:off x="786068" y="6367046"/>
            <a:ext cx="4332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rgbClr val="7F7F7F"/>
                </a:solidFill>
                <a:latin typeface="Cabin"/>
                <a:ea typeface="Cabin"/>
                <a:cs typeface="Cabin"/>
                <a:sym typeface="Cabin"/>
              </a:rPr>
              <a:t>‹#›</a:t>
            </a:fld>
            <a:endParaRPr sz="1600" b="0" i="0" u="none" strike="noStrike" cap="none">
              <a:solidFill>
                <a:srgbClr val="7F7F7F"/>
              </a:solidFill>
              <a:latin typeface="Cabin"/>
              <a:ea typeface="Cabin"/>
              <a:cs typeface="Cabin"/>
              <a:sym typeface="Cabin"/>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8"/>
        <p:cNvGrpSpPr/>
        <p:nvPr/>
      </p:nvGrpSpPr>
      <p:grpSpPr>
        <a:xfrm>
          <a:off x="0" y="0"/>
          <a:ext cx="0" cy="0"/>
          <a:chOff x="0" y="0"/>
          <a:chExt cx="0" cy="0"/>
        </a:xfrm>
      </p:grpSpPr>
      <p:sp>
        <p:nvSpPr>
          <p:cNvPr id="159" name="Google Shape;159;p22"/>
          <p:cNvSpPr txBox="1">
            <a:spLocks noGrp="1"/>
          </p:cNvSpPr>
          <p:nvPr>
            <p:ph type="title"/>
          </p:nvPr>
        </p:nvSpPr>
        <p:spPr>
          <a:xfrm>
            <a:off x="457200" y="500856"/>
            <a:ext cx="8229600" cy="674700"/>
          </a:xfrm>
          <a:prstGeom prst="rect">
            <a:avLst/>
          </a:prstGeom>
          <a:noFill/>
          <a:ln w="9525" cap="flat" cmpd="sng">
            <a:solidFill>
              <a:schemeClr val="accent1"/>
            </a:solidFill>
            <a:prstDash val="solid"/>
            <a:round/>
            <a:headEnd type="none" w="sm" len="sm"/>
            <a:tailEnd type="none" w="sm" len="sm"/>
          </a:ln>
        </p:spPr>
        <p:txBody>
          <a:bodyPr spcFirstLastPara="1" wrap="square" lIns="274300" tIns="45700" rIns="91425" bIns="45700" anchor="ctr" anchorCtr="0"/>
          <a:lstStyle>
            <a:lvl1pPr lvl="0" algn="r" rtl="0">
              <a:spcBef>
                <a:spcPts val="0"/>
              </a:spcBef>
              <a:spcAft>
                <a:spcPts val="0"/>
              </a:spcAft>
              <a:buClr>
                <a:schemeClr val="lt1"/>
              </a:buClr>
              <a:buSzPts val="2000"/>
              <a:buFont typeface="Bookman Old Style"/>
              <a:buNone/>
              <a:defRPr sz="2000" b="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0" name="Google Shape;160;p22"/>
          <p:cNvSpPr>
            <a:spLocks noGrp="1"/>
          </p:cNvSpPr>
          <p:nvPr>
            <p:ph type="pic" idx="2"/>
          </p:nvPr>
        </p:nvSpPr>
        <p:spPr>
          <a:xfrm>
            <a:off x="457200" y="1905000"/>
            <a:ext cx="8229600" cy="4270200"/>
          </a:xfrm>
          <a:prstGeom prst="rect">
            <a:avLst/>
          </a:prstGeom>
          <a:solidFill>
            <a:srgbClr val="BABABA"/>
          </a:solidFill>
          <a:ln>
            <a:noFill/>
          </a:ln>
        </p:spPr>
        <p:txBody>
          <a:bodyPr spcFirstLastPara="1" wrap="square" lIns="91425" tIns="45700" rIns="91425" bIns="45700" anchor="t" anchorCtr="0"/>
          <a:lstStyle>
            <a:lvl1pPr marR="0" lvl="0" algn="l" rtl="0">
              <a:spcBef>
                <a:spcPts val="600"/>
              </a:spcBef>
              <a:spcAft>
                <a:spcPts val="0"/>
              </a:spcAft>
              <a:buClr>
                <a:schemeClr val="accent1"/>
              </a:buClr>
              <a:buSzPts val="2432"/>
              <a:buFont typeface="Noto Sans Symbols"/>
              <a:buNone/>
              <a:defRPr sz="3200" b="0" i="0" u="none" strike="noStrike" cap="none">
                <a:solidFill>
                  <a:schemeClr val="lt1"/>
                </a:solidFill>
                <a:latin typeface="Gill Sans"/>
                <a:ea typeface="Gill Sans"/>
                <a:cs typeface="Gill Sans"/>
                <a:sym typeface="Gill Sans"/>
              </a:defRPr>
            </a:lvl1pPr>
            <a:lvl2pPr marR="0" lvl="1" algn="l" rtl="0">
              <a:spcBef>
                <a:spcPts val="500"/>
              </a:spcBef>
              <a:spcAft>
                <a:spcPts val="0"/>
              </a:spcAft>
              <a:buClr>
                <a:schemeClr val="accent2"/>
              </a:buClr>
              <a:buSzPts val="1748"/>
              <a:buFont typeface="Noto Sans Symbols"/>
              <a:buChar char="🞂"/>
              <a:defRPr sz="2300" b="0" i="0" u="none" strike="noStrike" cap="none">
                <a:solidFill>
                  <a:schemeClr val="lt2"/>
                </a:solidFill>
                <a:latin typeface="Gill Sans"/>
                <a:ea typeface="Gill Sans"/>
                <a:cs typeface="Gill Sans"/>
                <a:sym typeface="Gill Sans"/>
              </a:defRPr>
            </a:lvl2pPr>
            <a:lvl3pPr marR="0" lvl="2" algn="l" rtl="0">
              <a:spcBef>
                <a:spcPts val="500"/>
              </a:spcBef>
              <a:spcAft>
                <a:spcPts val="0"/>
              </a:spcAft>
              <a:buClr>
                <a:schemeClr val="dk1"/>
              </a:buClr>
              <a:buSzPts val="1520"/>
              <a:buFont typeface="Noto Sans Symbols"/>
              <a:buChar char="🞂"/>
              <a:defRPr sz="2000" b="0" i="0" u="none" strike="noStrike" cap="none">
                <a:solidFill>
                  <a:schemeClr val="lt1"/>
                </a:solidFill>
                <a:latin typeface="Gill Sans"/>
                <a:ea typeface="Gill Sans"/>
                <a:cs typeface="Gill Sans"/>
                <a:sym typeface="Gill Sans"/>
              </a:defRPr>
            </a:lvl3pPr>
            <a:lvl4pPr marR="0" lvl="3" algn="l" rtl="0">
              <a:spcBef>
                <a:spcPts val="400"/>
              </a:spcBef>
              <a:spcAft>
                <a:spcPts val="0"/>
              </a:spcAft>
              <a:buClr>
                <a:srgbClr val="6F6F6F"/>
              </a:buClr>
              <a:buSzPts val="1260"/>
              <a:buFont typeface="Noto Sans Symbols"/>
              <a:buChar char="◻"/>
              <a:defRPr sz="1800" b="0" i="0" u="none" strike="noStrike" cap="none">
                <a:solidFill>
                  <a:schemeClr val="lt1"/>
                </a:solidFill>
                <a:latin typeface="Gill Sans"/>
                <a:ea typeface="Gill Sans"/>
                <a:cs typeface="Gill Sans"/>
                <a:sym typeface="Gill Sans"/>
              </a:defRPr>
            </a:lvl4pPr>
            <a:lvl5pPr marR="0" lvl="4" algn="l" rtl="0">
              <a:spcBef>
                <a:spcPts val="300"/>
              </a:spcBef>
              <a:spcAft>
                <a:spcPts val="0"/>
              </a:spcAft>
              <a:buClr>
                <a:schemeClr val="accent2"/>
              </a:buClr>
              <a:buSzPts val="1120"/>
              <a:buFont typeface="Noto Sans Symbols"/>
              <a:buChar char="◻"/>
              <a:defRPr sz="1600" b="0" i="0" u="none" strike="noStrike" cap="none">
                <a:solidFill>
                  <a:schemeClr val="lt1"/>
                </a:solidFill>
                <a:latin typeface="Gill Sans"/>
                <a:ea typeface="Gill Sans"/>
                <a:cs typeface="Gill Sans"/>
                <a:sym typeface="Gill Sans"/>
              </a:defRPr>
            </a:lvl5pPr>
            <a:lvl6pPr marR="0" lvl="5" algn="l" rtl="0">
              <a:spcBef>
                <a:spcPts val="300"/>
              </a:spcBef>
              <a:spcAft>
                <a:spcPts val="0"/>
              </a:spcAft>
              <a:buClr>
                <a:srgbClr val="8BA1B3"/>
              </a:buClr>
              <a:buSzPts val="1200"/>
              <a:buFont typeface="Noto Sans Symbols"/>
              <a:buChar char="🞂"/>
              <a:defRPr sz="1600" b="0" i="0" u="none" strike="noStrike" cap="none">
                <a:solidFill>
                  <a:schemeClr val="lt1"/>
                </a:solidFill>
                <a:latin typeface="Gill Sans"/>
                <a:ea typeface="Gill Sans"/>
                <a:cs typeface="Gill Sans"/>
                <a:sym typeface="Gill Sans"/>
              </a:defRPr>
            </a:lvl6pPr>
            <a:lvl7pPr marR="0" lvl="6" algn="l" rtl="0">
              <a:spcBef>
                <a:spcPts val="300"/>
              </a:spcBef>
              <a:spcAft>
                <a:spcPts val="0"/>
              </a:spcAft>
              <a:buClr>
                <a:srgbClr val="646C8F"/>
              </a:buClr>
              <a:buSzPts val="1050"/>
              <a:buFont typeface="Noto Sans Symbols"/>
              <a:buChar char="🞂"/>
              <a:defRPr sz="1400" b="0" i="0" u="none" strike="noStrike" cap="none">
                <a:solidFill>
                  <a:schemeClr val="lt1"/>
                </a:solidFill>
                <a:latin typeface="Gill Sans"/>
                <a:ea typeface="Gill Sans"/>
                <a:cs typeface="Gill Sans"/>
                <a:sym typeface="Gill Sans"/>
              </a:defRPr>
            </a:lvl7pPr>
            <a:lvl8pPr marR="0" lvl="7" algn="l" rtl="0">
              <a:spcBef>
                <a:spcPts val="300"/>
              </a:spcBef>
              <a:spcAft>
                <a:spcPts val="0"/>
              </a:spcAft>
              <a:buClr>
                <a:srgbClr val="BABABA"/>
              </a:buClr>
              <a:buSzPts val="1050"/>
              <a:buFont typeface="Noto Sans Symbols"/>
              <a:buChar char="🞂"/>
              <a:defRPr sz="1400" b="0" i="0" u="none" strike="noStrike" cap="none">
                <a:solidFill>
                  <a:schemeClr val="lt1"/>
                </a:solidFill>
                <a:latin typeface="Gill Sans"/>
                <a:ea typeface="Gill Sans"/>
                <a:cs typeface="Gill Sans"/>
                <a:sym typeface="Gill Sans"/>
              </a:defRPr>
            </a:lvl8pPr>
            <a:lvl9pPr marR="0" lvl="8" algn="l" rtl="0">
              <a:spcBef>
                <a:spcPts val="300"/>
              </a:spcBef>
              <a:spcAft>
                <a:spcPts val="0"/>
              </a:spcAft>
              <a:buClr>
                <a:srgbClr val="9FB8CD"/>
              </a:buClr>
              <a:buSzPts val="900"/>
              <a:buFont typeface="Noto Sans Symbols"/>
              <a:buChar char="🞂"/>
              <a:defRPr sz="1200" b="0" i="0" u="none" strike="noStrike" cap="none">
                <a:solidFill>
                  <a:schemeClr val="lt1"/>
                </a:solidFill>
                <a:latin typeface="Gill Sans"/>
                <a:ea typeface="Gill Sans"/>
                <a:cs typeface="Gill Sans"/>
                <a:sym typeface="Gill Sans"/>
              </a:defRPr>
            </a:lvl9pPr>
          </a:lstStyle>
          <a:p>
            <a:endParaRPr/>
          </a:p>
        </p:txBody>
      </p:sp>
      <p:sp>
        <p:nvSpPr>
          <p:cNvPr id="161" name="Google Shape;161;p22"/>
          <p:cNvSpPr txBox="1">
            <a:spLocks noGrp="1"/>
          </p:cNvSpPr>
          <p:nvPr>
            <p:ph type="body" idx="1"/>
          </p:nvPr>
        </p:nvSpPr>
        <p:spPr>
          <a:xfrm>
            <a:off x="457200" y="1219200"/>
            <a:ext cx="8229600" cy="533400"/>
          </a:xfrm>
          <a:prstGeom prst="rect">
            <a:avLst/>
          </a:prstGeom>
          <a:noFill/>
          <a:ln>
            <a:noFill/>
          </a:ln>
        </p:spPr>
        <p:txBody>
          <a:bodyPr spcFirstLastPara="1" wrap="square" lIns="91425" tIns="45700" rIns="91425" bIns="45700" anchor="ctr" anchorCtr="0"/>
          <a:lstStyle>
            <a:lvl1pPr marL="457200" lvl="0" indent="-228600" algn="l" rtl="0">
              <a:spcBef>
                <a:spcPts val="600"/>
              </a:spcBef>
              <a:spcAft>
                <a:spcPts val="0"/>
              </a:spcAft>
              <a:buSzPts val="1064"/>
              <a:buFont typeface="Gill Sans"/>
              <a:buNone/>
              <a:defRPr sz="1400"/>
            </a:lvl1pPr>
            <a:lvl2pPr marL="914400" lvl="1" indent="-286512" algn="l" rtl="0">
              <a:spcBef>
                <a:spcPts val="500"/>
              </a:spcBef>
              <a:spcAft>
                <a:spcPts val="0"/>
              </a:spcAft>
              <a:buSzPts val="912"/>
              <a:buChar char="🞂"/>
              <a:defRPr sz="1200"/>
            </a:lvl2pPr>
            <a:lvl3pPr marL="1371600" lvl="2" indent="-276860" algn="l" rtl="0">
              <a:spcBef>
                <a:spcPts val="500"/>
              </a:spcBef>
              <a:spcAft>
                <a:spcPts val="0"/>
              </a:spcAft>
              <a:buSzPts val="760"/>
              <a:buChar char="🞂"/>
              <a:defRPr sz="1000"/>
            </a:lvl3pPr>
            <a:lvl4pPr marL="1828800" lvl="3" indent="-268605" algn="l" rtl="0">
              <a:spcBef>
                <a:spcPts val="400"/>
              </a:spcBef>
              <a:spcAft>
                <a:spcPts val="0"/>
              </a:spcAft>
              <a:buSzPts val="630"/>
              <a:buChar char="◻"/>
              <a:defRPr sz="900"/>
            </a:lvl4pPr>
            <a:lvl5pPr marL="2286000" lvl="4" indent="-268604" algn="l" rtl="0">
              <a:spcBef>
                <a:spcPts val="300"/>
              </a:spcBef>
              <a:spcAft>
                <a:spcPts val="0"/>
              </a:spcAft>
              <a:buSzPts val="630"/>
              <a:buChar char="◻"/>
              <a:defRPr sz="900"/>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62" name="Google Shape;162;p22"/>
          <p:cNvSpPr txBox="1">
            <a:spLocks noGrp="1"/>
          </p:cNvSpPr>
          <p:nvPr>
            <p:ph type="dt" idx="10"/>
          </p:nvPr>
        </p:nvSpPr>
        <p:spPr>
          <a:xfrm>
            <a:off x="6400800" y="6356350"/>
            <a:ext cx="2289000" cy="3657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3" name="Google Shape;163;p22"/>
          <p:cNvSpPr txBox="1">
            <a:spLocks noGrp="1"/>
          </p:cNvSpPr>
          <p:nvPr>
            <p:ph type="ftr" idx="11"/>
          </p:nvPr>
        </p:nvSpPr>
        <p:spPr>
          <a:xfrm>
            <a:off x="2898648" y="6356350"/>
            <a:ext cx="3505200" cy="365700"/>
          </a:xfrm>
          <a:prstGeom prst="rect">
            <a:avLst/>
          </a:prstGeom>
          <a:noFill/>
          <a:ln>
            <a:noFill/>
          </a:ln>
        </p:spPr>
        <p:txBody>
          <a:bodyPr spcFirstLastPara="1" wrap="square" lIns="91425" tIns="45700" rIns="91425" bIns="45700" anchor="t" anchorCtr="0"/>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4" name="Google Shape;164;p22"/>
          <p:cNvSpPr txBox="1">
            <a:spLocks noGrp="1"/>
          </p:cNvSpPr>
          <p:nvPr>
            <p:ph type="sldNum" idx="12"/>
          </p:nvPr>
        </p:nvSpPr>
        <p:spPr>
          <a:xfrm>
            <a:off x="612648" y="6356350"/>
            <a:ext cx="1981200" cy="3657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65" name="Google Shape;165;p22"/>
          <p:cNvCxnSpPr/>
          <p:nvPr/>
        </p:nvCxnSpPr>
        <p:spPr>
          <a:xfrm>
            <a:off x="457200" y="6353175"/>
            <a:ext cx="8229600" cy="0"/>
          </a:xfrm>
          <a:prstGeom prst="straightConnector1">
            <a:avLst/>
          </a:prstGeom>
          <a:noFill/>
          <a:ln w="9525" cap="flat" cmpd="sng">
            <a:solidFill>
              <a:schemeClr val="accent2"/>
            </a:solidFill>
            <a:prstDash val="dash"/>
            <a:round/>
            <a:headEnd type="none" w="sm" len="sm"/>
            <a:tailEnd type="none" w="sm" len="sm"/>
          </a:ln>
        </p:spPr>
      </p:cxnSp>
      <p:sp>
        <p:nvSpPr>
          <p:cNvPr id="166" name="Google Shape;166;p22"/>
          <p:cNvSpPr/>
          <p:nvPr/>
        </p:nvSpPr>
        <p:spPr>
          <a:xfrm rot="5400000">
            <a:off x="419131" y="6467457"/>
            <a:ext cx="190800" cy="120300"/>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167" name="Google Shape;167;p22"/>
          <p:cNvSpPr/>
          <p:nvPr/>
        </p:nvSpPr>
        <p:spPr>
          <a:xfrm>
            <a:off x="457200" y="500856"/>
            <a:ext cx="183000" cy="685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8"/>
        <p:cNvGrpSpPr/>
        <p:nvPr/>
      </p:nvGrpSpPr>
      <p:grpSpPr>
        <a:xfrm>
          <a:off x="0" y="0"/>
          <a:ext cx="0" cy="0"/>
          <a:chOff x="0" y="0"/>
          <a:chExt cx="0" cy="0"/>
        </a:xfrm>
      </p:grpSpPr>
      <p:sp>
        <p:nvSpPr>
          <p:cNvPr id="169" name="Google Shape;169;p23"/>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0" name="Google Shape;170;p23"/>
          <p:cNvSpPr txBox="1">
            <a:spLocks noGrp="1"/>
          </p:cNvSpPr>
          <p:nvPr>
            <p:ph type="body" idx="1"/>
          </p:nvPr>
        </p:nvSpPr>
        <p:spPr>
          <a:xfrm rot="5400000">
            <a:off x="2116800" y="-440400"/>
            <a:ext cx="4910400" cy="8229600"/>
          </a:xfrm>
          <a:prstGeom prst="rect">
            <a:avLst/>
          </a:prstGeom>
          <a:noFill/>
          <a:ln>
            <a:noFill/>
          </a:ln>
        </p:spPr>
        <p:txBody>
          <a:bodyPr spcFirstLastPara="1" wrap="square" lIns="91425" tIns="45700" rIns="91425" bIns="45700" anchor="t" anchorCtr="0"/>
          <a:lstStyle>
            <a:lvl1pPr marL="457200" lvl="0" indent="-315468" algn="l" rtl="0">
              <a:spcBef>
                <a:spcPts val="600"/>
              </a:spcBef>
              <a:spcAft>
                <a:spcPts val="0"/>
              </a:spcAft>
              <a:buSzPts val="1368"/>
              <a:buChar char="🞂"/>
              <a:defRPr/>
            </a:lvl1pPr>
            <a:lvl2pPr marL="914400" lvl="1" indent="-315468" algn="l" rtl="0">
              <a:spcBef>
                <a:spcPts val="500"/>
              </a:spcBef>
              <a:spcAft>
                <a:spcPts val="0"/>
              </a:spcAft>
              <a:buSzPts val="1368"/>
              <a:buChar char="🞂"/>
              <a:defRPr/>
            </a:lvl2pPr>
            <a:lvl3pPr marL="1371600" lvl="2" indent="-315467" algn="l" rtl="0">
              <a:spcBef>
                <a:spcPts val="500"/>
              </a:spcBef>
              <a:spcAft>
                <a:spcPts val="0"/>
              </a:spcAft>
              <a:buSzPts val="1368"/>
              <a:buChar char="🞂"/>
              <a:defRPr/>
            </a:lvl3pPr>
            <a:lvl4pPr marL="1828800" lvl="3" indent="-308610" algn="l" rtl="0">
              <a:spcBef>
                <a:spcPts val="400"/>
              </a:spcBef>
              <a:spcAft>
                <a:spcPts val="0"/>
              </a:spcAft>
              <a:buSzPts val="1260"/>
              <a:buChar char="◻"/>
              <a:defRPr/>
            </a:lvl4pPr>
            <a:lvl5pPr marL="2286000" lvl="4" indent="-308610" algn="l" rtl="0">
              <a:spcBef>
                <a:spcPts val="300"/>
              </a:spcBef>
              <a:spcAft>
                <a:spcPts val="0"/>
              </a:spcAft>
              <a:buSzPts val="1260"/>
              <a:buChar char="◻"/>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71" name="Google Shape;171;p23"/>
          <p:cNvSpPr txBox="1">
            <a:spLocks noGrp="1"/>
          </p:cNvSpPr>
          <p:nvPr>
            <p:ph type="dt" idx="10"/>
          </p:nvPr>
        </p:nvSpPr>
        <p:spPr>
          <a:xfrm>
            <a:off x="6400800" y="6356350"/>
            <a:ext cx="2289000" cy="3657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2" name="Google Shape;172;p23"/>
          <p:cNvSpPr txBox="1">
            <a:spLocks noGrp="1"/>
          </p:cNvSpPr>
          <p:nvPr>
            <p:ph type="ftr" idx="11"/>
          </p:nvPr>
        </p:nvSpPr>
        <p:spPr>
          <a:xfrm>
            <a:off x="2898648" y="6356350"/>
            <a:ext cx="3505200" cy="365700"/>
          </a:xfrm>
          <a:prstGeom prst="rect">
            <a:avLst/>
          </a:prstGeom>
          <a:noFill/>
          <a:ln>
            <a:noFill/>
          </a:ln>
        </p:spPr>
        <p:txBody>
          <a:bodyPr spcFirstLastPara="1" wrap="square" lIns="91425" tIns="45700" rIns="91425" bIns="45700" anchor="t" anchorCtr="0"/>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3" name="Google Shape;173;p23"/>
          <p:cNvSpPr txBox="1">
            <a:spLocks noGrp="1"/>
          </p:cNvSpPr>
          <p:nvPr>
            <p:ph type="sldNum" idx="12"/>
          </p:nvPr>
        </p:nvSpPr>
        <p:spPr>
          <a:xfrm>
            <a:off x="612648" y="6356350"/>
            <a:ext cx="1981200" cy="3657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4"/>
        <p:cNvGrpSpPr/>
        <p:nvPr/>
      </p:nvGrpSpPr>
      <p:grpSpPr>
        <a:xfrm>
          <a:off x="0" y="0"/>
          <a:ext cx="0" cy="0"/>
          <a:chOff x="0" y="0"/>
          <a:chExt cx="0" cy="0"/>
        </a:xfrm>
      </p:grpSpPr>
      <p:sp>
        <p:nvSpPr>
          <p:cNvPr id="175" name="Google Shape;175;p24"/>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6" name="Google Shape;176;p24"/>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lstStyle>
            <a:lvl1pPr marL="457200" lvl="0" indent="-315468" algn="l" rtl="0">
              <a:spcBef>
                <a:spcPts val="600"/>
              </a:spcBef>
              <a:spcAft>
                <a:spcPts val="0"/>
              </a:spcAft>
              <a:buSzPts val="1368"/>
              <a:buChar char="🞂"/>
              <a:defRPr/>
            </a:lvl1pPr>
            <a:lvl2pPr marL="914400" lvl="1" indent="-315468" algn="l" rtl="0">
              <a:spcBef>
                <a:spcPts val="500"/>
              </a:spcBef>
              <a:spcAft>
                <a:spcPts val="0"/>
              </a:spcAft>
              <a:buSzPts val="1368"/>
              <a:buChar char="🞂"/>
              <a:defRPr/>
            </a:lvl2pPr>
            <a:lvl3pPr marL="1371600" lvl="2" indent="-315467" algn="l" rtl="0">
              <a:spcBef>
                <a:spcPts val="500"/>
              </a:spcBef>
              <a:spcAft>
                <a:spcPts val="0"/>
              </a:spcAft>
              <a:buSzPts val="1368"/>
              <a:buChar char="🞂"/>
              <a:defRPr/>
            </a:lvl3pPr>
            <a:lvl4pPr marL="1828800" lvl="3" indent="-308610" algn="l" rtl="0">
              <a:spcBef>
                <a:spcPts val="400"/>
              </a:spcBef>
              <a:spcAft>
                <a:spcPts val="0"/>
              </a:spcAft>
              <a:buSzPts val="1260"/>
              <a:buChar char="◻"/>
              <a:defRPr/>
            </a:lvl4pPr>
            <a:lvl5pPr marL="2286000" lvl="4" indent="-308610" algn="l" rtl="0">
              <a:spcBef>
                <a:spcPts val="300"/>
              </a:spcBef>
              <a:spcAft>
                <a:spcPts val="0"/>
              </a:spcAft>
              <a:buSzPts val="1260"/>
              <a:buChar char="◻"/>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77" name="Google Shape;177;p24"/>
          <p:cNvSpPr txBox="1">
            <a:spLocks noGrp="1"/>
          </p:cNvSpPr>
          <p:nvPr>
            <p:ph type="dt" idx="10"/>
          </p:nvPr>
        </p:nvSpPr>
        <p:spPr>
          <a:xfrm>
            <a:off x="6400800" y="6356350"/>
            <a:ext cx="2289000" cy="3657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8" name="Google Shape;178;p24"/>
          <p:cNvSpPr txBox="1">
            <a:spLocks noGrp="1"/>
          </p:cNvSpPr>
          <p:nvPr>
            <p:ph type="ftr" idx="11"/>
          </p:nvPr>
        </p:nvSpPr>
        <p:spPr>
          <a:xfrm>
            <a:off x="2898648" y="6356350"/>
            <a:ext cx="3505200" cy="365700"/>
          </a:xfrm>
          <a:prstGeom prst="rect">
            <a:avLst/>
          </a:prstGeom>
          <a:noFill/>
          <a:ln>
            <a:noFill/>
          </a:ln>
        </p:spPr>
        <p:txBody>
          <a:bodyPr spcFirstLastPara="1" wrap="square" lIns="91425" tIns="45700" rIns="91425" bIns="45700" anchor="t" anchorCtr="0"/>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9" name="Google Shape;179;p24"/>
          <p:cNvSpPr txBox="1">
            <a:spLocks noGrp="1"/>
          </p:cNvSpPr>
          <p:nvPr>
            <p:ph type="sldNum" idx="12"/>
          </p:nvPr>
        </p:nvSpPr>
        <p:spPr>
          <a:xfrm>
            <a:off x="612648" y="6356350"/>
            <a:ext cx="1981200" cy="3657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80" name="Google Shape;180;p24"/>
          <p:cNvCxnSpPr/>
          <p:nvPr/>
        </p:nvCxnSpPr>
        <p:spPr>
          <a:xfrm>
            <a:off x="457200" y="6353175"/>
            <a:ext cx="8229600" cy="0"/>
          </a:xfrm>
          <a:prstGeom prst="straightConnector1">
            <a:avLst/>
          </a:prstGeom>
          <a:noFill/>
          <a:ln w="9525" cap="flat" cmpd="sng">
            <a:solidFill>
              <a:schemeClr val="accent2"/>
            </a:solidFill>
            <a:prstDash val="dash"/>
            <a:round/>
            <a:headEnd type="none" w="sm" len="sm"/>
            <a:tailEnd type="none" w="sm" len="sm"/>
          </a:ln>
        </p:spPr>
      </p:cxnSp>
      <p:sp>
        <p:nvSpPr>
          <p:cNvPr id="181" name="Google Shape;181;p24"/>
          <p:cNvSpPr/>
          <p:nvPr/>
        </p:nvSpPr>
        <p:spPr>
          <a:xfrm rot="5400000">
            <a:off x="419131" y="6467457"/>
            <a:ext cx="190800" cy="120300"/>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cxnSp>
        <p:nvCxnSpPr>
          <p:cNvPr id="182" name="Google Shape;182;p24"/>
          <p:cNvCxnSpPr/>
          <p:nvPr/>
        </p:nvCxnSpPr>
        <p:spPr>
          <a:xfrm rot="5400000">
            <a:off x="3629637" y="3201922"/>
            <a:ext cx="5852100" cy="0"/>
          </a:xfrm>
          <a:prstGeom prst="straightConnector1">
            <a:avLst/>
          </a:prstGeom>
          <a:noFill/>
          <a:ln w="9525" cap="flat" cmpd="sng">
            <a:solidFill>
              <a:schemeClr val="accent2"/>
            </a:solidFill>
            <a:prstDash val="dash"/>
            <a:round/>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p:cNvSpPr/>
          <p:nvPr userDrawn="1"/>
        </p:nvSpPr>
        <p:spPr>
          <a:xfrm>
            <a:off x="0" y="0"/>
            <a:ext cx="9144000" cy="6934200"/>
          </a:xfrm>
          <a:prstGeom prst="rect">
            <a:avLst/>
          </a:prstGeom>
          <a:pattFill prst="pct5">
            <a:fgClr>
              <a:schemeClr val="bg2">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dirty="0">
              <a:solidFill>
                <a:srgbClr val="FFFFFF"/>
              </a:solidFill>
            </a:endParaRPr>
          </a:p>
        </p:txBody>
      </p:sp>
      <p:sp>
        <p:nvSpPr>
          <p:cNvPr id="28" name="Rectangle 27"/>
          <p:cNvSpPr/>
          <p:nvPr userDrawn="1"/>
        </p:nvSpPr>
        <p:spPr>
          <a:xfrm>
            <a:off x="0" y="0"/>
            <a:ext cx="9144000" cy="693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a:solidFill>
                <a:srgbClr val="FFFFFF"/>
              </a:solidFill>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0" y="3860066"/>
            <a:ext cx="4598480" cy="259747"/>
          </a:xfrm>
          <a:prstGeom prst="rect">
            <a:avLst/>
          </a:prstGeom>
        </p:spPr>
      </p:pic>
      <p:grpSp>
        <p:nvGrpSpPr>
          <p:cNvPr id="15" name="Group 14"/>
          <p:cNvGrpSpPr/>
          <p:nvPr userDrawn="1"/>
        </p:nvGrpSpPr>
        <p:grpSpPr>
          <a:xfrm>
            <a:off x="2770492" y="1048487"/>
            <a:ext cx="2497856" cy="2609113"/>
            <a:chOff x="2522651" y="1457808"/>
            <a:chExt cx="2820870" cy="2946518"/>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560" y="1457808"/>
              <a:ext cx="2407961" cy="916303"/>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4974" y="3626534"/>
              <a:ext cx="1544931" cy="777792"/>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2651" y="2051531"/>
              <a:ext cx="1182671" cy="2301413"/>
            </a:xfrm>
            <a:prstGeom prst="rect">
              <a:avLst/>
            </a:prstGeom>
          </p:spPr>
        </p:pic>
      </p:grpSp>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30168" y="1778463"/>
            <a:ext cx="2770632" cy="1433417"/>
          </a:xfrm>
          <a:prstGeom prst="rect">
            <a:avLst/>
          </a:prstGeom>
        </p:spPr>
      </p:pic>
      <p:sp>
        <p:nvSpPr>
          <p:cNvPr id="10" name="Rectangle 9"/>
          <p:cNvSpPr/>
          <p:nvPr userDrawn="1"/>
        </p:nvSpPr>
        <p:spPr>
          <a:xfrm>
            <a:off x="7696200" y="5867400"/>
            <a:ext cx="1219200" cy="762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buClrTx/>
              <a:buFontTx/>
              <a:buNone/>
            </a:pPr>
            <a:endParaRPr lang="en-US" sz="2400" kern="1200">
              <a:solidFill>
                <a:srgbClr val="FFFFFF"/>
              </a:solidFill>
            </a:endParaRPr>
          </a:p>
        </p:txBody>
      </p:sp>
      <p:grpSp>
        <p:nvGrpSpPr>
          <p:cNvPr id="24" name="Group 23"/>
          <p:cNvGrpSpPr/>
          <p:nvPr userDrawn="1"/>
        </p:nvGrpSpPr>
        <p:grpSpPr>
          <a:xfrm>
            <a:off x="0" y="5193792"/>
            <a:ext cx="9146388" cy="91440"/>
            <a:chOff x="-2389" y="1705495"/>
            <a:chExt cx="9146388" cy="137160"/>
          </a:xfrm>
        </p:grpSpPr>
        <p:sp>
          <p:nvSpPr>
            <p:cNvPr id="25" name="Rectangle 24"/>
            <p:cNvSpPr/>
            <p:nvPr userDrawn="1"/>
          </p:nvSpPr>
          <p:spPr>
            <a:xfrm>
              <a:off x="-2389" y="1705495"/>
              <a:ext cx="3037378" cy="137160"/>
            </a:xfrm>
            <a:prstGeom prst="rect">
              <a:avLst/>
            </a:prstGeom>
            <a:solidFill>
              <a:srgbClr val="98C11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a:solidFill>
                  <a:srgbClr val="FFFFFF"/>
                </a:solidFill>
              </a:endParaRPr>
            </a:p>
          </p:txBody>
        </p:sp>
        <p:sp>
          <p:nvSpPr>
            <p:cNvPr id="26" name="Rectangle 25"/>
            <p:cNvSpPr/>
            <p:nvPr userDrawn="1"/>
          </p:nvSpPr>
          <p:spPr>
            <a:xfrm>
              <a:off x="3034989" y="1705495"/>
              <a:ext cx="3131499" cy="137160"/>
            </a:xfrm>
            <a:prstGeom prst="rect">
              <a:avLst/>
            </a:prstGeom>
            <a:solidFill>
              <a:srgbClr val="65428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a:solidFill>
                  <a:srgbClr val="FFFFFF"/>
                </a:solidFill>
              </a:endParaRPr>
            </a:p>
          </p:txBody>
        </p:sp>
        <p:sp>
          <p:nvSpPr>
            <p:cNvPr id="27" name="Rectangle 26"/>
            <p:cNvSpPr/>
            <p:nvPr userDrawn="1"/>
          </p:nvSpPr>
          <p:spPr>
            <a:xfrm>
              <a:off x="6151331" y="1705495"/>
              <a:ext cx="2992668" cy="137160"/>
            </a:xfrm>
            <a:prstGeom prst="rect">
              <a:avLst/>
            </a:prstGeom>
            <a:solidFill>
              <a:srgbClr val="DB90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a:solidFill>
                  <a:srgbClr val="FFFFFF"/>
                </a:solidFill>
              </a:endParaRPr>
            </a:p>
          </p:txBody>
        </p:sp>
      </p:grpSp>
      <p:pic>
        <p:nvPicPr>
          <p:cNvPr id="21" name="Picture 5" descr="Copy of Slide Image without logo.jpg"/>
          <p:cNvPicPr>
            <a:picLocks noChangeAspect="1"/>
          </p:cNvPicPr>
          <p:nvPr userDrawn="1"/>
        </p:nvPicPr>
        <p:blipFill rotWithShape="1">
          <a:blip r:embed="rId7" cstate="print"/>
          <a:srcRect t="8095" b="5077"/>
          <a:stretch/>
        </p:blipFill>
        <p:spPr bwMode="auto">
          <a:xfrm>
            <a:off x="-2388" y="5273040"/>
            <a:ext cx="9144000" cy="1661159"/>
          </a:xfrm>
          <a:prstGeom prst="rect">
            <a:avLst/>
          </a:prstGeom>
          <a:noFill/>
          <a:ln w="9525">
            <a:noFill/>
            <a:miter lim="800000"/>
            <a:headEnd/>
            <a:tailEnd/>
          </a:ln>
        </p:spPr>
      </p:pic>
      <p:sp>
        <p:nvSpPr>
          <p:cNvPr id="3" name="Content Placeholder 2"/>
          <p:cNvSpPr>
            <a:spLocks noGrp="1"/>
          </p:cNvSpPr>
          <p:nvPr userDrawn="1">
            <p:ph sz="quarter" idx="10" hasCustomPrompt="1"/>
          </p:nvPr>
        </p:nvSpPr>
        <p:spPr>
          <a:xfrm>
            <a:off x="0" y="5439460"/>
            <a:ext cx="9144000" cy="609600"/>
          </a:xfrm>
        </p:spPr>
        <p:txBody>
          <a:bodyPr/>
          <a:lstStyle>
            <a:lvl1pPr marL="0" indent="0" algn="ctr">
              <a:buNone/>
              <a:defRPr sz="3600" baseline="0">
                <a:solidFill>
                  <a:schemeClr val="bg1"/>
                </a:solidFill>
              </a:defRPr>
            </a:lvl1pPr>
          </a:lstStyle>
          <a:p>
            <a:pPr lvl="0"/>
            <a:r>
              <a:rPr lang="en-US" dirty="0"/>
              <a:t>Place Your Title Here</a:t>
            </a:r>
          </a:p>
        </p:txBody>
      </p:sp>
      <p:sp>
        <p:nvSpPr>
          <p:cNvPr id="5" name="Content Placeholder 4"/>
          <p:cNvSpPr>
            <a:spLocks noGrp="1"/>
          </p:cNvSpPr>
          <p:nvPr userDrawn="1">
            <p:ph sz="quarter" idx="11" hasCustomPrompt="1"/>
          </p:nvPr>
        </p:nvSpPr>
        <p:spPr>
          <a:xfrm>
            <a:off x="0" y="6172200"/>
            <a:ext cx="9144000" cy="381000"/>
          </a:xfrm>
        </p:spPr>
        <p:txBody>
          <a:bodyPr/>
          <a:lstStyle>
            <a:lvl1pPr marL="0" indent="0" algn="ctr">
              <a:buNone/>
              <a:defRPr sz="1400" i="1" baseline="0">
                <a:solidFill>
                  <a:schemeClr val="bg1"/>
                </a:solidFill>
              </a:defRPr>
            </a:lvl1pPr>
            <a:lvl2pPr>
              <a:defRPr sz="1400"/>
            </a:lvl2pPr>
            <a:lvl3pPr>
              <a:defRPr sz="1400"/>
            </a:lvl3pPr>
            <a:lvl4pPr>
              <a:defRPr sz="1400"/>
            </a:lvl4pPr>
            <a:lvl5pPr>
              <a:defRPr sz="1400"/>
            </a:lvl5pPr>
          </a:lstStyle>
          <a:p>
            <a:pPr lvl="0"/>
            <a:r>
              <a:rPr lang="en-US" dirty="0"/>
              <a:t>Month, Day, Year</a:t>
            </a:r>
          </a:p>
        </p:txBody>
      </p:sp>
    </p:spTree>
    <p:extLst>
      <p:ext uri="{BB962C8B-B14F-4D97-AF65-F5344CB8AC3E}">
        <p14:creationId xmlns:p14="http://schemas.microsoft.com/office/powerpoint/2010/main" val="16521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00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47" presetClass="entr" presetSubtype="0" fill="hold" nodeType="withEffect">
                                  <p:stCondLst>
                                    <p:cond delay="10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26" presetClass="emph" presetSubtype="0" fill="hold" nodeType="withEffect">
                                  <p:stCondLst>
                                    <p:cond delay="0"/>
                                  </p:stCondLst>
                                  <p:childTnLst>
                                    <p:animEffect transition="out" filter="fade">
                                      <p:cBhvr>
                                        <p:cTn id="21" dur="500" tmFilter="0, 0; .2, .5; .8, .5; 1, 0"/>
                                        <p:tgtEl>
                                          <p:spTgt spid="14"/>
                                        </p:tgtEl>
                                      </p:cBhvr>
                                    </p:animEffect>
                                    <p:animScale>
                                      <p:cBhvr>
                                        <p:cTn id="22" dur="250" autoRev="1" fill="hold"/>
                                        <p:tgtEl>
                                          <p:spTgt spid="14"/>
                                        </p:tgtEl>
                                      </p:cBhvr>
                                      <p:by x="105000" y="105000"/>
                                    </p:animScale>
                                  </p:childTnLst>
                                </p:cTn>
                              </p:par>
                            </p:childTnLst>
                          </p:cTn>
                        </p:par>
                        <p:par>
                          <p:cTn id="23" fill="hold">
                            <p:stCondLst>
                              <p:cond delay="2500"/>
                            </p:stCondLst>
                            <p:childTnLst>
                              <p:par>
                                <p:cTn id="24" presetID="42" presetClass="entr" presetSubtype="0" fill="hold" grpId="0" nodeType="afterEffect">
                                  <p:stCondLst>
                                    <p:cond delay="50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50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1000"/>
                                        <p:tgtEl>
                                          <p:spTgt spid="5">
                                            <p:txEl>
                                              <p:pRg st="0" end="0"/>
                                            </p:txEl>
                                          </p:spTgt>
                                        </p:tgtEl>
                                      </p:cBhvr>
                                    </p:animEffect>
                                    <p:anim calcmode="lin" valueType="num">
                                      <p:cBhvr>
                                        <p:cTn id="3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after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2"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anim calcmode="lin" valueType="num">
                      <p:cBhvr>
                        <p:cTn dur="1000" fill="hold"/>
                        <p:tgtEl>
                          <p:spTgt spid="5"/>
                        </p:tgtEl>
                        <p:attrNameLst>
                          <p:attrName>ppt_x</p:attrName>
                        </p:attrNameLst>
                      </p:cBhvr>
                      <p:tavLst>
                        <p:tav tm="0">
                          <p:val>
                            <p:strVal val="#ppt_x"/>
                          </p:val>
                        </p:tav>
                        <p:tav tm="100000">
                          <p:val>
                            <p:strVal val="#ppt_x"/>
                          </p:val>
                        </p:tav>
                      </p:tavLst>
                    </p:anim>
                    <p:anim calcmode="lin" valueType="num">
                      <p:cBhvr>
                        <p:cTn dur="10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_no-animation">
    <p:spTree>
      <p:nvGrpSpPr>
        <p:cNvPr id="1" name=""/>
        <p:cNvGrpSpPr/>
        <p:nvPr/>
      </p:nvGrpSpPr>
      <p:grpSpPr>
        <a:xfrm>
          <a:off x="0" y="0"/>
          <a:ext cx="0" cy="0"/>
          <a:chOff x="0" y="0"/>
          <a:chExt cx="0" cy="0"/>
        </a:xfrm>
      </p:grpSpPr>
      <p:sp>
        <p:nvSpPr>
          <p:cNvPr id="20" name="Rectangle 19"/>
          <p:cNvSpPr/>
          <p:nvPr userDrawn="1"/>
        </p:nvSpPr>
        <p:spPr>
          <a:xfrm>
            <a:off x="0" y="0"/>
            <a:ext cx="9144000" cy="6934200"/>
          </a:xfrm>
          <a:prstGeom prst="rect">
            <a:avLst/>
          </a:prstGeom>
          <a:pattFill prst="pct5">
            <a:fgClr>
              <a:schemeClr val="bg2">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dirty="0">
              <a:solidFill>
                <a:srgbClr val="FFFFFF"/>
              </a:solidFill>
            </a:endParaRPr>
          </a:p>
        </p:txBody>
      </p:sp>
      <p:sp>
        <p:nvSpPr>
          <p:cNvPr id="28" name="Rectangle 27"/>
          <p:cNvSpPr/>
          <p:nvPr userDrawn="1"/>
        </p:nvSpPr>
        <p:spPr>
          <a:xfrm>
            <a:off x="0" y="0"/>
            <a:ext cx="9144000" cy="693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a:solidFill>
                <a:srgbClr val="FFFFFF"/>
              </a:solidFill>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0" y="3860066"/>
            <a:ext cx="4509748" cy="254734"/>
          </a:xfrm>
          <a:prstGeom prst="rect">
            <a:avLst/>
          </a:prstGeom>
        </p:spPr>
      </p:pic>
      <p:grpSp>
        <p:nvGrpSpPr>
          <p:cNvPr id="15" name="Group 14"/>
          <p:cNvGrpSpPr/>
          <p:nvPr userDrawn="1"/>
        </p:nvGrpSpPr>
        <p:grpSpPr>
          <a:xfrm>
            <a:off x="2660764" y="998240"/>
            <a:ext cx="2497856" cy="2609113"/>
            <a:chOff x="2522651" y="1457808"/>
            <a:chExt cx="2820870" cy="2946518"/>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560" y="1457808"/>
              <a:ext cx="2407961" cy="916303"/>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4974" y="3626534"/>
              <a:ext cx="1544931" cy="777792"/>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2651" y="2051531"/>
              <a:ext cx="1182671" cy="2301413"/>
            </a:xfrm>
            <a:prstGeom prst="rect">
              <a:avLst/>
            </a:prstGeom>
          </p:spPr>
        </p:pic>
      </p:grpSp>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84702" y="1732131"/>
            <a:ext cx="2717175" cy="1405758"/>
          </a:xfrm>
          <a:prstGeom prst="rect">
            <a:avLst/>
          </a:prstGeom>
        </p:spPr>
      </p:pic>
      <p:sp>
        <p:nvSpPr>
          <p:cNvPr id="10" name="Rectangle 9"/>
          <p:cNvSpPr/>
          <p:nvPr userDrawn="1"/>
        </p:nvSpPr>
        <p:spPr>
          <a:xfrm>
            <a:off x="7696200" y="5867400"/>
            <a:ext cx="1219200" cy="762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buClrTx/>
              <a:buFontTx/>
              <a:buNone/>
            </a:pPr>
            <a:endParaRPr lang="en-US" sz="2400" kern="1200">
              <a:solidFill>
                <a:srgbClr val="FFFFFF"/>
              </a:solidFill>
            </a:endParaRPr>
          </a:p>
        </p:txBody>
      </p:sp>
      <p:grpSp>
        <p:nvGrpSpPr>
          <p:cNvPr id="24" name="Group 23"/>
          <p:cNvGrpSpPr/>
          <p:nvPr userDrawn="1"/>
        </p:nvGrpSpPr>
        <p:grpSpPr>
          <a:xfrm>
            <a:off x="0" y="5193792"/>
            <a:ext cx="9146388" cy="91440"/>
            <a:chOff x="-2389" y="1705495"/>
            <a:chExt cx="9146388" cy="137160"/>
          </a:xfrm>
        </p:grpSpPr>
        <p:sp>
          <p:nvSpPr>
            <p:cNvPr id="25" name="Rectangle 24"/>
            <p:cNvSpPr/>
            <p:nvPr userDrawn="1"/>
          </p:nvSpPr>
          <p:spPr>
            <a:xfrm>
              <a:off x="-2389" y="1705495"/>
              <a:ext cx="3037378" cy="137160"/>
            </a:xfrm>
            <a:prstGeom prst="rect">
              <a:avLst/>
            </a:prstGeom>
            <a:solidFill>
              <a:srgbClr val="98C11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a:solidFill>
                  <a:srgbClr val="FFFFFF"/>
                </a:solidFill>
              </a:endParaRPr>
            </a:p>
          </p:txBody>
        </p:sp>
        <p:sp>
          <p:nvSpPr>
            <p:cNvPr id="26" name="Rectangle 25"/>
            <p:cNvSpPr/>
            <p:nvPr userDrawn="1"/>
          </p:nvSpPr>
          <p:spPr>
            <a:xfrm>
              <a:off x="3034989" y="1705495"/>
              <a:ext cx="3131499" cy="137160"/>
            </a:xfrm>
            <a:prstGeom prst="rect">
              <a:avLst/>
            </a:prstGeom>
            <a:solidFill>
              <a:srgbClr val="65428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a:solidFill>
                  <a:srgbClr val="FFFFFF"/>
                </a:solidFill>
              </a:endParaRPr>
            </a:p>
          </p:txBody>
        </p:sp>
        <p:sp>
          <p:nvSpPr>
            <p:cNvPr id="27" name="Rectangle 26"/>
            <p:cNvSpPr/>
            <p:nvPr userDrawn="1"/>
          </p:nvSpPr>
          <p:spPr>
            <a:xfrm>
              <a:off x="6151331" y="1705495"/>
              <a:ext cx="2992668" cy="137160"/>
            </a:xfrm>
            <a:prstGeom prst="rect">
              <a:avLst/>
            </a:prstGeom>
            <a:solidFill>
              <a:srgbClr val="DB90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a:solidFill>
                  <a:srgbClr val="FFFFFF"/>
                </a:solidFill>
              </a:endParaRPr>
            </a:p>
          </p:txBody>
        </p:sp>
      </p:grpSp>
      <p:pic>
        <p:nvPicPr>
          <p:cNvPr id="21" name="Picture 5" descr="Copy of Slide Image without logo.jpg"/>
          <p:cNvPicPr>
            <a:picLocks noChangeAspect="1"/>
          </p:cNvPicPr>
          <p:nvPr userDrawn="1"/>
        </p:nvPicPr>
        <p:blipFill rotWithShape="1">
          <a:blip r:embed="rId7" cstate="print"/>
          <a:srcRect t="8095" b="5077"/>
          <a:stretch/>
        </p:blipFill>
        <p:spPr bwMode="auto">
          <a:xfrm>
            <a:off x="-2388" y="5273040"/>
            <a:ext cx="9144000" cy="1661159"/>
          </a:xfrm>
          <a:prstGeom prst="rect">
            <a:avLst/>
          </a:prstGeom>
          <a:noFill/>
          <a:ln w="9525">
            <a:noFill/>
            <a:miter lim="800000"/>
            <a:headEnd/>
            <a:tailEnd/>
          </a:ln>
        </p:spPr>
      </p:pic>
      <p:sp>
        <p:nvSpPr>
          <p:cNvPr id="3" name="Content Placeholder 2"/>
          <p:cNvSpPr>
            <a:spLocks noGrp="1"/>
          </p:cNvSpPr>
          <p:nvPr userDrawn="1">
            <p:ph sz="quarter" idx="10" hasCustomPrompt="1"/>
          </p:nvPr>
        </p:nvSpPr>
        <p:spPr>
          <a:xfrm>
            <a:off x="0" y="5439460"/>
            <a:ext cx="9144000" cy="609600"/>
          </a:xfrm>
        </p:spPr>
        <p:txBody>
          <a:bodyPr/>
          <a:lstStyle>
            <a:lvl1pPr marL="0" indent="0" algn="ctr">
              <a:buNone/>
              <a:defRPr sz="3600" baseline="0">
                <a:solidFill>
                  <a:schemeClr val="bg1"/>
                </a:solidFill>
              </a:defRPr>
            </a:lvl1pPr>
          </a:lstStyle>
          <a:p>
            <a:pPr lvl="0"/>
            <a:r>
              <a:rPr lang="en-US" dirty="0"/>
              <a:t>Place Your Title Here</a:t>
            </a:r>
          </a:p>
        </p:txBody>
      </p:sp>
      <p:sp>
        <p:nvSpPr>
          <p:cNvPr id="5" name="Content Placeholder 4"/>
          <p:cNvSpPr>
            <a:spLocks noGrp="1"/>
          </p:cNvSpPr>
          <p:nvPr userDrawn="1">
            <p:ph sz="quarter" idx="11" hasCustomPrompt="1"/>
          </p:nvPr>
        </p:nvSpPr>
        <p:spPr>
          <a:xfrm>
            <a:off x="0" y="6172200"/>
            <a:ext cx="9144000" cy="381000"/>
          </a:xfrm>
        </p:spPr>
        <p:txBody>
          <a:bodyPr/>
          <a:lstStyle>
            <a:lvl1pPr marL="0" indent="0" algn="ctr">
              <a:buNone/>
              <a:defRPr sz="1400" i="1" baseline="0">
                <a:solidFill>
                  <a:schemeClr val="bg1"/>
                </a:solidFill>
              </a:defRPr>
            </a:lvl1pPr>
            <a:lvl2pPr>
              <a:defRPr sz="1400"/>
            </a:lvl2pPr>
            <a:lvl3pPr>
              <a:defRPr sz="1400"/>
            </a:lvl3pPr>
            <a:lvl4pPr>
              <a:defRPr sz="1400"/>
            </a:lvl4pPr>
            <a:lvl5pPr>
              <a:defRPr sz="1400"/>
            </a:lvl5pPr>
          </a:lstStyle>
          <a:p>
            <a:pPr lvl="0"/>
            <a:r>
              <a:rPr lang="en-US" dirty="0"/>
              <a:t>Month, Day, Year</a:t>
            </a:r>
          </a:p>
        </p:txBody>
      </p:sp>
      <p:pic>
        <p:nvPicPr>
          <p:cNvPr id="2" name="Picture 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86000" y="998240"/>
            <a:ext cx="4610105" cy="3116560"/>
          </a:xfrm>
          <a:prstGeom prst="rect">
            <a:avLst/>
          </a:prstGeom>
        </p:spPr>
      </p:pic>
    </p:spTree>
    <p:extLst>
      <p:ext uri="{BB962C8B-B14F-4D97-AF65-F5344CB8AC3E}">
        <p14:creationId xmlns:p14="http://schemas.microsoft.com/office/powerpoint/2010/main" val="3589222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Lis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1000" y="1676400"/>
            <a:ext cx="8382000" cy="434975"/>
          </a:xfrm>
        </p:spPr>
        <p:txBody>
          <a:bodyPr/>
          <a:lstStyle>
            <a:lvl1pPr marL="0" indent="0">
              <a:spcAft>
                <a:spcPts val="1200"/>
              </a:spcAft>
              <a:buNone/>
              <a:defRPr sz="2400" b="1">
                <a:solidFill>
                  <a:srgbClr val="0479C1"/>
                </a:solidFill>
              </a:defRPr>
            </a:lvl1pPr>
            <a:lvl2pPr marL="971550" indent="-514350">
              <a:buFont typeface="+mj-lt"/>
              <a:buAutoNum type="arabicPeriod"/>
              <a:defRPr sz="2400"/>
            </a:lvl2pPr>
            <a:lvl3pPr>
              <a:defRPr sz="2000"/>
            </a:lvl3pPr>
            <a:lvl4pPr>
              <a:buFont typeface="Arial" panose="020B0604020202020204" pitchFamily="34" charset="0"/>
              <a:buChar char="•"/>
              <a:defRPr sz="1800"/>
            </a:lvl4pPr>
            <a:lvl5pPr>
              <a:defRPr/>
            </a:lvl5pPr>
          </a:lstStyle>
          <a:p>
            <a:pPr lvl="0"/>
            <a:r>
              <a:rPr lang="en-US" dirty="0"/>
              <a:t>Subheader</a:t>
            </a:r>
          </a:p>
          <a:p>
            <a:pPr lvl="0"/>
            <a:endParaRPr lang="en-US" dirty="0"/>
          </a:p>
        </p:txBody>
      </p:sp>
      <p:sp>
        <p:nvSpPr>
          <p:cNvPr id="5" name="Rectangle 2"/>
          <p:cNvSpPr>
            <a:spLocks noGrp="1" noChangeArrowheads="1"/>
          </p:cNvSpPr>
          <p:nvPr>
            <p:ph type="title" hasCustomPrompt="1"/>
          </p:nvPr>
        </p:nvSpPr>
        <p:spPr bwMode="auto">
          <a:xfrm>
            <a:off x="0" y="152400"/>
            <a:ext cx="9144000" cy="762000"/>
          </a:xfrm>
          <a:prstGeom prst="rect">
            <a:avLst/>
          </a:prstGeom>
          <a:noFill/>
          <a:ln w="9525">
            <a:noFill/>
            <a:miter lim="800000"/>
            <a:headEnd/>
            <a:tailEnd/>
          </a:ln>
        </p:spPr>
        <p:txBody>
          <a:bodyPr/>
          <a:lstStyle>
            <a:lvl1pPr>
              <a:defRPr/>
            </a:lvl1pPr>
          </a:lstStyle>
          <a:p>
            <a:pPr lvl="0"/>
            <a:r>
              <a:rPr lang="en-US" dirty="0"/>
              <a:t>Click to edit title</a:t>
            </a:r>
          </a:p>
        </p:txBody>
      </p:sp>
      <p:sp>
        <p:nvSpPr>
          <p:cNvPr id="4" name="Slide Number Placeholder 5"/>
          <p:cNvSpPr>
            <a:spLocks noGrp="1"/>
          </p:cNvSpPr>
          <p:nvPr>
            <p:ph type="sldNum" sz="quarter" idx="4"/>
          </p:nvPr>
        </p:nvSpPr>
        <p:spPr>
          <a:xfrm>
            <a:off x="304800" y="6356350"/>
            <a:ext cx="381000" cy="365125"/>
          </a:xfrm>
          <a:prstGeom prst="rect">
            <a:avLst/>
          </a:prstGeom>
        </p:spPr>
        <p:txBody>
          <a:bodyPr vert="horz" lIns="91440" tIns="45720" rIns="91440" bIns="45720" rtlCol="0" anchor="ctr"/>
          <a:lstStyle>
            <a:lvl1pPr algn="l">
              <a:defRPr sz="12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0" hasCustomPrompt="1"/>
          </p:nvPr>
        </p:nvSpPr>
        <p:spPr>
          <a:xfrm>
            <a:off x="381000" y="2286000"/>
            <a:ext cx="8077200" cy="3048000"/>
          </a:xfrm>
        </p:spPr>
        <p:txBody>
          <a:bodyPr/>
          <a:lstStyle>
            <a:lvl1pPr marL="514350" indent="-514350">
              <a:buFont typeface="+mj-lt"/>
              <a:buAutoNum type="arabicPeriod"/>
              <a:defRPr sz="2400" baseline="0"/>
            </a:lvl1pPr>
            <a:lvl2pPr>
              <a:defRPr sz="2200"/>
            </a:lvl2pPr>
            <a:lvl3pPr>
              <a:buFont typeface="Arial" panose="020B0604020202020204" pitchFamily="34" charset="0"/>
              <a:buChar char="•"/>
              <a:defRPr sz="2000"/>
            </a:lvl3pPr>
            <a:lvl4pPr>
              <a:defRPr sz="1800"/>
            </a:lvl4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22021772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anim calcmode="lin" valueType="num">
                                      <p:cBhvr>
                                        <p:cTn id="1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1000"/>
                                        <p:tgtEl>
                                          <p:spTgt spid="8">
                                            <p:txEl>
                                              <p:pRg st="2" end="2"/>
                                            </p:txEl>
                                          </p:spTgt>
                                        </p:tgtEl>
                                      </p:cBhvr>
                                    </p:animEffect>
                                    <p:anim calcmode="lin" valueType="num">
                                      <p:cBhvr>
                                        <p:cTn id="2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8" grpId="0" build="p">
        <p:tmplLst>
          <p:tmpl lvl="1">
            <p:tnLst>
              <p:par>
                <p:cTn presetID="42"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anim calcmode="lin" valueType="num">
                      <p:cBhvr>
                        <p:cTn dur="1000" fill="hold"/>
                        <p:tgtEl>
                          <p:spTgt spid="8"/>
                        </p:tgtEl>
                        <p:attrNameLst>
                          <p:attrName>ppt_x</p:attrName>
                        </p:attrNameLst>
                      </p:cBhvr>
                      <p:tavLst>
                        <p:tav tm="0">
                          <p:val>
                            <p:strVal val="#ppt_x"/>
                          </p:val>
                        </p:tav>
                        <p:tav tm="100000">
                          <p:val>
                            <p:strVal val="#ppt_x"/>
                          </p:val>
                        </p:tav>
                      </p:tavLst>
                    </p:anim>
                    <p:anim calcmode="lin" valueType="num">
                      <p:cBhvr>
                        <p:cTn dur="1000" fill="hold"/>
                        <p:tgtEl>
                          <p:spTgt spid="8"/>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anim calcmode="lin" valueType="num">
                      <p:cBhvr>
                        <p:cTn dur="1000" fill="hold"/>
                        <p:tgtEl>
                          <p:spTgt spid="8"/>
                        </p:tgtEl>
                        <p:attrNameLst>
                          <p:attrName>ppt_x</p:attrName>
                        </p:attrNameLst>
                      </p:cBhvr>
                      <p:tavLst>
                        <p:tav tm="0">
                          <p:val>
                            <p:strVal val="#ppt_x"/>
                          </p:val>
                        </p:tav>
                        <p:tav tm="100000">
                          <p:val>
                            <p:strVal val="#ppt_x"/>
                          </p:val>
                        </p:tav>
                      </p:tavLst>
                    </p:anim>
                    <p:anim calcmode="lin" valueType="num">
                      <p:cBhvr>
                        <p:cTn dur="1000" fill="hold"/>
                        <p:tgtEl>
                          <p:spTgt spid="8"/>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anim calcmode="lin" valueType="num">
                      <p:cBhvr>
                        <p:cTn dur="1000" fill="hold"/>
                        <p:tgtEl>
                          <p:spTgt spid="8"/>
                        </p:tgtEl>
                        <p:attrNameLst>
                          <p:attrName>ppt_x</p:attrName>
                        </p:attrNameLst>
                      </p:cBhvr>
                      <p:tavLst>
                        <p:tav tm="0">
                          <p:val>
                            <p:strVal val="#ppt_x"/>
                          </p:val>
                        </p:tav>
                        <p:tav tm="100000">
                          <p:val>
                            <p:strVal val="#ppt_x"/>
                          </p:val>
                        </p:tav>
                      </p:tavLst>
                    </p:anim>
                    <p:anim calcmode="lin" valueType="num">
                      <p:cBhvr>
                        <p:cTn dur="1000" fill="hold"/>
                        <p:tgtEl>
                          <p:spTgt spid="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List_no-anima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1000" y="1676400"/>
            <a:ext cx="8382000" cy="434975"/>
          </a:xfrm>
        </p:spPr>
        <p:txBody>
          <a:bodyPr/>
          <a:lstStyle>
            <a:lvl1pPr marL="0" indent="0">
              <a:spcAft>
                <a:spcPts val="1200"/>
              </a:spcAft>
              <a:buNone/>
              <a:defRPr sz="2400" b="1">
                <a:solidFill>
                  <a:srgbClr val="0479C1"/>
                </a:solidFill>
              </a:defRPr>
            </a:lvl1pPr>
            <a:lvl2pPr marL="971550" indent="-514350">
              <a:buFont typeface="+mj-lt"/>
              <a:buAutoNum type="arabicPeriod"/>
              <a:defRPr sz="2400"/>
            </a:lvl2pPr>
            <a:lvl3pPr>
              <a:defRPr sz="2000"/>
            </a:lvl3pPr>
            <a:lvl4pPr>
              <a:buFont typeface="Arial" panose="020B0604020202020204" pitchFamily="34" charset="0"/>
              <a:buChar char="•"/>
              <a:defRPr sz="1800"/>
            </a:lvl4pPr>
            <a:lvl5pPr>
              <a:defRPr/>
            </a:lvl5pPr>
          </a:lstStyle>
          <a:p>
            <a:pPr lvl="0"/>
            <a:r>
              <a:rPr lang="en-US" dirty="0"/>
              <a:t>Subheader</a:t>
            </a:r>
          </a:p>
          <a:p>
            <a:pPr lvl="0"/>
            <a:endParaRPr lang="en-US" dirty="0"/>
          </a:p>
        </p:txBody>
      </p:sp>
      <p:sp>
        <p:nvSpPr>
          <p:cNvPr id="5" name="Rectangle 2"/>
          <p:cNvSpPr>
            <a:spLocks noGrp="1" noChangeArrowheads="1"/>
          </p:cNvSpPr>
          <p:nvPr>
            <p:ph type="title" hasCustomPrompt="1"/>
          </p:nvPr>
        </p:nvSpPr>
        <p:spPr bwMode="auto">
          <a:xfrm>
            <a:off x="0" y="152400"/>
            <a:ext cx="9144000" cy="762000"/>
          </a:xfrm>
          <a:prstGeom prst="rect">
            <a:avLst/>
          </a:prstGeom>
          <a:noFill/>
          <a:ln w="9525">
            <a:noFill/>
            <a:miter lim="800000"/>
            <a:headEnd/>
            <a:tailEnd/>
          </a:ln>
        </p:spPr>
        <p:txBody>
          <a:bodyPr/>
          <a:lstStyle>
            <a:lvl1pPr>
              <a:defRPr/>
            </a:lvl1pPr>
          </a:lstStyle>
          <a:p>
            <a:pPr lvl="0"/>
            <a:r>
              <a:rPr lang="en-US" dirty="0"/>
              <a:t>Click to edit title</a:t>
            </a:r>
          </a:p>
        </p:txBody>
      </p:sp>
      <p:sp>
        <p:nvSpPr>
          <p:cNvPr id="4" name="Slide Number Placeholder 5"/>
          <p:cNvSpPr>
            <a:spLocks noGrp="1"/>
          </p:cNvSpPr>
          <p:nvPr>
            <p:ph type="sldNum" sz="quarter" idx="4"/>
          </p:nvPr>
        </p:nvSpPr>
        <p:spPr>
          <a:xfrm>
            <a:off x="304800" y="6356350"/>
            <a:ext cx="381000" cy="365125"/>
          </a:xfrm>
          <a:prstGeom prst="rect">
            <a:avLst/>
          </a:prstGeom>
        </p:spPr>
        <p:txBody>
          <a:bodyPr vert="horz" lIns="91440" tIns="45720" rIns="91440" bIns="45720" rtlCol="0" anchor="ctr"/>
          <a:lstStyle>
            <a:lvl1pPr algn="l">
              <a:defRPr sz="12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0" hasCustomPrompt="1"/>
          </p:nvPr>
        </p:nvSpPr>
        <p:spPr>
          <a:xfrm>
            <a:off x="381000" y="2286000"/>
            <a:ext cx="8077200" cy="3048000"/>
          </a:xfrm>
        </p:spPr>
        <p:txBody>
          <a:bodyPr/>
          <a:lstStyle>
            <a:lvl1pPr marL="514350" indent="-514350">
              <a:buFont typeface="+mj-lt"/>
              <a:buAutoNum type="arabicPeriod"/>
              <a:defRPr sz="2400" baseline="0"/>
            </a:lvl1pPr>
            <a:lvl2pPr>
              <a:defRPr sz="2200"/>
            </a:lvl2pPr>
            <a:lvl3pPr>
              <a:buFont typeface="Arial" panose="020B0604020202020204" pitchFamily="34" charset="0"/>
              <a:buChar char="•"/>
              <a:defRPr sz="2000"/>
            </a:lvl3pPr>
            <a:lvl4pPr>
              <a:defRPr sz="1800"/>
            </a:lvl4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93023050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ragraph Sty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1000" y="1676400"/>
            <a:ext cx="8382000" cy="434975"/>
          </a:xfrm>
        </p:spPr>
        <p:txBody>
          <a:bodyPr/>
          <a:lstStyle>
            <a:lvl1pPr marL="0" indent="0">
              <a:spcAft>
                <a:spcPts val="1200"/>
              </a:spcAft>
              <a:buNone/>
              <a:defRPr sz="2400" b="1">
                <a:solidFill>
                  <a:srgbClr val="0479C1"/>
                </a:solidFill>
              </a:defRPr>
            </a:lvl1pPr>
            <a:lvl2pPr marL="971550" indent="-514350">
              <a:buFont typeface="+mj-lt"/>
              <a:buAutoNum type="arabicPeriod"/>
              <a:defRPr sz="2400"/>
            </a:lvl2pPr>
            <a:lvl3pPr>
              <a:defRPr sz="2000"/>
            </a:lvl3pPr>
            <a:lvl4pPr>
              <a:buFont typeface="Arial" panose="020B0604020202020204" pitchFamily="34" charset="0"/>
              <a:buChar char="•"/>
              <a:defRPr sz="1800"/>
            </a:lvl4pPr>
            <a:lvl5pPr>
              <a:defRPr/>
            </a:lvl5pPr>
          </a:lstStyle>
          <a:p>
            <a:pPr lvl="0"/>
            <a:r>
              <a:rPr lang="en-US" dirty="0"/>
              <a:t>Subheader</a:t>
            </a:r>
          </a:p>
          <a:p>
            <a:pPr lvl="0"/>
            <a:endParaRPr lang="en-US" dirty="0"/>
          </a:p>
        </p:txBody>
      </p:sp>
      <p:sp>
        <p:nvSpPr>
          <p:cNvPr id="5" name="Rectangle 2"/>
          <p:cNvSpPr>
            <a:spLocks noGrp="1" noChangeArrowheads="1"/>
          </p:cNvSpPr>
          <p:nvPr>
            <p:ph type="title" hasCustomPrompt="1"/>
          </p:nvPr>
        </p:nvSpPr>
        <p:spPr bwMode="auto">
          <a:xfrm>
            <a:off x="0" y="152400"/>
            <a:ext cx="9144000" cy="762000"/>
          </a:xfrm>
          <a:prstGeom prst="rect">
            <a:avLst/>
          </a:prstGeom>
          <a:noFill/>
          <a:ln w="9525">
            <a:noFill/>
            <a:miter lim="800000"/>
            <a:headEnd/>
            <a:tailEnd/>
          </a:ln>
        </p:spPr>
        <p:txBody>
          <a:bodyPr/>
          <a:lstStyle>
            <a:lvl1pPr>
              <a:defRPr/>
            </a:lvl1pPr>
          </a:lstStyle>
          <a:p>
            <a:pPr lvl="0"/>
            <a:r>
              <a:rPr lang="en-US" dirty="0"/>
              <a:t>Click to edit title</a:t>
            </a:r>
          </a:p>
        </p:txBody>
      </p:sp>
      <p:sp>
        <p:nvSpPr>
          <p:cNvPr id="4" name="Slide Number Placeholder 5"/>
          <p:cNvSpPr>
            <a:spLocks noGrp="1"/>
          </p:cNvSpPr>
          <p:nvPr>
            <p:ph type="sldNum" sz="quarter" idx="4"/>
          </p:nvPr>
        </p:nvSpPr>
        <p:spPr>
          <a:xfrm>
            <a:off x="304800" y="6356350"/>
            <a:ext cx="381000" cy="365125"/>
          </a:xfrm>
          <a:prstGeom prst="rect">
            <a:avLst/>
          </a:prstGeom>
        </p:spPr>
        <p:txBody>
          <a:bodyPr vert="horz" lIns="91440" tIns="45720" rIns="91440" bIns="45720" rtlCol="0" anchor="ctr"/>
          <a:lstStyle>
            <a:lvl1pPr algn="l">
              <a:defRPr sz="12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0" hasCustomPrompt="1"/>
          </p:nvPr>
        </p:nvSpPr>
        <p:spPr>
          <a:xfrm>
            <a:off x="381000" y="2286000"/>
            <a:ext cx="8077200" cy="3048000"/>
          </a:xfrm>
        </p:spPr>
        <p:txBody>
          <a:bodyPr/>
          <a:lstStyle>
            <a:lvl1pPr marL="0" indent="0">
              <a:buFont typeface="+mj-lt"/>
              <a:buNone/>
              <a:defRPr sz="2400" baseline="0"/>
            </a:lvl1pPr>
            <a:lvl2pPr>
              <a:defRPr sz="2200"/>
            </a:lvl2pPr>
            <a:lvl3pPr>
              <a:buFont typeface="Arial" panose="020B0604020202020204" pitchFamily="34" charset="0"/>
              <a:buChar char="•"/>
              <a:defRPr sz="2000"/>
            </a:lvl3pPr>
            <a:lvl4pPr>
              <a:defRPr sz="1800"/>
            </a:lvl4pPr>
          </a:lstStyle>
          <a:p>
            <a:pPr lvl="0"/>
            <a:r>
              <a:rPr lang="en-US" dirty="0"/>
              <a:t>Body copy</a:t>
            </a:r>
          </a:p>
        </p:txBody>
      </p:sp>
    </p:spTree>
    <p:extLst>
      <p:ext uri="{BB962C8B-B14F-4D97-AF65-F5344CB8AC3E}">
        <p14:creationId xmlns:p14="http://schemas.microsoft.com/office/powerpoint/2010/main" val="1635018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anim calcmode="lin" valueType="num">
                                      <p:cBhvr>
                                        <p:cTn id="1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8" grpId="0" build="p">
        <p:tmplLst>
          <p:tmpl lvl="1">
            <p:tnLst>
              <p:par>
                <p:cTn presetID="42"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anim calcmode="lin" valueType="num">
                      <p:cBhvr>
                        <p:cTn dur="1000" fill="hold"/>
                        <p:tgtEl>
                          <p:spTgt spid="8"/>
                        </p:tgtEl>
                        <p:attrNameLst>
                          <p:attrName>ppt_x</p:attrName>
                        </p:attrNameLst>
                      </p:cBhvr>
                      <p:tavLst>
                        <p:tav tm="0">
                          <p:val>
                            <p:strVal val="#ppt_x"/>
                          </p:val>
                        </p:tav>
                        <p:tav tm="100000">
                          <p:val>
                            <p:strVal val="#ppt_x"/>
                          </p:val>
                        </p:tav>
                      </p:tavLst>
                    </p:anim>
                    <p:anim calcmode="lin" valueType="num">
                      <p:cBhvr>
                        <p:cTn dur="1000" fill="hold"/>
                        <p:tgtEl>
                          <p:spTgt spid="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aragraph Style_no-anima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1000" y="1676400"/>
            <a:ext cx="8382000" cy="434975"/>
          </a:xfrm>
        </p:spPr>
        <p:txBody>
          <a:bodyPr/>
          <a:lstStyle>
            <a:lvl1pPr marL="0" indent="0">
              <a:spcAft>
                <a:spcPts val="1200"/>
              </a:spcAft>
              <a:buNone/>
              <a:defRPr sz="2400" b="1">
                <a:solidFill>
                  <a:srgbClr val="0479C1"/>
                </a:solidFill>
              </a:defRPr>
            </a:lvl1pPr>
            <a:lvl2pPr marL="971550" indent="-514350">
              <a:buFont typeface="+mj-lt"/>
              <a:buAutoNum type="arabicPeriod"/>
              <a:defRPr sz="2400"/>
            </a:lvl2pPr>
            <a:lvl3pPr>
              <a:defRPr sz="2000"/>
            </a:lvl3pPr>
            <a:lvl4pPr>
              <a:buFont typeface="Arial" panose="020B0604020202020204" pitchFamily="34" charset="0"/>
              <a:buChar char="•"/>
              <a:defRPr sz="1800"/>
            </a:lvl4pPr>
            <a:lvl5pPr>
              <a:defRPr/>
            </a:lvl5pPr>
          </a:lstStyle>
          <a:p>
            <a:pPr lvl="0"/>
            <a:r>
              <a:rPr lang="en-US" dirty="0"/>
              <a:t>Subheader</a:t>
            </a:r>
          </a:p>
          <a:p>
            <a:pPr lvl="0"/>
            <a:endParaRPr lang="en-US" dirty="0"/>
          </a:p>
        </p:txBody>
      </p:sp>
      <p:sp>
        <p:nvSpPr>
          <p:cNvPr id="5" name="Rectangle 2"/>
          <p:cNvSpPr>
            <a:spLocks noGrp="1" noChangeArrowheads="1"/>
          </p:cNvSpPr>
          <p:nvPr>
            <p:ph type="title" hasCustomPrompt="1"/>
          </p:nvPr>
        </p:nvSpPr>
        <p:spPr bwMode="auto">
          <a:xfrm>
            <a:off x="0" y="152400"/>
            <a:ext cx="9144000" cy="762000"/>
          </a:xfrm>
          <a:prstGeom prst="rect">
            <a:avLst/>
          </a:prstGeom>
          <a:noFill/>
          <a:ln w="9525">
            <a:noFill/>
            <a:miter lim="800000"/>
            <a:headEnd/>
            <a:tailEnd/>
          </a:ln>
        </p:spPr>
        <p:txBody>
          <a:bodyPr/>
          <a:lstStyle>
            <a:lvl1pPr>
              <a:defRPr/>
            </a:lvl1pPr>
          </a:lstStyle>
          <a:p>
            <a:pPr lvl="0"/>
            <a:r>
              <a:rPr lang="en-US" dirty="0"/>
              <a:t>Click to edit title</a:t>
            </a:r>
          </a:p>
        </p:txBody>
      </p:sp>
      <p:sp>
        <p:nvSpPr>
          <p:cNvPr id="4" name="Slide Number Placeholder 5"/>
          <p:cNvSpPr>
            <a:spLocks noGrp="1"/>
          </p:cNvSpPr>
          <p:nvPr>
            <p:ph type="sldNum" sz="quarter" idx="4"/>
          </p:nvPr>
        </p:nvSpPr>
        <p:spPr>
          <a:xfrm>
            <a:off x="304800" y="6356350"/>
            <a:ext cx="381000" cy="365125"/>
          </a:xfrm>
          <a:prstGeom prst="rect">
            <a:avLst/>
          </a:prstGeom>
        </p:spPr>
        <p:txBody>
          <a:bodyPr vert="horz" lIns="91440" tIns="45720" rIns="91440" bIns="45720" rtlCol="0" anchor="ctr"/>
          <a:lstStyle>
            <a:lvl1pPr algn="l">
              <a:defRPr sz="12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0" hasCustomPrompt="1"/>
          </p:nvPr>
        </p:nvSpPr>
        <p:spPr>
          <a:xfrm>
            <a:off x="381000" y="2286000"/>
            <a:ext cx="8077200" cy="3048000"/>
          </a:xfrm>
        </p:spPr>
        <p:txBody>
          <a:bodyPr/>
          <a:lstStyle>
            <a:lvl1pPr marL="0" indent="0">
              <a:buFont typeface="+mj-lt"/>
              <a:buNone/>
              <a:defRPr sz="2400" baseline="0"/>
            </a:lvl1pPr>
            <a:lvl2pPr>
              <a:defRPr sz="2200"/>
            </a:lvl2pPr>
            <a:lvl3pPr>
              <a:buFont typeface="Arial" panose="020B0604020202020204" pitchFamily="34" charset="0"/>
              <a:buChar char="•"/>
              <a:defRPr sz="2000"/>
            </a:lvl3pPr>
            <a:lvl4pPr>
              <a:defRPr sz="1800"/>
            </a:lvl4pPr>
          </a:lstStyle>
          <a:p>
            <a:pPr lvl="0"/>
            <a:r>
              <a:rPr lang="en-US" dirty="0"/>
              <a:t>Body copy</a:t>
            </a:r>
          </a:p>
        </p:txBody>
      </p:sp>
    </p:spTree>
    <p:extLst>
      <p:ext uri="{BB962C8B-B14F-4D97-AF65-F5344CB8AC3E}">
        <p14:creationId xmlns:p14="http://schemas.microsoft.com/office/powerpoint/2010/main" val="299910105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1524000"/>
            <a:ext cx="3735388" cy="639762"/>
          </a:xfrm>
        </p:spPr>
        <p:txBody>
          <a:bodyPr anchor="b"/>
          <a:lstStyle>
            <a:lvl1pPr marL="0" indent="0">
              <a:buNone/>
              <a:defRPr sz="2400" b="1">
                <a:solidFill>
                  <a:srgbClr val="006CB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316162"/>
            <a:ext cx="3735388" cy="3417888"/>
          </a:xfrm>
        </p:spPr>
        <p:txBody>
          <a:bodyPr/>
          <a:lstStyle>
            <a:lvl1pPr marL="514350" indent="-514350">
              <a:buFont typeface="+mj-lt"/>
              <a:buAutoNum type="arabicPeriod"/>
              <a:defRPr sz="2000"/>
            </a:lvl1pPr>
            <a:lvl2pPr marL="1371600">
              <a:defRPr sz="1800"/>
            </a:lvl2pPr>
            <a:lvl3pPr marL="2057400">
              <a:buFont typeface="Arial" panose="020B0604020202020204" pitchFamily="34" charset="0"/>
              <a:buChar cha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799103" y="1524000"/>
            <a:ext cx="3811497" cy="639762"/>
          </a:xfrm>
        </p:spPr>
        <p:txBody>
          <a:bodyPr anchor="b"/>
          <a:lstStyle>
            <a:lvl1pPr marL="0" indent="0">
              <a:buNone/>
              <a:defRPr sz="2400" b="1">
                <a:solidFill>
                  <a:srgbClr val="0479C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Rectangle 2"/>
          <p:cNvSpPr>
            <a:spLocks noGrp="1" noChangeArrowheads="1"/>
          </p:cNvSpPr>
          <p:nvPr>
            <p:ph type="title" hasCustomPrompt="1"/>
          </p:nvPr>
        </p:nvSpPr>
        <p:spPr bwMode="auto">
          <a:xfrm>
            <a:off x="0" y="152400"/>
            <a:ext cx="9144000" cy="762000"/>
          </a:xfrm>
          <a:prstGeom prst="rect">
            <a:avLst/>
          </a:prstGeom>
          <a:noFill/>
          <a:ln w="9525">
            <a:noFill/>
            <a:miter lim="800000"/>
            <a:headEnd/>
            <a:tailEnd/>
          </a:ln>
        </p:spPr>
        <p:txBody>
          <a:bodyPr/>
          <a:lstStyle/>
          <a:p>
            <a:pPr lvl="0"/>
            <a:r>
              <a:rPr lang="en-US" dirty="0"/>
              <a:t>Click to edit title</a:t>
            </a:r>
          </a:p>
        </p:txBody>
      </p:sp>
      <p:sp>
        <p:nvSpPr>
          <p:cNvPr id="9" name="Slide Number Placeholder 5"/>
          <p:cNvSpPr>
            <a:spLocks noGrp="1"/>
          </p:cNvSpPr>
          <p:nvPr>
            <p:ph type="sldNum" sz="quarter" idx="10"/>
          </p:nvPr>
        </p:nvSpPr>
        <p:spPr>
          <a:xfrm>
            <a:off x="304800" y="6356350"/>
            <a:ext cx="381000" cy="365125"/>
          </a:xfrm>
          <a:prstGeom prst="rect">
            <a:avLst/>
          </a:prstGeom>
        </p:spPr>
        <p:txBody>
          <a:bodyPr vert="horz" lIns="91440" tIns="45720" rIns="91440" bIns="45720" rtlCol="0" anchor="ctr"/>
          <a:lstStyle>
            <a:lvl1pPr algn="l">
              <a:defRPr sz="12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solidFill>
                  <a:srgbClr val="000000"/>
                </a:solidFill>
              </a:rPr>
              <a:pPr/>
              <a:t>‹#›</a:t>
            </a:fld>
            <a:endParaRPr lang="en-US" dirty="0">
              <a:solidFill>
                <a:srgbClr val="000000"/>
              </a:solidFill>
            </a:endParaRPr>
          </a:p>
        </p:txBody>
      </p:sp>
      <p:sp>
        <p:nvSpPr>
          <p:cNvPr id="10" name="Content Placeholder 3"/>
          <p:cNvSpPr>
            <a:spLocks noGrp="1"/>
          </p:cNvSpPr>
          <p:nvPr>
            <p:ph sz="half" idx="11"/>
          </p:nvPr>
        </p:nvSpPr>
        <p:spPr>
          <a:xfrm>
            <a:off x="4800600" y="2316162"/>
            <a:ext cx="3810000" cy="3417888"/>
          </a:xfrm>
        </p:spPr>
        <p:txBody>
          <a:bodyPr/>
          <a:lstStyle>
            <a:lvl1pPr marL="514350" indent="-514350">
              <a:buFont typeface="+mj-lt"/>
              <a:buAutoNum type="arabicPeriod"/>
              <a:defRPr sz="2000"/>
            </a:lvl1pPr>
            <a:lvl2pPr marL="1371600">
              <a:defRPr sz="1800"/>
            </a:lvl2pPr>
            <a:lvl3pPr marL="2057400">
              <a:buFont typeface="Arial" panose="020B0604020202020204" pitchFamily="34" charset="0"/>
              <a:buChar cha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531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1000"/>
                                        <p:tgtEl>
                                          <p:spTgt spid="5">
                                            <p:txEl>
                                              <p:pRg st="0" end="0"/>
                                            </p:txEl>
                                          </p:spTgt>
                                        </p:tgtEl>
                                      </p:cBhvr>
                                    </p:animEffect>
                                    <p:anim calcmode="lin" valueType="num">
                                      <p:cBhvr>
                                        <p:cTn id="3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1000"/>
                                        <p:tgtEl>
                                          <p:spTgt spid="10">
                                            <p:txEl>
                                              <p:pRg st="0" end="0"/>
                                            </p:txEl>
                                          </p:spTgt>
                                        </p:tgtEl>
                                      </p:cBhvr>
                                    </p:animEffect>
                                    <p:anim calcmode="lin" valueType="num">
                                      <p:cBhvr>
                                        <p:cTn id="3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fade">
                                      <p:cBhvr>
                                        <p:cTn id="43" dur="1000"/>
                                        <p:tgtEl>
                                          <p:spTgt spid="10">
                                            <p:txEl>
                                              <p:pRg st="1" end="1"/>
                                            </p:txEl>
                                          </p:spTgt>
                                        </p:tgtEl>
                                      </p:cBhvr>
                                    </p:animEffect>
                                    <p:anim calcmode="lin" valueType="num">
                                      <p:cBhvr>
                                        <p:cTn id="4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10">
                                            <p:txEl>
                                              <p:pRg st="2" end="2"/>
                                            </p:txEl>
                                          </p:spTgt>
                                        </p:tgtEl>
                                        <p:attrNameLst>
                                          <p:attrName>style.visibility</p:attrName>
                                        </p:attrNameLst>
                                      </p:cBhvr>
                                      <p:to>
                                        <p:strVal val="visible"/>
                                      </p:to>
                                    </p:set>
                                    <p:animEffect transition="in" filter="fade">
                                      <p:cBhvr>
                                        <p:cTn id="49" dur="1000"/>
                                        <p:tgtEl>
                                          <p:spTgt spid="10">
                                            <p:txEl>
                                              <p:pRg st="2" end="2"/>
                                            </p:txEl>
                                          </p:spTgt>
                                        </p:tgtEl>
                                      </p:cBhvr>
                                    </p:animEffect>
                                    <p:anim calcmode="lin" valueType="num">
                                      <p:cBhvr>
                                        <p:cTn id="5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42"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anim calcmode="lin" valueType="num">
                      <p:cBhvr>
                        <p:cTn dur="1000" fill="hold"/>
                        <p:tgtEl>
                          <p:spTgt spid="5"/>
                        </p:tgtEl>
                        <p:attrNameLst>
                          <p:attrName>ppt_x</p:attrName>
                        </p:attrNameLst>
                      </p:cBhvr>
                      <p:tavLst>
                        <p:tav tm="0">
                          <p:val>
                            <p:strVal val="#ppt_x"/>
                          </p:val>
                        </p:tav>
                        <p:tav tm="100000">
                          <p:val>
                            <p:strVal val="#ppt_x"/>
                          </p:val>
                        </p:tav>
                      </p:tavLst>
                    </p:anim>
                    <p:anim calcmode="lin" valueType="num">
                      <p:cBhvr>
                        <p:cTn dur="1000" fill="hold"/>
                        <p:tgtEl>
                          <p:spTgt spid="5"/>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42"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Lst>
  </p:timing>
  <p:extLst mod="1">
    <p:ext uri="{DCECCB84-F9BA-43D5-87BE-67443E8EF086}">
      <p15:sldGuideLst xmlns:p15="http://schemas.microsoft.com/office/powerpoint/2012/main">
        <p15:guide id="1" orient="horz" pos="1248">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1219200" y="2971800"/>
            <a:ext cx="6858000" cy="10668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Clr>
                <a:schemeClr val="lt2"/>
              </a:buClr>
              <a:buSzPts val="3200"/>
              <a:buFont typeface="Bookman Old Style"/>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
          <p:cNvSpPr txBox="1">
            <a:spLocks noGrp="1"/>
          </p:cNvSpPr>
          <p:nvPr>
            <p:ph type="body" idx="1"/>
          </p:nvPr>
        </p:nvSpPr>
        <p:spPr>
          <a:xfrm>
            <a:off x="1295400" y="4267200"/>
            <a:ext cx="6781800" cy="1143000"/>
          </a:xfrm>
          <a:prstGeom prst="rect">
            <a:avLst/>
          </a:prstGeom>
          <a:noFill/>
          <a:ln>
            <a:noFill/>
          </a:ln>
        </p:spPr>
        <p:txBody>
          <a:bodyPr spcFirstLastPara="1" wrap="square" lIns="91425" tIns="45700" rIns="91425" bIns="45700" anchor="t" anchorCtr="0"/>
          <a:lstStyle>
            <a:lvl1pPr marL="457200" lvl="0" indent="-228600" algn="r">
              <a:lnSpc>
                <a:spcPct val="100000"/>
              </a:lnSpc>
              <a:spcBef>
                <a:spcPts val="600"/>
              </a:spcBef>
              <a:spcAft>
                <a:spcPts val="0"/>
              </a:spcAft>
              <a:buSzPts val="1520"/>
              <a:buNone/>
              <a:defRPr sz="2000">
                <a:solidFill>
                  <a:schemeClr val="lt1"/>
                </a:solidFill>
              </a:defRPr>
            </a:lvl1pPr>
            <a:lvl2pPr marL="914400" lvl="1" indent="-228600" algn="l">
              <a:lnSpc>
                <a:spcPct val="100000"/>
              </a:lnSpc>
              <a:spcBef>
                <a:spcPts val="500"/>
              </a:spcBef>
              <a:spcAft>
                <a:spcPts val="0"/>
              </a:spcAft>
              <a:buSzPts val="1368"/>
              <a:buNone/>
              <a:defRPr sz="1800">
                <a:solidFill>
                  <a:schemeClr val="lt1"/>
                </a:solidFill>
              </a:defRPr>
            </a:lvl2pPr>
            <a:lvl3pPr marL="1371600" lvl="2" indent="-228600" algn="l">
              <a:lnSpc>
                <a:spcPct val="100000"/>
              </a:lnSpc>
              <a:spcBef>
                <a:spcPts val="500"/>
              </a:spcBef>
              <a:spcAft>
                <a:spcPts val="0"/>
              </a:spcAft>
              <a:buSzPts val="1216"/>
              <a:buNone/>
              <a:defRPr sz="1600">
                <a:solidFill>
                  <a:schemeClr val="lt1"/>
                </a:solidFill>
              </a:defRPr>
            </a:lvl3pPr>
            <a:lvl4pPr marL="1828800" lvl="3" indent="-228600" algn="l">
              <a:lnSpc>
                <a:spcPct val="100000"/>
              </a:lnSpc>
              <a:spcBef>
                <a:spcPts val="400"/>
              </a:spcBef>
              <a:spcAft>
                <a:spcPts val="0"/>
              </a:spcAft>
              <a:buSzPts val="980"/>
              <a:buNone/>
              <a:defRPr sz="1400">
                <a:solidFill>
                  <a:schemeClr val="lt1"/>
                </a:solidFill>
              </a:defRPr>
            </a:lvl4pPr>
            <a:lvl5pPr marL="2286000" lvl="4" indent="-228600" algn="l">
              <a:lnSpc>
                <a:spcPct val="100000"/>
              </a:lnSpc>
              <a:spcBef>
                <a:spcPts val="300"/>
              </a:spcBef>
              <a:spcAft>
                <a:spcPts val="0"/>
              </a:spcAft>
              <a:buSzPts val="980"/>
              <a:buNone/>
              <a:defRPr sz="1400">
                <a:solidFill>
                  <a:schemeClr val="lt1"/>
                </a:solidFill>
              </a:defRPr>
            </a:lvl5pPr>
            <a:lvl6pPr marL="2743200" lvl="5" indent="-314325" algn="l">
              <a:lnSpc>
                <a:spcPct val="100000"/>
              </a:lnSpc>
              <a:spcBef>
                <a:spcPts val="300"/>
              </a:spcBef>
              <a:spcAft>
                <a:spcPts val="0"/>
              </a:spcAft>
              <a:buSzPts val="1350"/>
              <a:buChar char="▶"/>
              <a:defRPr/>
            </a:lvl6pPr>
            <a:lvl7pPr marL="3200400" lvl="6" indent="-314325" algn="l">
              <a:lnSpc>
                <a:spcPct val="100000"/>
              </a:lnSpc>
              <a:spcBef>
                <a:spcPts val="300"/>
              </a:spcBef>
              <a:spcAft>
                <a:spcPts val="0"/>
              </a:spcAft>
              <a:buSzPts val="1350"/>
              <a:buChar char="▶"/>
              <a:defRPr/>
            </a:lvl7pPr>
            <a:lvl8pPr marL="3657600" lvl="7" indent="-314325" algn="l">
              <a:lnSpc>
                <a:spcPct val="100000"/>
              </a:lnSpc>
              <a:spcBef>
                <a:spcPts val="300"/>
              </a:spcBef>
              <a:spcAft>
                <a:spcPts val="0"/>
              </a:spcAft>
              <a:buSzPts val="1350"/>
              <a:buChar char="▶"/>
              <a:defRPr/>
            </a:lvl8pPr>
            <a:lvl9pPr marL="4114800" lvl="8" indent="-314325" algn="l">
              <a:lnSpc>
                <a:spcPct val="100000"/>
              </a:lnSpc>
              <a:spcBef>
                <a:spcPts val="300"/>
              </a:spcBef>
              <a:spcAft>
                <a:spcPts val="0"/>
              </a:spcAft>
              <a:buSzPts val="1350"/>
              <a:buChar char="▶"/>
              <a:defRPr/>
            </a:lvl9pPr>
          </a:lstStyle>
          <a:p>
            <a:endParaRPr/>
          </a:p>
        </p:txBody>
      </p:sp>
      <p:sp>
        <p:nvSpPr>
          <p:cNvPr id="34" name="Google Shape;34;p4"/>
          <p:cNvSpPr txBox="1">
            <a:spLocks noGrp="1"/>
          </p:cNvSpPr>
          <p:nvPr>
            <p:ph type="dt" idx="10"/>
          </p:nvPr>
        </p:nvSpPr>
        <p:spPr>
          <a:xfrm>
            <a:off x="6400800" y="6355080"/>
            <a:ext cx="2286000" cy="3657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
          <p:cNvSpPr txBox="1">
            <a:spLocks noGrp="1"/>
          </p:cNvSpPr>
          <p:nvPr>
            <p:ph type="ftr" idx="11"/>
          </p:nvPr>
        </p:nvSpPr>
        <p:spPr>
          <a:xfrm>
            <a:off x="2898648" y="6355080"/>
            <a:ext cx="3474600" cy="3657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
          <p:cNvSpPr txBox="1">
            <a:spLocks noGrp="1"/>
          </p:cNvSpPr>
          <p:nvPr>
            <p:ph type="sldNum" idx="12"/>
          </p:nvPr>
        </p:nvSpPr>
        <p:spPr>
          <a:xfrm>
            <a:off x="1069848" y="6355080"/>
            <a:ext cx="1521000" cy="3657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9pPr>
          </a:lstStyle>
          <a:p>
            <a:pPr marL="0" lvl="0" indent="0" algn="l" rtl="0">
              <a:spcBef>
                <a:spcPts val="0"/>
              </a:spcBef>
              <a:spcAft>
                <a:spcPts val="0"/>
              </a:spcAft>
              <a:buNone/>
            </a:pPr>
            <a:fld id="{00000000-1234-1234-1234-123412341234}" type="slidenum">
              <a:rPr lang="en-US"/>
              <a:t>‹#›</a:t>
            </a:fld>
            <a:endParaRPr/>
          </a:p>
        </p:txBody>
      </p:sp>
      <p:sp>
        <p:nvSpPr>
          <p:cNvPr id="37" name="Google Shape;37;p4"/>
          <p:cNvSpPr/>
          <p:nvPr/>
        </p:nvSpPr>
        <p:spPr>
          <a:xfrm>
            <a:off x="914400" y="2819400"/>
            <a:ext cx="7315200" cy="1280100"/>
          </a:xfrm>
          <a:prstGeom prst="rect">
            <a:avLst/>
          </a:prstGeom>
          <a:noFill/>
          <a:ln w="9525"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38" name="Google Shape;38;p4"/>
          <p:cNvSpPr/>
          <p:nvPr/>
        </p:nvSpPr>
        <p:spPr>
          <a:xfrm>
            <a:off x="914400" y="2819400"/>
            <a:ext cx="228600" cy="1280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pic>
        <p:nvPicPr>
          <p:cNvPr id="39" name="Google Shape;39;p4" descr="maryland.gov">
            <a:hlinkClick r:id="rId2"/>
          </p:cNvPr>
          <p:cNvPicPr preferRelativeResize="0"/>
          <p:nvPr/>
        </p:nvPicPr>
        <p:blipFill rotWithShape="1">
          <a:blip r:embed="rId3">
            <a:alphaModFix/>
          </a:blip>
          <a:srcRect/>
          <a:stretch/>
        </p:blipFill>
        <p:spPr>
          <a:xfrm>
            <a:off x="7391400" y="6115049"/>
            <a:ext cx="1200150" cy="55721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_no-animati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1524000"/>
            <a:ext cx="3735388" cy="639762"/>
          </a:xfrm>
        </p:spPr>
        <p:txBody>
          <a:bodyPr anchor="b"/>
          <a:lstStyle>
            <a:lvl1pPr marL="0" indent="0">
              <a:buNone/>
              <a:defRPr sz="2400" b="1">
                <a:solidFill>
                  <a:srgbClr val="006CB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316162"/>
            <a:ext cx="3735388" cy="3417888"/>
          </a:xfrm>
        </p:spPr>
        <p:txBody>
          <a:bodyPr/>
          <a:lstStyle>
            <a:lvl1pPr marL="514350" indent="-514350">
              <a:buFont typeface="+mj-lt"/>
              <a:buAutoNum type="arabicPeriod"/>
              <a:defRPr sz="2000"/>
            </a:lvl1pPr>
            <a:lvl2pPr marL="1371600">
              <a:defRPr sz="1800"/>
            </a:lvl2pPr>
            <a:lvl3pPr marL="2057400">
              <a:buFont typeface="Arial" panose="020B0604020202020204" pitchFamily="34" charset="0"/>
              <a:buChar cha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799103" y="1524000"/>
            <a:ext cx="3811497" cy="639762"/>
          </a:xfrm>
        </p:spPr>
        <p:txBody>
          <a:bodyPr anchor="b"/>
          <a:lstStyle>
            <a:lvl1pPr marL="0" indent="0">
              <a:buNone/>
              <a:defRPr sz="2400" b="1">
                <a:solidFill>
                  <a:srgbClr val="0479C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Rectangle 2"/>
          <p:cNvSpPr>
            <a:spLocks noGrp="1" noChangeArrowheads="1"/>
          </p:cNvSpPr>
          <p:nvPr>
            <p:ph type="title" hasCustomPrompt="1"/>
          </p:nvPr>
        </p:nvSpPr>
        <p:spPr bwMode="auto">
          <a:xfrm>
            <a:off x="0" y="152400"/>
            <a:ext cx="9144000" cy="762000"/>
          </a:xfrm>
          <a:prstGeom prst="rect">
            <a:avLst/>
          </a:prstGeom>
          <a:noFill/>
          <a:ln w="9525">
            <a:noFill/>
            <a:miter lim="800000"/>
            <a:headEnd/>
            <a:tailEnd/>
          </a:ln>
        </p:spPr>
        <p:txBody>
          <a:bodyPr/>
          <a:lstStyle/>
          <a:p>
            <a:pPr lvl="0"/>
            <a:r>
              <a:rPr lang="en-US" dirty="0"/>
              <a:t>Click to edit title</a:t>
            </a:r>
          </a:p>
        </p:txBody>
      </p:sp>
      <p:sp>
        <p:nvSpPr>
          <p:cNvPr id="9" name="Slide Number Placeholder 5"/>
          <p:cNvSpPr>
            <a:spLocks noGrp="1"/>
          </p:cNvSpPr>
          <p:nvPr>
            <p:ph type="sldNum" sz="quarter" idx="10"/>
          </p:nvPr>
        </p:nvSpPr>
        <p:spPr>
          <a:xfrm>
            <a:off x="304800" y="6356350"/>
            <a:ext cx="381000" cy="365125"/>
          </a:xfrm>
          <a:prstGeom prst="rect">
            <a:avLst/>
          </a:prstGeom>
        </p:spPr>
        <p:txBody>
          <a:bodyPr vert="horz" lIns="91440" tIns="45720" rIns="91440" bIns="45720" rtlCol="0" anchor="ctr"/>
          <a:lstStyle>
            <a:lvl1pPr algn="l">
              <a:defRPr sz="12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solidFill>
                  <a:srgbClr val="000000"/>
                </a:solidFill>
              </a:rPr>
              <a:pPr/>
              <a:t>‹#›</a:t>
            </a:fld>
            <a:endParaRPr lang="en-US" dirty="0">
              <a:solidFill>
                <a:srgbClr val="000000"/>
              </a:solidFill>
            </a:endParaRPr>
          </a:p>
        </p:txBody>
      </p:sp>
      <p:sp>
        <p:nvSpPr>
          <p:cNvPr id="10" name="Content Placeholder 3"/>
          <p:cNvSpPr>
            <a:spLocks noGrp="1"/>
          </p:cNvSpPr>
          <p:nvPr>
            <p:ph sz="half" idx="11"/>
          </p:nvPr>
        </p:nvSpPr>
        <p:spPr>
          <a:xfrm>
            <a:off x="4800600" y="2316162"/>
            <a:ext cx="3810000" cy="3417888"/>
          </a:xfrm>
        </p:spPr>
        <p:txBody>
          <a:bodyPr/>
          <a:lstStyle>
            <a:lvl1pPr marL="514350" indent="-514350">
              <a:buFont typeface="+mj-lt"/>
              <a:buAutoNum type="arabicPeriod"/>
              <a:defRPr sz="2000"/>
            </a:lvl1pPr>
            <a:lvl2pPr marL="1371600">
              <a:defRPr sz="1800"/>
            </a:lvl2pPr>
            <a:lvl3pPr marL="2057400">
              <a:buFont typeface="Arial" panose="020B0604020202020204" pitchFamily="34" charset="0"/>
              <a:buChar cha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4317943"/>
      </p:ext>
    </p:extLst>
  </p:cSld>
  <p:clrMapOvr>
    <a:masterClrMapping/>
  </p:clrMapOvr>
  <p:transition spd="slow">
    <p:push dir="u"/>
  </p:transition>
  <p:extLst mod="1">
    <p:ext uri="{DCECCB84-F9BA-43D5-87BE-67443E8EF086}">
      <p15:sldGuideLst xmlns:p15="http://schemas.microsoft.com/office/powerpoint/2012/main">
        <p15:guide id="1" orient="horz" pos="1248">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646237"/>
            <a:ext cx="3200400" cy="654929"/>
          </a:xfrm>
        </p:spPr>
        <p:txBody>
          <a:bodyPr anchor="t"/>
          <a:lstStyle>
            <a:lvl1pPr algn="l">
              <a:defRPr sz="2400" b="1">
                <a:solidFill>
                  <a:srgbClr val="0479C1"/>
                </a:solidFill>
              </a:defRPr>
            </a:lvl1pPr>
          </a:lstStyle>
          <a:p>
            <a:r>
              <a:rPr lang="en-US" dirty="0"/>
              <a:t>Subheader</a:t>
            </a:r>
          </a:p>
        </p:txBody>
      </p:sp>
      <p:sp>
        <p:nvSpPr>
          <p:cNvPr id="3" name="Content Placeholder 2"/>
          <p:cNvSpPr>
            <a:spLocks noGrp="1"/>
          </p:cNvSpPr>
          <p:nvPr>
            <p:ph idx="1"/>
          </p:nvPr>
        </p:nvSpPr>
        <p:spPr>
          <a:xfrm>
            <a:off x="4038600" y="1646237"/>
            <a:ext cx="4648200" cy="4144963"/>
          </a:xfrm>
        </p:spPr>
        <p:txBody>
          <a:bodyPr anchor="t"/>
          <a:lstStyle>
            <a:lvl1pPr marL="514350" indent="-514350">
              <a:buFont typeface="+mj-lt"/>
              <a:buAutoNum type="arabicPeriod"/>
              <a:defRPr sz="2000"/>
            </a:lvl1pPr>
            <a:lvl2pPr>
              <a:defRPr sz="1800"/>
            </a:lvl2pPr>
            <a:lvl3pPr>
              <a:buFont typeface="Arial" panose="020B0604020202020204" pitchFamily="34" charset="0"/>
              <a:buChar char="•"/>
              <a:defRPr sz="16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0" y="2514601"/>
            <a:ext cx="3200400" cy="3276599"/>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4"/>
          </p:nvPr>
        </p:nvSpPr>
        <p:spPr>
          <a:xfrm>
            <a:off x="304800" y="6356350"/>
            <a:ext cx="381000" cy="365125"/>
          </a:xfrm>
          <a:prstGeom prst="rect">
            <a:avLst/>
          </a:prstGeom>
        </p:spPr>
        <p:txBody>
          <a:bodyPr vert="horz" lIns="91440" tIns="45720" rIns="91440" bIns="45720" rtlCol="0" anchor="ctr"/>
          <a:lstStyle>
            <a:lvl1pPr algn="l">
              <a:defRPr sz="12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solidFill>
                  <a:srgbClr val="000000"/>
                </a:solidFill>
              </a:rPr>
              <a:pPr/>
              <a:t>‹#›</a:t>
            </a:fld>
            <a:endParaRPr lang="en-US" dirty="0">
              <a:solidFill>
                <a:srgbClr val="000000"/>
              </a:solidFill>
            </a:endParaRPr>
          </a:p>
        </p:txBody>
      </p:sp>
      <p:sp>
        <p:nvSpPr>
          <p:cNvPr id="10" name="Text Placeholder 9"/>
          <p:cNvSpPr>
            <a:spLocks noGrp="1"/>
          </p:cNvSpPr>
          <p:nvPr>
            <p:ph type="body" sz="quarter" idx="10" hasCustomPrompt="1"/>
          </p:nvPr>
        </p:nvSpPr>
        <p:spPr>
          <a:xfrm>
            <a:off x="0" y="152400"/>
            <a:ext cx="9144000" cy="685800"/>
          </a:xfrm>
        </p:spPr>
        <p:txBody>
          <a:bodyPr/>
          <a:lstStyle>
            <a:lvl1pPr marL="0" indent="0" algn="ctr">
              <a:buNone/>
              <a:defRPr sz="4000">
                <a:solidFill>
                  <a:schemeClr val="bg1"/>
                </a:solidFill>
              </a:defRPr>
            </a:lvl1pPr>
          </a:lstStyle>
          <a:p>
            <a:r>
              <a:rPr lang="en-US" dirty="0"/>
              <a:t>Click to edit title</a:t>
            </a:r>
          </a:p>
        </p:txBody>
      </p:sp>
    </p:spTree>
    <p:extLst>
      <p:ext uri="{BB962C8B-B14F-4D97-AF65-F5344CB8AC3E}">
        <p14:creationId xmlns:p14="http://schemas.microsoft.com/office/powerpoint/2010/main" val="1475925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2"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ntr" presetSubtype="2"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2" presetClass="entr" presetSubtype="2" fill="hold" grpId="0"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30"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2"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1+#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1+#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1+#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P spid="4" grpId="0" build="p">
        <p:tmplLst>
          <p:tmpl lvl="1">
            <p:tnLst>
              <p:par>
                <p:cTn presetID="42"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_no-anim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646237"/>
            <a:ext cx="3200400" cy="654929"/>
          </a:xfrm>
        </p:spPr>
        <p:txBody>
          <a:bodyPr anchor="t"/>
          <a:lstStyle>
            <a:lvl1pPr algn="l">
              <a:defRPr sz="2400" b="1">
                <a:solidFill>
                  <a:srgbClr val="0479C1"/>
                </a:solidFill>
              </a:defRPr>
            </a:lvl1pPr>
          </a:lstStyle>
          <a:p>
            <a:r>
              <a:rPr lang="en-US" dirty="0"/>
              <a:t>Subheader</a:t>
            </a:r>
          </a:p>
        </p:txBody>
      </p:sp>
      <p:sp>
        <p:nvSpPr>
          <p:cNvPr id="3" name="Content Placeholder 2"/>
          <p:cNvSpPr>
            <a:spLocks noGrp="1"/>
          </p:cNvSpPr>
          <p:nvPr>
            <p:ph idx="1"/>
          </p:nvPr>
        </p:nvSpPr>
        <p:spPr>
          <a:xfrm>
            <a:off x="4038600" y="1646237"/>
            <a:ext cx="4648200" cy="4144963"/>
          </a:xfrm>
        </p:spPr>
        <p:txBody>
          <a:bodyPr anchor="t"/>
          <a:lstStyle>
            <a:lvl1pPr marL="514350" indent="-514350">
              <a:buFont typeface="+mj-lt"/>
              <a:buAutoNum type="arabicPeriod"/>
              <a:defRPr sz="2000"/>
            </a:lvl1pPr>
            <a:lvl2pPr>
              <a:defRPr sz="1800"/>
            </a:lvl2pPr>
            <a:lvl3pPr>
              <a:buFont typeface="Arial" panose="020B0604020202020204" pitchFamily="34" charset="0"/>
              <a:buChar char="•"/>
              <a:defRPr sz="16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0" y="2514601"/>
            <a:ext cx="3200400" cy="3276599"/>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4"/>
          </p:nvPr>
        </p:nvSpPr>
        <p:spPr>
          <a:xfrm>
            <a:off x="304800" y="6356350"/>
            <a:ext cx="381000" cy="365125"/>
          </a:xfrm>
          <a:prstGeom prst="rect">
            <a:avLst/>
          </a:prstGeom>
        </p:spPr>
        <p:txBody>
          <a:bodyPr vert="horz" lIns="91440" tIns="45720" rIns="91440" bIns="45720" rtlCol="0" anchor="ctr"/>
          <a:lstStyle>
            <a:lvl1pPr algn="l">
              <a:defRPr sz="12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solidFill>
                  <a:srgbClr val="000000"/>
                </a:solidFill>
              </a:rPr>
              <a:pPr/>
              <a:t>‹#›</a:t>
            </a:fld>
            <a:endParaRPr lang="en-US" dirty="0">
              <a:solidFill>
                <a:srgbClr val="000000"/>
              </a:solidFill>
            </a:endParaRPr>
          </a:p>
        </p:txBody>
      </p:sp>
      <p:sp>
        <p:nvSpPr>
          <p:cNvPr id="10" name="Text Placeholder 9"/>
          <p:cNvSpPr>
            <a:spLocks noGrp="1"/>
          </p:cNvSpPr>
          <p:nvPr>
            <p:ph type="body" sz="quarter" idx="10" hasCustomPrompt="1"/>
          </p:nvPr>
        </p:nvSpPr>
        <p:spPr>
          <a:xfrm>
            <a:off x="0" y="152400"/>
            <a:ext cx="9144000" cy="685800"/>
          </a:xfrm>
        </p:spPr>
        <p:txBody>
          <a:bodyPr/>
          <a:lstStyle>
            <a:lvl1pPr marL="0" indent="0" algn="ctr">
              <a:buNone/>
              <a:defRPr sz="4000">
                <a:solidFill>
                  <a:schemeClr val="bg1"/>
                </a:solidFill>
              </a:defRPr>
            </a:lvl1pPr>
          </a:lstStyle>
          <a:p>
            <a:r>
              <a:rPr lang="en-US" dirty="0"/>
              <a:t>Click to edit title</a:t>
            </a:r>
          </a:p>
        </p:txBody>
      </p:sp>
    </p:spTree>
    <p:extLst>
      <p:ext uri="{BB962C8B-B14F-4D97-AF65-F5344CB8AC3E}">
        <p14:creationId xmlns:p14="http://schemas.microsoft.com/office/powerpoint/2010/main" val="3546803880"/>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2"/>
          <p:cNvSpPr>
            <a:spLocks noGrp="1" noChangeArrowheads="1"/>
          </p:cNvSpPr>
          <p:nvPr>
            <p:ph type="title" hasCustomPrompt="1"/>
          </p:nvPr>
        </p:nvSpPr>
        <p:spPr bwMode="auto">
          <a:xfrm>
            <a:off x="0" y="152400"/>
            <a:ext cx="9144000" cy="762000"/>
          </a:xfrm>
          <a:prstGeom prst="rect">
            <a:avLst/>
          </a:prstGeom>
          <a:noFill/>
          <a:ln w="9525">
            <a:noFill/>
            <a:miter lim="800000"/>
            <a:headEnd/>
            <a:tailEnd/>
          </a:ln>
        </p:spPr>
        <p:txBody>
          <a:bodyPr/>
          <a:lstStyle>
            <a:lvl1pPr>
              <a:defRPr/>
            </a:lvl1pPr>
          </a:lstStyle>
          <a:p>
            <a:pPr lvl="0"/>
            <a:r>
              <a:rPr lang="en-US" dirty="0"/>
              <a:t>Click to edit title</a:t>
            </a:r>
          </a:p>
        </p:txBody>
      </p:sp>
      <p:sp>
        <p:nvSpPr>
          <p:cNvPr id="4" name="Slide Number Placeholder 5"/>
          <p:cNvSpPr>
            <a:spLocks noGrp="1"/>
          </p:cNvSpPr>
          <p:nvPr>
            <p:ph type="sldNum" sz="quarter" idx="4"/>
          </p:nvPr>
        </p:nvSpPr>
        <p:spPr>
          <a:xfrm>
            <a:off x="304800" y="6356350"/>
            <a:ext cx="381000" cy="365125"/>
          </a:xfrm>
          <a:prstGeom prst="rect">
            <a:avLst/>
          </a:prstGeom>
        </p:spPr>
        <p:txBody>
          <a:bodyPr vert="horz" lIns="91440" tIns="45720" rIns="91440" bIns="45720" rtlCol="0" anchor="ctr"/>
          <a:lstStyle>
            <a:lvl1pPr algn="l">
              <a:defRPr sz="12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5097125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Canvas">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0" y="152400"/>
            <a:ext cx="9144000" cy="762000"/>
          </a:xfrm>
          <a:prstGeom prst="rect">
            <a:avLst/>
          </a:prstGeom>
          <a:noFill/>
          <a:ln w="9525">
            <a:noFill/>
            <a:miter lim="800000"/>
            <a:headEnd/>
            <a:tailEnd/>
          </a:ln>
        </p:spPr>
        <p:txBody>
          <a:bodyPr/>
          <a:lstStyle>
            <a:lvl1pPr>
              <a:defRPr/>
            </a:lvl1pPr>
          </a:lstStyle>
          <a:p>
            <a:pPr lvl="0"/>
            <a:r>
              <a:rPr lang="en-US"/>
              <a:t>Click to edit Master title style</a:t>
            </a:r>
            <a:endParaRPr lang="en-US" dirty="0"/>
          </a:p>
        </p:txBody>
      </p:sp>
      <p:sp>
        <p:nvSpPr>
          <p:cNvPr id="4" name="Slide Number Placeholder 5"/>
          <p:cNvSpPr>
            <a:spLocks noGrp="1"/>
          </p:cNvSpPr>
          <p:nvPr>
            <p:ph type="sldNum" sz="quarter" idx="4"/>
          </p:nvPr>
        </p:nvSpPr>
        <p:spPr>
          <a:xfrm>
            <a:off x="304800" y="6356350"/>
            <a:ext cx="381000" cy="365125"/>
          </a:xfrm>
          <a:prstGeom prst="rect">
            <a:avLst/>
          </a:prstGeom>
        </p:spPr>
        <p:txBody>
          <a:bodyPr vert="horz" lIns="91440" tIns="45720" rIns="91440" bIns="45720" rtlCol="0" anchor="ctr"/>
          <a:lstStyle>
            <a:lvl1pPr algn="l">
              <a:defRPr sz="12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solidFill>
                  <a:srgbClr val="000000"/>
                </a:solidFill>
              </a:rPr>
              <a:pPr/>
              <a:t>‹#›</a:t>
            </a:fld>
            <a:endParaRPr lang="en-US" dirty="0">
              <a:solidFill>
                <a:srgbClr val="000000"/>
              </a:solidFill>
            </a:endParaRPr>
          </a:p>
        </p:txBody>
      </p:sp>
      <p:sp>
        <p:nvSpPr>
          <p:cNvPr id="2" name="Rectangle 1"/>
          <p:cNvSpPr/>
          <p:nvPr userDrawn="1"/>
        </p:nvSpPr>
        <p:spPr>
          <a:xfrm>
            <a:off x="0" y="0"/>
            <a:ext cx="9144000" cy="12954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buClrTx/>
              <a:buFontTx/>
              <a:buNone/>
            </a:pPr>
            <a:endParaRPr lang="en-US" sz="2400" kern="1200">
              <a:solidFill>
                <a:srgbClr val="FFFFFF"/>
              </a:solidFill>
            </a:endParaRPr>
          </a:p>
        </p:txBody>
      </p:sp>
    </p:spTree>
    <p:extLst>
      <p:ext uri="{BB962C8B-B14F-4D97-AF65-F5344CB8AC3E}">
        <p14:creationId xmlns:p14="http://schemas.microsoft.com/office/powerpoint/2010/main" val="50973451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ocial Media">
    <p:spTree>
      <p:nvGrpSpPr>
        <p:cNvPr id="1" name=""/>
        <p:cNvGrpSpPr/>
        <p:nvPr/>
      </p:nvGrpSpPr>
      <p:grpSpPr>
        <a:xfrm>
          <a:off x="0" y="0"/>
          <a:ext cx="0" cy="0"/>
          <a:chOff x="0" y="0"/>
          <a:chExt cx="0" cy="0"/>
        </a:xfrm>
      </p:grpSpPr>
      <p:sp>
        <p:nvSpPr>
          <p:cNvPr id="5" name="Rectangle 2"/>
          <p:cNvSpPr>
            <a:spLocks noGrp="1" noChangeArrowheads="1"/>
          </p:cNvSpPr>
          <p:nvPr>
            <p:ph type="title" hasCustomPrompt="1"/>
          </p:nvPr>
        </p:nvSpPr>
        <p:spPr bwMode="auto">
          <a:xfrm>
            <a:off x="0" y="152400"/>
            <a:ext cx="9144000" cy="762000"/>
          </a:xfrm>
          <a:prstGeom prst="rect">
            <a:avLst/>
          </a:prstGeom>
          <a:noFill/>
          <a:ln w="9525">
            <a:noFill/>
            <a:miter lim="800000"/>
            <a:headEnd/>
            <a:tailEnd/>
          </a:ln>
        </p:spPr>
        <p:txBody>
          <a:bodyPr/>
          <a:lstStyle>
            <a:lvl1pPr>
              <a:defRPr/>
            </a:lvl1pPr>
          </a:lstStyle>
          <a:p>
            <a:pPr lvl="0"/>
            <a:r>
              <a:rPr lang="en-US" dirty="0"/>
              <a:t>Stay Connected</a:t>
            </a:r>
          </a:p>
        </p:txBody>
      </p:sp>
      <p:sp>
        <p:nvSpPr>
          <p:cNvPr id="4" name="Slide Number Placeholder 5"/>
          <p:cNvSpPr>
            <a:spLocks noGrp="1"/>
          </p:cNvSpPr>
          <p:nvPr>
            <p:ph type="sldNum" sz="quarter" idx="4"/>
          </p:nvPr>
        </p:nvSpPr>
        <p:spPr>
          <a:xfrm>
            <a:off x="304800" y="6356350"/>
            <a:ext cx="381000" cy="365125"/>
          </a:xfrm>
          <a:prstGeom prst="rect">
            <a:avLst/>
          </a:prstGeom>
        </p:spPr>
        <p:txBody>
          <a:bodyPr vert="horz" lIns="91440" tIns="45720" rIns="91440" bIns="45720" rtlCol="0" anchor="ctr"/>
          <a:lstStyle>
            <a:lvl1pPr algn="l">
              <a:defRPr sz="12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solidFill>
                  <a:srgbClr val="000000"/>
                </a:solidFill>
              </a:rPr>
              <a:pPr/>
              <a:t>‹#›</a:t>
            </a:fld>
            <a:endParaRPr lang="en-US" dirty="0">
              <a:solidFill>
                <a:srgbClr val="000000"/>
              </a:solidFill>
            </a:endParaRPr>
          </a:p>
        </p:txBody>
      </p:sp>
      <p:grpSp>
        <p:nvGrpSpPr>
          <p:cNvPr id="6" name="Group 5"/>
          <p:cNvGrpSpPr/>
          <p:nvPr userDrawn="1"/>
        </p:nvGrpSpPr>
        <p:grpSpPr>
          <a:xfrm>
            <a:off x="2971800" y="2519920"/>
            <a:ext cx="3155752" cy="829457"/>
            <a:chOff x="419100" y="3969141"/>
            <a:chExt cx="3155752" cy="829457"/>
          </a:xfrm>
        </p:grpSpPr>
        <p:sp>
          <p:nvSpPr>
            <p:cNvPr id="7" name="Content Placeholder 1"/>
            <p:cNvSpPr txBox="1">
              <a:spLocks/>
            </p:cNvSpPr>
            <p:nvPr/>
          </p:nvSpPr>
          <p:spPr>
            <a:xfrm>
              <a:off x="1143000" y="4267200"/>
              <a:ext cx="2431852" cy="516155"/>
            </a:xfrm>
            <a:prstGeom prst="rect">
              <a:avLst/>
            </a:prstGeom>
          </p:spPr>
          <p:txBody>
            <a:bodyPr/>
            <a:lstStyle>
              <a:lvl1pPr marL="514350" indent="-514350" algn="l" rtl="0" eaLnBrk="0" fontAlgn="base" hangingPunct="0">
                <a:spcBef>
                  <a:spcPct val="20000"/>
                </a:spcBef>
                <a:spcAft>
                  <a:spcPct val="0"/>
                </a:spcAft>
                <a:buFont typeface="Arial" charset="0"/>
                <a:buAutoNum type="alphaLcPeriod"/>
                <a:defRPr sz="3200">
                  <a:solidFill>
                    <a:schemeClr val="tx1"/>
                  </a:solidFill>
                  <a:latin typeface="+mn-lt"/>
                  <a:ea typeface="+mn-ea"/>
                  <a:cs typeface="+mn-cs"/>
                </a:defRPr>
              </a:lvl1pPr>
              <a:lvl2pPr marL="971550" indent="-514350" algn="l" rtl="0" eaLnBrk="0" fontAlgn="base" hangingPunct="0">
                <a:spcBef>
                  <a:spcPct val="20000"/>
                </a:spcBef>
                <a:spcAft>
                  <a:spcPct val="0"/>
                </a:spcAft>
                <a:buFont typeface="Arial" charset="0"/>
                <a:buAutoNum type="alphaLcPeriod"/>
                <a:defRPr sz="2800">
                  <a:solidFill>
                    <a:schemeClr val="tx1"/>
                  </a:solidFill>
                  <a:latin typeface="+mn-lt"/>
                </a:defRPr>
              </a:lvl2pPr>
              <a:lvl3pPr marL="1371600" indent="-457200" algn="l" rtl="0" eaLnBrk="0" fontAlgn="base" hangingPunct="0">
                <a:spcBef>
                  <a:spcPct val="20000"/>
                </a:spcBef>
                <a:spcAft>
                  <a:spcPct val="0"/>
                </a:spcAft>
                <a:buFont typeface="Arial" charset="0"/>
                <a:buAutoNum type="alphaLcPeriod"/>
                <a:defRPr sz="2400">
                  <a:solidFill>
                    <a:schemeClr val="tx1"/>
                  </a:solidFill>
                  <a:latin typeface="+mn-lt"/>
                </a:defRPr>
              </a:lvl3pPr>
              <a:lvl4pPr marL="1828800" indent="-457200" algn="l" rtl="0" eaLnBrk="0" fontAlgn="base" hangingPunct="0">
                <a:spcBef>
                  <a:spcPct val="20000"/>
                </a:spcBef>
                <a:spcAft>
                  <a:spcPct val="0"/>
                </a:spcAft>
                <a:buFont typeface="Arial" charset="0"/>
                <a:buAutoNum type="alphaLcPeriod"/>
                <a:defRPr sz="2000">
                  <a:solidFill>
                    <a:schemeClr val="tx1"/>
                  </a:solidFill>
                  <a:latin typeface="+mn-lt"/>
                </a:defRPr>
              </a:lvl4pPr>
              <a:lvl5pPr marL="2286000" indent="-457200" algn="l" rtl="0" eaLnBrk="0" fontAlgn="base" hangingPunct="0">
                <a:spcBef>
                  <a:spcPct val="20000"/>
                </a:spcBef>
                <a:spcAft>
                  <a:spcPct val="0"/>
                </a:spcAft>
                <a:buFont typeface="Arial" charset="0"/>
                <a:buAutoNum type="alphaLcPeriod"/>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ClrTx/>
                <a:buFont typeface="Arial" charset="0"/>
                <a:buNone/>
              </a:pPr>
              <a:r>
                <a:rPr lang="en-US" sz="2400" b="1" dirty="0">
                  <a:solidFill>
                    <a:srgbClr val="0479C1"/>
                  </a:solidFill>
                  <a:latin typeface="Nirmala UI" panose="020B0502040204020203" pitchFamily="34" charset="0"/>
                  <a:cs typeface="Nirmala UI" panose="020B0502040204020203" pitchFamily="34" charset="0"/>
                </a:rPr>
                <a:t>@</a:t>
              </a:r>
              <a:r>
                <a:rPr lang="en-US" sz="2400" b="1" dirty="0" err="1">
                  <a:solidFill>
                    <a:srgbClr val="0479C1"/>
                  </a:solidFill>
                  <a:latin typeface="Nirmala UI" panose="020B0502040204020203" pitchFamily="34" charset="0"/>
                  <a:cs typeface="Nirmala UI" panose="020B0502040204020203" pitchFamily="34" charset="0"/>
                </a:rPr>
                <a:t>hqinnovators</a:t>
              </a:r>
              <a:endParaRPr lang="en-US" sz="2400" b="1" dirty="0">
                <a:solidFill>
                  <a:srgbClr val="0479C1"/>
                </a:solidFill>
                <a:latin typeface="Nirmala UI" panose="020B0502040204020203" pitchFamily="34" charset="0"/>
                <a:cs typeface="Nirmala UI" panose="020B0502040204020203" pitchFamily="34" charset="0"/>
              </a:endParaRPr>
            </a:p>
          </p:txBody>
        </p:sp>
        <p:pic>
          <p:nvPicPr>
            <p:cNvPr id="8" name="Picture 2" descr="https://www.seeklogo.net/wp-content/uploads/2014/12/twitter-logo-vector-downlo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 y="3969141"/>
              <a:ext cx="829457" cy="8294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userDrawn="1"/>
        </p:nvGrpSpPr>
        <p:grpSpPr>
          <a:xfrm>
            <a:off x="3048000" y="3579573"/>
            <a:ext cx="2819400" cy="554752"/>
            <a:chOff x="2234803" y="3810000"/>
            <a:chExt cx="2819400" cy="554752"/>
          </a:xfrm>
        </p:grpSpPr>
        <p:sp>
          <p:nvSpPr>
            <p:cNvPr id="10" name="Content Placeholder 1"/>
            <p:cNvSpPr txBox="1">
              <a:spLocks/>
            </p:cNvSpPr>
            <p:nvPr/>
          </p:nvSpPr>
          <p:spPr>
            <a:xfrm>
              <a:off x="2924564" y="4019633"/>
              <a:ext cx="2129639" cy="345119"/>
            </a:xfrm>
            <a:prstGeom prst="rect">
              <a:avLst/>
            </a:prstGeom>
          </p:spPr>
          <p:txBody>
            <a:bodyPr/>
            <a:lstStyle>
              <a:lvl1pPr marL="514350" indent="-514350" algn="l" rtl="0" eaLnBrk="0" fontAlgn="base" hangingPunct="0">
                <a:spcBef>
                  <a:spcPct val="20000"/>
                </a:spcBef>
                <a:spcAft>
                  <a:spcPct val="0"/>
                </a:spcAft>
                <a:buFont typeface="Arial" charset="0"/>
                <a:buAutoNum type="alphaLcPeriod"/>
                <a:defRPr sz="3200">
                  <a:solidFill>
                    <a:schemeClr val="tx1"/>
                  </a:solidFill>
                  <a:latin typeface="+mn-lt"/>
                  <a:ea typeface="+mn-ea"/>
                  <a:cs typeface="+mn-cs"/>
                </a:defRPr>
              </a:lvl1pPr>
              <a:lvl2pPr marL="971550" indent="-514350" algn="l" rtl="0" eaLnBrk="0" fontAlgn="base" hangingPunct="0">
                <a:spcBef>
                  <a:spcPct val="20000"/>
                </a:spcBef>
                <a:spcAft>
                  <a:spcPct val="0"/>
                </a:spcAft>
                <a:buFont typeface="Arial" charset="0"/>
                <a:buAutoNum type="alphaLcPeriod"/>
                <a:defRPr sz="2800">
                  <a:solidFill>
                    <a:schemeClr val="tx1"/>
                  </a:solidFill>
                  <a:latin typeface="+mn-lt"/>
                </a:defRPr>
              </a:lvl2pPr>
              <a:lvl3pPr marL="1371600" indent="-457200" algn="l" rtl="0" eaLnBrk="0" fontAlgn="base" hangingPunct="0">
                <a:spcBef>
                  <a:spcPct val="20000"/>
                </a:spcBef>
                <a:spcAft>
                  <a:spcPct val="0"/>
                </a:spcAft>
                <a:buFont typeface="Arial" charset="0"/>
                <a:buAutoNum type="alphaLcPeriod"/>
                <a:defRPr sz="2400">
                  <a:solidFill>
                    <a:schemeClr val="tx1"/>
                  </a:solidFill>
                  <a:latin typeface="+mn-lt"/>
                </a:defRPr>
              </a:lvl3pPr>
              <a:lvl4pPr marL="1828800" indent="-457200" algn="l" rtl="0" eaLnBrk="0" fontAlgn="base" hangingPunct="0">
                <a:spcBef>
                  <a:spcPct val="20000"/>
                </a:spcBef>
                <a:spcAft>
                  <a:spcPct val="0"/>
                </a:spcAft>
                <a:buFont typeface="Arial" charset="0"/>
                <a:buAutoNum type="alphaLcPeriod"/>
                <a:defRPr sz="2000">
                  <a:solidFill>
                    <a:schemeClr val="tx1"/>
                  </a:solidFill>
                  <a:latin typeface="+mn-lt"/>
                </a:defRPr>
              </a:lvl4pPr>
              <a:lvl5pPr marL="2286000" indent="-457200" algn="l" rtl="0" eaLnBrk="0" fontAlgn="base" hangingPunct="0">
                <a:spcBef>
                  <a:spcPct val="20000"/>
                </a:spcBef>
                <a:spcAft>
                  <a:spcPct val="0"/>
                </a:spcAft>
                <a:buFont typeface="Arial" charset="0"/>
                <a:buAutoNum type="alphaLcPeriod"/>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ClrTx/>
                <a:buFont typeface="Arial" charset="0"/>
                <a:buNone/>
              </a:pPr>
              <a:r>
                <a:rPr lang="en-US" sz="2400" b="1" dirty="0" err="1">
                  <a:solidFill>
                    <a:srgbClr val="0479C1"/>
                  </a:solidFill>
                  <a:latin typeface="Nirmala UI" panose="020B0502040204020203" pitchFamily="34" charset="0"/>
                  <a:cs typeface="Nirmala UI" panose="020B0502040204020203" pitchFamily="34" charset="0"/>
                </a:rPr>
                <a:t>hqinnovators</a:t>
              </a:r>
              <a:endParaRPr lang="en-US" sz="2400" b="1" dirty="0">
                <a:solidFill>
                  <a:srgbClr val="0479C1"/>
                </a:solidFill>
                <a:latin typeface="Nirmala UI" panose="020B0502040204020203" pitchFamily="34" charset="0"/>
                <a:cs typeface="Nirmala UI" panose="020B0502040204020203"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803" y="3810000"/>
              <a:ext cx="554752" cy="554752"/>
            </a:xfrm>
            <a:prstGeom prst="rect">
              <a:avLst/>
            </a:prstGeom>
          </p:spPr>
        </p:pic>
      </p:grpSp>
      <p:grpSp>
        <p:nvGrpSpPr>
          <p:cNvPr id="12" name="Group 11"/>
          <p:cNvGrpSpPr/>
          <p:nvPr userDrawn="1"/>
        </p:nvGrpSpPr>
        <p:grpSpPr>
          <a:xfrm>
            <a:off x="2971800" y="4594717"/>
            <a:ext cx="3352800" cy="652320"/>
            <a:chOff x="2514600" y="4311906"/>
            <a:chExt cx="3352800" cy="652320"/>
          </a:xfrm>
        </p:grpSpPr>
        <p:sp>
          <p:nvSpPr>
            <p:cNvPr id="13" name="Content Placeholder 1"/>
            <p:cNvSpPr txBox="1">
              <a:spLocks/>
            </p:cNvSpPr>
            <p:nvPr/>
          </p:nvSpPr>
          <p:spPr>
            <a:xfrm>
              <a:off x="3225998" y="4436845"/>
              <a:ext cx="2641402" cy="516155"/>
            </a:xfrm>
            <a:prstGeom prst="rect">
              <a:avLst/>
            </a:prstGeom>
          </p:spPr>
          <p:txBody>
            <a:bodyPr/>
            <a:lstStyle>
              <a:lvl1pPr marL="514350" indent="-514350" algn="l" rtl="0" eaLnBrk="0" fontAlgn="base" hangingPunct="0">
                <a:spcBef>
                  <a:spcPct val="20000"/>
                </a:spcBef>
                <a:spcAft>
                  <a:spcPct val="0"/>
                </a:spcAft>
                <a:buFont typeface="Arial" charset="0"/>
                <a:buAutoNum type="alphaLcPeriod"/>
                <a:defRPr sz="3200">
                  <a:solidFill>
                    <a:schemeClr val="tx1"/>
                  </a:solidFill>
                  <a:latin typeface="+mn-lt"/>
                  <a:ea typeface="+mn-ea"/>
                  <a:cs typeface="+mn-cs"/>
                </a:defRPr>
              </a:lvl1pPr>
              <a:lvl2pPr marL="971550" indent="-514350" algn="l" rtl="0" eaLnBrk="0" fontAlgn="base" hangingPunct="0">
                <a:spcBef>
                  <a:spcPct val="20000"/>
                </a:spcBef>
                <a:spcAft>
                  <a:spcPct val="0"/>
                </a:spcAft>
                <a:buFont typeface="Arial" charset="0"/>
                <a:buAutoNum type="alphaLcPeriod"/>
                <a:defRPr sz="2800">
                  <a:solidFill>
                    <a:schemeClr val="tx1"/>
                  </a:solidFill>
                  <a:latin typeface="+mn-lt"/>
                </a:defRPr>
              </a:lvl2pPr>
              <a:lvl3pPr marL="1371600" indent="-457200" algn="l" rtl="0" eaLnBrk="0" fontAlgn="base" hangingPunct="0">
                <a:spcBef>
                  <a:spcPct val="20000"/>
                </a:spcBef>
                <a:spcAft>
                  <a:spcPct val="0"/>
                </a:spcAft>
                <a:buFont typeface="Arial" charset="0"/>
                <a:buAutoNum type="alphaLcPeriod"/>
                <a:defRPr sz="2400">
                  <a:solidFill>
                    <a:schemeClr val="tx1"/>
                  </a:solidFill>
                  <a:latin typeface="+mn-lt"/>
                </a:defRPr>
              </a:lvl3pPr>
              <a:lvl4pPr marL="1828800" indent="-457200" algn="l" rtl="0" eaLnBrk="0" fontAlgn="base" hangingPunct="0">
                <a:spcBef>
                  <a:spcPct val="20000"/>
                </a:spcBef>
                <a:spcAft>
                  <a:spcPct val="0"/>
                </a:spcAft>
                <a:buFont typeface="Arial" charset="0"/>
                <a:buAutoNum type="alphaLcPeriod"/>
                <a:defRPr sz="2000">
                  <a:solidFill>
                    <a:schemeClr val="tx1"/>
                  </a:solidFill>
                  <a:latin typeface="+mn-lt"/>
                </a:defRPr>
              </a:lvl4pPr>
              <a:lvl5pPr marL="2286000" indent="-457200" algn="l" rtl="0" eaLnBrk="0" fontAlgn="base" hangingPunct="0">
                <a:spcBef>
                  <a:spcPct val="20000"/>
                </a:spcBef>
                <a:spcAft>
                  <a:spcPct val="0"/>
                </a:spcAft>
                <a:buFont typeface="Arial" charset="0"/>
                <a:buAutoNum type="alphaLcPeriod"/>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ClrTx/>
                <a:buFont typeface="Arial" charset="0"/>
                <a:buNone/>
              </a:pPr>
              <a:r>
                <a:rPr lang="en-US" sz="2400" b="1" dirty="0" err="1">
                  <a:solidFill>
                    <a:srgbClr val="0479C1"/>
                  </a:solidFill>
                  <a:latin typeface="Nirmala UI" panose="020B0502040204020203" pitchFamily="34" charset="0"/>
                  <a:cs typeface="Nirmala UI" panose="020B0502040204020203" pitchFamily="34" charset="0"/>
                </a:rPr>
                <a:t>qin.hqi.solutions</a:t>
              </a:r>
              <a:endParaRPr lang="en-US" sz="2400" b="1" dirty="0">
                <a:solidFill>
                  <a:srgbClr val="0479C1"/>
                </a:solidFill>
                <a:latin typeface="Nirmala UI" panose="020B0502040204020203" pitchFamily="34" charset="0"/>
                <a:cs typeface="Nirmala UI" panose="020B0502040204020203" pitchFamily="34" charset="0"/>
              </a:endParaRPr>
            </a:p>
          </p:txBody>
        </p:sp>
        <p:pic>
          <p:nvPicPr>
            <p:cNvPr id="14" name="Picture 2" descr="Image result for web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514600" y="4311906"/>
              <a:ext cx="652320" cy="65232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Content Placeholder 1"/>
          <p:cNvSpPr txBox="1">
            <a:spLocks/>
          </p:cNvSpPr>
          <p:nvPr userDrawn="1"/>
        </p:nvSpPr>
        <p:spPr>
          <a:xfrm>
            <a:off x="4119" y="1459386"/>
            <a:ext cx="9135762" cy="674214"/>
          </a:xfrm>
          <a:prstGeom prst="rect">
            <a:avLst/>
          </a:prstGeom>
        </p:spPr>
        <p:txBody>
          <a:bodyPr anchor="ctr"/>
          <a:lstStyle/>
          <a:p>
            <a:pPr marL="514350" indent="-514350" algn="ctr" eaLnBrk="0" fontAlgn="base" hangingPunct="0">
              <a:spcBef>
                <a:spcPct val="20000"/>
              </a:spcBef>
              <a:spcAft>
                <a:spcPct val="0"/>
              </a:spcAft>
              <a:buClrTx/>
              <a:buFontTx/>
              <a:buNone/>
              <a:defRPr/>
            </a:pPr>
            <a:r>
              <a:rPr lang="en-US" sz="2800" dirty="0">
                <a:solidFill>
                  <a:srgbClr val="000000">
                    <a:lumMod val="85000"/>
                    <a:lumOff val="15000"/>
                  </a:srgbClr>
                </a:solidFill>
                <a:latin typeface="Nirmala UI" panose="020B0502040204020203" pitchFamily="34" charset="0"/>
                <a:ea typeface="Tahoma" panose="020B0604030504040204" pitchFamily="34" charset="0"/>
                <a:cs typeface="Nirmala UI" panose="020B0502040204020203" pitchFamily="34" charset="0"/>
              </a:rPr>
              <a:t>Connect with us for up-to-date information</a:t>
            </a:r>
            <a:endParaRPr lang="en-US" sz="2800" b="1" dirty="0">
              <a:solidFill>
                <a:srgbClr val="0479C1"/>
              </a:solidFill>
              <a:latin typeface="Nirmala UI" panose="020B0502040204020203" pitchFamily="34" charset="0"/>
              <a:ea typeface="Tahoma" panose="020B0604030504040204" pitchFamily="34" charset="0"/>
              <a:cs typeface="Nirmala UI" panose="020B0502040204020203" pitchFamily="34" charset="0"/>
            </a:endParaRPr>
          </a:p>
        </p:txBody>
      </p:sp>
    </p:spTree>
    <p:extLst>
      <p:ext uri="{BB962C8B-B14F-4D97-AF65-F5344CB8AC3E}">
        <p14:creationId xmlns:p14="http://schemas.microsoft.com/office/powerpoint/2010/main" val="2301025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cial Media_no-animation">
    <p:spTree>
      <p:nvGrpSpPr>
        <p:cNvPr id="1" name=""/>
        <p:cNvGrpSpPr/>
        <p:nvPr/>
      </p:nvGrpSpPr>
      <p:grpSpPr>
        <a:xfrm>
          <a:off x="0" y="0"/>
          <a:ext cx="0" cy="0"/>
          <a:chOff x="0" y="0"/>
          <a:chExt cx="0" cy="0"/>
        </a:xfrm>
      </p:grpSpPr>
      <p:sp>
        <p:nvSpPr>
          <p:cNvPr id="5" name="Rectangle 2"/>
          <p:cNvSpPr>
            <a:spLocks noGrp="1" noChangeArrowheads="1"/>
          </p:cNvSpPr>
          <p:nvPr>
            <p:ph type="title" hasCustomPrompt="1"/>
          </p:nvPr>
        </p:nvSpPr>
        <p:spPr bwMode="auto">
          <a:xfrm>
            <a:off x="0" y="152400"/>
            <a:ext cx="9144000" cy="762000"/>
          </a:xfrm>
          <a:prstGeom prst="rect">
            <a:avLst/>
          </a:prstGeom>
          <a:noFill/>
          <a:ln w="9525">
            <a:noFill/>
            <a:miter lim="800000"/>
            <a:headEnd/>
            <a:tailEnd/>
          </a:ln>
        </p:spPr>
        <p:txBody>
          <a:bodyPr/>
          <a:lstStyle>
            <a:lvl1pPr>
              <a:defRPr/>
            </a:lvl1pPr>
          </a:lstStyle>
          <a:p>
            <a:pPr lvl="0"/>
            <a:r>
              <a:rPr lang="en-US" dirty="0"/>
              <a:t>Stay Connected</a:t>
            </a:r>
          </a:p>
        </p:txBody>
      </p:sp>
      <p:sp>
        <p:nvSpPr>
          <p:cNvPr id="4" name="Slide Number Placeholder 5"/>
          <p:cNvSpPr>
            <a:spLocks noGrp="1"/>
          </p:cNvSpPr>
          <p:nvPr>
            <p:ph type="sldNum" sz="quarter" idx="4"/>
          </p:nvPr>
        </p:nvSpPr>
        <p:spPr>
          <a:xfrm>
            <a:off x="304800" y="6356350"/>
            <a:ext cx="381000" cy="365125"/>
          </a:xfrm>
          <a:prstGeom prst="rect">
            <a:avLst/>
          </a:prstGeom>
        </p:spPr>
        <p:txBody>
          <a:bodyPr vert="horz" lIns="91440" tIns="45720" rIns="91440" bIns="45720" rtlCol="0" anchor="ctr"/>
          <a:lstStyle>
            <a:lvl1pPr algn="l">
              <a:defRPr sz="12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solidFill>
                  <a:srgbClr val="000000"/>
                </a:solidFill>
              </a:rPr>
              <a:pPr/>
              <a:t>‹#›</a:t>
            </a:fld>
            <a:endParaRPr lang="en-US" dirty="0">
              <a:solidFill>
                <a:srgbClr val="000000"/>
              </a:solidFill>
            </a:endParaRPr>
          </a:p>
        </p:txBody>
      </p:sp>
      <p:grpSp>
        <p:nvGrpSpPr>
          <p:cNvPr id="6" name="Group 5"/>
          <p:cNvGrpSpPr/>
          <p:nvPr userDrawn="1"/>
        </p:nvGrpSpPr>
        <p:grpSpPr>
          <a:xfrm>
            <a:off x="2971800" y="2519920"/>
            <a:ext cx="3155752" cy="829457"/>
            <a:chOff x="419100" y="3969141"/>
            <a:chExt cx="3155752" cy="829457"/>
          </a:xfrm>
        </p:grpSpPr>
        <p:sp>
          <p:nvSpPr>
            <p:cNvPr id="7" name="Content Placeholder 1"/>
            <p:cNvSpPr txBox="1">
              <a:spLocks/>
            </p:cNvSpPr>
            <p:nvPr/>
          </p:nvSpPr>
          <p:spPr>
            <a:xfrm>
              <a:off x="1143000" y="4267200"/>
              <a:ext cx="2431852" cy="516155"/>
            </a:xfrm>
            <a:prstGeom prst="rect">
              <a:avLst/>
            </a:prstGeom>
          </p:spPr>
          <p:txBody>
            <a:bodyPr/>
            <a:lstStyle>
              <a:lvl1pPr marL="514350" indent="-514350" algn="l" rtl="0" eaLnBrk="0" fontAlgn="base" hangingPunct="0">
                <a:spcBef>
                  <a:spcPct val="20000"/>
                </a:spcBef>
                <a:spcAft>
                  <a:spcPct val="0"/>
                </a:spcAft>
                <a:buFont typeface="Arial" charset="0"/>
                <a:buAutoNum type="alphaLcPeriod"/>
                <a:defRPr sz="3200">
                  <a:solidFill>
                    <a:schemeClr val="tx1"/>
                  </a:solidFill>
                  <a:latin typeface="+mn-lt"/>
                  <a:ea typeface="+mn-ea"/>
                  <a:cs typeface="+mn-cs"/>
                </a:defRPr>
              </a:lvl1pPr>
              <a:lvl2pPr marL="971550" indent="-514350" algn="l" rtl="0" eaLnBrk="0" fontAlgn="base" hangingPunct="0">
                <a:spcBef>
                  <a:spcPct val="20000"/>
                </a:spcBef>
                <a:spcAft>
                  <a:spcPct val="0"/>
                </a:spcAft>
                <a:buFont typeface="Arial" charset="0"/>
                <a:buAutoNum type="alphaLcPeriod"/>
                <a:defRPr sz="2800">
                  <a:solidFill>
                    <a:schemeClr val="tx1"/>
                  </a:solidFill>
                  <a:latin typeface="+mn-lt"/>
                </a:defRPr>
              </a:lvl2pPr>
              <a:lvl3pPr marL="1371600" indent="-457200" algn="l" rtl="0" eaLnBrk="0" fontAlgn="base" hangingPunct="0">
                <a:spcBef>
                  <a:spcPct val="20000"/>
                </a:spcBef>
                <a:spcAft>
                  <a:spcPct val="0"/>
                </a:spcAft>
                <a:buFont typeface="Arial" charset="0"/>
                <a:buAutoNum type="alphaLcPeriod"/>
                <a:defRPr sz="2400">
                  <a:solidFill>
                    <a:schemeClr val="tx1"/>
                  </a:solidFill>
                  <a:latin typeface="+mn-lt"/>
                </a:defRPr>
              </a:lvl3pPr>
              <a:lvl4pPr marL="1828800" indent="-457200" algn="l" rtl="0" eaLnBrk="0" fontAlgn="base" hangingPunct="0">
                <a:spcBef>
                  <a:spcPct val="20000"/>
                </a:spcBef>
                <a:spcAft>
                  <a:spcPct val="0"/>
                </a:spcAft>
                <a:buFont typeface="Arial" charset="0"/>
                <a:buAutoNum type="alphaLcPeriod"/>
                <a:defRPr sz="2000">
                  <a:solidFill>
                    <a:schemeClr val="tx1"/>
                  </a:solidFill>
                  <a:latin typeface="+mn-lt"/>
                </a:defRPr>
              </a:lvl4pPr>
              <a:lvl5pPr marL="2286000" indent="-457200" algn="l" rtl="0" eaLnBrk="0" fontAlgn="base" hangingPunct="0">
                <a:spcBef>
                  <a:spcPct val="20000"/>
                </a:spcBef>
                <a:spcAft>
                  <a:spcPct val="0"/>
                </a:spcAft>
                <a:buFont typeface="Arial" charset="0"/>
                <a:buAutoNum type="alphaLcPeriod"/>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ClrTx/>
                <a:buFont typeface="Arial" charset="0"/>
                <a:buNone/>
              </a:pPr>
              <a:r>
                <a:rPr lang="en-US" sz="2400" b="1" dirty="0">
                  <a:solidFill>
                    <a:srgbClr val="0479C1"/>
                  </a:solidFill>
                  <a:latin typeface="Nirmala UI" panose="020B0502040204020203" pitchFamily="34" charset="0"/>
                  <a:cs typeface="Nirmala UI" panose="020B0502040204020203" pitchFamily="34" charset="0"/>
                </a:rPr>
                <a:t>@</a:t>
              </a:r>
              <a:r>
                <a:rPr lang="en-US" sz="2400" b="1" dirty="0" err="1">
                  <a:solidFill>
                    <a:srgbClr val="0479C1"/>
                  </a:solidFill>
                  <a:latin typeface="Nirmala UI" panose="020B0502040204020203" pitchFamily="34" charset="0"/>
                  <a:cs typeface="Nirmala UI" panose="020B0502040204020203" pitchFamily="34" charset="0"/>
                </a:rPr>
                <a:t>hqinnovators</a:t>
              </a:r>
              <a:endParaRPr lang="en-US" sz="2400" b="1" dirty="0">
                <a:solidFill>
                  <a:srgbClr val="0479C1"/>
                </a:solidFill>
                <a:latin typeface="Nirmala UI" panose="020B0502040204020203" pitchFamily="34" charset="0"/>
                <a:cs typeface="Nirmala UI" panose="020B0502040204020203" pitchFamily="34" charset="0"/>
              </a:endParaRPr>
            </a:p>
          </p:txBody>
        </p:sp>
        <p:pic>
          <p:nvPicPr>
            <p:cNvPr id="8" name="Picture 2" descr="https://www.seeklogo.net/wp-content/uploads/2014/12/twitter-logo-vector-downlo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 y="3969141"/>
              <a:ext cx="829457" cy="8294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userDrawn="1"/>
        </p:nvGrpSpPr>
        <p:grpSpPr>
          <a:xfrm>
            <a:off x="3048000" y="3579573"/>
            <a:ext cx="2819400" cy="554752"/>
            <a:chOff x="2234803" y="3810000"/>
            <a:chExt cx="2819400" cy="554752"/>
          </a:xfrm>
        </p:grpSpPr>
        <p:sp>
          <p:nvSpPr>
            <p:cNvPr id="10" name="Content Placeholder 1"/>
            <p:cNvSpPr txBox="1">
              <a:spLocks/>
            </p:cNvSpPr>
            <p:nvPr/>
          </p:nvSpPr>
          <p:spPr>
            <a:xfrm>
              <a:off x="2924564" y="4019633"/>
              <a:ext cx="2129639" cy="345119"/>
            </a:xfrm>
            <a:prstGeom prst="rect">
              <a:avLst/>
            </a:prstGeom>
          </p:spPr>
          <p:txBody>
            <a:bodyPr/>
            <a:lstStyle>
              <a:lvl1pPr marL="514350" indent="-514350" algn="l" rtl="0" eaLnBrk="0" fontAlgn="base" hangingPunct="0">
                <a:spcBef>
                  <a:spcPct val="20000"/>
                </a:spcBef>
                <a:spcAft>
                  <a:spcPct val="0"/>
                </a:spcAft>
                <a:buFont typeface="Arial" charset="0"/>
                <a:buAutoNum type="alphaLcPeriod"/>
                <a:defRPr sz="3200">
                  <a:solidFill>
                    <a:schemeClr val="tx1"/>
                  </a:solidFill>
                  <a:latin typeface="+mn-lt"/>
                  <a:ea typeface="+mn-ea"/>
                  <a:cs typeface="+mn-cs"/>
                </a:defRPr>
              </a:lvl1pPr>
              <a:lvl2pPr marL="971550" indent="-514350" algn="l" rtl="0" eaLnBrk="0" fontAlgn="base" hangingPunct="0">
                <a:spcBef>
                  <a:spcPct val="20000"/>
                </a:spcBef>
                <a:spcAft>
                  <a:spcPct val="0"/>
                </a:spcAft>
                <a:buFont typeface="Arial" charset="0"/>
                <a:buAutoNum type="alphaLcPeriod"/>
                <a:defRPr sz="2800">
                  <a:solidFill>
                    <a:schemeClr val="tx1"/>
                  </a:solidFill>
                  <a:latin typeface="+mn-lt"/>
                </a:defRPr>
              </a:lvl2pPr>
              <a:lvl3pPr marL="1371600" indent="-457200" algn="l" rtl="0" eaLnBrk="0" fontAlgn="base" hangingPunct="0">
                <a:spcBef>
                  <a:spcPct val="20000"/>
                </a:spcBef>
                <a:spcAft>
                  <a:spcPct val="0"/>
                </a:spcAft>
                <a:buFont typeface="Arial" charset="0"/>
                <a:buAutoNum type="alphaLcPeriod"/>
                <a:defRPr sz="2400">
                  <a:solidFill>
                    <a:schemeClr val="tx1"/>
                  </a:solidFill>
                  <a:latin typeface="+mn-lt"/>
                </a:defRPr>
              </a:lvl3pPr>
              <a:lvl4pPr marL="1828800" indent="-457200" algn="l" rtl="0" eaLnBrk="0" fontAlgn="base" hangingPunct="0">
                <a:spcBef>
                  <a:spcPct val="20000"/>
                </a:spcBef>
                <a:spcAft>
                  <a:spcPct val="0"/>
                </a:spcAft>
                <a:buFont typeface="Arial" charset="0"/>
                <a:buAutoNum type="alphaLcPeriod"/>
                <a:defRPr sz="2000">
                  <a:solidFill>
                    <a:schemeClr val="tx1"/>
                  </a:solidFill>
                  <a:latin typeface="+mn-lt"/>
                </a:defRPr>
              </a:lvl4pPr>
              <a:lvl5pPr marL="2286000" indent="-457200" algn="l" rtl="0" eaLnBrk="0" fontAlgn="base" hangingPunct="0">
                <a:spcBef>
                  <a:spcPct val="20000"/>
                </a:spcBef>
                <a:spcAft>
                  <a:spcPct val="0"/>
                </a:spcAft>
                <a:buFont typeface="Arial" charset="0"/>
                <a:buAutoNum type="alphaLcPeriod"/>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ClrTx/>
                <a:buFont typeface="Arial" charset="0"/>
                <a:buNone/>
              </a:pPr>
              <a:r>
                <a:rPr lang="en-US" sz="2400" b="1" dirty="0" err="1">
                  <a:solidFill>
                    <a:srgbClr val="0479C1"/>
                  </a:solidFill>
                  <a:latin typeface="Nirmala UI" panose="020B0502040204020203" pitchFamily="34" charset="0"/>
                  <a:cs typeface="Nirmala UI" panose="020B0502040204020203" pitchFamily="34" charset="0"/>
                </a:rPr>
                <a:t>hqinnovators</a:t>
              </a:r>
              <a:endParaRPr lang="en-US" sz="2400" b="1" dirty="0">
                <a:solidFill>
                  <a:srgbClr val="0479C1"/>
                </a:solidFill>
                <a:latin typeface="Nirmala UI" panose="020B0502040204020203" pitchFamily="34" charset="0"/>
                <a:cs typeface="Nirmala UI" panose="020B0502040204020203"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803" y="3810000"/>
              <a:ext cx="554752" cy="554752"/>
            </a:xfrm>
            <a:prstGeom prst="rect">
              <a:avLst/>
            </a:prstGeom>
          </p:spPr>
        </p:pic>
      </p:grpSp>
      <p:grpSp>
        <p:nvGrpSpPr>
          <p:cNvPr id="12" name="Group 11"/>
          <p:cNvGrpSpPr/>
          <p:nvPr userDrawn="1"/>
        </p:nvGrpSpPr>
        <p:grpSpPr>
          <a:xfrm>
            <a:off x="2971800" y="4594717"/>
            <a:ext cx="3352800" cy="652320"/>
            <a:chOff x="2514600" y="4311906"/>
            <a:chExt cx="3352800" cy="652320"/>
          </a:xfrm>
        </p:grpSpPr>
        <p:sp>
          <p:nvSpPr>
            <p:cNvPr id="13" name="Content Placeholder 1"/>
            <p:cNvSpPr txBox="1">
              <a:spLocks/>
            </p:cNvSpPr>
            <p:nvPr/>
          </p:nvSpPr>
          <p:spPr>
            <a:xfrm>
              <a:off x="3225998" y="4436845"/>
              <a:ext cx="2641402" cy="516155"/>
            </a:xfrm>
            <a:prstGeom prst="rect">
              <a:avLst/>
            </a:prstGeom>
          </p:spPr>
          <p:txBody>
            <a:bodyPr/>
            <a:lstStyle>
              <a:lvl1pPr marL="514350" indent="-514350" algn="l" rtl="0" eaLnBrk="0" fontAlgn="base" hangingPunct="0">
                <a:spcBef>
                  <a:spcPct val="20000"/>
                </a:spcBef>
                <a:spcAft>
                  <a:spcPct val="0"/>
                </a:spcAft>
                <a:buFont typeface="Arial" charset="0"/>
                <a:buAutoNum type="alphaLcPeriod"/>
                <a:defRPr sz="3200">
                  <a:solidFill>
                    <a:schemeClr val="tx1"/>
                  </a:solidFill>
                  <a:latin typeface="+mn-lt"/>
                  <a:ea typeface="+mn-ea"/>
                  <a:cs typeface="+mn-cs"/>
                </a:defRPr>
              </a:lvl1pPr>
              <a:lvl2pPr marL="971550" indent="-514350" algn="l" rtl="0" eaLnBrk="0" fontAlgn="base" hangingPunct="0">
                <a:spcBef>
                  <a:spcPct val="20000"/>
                </a:spcBef>
                <a:spcAft>
                  <a:spcPct val="0"/>
                </a:spcAft>
                <a:buFont typeface="Arial" charset="0"/>
                <a:buAutoNum type="alphaLcPeriod"/>
                <a:defRPr sz="2800">
                  <a:solidFill>
                    <a:schemeClr val="tx1"/>
                  </a:solidFill>
                  <a:latin typeface="+mn-lt"/>
                </a:defRPr>
              </a:lvl2pPr>
              <a:lvl3pPr marL="1371600" indent="-457200" algn="l" rtl="0" eaLnBrk="0" fontAlgn="base" hangingPunct="0">
                <a:spcBef>
                  <a:spcPct val="20000"/>
                </a:spcBef>
                <a:spcAft>
                  <a:spcPct val="0"/>
                </a:spcAft>
                <a:buFont typeface="Arial" charset="0"/>
                <a:buAutoNum type="alphaLcPeriod"/>
                <a:defRPr sz="2400">
                  <a:solidFill>
                    <a:schemeClr val="tx1"/>
                  </a:solidFill>
                  <a:latin typeface="+mn-lt"/>
                </a:defRPr>
              </a:lvl3pPr>
              <a:lvl4pPr marL="1828800" indent="-457200" algn="l" rtl="0" eaLnBrk="0" fontAlgn="base" hangingPunct="0">
                <a:spcBef>
                  <a:spcPct val="20000"/>
                </a:spcBef>
                <a:spcAft>
                  <a:spcPct val="0"/>
                </a:spcAft>
                <a:buFont typeface="Arial" charset="0"/>
                <a:buAutoNum type="alphaLcPeriod"/>
                <a:defRPr sz="2000">
                  <a:solidFill>
                    <a:schemeClr val="tx1"/>
                  </a:solidFill>
                  <a:latin typeface="+mn-lt"/>
                </a:defRPr>
              </a:lvl4pPr>
              <a:lvl5pPr marL="2286000" indent="-457200" algn="l" rtl="0" eaLnBrk="0" fontAlgn="base" hangingPunct="0">
                <a:spcBef>
                  <a:spcPct val="20000"/>
                </a:spcBef>
                <a:spcAft>
                  <a:spcPct val="0"/>
                </a:spcAft>
                <a:buFont typeface="Arial" charset="0"/>
                <a:buAutoNum type="alphaLcPeriod"/>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ClrTx/>
                <a:buFont typeface="Arial" charset="0"/>
                <a:buNone/>
              </a:pPr>
              <a:r>
                <a:rPr lang="en-US" sz="2400" b="1" dirty="0" err="1">
                  <a:solidFill>
                    <a:srgbClr val="0479C1"/>
                  </a:solidFill>
                  <a:latin typeface="Nirmala UI" panose="020B0502040204020203" pitchFamily="34" charset="0"/>
                  <a:cs typeface="Nirmala UI" panose="020B0502040204020203" pitchFamily="34" charset="0"/>
                </a:rPr>
                <a:t>qin.hqi.solutions</a:t>
              </a:r>
              <a:endParaRPr lang="en-US" sz="2400" b="1" dirty="0">
                <a:solidFill>
                  <a:srgbClr val="0479C1"/>
                </a:solidFill>
                <a:latin typeface="Nirmala UI" panose="020B0502040204020203" pitchFamily="34" charset="0"/>
                <a:cs typeface="Nirmala UI" panose="020B0502040204020203" pitchFamily="34" charset="0"/>
              </a:endParaRPr>
            </a:p>
          </p:txBody>
        </p:sp>
        <p:pic>
          <p:nvPicPr>
            <p:cNvPr id="14" name="Picture 2" descr="Image result for web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514600" y="4311906"/>
              <a:ext cx="652320" cy="65232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Content Placeholder 1"/>
          <p:cNvSpPr txBox="1">
            <a:spLocks/>
          </p:cNvSpPr>
          <p:nvPr userDrawn="1"/>
        </p:nvSpPr>
        <p:spPr>
          <a:xfrm>
            <a:off x="4119" y="1459386"/>
            <a:ext cx="9135762" cy="674214"/>
          </a:xfrm>
          <a:prstGeom prst="rect">
            <a:avLst/>
          </a:prstGeom>
        </p:spPr>
        <p:txBody>
          <a:bodyPr anchor="ctr"/>
          <a:lstStyle/>
          <a:p>
            <a:pPr marL="514350" indent="-514350" algn="ctr" eaLnBrk="0" fontAlgn="base" hangingPunct="0">
              <a:spcBef>
                <a:spcPct val="20000"/>
              </a:spcBef>
              <a:spcAft>
                <a:spcPct val="0"/>
              </a:spcAft>
              <a:buClrTx/>
              <a:buFontTx/>
              <a:buNone/>
              <a:defRPr/>
            </a:pPr>
            <a:r>
              <a:rPr lang="en-US" sz="2800" dirty="0">
                <a:solidFill>
                  <a:srgbClr val="000000">
                    <a:lumMod val="85000"/>
                    <a:lumOff val="15000"/>
                  </a:srgbClr>
                </a:solidFill>
                <a:latin typeface="Nirmala UI" panose="020B0502040204020203" pitchFamily="34" charset="0"/>
                <a:ea typeface="Tahoma" panose="020B0604030504040204" pitchFamily="34" charset="0"/>
                <a:cs typeface="Nirmala UI" panose="020B0502040204020203" pitchFamily="34" charset="0"/>
              </a:rPr>
              <a:t>Connect with us for up-to-date information</a:t>
            </a:r>
            <a:endParaRPr lang="en-US" sz="2800" b="1" dirty="0">
              <a:solidFill>
                <a:srgbClr val="0479C1"/>
              </a:solidFill>
              <a:latin typeface="Nirmala UI" panose="020B0502040204020203" pitchFamily="34" charset="0"/>
              <a:ea typeface="Tahoma" panose="020B0604030504040204" pitchFamily="34" charset="0"/>
              <a:cs typeface="Nirmala UI" panose="020B0502040204020203" pitchFamily="34" charset="0"/>
            </a:endParaRPr>
          </a:p>
        </p:txBody>
      </p:sp>
    </p:spTree>
    <p:extLst>
      <p:ext uri="{BB962C8B-B14F-4D97-AF65-F5344CB8AC3E}">
        <p14:creationId xmlns:p14="http://schemas.microsoft.com/office/powerpoint/2010/main" val="454614190"/>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0" y="152400"/>
            <a:ext cx="9144000" cy="762000"/>
          </a:xfrm>
          <a:prstGeom prst="rect">
            <a:avLst/>
          </a:prstGeom>
          <a:noFill/>
          <a:ln w="9525">
            <a:noFill/>
            <a:miter lim="800000"/>
            <a:headEnd/>
            <a:tailEnd/>
          </a:ln>
        </p:spPr>
        <p:txBody>
          <a:bodyPr/>
          <a:lstStyle>
            <a:lvl1pPr>
              <a:defRPr/>
            </a:lvl1pPr>
          </a:lstStyle>
          <a:p>
            <a:pPr lvl="0"/>
            <a:r>
              <a:rPr lang="en-US"/>
              <a:t>Click to edit Master title style</a:t>
            </a:r>
            <a:endParaRPr lang="en-US" dirty="0"/>
          </a:p>
        </p:txBody>
      </p:sp>
      <p:sp>
        <p:nvSpPr>
          <p:cNvPr id="4" name="Slide Number Placeholder 5"/>
          <p:cNvSpPr>
            <a:spLocks noGrp="1"/>
          </p:cNvSpPr>
          <p:nvPr>
            <p:ph type="sldNum" sz="quarter" idx="4"/>
          </p:nvPr>
        </p:nvSpPr>
        <p:spPr>
          <a:xfrm>
            <a:off x="304800" y="6356350"/>
            <a:ext cx="381000" cy="365125"/>
          </a:xfrm>
          <a:prstGeom prst="rect">
            <a:avLst/>
          </a:prstGeom>
        </p:spPr>
        <p:txBody>
          <a:bodyPr vert="horz" lIns="91440" tIns="45720" rIns="91440" bIns="45720" rtlCol="0" anchor="ctr"/>
          <a:lstStyle>
            <a:lvl1pPr algn="l">
              <a:defRPr sz="12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solidFill>
                  <a:srgbClr val="000000"/>
                </a:solidFill>
              </a:rPr>
              <a:pPr/>
              <a:t>‹#›</a:t>
            </a:fld>
            <a:endParaRPr lang="en-US" dirty="0">
              <a:solidFill>
                <a:srgbClr val="000000"/>
              </a:solidFill>
            </a:endParaRPr>
          </a:p>
        </p:txBody>
      </p:sp>
      <p:sp>
        <p:nvSpPr>
          <p:cNvPr id="2" name="Rectangle 1"/>
          <p:cNvSpPr/>
          <p:nvPr userDrawn="1"/>
        </p:nvSpPr>
        <p:spPr>
          <a:xfrm>
            <a:off x="0" y="0"/>
            <a:ext cx="9144000" cy="127862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buClrTx/>
              <a:buFontTx/>
              <a:buNone/>
            </a:pPr>
            <a:endParaRPr lang="en-US" sz="2400" kern="1200" dirty="0">
              <a:solidFill>
                <a:srgbClr val="FFFFFF"/>
              </a:solidFill>
            </a:endParaRPr>
          </a:p>
        </p:txBody>
      </p:sp>
      <p:grpSp>
        <p:nvGrpSpPr>
          <p:cNvPr id="16" name="Group 15"/>
          <p:cNvGrpSpPr/>
          <p:nvPr userDrawn="1"/>
        </p:nvGrpSpPr>
        <p:grpSpPr>
          <a:xfrm>
            <a:off x="1704975" y="1143000"/>
            <a:ext cx="5734050" cy="3652145"/>
            <a:chOff x="1524000" y="1039446"/>
            <a:chExt cx="5734050" cy="3652145"/>
          </a:xfrm>
        </p:grpSpPr>
        <p:grpSp>
          <p:nvGrpSpPr>
            <p:cNvPr id="10" name="Group 9"/>
            <p:cNvGrpSpPr/>
            <p:nvPr userDrawn="1"/>
          </p:nvGrpSpPr>
          <p:grpSpPr>
            <a:xfrm>
              <a:off x="1524000" y="1039446"/>
              <a:ext cx="2819400" cy="2687839"/>
              <a:chOff x="1143000" y="751506"/>
              <a:chExt cx="2819400" cy="2687839"/>
            </a:xfrm>
          </p:grpSpPr>
          <p:sp>
            <p:nvSpPr>
              <p:cNvPr id="8" name="Rounded Rectangle 7"/>
              <p:cNvSpPr/>
              <p:nvPr userDrawn="1"/>
            </p:nvSpPr>
            <p:spPr>
              <a:xfrm>
                <a:off x="1143000" y="1208855"/>
                <a:ext cx="2819400" cy="1686745"/>
              </a:xfrm>
              <a:prstGeom prst="roundRect">
                <a:avLst/>
              </a:prstGeom>
              <a:solidFill>
                <a:srgbClr val="DB9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dirty="0">
                  <a:solidFill>
                    <a:srgbClr val="FFFFFF"/>
                  </a:solidFill>
                </a:endParaRPr>
              </a:p>
            </p:txBody>
          </p:sp>
          <p:sp>
            <p:nvSpPr>
              <p:cNvPr id="3" name="TextBox 2"/>
              <p:cNvSpPr txBox="1"/>
              <p:nvPr userDrawn="1"/>
            </p:nvSpPr>
            <p:spPr>
              <a:xfrm>
                <a:off x="1646162" y="751506"/>
                <a:ext cx="2095500" cy="2400657"/>
              </a:xfrm>
              <a:prstGeom prst="rect">
                <a:avLst/>
              </a:prstGeom>
              <a:noFill/>
            </p:spPr>
            <p:txBody>
              <a:bodyPr wrap="square" rtlCol="0">
                <a:spAutoFit/>
              </a:bodyPr>
              <a:lstStyle/>
              <a:p>
                <a:pPr fontAlgn="base">
                  <a:spcBef>
                    <a:spcPct val="0"/>
                  </a:spcBef>
                  <a:spcAft>
                    <a:spcPct val="0"/>
                  </a:spcAft>
                  <a:buClrTx/>
                  <a:buFontTx/>
                  <a:buNone/>
                </a:pPr>
                <a:r>
                  <a:rPr lang="en-US" sz="15000" kern="1200" dirty="0">
                    <a:solidFill>
                      <a:srgbClr val="FFFFFF"/>
                    </a:solidFill>
                    <a:latin typeface="Nirmala UI" panose="020B0502040204020203" pitchFamily="34" charset="0"/>
                    <a:ea typeface="+mn-ea"/>
                    <a:cs typeface="Nirmala UI" panose="020B0502040204020203" pitchFamily="34" charset="0"/>
                  </a:rPr>
                  <a:t>Q</a:t>
                </a:r>
              </a:p>
            </p:txBody>
          </p:sp>
          <p:sp>
            <p:nvSpPr>
              <p:cNvPr id="9" name="Right Triangle 8"/>
              <p:cNvSpPr/>
              <p:nvPr userDrawn="1"/>
            </p:nvSpPr>
            <p:spPr>
              <a:xfrm flipV="1">
                <a:off x="1600200" y="2818685"/>
                <a:ext cx="396626" cy="620660"/>
              </a:xfrm>
              <a:prstGeom prst="rtTriangle">
                <a:avLst/>
              </a:prstGeom>
              <a:solidFill>
                <a:srgbClr val="DB9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a:solidFill>
                    <a:srgbClr val="FFFFFF"/>
                  </a:solidFill>
                </a:endParaRPr>
              </a:p>
            </p:txBody>
          </p:sp>
        </p:grpSp>
        <p:grpSp>
          <p:nvGrpSpPr>
            <p:cNvPr id="15" name="Group 14"/>
            <p:cNvGrpSpPr/>
            <p:nvPr userDrawn="1"/>
          </p:nvGrpSpPr>
          <p:grpSpPr>
            <a:xfrm>
              <a:off x="3400425" y="2085904"/>
              <a:ext cx="3857625" cy="2605687"/>
              <a:chOff x="3400425" y="2085904"/>
              <a:chExt cx="3857625" cy="2605687"/>
            </a:xfrm>
          </p:grpSpPr>
          <p:grpSp>
            <p:nvGrpSpPr>
              <p:cNvPr id="11" name="Group 10"/>
              <p:cNvGrpSpPr/>
              <p:nvPr userDrawn="1"/>
            </p:nvGrpSpPr>
            <p:grpSpPr>
              <a:xfrm>
                <a:off x="4438650" y="2085904"/>
                <a:ext cx="2819400" cy="2605687"/>
                <a:chOff x="4892426" y="1948158"/>
                <a:chExt cx="2819400" cy="2605687"/>
              </a:xfrm>
            </p:grpSpPr>
            <p:sp>
              <p:nvSpPr>
                <p:cNvPr id="13" name="Rounded Rectangle 12"/>
                <p:cNvSpPr/>
                <p:nvPr userDrawn="1"/>
              </p:nvSpPr>
              <p:spPr>
                <a:xfrm>
                  <a:off x="4892426" y="2340341"/>
                  <a:ext cx="2819400" cy="1686745"/>
                </a:xfrm>
                <a:prstGeom prst="roundRect">
                  <a:avLst/>
                </a:prstGeom>
                <a:solidFill>
                  <a:srgbClr val="98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dirty="0">
                    <a:solidFill>
                      <a:srgbClr val="FFFFFF"/>
                    </a:solidFill>
                  </a:endParaRPr>
                </a:p>
              </p:txBody>
            </p:sp>
            <p:sp>
              <p:nvSpPr>
                <p:cNvPr id="14" name="Right Triangle 13"/>
                <p:cNvSpPr/>
                <p:nvPr userDrawn="1"/>
              </p:nvSpPr>
              <p:spPr>
                <a:xfrm flipH="1" flipV="1">
                  <a:off x="6894156" y="3933185"/>
                  <a:ext cx="387848" cy="620660"/>
                </a:xfrm>
                <a:prstGeom prst="rtTriangle">
                  <a:avLst/>
                </a:prstGeom>
                <a:solidFill>
                  <a:srgbClr val="98C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a:solidFill>
                      <a:srgbClr val="FFFFFF"/>
                    </a:solidFill>
                  </a:endParaRPr>
                </a:p>
              </p:txBody>
            </p:sp>
            <p:sp>
              <p:nvSpPr>
                <p:cNvPr id="6" name="TextBox 5"/>
                <p:cNvSpPr txBox="1"/>
                <p:nvPr userDrawn="1"/>
              </p:nvSpPr>
              <p:spPr>
                <a:xfrm>
                  <a:off x="5568462" y="1948158"/>
                  <a:ext cx="2095500" cy="2400657"/>
                </a:xfrm>
                <a:prstGeom prst="rect">
                  <a:avLst/>
                </a:prstGeom>
                <a:noFill/>
              </p:spPr>
              <p:txBody>
                <a:bodyPr wrap="square" rtlCol="0">
                  <a:spAutoFit/>
                </a:bodyPr>
                <a:lstStyle/>
                <a:p>
                  <a:pPr fontAlgn="base">
                    <a:spcBef>
                      <a:spcPct val="0"/>
                    </a:spcBef>
                    <a:spcAft>
                      <a:spcPct val="0"/>
                    </a:spcAft>
                    <a:buClrTx/>
                    <a:buFontTx/>
                    <a:buNone/>
                  </a:pPr>
                  <a:r>
                    <a:rPr lang="en-US" sz="15000" kern="1200" dirty="0">
                      <a:solidFill>
                        <a:srgbClr val="FFFFFF"/>
                      </a:solidFill>
                      <a:latin typeface="Nirmala UI" panose="020B0502040204020203" pitchFamily="34" charset="0"/>
                      <a:ea typeface="+mn-ea"/>
                      <a:cs typeface="Nirmala UI" panose="020B0502040204020203" pitchFamily="34" charset="0"/>
                    </a:rPr>
                    <a:t>A</a:t>
                  </a:r>
                </a:p>
              </p:txBody>
            </p:sp>
          </p:grpSp>
          <p:sp>
            <p:nvSpPr>
              <p:cNvPr id="12" name="Right Triangle 11"/>
              <p:cNvSpPr/>
              <p:nvPr userDrawn="1"/>
            </p:nvSpPr>
            <p:spPr>
              <a:xfrm rot="10800000">
                <a:off x="3400425" y="3276600"/>
                <a:ext cx="942975" cy="888232"/>
              </a:xfrm>
              <a:prstGeom prst="rtTriangle">
                <a:avLst/>
              </a:prstGeom>
              <a:solidFill>
                <a:srgbClr val="654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r>
                  <a:rPr lang="en-US" sz="2400" kern="1200" dirty="0">
                    <a:solidFill>
                      <a:srgbClr val="FFFFFF"/>
                    </a:solidFill>
                  </a:rPr>
                  <a:t>                        </a:t>
                </a:r>
              </a:p>
            </p:txBody>
          </p:sp>
          <p:sp>
            <p:nvSpPr>
              <p:cNvPr id="7" name="TextBox 6"/>
              <p:cNvSpPr txBox="1"/>
              <p:nvPr userDrawn="1"/>
            </p:nvSpPr>
            <p:spPr>
              <a:xfrm>
                <a:off x="3771998" y="3158828"/>
                <a:ext cx="497254" cy="707886"/>
              </a:xfrm>
              <a:prstGeom prst="rect">
                <a:avLst/>
              </a:prstGeom>
              <a:noFill/>
            </p:spPr>
            <p:txBody>
              <a:bodyPr wrap="square" rtlCol="0">
                <a:spAutoFit/>
              </a:bodyPr>
              <a:lstStyle/>
              <a:p>
                <a:pPr fontAlgn="base">
                  <a:spcBef>
                    <a:spcPct val="0"/>
                  </a:spcBef>
                  <a:spcAft>
                    <a:spcPct val="0"/>
                  </a:spcAft>
                  <a:buClrTx/>
                  <a:buFontTx/>
                  <a:buNone/>
                </a:pPr>
                <a:r>
                  <a:rPr lang="en-US" sz="4000" b="1" kern="1200" dirty="0">
                    <a:solidFill>
                      <a:srgbClr val="FFFFFF"/>
                    </a:solidFill>
                    <a:latin typeface="Nirmala UI" panose="020B0502040204020203" pitchFamily="34" charset="0"/>
                    <a:ea typeface="+mn-ea"/>
                    <a:cs typeface="Nirmala UI" panose="020B0502040204020203" pitchFamily="34" charset="0"/>
                  </a:rPr>
                  <a:t>&amp;</a:t>
                </a:r>
              </a:p>
            </p:txBody>
          </p:sp>
        </p:grpSp>
      </p:grpSp>
      <p:sp>
        <p:nvSpPr>
          <p:cNvPr id="20" name="Content Placeholder 2"/>
          <p:cNvSpPr>
            <a:spLocks noGrp="1"/>
          </p:cNvSpPr>
          <p:nvPr>
            <p:ph sz="quarter" idx="10" hasCustomPrompt="1"/>
          </p:nvPr>
        </p:nvSpPr>
        <p:spPr>
          <a:xfrm>
            <a:off x="981075" y="6089650"/>
            <a:ext cx="6705600" cy="533400"/>
          </a:xfrm>
        </p:spPr>
        <p:txBody>
          <a:bodyPr/>
          <a:lstStyle>
            <a:lvl1pPr marL="0" indent="0">
              <a:buNone/>
              <a:defRPr lang="en-US" sz="800" b="0" i="0" u="none" strike="noStrike" baseline="0" smtClean="0"/>
            </a:lvl1pPr>
          </a:lstStyle>
          <a:p>
            <a:pPr lvl="0"/>
            <a:r>
              <a:rPr lang="en-US" sz="800" b="0" i="0" u="none" strike="noStrike" baseline="0" dirty="0">
                <a:solidFill>
                  <a:srgbClr val="211D1E"/>
                </a:solidFill>
                <a:latin typeface="Nirmala UI" panose="020B0502040204020203" pitchFamily="34" charset="0"/>
              </a:rPr>
              <a:t>This material was prepared by Health Quality Innovators (HQI), the Medicare Quality Innovation Network - Quality Improvement Organization for Maryland and Virginia, under contract with the Centers for Medicare &amp; Medicaid Services (CMS), an agency of the U.S. Department of Health and Human Services. The contents presented do not necessarily reflect CMS policy. HQI|11SOW|</a:t>
            </a:r>
            <a:endParaRPr lang="en-US" dirty="0"/>
          </a:p>
        </p:txBody>
      </p:sp>
    </p:spTree>
    <p:extLst>
      <p:ext uri="{BB962C8B-B14F-4D97-AF65-F5344CB8AC3E}">
        <p14:creationId xmlns:p14="http://schemas.microsoft.com/office/powerpoint/2010/main" val="2558632234"/>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304800" y="6356350"/>
            <a:ext cx="381000" cy="365125"/>
          </a:xfrm>
          <a:prstGeom prst="rect">
            <a:avLst/>
          </a:prstGeom>
        </p:spPr>
        <p:txBody>
          <a:bodyPr vert="horz" lIns="91440" tIns="45720" rIns="91440" bIns="45720" rtlCol="0" anchor="ctr"/>
          <a:lstStyle>
            <a:lvl1pPr algn="l">
              <a:defRPr sz="12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solidFill>
                  <a:srgbClr val="000000"/>
                </a:solidFill>
              </a:rPr>
              <a:pPr/>
              <a:t>‹#›</a:t>
            </a:fld>
            <a:endParaRPr lang="en-US" dirty="0">
              <a:solidFill>
                <a:srgbClr val="000000"/>
              </a:solidFill>
            </a:endParaRPr>
          </a:p>
        </p:txBody>
      </p:sp>
      <p:sp>
        <p:nvSpPr>
          <p:cNvPr id="7" name="Rectangle 2"/>
          <p:cNvSpPr>
            <a:spLocks noGrp="1" noChangeArrowheads="1"/>
          </p:cNvSpPr>
          <p:nvPr>
            <p:ph type="title" hasCustomPrompt="1"/>
          </p:nvPr>
        </p:nvSpPr>
        <p:spPr bwMode="auto">
          <a:xfrm>
            <a:off x="0" y="152400"/>
            <a:ext cx="9144000" cy="762000"/>
          </a:xfrm>
          <a:prstGeom prst="rect">
            <a:avLst/>
          </a:prstGeom>
          <a:noFill/>
          <a:ln w="9525">
            <a:noFill/>
            <a:miter lim="800000"/>
            <a:headEnd/>
            <a:tailEnd/>
          </a:ln>
        </p:spPr>
        <p:txBody>
          <a:bodyPr/>
          <a:lstStyle>
            <a:lvl1pPr>
              <a:defRPr baseline="0"/>
            </a:lvl1pPr>
          </a:lstStyle>
          <a:p>
            <a:pPr lvl="0"/>
            <a:r>
              <a:rPr lang="en-US" dirty="0"/>
              <a:t>Contact information</a:t>
            </a:r>
          </a:p>
        </p:txBody>
      </p:sp>
      <p:sp>
        <p:nvSpPr>
          <p:cNvPr id="14" name="Text Placeholder 2"/>
          <p:cNvSpPr>
            <a:spLocks noGrp="1"/>
          </p:cNvSpPr>
          <p:nvPr>
            <p:ph type="body" idx="1" hasCustomPrompt="1"/>
          </p:nvPr>
        </p:nvSpPr>
        <p:spPr>
          <a:xfrm>
            <a:off x="1600200" y="2286000"/>
            <a:ext cx="5867400" cy="411162"/>
          </a:xfrm>
        </p:spPr>
        <p:txBody>
          <a:bodyPr anchor="b"/>
          <a:lstStyle>
            <a:lvl1pPr marL="0" indent="0" algn="ctr">
              <a:buNone/>
              <a:defRPr sz="3200" b="1">
                <a:solidFill>
                  <a:srgbClr val="006CB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Name</a:t>
            </a:r>
          </a:p>
        </p:txBody>
      </p:sp>
      <p:sp>
        <p:nvSpPr>
          <p:cNvPr id="18" name="Text Placeholder 2"/>
          <p:cNvSpPr>
            <a:spLocks noGrp="1"/>
          </p:cNvSpPr>
          <p:nvPr>
            <p:ph type="body" idx="10" hasCustomPrompt="1"/>
          </p:nvPr>
        </p:nvSpPr>
        <p:spPr>
          <a:xfrm>
            <a:off x="1600200" y="2819400"/>
            <a:ext cx="5867400" cy="411162"/>
          </a:xfrm>
        </p:spPr>
        <p:txBody>
          <a:bodyPr anchor="b"/>
          <a:lstStyle>
            <a:lvl1pPr marL="0" indent="0" algn="ctr">
              <a:buNone/>
              <a:defRPr sz="2400" b="0">
                <a:solidFill>
                  <a:srgbClr val="006CB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9" name="Text Placeholder 2"/>
          <p:cNvSpPr>
            <a:spLocks noGrp="1"/>
          </p:cNvSpPr>
          <p:nvPr>
            <p:ph type="body" idx="11" hasCustomPrompt="1"/>
          </p:nvPr>
        </p:nvSpPr>
        <p:spPr>
          <a:xfrm>
            <a:off x="2513806" y="3779838"/>
            <a:ext cx="4040188" cy="411162"/>
          </a:xfrm>
        </p:spPr>
        <p:txBody>
          <a:bodyPr anchor="b"/>
          <a:lstStyle>
            <a:lvl1pPr marL="0" indent="0" algn="ctr">
              <a:buNone/>
              <a:defRPr sz="2400" b="0">
                <a:solidFill>
                  <a:srgbClr val="006CB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Phone</a:t>
            </a:r>
          </a:p>
        </p:txBody>
      </p:sp>
      <p:sp>
        <p:nvSpPr>
          <p:cNvPr id="20" name="Text Placeholder 2"/>
          <p:cNvSpPr>
            <a:spLocks noGrp="1"/>
          </p:cNvSpPr>
          <p:nvPr>
            <p:ph type="body" idx="12" hasCustomPrompt="1"/>
          </p:nvPr>
        </p:nvSpPr>
        <p:spPr>
          <a:xfrm>
            <a:off x="2513806" y="4313238"/>
            <a:ext cx="4040188" cy="411162"/>
          </a:xfrm>
        </p:spPr>
        <p:txBody>
          <a:bodyPr anchor="b"/>
          <a:lstStyle>
            <a:lvl1pPr marL="0" indent="0" algn="ctr">
              <a:buNone/>
              <a:defRPr sz="2400" b="0">
                <a:solidFill>
                  <a:srgbClr val="006CB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Email</a:t>
            </a:r>
          </a:p>
        </p:txBody>
      </p:sp>
    </p:spTree>
    <p:extLst>
      <p:ext uri="{BB962C8B-B14F-4D97-AF65-F5344CB8AC3E}">
        <p14:creationId xmlns:p14="http://schemas.microsoft.com/office/powerpoint/2010/main" val="290259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1000"/>
                                        <p:tgtEl>
                                          <p:spTgt spid="18">
                                            <p:txEl>
                                              <p:pRg st="0" end="0"/>
                                            </p:txEl>
                                          </p:spTgt>
                                        </p:tgtEl>
                                      </p:cBhvr>
                                    </p:animEffect>
                                    <p:anim calcmode="lin" valueType="num">
                                      <p:cBhvr>
                                        <p:cTn id="1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1000"/>
                                        <p:tgtEl>
                                          <p:spTgt spid="19">
                                            <p:txEl>
                                              <p:pRg st="0" end="0"/>
                                            </p:txEl>
                                          </p:spTgt>
                                        </p:tgtEl>
                                      </p:cBhvr>
                                    </p:animEffect>
                                    <p:anim calcmode="lin" valueType="num">
                                      <p:cBhvr>
                                        <p:cTn id="1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1000"/>
                                        <p:tgtEl>
                                          <p:spTgt spid="20">
                                            <p:txEl>
                                              <p:pRg st="0" end="0"/>
                                            </p:txEl>
                                          </p:spTgt>
                                        </p:tgtEl>
                                      </p:cBhvr>
                                    </p:animEffect>
                                    <p:anim calcmode="lin" valueType="num">
                                      <p:cBhvr>
                                        <p:cTn id="2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42"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anim calcmode="lin" valueType="num">
                      <p:cBhvr>
                        <p:cTn dur="1000" fill="hold"/>
                        <p:tgtEl>
                          <p:spTgt spid="18"/>
                        </p:tgtEl>
                        <p:attrNameLst>
                          <p:attrName>ppt_x</p:attrName>
                        </p:attrNameLst>
                      </p:cBhvr>
                      <p:tavLst>
                        <p:tav tm="0">
                          <p:val>
                            <p:strVal val="#ppt_x"/>
                          </p:val>
                        </p:tav>
                        <p:tav tm="100000">
                          <p:val>
                            <p:strVal val="#ppt_x"/>
                          </p:val>
                        </p:tav>
                      </p:tavLst>
                    </p:anim>
                    <p:anim calcmode="lin" valueType="num">
                      <p:cBhvr>
                        <p:cTn dur="1000" fill="hold"/>
                        <p:tgtEl>
                          <p:spTgt spid="18"/>
                        </p:tgtEl>
                        <p:attrNameLst>
                          <p:attrName>ppt_y</p:attrName>
                        </p:attrNameLst>
                      </p:cBhvr>
                      <p:tavLst>
                        <p:tav tm="0">
                          <p:val>
                            <p:strVal val="#ppt_y+.1"/>
                          </p:val>
                        </p:tav>
                        <p:tav tm="100000">
                          <p:val>
                            <p:strVal val="#ppt_y"/>
                          </p:val>
                        </p:tav>
                      </p:tavLst>
                    </p:anim>
                  </p:childTnLst>
                </p:cTn>
              </p:par>
            </p:tnLst>
          </p:tmpl>
        </p:tmplLst>
      </p:bldP>
      <p:bldP spid="19" grpId="0" build="p">
        <p:tmplLst>
          <p:tmpl lvl="1">
            <p:tnLst>
              <p:par>
                <p:cTn presetID="42"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anim calcmode="lin" valueType="num">
                      <p:cBhvr>
                        <p:cTn dur="1000" fill="hold"/>
                        <p:tgtEl>
                          <p:spTgt spid="19"/>
                        </p:tgtEl>
                        <p:attrNameLst>
                          <p:attrName>ppt_x</p:attrName>
                        </p:attrNameLst>
                      </p:cBhvr>
                      <p:tavLst>
                        <p:tav tm="0">
                          <p:val>
                            <p:strVal val="#ppt_x"/>
                          </p:val>
                        </p:tav>
                        <p:tav tm="100000">
                          <p:val>
                            <p:strVal val="#ppt_x"/>
                          </p:val>
                        </p:tav>
                      </p:tavLst>
                    </p:anim>
                    <p:anim calcmode="lin" valueType="num">
                      <p:cBhvr>
                        <p:cTn dur="10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2"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anim calcmode="lin" valueType="num">
                      <p:cBhvr>
                        <p:cTn dur="1000" fill="hold"/>
                        <p:tgtEl>
                          <p:spTgt spid="20"/>
                        </p:tgtEl>
                        <p:attrNameLst>
                          <p:attrName>ppt_x</p:attrName>
                        </p:attrNameLst>
                      </p:cBhvr>
                      <p:tavLst>
                        <p:tav tm="0">
                          <p:val>
                            <p:strVal val="#ppt_x"/>
                          </p:val>
                        </p:tav>
                        <p:tav tm="100000">
                          <p:val>
                            <p:strVal val="#ppt_x"/>
                          </p:val>
                        </p:tav>
                      </p:tavLst>
                    </p:anim>
                    <p:anim calcmode="lin" valueType="num">
                      <p:cBhvr>
                        <p:cTn dur="1000" fill="hold"/>
                        <p:tgtEl>
                          <p:spTgt spid="2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act Information_no-animation">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304800" y="6356350"/>
            <a:ext cx="381000" cy="365125"/>
          </a:xfrm>
          <a:prstGeom prst="rect">
            <a:avLst/>
          </a:prstGeom>
        </p:spPr>
        <p:txBody>
          <a:bodyPr vert="horz" lIns="91440" tIns="45720" rIns="91440" bIns="45720" rtlCol="0" anchor="ctr"/>
          <a:lstStyle>
            <a:lvl1pPr algn="l">
              <a:defRPr sz="1200">
                <a:solidFill>
                  <a:schemeClr val="tx1"/>
                </a:solidFill>
                <a:latin typeface="Nirmala UI" panose="020B0502040204020203" pitchFamily="34" charset="0"/>
                <a:cs typeface="Nirmala UI" panose="020B0502040204020203" pitchFamily="34" charset="0"/>
              </a:defRPr>
            </a:lvl1pPr>
          </a:lstStyle>
          <a:p>
            <a:fld id="{BC599894-1D3F-4487-9F47-B3E0031273C3}" type="slidenum">
              <a:rPr lang="en-US" smtClean="0">
                <a:solidFill>
                  <a:srgbClr val="000000"/>
                </a:solidFill>
              </a:rPr>
              <a:pPr/>
              <a:t>‹#›</a:t>
            </a:fld>
            <a:endParaRPr lang="en-US" dirty="0">
              <a:solidFill>
                <a:srgbClr val="000000"/>
              </a:solidFill>
            </a:endParaRPr>
          </a:p>
        </p:txBody>
      </p:sp>
      <p:sp>
        <p:nvSpPr>
          <p:cNvPr id="7" name="Rectangle 2"/>
          <p:cNvSpPr>
            <a:spLocks noGrp="1" noChangeArrowheads="1"/>
          </p:cNvSpPr>
          <p:nvPr>
            <p:ph type="title" hasCustomPrompt="1"/>
          </p:nvPr>
        </p:nvSpPr>
        <p:spPr bwMode="auto">
          <a:xfrm>
            <a:off x="0" y="152400"/>
            <a:ext cx="9144000" cy="762000"/>
          </a:xfrm>
          <a:prstGeom prst="rect">
            <a:avLst/>
          </a:prstGeom>
          <a:noFill/>
          <a:ln w="9525">
            <a:noFill/>
            <a:miter lim="800000"/>
            <a:headEnd/>
            <a:tailEnd/>
          </a:ln>
        </p:spPr>
        <p:txBody>
          <a:bodyPr/>
          <a:lstStyle>
            <a:lvl1pPr>
              <a:defRPr baseline="0"/>
            </a:lvl1pPr>
          </a:lstStyle>
          <a:p>
            <a:pPr lvl="0"/>
            <a:r>
              <a:rPr lang="en-US" dirty="0"/>
              <a:t>Contact information</a:t>
            </a:r>
          </a:p>
        </p:txBody>
      </p:sp>
      <p:sp>
        <p:nvSpPr>
          <p:cNvPr id="14" name="Text Placeholder 2"/>
          <p:cNvSpPr>
            <a:spLocks noGrp="1"/>
          </p:cNvSpPr>
          <p:nvPr>
            <p:ph type="body" idx="1" hasCustomPrompt="1"/>
          </p:nvPr>
        </p:nvSpPr>
        <p:spPr>
          <a:xfrm>
            <a:off x="1600200" y="2286000"/>
            <a:ext cx="5867400" cy="411162"/>
          </a:xfrm>
        </p:spPr>
        <p:txBody>
          <a:bodyPr anchor="b"/>
          <a:lstStyle>
            <a:lvl1pPr marL="0" indent="0" algn="ctr">
              <a:buNone/>
              <a:defRPr sz="3200" b="1">
                <a:solidFill>
                  <a:srgbClr val="006CB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Name</a:t>
            </a:r>
          </a:p>
        </p:txBody>
      </p:sp>
      <p:sp>
        <p:nvSpPr>
          <p:cNvPr id="18" name="Text Placeholder 2"/>
          <p:cNvSpPr>
            <a:spLocks noGrp="1"/>
          </p:cNvSpPr>
          <p:nvPr>
            <p:ph type="body" idx="10" hasCustomPrompt="1"/>
          </p:nvPr>
        </p:nvSpPr>
        <p:spPr>
          <a:xfrm>
            <a:off x="1600200" y="2819400"/>
            <a:ext cx="5867400" cy="411162"/>
          </a:xfrm>
        </p:spPr>
        <p:txBody>
          <a:bodyPr anchor="b"/>
          <a:lstStyle>
            <a:lvl1pPr marL="0" indent="0" algn="ctr">
              <a:buNone/>
              <a:defRPr sz="2400" b="0">
                <a:solidFill>
                  <a:srgbClr val="006CB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9" name="Text Placeholder 2"/>
          <p:cNvSpPr>
            <a:spLocks noGrp="1"/>
          </p:cNvSpPr>
          <p:nvPr>
            <p:ph type="body" idx="11" hasCustomPrompt="1"/>
          </p:nvPr>
        </p:nvSpPr>
        <p:spPr>
          <a:xfrm>
            <a:off x="2513806" y="3779838"/>
            <a:ext cx="4040188" cy="411162"/>
          </a:xfrm>
        </p:spPr>
        <p:txBody>
          <a:bodyPr anchor="b"/>
          <a:lstStyle>
            <a:lvl1pPr marL="0" indent="0" algn="ctr">
              <a:buNone/>
              <a:defRPr sz="2400" b="0">
                <a:solidFill>
                  <a:srgbClr val="006CB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Phone</a:t>
            </a:r>
          </a:p>
        </p:txBody>
      </p:sp>
      <p:sp>
        <p:nvSpPr>
          <p:cNvPr id="20" name="Text Placeholder 2"/>
          <p:cNvSpPr>
            <a:spLocks noGrp="1"/>
          </p:cNvSpPr>
          <p:nvPr>
            <p:ph type="body" idx="12" hasCustomPrompt="1"/>
          </p:nvPr>
        </p:nvSpPr>
        <p:spPr>
          <a:xfrm>
            <a:off x="2513806" y="4313238"/>
            <a:ext cx="4040188" cy="411162"/>
          </a:xfrm>
        </p:spPr>
        <p:txBody>
          <a:bodyPr anchor="b"/>
          <a:lstStyle>
            <a:lvl1pPr marL="0" indent="0" algn="ctr">
              <a:buNone/>
              <a:defRPr sz="2400" b="0">
                <a:solidFill>
                  <a:srgbClr val="006CB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Email</a:t>
            </a:r>
          </a:p>
        </p:txBody>
      </p:sp>
    </p:spTree>
    <p:extLst>
      <p:ext uri="{BB962C8B-B14F-4D97-AF65-F5344CB8AC3E}">
        <p14:creationId xmlns:p14="http://schemas.microsoft.com/office/powerpoint/2010/main" val="392901261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
          <p:cNvSpPr txBox="1"/>
          <p:nvPr/>
        </p:nvSpPr>
        <p:spPr>
          <a:xfrm>
            <a:off x="786068" y="6367046"/>
            <a:ext cx="4332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rgbClr val="7F7F7F"/>
                </a:solidFill>
                <a:latin typeface="Cabin"/>
                <a:ea typeface="Cabin"/>
                <a:cs typeface="Cabin"/>
                <a:sym typeface="Cabin"/>
              </a:rPr>
              <a:t>‹#›</a:t>
            </a:fld>
            <a:endParaRPr sz="1600" b="0" i="0" u="none" strike="noStrike" cap="none">
              <a:solidFill>
                <a:srgbClr val="7F7F7F"/>
              </a:solidFill>
              <a:latin typeface="Cabin"/>
              <a:ea typeface="Cabin"/>
              <a:cs typeface="Cabin"/>
              <a:sym typeface="Cabin"/>
            </a:endParaRPr>
          </a:p>
        </p:txBody>
      </p:sp>
      <p:pic>
        <p:nvPicPr>
          <p:cNvPr id="43" name="Google Shape;43;p5" descr="HSCRC logo.png"/>
          <p:cNvPicPr preferRelativeResize="0"/>
          <p:nvPr/>
        </p:nvPicPr>
        <p:blipFill rotWithShape="1">
          <a:blip r:embed="rId2">
            <a:alphaModFix/>
          </a:blip>
          <a:srcRect/>
          <a:stretch/>
        </p:blipFill>
        <p:spPr>
          <a:xfrm>
            <a:off x="7045692" y="6137274"/>
            <a:ext cx="1345354" cy="54054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457200" y="1219200"/>
            <a:ext cx="4041600" cy="4937700"/>
          </a:xfrm>
          <a:prstGeom prst="rect">
            <a:avLst/>
          </a:prstGeom>
          <a:noFill/>
          <a:ln>
            <a:noFill/>
          </a:ln>
        </p:spPr>
        <p:txBody>
          <a:bodyPr spcFirstLastPara="1" wrap="square" lIns="91425" tIns="45700" rIns="91425" bIns="45700" anchor="t" anchorCtr="0"/>
          <a:lstStyle>
            <a:lvl1pPr marL="457200" lvl="0" indent="-315468" algn="l">
              <a:lnSpc>
                <a:spcPct val="100000"/>
              </a:lnSpc>
              <a:spcBef>
                <a:spcPts val="600"/>
              </a:spcBef>
              <a:spcAft>
                <a:spcPts val="0"/>
              </a:spcAft>
              <a:buSzPts val="1368"/>
              <a:buChar char="▶"/>
              <a:defRPr/>
            </a:lvl1pPr>
            <a:lvl2pPr marL="914400" lvl="1" indent="-315468" algn="l">
              <a:lnSpc>
                <a:spcPct val="100000"/>
              </a:lnSpc>
              <a:spcBef>
                <a:spcPts val="500"/>
              </a:spcBef>
              <a:spcAft>
                <a:spcPts val="0"/>
              </a:spcAft>
              <a:buSzPts val="1368"/>
              <a:buChar char="▶"/>
              <a:defRPr/>
            </a:lvl2pPr>
            <a:lvl3pPr marL="1371600" lvl="2" indent="-315467" algn="l">
              <a:lnSpc>
                <a:spcPct val="100000"/>
              </a:lnSpc>
              <a:spcBef>
                <a:spcPts val="500"/>
              </a:spcBef>
              <a:spcAft>
                <a:spcPts val="0"/>
              </a:spcAft>
              <a:buSzPts val="1368"/>
              <a:buChar char="▶"/>
              <a:defRPr/>
            </a:lvl3pPr>
            <a:lvl4pPr marL="1828800" lvl="3" indent="-308610" algn="l">
              <a:lnSpc>
                <a:spcPct val="100000"/>
              </a:lnSpc>
              <a:spcBef>
                <a:spcPts val="400"/>
              </a:spcBef>
              <a:spcAft>
                <a:spcPts val="0"/>
              </a:spcAft>
              <a:buSzPts val="1260"/>
              <a:buChar char="◻"/>
              <a:defRPr/>
            </a:lvl4pPr>
            <a:lvl5pPr marL="2286000" lvl="4" indent="-308610" algn="l">
              <a:lnSpc>
                <a:spcPct val="100000"/>
              </a:lnSpc>
              <a:spcBef>
                <a:spcPts val="300"/>
              </a:spcBef>
              <a:spcAft>
                <a:spcPts val="0"/>
              </a:spcAft>
              <a:buSzPts val="1260"/>
              <a:buChar char="◻"/>
              <a:defRPr/>
            </a:lvl5pPr>
            <a:lvl6pPr marL="2743200" lvl="5" indent="-314325" algn="l">
              <a:lnSpc>
                <a:spcPct val="100000"/>
              </a:lnSpc>
              <a:spcBef>
                <a:spcPts val="300"/>
              </a:spcBef>
              <a:spcAft>
                <a:spcPts val="0"/>
              </a:spcAft>
              <a:buSzPts val="1350"/>
              <a:buChar char="▶"/>
              <a:defRPr/>
            </a:lvl6pPr>
            <a:lvl7pPr marL="3200400" lvl="6" indent="-314325" algn="l">
              <a:lnSpc>
                <a:spcPct val="100000"/>
              </a:lnSpc>
              <a:spcBef>
                <a:spcPts val="300"/>
              </a:spcBef>
              <a:spcAft>
                <a:spcPts val="0"/>
              </a:spcAft>
              <a:buSzPts val="1350"/>
              <a:buChar char="▶"/>
              <a:defRPr/>
            </a:lvl7pPr>
            <a:lvl8pPr marL="3657600" lvl="7" indent="-314325" algn="l">
              <a:lnSpc>
                <a:spcPct val="100000"/>
              </a:lnSpc>
              <a:spcBef>
                <a:spcPts val="300"/>
              </a:spcBef>
              <a:spcAft>
                <a:spcPts val="0"/>
              </a:spcAft>
              <a:buSzPts val="1350"/>
              <a:buChar char="▶"/>
              <a:defRPr/>
            </a:lvl8pPr>
            <a:lvl9pPr marL="4114800" lvl="8" indent="-314325" algn="l">
              <a:lnSpc>
                <a:spcPct val="100000"/>
              </a:lnSpc>
              <a:spcBef>
                <a:spcPts val="300"/>
              </a:spcBef>
              <a:spcAft>
                <a:spcPts val="0"/>
              </a:spcAft>
              <a:buSzPts val="1350"/>
              <a:buChar char="▶"/>
              <a:defRPr/>
            </a:lvl9pPr>
          </a:lstStyle>
          <a:p>
            <a:endParaRPr/>
          </a:p>
        </p:txBody>
      </p:sp>
      <p:sp>
        <p:nvSpPr>
          <p:cNvPr id="47" name="Google Shape;47;p6"/>
          <p:cNvSpPr txBox="1">
            <a:spLocks noGrp="1"/>
          </p:cNvSpPr>
          <p:nvPr>
            <p:ph type="body" idx="2"/>
          </p:nvPr>
        </p:nvSpPr>
        <p:spPr>
          <a:xfrm>
            <a:off x="4632198" y="1216152"/>
            <a:ext cx="4041600" cy="4937700"/>
          </a:xfrm>
          <a:prstGeom prst="rect">
            <a:avLst/>
          </a:prstGeom>
          <a:noFill/>
          <a:ln>
            <a:noFill/>
          </a:ln>
        </p:spPr>
        <p:txBody>
          <a:bodyPr spcFirstLastPara="1" wrap="square" lIns="91425" tIns="45700" rIns="91425" bIns="45700" anchor="t" anchorCtr="0"/>
          <a:lstStyle>
            <a:lvl1pPr marL="457200" lvl="0" indent="-315468" algn="l">
              <a:lnSpc>
                <a:spcPct val="100000"/>
              </a:lnSpc>
              <a:spcBef>
                <a:spcPts val="600"/>
              </a:spcBef>
              <a:spcAft>
                <a:spcPts val="0"/>
              </a:spcAft>
              <a:buSzPts val="1368"/>
              <a:buChar char="▶"/>
              <a:defRPr/>
            </a:lvl1pPr>
            <a:lvl2pPr marL="914400" lvl="1" indent="-315468" algn="l">
              <a:lnSpc>
                <a:spcPct val="100000"/>
              </a:lnSpc>
              <a:spcBef>
                <a:spcPts val="500"/>
              </a:spcBef>
              <a:spcAft>
                <a:spcPts val="0"/>
              </a:spcAft>
              <a:buSzPts val="1368"/>
              <a:buChar char="▶"/>
              <a:defRPr/>
            </a:lvl2pPr>
            <a:lvl3pPr marL="1371600" lvl="2" indent="-315467" algn="l">
              <a:lnSpc>
                <a:spcPct val="100000"/>
              </a:lnSpc>
              <a:spcBef>
                <a:spcPts val="500"/>
              </a:spcBef>
              <a:spcAft>
                <a:spcPts val="0"/>
              </a:spcAft>
              <a:buSzPts val="1368"/>
              <a:buChar char="▶"/>
              <a:defRPr/>
            </a:lvl3pPr>
            <a:lvl4pPr marL="1828800" lvl="3" indent="-308610" algn="l">
              <a:lnSpc>
                <a:spcPct val="100000"/>
              </a:lnSpc>
              <a:spcBef>
                <a:spcPts val="400"/>
              </a:spcBef>
              <a:spcAft>
                <a:spcPts val="0"/>
              </a:spcAft>
              <a:buSzPts val="1260"/>
              <a:buChar char="◻"/>
              <a:defRPr/>
            </a:lvl4pPr>
            <a:lvl5pPr marL="2286000" lvl="4" indent="-308610" algn="l">
              <a:lnSpc>
                <a:spcPct val="100000"/>
              </a:lnSpc>
              <a:spcBef>
                <a:spcPts val="300"/>
              </a:spcBef>
              <a:spcAft>
                <a:spcPts val="0"/>
              </a:spcAft>
              <a:buSzPts val="1260"/>
              <a:buChar char="◻"/>
              <a:defRPr/>
            </a:lvl5pPr>
            <a:lvl6pPr marL="2743200" lvl="5" indent="-314325" algn="l">
              <a:lnSpc>
                <a:spcPct val="100000"/>
              </a:lnSpc>
              <a:spcBef>
                <a:spcPts val="300"/>
              </a:spcBef>
              <a:spcAft>
                <a:spcPts val="0"/>
              </a:spcAft>
              <a:buSzPts val="1350"/>
              <a:buChar char="▶"/>
              <a:defRPr/>
            </a:lvl6pPr>
            <a:lvl7pPr marL="3200400" lvl="6" indent="-314325" algn="l">
              <a:lnSpc>
                <a:spcPct val="100000"/>
              </a:lnSpc>
              <a:spcBef>
                <a:spcPts val="300"/>
              </a:spcBef>
              <a:spcAft>
                <a:spcPts val="0"/>
              </a:spcAft>
              <a:buSzPts val="1350"/>
              <a:buChar char="▶"/>
              <a:defRPr/>
            </a:lvl7pPr>
            <a:lvl8pPr marL="3657600" lvl="7" indent="-314325" algn="l">
              <a:lnSpc>
                <a:spcPct val="100000"/>
              </a:lnSpc>
              <a:spcBef>
                <a:spcPts val="300"/>
              </a:spcBef>
              <a:spcAft>
                <a:spcPts val="0"/>
              </a:spcAft>
              <a:buSzPts val="1350"/>
              <a:buChar char="▶"/>
              <a:defRPr/>
            </a:lvl8pPr>
            <a:lvl9pPr marL="4114800" lvl="8" indent="-314325" algn="l">
              <a:lnSpc>
                <a:spcPct val="100000"/>
              </a:lnSpc>
              <a:spcBef>
                <a:spcPts val="300"/>
              </a:spcBef>
              <a:spcAft>
                <a:spcPts val="0"/>
              </a:spcAft>
              <a:buSzPts val="1350"/>
              <a:buChar char="▶"/>
              <a:defRPr/>
            </a:lvl9pPr>
          </a:lstStyle>
          <a:p>
            <a:endParaRPr/>
          </a:p>
        </p:txBody>
      </p:sp>
      <p:sp>
        <p:nvSpPr>
          <p:cNvPr id="48" name="Google Shape;48;p6"/>
          <p:cNvSpPr txBox="1"/>
          <p:nvPr/>
        </p:nvSpPr>
        <p:spPr>
          <a:xfrm>
            <a:off x="786068" y="6367046"/>
            <a:ext cx="4332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rgbClr val="7F7F7F"/>
                </a:solidFill>
                <a:latin typeface="Cabin"/>
                <a:ea typeface="Cabin"/>
                <a:cs typeface="Cabin"/>
                <a:sym typeface="Cabin"/>
              </a:rPr>
              <a:t>‹#›</a:t>
            </a:fld>
            <a:endParaRPr sz="1600" b="0" i="0" u="none" strike="noStrike" cap="none">
              <a:solidFill>
                <a:srgbClr val="7F7F7F"/>
              </a:solidFill>
              <a:latin typeface="Cabin"/>
              <a:ea typeface="Cabin"/>
              <a:cs typeface="Cabin"/>
              <a:sym typeface="Cabin"/>
            </a:endParaRPr>
          </a:p>
        </p:txBody>
      </p:sp>
      <p:pic>
        <p:nvPicPr>
          <p:cNvPr id="49" name="Google Shape;49;p6" descr="HSCRC logo.png"/>
          <p:cNvPicPr preferRelativeResize="0"/>
          <p:nvPr/>
        </p:nvPicPr>
        <p:blipFill rotWithShape="1">
          <a:blip r:embed="rId2">
            <a:alphaModFix/>
          </a:blip>
          <a:srcRect/>
          <a:stretch/>
        </p:blipFill>
        <p:spPr>
          <a:xfrm>
            <a:off x="6872438" y="6014537"/>
            <a:ext cx="1458227" cy="58589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pic>
        <p:nvPicPr>
          <p:cNvPr id="51" name="Google Shape;51;p7" descr="maryland.gov">
            <a:hlinkClick r:id="rId2"/>
          </p:cNvPr>
          <p:cNvPicPr preferRelativeResize="0"/>
          <p:nvPr/>
        </p:nvPicPr>
        <p:blipFill rotWithShape="1">
          <a:blip r:embed="rId3">
            <a:alphaModFix/>
          </a:blip>
          <a:srcRect/>
          <a:stretch/>
        </p:blipFill>
        <p:spPr>
          <a:xfrm>
            <a:off x="7391400" y="6115049"/>
            <a:ext cx="1200150" cy="557213"/>
          </a:xfrm>
          <a:prstGeom prst="rect">
            <a:avLst/>
          </a:prstGeom>
          <a:noFill/>
          <a:ln>
            <a:noFill/>
          </a:ln>
        </p:spPr>
      </p:pic>
      <p:sp>
        <p:nvSpPr>
          <p:cNvPr id="52" name="Google Shape;52;p7"/>
          <p:cNvSpPr txBox="1"/>
          <p:nvPr/>
        </p:nvSpPr>
        <p:spPr>
          <a:xfrm>
            <a:off x="786068" y="6367046"/>
            <a:ext cx="4332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rgbClr val="7F7F7F"/>
                </a:solidFill>
                <a:latin typeface="Cabin"/>
                <a:ea typeface="Cabin"/>
                <a:cs typeface="Cabin"/>
                <a:sym typeface="Cabin"/>
              </a:rPr>
              <a:t>‹#›</a:t>
            </a:fld>
            <a:endParaRPr sz="1600" b="0" i="0" u="none" strike="noStrike" cap="none">
              <a:solidFill>
                <a:srgbClr val="7F7F7F"/>
              </a:solidFill>
              <a:latin typeface="Cabin"/>
              <a:ea typeface="Cabin"/>
              <a:cs typeface="Cabin"/>
              <a:sym typeface="Cabi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3200"/>
              <a:buFont typeface="Bookman Old Styl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body" idx="1"/>
          </p:nvPr>
        </p:nvSpPr>
        <p:spPr>
          <a:xfrm>
            <a:off x="457200" y="1285875"/>
            <a:ext cx="4040100" cy="685800"/>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600"/>
              </a:spcBef>
              <a:spcAft>
                <a:spcPts val="0"/>
              </a:spcAft>
              <a:buSzPts val="1824"/>
              <a:buNone/>
              <a:defRPr sz="2400" b="1">
                <a:solidFill>
                  <a:schemeClr val="accent2"/>
                </a:solidFill>
              </a:defRPr>
            </a:lvl1pPr>
            <a:lvl2pPr marL="914400" lvl="1" indent="-228600" algn="l">
              <a:lnSpc>
                <a:spcPct val="100000"/>
              </a:lnSpc>
              <a:spcBef>
                <a:spcPts val="500"/>
              </a:spcBef>
              <a:spcAft>
                <a:spcPts val="0"/>
              </a:spcAft>
              <a:buSzPts val="1520"/>
              <a:buNone/>
              <a:defRPr sz="2000" b="1"/>
            </a:lvl2pPr>
            <a:lvl3pPr marL="1371600" lvl="2" indent="-228600" algn="l">
              <a:lnSpc>
                <a:spcPct val="100000"/>
              </a:lnSpc>
              <a:spcBef>
                <a:spcPts val="500"/>
              </a:spcBef>
              <a:spcAft>
                <a:spcPts val="0"/>
              </a:spcAft>
              <a:buSzPts val="1368"/>
              <a:buNone/>
              <a:defRPr sz="1800" b="1"/>
            </a:lvl3pPr>
            <a:lvl4pPr marL="1828800" lvl="3" indent="-228600" algn="l">
              <a:lnSpc>
                <a:spcPct val="100000"/>
              </a:lnSpc>
              <a:spcBef>
                <a:spcPts val="400"/>
              </a:spcBef>
              <a:spcAft>
                <a:spcPts val="0"/>
              </a:spcAft>
              <a:buSzPts val="1120"/>
              <a:buNone/>
              <a:defRPr sz="1600" b="1"/>
            </a:lvl4pPr>
            <a:lvl5pPr marL="2286000" lvl="4" indent="-228600" algn="l">
              <a:lnSpc>
                <a:spcPct val="100000"/>
              </a:lnSpc>
              <a:spcBef>
                <a:spcPts val="300"/>
              </a:spcBef>
              <a:spcAft>
                <a:spcPts val="0"/>
              </a:spcAft>
              <a:buSzPts val="1120"/>
              <a:buNone/>
              <a:defRPr sz="1600" b="1"/>
            </a:lvl5pPr>
            <a:lvl6pPr marL="2743200" lvl="5" indent="-314325" algn="l">
              <a:lnSpc>
                <a:spcPct val="100000"/>
              </a:lnSpc>
              <a:spcBef>
                <a:spcPts val="300"/>
              </a:spcBef>
              <a:spcAft>
                <a:spcPts val="0"/>
              </a:spcAft>
              <a:buSzPts val="1350"/>
              <a:buChar char="▶"/>
              <a:defRPr/>
            </a:lvl6pPr>
            <a:lvl7pPr marL="3200400" lvl="6" indent="-314325" algn="l">
              <a:lnSpc>
                <a:spcPct val="100000"/>
              </a:lnSpc>
              <a:spcBef>
                <a:spcPts val="300"/>
              </a:spcBef>
              <a:spcAft>
                <a:spcPts val="0"/>
              </a:spcAft>
              <a:buSzPts val="1350"/>
              <a:buChar char="▶"/>
              <a:defRPr/>
            </a:lvl7pPr>
            <a:lvl8pPr marL="3657600" lvl="7" indent="-314325" algn="l">
              <a:lnSpc>
                <a:spcPct val="100000"/>
              </a:lnSpc>
              <a:spcBef>
                <a:spcPts val="300"/>
              </a:spcBef>
              <a:spcAft>
                <a:spcPts val="0"/>
              </a:spcAft>
              <a:buSzPts val="1350"/>
              <a:buChar char="▶"/>
              <a:defRPr/>
            </a:lvl8pPr>
            <a:lvl9pPr marL="4114800" lvl="8" indent="-314325" algn="l">
              <a:lnSpc>
                <a:spcPct val="100000"/>
              </a:lnSpc>
              <a:spcBef>
                <a:spcPts val="300"/>
              </a:spcBef>
              <a:spcAft>
                <a:spcPts val="0"/>
              </a:spcAft>
              <a:buSzPts val="1350"/>
              <a:buChar char="▶"/>
              <a:defRPr/>
            </a:lvl9pPr>
          </a:lstStyle>
          <a:p>
            <a:endParaRPr/>
          </a:p>
        </p:txBody>
      </p:sp>
      <p:sp>
        <p:nvSpPr>
          <p:cNvPr id="56" name="Google Shape;56;p8"/>
          <p:cNvSpPr txBox="1">
            <a:spLocks noGrp="1"/>
          </p:cNvSpPr>
          <p:nvPr>
            <p:ph type="body" idx="2"/>
          </p:nvPr>
        </p:nvSpPr>
        <p:spPr>
          <a:xfrm>
            <a:off x="4648200" y="1295400"/>
            <a:ext cx="4041600" cy="685800"/>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600"/>
              </a:spcBef>
              <a:spcAft>
                <a:spcPts val="0"/>
              </a:spcAft>
              <a:buSzPts val="1824"/>
              <a:buNone/>
              <a:defRPr sz="2400" b="1">
                <a:solidFill>
                  <a:schemeClr val="accent2"/>
                </a:solidFill>
              </a:defRPr>
            </a:lvl1pPr>
            <a:lvl2pPr marL="914400" lvl="1" indent="-228600" algn="l">
              <a:lnSpc>
                <a:spcPct val="100000"/>
              </a:lnSpc>
              <a:spcBef>
                <a:spcPts val="500"/>
              </a:spcBef>
              <a:spcAft>
                <a:spcPts val="0"/>
              </a:spcAft>
              <a:buSzPts val="1520"/>
              <a:buNone/>
              <a:defRPr sz="2000" b="1"/>
            </a:lvl2pPr>
            <a:lvl3pPr marL="1371600" lvl="2" indent="-228600" algn="l">
              <a:lnSpc>
                <a:spcPct val="100000"/>
              </a:lnSpc>
              <a:spcBef>
                <a:spcPts val="500"/>
              </a:spcBef>
              <a:spcAft>
                <a:spcPts val="0"/>
              </a:spcAft>
              <a:buSzPts val="1368"/>
              <a:buNone/>
              <a:defRPr sz="1800" b="1"/>
            </a:lvl3pPr>
            <a:lvl4pPr marL="1828800" lvl="3" indent="-228600" algn="l">
              <a:lnSpc>
                <a:spcPct val="100000"/>
              </a:lnSpc>
              <a:spcBef>
                <a:spcPts val="400"/>
              </a:spcBef>
              <a:spcAft>
                <a:spcPts val="0"/>
              </a:spcAft>
              <a:buSzPts val="1120"/>
              <a:buNone/>
              <a:defRPr sz="1600" b="1"/>
            </a:lvl4pPr>
            <a:lvl5pPr marL="2286000" lvl="4" indent="-228600" algn="l">
              <a:lnSpc>
                <a:spcPct val="100000"/>
              </a:lnSpc>
              <a:spcBef>
                <a:spcPts val="300"/>
              </a:spcBef>
              <a:spcAft>
                <a:spcPts val="0"/>
              </a:spcAft>
              <a:buSzPts val="1120"/>
              <a:buNone/>
              <a:defRPr sz="1600" b="1"/>
            </a:lvl5pPr>
            <a:lvl6pPr marL="2743200" lvl="5" indent="-314325" algn="l">
              <a:lnSpc>
                <a:spcPct val="100000"/>
              </a:lnSpc>
              <a:spcBef>
                <a:spcPts val="300"/>
              </a:spcBef>
              <a:spcAft>
                <a:spcPts val="0"/>
              </a:spcAft>
              <a:buSzPts val="1350"/>
              <a:buChar char="▶"/>
              <a:defRPr/>
            </a:lvl6pPr>
            <a:lvl7pPr marL="3200400" lvl="6" indent="-314325" algn="l">
              <a:lnSpc>
                <a:spcPct val="100000"/>
              </a:lnSpc>
              <a:spcBef>
                <a:spcPts val="300"/>
              </a:spcBef>
              <a:spcAft>
                <a:spcPts val="0"/>
              </a:spcAft>
              <a:buSzPts val="1350"/>
              <a:buChar char="▶"/>
              <a:defRPr/>
            </a:lvl7pPr>
            <a:lvl8pPr marL="3657600" lvl="7" indent="-314325" algn="l">
              <a:lnSpc>
                <a:spcPct val="100000"/>
              </a:lnSpc>
              <a:spcBef>
                <a:spcPts val="300"/>
              </a:spcBef>
              <a:spcAft>
                <a:spcPts val="0"/>
              </a:spcAft>
              <a:buSzPts val="1350"/>
              <a:buChar char="▶"/>
              <a:defRPr/>
            </a:lvl8pPr>
            <a:lvl9pPr marL="4114800" lvl="8" indent="-314325" algn="l">
              <a:lnSpc>
                <a:spcPct val="100000"/>
              </a:lnSpc>
              <a:spcBef>
                <a:spcPts val="300"/>
              </a:spcBef>
              <a:spcAft>
                <a:spcPts val="0"/>
              </a:spcAft>
              <a:buSzPts val="1350"/>
              <a:buChar char="▶"/>
              <a:defRPr/>
            </a:lvl9pPr>
          </a:lstStyle>
          <a:p>
            <a:endParaRPr/>
          </a:p>
        </p:txBody>
      </p:sp>
      <p:sp>
        <p:nvSpPr>
          <p:cNvPr id="57" name="Google Shape;57;p8"/>
          <p:cNvSpPr txBox="1">
            <a:spLocks noGrp="1"/>
          </p:cNvSpPr>
          <p:nvPr>
            <p:ph type="dt" idx="10"/>
          </p:nvPr>
        </p:nvSpPr>
        <p:spPr>
          <a:xfrm>
            <a:off x="6400800" y="6356350"/>
            <a:ext cx="2289300" cy="3657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8"/>
          <p:cNvSpPr txBox="1">
            <a:spLocks noGrp="1"/>
          </p:cNvSpPr>
          <p:nvPr>
            <p:ph type="ftr" idx="11"/>
          </p:nvPr>
        </p:nvSpPr>
        <p:spPr>
          <a:xfrm>
            <a:off x="2898648" y="6356350"/>
            <a:ext cx="3505200" cy="3657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8"/>
          <p:cNvSpPr txBox="1">
            <a:spLocks noGrp="1"/>
          </p:cNvSpPr>
          <p:nvPr>
            <p:ph type="body" idx="3"/>
          </p:nvPr>
        </p:nvSpPr>
        <p:spPr>
          <a:xfrm>
            <a:off x="457200" y="2133600"/>
            <a:ext cx="4038600" cy="4038600"/>
          </a:xfrm>
          <a:prstGeom prst="rect">
            <a:avLst/>
          </a:prstGeom>
          <a:noFill/>
          <a:ln>
            <a:noFill/>
          </a:ln>
        </p:spPr>
        <p:txBody>
          <a:bodyPr spcFirstLastPara="1" wrap="square" lIns="91425" tIns="45700" rIns="91425" bIns="45700" anchor="t" anchorCtr="0"/>
          <a:lstStyle>
            <a:lvl1pPr marL="457200" lvl="0" indent="-315468" algn="l">
              <a:lnSpc>
                <a:spcPct val="100000"/>
              </a:lnSpc>
              <a:spcBef>
                <a:spcPts val="600"/>
              </a:spcBef>
              <a:spcAft>
                <a:spcPts val="0"/>
              </a:spcAft>
              <a:buSzPts val="1368"/>
              <a:buChar char="▶"/>
              <a:defRPr/>
            </a:lvl1pPr>
            <a:lvl2pPr marL="914400" lvl="1" indent="-315468" algn="l">
              <a:lnSpc>
                <a:spcPct val="100000"/>
              </a:lnSpc>
              <a:spcBef>
                <a:spcPts val="500"/>
              </a:spcBef>
              <a:spcAft>
                <a:spcPts val="0"/>
              </a:spcAft>
              <a:buSzPts val="1368"/>
              <a:buChar char="▶"/>
              <a:defRPr/>
            </a:lvl2pPr>
            <a:lvl3pPr marL="1371600" lvl="2" indent="-315467" algn="l">
              <a:lnSpc>
                <a:spcPct val="100000"/>
              </a:lnSpc>
              <a:spcBef>
                <a:spcPts val="500"/>
              </a:spcBef>
              <a:spcAft>
                <a:spcPts val="0"/>
              </a:spcAft>
              <a:buSzPts val="1368"/>
              <a:buChar char="▶"/>
              <a:defRPr/>
            </a:lvl3pPr>
            <a:lvl4pPr marL="1828800" lvl="3" indent="-308610" algn="l">
              <a:lnSpc>
                <a:spcPct val="100000"/>
              </a:lnSpc>
              <a:spcBef>
                <a:spcPts val="400"/>
              </a:spcBef>
              <a:spcAft>
                <a:spcPts val="0"/>
              </a:spcAft>
              <a:buSzPts val="1260"/>
              <a:buChar char="◻"/>
              <a:defRPr/>
            </a:lvl4pPr>
            <a:lvl5pPr marL="2286000" lvl="4" indent="-308610" algn="l">
              <a:lnSpc>
                <a:spcPct val="100000"/>
              </a:lnSpc>
              <a:spcBef>
                <a:spcPts val="300"/>
              </a:spcBef>
              <a:spcAft>
                <a:spcPts val="0"/>
              </a:spcAft>
              <a:buSzPts val="1260"/>
              <a:buChar char="◻"/>
              <a:defRPr/>
            </a:lvl5pPr>
            <a:lvl6pPr marL="2743200" lvl="5" indent="-314325" algn="l">
              <a:lnSpc>
                <a:spcPct val="100000"/>
              </a:lnSpc>
              <a:spcBef>
                <a:spcPts val="300"/>
              </a:spcBef>
              <a:spcAft>
                <a:spcPts val="0"/>
              </a:spcAft>
              <a:buSzPts val="1350"/>
              <a:buChar char="▶"/>
              <a:defRPr/>
            </a:lvl6pPr>
            <a:lvl7pPr marL="3200400" lvl="6" indent="-314325" algn="l">
              <a:lnSpc>
                <a:spcPct val="100000"/>
              </a:lnSpc>
              <a:spcBef>
                <a:spcPts val="300"/>
              </a:spcBef>
              <a:spcAft>
                <a:spcPts val="0"/>
              </a:spcAft>
              <a:buSzPts val="1350"/>
              <a:buChar char="▶"/>
              <a:defRPr/>
            </a:lvl7pPr>
            <a:lvl8pPr marL="3657600" lvl="7" indent="-314325" algn="l">
              <a:lnSpc>
                <a:spcPct val="100000"/>
              </a:lnSpc>
              <a:spcBef>
                <a:spcPts val="300"/>
              </a:spcBef>
              <a:spcAft>
                <a:spcPts val="0"/>
              </a:spcAft>
              <a:buSzPts val="1350"/>
              <a:buChar char="▶"/>
              <a:defRPr/>
            </a:lvl8pPr>
            <a:lvl9pPr marL="4114800" lvl="8" indent="-314325" algn="l">
              <a:lnSpc>
                <a:spcPct val="100000"/>
              </a:lnSpc>
              <a:spcBef>
                <a:spcPts val="300"/>
              </a:spcBef>
              <a:spcAft>
                <a:spcPts val="0"/>
              </a:spcAft>
              <a:buSzPts val="1350"/>
              <a:buChar char="▶"/>
              <a:defRPr/>
            </a:lvl9pPr>
          </a:lstStyle>
          <a:p>
            <a:endParaRPr/>
          </a:p>
        </p:txBody>
      </p:sp>
      <p:sp>
        <p:nvSpPr>
          <p:cNvPr id="60" name="Google Shape;60;p8"/>
          <p:cNvSpPr txBox="1">
            <a:spLocks noGrp="1"/>
          </p:cNvSpPr>
          <p:nvPr>
            <p:ph type="body" idx="4"/>
          </p:nvPr>
        </p:nvSpPr>
        <p:spPr>
          <a:xfrm>
            <a:off x="4648200" y="2133600"/>
            <a:ext cx="4038600" cy="4038600"/>
          </a:xfrm>
          <a:prstGeom prst="rect">
            <a:avLst/>
          </a:prstGeom>
          <a:noFill/>
          <a:ln>
            <a:noFill/>
          </a:ln>
        </p:spPr>
        <p:txBody>
          <a:bodyPr spcFirstLastPara="1" wrap="square" lIns="91425" tIns="45700" rIns="91425" bIns="45700" anchor="t" anchorCtr="0"/>
          <a:lstStyle>
            <a:lvl1pPr marL="457200" lvl="0" indent="-315468" algn="l">
              <a:lnSpc>
                <a:spcPct val="100000"/>
              </a:lnSpc>
              <a:spcBef>
                <a:spcPts val="600"/>
              </a:spcBef>
              <a:spcAft>
                <a:spcPts val="0"/>
              </a:spcAft>
              <a:buSzPts val="1368"/>
              <a:buChar char="▶"/>
              <a:defRPr/>
            </a:lvl1pPr>
            <a:lvl2pPr marL="914400" lvl="1" indent="-315468" algn="l">
              <a:lnSpc>
                <a:spcPct val="100000"/>
              </a:lnSpc>
              <a:spcBef>
                <a:spcPts val="500"/>
              </a:spcBef>
              <a:spcAft>
                <a:spcPts val="0"/>
              </a:spcAft>
              <a:buSzPts val="1368"/>
              <a:buChar char="▶"/>
              <a:defRPr/>
            </a:lvl2pPr>
            <a:lvl3pPr marL="1371600" lvl="2" indent="-315467" algn="l">
              <a:lnSpc>
                <a:spcPct val="100000"/>
              </a:lnSpc>
              <a:spcBef>
                <a:spcPts val="500"/>
              </a:spcBef>
              <a:spcAft>
                <a:spcPts val="0"/>
              </a:spcAft>
              <a:buSzPts val="1368"/>
              <a:buChar char="▶"/>
              <a:defRPr/>
            </a:lvl3pPr>
            <a:lvl4pPr marL="1828800" lvl="3" indent="-308610" algn="l">
              <a:lnSpc>
                <a:spcPct val="100000"/>
              </a:lnSpc>
              <a:spcBef>
                <a:spcPts val="400"/>
              </a:spcBef>
              <a:spcAft>
                <a:spcPts val="0"/>
              </a:spcAft>
              <a:buSzPts val="1260"/>
              <a:buChar char="◻"/>
              <a:defRPr/>
            </a:lvl4pPr>
            <a:lvl5pPr marL="2286000" lvl="4" indent="-308610" algn="l">
              <a:lnSpc>
                <a:spcPct val="100000"/>
              </a:lnSpc>
              <a:spcBef>
                <a:spcPts val="300"/>
              </a:spcBef>
              <a:spcAft>
                <a:spcPts val="0"/>
              </a:spcAft>
              <a:buSzPts val="1260"/>
              <a:buChar char="◻"/>
              <a:defRPr/>
            </a:lvl5pPr>
            <a:lvl6pPr marL="2743200" lvl="5" indent="-314325" algn="l">
              <a:lnSpc>
                <a:spcPct val="100000"/>
              </a:lnSpc>
              <a:spcBef>
                <a:spcPts val="300"/>
              </a:spcBef>
              <a:spcAft>
                <a:spcPts val="0"/>
              </a:spcAft>
              <a:buSzPts val="1350"/>
              <a:buChar char="▶"/>
              <a:defRPr/>
            </a:lvl6pPr>
            <a:lvl7pPr marL="3200400" lvl="6" indent="-314325" algn="l">
              <a:lnSpc>
                <a:spcPct val="100000"/>
              </a:lnSpc>
              <a:spcBef>
                <a:spcPts val="300"/>
              </a:spcBef>
              <a:spcAft>
                <a:spcPts val="0"/>
              </a:spcAft>
              <a:buSzPts val="1350"/>
              <a:buChar char="▶"/>
              <a:defRPr/>
            </a:lvl7pPr>
            <a:lvl8pPr marL="3657600" lvl="7" indent="-314325" algn="l">
              <a:lnSpc>
                <a:spcPct val="100000"/>
              </a:lnSpc>
              <a:spcBef>
                <a:spcPts val="300"/>
              </a:spcBef>
              <a:spcAft>
                <a:spcPts val="0"/>
              </a:spcAft>
              <a:buSzPts val="1350"/>
              <a:buChar char="▶"/>
              <a:defRPr/>
            </a:lvl8pPr>
            <a:lvl9pPr marL="4114800" lvl="8" indent="-314325" algn="l">
              <a:lnSpc>
                <a:spcPct val="100000"/>
              </a:lnSpc>
              <a:spcBef>
                <a:spcPts val="300"/>
              </a:spcBef>
              <a:spcAft>
                <a:spcPts val="0"/>
              </a:spcAft>
              <a:buSzPts val="135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6324600" y="304800"/>
            <a:ext cx="2514600" cy="838200"/>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2"/>
              </a:buClr>
              <a:buSzPts val="2000"/>
              <a:buFont typeface="Cabin"/>
              <a:buNone/>
              <a:defRPr sz="2000" b="1">
                <a:solidFill>
                  <a:schemeClr val="dk2"/>
                </a:solidFill>
                <a:latin typeface="Cabin"/>
                <a:ea typeface="Cabin"/>
                <a:cs typeface="Cabin"/>
                <a:sym typeface="Cab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6324600" y="1219200"/>
            <a:ext cx="2514600" cy="4843500"/>
          </a:xfrm>
          <a:prstGeom prst="rect">
            <a:avLst/>
          </a:prstGeom>
          <a:noFill/>
          <a:ln>
            <a:noFill/>
          </a:ln>
        </p:spPr>
        <p:txBody>
          <a:bodyPr spcFirstLastPara="1" wrap="square" lIns="91425" tIns="45700" rIns="91425" bIns="45700" anchor="t" anchorCtr="0"/>
          <a:lstStyle>
            <a:lvl1pPr marL="457200" lvl="0" indent="-228600" algn="l">
              <a:lnSpc>
                <a:spcPct val="137500"/>
              </a:lnSpc>
              <a:spcBef>
                <a:spcPts val="600"/>
              </a:spcBef>
              <a:spcAft>
                <a:spcPts val="0"/>
              </a:spcAft>
              <a:buSzPts val="1216"/>
              <a:buNone/>
              <a:defRPr sz="1600">
                <a:solidFill>
                  <a:schemeClr val="dk2"/>
                </a:solidFill>
              </a:defRPr>
            </a:lvl1pPr>
            <a:lvl2pPr marL="914400" lvl="1" indent="-228600" algn="l">
              <a:lnSpc>
                <a:spcPct val="100000"/>
              </a:lnSpc>
              <a:spcBef>
                <a:spcPts val="1000"/>
              </a:spcBef>
              <a:spcAft>
                <a:spcPts val="0"/>
              </a:spcAft>
              <a:buSzPts val="912"/>
              <a:buNone/>
              <a:defRPr sz="1200"/>
            </a:lvl2pPr>
            <a:lvl3pPr marL="1371600" lvl="2" indent="-228600" algn="l">
              <a:lnSpc>
                <a:spcPct val="100000"/>
              </a:lnSpc>
              <a:spcBef>
                <a:spcPts val="500"/>
              </a:spcBef>
              <a:spcAft>
                <a:spcPts val="0"/>
              </a:spcAft>
              <a:buSzPts val="760"/>
              <a:buNone/>
              <a:defRPr sz="1000"/>
            </a:lvl3pPr>
            <a:lvl4pPr marL="1828800" lvl="3" indent="-228600" algn="l">
              <a:lnSpc>
                <a:spcPct val="100000"/>
              </a:lnSpc>
              <a:spcBef>
                <a:spcPts val="400"/>
              </a:spcBef>
              <a:spcAft>
                <a:spcPts val="0"/>
              </a:spcAft>
              <a:buSzPts val="630"/>
              <a:buNone/>
              <a:defRPr sz="900"/>
            </a:lvl4pPr>
            <a:lvl5pPr marL="2286000" lvl="4" indent="-228600" algn="l">
              <a:lnSpc>
                <a:spcPct val="100000"/>
              </a:lnSpc>
              <a:spcBef>
                <a:spcPts val="300"/>
              </a:spcBef>
              <a:spcAft>
                <a:spcPts val="0"/>
              </a:spcAft>
              <a:buSzPts val="630"/>
              <a:buNone/>
              <a:defRPr sz="900"/>
            </a:lvl5pPr>
            <a:lvl6pPr marL="2743200" lvl="5" indent="-314325" algn="l">
              <a:lnSpc>
                <a:spcPct val="100000"/>
              </a:lnSpc>
              <a:spcBef>
                <a:spcPts val="300"/>
              </a:spcBef>
              <a:spcAft>
                <a:spcPts val="0"/>
              </a:spcAft>
              <a:buSzPts val="1350"/>
              <a:buChar char="▶"/>
              <a:defRPr/>
            </a:lvl6pPr>
            <a:lvl7pPr marL="3200400" lvl="6" indent="-314325" algn="l">
              <a:lnSpc>
                <a:spcPct val="100000"/>
              </a:lnSpc>
              <a:spcBef>
                <a:spcPts val="300"/>
              </a:spcBef>
              <a:spcAft>
                <a:spcPts val="0"/>
              </a:spcAft>
              <a:buSzPts val="1350"/>
              <a:buChar char="▶"/>
              <a:defRPr/>
            </a:lvl7pPr>
            <a:lvl8pPr marL="3657600" lvl="7" indent="-314325" algn="l">
              <a:lnSpc>
                <a:spcPct val="100000"/>
              </a:lnSpc>
              <a:spcBef>
                <a:spcPts val="300"/>
              </a:spcBef>
              <a:spcAft>
                <a:spcPts val="0"/>
              </a:spcAft>
              <a:buSzPts val="1350"/>
              <a:buChar char="▶"/>
              <a:defRPr/>
            </a:lvl8pPr>
            <a:lvl9pPr marL="4114800" lvl="8" indent="-314325" algn="l">
              <a:lnSpc>
                <a:spcPct val="100000"/>
              </a:lnSpc>
              <a:spcBef>
                <a:spcPts val="300"/>
              </a:spcBef>
              <a:spcAft>
                <a:spcPts val="0"/>
              </a:spcAft>
              <a:buSzPts val="1350"/>
              <a:buChar char="▶"/>
              <a:defRPr/>
            </a:lvl9pPr>
          </a:lstStyle>
          <a:p>
            <a:endParaRPr/>
          </a:p>
        </p:txBody>
      </p:sp>
      <p:sp>
        <p:nvSpPr>
          <p:cNvPr id="64" name="Google Shape;64;p9"/>
          <p:cNvSpPr txBox="1">
            <a:spLocks noGrp="1"/>
          </p:cNvSpPr>
          <p:nvPr>
            <p:ph type="dt" idx="10"/>
          </p:nvPr>
        </p:nvSpPr>
        <p:spPr>
          <a:xfrm>
            <a:off x="6400800" y="6356350"/>
            <a:ext cx="2289300" cy="3657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9"/>
          <p:cNvSpPr txBox="1">
            <a:spLocks noGrp="1"/>
          </p:cNvSpPr>
          <p:nvPr>
            <p:ph type="ftr" idx="11"/>
          </p:nvPr>
        </p:nvSpPr>
        <p:spPr>
          <a:xfrm>
            <a:off x="2898648" y="6356350"/>
            <a:ext cx="3505200" cy="3657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9"/>
          <p:cNvSpPr txBox="1">
            <a:spLocks noGrp="1"/>
          </p:cNvSpPr>
          <p:nvPr>
            <p:ph type="sldNum" idx="12"/>
          </p:nvPr>
        </p:nvSpPr>
        <p:spPr>
          <a:xfrm>
            <a:off x="612648" y="6356350"/>
            <a:ext cx="1981200" cy="3657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9pPr>
          </a:lstStyle>
          <a:p>
            <a:pPr marL="0" lvl="0" indent="0" algn="l" rtl="0">
              <a:spcBef>
                <a:spcPts val="0"/>
              </a:spcBef>
              <a:spcAft>
                <a:spcPts val="0"/>
              </a:spcAft>
              <a:buNone/>
            </a:pPr>
            <a:fld id="{00000000-1234-1234-1234-123412341234}" type="slidenum">
              <a:rPr lang="en-US"/>
              <a:t>‹#›</a:t>
            </a:fld>
            <a:endParaRPr/>
          </a:p>
        </p:txBody>
      </p:sp>
      <p:cxnSp>
        <p:nvCxnSpPr>
          <p:cNvPr id="67" name="Google Shape;67;p9"/>
          <p:cNvCxnSpPr/>
          <p:nvPr/>
        </p:nvCxnSpPr>
        <p:spPr>
          <a:xfrm>
            <a:off x="457200" y="6353175"/>
            <a:ext cx="8229600" cy="0"/>
          </a:xfrm>
          <a:prstGeom prst="straightConnector1">
            <a:avLst/>
          </a:prstGeom>
          <a:noFill/>
          <a:ln w="9525" cap="flat" cmpd="sng">
            <a:solidFill>
              <a:schemeClr val="accent2"/>
            </a:solidFill>
            <a:prstDash val="dash"/>
            <a:round/>
            <a:headEnd type="none" w="sm" len="sm"/>
            <a:tailEnd type="none" w="sm" len="sm"/>
          </a:ln>
        </p:spPr>
      </p:cxnSp>
      <p:cxnSp>
        <p:nvCxnSpPr>
          <p:cNvPr id="68" name="Google Shape;68;p9"/>
          <p:cNvCxnSpPr/>
          <p:nvPr/>
        </p:nvCxnSpPr>
        <p:spPr>
          <a:xfrm rot="5400000">
            <a:off x="3160615" y="3324255"/>
            <a:ext cx="6035100" cy="0"/>
          </a:xfrm>
          <a:prstGeom prst="straightConnector1">
            <a:avLst/>
          </a:prstGeom>
          <a:noFill/>
          <a:ln w="9525" cap="flat" cmpd="sng">
            <a:solidFill>
              <a:schemeClr val="accent2"/>
            </a:solidFill>
            <a:prstDash val="dash"/>
            <a:round/>
            <a:headEnd type="none" w="sm" len="sm"/>
            <a:tailEnd type="none" w="sm" len="sm"/>
          </a:ln>
        </p:spPr>
      </p:cxnSp>
      <p:sp>
        <p:nvSpPr>
          <p:cNvPr id="69" name="Google Shape;69;p9"/>
          <p:cNvSpPr/>
          <p:nvPr/>
        </p:nvSpPr>
        <p:spPr>
          <a:xfrm rot="5400000">
            <a:off x="419131" y="6467457"/>
            <a:ext cx="190800" cy="120300"/>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70" name="Google Shape;70;p9"/>
          <p:cNvSpPr txBox="1">
            <a:spLocks noGrp="1"/>
          </p:cNvSpPr>
          <p:nvPr>
            <p:ph type="body" idx="2"/>
          </p:nvPr>
        </p:nvSpPr>
        <p:spPr>
          <a:xfrm>
            <a:off x="304800" y="304800"/>
            <a:ext cx="5715000" cy="5715000"/>
          </a:xfrm>
          <a:prstGeom prst="rect">
            <a:avLst/>
          </a:prstGeom>
          <a:noFill/>
          <a:ln>
            <a:noFill/>
          </a:ln>
        </p:spPr>
        <p:txBody>
          <a:bodyPr spcFirstLastPara="1" wrap="square" lIns="91425" tIns="45700" rIns="91425" bIns="45700" anchor="t" anchorCtr="0"/>
          <a:lstStyle>
            <a:lvl1pPr marL="457200" lvl="0" indent="-315468" algn="l">
              <a:lnSpc>
                <a:spcPct val="100000"/>
              </a:lnSpc>
              <a:spcBef>
                <a:spcPts val="600"/>
              </a:spcBef>
              <a:spcAft>
                <a:spcPts val="0"/>
              </a:spcAft>
              <a:buSzPts val="1368"/>
              <a:buChar char="▶"/>
              <a:defRPr/>
            </a:lvl1pPr>
            <a:lvl2pPr marL="914400" lvl="1" indent="-315468" algn="l">
              <a:lnSpc>
                <a:spcPct val="100000"/>
              </a:lnSpc>
              <a:spcBef>
                <a:spcPts val="500"/>
              </a:spcBef>
              <a:spcAft>
                <a:spcPts val="0"/>
              </a:spcAft>
              <a:buSzPts val="1368"/>
              <a:buChar char="▶"/>
              <a:defRPr/>
            </a:lvl2pPr>
            <a:lvl3pPr marL="1371600" lvl="2" indent="-315467" algn="l">
              <a:lnSpc>
                <a:spcPct val="100000"/>
              </a:lnSpc>
              <a:spcBef>
                <a:spcPts val="500"/>
              </a:spcBef>
              <a:spcAft>
                <a:spcPts val="0"/>
              </a:spcAft>
              <a:buSzPts val="1368"/>
              <a:buChar char="▶"/>
              <a:defRPr/>
            </a:lvl3pPr>
            <a:lvl4pPr marL="1828800" lvl="3" indent="-308610" algn="l">
              <a:lnSpc>
                <a:spcPct val="100000"/>
              </a:lnSpc>
              <a:spcBef>
                <a:spcPts val="400"/>
              </a:spcBef>
              <a:spcAft>
                <a:spcPts val="0"/>
              </a:spcAft>
              <a:buSzPts val="1260"/>
              <a:buChar char="◻"/>
              <a:defRPr/>
            </a:lvl4pPr>
            <a:lvl5pPr marL="2286000" lvl="4" indent="-308610" algn="l">
              <a:lnSpc>
                <a:spcPct val="100000"/>
              </a:lnSpc>
              <a:spcBef>
                <a:spcPts val="300"/>
              </a:spcBef>
              <a:spcAft>
                <a:spcPts val="0"/>
              </a:spcAft>
              <a:buSzPts val="1260"/>
              <a:buChar char="◻"/>
              <a:defRPr/>
            </a:lvl5pPr>
            <a:lvl6pPr marL="2743200" lvl="5" indent="-314325" algn="l">
              <a:lnSpc>
                <a:spcPct val="100000"/>
              </a:lnSpc>
              <a:spcBef>
                <a:spcPts val="300"/>
              </a:spcBef>
              <a:spcAft>
                <a:spcPts val="0"/>
              </a:spcAft>
              <a:buSzPts val="1350"/>
              <a:buChar char="▶"/>
              <a:defRPr/>
            </a:lvl6pPr>
            <a:lvl7pPr marL="3200400" lvl="6" indent="-314325" algn="l">
              <a:lnSpc>
                <a:spcPct val="100000"/>
              </a:lnSpc>
              <a:spcBef>
                <a:spcPts val="300"/>
              </a:spcBef>
              <a:spcAft>
                <a:spcPts val="0"/>
              </a:spcAft>
              <a:buSzPts val="1350"/>
              <a:buChar char="▶"/>
              <a:defRPr/>
            </a:lvl7pPr>
            <a:lvl8pPr marL="3657600" lvl="7" indent="-314325" algn="l">
              <a:lnSpc>
                <a:spcPct val="100000"/>
              </a:lnSpc>
              <a:spcBef>
                <a:spcPts val="300"/>
              </a:spcBef>
              <a:spcAft>
                <a:spcPts val="0"/>
              </a:spcAft>
              <a:buSzPts val="1350"/>
              <a:buChar char="▶"/>
              <a:defRPr/>
            </a:lvl8pPr>
            <a:lvl9pPr marL="4114800" lvl="8" indent="-314325" algn="l">
              <a:lnSpc>
                <a:spcPct val="100000"/>
              </a:lnSpc>
              <a:spcBef>
                <a:spcPts val="300"/>
              </a:spcBef>
              <a:spcAft>
                <a:spcPts val="0"/>
              </a:spcAft>
              <a:buSzPts val="135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0"/>
          <p:cNvSpPr txBox="1">
            <a:spLocks noGrp="1"/>
          </p:cNvSpPr>
          <p:nvPr>
            <p:ph type="title"/>
          </p:nvPr>
        </p:nvSpPr>
        <p:spPr>
          <a:xfrm>
            <a:off x="457200" y="500856"/>
            <a:ext cx="8229600" cy="674700"/>
          </a:xfrm>
          <a:prstGeom prst="rect">
            <a:avLst/>
          </a:prstGeom>
          <a:noFill/>
          <a:ln w="9525" cap="flat" cmpd="sng">
            <a:solidFill>
              <a:schemeClr val="accent1"/>
            </a:solidFill>
            <a:prstDash val="solid"/>
            <a:round/>
            <a:headEnd type="none" w="sm" len="sm"/>
            <a:tailEnd type="none" w="sm" len="sm"/>
          </a:ln>
        </p:spPr>
        <p:txBody>
          <a:bodyPr spcFirstLastPara="1" wrap="square" lIns="274300" tIns="45700" rIns="91425" bIns="45700" anchor="ctr" anchorCtr="0"/>
          <a:lstStyle>
            <a:lvl1pPr lvl="0" algn="r">
              <a:lnSpc>
                <a:spcPct val="100000"/>
              </a:lnSpc>
              <a:spcBef>
                <a:spcPts val="0"/>
              </a:spcBef>
              <a:spcAft>
                <a:spcPts val="0"/>
              </a:spcAft>
              <a:buClr>
                <a:schemeClr val="lt1"/>
              </a:buClr>
              <a:buSzPts val="2000"/>
              <a:buFont typeface="Bookman Old Style"/>
              <a:buNone/>
              <a:defRPr sz="20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0"/>
          <p:cNvSpPr>
            <a:spLocks noGrp="1"/>
          </p:cNvSpPr>
          <p:nvPr>
            <p:ph type="pic" idx="2"/>
          </p:nvPr>
        </p:nvSpPr>
        <p:spPr>
          <a:xfrm>
            <a:off x="457200" y="1905000"/>
            <a:ext cx="8229600" cy="4270200"/>
          </a:xfrm>
          <a:prstGeom prst="rect">
            <a:avLst/>
          </a:prstGeom>
          <a:solidFill>
            <a:srgbClr val="BABABA"/>
          </a:solidFill>
          <a:ln>
            <a:noFill/>
          </a:ln>
        </p:spPr>
        <p:txBody>
          <a:bodyPr spcFirstLastPara="1" wrap="square" lIns="91425" tIns="45700" rIns="91425" bIns="45700" anchor="t" anchorCtr="0"/>
          <a:lstStyle>
            <a:lvl1pPr marR="0" lvl="0" algn="l" rtl="0">
              <a:lnSpc>
                <a:spcPct val="100000"/>
              </a:lnSpc>
              <a:spcBef>
                <a:spcPts val="600"/>
              </a:spcBef>
              <a:spcAft>
                <a:spcPts val="0"/>
              </a:spcAft>
              <a:buClr>
                <a:schemeClr val="accent1"/>
              </a:buClr>
              <a:buSzPts val="2432"/>
              <a:buFont typeface="Noto Sans Symbols"/>
              <a:buNone/>
              <a:defRPr sz="3200" b="0" i="0" u="none" strike="noStrike" cap="none">
                <a:solidFill>
                  <a:schemeClr val="lt1"/>
                </a:solidFill>
                <a:latin typeface="Cabin"/>
                <a:ea typeface="Cabin"/>
                <a:cs typeface="Cabin"/>
                <a:sym typeface="Cabin"/>
              </a:defRPr>
            </a:lvl1pPr>
            <a:lvl2pPr marR="0" lvl="1" algn="l" rtl="0">
              <a:lnSpc>
                <a:spcPct val="100000"/>
              </a:lnSpc>
              <a:spcBef>
                <a:spcPts val="500"/>
              </a:spcBef>
              <a:spcAft>
                <a:spcPts val="0"/>
              </a:spcAft>
              <a:buClr>
                <a:schemeClr val="accent2"/>
              </a:buClr>
              <a:buSzPts val="1748"/>
              <a:buFont typeface="Noto Sans Symbols"/>
              <a:buChar char="▶"/>
              <a:defRPr sz="2300" b="0" i="0" u="none" strike="noStrike" cap="none">
                <a:solidFill>
                  <a:schemeClr val="lt2"/>
                </a:solidFill>
                <a:latin typeface="Cabin"/>
                <a:ea typeface="Cabin"/>
                <a:cs typeface="Cabin"/>
                <a:sym typeface="Cabin"/>
              </a:defRPr>
            </a:lvl2pPr>
            <a:lvl3pPr marR="0" lvl="2" algn="l" rtl="0">
              <a:lnSpc>
                <a:spcPct val="100000"/>
              </a:lnSpc>
              <a:spcBef>
                <a:spcPts val="500"/>
              </a:spcBef>
              <a:spcAft>
                <a:spcPts val="0"/>
              </a:spcAft>
              <a:buClr>
                <a:schemeClr val="dk1"/>
              </a:buClr>
              <a:buSzPts val="1520"/>
              <a:buFont typeface="Noto Sans Symbols"/>
              <a:buChar char="▶"/>
              <a:defRPr sz="2000" b="0" i="0" u="none" strike="noStrike" cap="none">
                <a:solidFill>
                  <a:schemeClr val="lt1"/>
                </a:solidFill>
                <a:latin typeface="Cabin"/>
                <a:ea typeface="Cabin"/>
                <a:cs typeface="Cabin"/>
                <a:sym typeface="Cabin"/>
              </a:defRPr>
            </a:lvl3pPr>
            <a:lvl4pPr marR="0" lvl="3" algn="l" rtl="0">
              <a:lnSpc>
                <a:spcPct val="100000"/>
              </a:lnSpc>
              <a:spcBef>
                <a:spcPts val="400"/>
              </a:spcBef>
              <a:spcAft>
                <a:spcPts val="0"/>
              </a:spcAft>
              <a:buClr>
                <a:srgbClr val="6F6F6F"/>
              </a:buClr>
              <a:buSzPts val="1260"/>
              <a:buFont typeface="Noto Sans Symbols"/>
              <a:buChar char="◻"/>
              <a:defRPr sz="1800" b="0" i="0" u="none" strike="noStrike" cap="none">
                <a:solidFill>
                  <a:schemeClr val="lt1"/>
                </a:solidFill>
                <a:latin typeface="Cabin"/>
                <a:ea typeface="Cabin"/>
                <a:cs typeface="Cabin"/>
                <a:sym typeface="Cabin"/>
              </a:defRPr>
            </a:lvl4pPr>
            <a:lvl5pPr marR="0" lvl="4" algn="l" rtl="0">
              <a:lnSpc>
                <a:spcPct val="100000"/>
              </a:lnSpc>
              <a:spcBef>
                <a:spcPts val="300"/>
              </a:spcBef>
              <a:spcAft>
                <a:spcPts val="0"/>
              </a:spcAft>
              <a:buClr>
                <a:schemeClr val="accent2"/>
              </a:buClr>
              <a:buSzPts val="1120"/>
              <a:buFont typeface="Noto Sans Symbols"/>
              <a:buChar char="◻"/>
              <a:defRPr sz="1600" b="0" i="0" u="none" strike="noStrike" cap="none">
                <a:solidFill>
                  <a:schemeClr val="lt1"/>
                </a:solidFill>
                <a:latin typeface="Cabin"/>
                <a:ea typeface="Cabin"/>
                <a:cs typeface="Cabin"/>
                <a:sym typeface="Cabin"/>
              </a:defRPr>
            </a:lvl5pPr>
            <a:lvl6pPr marR="0" lvl="5" algn="l" rtl="0">
              <a:lnSpc>
                <a:spcPct val="100000"/>
              </a:lnSpc>
              <a:spcBef>
                <a:spcPts val="300"/>
              </a:spcBef>
              <a:spcAft>
                <a:spcPts val="0"/>
              </a:spcAft>
              <a:buClr>
                <a:srgbClr val="8BA1B3"/>
              </a:buClr>
              <a:buSzPts val="1200"/>
              <a:buFont typeface="Noto Sans Symbols"/>
              <a:buChar char="▶"/>
              <a:defRPr sz="1600" b="0" i="0" u="none" strike="noStrike" cap="none">
                <a:solidFill>
                  <a:schemeClr val="lt1"/>
                </a:solidFill>
                <a:latin typeface="Cabin"/>
                <a:ea typeface="Cabin"/>
                <a:cs typeface="Cabin"/>
                <a:sym typeface="Cabin"/>
              </a:defRPr>
            </a:lvl6pPr>
            <a:lvl7pPr marR="0" lvl="6" algn="l" rtl="0">
              <a:lnSpc>
                <a:spcPct val="100000"/>
              </a:lnSpc>
              <a:spcBef>
                <a:spcPts val="300"/>
              </a:spcBef>
              <a:spcAft>
                <a:spcPts val="0"/>
              </a:spcAft>
              <a:buClr>
                <a:srgbClr val="646C8F"/>
              </a:buClr>
              <a:buSzPts val="1050"/>
              <a:buFont typeface="Noto Sans Symbols"/>
              <a:buChar char="▶"/>
              <a:defRPr sz="1400" b="0" i="0" u="none" strike="noStrike" cap="none">
                <a:solidFill>
                  <a:schemeClr val="lt1"/>
                </a:solidFill>
                <a:latin typeface="Cabin"/>
                <a:ea typeface="Cabin"/>
                <a:cs typeface="Cabin"/>
                <a:sym typeface="Cabin"/>
              </a:defRPr>
            </a:lvl7pPr>
            <a:lvl8pPr marR="0" lvl="7" algn="l" rtl="0">
              <a:lnSpc>
                <a:spcPct val="100000"/>
              </a:lnSpc>
              <a:spcBef>
                <a:spcPts val="300"/>
              </a:spcBef>
              <a:spcAft>
                <a:spcPts val="0"/>
              </a:spcAft>
              <a:buClr>
                <a:srgbClr val="BABABA"/>
              </a:buClr>
              <a:buSzPts val="1050"/>
              <a:buFont typeface="Noto Sans Symbols"/>
              <a:buChar char="▶"/>
              <a:defRPr sz="1400" b="0" i="0" u="none" strike="noStrike" cap="none">
                <a:solidFill>
                  <a:schemeClr val="lt1"/>
                </a:solidFill>
                <a:latin typeface="Cabin"/>
                <a:ea typeface="Cabin"/>
                <a:cs typeface="Cabin"/>
                <a:sym typeface="Cabin"/>
              </a:defRPr>
            </a:lvl8pPr>
            <a:lvl9pPr marR="0" lvl="8" algn="l" rtl="0">
              <a:lnSpc>
                <a:spcPct val="100000"/>
              </a:lnSpc>
              <a:spcBef>
                <a:spcPts val="300"/>
              </a:spcBef>
              <a:spcAft>
                <a:spcPts val="0"/>
              </a:spcAft>
              <a:buClr>
                <a:srgbClr val="9FB8CD"/>
              </a:buClr>
              <a:buSzPts val="900"/>
              <a:buFont typeface="Noto Sans Symbols"/>
              <a:buChar char="▶"/>
              <a:defRPr sz="1200" b="0" i="0" u="none" strike="noStrike" cap="none">
                <a:solidFill>
                  <a:schemeClr val="lt1"/>
                </a:solidFill>
                <a:latin typeface="Cabin"/>
                <a:ea typeface="Cabin"/>
                <a:cs typeface="Cabin"/>
                <a:sym typeface="Cabin"/>
              </a:defRPr>
            </a:lvl9pPr>
          </a:lstStyle>
          <a:p>
            <a:endParaRPr/>
          </a:p>
        </p:txBody>
      </p:sp>
      <p:sp>
        <p:nvSpPr>
          <p:cNvPr id="74" name="Google Shape;74;p10"/>
          <p:cNvSpPr txBox="1">
            <a:spLocks noGrp="1"/>
          </p:cNvSpPr>
          <p:nvPr>
            <p:ph type="body" idx="1"/>
          </p:nvPr>
        </p:nvSpPr>
        <p:spPr>
          <a:xfrm>
            <a:off x="457200" y="1219200"/>
            <a:ext cx="8229600" cy="533400"/>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600"/>
              </a:spcBef>
              <a:spcAft>
                <a:spcPts val="0"/>
              </a:spcAft>
              <a:buSzPts val="1064"/>
              <a:buFont typeface="Cabin"/>
              <a:buNone/>
              <a:defRPr sz="1400"/>
            </a:lvl1pPr>
            <a:lvl2pPr marL="914400" lvl="1" indent="-286512" algn="l">
              <a:lnSpc>
                <a:spcPct val="100000"/>
              </a:lnSpc>
              <a:spcBef>
                <a:spcPts val="500"/>
              </a:spcBef>
              <a:spcAft>
                <a:spcPts val="0"/>
              </a:spcAft>
              <a:buSzPts val="912"/>
              <a:buChar char="▶"/>
              <a:defRPr sz="1200"/>
            </a:lvl2pPr>
            <a:lvl3pPr marL="1371600" lvl="2" indent="-276860" algn="l">
              <a:lnSpc>
                <a:spcPct val="100000"/>
              </a:lnSpc>
              <a:spcBef>
                <a:spcPts val="500"/>
              </a:spcBef>
              <a:spcAft>
                <a:spcPts val="0"/>
              </a:spcAft>
              <a:buSzPts val="760"/>
              <a:buChar char="▶"/>
              <a:defRPr sz="1000"/>
            </a:lvl3pPr>
            <a:lvl4pPr marL="1828800" lvl="3" indent="-268605" algn="l">
              <a:lnSpc>
                <a:spcPct val="100000"/>
              </a:lnSpc>
              <a:spcBef>
                <a:spcPts val="400"/>
              </a:spcBef>
              <a:spcAft>
                <a:spcPts val="0"/>
              </a:spcAft>
              <a:buSzPts val="630"/>
              <a:buChar char="◻"/>
              <a:defRPr sz="900"/>
            </a:lvl4pPr>
            <a:lvl5pPr marL="2286000" lvl="4" indent="-268604" algn="l">
              <a:lnSpc>
                <a:spcPct val="100000"/>
              </a:lnSpc>
              <a:spcBef>
                <a:spcPts val="300"/>
              </a:spcBef>
              <a:spcAft>
                <a:spcPts val="0"/>
              </a:spcAft>
              <a:buSzPts val="630"/>
              <a:buChar char="◻"/>
              <a:defRPr sz="900"/>
            </a:lvl5pPr>
            <a:lvl6pPr marL="2743200" lvl="5" indent="-314325" algn="l">
              <a:lnSpc>
                <a:spcPct val="100000"/>
              </a:lnSpc>
              <a:spcBef>
                <a:spcPts val="300"/>
              </a:spcBef>
              <a:spcAft>
                <a:spcPts val="0"/>
              </a:spcAft>
              <a:buSzPts val="1350"/>
              <a:buChar char="▶"/>
              <a:defRPr/>
            </a:lvl6pPr>
            <a:lvl7pPr marL="3200400" lvl="6" indent="-314325" algn="l">
              <a:lnSpc>
                <a:spcPct val="100000"/>
              </a:lnSpc>
              <a:spcBef>
                <a:spcPts val="300"/>
              </a:spcBef>
              <a:spcAft>
                <a:spcPts val="0"/>
              </a:spcAft>
              <a:buSzPts val="1350"/>
              <a:buChar char="▶"/>
              <a:defRPr/>
            </a:lvl7pPr>
            <a:lvl8pPr marL="3657600" lvl="7" indent="-314325" algn="l">
              <a:lnSpc>
                <a:spcPct val="100000"/>
              </a:lnSpc>
              <a:spcBef>
                <a:spcPts val="300"/>
              </a:spcBef>
              <a:spcAft>
                <a:spcPts val="0"/>
              </a:spcAft>
              <a:buSzPts val="1350"/>
              <a:buChar char="▶"/>
              <a:defRPr/>
            </a:lvl8pPr>
            <a:lvl9pPr marL="4114800" lvl="8" indent="-314325" algn="l">
              <a:lnSpc>
                <a:spcPct val="100000"/>
              </a:lnSpc>
              <a:spcBef>
                <a:spcPts val="300"/>
              </a:spcBef>
              <a:spcAft>
                <a:spcPts val="0"/>
              </a:spcAft>
              <a:buSzPts val="1350"/>
              <a:buChar char="▶"/>
              <a:defRPr/>
            </a:lvl9pPr>
          </a:lstStyle>
          <a:p>
            <a:endParaRPr/>
          </a:p>
        </p:txBody>
      </p:sp>
      <p:sp>
        <p:nvSpPr>
          <p:cNvPr id="75" name="Google Shape;75;p10"/>
          <p:cNvSpPr txBox="1">
            <a:spLocks noGrp="1"/>
          </p:cNvSpPr>
          <p:nvPr>
            <p:ph type="dt" idx="10"/>
          </p:nvPr>
        </p:nvSpPr>
        <p:spPr>
          <a:xfrm>
            <a:off x="6400800" y="6356350"/>
            <a:ext cx="2289300" cy="3657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0"/>
          <p:cNvSpPr txBox="1">
            <a:spLocks noGrp="1"/>
          </p:cNvSpPr>
          <p:nvPr>
            <p:ph type="ftr" idx="11"/>
          </p:nvPr>
        </p:nvSpPr>
        <p:spPr>
          <a:xfrm>
            <a:off x="2898648" y="6356350"/>
            <a:ext cx="3505200" cy="3657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0"/>
          <p:cNvSpPr txBox="1">
            <a:spLocks noGrp="1"/>
          </p:cNvSpPr>
          <p:nvPr>
            <p:ph type="sldNum" idx="12"/>
          </p:nvPr>
        </p:nvSpPr>
        <p:spPr>
          <a:xfrm>
            <a:off x="612648" y="6356350"/>
            <a:ext cx="1981200" cy="3657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9pPr>
          </a:lstStyle>
          <a:p>
            <a:pPr marL="0" lvl="0" indent="0" algn="l" rtl="0">
              <a:spcBef>
                <a:spcPts val="0"/>
              </a:spcBef>
              <a:spcAft>
                <a:spcPts val="0"/>
              </a:spcAft>
              <a:buNone/>
            </a:pPr>
            <a:fld id="{00000000-1234-1234-1234-123412341234}" type="slidenum">
              <a:rPr lang="en-US"/>
              <a:t>‹#›</a:t>
            </a:fld>
            <a:endParaRPr/>
          </a:p>
        </p:txBody>
      </p:sp>
      <p:cxnSp>
        <p:nvCxnSpPr>
          <p:cNvPr id="78" name="Google Shape;78;p10"/>
          <p:cNvCxnSpPr/>
          <p:nvPr/>
        </p:nvCxnSpPr>
        <p:spPr>
          <a:xfrm>
            <a:off x="457200" y="6353175"/>
            <a:ext cx="8229600" cy="0"/>
          </a:xfrm>
          <a:prstGeom prst="straightConnector1">
            <a:avLst/>
          </a:prstGeom>
          <a:noFill/>
          <a:ln w="9525" cap="flat" cmpd="sng">
            <a:solidFill>
              <a:schemeClr val="accent2"/>
            </a:solidFill>
            <a:prstDash val="dash"/>
            <a:round/>
            <a:headEnd type="none" w="sm" len="sm"/>
            <a:tailEnd type="none" w="sm" len="sm"/>
          </a:ln>
        </p:spPr>
      </p:cxnSp>
      <p:sp>
        <p:nvSpPr>
          <p:cNvPr id="79" name="Google Shape;79;p10"/>
          <p:cNvSpPr/>
          <p:nvPr/>
        </p:nvSpPr>
        <p:spPr>
          <a:xfrm rot="5400000">
            <a:off x="419131" y="6467457"/>
            <a:ext cx="190800" cy="120300"/>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80" name="Google Shape;80;p10"/>
          <p:cNvSpPr/>
          <p:nvPr/>
        </p:nvSpPr>
        <p:spPr>
          <a:xfrm>
            <a:off x="457200" y="500856"/>
            <a:ext cx="183000" cy="685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3.jpe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dk2"/>
              </a:buClr>
              <a:buSzPts val="3200"/>
              <a:buFont typeface="Bookman Old Style"/>
              <a:buNone/>
              <a:defRPr sz="3200" b="0" i="0" u="none" strike="noStrike" cap="none">
                <a:solidFill>
                  <a:schemeClr val="dk2"/>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219200"/>
            <a:ext cx="8229600" cy="4910400"/>
          </a:xfrm>
          <a:prstGeom prst="rect">
            <a:avLst/>
          </a:prstGeom>
          <a:noFill/>
          <a:ln>
            <a:noFill/>
          </a:ln>
        </p:spPr>
        <p:txBody>
          <a:bodyPr spcFirstLastPara="1" wrap="square" lIns="91425" tIns="45700" rIns="91425" bIns="45700" anchor="t" anchorCtr="0"/>
          <a:lstStyle>
            <a:lvl1pPr marL="457200" marR="0" lvl="0" indent="-354076" algn="l" rtl="0">
              <a:lnSpc>
                <a:spcPct val="100000"/>
              </a:lnSpc>
              <a:spcBef>
                <a:spcPts val="600"/>
              </a:spcBef>
              <a:spcAft>
                <a:spcPts val="0"/>
              </a:spcAft>
              <a:buClr>
                <a:schemeClr val="accent1"/>
              </a:buClr>
              <a:buSzPts val="1976"/>
              <a:buFont typeface="Noto Sans Symbols"/>
              <a:buChar char="▶"/>
              <a:defRPr sz="2600" b="0" i="0" u="none" strike="noStrike" cap="none">
                <a:solidFill>
                  <a:schemeClr val="dk1"/>
                </a:solidFill>
                <a:latin typeface="Cabin"/>
                <a:ea typeface="Cabin"/>
                <a:cs typeface="Cabin"/>
                <a:sym typeface="Cabin"/>
              </a:defRPr>
            </a:lvl1pPr>
            <a:lvl2pPr marL="914400" marR="0" lvl="1" indent="-339597" algn="l" rtl="0">
              <a:lnSpc>
                <a:spcPct val="100000"/>
              </a:lnSpc>
              <a:spcBef>
                <a:spcPts val="500"/>
              </a:spcBef>
              <a:spcAft>
                <a:spcPts val="0"/>
              </a:spcAft>
              <a:buClr>
                <a:schemeClr val="accent2"/>
              </a:buClr>
              <a:buSzPts val="1748"/>
              <a:buFont typeface="Noto Sans Symbols"/>
              <a:buChar char="▶"/>
              <a:defRPr sz="2300" b="0" i="0" u="none" strike="noStrike" cap="none">
                <a:solidFill>
                  <a:schemeClr val="dk2"/>
                </a:solidFill>
                <a:latin typeface="Cabin"/>
                <a:ea typeface="Cabin"/>
                <a:cs typeface="Cabin"/>
                <a:sym typeface="Cabin"/>
              </a:defRPr>
            </a:lvl2pPr>
            <a:lvl3pPr marL="1371600" marR="0" lvl="2" indent="-325119" algn="l" rtl="0">
              <a:lnSpc>
                <a:spcPct val="100000"/>
              </a:lnSpc>
              <a:spcBef>
                <a:spcPts val="500"/>
              </a:spcBef>
              <a:spcAft>
                <a:spcPts val="0"/>
              </a:spcAft>
              <a:buClr>
                <a:srgbClr val="BABABA"/>
              </a:buClr>
              <a:buSzPts val="1520"/>
              <a:buFont typeface="Noto Sans Symbols"/>
              <a:buChar char="▶"/>
              <a:defRPr sz="2000" b="0" i="0" u="none" strike="noStrike" cap="none">
                <a:solidFill>
                  <a:schemeClr val="dk1"/>
                </a:solidFill>
                <a:latin typeface="Cabin"/>
                <a:ea typeface="Cabin"/>
                <a:cs typeface="Cabin"/>
                <a:sym typeface="Cabin"/>
              </a:defRPr>
            </a:lvl3pPr>
            <a:lvl4pPr marL="1828800" marR="0" lvl="3" indent="-308610" algn="l" rtl="0">
              <a:lnSpc>
                <a:spcPct val="100000"/>
              </a:lnSpc>
              <a:spcBef>
                <a:spcPts val="400"/>
              </a:spcBef>
              <a:spcAft>
                <a:spcPts val="0"/>
              </a:spcAft>
              <a:buClr>
                <a:srgbClr val="6F6F6F"/>
              </a:buClr>
              <a:buSzPts val="1260"/>
              <a:buFont typeface="Noto Sans Symbols"/>
              <a:buChar char="◻"/>
              <a:defRPr sz="1800" b="0" i="0" u="none" strike="noStrike" cap="none">
                <a:solidFill>
                  <a:schemeClr val="dk1"/>
                </a:solidFill>
                <a:latin typeface="Cabin"/>
                <a:ea typeface="Cabin"/>
                <a:cs typeface="Cabin"/>
                <a:sym typeface="Cabin"/>
              </a:defRPr>
            </a:lvl4pPr>
            <a:lvl5pPr marL="2286000" marR="0" lvl="4" indent="-299720" algn="l" rtl="0">
              <a:lnSpc>
                <a:spcPct val="100000"/>
              </a:lnSpc>
              <a:spcBef>
                <a:spcPts val="300"/>
              </a:spcBef>
              <a:spcAft>
                <a:spcPts val="0"/>
              </a:spcAft>
              <a:buClr>
                <a:schemeClr val="accent2"/>
              </a:buClr>
              <a:buSzPts val="1120"/>
              <a:buFont typeface="Noto Sans Symbols"/>
              <a:buChar char="◻"/>
              <a:defRPr sz="1600" b="0" i="0" u="none" strike="noStrike" cap="none">
                <a:solidFill>
                  <a:schemeClr val="dk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dk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dk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dk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dk1"/>
                </a:solidFill>
                <a:latin typeface="Cabin"/>
                <a:ea typeface="Cabin"/>
                <a:cs typeface="Cabin"/>
                <a:sym typeface="Cabin"/>
              </a:defRPr>
            </a:lvl9pPr>
          </a:lstStyle>
          <a:p>
            <a:endParaRPr/>
          </a:p>
        </p:txBody>
      </p:sp>
      <p:sp>
        <p:nvSpPr>
          <p:cNvPr id="12" name="Google Shape;12;p1"/>
          <p:cNvSpPr txBox="1">
            <a:spLocks noGrp="1"/>
          </p:cNvSpPr>
          <p:nvPr>
            <p:ph type="dt" idx="10"/>
          </p:nvPr>
        </p:nvSpPr>
        <p:spPr>
          <a:xfrm>
            <a:off x="6400800" y="6356350"/>
            <a:ext cx="2289300" cy="3657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13" name="Google Shape;13;p1"/>
          <p:cNvSpPr txBox="1">
            <a:spLocks noGrp="1"/>
          </p:cNvSpPr>
          <p:nvPr>
            <p:ph type="ftr" idx="11"/>
          </p:nvPr>
        </p:nvSpPr>
        <p:spPr>
          <a:xfrm>
            <a:off x="2898648" y="6356350"/>
            <a:ext cx="3505200" cy="3657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14" name="Google Shape;14;p1"/>
          <p:cNvSpPr txBox="1">
            <a:spLocks noGrp="1"/>
          </p:cNvSpPr>
          <p:nvPr>
            <p:ph type="sldNum" idx="12"/>
          </p:nvPr>
        </p:nvSpPr>
        <p:spPr>
          <a:xfrm>
            <a:off x="612648" y="6356350"/>
            <a:ext cx="1981200" cy="3657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Cabin"/>
                <a:ea typeface="Cabin"/>
                <a:cs typeface="Cabin"/>
                <a:sym typeface="Cabin"/>
              </a:defRPr>
            </a:lvl9pPr>
          </a:lstStyle>
          <a:p>
            <a:pPr marL="0" lvl="0" indent="0" algn="l" rtl="0">
              <a:spcBef>
                <a:spcPts val="0"/>
              </a:spcBef>
              <a:spcAft>
                <a:spcPts val="0"/>
              </a:spcAft>
              <a:buNone/>
            </a:pPr>
            <a:fld id="{00000000-1234-1234-1234-123412341234}" type="slidenum">
              <a:rPr lang="en-US"/>
              <a:t>‹#›</a:t>
            </a:fld>
            <a:endParaRPr/>
          </a:p>
        </p:txBody>
      </p:sp>
      <p:cxnSp>
        <p:nvCxnSpPr>
          <p:cNvPr id="15" name="Google Shape;15;p1"/>
          <p:cNvCxnSpPr/>
          <p:nvPr/>
        </p:nvCxnSpPr>
        <p:spPr>
          <a:xfrm>
            <a:off x="457200" y="6353175"/>
            <a:ext cx="8229600" cy="0"/>
          </a:xfrm>
          <a:prstGeom prst="straightConnector1">
            <a:avLst/>
          </a:prstGeom>
          <a:noFill/>
          <a:ln w="9525" cap="flat" cmpd="sng">
            <a:solidFill>
              <a:schemeClr val="accent2"/>
            </a:solidFill>
            <a:prstDash val="dash"/>
            <a:round/>
            <a:headEnd type="none" w="sm" len="sm"/>
            <a:tailEnd type="none" w="sm" len="sm"/>
          </a:ln>
        </p:spPr>
      </p:cxnSp>
      <p:cxnSp>
        <p:nvCxnSpPr>
          <p:cNvPr id="16" name="Google Shape;16;p1"/>
          <p:cNvCxnSpPr/>
          <p:nvPr/>
        </p:nvCxnSpPr>
        <p:spPr>
          <a:xfrm>
            <a:off x="457200" y="1143000"/>
            <a:ext cx="8229600" cy="0"/>
          </a:xfrm>
          <a:prstGeom prst="straightConnector1">
            <a:avLst/>
          </a:prstGeom>
          <a:noFill/>
          <a:ln w="9525" cap="flat" cmpd="sng">
            <a:solidFill>
              <a:schemeClr val="accent2"/>
            </a:solidFill>
            <a:prstDash val="dash"/>
            <a:round/>
            <a:headEnd type="none" w="sm" len="sm"/>
            <a:tailEnd type="none" w="sm" len="sm"/>
          </a:ln>
        </p:spPr>
      </p:cxnSp>
      <p:sp>
        <p:nvSpPr>
          <p:cNvPr id="17" name="Google Shape;17;p1"/>
          <p:cNvSpPr/>
          <p:nvPr/>
        </p:nvSpPr>
        <p:spPr>
          <a:xfrm rot="5400000">
            <a:off x="419131" y="6467457"/>
            <a:ext cx="190800" cy="120300"/>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13"/>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2"/>
              </a:buClr>
              <a:buSzPts val="3200"/>
              <a:buFont typeface="Bookman Old Style"/>
              <a:buNone/>
              <a:defRPr sz="3200" b="0" i="0" u="none" strike="noStrike" cap="none">
                <a:solidFill>
                  <a:schemeClr val="dk2"/>
                </a:solidFill>
                <a:latin typeface="Bookman Old Style"/>
                <a:ea typeface="Bookman Old Style"/>
                <a:cs typeface="Bookman Old Style"/>
                <a:sym typeface="Bookman Old Styl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8" name="Google Shape;98;p13"/>
          <p:cNvSpPr txBox="1">
            <a:spLocks noGrp="1"/>
          </p:cNvSpPr>
          <p:nvPr>
            <p:ph type="body" idx="1"/>
          </p:nvPr>
        </p:nvSpPr>
        <p:spPr>
          <a:xfrm>
            <a:off x="457200" y="1219200"/>
            <a:ext cx="8229600" cy="4910400"/>
          </a:xfrm>
          <a:prstGeom prst="rect">
            <a:avLst/>
          </a:prstGeom>
          <a:noFill/>
          <a:ln>
            <a:noFill/>
          </a:ln>
        </p:spPr>
        <p:txBody>
          <a:bodyPr spcFirstLastPara="1" wrap="square" lIns="91425" tIns="45700" rIns="91425" bIns="45700" anchor="t" anchorCtr="0"/>
          <a:lstStyle>
            <a:lvl1pPr marL="457200" marR="0" lvl="0" indent="-354076" algn="l" rtl="0">
              <a:spcBef>
                <a:spcPts val="600"/>
              </a:spcBef>
              <a:spcAft>
                <a:spcPts val="0"/>
              </a:spcAft>
              <a:buClr>
                <a:schemeClr val="accent1"/>
              </a:buClr>
              <a:buSzPts val="1976"/>
              <a:buFont typeface="Noto Sans Symbols"/>
              <a:buChar char="🞂"/>
              <a:defRPr sz="2600" b="0" i="0" u="none" strike="noStrike" cap="none">
                <a:solidFill>
                  <a:schemeClr val="dk1"/>
                </a:solidFill>
                <a:latin typeface="Gill Sans"/>
                <a:ea typeface="Gill Sans"/>
                <a:cs typeface="Gill Sans"/>
                <a:sym typeface="Gill Sans"/>
              </a:defRPr>
            </a:lvl1pPr>
            <a:lvl2pPr marL="914400" marR="0" lvl="1" indent="-339597" algn="l" rtl="0">
              <a:spcBef>
                <a:spcPts val="500"/>
              </a:spcBef>
              <a:spcAft>
                <a:spcPts val="0"/>
              </a:spcAft>
              <a:buClr>
                <a:schemeClr val="accent2"/>
              </a:buClr>
              <a:buSzPts val="1748"/>
              <a:buFont typeface="Noto Sans Symbols"/>
              <a:buChar char="🞂"/>
              <a:defRPr sz="2300" b="0" i="0" u="none" strike="noStrike" cap="none">
                <a:solidFill>
                  <a:schemeClr val="dk2"/>
                </a:solidFill>
                <a:latin typeface="Gill Sans"/>
                <a:ea typeface="Gill Sans"/>
                <a:cs typeface="Gill Sans"/>
                <a:sym typeface="Gill Sans"/>
              </a:defRPr>
            </a:lvl2pPr>
            <a:lvl3pPr marL="1371600" marR="0" lvl="2" indent="-325119" algn="l" rtl="0">
              <a:spcBef>
                <a:spcPts val="500"/>
              </a:spcBef>
              <a:spcAft>
                <a:spcPts val="0"/>
              </a:spcAft>
              <a:buClr>
                <a:srgbClr val="BABABA"/>
              </a:buClr>
              <a:buSzPts val="1520"/>
              <a:buFont typeface="Noto Sans Symbols"/>
              <a:buChar char="🞂"/>
              <a:defRPr sz="2000" b="0" i="0" u="none" strike="noStrike" cap="none">
                <a:solidFill>
                  <a:schemeClr val="dk1"/>
                </a:solidFill>
                <a:latin typeface="Gill Sans"/>
                <a:ea typeface="Gill Sans"/>
                <a:cs typeface="Gill Sans"/>
                <a:sym typeface="Gill Sans"/>
              </a:defRPr>
            </a:lvl3pPr>
            <a:lvl4pPr marL="1828800" marR="0" lvl="3" indent="-308610" algn="l" rtl="0">
              <a:spcBef>
                <a:spcPts val="400"/>
              </a:spcBef>
              <a:spcAft>
                <a:spcPts val="0"/>
              </a:spcAft>
              <a:buClr>
                <a:srgbClr val="6F6F6F"/>
              </a:buClr>
              <a:buSzPts val="1260"/>
              <a:buFont typeface="Noto Sans Symbols"/>
              <a:buChar char="◻"/>
              <a:defRPr sz="1800" b="0" i="0" u="none" strike="noStrike" cap="none">
                <a:solidFill>
                  <a:schemeClr val="dk1"/>
                </a:solidFill>
                <a:latin typeface="Gill Sans"/>
                <a:ea typeface="Gill Sans"/>
                <a:cs typeface="Gill Sans"/>
                <a:sym typeface="Gill Sans"/>
              </a:defRPr>
            </a:lvl4pPr>
            <a:lvl5pPr marL="2286000" marR="0" lvl="4" indent="-299720" algn="l" rtl="0">
              <a:spcBef>
                <a:spcPts val="300"/>
              </a:spcBef>
              <a:spcAft>
                <a:spcPts val="0"/>
              </a:spcAft>
              <a:buClr>
                <a:schemeClr val="accent2"/>
              </a:buClr>
              <a:buSzPts val="1120"/>
              <a:buFont typeface="Noto Sans Symbols"/>
              <a:buChar char="◻"/>
              <a:defRPr sz="1600" b="0" i="0" u="none" strike="noStrike" cap="none">
                <a:solidFill>
                  <a:schemeClr val="dk1"/>
                </a:solidFill>
                <a:latin typeface="Gill Sans"/>
                <a:ea typeface="Gill Sans"/>
                <a:cs typeface="Gill Sans"/>
                <a:sym typeface="Gill Sans"/>
              </a:defRPr>
            </a:lvl5pPr>
            <a:lvl6pPr marL="2743200" marR="0" lvl="5" indent="-304800" algn="l" rtl="0">
              <a:spcBef>
                <a:spcPts val="300"/>
              </a:spcBef>
              <a:spcAft>
                <a:spcPts val="0"/>
              </a:spcAft>
              <a:buClr>
                <a:srgbClr val="8BA1B3"/>
              </a:buClr>
              <a:buSzPts val="1200"/>
              <a:buFont typeface="Noto Sans Symbols"/>
              <a:buChar char="🞂"/>
              <a:defRPr sz="1600" b="0" i="0" u="none" strike="noStrike" cap="none">
                <a:solidFill>
                  <a:schemeClr val="dk1"/>
                </a:solidFill>
                <a:latin typeface="Gill Sans"/>
                <a:ea typeface="Gill Sans"/>
                <a:cs typeface="Gill Sans"/>
                <a:sym typeface="Gill Sans"/>
              </a:defRPr>
            </a:lvl6pPr>
            <a:lvl7pPr marL="3200400" marR="0" lvl="6" indent="-295275" algn="l" rtl="0">
              <a:spcBef>
                <a:spcPts val="300"/>
              </a:spcBef>
              <a:spcAft>
                <a:spcPts val="0"/>
              </a:spcAft>
              <a:buClr>
                <a:srgbClr val="646C8F"/>
              </a:buClr>
              <a:buSzPts val="1050"/>
              <a:buFont typeface="Noto Sans Symbols"/>
              <a:buChar char="🞂"/>
              <a:defRPr sz="1400" b="0" i="0" u="none" strike="noStrike" cap="none">
                <a:solidFill>
                  <a:schemeClr val="dk1"/>
                </a:solidFill>
                <a:latin typeface="Gill Sans"/>
                <a:ea typeface="Gill Sans"/>
                <a:cs typeface="Gill Sans"/>
                <a:sym typeface="Gill Sans"/>
              </a:defRPr>
            </a:lvl7pPr>
            <a:lvl8pPr marL="3657600" marR="0" lvl="7" indent="-295275" algn="l" rtl="0">
              <a:spcBef>
                <a:spcPts val="300"/>
              </a:spcBef>
              <a:spcAft>
                <a:spcPts val="0"/>
              </a:spcAft>
              <a:buClr>
                <a:srgbClr val="BABABA"/>
              </a:buClr>
              <a:buSzPts val="1050"/>
              <a:buFont typeface="Noto Sans Symbols"/>
              <a:buChar char="🞂"/>
              <a:defRPr sz="1400" b="0" i="0" u="none" strike="noStrike" cap="none">
                <a:solidFill>
                  <a:schemeClr val="dk1"/>
                </a:solidFill>
                <a:latin typeface="Gill Sans"/>
                <a:ea typeface="Gill Sans"/>
                <a:cs typeface="Gill Sans"/>
                <a:sym typeface="Gill Sans"/>
              </a:defRPr>
            </a:lvl8pPr>
            <a:lvl9pPr marL="4114800" marR="0" lvl="8" indent="-285750" algn="l" rtl="0">
              <a:spcBef>
                <a:spcPts val="300"/>
              </a:spcBef>
              <a:spcAft>
                <a:spcPts val="0"/>
              </a:spcAft>
              <a:buClr>
                <a:srgbClr val="9FB8CD"/>
              </a:buClr>
              <a:buSzPts val="900"/>
              <a:buFont typeface="Noto Sans Symbols"/>
              <a:buChar char="🞂"/>
              <a:defRPr sz="1200" b="0" i="0" u="none" strike="noStrike" cap="none">
                <a:solidFill>
                  <a:schemeClr val="dk1"/>
                </a:solidFill>
                <a:latin typeface="Gill Sans"/>
                <a:ea typeface="Gill Sans"/>
                <a:cs typeface="Gill Sans"/>
                <a:sym typeface="Gill Sans"/>
              </a:defRPr>
            </a:lvl9pPr>
          </a:lstStyle>
          <a:p>
            <a:endParaRPr/>
          </a:p>
        </p:txBody>
      </p:sp>
      <p:sp>
        <p:nvSpPr>
          <p:cNvPr id="99" name="Google Shape;99;p13"/>
          <p:cNvSpPr txBox="1">
            <a:spLocks noGrp="1"/>
          </p:cNvSpPr>
          <p:nvPr>
            <p:ph type="dt" idx="10"/>
          </p:nvPr>
        </p:nvSpPr>
        <p:spPr>
          <a:xfrm>
            <a:off x="6400800" y="6356350"/>
            <a:ext cx="2289000" cy="3657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2"/>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00" name="Google Shape;100;p13"/>
          <p:cNvSpPr txBox="1">
            <a:spLocks noGrp="1"/>
          </p:cNvSpPr>
          <p:nvPr>
            <p:ph type="ftr" idx="11"/>
          </p:nvPr>
        </p:nvSpPr>
        <p:spPr>
          <a:xfrm>
            <a:off x="2898648" y="6356350"/>
            <a:ext cx="3505200" cy="3657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400" b="0" i="0" u="none" strike="noStrike" cap="none">
                <a:solidFill>
                  <a:schemeClr val="dk2"/>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01" name="Google Shape;101;p13"/>
          <p:cNvSpPr txBox="1">
            <a:spLocks noGrp="1"/>
          </p:cNvSpPr>
          <p:nvPr>
            <p:ph type="sldNum" idx="12"/>
          </p:nvPr>
        </p:nvSpPr>
        <p:spPr>
          <a:xfrm>
            <a:off x="612648" y="6356350"/>
            <a:ext cx="1981200" cy="3657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400" b="0" i="0" u="none" strike="noStrike" cap="none">
                <a:solidFill>
                  <a:schemeClr val="dk2"/>
                </a:solidFill>
                <a:latin typeface="Gill Sans"/>
                <a:ea typeface="Gill Sans"/>
                <a:cs typeface="Gill Sans"/>
                <a:sym typeface="Gill Sans"/>
              </a:defRPr>
            </a:lvl1pPr>
            <a:lvl2pPr marL="0" marR="0" lvl="1" indent="0" algn="l" rtl="0">
              <a:spcBef>
                <a:spcPts val="0"/>
              </a:spcBef>
              <a:buNone/>
              <a:defRPr sz="1400" b="0" i="0" u="none" strike="noStrike" cap="none">
                <a:solidFill>
                  <a:schemeClr val="dk2"/>
                </a:solidFill>
                <a:latin typeface="Gill Sans"/>
                <a:ea typeface="Gill Sans"/>
                <a:cs typeface="Gill Sans"/>
                <a:sym typeface="Gill Sans"/>
              </a:defRPr>
            </a:lvl2pPr>
            <a:lvl3pPr marL="0" marR="0" lvl="2" indent="0" algn="l" rtl="0">
              <a:spcBef>
                <a:spcPts val="0"/>
              </a:spcBef>
              <a:buNone/>
              <a:defRPr sz="1400" b="0" i="0" u="none" strike="noStrike" cap="none">
                <a:solidFill>
                  <a:schemeClr val="dk2"/>
                </a:solidFill>
                <a:latin typeface="Gill Sans"/>
                <a:ea typeface="Gill Sans"/>
                <a:cs typeface="Gill Sans"/>
                <a:sym typeface="Gill Sans"/>
              </a:defRPr>
            </a:lvl3pPr>
            <a:lvl4pPr marL="0" marR="0" lvl="3" indent="0" algn="l" rtl="0">
              <a:spcBef>
                <a:spcPts val="0"/>
              </a:spcBef>
              <a:buNone/>
              <a:defRPr sz="1400" b="0" i="0" u="none" strike="noStrike" cap="none">
                <a:solidFill>
                  <a:schemeClr val="dk2"/>
                </a:solidFill>
                <a:latin typeface="Gill Sans"/>
                <a:ea typeface="Gill Sans"/>
                <a:cs typeface="Gill Sans"/>
                <a:sym typeface="Gill Sans"/>
              </a:defRPr>
            </a:lvl4pPr>
            <a:lvl5pPr marL="0" marR="0" lvl="4" indent="0" algn="l" rtl="0">
              <a:spcBef>
                <a:spcPts val="0"/>
              </a:spcBef>
              <a:buNone/>
              <a:defRPr sz="1400" b="0" i="0" u="none" strike="noStrike" cap="none">
                <a:solidFill>
                  <a:schemeClr val="dk2"/>
                </a:solidFill>
                <a:latin typeface="Gill Sans"/>
                <a:ea typeface="Gill Sans"/>
                <a:cs typeface="Gill Sans"/>
                <a:sym typeface="Gill Sans"/>
              </a:defRPr>
            </a:lvl5pPr>
            <a:lvl6pPr marL="0" marR="0" lvl="5" indent="0" algn="l" rtl="0">
              <a:spcBef>
                <a:spcPts val="0"/>
              </a:spcBef>
              <a:buNone/>
              <a:defRPr sz="1400" b="0" i="0" u="none" strike="noStrike" cap="none">
                <a:solidFill>
                  <a:schemeClr val="dk2"/>
                </a:solidFill>
                <a:latin typeface="Gill Sans"/>
                <a:ea typeface="Gill Sans"/>
                <a:cs typeface="Gill Sans"/>
                <a:sym typeface="Gill Sans"/>
              </a:defRPr>
            </a:lvl6pPr>
            <a:lvl7pPr marL="0" marR="0" lvl="6" indent="0" algn="l" rtl="0">
              <a:spcBef>
                <a:spcPts val="0"/>
              </a:spcBef>
              <a:buNone/>
              <a:defRPr sz="1400" b="0" i="0" u="none" strike="noStrike" cap="none">
                <a:solidFill>
                  <a:schemeClr val="dk2"/>
                </a:solidFill>
                <a:latin typeface="Gill Sans"/>
                <a:ea typeface="Gill Sans"/>
                <a:cs typeface="Gill Sans"/>
                <a:sym typeface="Gill Sans"/>
              </a:defRPr>
            </a:lvl7pPr>
            <a:lvl8pPr marL="0" marR="0" lvl="7" indent="0" algn="l" rtl="0">
              <a:spcBef>
                <a:spcPts val="0"/>
              </a:spcBef>
              <a:buNone/>
              <a:defRPr sz="1400" b="0" i="0" u="none" strike="noStrike" cap="none">
                <a:solidFill>
                  <a:schemeClr val="dk2"/>
                </a:solidFill>
                <a:latin typeface="Gill Sans"/>
                <a:ea typeface="Gill Sans"/>
                <a:cs typeface="Gill Sans"/>
                <a:sym typeface="Gill Sans"/>
              </a:defRPr>
            </a:lvl8pPr>
            <a:lvl9pPr marL="0" marR="0" lvl="8" indent="0" algn="l" rtl="0">
              <a:spcBef>
                <a:spcPts val="0"/>
              </a:spcBef>
              <a:buNone/>
              <a:defRPr sz="1400" b="0" i="0" u="none" strike="noStrike" cap="none">
                <a:solidFill>
                  <a:schemeClr val="dk2"/>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cxnSp>
        <p:nvCxnSpPr>
          <p:cNvPr id="102" name="Google Shape;102;p13"/>
          <p:cNvCxnSpPr/>
          <p:nvPr/>
        </p:nvCxnSpPr>
        <p:spPr>
          <a:xfrm>
            <a:off x="457200" y="6353175"/>
            <a:ext cx="8229600" cy="0"/>
          </a:xfrm>
          <a:prstGeom prst="straightConnector1">
            <a:avLst/>
          </a:prstGeom>
          <a:noFill/>
          <a:ln w="9525" cap="flat" cmpd="sng">
            <a:solidFill>
              <a:schemeClr val="accent2"/>
            </a:solidFill>
            <a:prstDash val="dash"/>
            <a:round/>
            <a:headEnd type="none" w="sm" len="sm"/>
            <a:tailEnd type="none" w="sm" len="sm"/>
          </a:ln>
        </p:spPr>
      </p:cxnSp>
      <p:cxnSp>
        <p:nvCxnSpPr>
          <p:cNvPr id="103" name="Google Shape;103;p13"/>
          <p:cNvCxnSpPr/>
          <p:nvPr/>
        </p:nvCxnSpPr>
        <p:spPr>
          <a:xfrm>
            <a:off x="457200" y="1143000"/>
            <a:ext cx="8229600" cy="0"/>
          </a:xfrm>
          <a:prstGeom prst="straightConnector1">
            <a:avLst/>
          </a:prstGeom>
          <a:noFill/>
          <a:ln w="9525" cap="flat" cmpd="sng">
            <a:solidFill>
              <a:schemeClr val="accent2"/>
            </a:solidFill>
            <a:prstDash val="dash"/>
            <a:round/>
            <a:headEnd type="none" w="sm" len="sm"/>
            <a:tailEnd type="none" w="sm" len="sm"/>
          </a:ln>
        </p:spPr>
      </p:cxnSp>
      <p:sp>
        <p:nvSpPr>
          <p:cNvPr id="104" name="Google Shape;104;p13"/>
          <p:cNvSpPr/>
          <p:nvPr/>
        </p:nvSpPr>
        <p:spPr>
          <a:xfrm rot="5400000">
            <a:off x="419131" y="6467457"/>
            <a:ext cx="190800" cy="120300"/>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0"/>
            <a:ext cx="9144000" cy="693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dirty="0">
              <a:solidFill>
                <a:srgbClr val="FFFFFF"/>
              </a:solidFill>
            </a:endParaRPr>
          </a:p>
        </p:txBody>
      </p:sp>
      <p:pic>
        <p:nvPicPr>
          <p:cNvPr id="16" name="Picture 5" descr="Copy of Slide Image without logo.jpg"/>
          <p:cNvPicPr>
            <a:picLocks noChangeAspect="1"/>
          </p:cNvPicPr>
          <p:nvPr userDrawn="1"/>
        </p:nvPicPr>
        <p:blipFill rotWithShape="1">
          <a:blip r:embed="rId19" cstate="print"/>
          <a:srcRect t="8095" b="5077"/>
          <a:stretch/>
        </p:blipFill>
        <p:spPr bwMode="auto">
          <a:xfrm>
            <a:off x="-1194" y="0"/>
            <a:ext cx="9144000" cy="1081867"/>
          </a:xfrm>
          <a:prstGeom prst="rect">
            <a:avLst/>
          </a:prstGeom>
          <a:noFill/>
          <a:ln w="9525">
            <a:noFill/>
            <a:miter lim="800000"/>
            <a:headEnd/>
            <a:tailEnd/>
          </a:ln>
        </p:spPr>
      </p:pic>
      <p:sp>
        <p:nvSpPr>
          <p:cNvPr id="1028" name="Rectangle 2"/>
          <p:cNvSpPr>
            <a:spLocks noGrp="1" noChangeArrowheads="1"/>
          </p:cNvSpPr>
          <p:nvPr>
            <p:ph type="title"/>
          </p:nvPr>
        </p:nvSpPr>
        <p:spPr bwMode="auto">
          <a:xfrm>
            <a:off x="0" y="152400"/>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title</a:t>
            </a:r>
          </a:p>
        </p:txBody>
      </p:sp>
      <p:sp>
        <p:nvSpPr>
          <p:cNvPr id="1029" name="Rectangle 3"/>
          <p:cNvSpPr>
            <a:spLocks noGrp="1" noChangeArrowheads="1"/>
          </p:cNvSpPr>
          <p:nvPr>
            <p:ph type="body" idx="1"/>
          </p:nvPr>
        </p:nvSpPr>
        <p:spPr bwMode="auto">
          <a:xfrm>
            <a:off x="381000" y="1676400"/>
            <a:ext cx="83820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2388" y="1143000"/>
            <a:ext cx="9146388"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a:solidFill>
                <a:srgbClr val="FFFFFF"/>
              </a:solidFill>
            </a:endParaRPr>
          </a:p>
        </p:txBody>
      </p:sp>
      <p:sp>
        <p:nvSpPr>
          <p:cNvPr id="6" name="Slide Number Placeholder 5"/>
          <p:cNvSpPr>
            <a:spLocks noGrp="1"/>
          </p:cNvSpPr>
          <p:nvPr>
            <p:ph type="sldNum" sz="quarter" idx="4"/>
          </p:nvPr>
        </p:nvSpPr>
        <p:spPr>
          <a:xfrm>
            <a:off x="381000" y="6356350"/>
            <a:ext cx="457200" cy="365125"/>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buClrTx/>
              <a:buFontTx/>
              <a:buNone/>
            </a:pPr>
            <a:fld id="{BC599894-1D3F-4487-9F47-B3E0031273C3}" type="slidenum">
              <a:rPr lang="en-US" kern="1200" smtClean="0">
                <a:solidFill>
                  <a:srgbClr val="000000"/>
                </a:solidFill>
                <a:latin typeface="Times New Roman" pitchFamily="18" charset="0"/>
                <a:ea typeface="+mn-ea"/>
                <a:cs typeface="+mn-cs"/>
              </a:rPr>
              <a:pPr fontAlgn="base">
                <a:spcBef>
                  <a:spcPct val="0"/>
                </a:spcBef>
                <a:spcAft>
                  <a:spcPct val="0"/>
                </a:spcAft>
                <a:buClrTx/>
                <a:buFontTx/>
                <a:buNone/>
              </a:pPr>
              <a:t>‹#›</a:t>
            </a:fld>
            <a:endParaRPr lang="en-US" kern="1200" dirty="0">
              <a:solidFill>
                <a:srgbClr val="000000"/>
              </a:solidFill>
              <a:latin typeface="Times New Roman" pitchFamily="18" charset="0"/>
              <a:ea typeface="+mn-ea"/>
              <a:cs typeface="+mn-cs"/>
            </a:endParaRPr>
          </a:p>
        </p:txBody>
      </p:sp>
      <p:pic>
        <p:nvPicPr>
          <p:cNvPr id="2" name="Picture 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848599" y="5939044"/>
            <a:ext cx="995363" cy="672893"/>
          </a:xfrm>
          <a:prstGeom prst="rect">
            <a:avLst/>
          </a:prstGeom>
        </p:spPr>
      </p:pic>
      <p:grpSp>
        <p:nvGrpSpPr>
          <p:cNvPr id="4" name="Group 3"/>
          <p:cNvGrpSpPr/>
          <p:nvPr userDrawn="1"/>
        </p:nvGrpSpPr>
        <p:grpSpPr>
          <a:xfrm>
            <a:off x="-2389" y="1075689"/>
            <a:ext cx="9146388" cy="91440"/>
            <a:chOff x="-2389" y="1705495"/>
            <a:chExt cx="9146388" cy="137160"/>
          </a:xfrm>
        </p:grpSpPr>
        <p:sp>
          <p:nvSpPr>
            <p:cNvPr id="9" name="Rectangle 8"/>
            <p:cNvSpPr/>
            <p:nvPr userDrawn="1"/>
          </p:nvSpPr>
          <p:spPr>
            <a:xfrm>
              <a:off x="-2389" y="1705495"/>
              <a:ext cx="3037378" cy="137160"/>
            </a:xfrm>
            <a:prstGeom prst="rect">
              <a:avLst/>
            </a:prstGeom>
            <a:solidFill>
              <a:srgbClr val="98C11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a:solidFill>
                  <a:srgbClr val="FFFFFF"/>
                </a:solidFill>
              </a:endParaRPr>
            </a:p>
          </p:txBody>
        </p:sp>
        <p:sp>
          <p:nvSpPr>
            <p:cNvPr id="10" name="Rectangle 9"/>
            <p:cNvSpPr/>
            <p:nvPr userDrawn="1"/>
          </p:nvSpPr>
          <p:spPr>
            <a:xfrm>
              <a:off x="3034989" y="1705495"/>
              <a:ext cx="3131499" cy="137160"/>
            </a:xfrm>
            <a:prstGeom prst="rect">
              <a:avLst/>
            </a:prstGeom>
            <a:solidFill>
              <a:srgbClr val="65428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a:solidFill>
                  <a:srgbClr val="FFFFFF"/>
                </a:solidFill>
              </a:endParaRPr>
            </a:p>
          </p:txBody>
        </p:sp>
        <p:sp>
          <p:nvSpPr>
            <p:cNvPr id="11" name="Rectangle 10"/>
            <p:cNvSpPr/>
            <p:nvPr userDrawn="1"/>
          </p:nvSpPr>
          <p:spPr>
            <a:xfrm>
              <a:off x="6151331" y="1705495"/>
              <a:ext cx="2992668" cy="137160"/>
            </a:xfrm>
            <a:prstGeom prst="rect">
              <a:avLst/>
            </a:prstGeom>
            <a:solidFill>
              <a:srgbClr val="DB90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a:solidFill>
                  <a:srgbClr val="FFFFFF"/>
                </a:solidFill>
              </a:endParaRPr>
            </a:p>
          </p:txBody>
        </p:sp>
      </p:grpSp>
      <p:grpSp>
        <p:nvGrpSpPr>
          <p:cNvPr id="7" name="Group 6"/>
          <p:cNvGrpSpPr/>
          <p:nvPr userDrawn="1"/>
        </p:nvGrpSpPr>
        <p:grpSpPr>
          <a:xfrm>
            <a:off x="-3583" y="6729984"/>
            <a:ext cx="9146389" cy="152398"/>
            <a:chOff x="-2389" y="6783869"/>
            <a:chExt cx="9161546" cy="111372"/>
          </a:xfrm>
        </p:grpSpPr>
        <p:sp>
          <p:nvSpPr>
            <p:cNvPr id="12" name="Rectangle 11"/>
            <p:cNvSpPr/>
            <p:nvPr userDrawn="1"/>
          </p:nvSpPr>
          <p:spPr>
            <a:xfrm>
              <a:off x="-2388" y="6783869"/>
              <a:ext cx="3037378" cy="45719"/>
            </a:xfrm>
            <a:prstGeom prst="rect">
              <a:avLst/>
            </a:prstGeom>
            <a:solidFill>
              <a:srgbClr val="98C11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a:solidFill>
                  <a:srgbClr val="FFFFFF"/>
                </a:solidFill>
              </a:endParaRPr>
            </a:p>
          </p:txBody>
        </p:sp>
        <p:sp>
          <p:nvSpPr>
            <p:cNvPr id="13" name="Rectangle 12"/>
            <p:cNvSpPr/>
            <p:nvPr userDrawn="1"/>
          </p:nvSpPr>
          <p:spPr>
            <a:xfrm>
              <a:off x="3034990" y="6783869"/>
              <a:ext cx="3131499" cy="45719"/>
            </a:xfrm>
            <a:prstGeom prst="rect">
              <a:avLst/>
            </a:prstGeom>
            <a:solidFill>
              <a:srgbClr val="65428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dirty="0">
                <a:solidFill>
                  <a:srgbClr val="FFFFFF"/>
                </a:solidFill>
              </a:endParaRPr>
            </a:p>
          </p:txBody>
        </p:sp>
        <p:sp>
          <p:nvSpPr>
            <p:cNvPr id="14" name="Rectangle 13"/>
            <p:cNvSpPr/>
            <p:nvPr userDrawn="1"/>
          </p:nvSpPr>
          <p:spPr>
            <a:xfrm>
              <a:off x="6166489" y="6783869"/>
              <a:ext cx="2992668" cy="45719"/>
            </a:xfrm>
            <a:prstGeom prst="rect">
              <a:avLst/>
            </a:prstGeom>
            <a:solidFill>
              <a:srgbClr val="DB90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dirty="0">
                <a:solidFill>
                  <a:srgbClr val="FFFFFF"/>
                </a:solidFill>
              </a:endParaRPr>
            </a:p>
          </p:txBody>
        </p:sp>
        <p:sp>
          <p:nvSpPr>
            <p:cNvPr id="15" name="Rectangle 14"/>
            <p:cNvSpPr/>
            <p:nvPr userDrawn="1"/>
          </p:nvSpPr>
          <p:spPr>
            <a:xfrm>
              <a:off x="-2389" y="6817715"/>
              <a:ext cx="9161545" cy="77526"/>
            </a:xfrm>
            <a:prstGeom prst="rect">
              <a:avLst/>
            </a:prstGeom>
            <a:solidFill>
              <a:srgbClr val="006CB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2400" kern="1200" dirty="0">
                <a:solidFill>
                  <a:srgbClr val="FFFFFF"/>
                </a:solidFill>
              </a:endParaRPr>
            </a:p>
          </p:txBody>
        </p:sp>
      </p:grpSp>
    </p:spTree>
    <p:extLst>
      <p:ext uri="{BB962C8B-B14F-4D97-AF65-F5344CB8AC3E}">
        <p14:creationId xmlns:p14="http://schemas.microsoft.com/office/powerpoint/2010/main" val="25145422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ctr" rtl="0" eaLnBrk="1" fontAlgn="base" hangingPunct="1">
        <a:spcBef>
          <a:spcPct val="0"/>
        </a:spcBef>
        <a:spcAft>
          <a:spcPct val="0"/>
        </a:spcAft>
        <a:defRPr sz="4000">
          <a:solidFill>
            <a:schemeClr val="bg1"/>
          </a:solidFill>
          <a:latin typeface="Nirmala UI" panose="020B0502040204020203" pitchFamily="34" charset="0"/>
          <a:ea typeface="+mj-ea"/>
          <a:cs typeface="Nirmala UI" panose="020B0502040204020203" pitchFamily="34" charset="0"/>
        </a:defRPr>
      </a:lvl1pPr>
      <a:lvl2pPr algn="ctr" rtl="0" eaLnBrk="1" fontAlgn="base" hangingPunct="1">
        <a:spcBef>
          <a:spcPct val="0"/>
        </a:spcBef>
        <a:spcAft>
          <a:spcPct val="0"/>
        </a:spcAft>
        <a:defRPr sz="4400">
          <a:solidFill>
            <a:schemeClr val="bg1"/>
          </a:solidFill>
          <a:latin typeface="Arial" charset="0"/>
        </a:defRPr>
      </a:lvl2pPr>
      <a:lvl3pPr algn="ctr" rtl="0" eaLnBrk="1" fontAlgn="base" hangingPunct="1">
        <a:spcBef>
          <a:spcPct val="0"/>
        </a:spcBef>
        <a:spcAft>
          <a:spcPct val="0"/>
        </a:spcAft>
        <a:defRPr sz="4400">
          <a:solidFill>
            <a:schemeClr val="bg1"/>
          </a:solidFill>
          <a:latin typeface="Arial" charset="0"/>
        </a:defRPr>
      </a:lvl3pPr>
      <a:lvl4pPr algn="ctr" rtl="0" eaLnBrk="1" fontAlgn="base" hangingPunct="1">
        <a:spcBef>
          <a:spcPct val="0"/>
        </a:spcBef>
        <a:spcAft>
          <a:spcPct val="0"/>
        </a:spcAft>
        <a:defRPr sz="4400">
          <a:solidFill>
            <a:schemeClr val="bg1"/>
          </a:solidFill>
          <a:latin typeface="Arial" charset="0"/>
        </a:defRPr>
      </a:lvl4pPr>
      <a:lvl5pPr algn="ctr" rtl="0" eaLnBrk="1" fontAlgn="base" hangingPunct="1">
        <a:spcBef>
          <a:spcPct val="0"/>
        </a:spcBef>
        <a:spcAft>
          <a:spcPct val="0"/>
        </a:spcAft>
        <a:defRPr sz="4400">
          <a:solidFill>
            <a:schemeClr val="bg1"/>
          </a:solidFill>
          <a:latin typeface="Arial" charset="0"/>
        </a:defRPr>
      </a:lvl5pPr>
      <a:lvl6pPr marL="457200" algn="ctr" rtl="0" eaLnBrk="1" fontAlgn="base" hangingPunct="1">
        <a:spcBef>
          <a:spcPct val="0"/>
        </a:spcBef>
        <a:spcAft>
          <a:spcPct val="0"/>
        </a:spcAft>
        <a:defRPr sz="4400">
          <a:solidFill>
            <a:schemeClr val="bg1"/>
          </a:solidFill>
          <a:latin typeface="Arial" charset="0"/>
        </a:defRPr>
      </a:lvl6pPr>
      <a:lvl7pPr marL="914400" algn="ctr" rtl="0" eaLnBrk="1" fontAlgn="base" hangingPunct="1">
        <a:spcBef>
          <a:spcPct val="0"/>
        </a:spcBef>
        <a:spcAft>
          <a:spcPct val="0"/>
        </a:spcAft>
        <a:defRPr sz="4400">
          <a:solidFill>
            <a:schemeClr val="bg1"/>
          </a:solidFill>
          <a:latin typeface="Arial" charset="0"/>
        </a:defRPr>
      </a:lvl7pPr>
      <a:lvl8pPr marL="1371600" algn="ctr" rtl="0" eaLnBrk="1" fontAlgn="base" hangingPunct="1">
        <a:spcBef>
          <a:spcPct val="0"/>
        </a:spcBef>
        <a:spcAft>
          <a:spcPct val="0"/>
        </a:spcAft>
        <a:defRPr sz="4400">
          <a:solidFill>
            <a:schemeClr val="bg1"/>
          </a:solidFill>
          <a:latin typeface="Arial" charset="0"/>
        </a:defRPr>
      </a:lvl8pPr>
      <a:lvl9pPr marL="1828800" algn="ctr" rtl="0" eaLnBrk="1" fontAlgn="base" hangingPunct="1">
        <a:spcBef>
          <a:spcPct val="0"/>
        </a:spcBef>
        <a:spcAft>
          <a:spcPct val="0"/>
        </a:spcAft>
        <a:defRPr sz="4400">
          <a:solidFill>
            <a:schemeClr val="bg1"/>
          </a:solidFill>
          <a:latin typeface="Arial" charset="0"/>
        </a:defRPr>
      </a:lvl9pPr>
    </p:titleStyle>
    <p:bodyStyle>
      <a:lvl1pPr marL="514350" indent="-514350" algn="l" rtl="0" eaLnBrk="1" fontAlgn="base" hangingPunct="1">
        <a:spcBef>
          <a:spcPct val="20000"/>
        </a:spcBef>
        <a:spcAft>
          <a:spcPct val="0"/>
        </a:spcAft>
        <a:buFont typeface="Arial" charset="0"/>
        <a:buAutoNum type="alphaLcPeriod"/>
        <a:defRPr sz="3200">
          <a:solidFill>
            <a:schemeClr val="tx1"/>
          </a:solidFill>
          <a:latin typeface="Nirmala UI" panose="020B0502040204020203" pitchFamily="34" charset="0"/>
          <a:ea typeface="+mn-ea"/>
          <a:cs typeface="Nirmala UI" panose="020B0502040204020203" pitchFamily="34" charset="0"/>
        </a:defRPr>
      </a:lvl1pPr>
      <a:lvl2pPr marL="971550" indent="-514350" algn="l" rtl="0" eaLnBrk="1" fontAlgn="base" hangingPunct="1">
        <a:spcBef>
          <a:spcPct val="20000"/>
        </a:spcBef>
        <a:spcAft>
          <a:spcPct val="0"/>
        </a:spcAft>
        <a:buFont typeface="Arial" charset="0"/>
        <a:buAutoNum type="alphaLcPeriod"/>
        <a:defRPr sz="2800">
          <a:solidFill>
            <a:schemeClr val="tx1"/>
          </a:solidFill>
          <a:latin typeface="Nirmala UI" panose="020B0502040204020203" pitchFamily="34" charset="0"/>
          <a:cs typeface="Nirmala UI" panose="020B0502040204020203" pitchFamily="34" charset="0"/>
        </a:defRPr>
      </a:lvl2pPr>
      <a:lvl3pPr marL="1371600" indent="-457200" algn="l" rtl="0" eaLnBrk="1" fontAlgn="base" hangingPunct="1">
        <a:spcBef>
          <a:spcPct val="20000"/>
        </a:spcBef>
        <a:spcAft>
          <a:spcPct val="0"/>
        </a:spcAft>
        <a:buFont typeface="Arial" charset="0"/>
        <a:buAutoNum type="alphaLcPeriod"/>
        <a:defRPr sz="2400">
          <a:solidFill>
            <a:schemeClr val="tx1"/>
          </a:solidFill>
          <a:latin typeface="Nirmala UI" panose="020B0502040204020203" pitchFamily="34" charset="0"/>
          <a:cs typeface="Nirmala UI" panose="020B0502040204020203" pitchFamily="34" charset="0"/>
        </a:defRPr>
      </a:lvl3pPr>
      <a:lvl4pPr marL="1828800" indent="-457200" algn="l" rtl="0" eaLnBrk="1" fontAlgn="base" hangingPunct="1">
        <a:spcBef>
          <a:spcPct val="20000"/>
        </a:spcBef>
        <a:spcAft>
          <a:spcPct val="0"/>
        </a:spcAft>
        <a:buFont typeface="Arial" charset="0"/>
        <a:buAutoNum type="alphaLcPeriod"/>
        <a:defRPr sz="2000">
          <a:solidFill>
            <a:schemeClr val="tx1"/>
          </a:solidFill>
          <a:latin typeface="Nirmala UI" panose="020B0502040204020203" pitchFamily="34" charset="0"/>
          <a:cs typeface="Nirmala UI" panose="020B0502040204020203" pitchFamily="34" charset="0"/>
        </a:defRPr>
      </a:lvl4pPr>
      <a:lvl5pPr marL="2286000" indent="-457200" algn="l" rtl="0" eaLnBrk="1" fontAlgn="base" hangingPunct="1">
        <a:spcBef>
          <a:spcPct val="20000"/>
        </a:spcBef>
        <a:spcAft>
          <a:spcPct val="0"/>
        </a:spcAft>
        <a:buFont typeface="Arial" charset="0"/>
        <a:buAutoNum type="alphaLcPeriod"/>
        <a:defRPr sz="2000">
          <a:solidFill>
            <a:schemeClr val="tx1"/>
          </a:solidFill>
          <a:latin typeface="Nirmala UI" panose="020B0502040204020203" pitchFamily="34" charset="0"/>
          <a:cs typeface="Nirmala UI" panose="020B0502040204020203"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5"/>
          <p:cNvSpPr txBox="1">
            <a:spLocks noGrp="1"/>
          </p:cNvSpPr>
          <p:nvPr>
            <p:ph type="ctrTitle"/>
          </p:nvPr>
        </p:nvSpPr>
        <p:spPr>
          <a:xfrm>
            <a:off x="1219200" y="3886200"/>
            <a:ext cx="6858000" cy="990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2400"/>
              <a:buFont typeface="Bookman Old Style"/>
              <a:buNone/>
            </a:pPr>
            <a:r>
              <a:rPr lang="en-US" sz="2400" b="0" i="0" u="none" strike="noStrike" cap="none">
                <a:solidFill>
                  <a:schemeClr val="dk1"/>
                </a:solidFill>
                <a:latin typeface="Bookman Old Style"/>
                <a:ea typeface="Bookman Old Style"/>
                <a:cs typeface="Bookman Old Style"/>
                <a:sym typeface="Bookman Old Style"/>
              </a:rPr>
              <a:t>PMWG Readmissions Sub-group</a:t>
            </a:r>
            <a:endParaRPr sz="2400" b="0" i="0" u="none" strike="noStrike" cap="none">
              <a:solidFill>
                <a:schemeClr val="dk1"/>
              </a:solidFill>
              <a:latin typeface="Bookman Old Style"/>
              <a:ea typeface="Bookman Old Style"/>
              <a:cs typeface="Bookman Old Style"/>
              <a:sym typeface="Bookman Old Style"/>
            </a:endParaRPr>
          </a:p>
        </p:txBody>
      </p:sp>
      <p:sp>
        <p:nvSpPr>
          <p:cNvPr id="189" name="Google Shape;189;p25"/>
          <p:cNvSpPr txBox="1">
            <a:spLocks noGrp="1"/>
          </p:cNvSpPr>
          <p:nvPr>
            <p:ph type="subTitle" idx="1"/>
          </p:nvPr>
        </p:nvSpPr>
        <p:spPr>
          <a:xfrm>
            <a:off x="1219200" y="5124450"/>
            <a:ext cx="6858000" cy="533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accent1"/>
              </a:buClr>
              <a:buSzPts val="1140"/>
              <a:buFont typeface="Noto Sans Symbols"/>
              <a:buNone/>
            </a:pPr>
            <a:r>
              <a:rPr lang="en-US"/>
              <a:t>04/30</a:t>
            </a:r>
            <a:r>
              <a:rPr lang="en-US" sz="1500" b="0" i="0" u="none" strike="noStrike" cap="none">
                <a:solidFill>
                  <a:schemeClr val="dk2"/>
                </a:solidFill>
                <a:latin typeface="Bookman Old Style"/>
                <a:ea typeface="Bookman Old Style"/>
                <a:cs typeface="Bookman Old Style"/>
                <a:sym typeface="Bookman Old Style"/>
              </a:rPr>
              <a:t>/</a:t>
            </a:r>
            <a:r>
              <a:rPr lang="en-US" b="0" i="0" u="none" strike="noStrike" cap="none">
                <a:solidFill>
                  <a:schemeClr val="dk2"/>
                </a:solidFill>
                <a:latin typeface="Bookman Old Style"/>
                <a:ea typeface="Bookman Old Style"/>
                <a:cs typeface="Bookman Old Style"/>
                <a:sym typeface="Bookman Old Style"/>
              </a:rPr>
              <a:t>2019</a:t>
            </a:r>
            <a:endParaRPr b="0" i="0" u="none" strike="noStrike" cap="none">
              <a:solidFill>
                <a:schemeClr val="dk2"/>
              </a:solidFill>
              <a:latin typeface="Bookman Old Style"/>
              <a:ea typeface="Bookman Old Style"/>
              <a:cs typeface="Bookman Old Style"/>
              <a:sym typeface="Bookman Old Styl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4"/>
          <p:cNvSpPr txBox="1">
            <a:spLocks noGrp="1"/>
          </p:cNvSpPr>
          <p:nvPr>
            <p:ph type="title"/>
          </p:nvPr>
        </p:nvSpPr>
        <p:spPr/>
        <p:txBody>
          <a:bodyPr/>
          <a:lstStyle/>
          <a:p>
            <a:pPr lvl="0"/>
            <a:r>
              <a:rPr lang="en-US" smtClean="0"/>
              <a:t>Literature Review - Suggested Next Steps</a:t>
            </a:r>
            <a:endParaRPr lang="en-US"/>
          </a:p>
        </p:txBody>
      </p:sp>
      <p:sp>
        <p:nvSpPr>
          <p:cNvPr id="253" name="Google Shape;253;p34"/>
          <p:cNvSpPr txBox="1">
            <a:spLocks noGrp="1"/>
          </p:cNvSpPr>
          <p:nvPr>
            <p:ph type="body" idx="1"/>
          </p:nvPr>
        </p:nvSpPr>
        <p:spPr/>
        <p:txBody>
          <a:bodyPr/>
          <a:lstStyle/>
          <a:p>
            <a:pPr lvl="0"/>
            <a:r>
              <a:rPr lang="en-US" smtClean="0"/>
              <a:t>Consider which national trends and studies to replicate with internal (All-Payer) Case-mix data or Medicare data </a:t>
            </a:r>
          </a:p>
          <a:p>
            <a:pPr lvl="1"/>
            <a:r>
              <a:rPr lang="en-US" smtClean="0"/>
              <a:t>Data limitations preclude immediate replication of mortality correlation study</a:t>
            </a:r>
          </a:p>
          <a:p>
            <a:pPr lvl="1"/>
            <a:r>
              <a:rPr lang="en-US" smtClean="0"/>
              <a:t>Currently working on reviewing trends in ED Visits and Observation stays, acknowledging that both may be appropriate settings of care for re-visits under TCOC model.</a:t>
            </a:r>
          </a:p>
          <a:p>
            <a:pPr lvl="0"/>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r>
              <a:rPr lang="en-US" dirty="0"/>
              <a:t>Maryland Statewide Medicare FFS Data</a:t>
            </a:r>
          </a:p>
        </p:txBody>
      </p:sp>
      <p:sp>
        <p:nvSpPr>
          <p:cNvPr id="5" name="Content Placeholder 4"/>
          <p:cNvSpPr>
            <a:spLocks noGrp="1"/>
          </p:cNvSpPr>
          <p:nvPr>
            <p:ph sz="quarter" idx="11"/>
          </p:nvPr>
        </p:nvSpPr>
        <p:spPr/>
        <p:txBody>
          <a:bodyPr/>
          <a:lstStyle/>
          <a:p>
            <a:r>
              <a:rPr lang="en-US" sz="2000" u="sng" dirty="0"/>
              <a:t>Timeframe:</a:t>
            </a:r>
            <a:r>
              <a:rPr lang="en-US" sz="2000" dirty="0"/>
              <a:t> Q4-2015 to Q3-2018</a:t>
            </a:r>
          </a:p>
        </p:txBody>
      </p:sp>
    </p:spTree>
    <p:extLst>
      <p:ext uri="{BB962C8B-B14F-4D97-AF65-F5344CB8AC3E}">
        <p14:creationId xmlns:p14="http://schemas.microsoft.com/office/powerpoint/2010/main" val="1318742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C09EB880-3E94-4CC3-8926-B966AB3DFBD5}"/>
              </a:ext>
            </a:extLst>
          </p:cNvPr>
          <p:cNvSpPr>
            <a:spLocks noGrp="1"/>
          </p:cNvSpPr>
          <p:nvPr>
            <p:ph idx="1"/>
          </p:nvPr>
        </p:nvSpPr>
        <p:spPr/>
        <p:txBody>
          <a:bodyPr/>
          <a:lstStyle/>
          <a:p>
            <a:r>
              <a:rPr lang="en-US" dirty="0"/>
              <a:t>Medicare Fee-For-Service (FFS) Data</a:t>
            </a:r>
          </a:p>
        </p:txBody>
      </p:sp>
      <p:sp>
        <p:nvSpPr>
          <p:cNvPr id="3" name="Title 2">
            <a:extLst>
              <a:ext uri="{FF2B5EF4-FFF2-40B4-BE49-F238E27FC236}">
                <a16:creationId xmlns="" xmlns:a16="http://schemas.microsoft.com/office/drawing/2014/main" id="{975400A5-A9C8-44FB-9D94-E03E474258CF}"/>
              </a:ext>
            </a:extLst>
          </p:cNvPr>
          <p:cNvSpPr>
            <a:spLocks noGrp="1"/>
          </p:cNvSpPr>
          <p:nvPr>
            <p:ph type="title"/>
          </p:nvPr>
        </p:nvSpPr>
        <p:spPr/>
        <p:txBody>
          <a:bodyPr/>
          <a:lstStyle/>
          <a:p>
            <a:r>
              <a:rPr lang="en-US" dirty="0"/>
              <a:t>About HQI Data</a:t>
            </a:r>
          </a:p>
        </p:txBody>
      </p:sp>
      <p:sp>
        <p:nvSpPr>
          <p:cNvPr id="4" name="Slide Number Placeholder 3">
            <a:extLst>
              <a:ext uri="{FF2B5EF4-FFF2-40B4-BE49-F238E27FC236}">
                <a16:creationId xmlns="" xmlns:a16="http://schemas.microsoft.com/office/drawing/2014/main" id="{5628EF58-E36A-4254-8269-DCD0BBDD94B5}"/>
              </a:ext>
            </a:extLst>
          </p:cNvPr>
          <p:cNvSpPr>
            <a:spLocks noGrp="1"/>
          </p:cNvSpPr>
          <p:nvPr>
            <p:ph type="sldNum" sz="quarter" idx="4"/>
          </p:nvPr>
        </p:nvSpPr>
        <p:spPr/>
        <p:txBody>
          <a:bodyPr/>
          <a:lstStyle/>
          <a:p>
            <a:fld id="{BC599894-1D3F-4487-9F47-B3E0031273C3}" type="slidenum">
              <a:rPr lang="en-US" smtClean="0">
                <a:solidFill>
                  <a:srgbClr val="000000"/>
                </a:solidFill>
              </a:rPr>
              <a:pPr/>
              <a:t>12</a:t>
            </a:fld>
            <a:endParaRPr lang="en-US" dirty="0">
              <a:solidFill>
                <a:srgbClr val="000000"/>
              </a:solidFill>
            </a:endParaRPr>
          </a:p>
        </p:txBody>
      </p:sp>
      <p:sp>
        <p:nvSpPr>
          <p:cNvPr id="5" name="Text Placeholder 4">
            <a:extLst>
              <a:ext uri="{FF2B5EF4-FFF2-40B4-BE49-F238E27FC236}">
                <a16:creationId xmlns="" xmlns:a16="http://schemas.microsoft.com/office/drawing/2014/main" id="{3B0FA474-6FB4-4E1B-81B6-C7EF276DA201}"/>
              </a:ext>
            </a:extLst>
          </p:cNvPr>
          <p:cNvSpPr>
            <a:spLocks noGrp="1"/>
          </p:cNvSpPr>
          <p:nvPr>
            <p:ph type="body" sz="quarter" idx="10"/>
          </p:nvPr>
        </p:nvSpPr>
        <p:spPr>
          <a:xfrm>
            <a:off x="381000" y="2286000"/>
            <a:ext cx="8534400" cy="3886200"/>
          </a:xfrm>
        </p:spPr>
        <p:txBody>
          <a:bodyPr/>
          <a:lstStyle/>
          <a:p>
            <a:pPr>
              <a:spcAft>
                <a:spcPts val="600"/>
              </a:spcAft>
              <a:buFont typeface="Arial" panose="020B0604020202020204" pitchFamily="34" charset="0"/>
              <a:buChar char="•"/>
            </a:pPr>
            <a:r>
              <a:rPr lang="en-US" dirty="0"/>
              <a:t>Receive Parts A, B, and D claims on a quarterly basis in three-year timeframes on a 3-6 month delay </a:t>
            </a:r>
          </a:p>
          <a:p>
            <a:pPr>
              <a:spcAft>
                <a:spcPts val="600"/>
              </a:spcAft>
              <a:buFont typeface="Arial" panose="020B0604020202020204" pitchFamily="34" charset="0"/>
              <a:buChar char="•"/>
            </a:pPr>
            <a:r>
              <a:rPr lang="en-US" dirty="0"/>
              <a:t>Most recent quarters tend to vary from dataset to dataset due to the lag in claims processing </a:t>
            </a:r>
          </a:p>
          <a:p>
            <a:pPr>
              <a:spcAft>
                <a:spcPts val="600"/>
              </a:spcAft>
              <a:buFont typeface="Arial" panose="020B0604020202020204" pitchFamily="34" charset="0"/>
              <a:buChar char="•"/>
            </a:pPr>
            <a:r>
              <a:rPr lang="en-US" dirty="0"/>
              <a:t>Maryland comparisons to other states and national rates come from the National Coordinating Center (NCC), which are cut from a much larger dataset</a:t>
            </a:r>
          </a:p>
          <a:p>
            <a:pPr>
              <a:spcAft>
                <a:spcPts val="600"/>
              </a:spcAft>
              <a:buFont typeface="Arial" panose="020B0604020202020204" pitchFamily="34" charset="0"/>
              <a:buChar char="•"/>
            </a:pPr>
            <a:r>
              <a:rPr lang="en-US" dirty="0"/>
              <a:t>Hospital utilization rates are based on our CMS evaluation measures</a:t>
            </a:r>
          </a:p>
        </p:txBody>
      </p:sp>
    </p:spTree>
    <p:extLst>
      <p:ext uri="{BB962C8B-B14F-4D97-AF65-F5344CB8AC3E}">
        <p14:creationId xmlns:p14="http://schemas.microsoft.com/office/powerpoint/2010/main" val="47533092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 xmlns:a16="http://schemas.microsoft.com/office/drawing/2014/main" id="{B84F2E38-FC41-4C67-AF6A-DA43FB747C3C}"/>
              </a:ext>
            </a:extLst>
          </p:cNvPr>
          <p:cNvGraphicFramePr>
            <a:graphicFrameLocks noGrp="1"/>
          </p:cNvGraphicFramePr>
          <p:nvPr>
            <p:ph idx="1"/>
            <p:extLst/>
          </p:nvPr>
        </p:nvGraphicFramePr>
        <p:xfrm>
          <a:off x="152400" y="1219200"/>
          <a:ext cx="8534400" cy="4648201"/>
        </p:xfrm>
        <a:graphic>
          <a:graphicData uri="http://schemas.openxmlformats.org/drawingml/2006/table">
            <a:tbl>
              <a:tblPr/>
              <a:tblGrid>
                <a:gridCol w="1863968">
                  <a:extLst>
                    <a:ext uri="{9D8B030D-6E8A-4147-A177-3AD203B41FA5}">
                      <a16:colId xmlns="" xmlns:a16="http://schemas.microsoft.com/office/drawing/2014/main" val="393178277"/>
                    </a:ext>
                  </a:extLst>
                </a:gridCol>
                <a:gridCol w="6670432">
                  <a:extLst>
                    <a:ext uri="{9D8B030D-6E8A-4147-A177-3AD203B41FA5}">
                      <a16:colId xmlns="" xmlns:a16="http://schemas.microsoft.com/office/drawing/2014/main" val="1398887464"/>
                    </a:ext>
                  </a:extLst>
                </a:gridCol>
              </a:tblGrid>
              <a:tr h="233727">
                <a:tc>
                  <a:txBody>
                    <a:bodyPr/>
                    <a:lstStyle/>
                    <a:p>
                      <a:pPr algn="ctr" fontAlgn="ctr"/>
                      <a:r>
                        <a:rPr lang="en-US" sz="1400" b="1" i="0" u="none" strike="noStrike">
                          <a:solidFill>
                            <a:srgbClr val="000000"/>
                          </a:solidFill>
                          <a:effectLst/>
                          <a:latin typeface="Nirmala UI" panose="020B0502040204020203" pitchFamily="34" charset="0"/>
                        </a:rPr>
                        <a:t>Group/Measure</a:t>
                      </a:r>
                    </a:p>
                  </a:txBody>
                  <a:tcPr marL="1104" marR="1104" marT="11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400" b="1" i="0" u="none" strike="noStrike" dirty="0">
                          <a:solidFill>
                            <a:srgbClr val="000000"/>
                          </a:solidFill>
                          <a:effectLst/>
                          <a:latin typeface="Nirmala UI" panose="020B0502040204020203" pitchFamily="34" charset="0"/>
                        </a:rPr>
                        <a:t>Description</a:t>
                      </a:r>
                    </a:p>
                  </a:txBody>
                  <a:tcPr marL="1104" marR="1104" marT="11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 xmlns:a16="http://schemas.microsoft.com/office/drawing/2014/main" val="2852458003"/>
                  </a:ext>
                </a:extLst>
              </a:tr>
              <a:tr h="696896">
                <a:tc>
                  <a:txBody>
                    <a:bodyPr/>
                    <a:lstStyle/>
                    <a:p>
                      <a:pPr algn="ctr" fontAlgn="ctr"/>
                      <a:r>
                        <a:rPr lang="en-US" sz="1400" b="0" i="0" u="none" strike="noStrike">
                          <a:solidFill>
                            <a:srgbClr val="000000"/>
                          </a:solidFill>
                          <a:effectLst/>
                          <a:latin typeface="Nirmala UI" panose="020B0502040204020203" pitchFamily="34" charset="0"/>
                        </a:rPr>
                        <a:t>National/US</a:t>
                      </a:r>
                    </a:p>
                  </a:txBody>
                  <a:tcPr marL="1104" marR="1104" marT="11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300" b="0" i="0" u="none" strike="noStrike">
                          <a:solidFill>
                            <a:srgbClr val="000000"/>
                          </a:solidFill>
                          <a:effectLst/>
                          <a:latin typeface="Nirmala UI" panose="020B0502040204020203" pitchFamily="34" charset="0"/>
                        </a:rPr>
                        <a:t>All Medicare fee-for-service (FFS) beneficiaries residing in any valid ZIP code in the 50 States, District of Columbia, Puerto Rico, the United States (US) Virgin Islands, and outer Pacific islands.</a:t>
                      </a:r>
                    </a:p>
                  </a:txBody>
                  <a:tcPr marL="1104" marR="1104" marT="11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850867573"/>
                  </a:ext>
                </a:extLst>
              </a:tr>
              <a:tr h="233099">
                <a:tc>
                  <a:txBody>
                    <a:bodyPr/>
                    <a:lstStyle/>
                    <a:p>
                      <a:pPr algn="ctr" fontAlgn="ctr"/>
                      <a:r>
                        <a:rPr lang="en-US" sz="1400" b="0" i="0" u="none" strike="noStrike">
                          <a:solidFill>
                            <a:srgbClr val="000000"/>
                          </a:solidFill>
                          <a:effectLst/>
                          <a:latin typeface="Nirmala UI" panose="020B0502040204020203" pitchFamily="34" charset="0"/>
                        </a:rPr>
                        <a:t>State</a:t>
                      </a:r>
                    </a:p>
                  </a:txBody>
                  <a:tcPr marL="1104" marR="1104" marT="11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300" b="0" i="0" u="none" strike="noStrike">
                          <a:solidFill>
                            <a:srgbClr val="000000"/>
                          </a:solidFill>
                          <a:effectLst/>
                          <a:latin typeface="Nirmala UI" panose="020B0502040204020203" pitchFamily="34" charset="0"/>
                        </a:rPr>
                        <a:t>All Medicare FFS beneficiaries residing in any valid ZIP code in the state/territory.</a:t>
                      </a:r>
                    </a:p>
                  </a:txBody>
                  <a:tcPr marL="1104" marR="1104" marT="11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761110148"/>
                  </a:ext>
                </a:extLst>
              </a:tr>
              <a:tr h="464997">
                <a:tc>
                  <a:txBody>
                    <a:bodyPr/>
                    <a:lstStyle/>
                    <a:p>
                      <a:pPr algn="ctr" fontAlgn="ctr"/>
                      <a:r>
                        <a:rPr lang="en-US" sz="1400" b="0" i="0" u="none" strike="noStrike">
                          <a:solidFill>
                            <a:srgbClr val="000000"/>
                          </a:solidFill>
                          <a:effectLst/>
                          <a:latin typeface="Nirmala UI" panose="020B0502040204020203" pitchFamily="34" charset="0"/>
                        </a:rPr>
                        <a:t>Eligible Beneficiaries</a:t>
                      </a:r>
                    </a:p>
                  </a:txBody>
                  <a:tcPr marL="1104" marR="1104" marT="11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300" b="0" i="0" u="none" strike="noStrike">
                          <a:solidFill>
                            <a:srgbClr val="000000"/>
                          </a:solidFill>
                          <a:effectLst/>
                          <a:latin typeface="Nirmala UI" panose="020B0502040204020203" pitchFamily="34" charset="0"/>
                        </a:rPr>
                        <a:t>Number of Medicare FFS beneficiaries who reside in the ZIP codes associated with the designated grouping.</a:t>
                      </a:r>
                    </a:p>
                  </a:txBody>
                  <a:tcPr marL="1104" marR="1104" marT="11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881570809"/>
                  </a:ext>
                </a:extLst>
              </a:tr>
              <a:tr h="696896">
                <a:tc>
                  <a:txBody>
                    <a:bodyPr/>
                    <a:lstStyle/>
                    <a:p>
                      <a:pPr algn="ctr" fontAlgn="ctr"/>
                      <a:r>
                        <a:rPr lang="en-US" sz="1400" b="0" i="0" u="none" strike="noStrike">
                          <a:solidFill>
                            <a:srgbClr val="000000"/>
                          </a:solidFill>
                          <a:effectLst/>
                          <a:latin typeface="Nirmala UI" panose="020B0502040204020203" pitchFamily="34" charset="0"/>
                        </a:rPr>
                        <a:t>Admissions</a:t>
                      </a:r>
                    </a:p>
                  </a:txBody>
                  <a:tcPr marL="1104" marR="1104" marT="11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300" b="0" i="0" u="none" strike="noStrike">
                          <a:solidFill>
                            <a:srgbClr val="000000"/>
                          </a:solidFill>
                          <a:effectLst/>
                          <a:latin typeface="Nirmala UI" panose="020B0502040204020203" pitchFamily="34" charset="0"/>
                        </a:rPr>
                        <a:t>Number of hospitalizations from short-term hospitals, critical access hospitals (CAHs), psychiatric hospitals, and psychiatric units among eligible Medicare FFS beneficiaries who reside in the ZIP codes associated with the designated grouping.</a:t>
                      </a:r>
                    </a:p>
                  </a:txBody>
                  <a:tcPr marL="1104" marR="1104" marT="11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602135452"/>
                  </a:ext>
                </a:extLst>
              </a:tr>
              <a:tr h="928794">
                <a:tc>
                  <a:txBody>
                    <a:bodyPr/>
                    <a:lstStyle/>
                    <a:p>
                      <a:pPr algn="ctr" fontAlgn="ctr"/>
                      <a:r>
                        <a:rPr lang="en-US" sz="1400" b="0" i="0" u="none" strike="noStrike">
                          <a:solidFill>
                            <a:srgbClr val="000000"/>
                          </a:solidFill>
                          <a:effectLst/>
                          <a:latin typeface="Nirmala UI" panose="020B0502040204020203" pitchFamily="34" charset="0"/>
                        </a:rPr>
                        <a:t>Readmissions</a:t>
                      </a:r>
                    </a:p>
                  </a:txBody>
                  <a:tcPr marL="1104" marR="1104" marT="11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300" b="0" i="0" u="none" strike="noStrike">
                          <a:solidFill>
                            <a:srgbClr val="000000"/>
                          </a:solidFill>
                          <a:effectLst/>
                          <a:latin typeface="Nirmala UI" panose="020B0502040204020203" pitchFamily="34" charset="0"/>
                        </a:rPr>
                        <a:t>Number of readmissions within 30 days of a hospital discharge among eligible Medicare FFS beneficiaries residing in the ZIP codes associated with the designated grouping. Readmissions and hospital discharges are from short-term hospitals, CAHs, psychiatric hospitals, and psychiatric units.</a:t>
                      </a:r>
                    </a:p>
                  </a:txBody>
                  <a:tcPr marL="1104" marR="1104" marT="11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787848518"/>
                  </a:ext>
                </a:extLst>
              </a:tr>
              <a:tr h="696896">
                <a:tc>
                  <a:txBody>
                    <a:bodyPr/>
                    <a:lstStyle/>
                    <a:p>
                      <a:pPr algn="ctr" fontAlgn="ctr"/>
                      <a:r>
                        <a:rPr lang="en-US" sz="1400" b="0" i="0" u="none" strike="noStrike">
                          <a:solidFill>
                            <a:srgbClr val="000000"/>
                          </a:solidFill>
                          <a:effectLst/>
                          <a:latin typeface="Nirmala UI" panose="020B0502040204020203" pitchFamily="34" charset="0"/>
                        </a:rPr>
                        <a:t>Emergency Department Visits</a:t>
                      </a:r>
                    </a:p>
                  </a:txBody>
                  <a:tcPr marL="1104" marR="1104" marT="11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300" b="0" i="0" u="none" strike="noStrike" dirty="0">
                          <a:solidFill>
                            <a:srgbClr val="000000"/>
                          </a:solidFill>
                          <a:effectLst/>
                          <a:latin typeface="Nirmala UI" panose="020B0502040204020203" pitchFamily="34" charset="0"/>
                        </a:rPr>
                        <a:t>Number of ED visits only from short-term hospitals, CAHs, psychiatric hospitals, and psychiatric units among eligible FFS beneficiaries residing in the ZIP codes associated with the designated grouping.</a:t>
                      </a:r>
                    </a:p>
                  </a:txBody>
                  <a:tcPr marL="1104" marR="1104" marT="11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74774484"/>
                  </a:ext>
                </a:extLst>
              </a:tr>
              <a:tr h="696896">
                <a:tc>
                  <a:txBody>
                    <a:bodyPr/>
                    <a:lstStyle/>
                    <a:p>
                      <a:pPr algn="ctr" fontAlgn="ctr"/>
                      <a:r>
                        <a:rPr lang="en-US" sz="1400" b="0" i="0" u="none" strike="noStrike">
                          <a:solidFill>
                            <a:srgbClr val="000000"/>
                          </a:solidFill>
                          <a:effectLst/>
                          <a:latin typeface="Nirmala UI" panose="020B0502040204020203" pitchFamily="34" charset="0"/>
                        </a:rPr>
                        <a:t>Observation Stays</a:t>
                      </a:r>
                    </a:p>
                  </a:txBody>
                  <a:tcPr marL="1104" marR="1104" marT="11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300" b="0" i="0" u="none" strike="noStrike" dirty="0">
                          <a:solidFill>
                            <a:srgbClr val="000000"/>
                          </a:solidFill>
                          <a:effectLst/>
                          <a:latin typeface="Nirmala UI" panose="020B0502040204020203" pitchFamily="34" charset="0"/>
                        </a:rPr>
                        <a:t>Number of observation stays only from short-term hospitals, CAHs, psychiatric hospitals, and psychiatric units among eligible FFS beneficiaries residing in the ZIP codes associated with the designated grouping.</a:t>
                      </a:r>
                    </a:p>
                  </a:txBody>
                  <a:tcPr marL="1104" marR="1104" marT="11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373057812"/>
                  </a:ext>
                </a:extLst>
              </a:tr>
            </a:tbl>
          </a:graphicData>
        </a:graphic>
      </p:graphicFrame>
      <p:sp>
        <p:nvSpPr>
          <p:cNvPr id="8" name="Title 7"/>
          <p:cNvSpPr>
            <a:spLocks noGrp="1"/>
          </p:cNvSpPr>
          <p:nvPr>
            <p:ph type="title"/>
          </p:nvPr>
        </p:nvSpPr>
        <p:spPr/>
        <p:txBody>
          <a:bodyPr/>
          <a:lstStyle/>
          <a:p>
            <a:r>
              <a:rPr lang="en-US" dirty="0"/>
              <a:t>About HQI Data</a:t>
            </a:r>
          </a:p>
        </p:txBody>
      </p:sp>
      <p:sp>
        <p:nvSpPr>
          <p:cNvPr id="6" name="Slide Number Placeholder 5"/>
          <p:cNvSpPr>
            <a:spLocks noGrp="1"/>
          </p:cNvSpPr>
          <p:nvPr>
            <p:ph type="sldNum" sz="quarter" idx="4"/>
          </p:nvPr>
        </p:nvSpPr>
        <p:spPr/>
        <p:txBody>
          <a:bodyPr/>
          <a:lstStyle/>
          <a:p>
            <a:fld id="{BC599894-1D3F-4487-9F47-B3E0031273C3}" type="slidenum">
              <a:rPr lang="en-US" smtClean="0">
                <a:solidFill>
                  <a:srgbClr val="000000"/>
                </a:solidFill>
              </a:rPr>
              <a:pPr/>
              <a:t>13</a:t>
            </a:fld>
            <a:endParaRPr lang="en-US" dirty="0">
              <a:solidFill>
                <a:srgbClr val="000000"/>
              </a:solidFill>
            </a:endParaRPr>
          </a:p>
        </p:txBody>
      </p:sp>
    </p:spTree>
    <p:extLst>
      <p:ext uri="{BB962C8B-B14F-4D97-AF65-F5344CB8AC3E}">
        <p14:creationId xmlns:p14="http://schemas.microsoft.com/office/powerpoint/2010/main" val="202106725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 xmlns:a16="http://schemas.microsoft.com/office/drawing/2014/main" id="{7B581FEF-E319-4933-AC99-B2AABFD9BE14}"/>
              </a:ext>
            </a:extLst>
          </p:cNvPr>
          <p:cNvGraphicFramePr>
            <a:graphicFrameLocks noGrp="1"/>
          </p:cNvGraphicFramePr>
          <p:nvPr>
            <p:ph sz="half" idx="2"/>
            <p:extLst/>
          </p:nvPr>
        </p:nvGraphicFramePr>
        <p:xfrm>
          <a:off x="146178" y="1287068"/>
          <a:ext cx="3895531" cy="2505895"/>
        </p:xfrm>
        <a:graphic>
          <a:graphicData uri="http://schemas.openxmlformats.org/drawingml/2006/table">
            <a:tbl>
              <a:tblPr/>
              <a:tblGrid>
                <a:gridCol w="2057400">
                  <a:extLst>
                    <a:ext uri="{9D8B030D-6E8A-4147-A177-3AD203B41FA5}">
                      <a16:colId xmlns="" xmlns:a16="http://schemas.microsoft.com/office/drawing/2014/main" val="408499945"/>
                    </a:ext>
                  </a:extLst>
                </a:gridCol>
                <a:gridCol w="914400">
                  <a:extLst>
                    <a:ext uri="{9D8B030D-6E8A-4147-A177-3AD203B41FA5}">
                      <a16:colId xmlns="" xmlns:a16="http://schemas.microsoft.com/office/drawing/2014/main" val="3890361010"/>
                    </a:ext>
                  </a:extLst>
                </a:gridCol>
                <a:gridCol w="923731">
                  <a:extLst>
                    <a:ext uri="{9D8B030D-6E8A-4147-A177-3AD203B41FA5}">
                      <a16:colId xmlns="" xmlns:a16="http://schemas.microsoft.com/office/drawing/2014/main" val="238648344"/>
                    </a:ext>
                  </a:extLst>
                </a:gridCol>
              </a:tblGrid>
              <a:tr h="357985">
                <a:tc>
                  <a:txBody>
                    <a:bodyPr/>
                    <a:lstStyle/>
                    <a:p>
                      <a:pPr algn="ctr" fontAlgn="b"/>
                      <a:r>
                        <a:rPr lang="en-US" sz="1400" b="1" i="0" u="none" strike="noStrike" dirty="0">
                          <a:solidFill>
                            <a:srgbClr val="000000"/>
                          </a:solidFill>
                          <a:effectLst/>
                          <a:latin typeface="Nirmala UI" panose="020B0502040204020203" pitchFamily="34" charset="0"/>
                        </a:rPr>
                        <a:t>VOLUMES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1" i="0" u="none" strike="noStrike">
                          <a:solidFill>
                            <a:srgbClr val="000000"/>
                          </a:solidFill>
                          <a:effectLst/>
                          <a:latin typeface="Nirmala UI" panose="020B0502040204020203" pitchFamily="34" charset="0"/>
                        </a:rPr>
                        <a:t>Maryland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1" i="0" u="none" strike="noStrike" dirty="0">
                          <a:solidFill>
                            <a:srgbClr val="000000"/>
                          </a:solidFill>
                          <a:effectLst/>
                          <a:latin typeface="Nirmala UI" panose="020B0502040204020203" pitchFamily="34" charset="0"/>
                        </a:rPr>
                        <a:t>Nation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 xmlns:a16="http://schemas.microsoft.com/office/drawing/2014/main" val="1418068369"/>
                  </a:ext>
                </a:extLst>
              </a:tr>
              <a:tr h="357985">
                <a:tc>
                  <a:txBody>
                    <a:bodyPr/>
                    <a:lstStyle/>
                    <a:p>
                      <a:pPr algn="ctr" fontAlgn="b"/>
                      <a:r>
                        <a:rPr lang="en-US" sz="1400" b="1" i="0" u="none" strike="noStrike" dirty="0">
                          <a:solidFill>
                            <a:srgbClr val="000000"/>
                          </a:solidFill>
                          <a:effectLst/>
                          <a:latin typeface="Nirmala UI" panose="020B0502040204020203" pitchFamily="34" charset="0"/>
                        </a:rPr>
                        <a:t># Eligible Beneficiaries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Nirmala UI" panose="020B0502040204020203" pitchFamily="34" charset="0"/>
                        </a:rPr>
                        <a:t>881,565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Nirmala UI" panose="020B0502040204020203" pitchFamily="34" charset="0"/>
                        </a:rPr>
                        <a:t>38,095,369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526855873"/>
                  </a:ext>
                </a:extLst>
              </a:tr>
              <a:tr h="357985">
                <a:tc>
                  <a:txBody>
                    <a:bodyPr/>
                    <a:lstStyle/>
                    <a:p>
                      <a:pPr algn="ctr" fontAlgn="b"/>
                      <a:r>
                        <a:rPr lang="en-US" sz="1400" b="1" i="0" u="none" strike="noStrike">
                          <a:solidFill>
                            <a:srgbClr val="000000"/>
                          </a:solidFill>
                          <a:effectLst/>
                          <a:latin typeface="Nirmala UI" panose="020B0502040204020203" pitchFamily="34" charset="0"/>
                        </a:rPr>
                        <a:t># Admissions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Nirmala UI" panose="020B0502040204020203" pitchFamily="34" charset="0"/>
                        </a:rPr>
                        <a:t>216,160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Nirmala UI" panose="020B0502040204020203" pitchFamily="34" charset="0"/>
                        </a:rPr>
                        <a:t>10,004,195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726194962"/>
                  </a:ext>
                </a:extLst>
              </a:tr>
              <a:tr h="357985">
                <a:tc>
                  <a:txBody>
                    <a:bodyPr/>
                    <a:lstStyle/>
                    <a:p>
                      <a:pPr algn="ctr" fontAlgn="b"/>
                      <a:r>
                        <a:rPr lang="en-US" sz="1400" b="1" i="0" u="none" strike="noStrike" dirty="0">
                          <a:solidFill>
                            <a:srgbClr val="000000"/>
                          </a:solidFill>
                          <a:effectLst/>
                          <a:latin typeface="Nirmala UI" panose="020B0502040204020203" pitchFamily="34" charset="0"/>
                        </a:rPr>
                        <a:t># Readmissions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Nirmala UI" panose="020B0502040204020203" pitchFamily="34" charset="0"/>
                        </a:rPr>
                        <a:t>37,899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Nirmala UI" panose="020B0502040204020203" pitchFamily="34" charset="0"/>
                        </a:rPr>
                        <a:t>1,794,983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929749386"/>
                  </a:ext>
                </a:extLst>
              </a:tr>
              <a:tr h="357985">
                <a:tc>
                  <a:txBody>
                    <a:bodyPr/>
                    <a:lstStyle/>
                    <a:p>
                      <a:pPr algn="ctr" fontAlgn="b"/>
                      <a:r>
                        <a:rPr lang="en-US" sz="1400" b="1" i="0" u="none" strike="noStrike">
                          <a:solidFill>
                            <a:srgbClr val="000000"/>
                          </a:solidFill>
                          <a:effectLst/>
                          <a:latin typeface="Nirmala UI" panose="020B0502040204020203" pitchFamily="34" charset="0"/>
                        </a:rPr>
                        <a:t># Discharges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Nirmala UI" panose="020B0502040204020203" pitchFamily="34" charset="0"/>
                        </a:rPr>
                        <a:t>208,982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Nirmala UI" panose="020B0502040204020203" pitchFamily="34" charset="0"/>
                        </a:rPr>
                        <a:t>9,694,493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787420520"/>
                  </a:ext>
                </a:extLst>
              </a:tr>
              <a:tr h="357985">
                <a:tc>
                  <a:txBody>
                    <a:bodyPr/>
                    <a:lstStyle/>
                    <a:p>
                      <a:pPr algn="ctr" fontAlgn="b"/>
                      <a:r>
                        <a:rPr lang="en-US" sz="1400" b="1" i="0" u="none" strike="noStrike">
                          <a:solidFill>
                            <a:srgbClr val="000000"/>
                          </a:solidFill>
                          <a:effectLst/>
                          <a:latin typeface="Nirmala UI" panose="020B0502040204020203" pitchFamily="34" charset="0"/>
                        </a:rPr>
                        <a:t># ED Visits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Nirmala UI" panose="020B0502040204020203" pitchFamily="34" charset="0"/>
                        </a:rPr>
                        <a:t>296,003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Nirmala UI" panose="020B0502040204020203" pitchFamily="34" charset="0"/>
                        </a:rPr>
                        <a:t>14,635,153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839392872"/>
                  </a:ext>
                </a:extLst>
              </a:tr>
              <a:tr h="357985">
                <a:tc>
                  <a:txBody>
                    <a:bodyPr/>
                    <a:lstStyle/>
                    <a:p>
                      <a:pPr algn="ctr" fontAlgn="b"/>
                      <a:r>
                        <a:rPr lang="en-US" sz="1400" b="1" i="0" u="none" strike="noStrike">
                          <a:solidFill>
                            <a:srgbClr val="000000"/>
                          </a:solidFill>
                          <a:effectLst/>
                          <a:latin typeface="Nirmala UI" panose="020B0502040204020203" pitchFamily="34" charset="0"/>
                        </a:rPr>
                        <a:t># Observations Stays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dirty="0">
                          <a:solidFill>
                            <a:srgbClr val="000000"/>
                          </a:solidFill>
                          <a:effectLst/>
                          <a:latin typeface="Nirmala UI" panose="020B0502040204020203" pitchFamily="34" charset="0"/>
                        </a:rPr>
                        <a:t>62,021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dirty="0">
                          <a:solidFill>
                            <a:srgbClr val="000000"/>
                          </a:solidFill>
                          <a:effectLst/>
                          <a:latin typeface="Nirmala UI" panose="020B0502040204020203" pitchFamily="34" charset="0"/>
                        </a:rPr>
                        <a:t>2,075,218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626073939"/>
                  </a:ext>
                </a:extLst>
              </a:tr>
            </a:tbl>
          </a:graphicData>
        </a:graphic>
      </p:graphicFrame>
      <p:sp>
        <p:nvSpPr>
          <p:cNvPr id="8" name="Title 7"/>
          <p:cNvSpPr>
            <a:spLocks noGrp="1"/>
          </p:cNvSpPr>
          <p:nvPr>
            <p:ph type="title"/>
          </p:nvPr>
        </p:nvSpPr>
        <p:spPr/>
        <p:txBody>
          <a:bodyPr/>
          <a:lstStyle/>
          <a:p>
            <a:r>
              <a:rPr lang="en-US" dirty="0"/>
              <a:t>YEARLONG SUMMARY</a:t>
            </a:r>
          </a:p>
        </p:txBody>
      </p:sp>
      <p:sp>
        <p:nvSpPr>
          <p:cNvPr id="6" name="Slide Number Placeholder 5"/>
          <p:cNvSpPr>
            <a:spLocks noGrp="1"/>
          </p:cNvSpPr>
          <p:nvPr>
            <p:ph type="sldNum" sz="quarter" idx="10"/>
          </p:nvPr>
        </p:nvSpPr>
        <p:spPr/>
        <p:txBody>
          <a:bodyPr/>
          <a:lstStyle/>
          <a:p>
            <a:fld id="{BC599894-1D3F-4487-9F47-B3E0031273C3}" type="slidenum">
              <a:rPr lang="en-US" smtClean="0">
                <a:solidFill>
                  <a:srgbClr val="000000"/>
                </a:solidFill>
              </a:rPr>
              <a:pPr/>
              <a:t>14</a:t>
            </a:fld>
            <a:endParaRPr lang="en-US" dirty="0">
              <a:solidFill>
                <a:srgbClr val="000000"/>
              </a:solidFill>
            </a:endParaRPr>
          </a:p>
        </p:txBody>
      </p:sp>
      <p:graphicFrame>
        <p:nvGraphicFramePr>
          <p:cNvPr id="3" name="Table 2">
            <a:extLst>
              <a:ext uri="{FF2B5EF4-FFF2-40B4-BE49-F238E27FC236}">
                <a16:creationId xmlns="" xmlns:a16="http://schemas.microsoft.com/office/drawing/2014/main" id="{B63B05C0-509C-4F97-AE3B-52A82682B130}"/>
              </a:ext>
            </a:extLst>
          </p:cNvPr>
          <p:cNvGraphicFramePr>
            <a:graphicFrameLocks noGrp="1"/>
          </p:cNvGraphicFramePr>
          <p:nvPr>
            <p:extLst/>
          </p:nvPr>
        </p:nvGraphicFramePr>
        <p:xfrm>
          <a:off x="4343400" y="1287070"/>
          <a:ext cx="4632648" cy="2505894"/>
        </p:xfrm>
        <a:graphic>
          <a:graphicData uri="http://schemas.openxmlformats.org/drawingml/2006/table">
            <a:tbl>
              <a:tblPr/>
              <a:tblGrid>
                <a:gridCol w="2803230">
                  <a:extLst>
                    <a:ext uri="{9D8B030D-6E8A-4147-A177-3AD203B41FA5}">
                      <a16:colId xmlns="" xmlns:a16="http://schemas.microsoft.com/office/drawing/2014/main" val="918536255"/>
                    </a:ext>
                  </a:extLst>
                </a:gridCol>
                <a:gridCol w="1013216">
                  <a:extLst>
                    <a:ext uri="{9D8B030D-6E8A-4147-A177-3AD203B41FA5}">
                      <a16:colId xmlns="" xmlns:a16="http://schemas.microsoft.com/office/drawing/2014/main" val="902466771"/>
                    </a:ext>
                  </a:extLst>
                </a:gridCol>
                <a:gridCol w="816202">
                  <a:extLst>
                    <a:ext uri="{9D8B030D-6E8A-4147-A177-3AD203B41FA5}">
                      <a16:colId xmlns="" xmlns:a16="http://schemas.microsoft.com/office/drawing/2014/main" val="883620698"/>
                    </a:ext>
                  </a:extLst>
                </a:gridCol>
              </a:tblGrid>
              <a:tr h="334194">
                <a:tc>
                  <a:txBody>
                    <a:bodyPr/>
                    <a:lstStyle/>
                    <a:p>
                      <a:pPr algn="ctr" fontAlgn="b"/>
                      <a:r>
                        <a:rPr lang="en-US" sz="1400" b="1" i="0" u="none" strike="noStrike" dirty="0">
                          <a:solidFill>
                            <a:srgbClr val="000000"/>
                          </a:solidFill>
                          <a:effectLst/>
                          <a:latin typeface="Nirmala UI" panose="020B0502040204020203" pitchFamily="34" charset="0"/>
                        </a:rPr>
                        <a:t>RATES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1" i="0" u="none" strike="noStrike">
                          <a:solidFill>
                            <a:srgbClr val="000000"/>
                          </a:solidFill>
                          <a:effectLst/>
                          <a:latin typeface="Nirmala UI" panose="020B0502040204020203" pitchFamily="34" charset="0"/>
                        </a:rPr>
                        <a:t>Maryland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1" i="0" u="none" strike="noStrike">
                          <a:solidFill>
                            <a:srgbClr val="000000"/>
                          </a:solidFill>
                          <a:effectLst/>
                          <a:latin typeface="Nirmala UI" panose="020B0502040204020203" pitchFamily="34" charset="0"/>
                        </a:rPr>
                        <a:t>Nation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 xmlns:a16="http://schemas.microsoft.com/office/drawing/2014/main" val="2809488525"/>
                  </a:ext>
                </a:extLst>
              </a:tr>
              <a:tr h="430007">
                <a:tc>
                  <a:txBody>
                    <a:bodyPr/>
                    <a:lstStyle/>
                    <a:p>
                      <a:pPr algn="ctr" fontAlgn="b"/>
                      <a:r>
                        <a:rPr lang="en-US" sz="1400" b="1" i="0" u="none" strike="noStrike">
                          <a:solidFill>
                            <a:srgbClr val="000000"/>
                          </a:solidFill>
                          <a:effectLst/>
                          <a:latin typeface="Nirmala UI" panose="020B0502040204020203" pitchFamily="34" charset="0"/>
                        </a:rPr>
                        <a:t># Admissions per 1,000 Beneficiaries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Nirmala UI" panose="020B0502040204020203" pitchFamily="34" charset="0"/>
                        </a:rPr>
                        <a:t>244.53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Nirmala UI" panose="020B0502040204020203" pitchFamily="34" charset="0"/>
                        </a:rPr>
                        <a:t>261.89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859189732"/>
                  </a:ext>
                </a:extLst>
              </a:tr>
              <a:tr h="430007">
                <a:tc>
                  <a:txBody>
                    <a:bodyPr/>
                    <a:lstStyle/>
                    <a:p>
                      <a:pPr algn="ctr" fontAlgn="b"/>
                      <a:r>
                        <a:rPr lang="en-US" sz="1400" b="1" i="0" u="none" strike="noStrike">
                          <a:solidFill>
                            <a:srgbClr val="000000"/>
                          </a:solidFill>
                          <a:effectLst/>
                          <a:latin typeface="Nirmala UI" panose="020B0502040204020203" pitchFamily="34" charset="0"/>
                        </a:rPr>
                        <a:t># Readmissions per 1,000 Beneficiaries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Nirmala UI" panose="020B0502040204020203" pitchFamily="34" charset="0"/>
                        </a:rPr>
                        <a:t>42.87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Nirmala UI" panose="020B0502040204020203" pitchFamily="34" charset="0"/>
                        </a:rPr>
                        <a:t>46.99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750384260"/>
                  </a:ext>
                </a:extLst>
              </a:tr>
              <a:tr h="430007">
                <a:tc>
                  <a:txBody>
                    <a:bodyPr/>
                    <a:lstStyle/>
                    <a:p>
                      <a:pPr algn="ctr" fontAlgn="b"/>
                      <a:r>
                        <a:rPr lang="it-IT" sz="1400" b="1" i="0" u="none" strike="noStrike">
                          <a:solidFill>
                            <a:srgbClr val="000000"/>
                          </a:solidFill>
                          <a:effectLst/>
                          <a:latin typeface="Nirmala UI" panose="020B0502040204020203" pitchFamily="34" charset="0"/>
                        </a:rPr>
                        <a:t># ED Visits per 1,000 Beneficiaries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Nirmala UI" panose="020B0502040204020203" pitchFamily="34" charset="0"/>
                        </a:rPr>
                        <a:t>334.85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Nirmala UI" panose="020B0502040204020203" pitchFamily="34" charset="0"/>
                        </a:rPr>
                        <a:t>383.12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874831217"/>
                  </a:ext>
                </a:extLst>
              </a:tr>
              <a:tr h="430007">
                <a:tc>
                  <a:txBody>
                    <a:bodyPr/>
                    <a:lstStyle/>
                    <a:p>
                      <a:pPr algn="ctr" fontAlgn="b"/>
                      <a:r>
                        <a:rPr lang="en-US" sz="1400" b="1" i="0" u="none" strike="noStrike">
                          <a:solidFill>
                            <a:srgbClr val="000000"/>
                          </a:solidFill>
                          <a:effectLst/>
                          <a:latin typeface="Nirmala UI" panose="020B0502040204020203" pitchFamily="34" charset="0"/>
                        </a:rPr>
                        <a:t># Observation Stays per 1,000 Beneficiaries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Nirmala UI" panose="020B0502040204020203" pitchFamily="34" charset="0"/>
                        </a:rPr>
                        <a:t>70.16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Nirmala UI" panose="020B0502040204020203" pitchFamily="34" charset="0"/>
                        </a:rPr>
                        <a:t>54.33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095088861"/>
                  </a:ext>
                </a:extLst>
              </a:tr>
              <a:tr h="430007">
                <a:tc>
                  <a:txBody>
                    <a:bodyPr/>
                    <a:lstStyle/>
                    <a:p>
                      <a:pPr algn="ctr" fontAlgn="b"/>
                      <a:r>
                        <a:rPr lang="en-US" sz="1400" b="1" i="0" u="none" strike="noStrike">
                          <a:solidFill>
                            <a:srgbClr val="000000"/>
                          </a:solidFill>
                          <a:effectLst/>
                          <a:latin typeface="Nirmala UI" panose="020B0502040204020203" pitchFamily="34" charset="0"/>
                        </a:rPr>
                        <a:t>% of Live Discharges Readmitted Within 30 Days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Nirmala UI" panose="020B0502040204020203" pitchFamily="34" charset="0"/>
                        </a:rPr>
                        <a:t>18.14%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dirty="0">
                          <a:solidFill>
                            <a:srgbClr val="000000"/>
                          </a:solidFill>
                          <a:effectLst/>
                          <a:latin typeface="Nirmala UI" panose="020B0502040204020203" pitchFamily="34" charset="0"/>
                        </a:rPr>
                        <a:t>18.52%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385745861"/>
                  </a:ext>
                </a:extLst>
              </a:tr>
            </a:tbl>
          </a:graphicData>
        </a:graphic>
      </p:graphicFrame>
      <p:graphicFrame>
        <p:nvGraphicFramePr>
          <p:cNvPr id="13" name="Chart 12">
            <a:extLst>
              <a:ext uri="{FF2B5EF4-FFF2-40B4-BE49-F238E27FC236}">
                <a16:creationId xmlns="" xmlns:a16="http://schemas.microsoft.com/office/drawing/2014/main" id="{C71AD714-33F2-47C5-B129-959F8D8382D6}"/>
              </a:ext>
            </a:extLst>
          </p:cNvPr>
          <p:cNvGraphicFramePr>
            <a:graphicFrameLocks/>
          </p:cNvGraphicFramePr>
          <p:nvPr>
            <p:extLst/>
          </p:nvPr>
        </p:nvGraphicFramePr>
        <p:xfrm>
          <a:off x="76200" y="3886200"/>
          <a:ext cx="9067800" cy="2819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3917384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A628134-A945-4F20-B084-0EA656014311}"/>
              </a:ext>
            </a:extLst>
          </p:cNvPr>
          <p:cNvSpPr>
            <a:spLocks noGrp="1"/>
          </p:cNvSpPr>
          <p:nvPr>
            <p:ph type="body" idx="1"/>
          </p:nvPr>
        </p:nvSpPr>
        <p:spPr/>
        <p:txBody>
          <a:bodyPr/>
          <a:lstStyle/>
          <a:p>
            <a:endParaRPr lang="en-US"/>
          </a:p>
        </p:txBody>
      </p:sp>
      <p:sp>
        <p:nvSpPr>
          <p:cNvPr id="3" name="Content Placeholder 2">
            <a:extLst>
              <a:ext uri="{FF2B5EF4-FFF2-40B4-BE49-F238E27FC236}">
                <a16:creationId xmlns="" xmlns:a16="http://schemas.microsoft.com/office/drawing/2014/main" id="{3431E2D1-4B20-4480-A9FB-E68B30B2AB91}"/>
              </a:ext>
            </a:extLst>
          </p:cNvPr>
          <p:cNvSpPr>
            <a:spLocks noGrp="1"/>
          </p:cNvSpPr>
          <p:nvPr>
            <p:ph sz="half" idx="2"/>
          </p:nvPr>
        </p:nvSpPr>
        <p:spPr/>
        <p:txBody>
          <a:bodyPr/>
          <a:lstStyle/>
          <a:p>
            <a:endParaRPr lang="en-US"/>
          </a:p>
        </p:txBody>
      </p:sp>
      <p:sp>
        <p:nvSpPr>
          <p:cNvPr id="4" name="Text Placeholder 3">
            <a:extLst>
              <a:ext uri="{FF2B5EF4-FFF2-40B4-BE49-F238E27FC236}">
                <a16:creationId xmlns="" xmlns:a16="http://schemas.microsoft.com/office/drawing/2014/main" id="{2B43E9E5-7D9E-4499-A850-25666130DA1C}"/>
              </a:ext>
            </a:extLst>
          </p:cNvPr>
          <p:cNvSpPr>
            <a:spLocks noGrp="1"/>
          </p:cNvSpPr>
          <p:nvPr>
            <p:ph type="body" sz="quarter" idx="3"/>
          </p:nvPr>
        </p:nvSpPr>
        <p:spPr/>
        <p:txBody>
          <a:bodyPr/>
          <a:lstStyle/>
          <a:p>
            <a:endParaRPr lang="en-US"/>
          </a:p>
        </p:txBody>
      </p:sp>
      <p:sp>
        <p:nvSpPr>
          <p:cNvPr id="5" name="Title 4">
            <a:extLst>
              <a:ext uri="{FF2B5EF4-FFF2-40B4-BE49-F238E27FC236}">
                <a16:creationId xmlns="" xmlns:a16="http://schemas.microsoft.com/office/drawing/2014/main" id="{68062FCE-5263-4C95-A428-F364804E764C}"/>
              </a:ext>
            </a:extLst>
          </p:cNvPr>
          <p:cNvSpPr>
            <a:spLocks noGrp="1"/>
          </p:cNvSpPr>
          <p:nvPr>
            <p:ph type="title"/>
          </p:nvPr>
        </p:nvSpPr>
        <p:spPr/>
        <p:txBody>
          <a:bodyPr/>
          <a:lstStyle/>
          <a:p>
            <a:r>
              <a:rPr lang="en-US" dirty="0"/>
              <a:t>Heat Map of Readmissions per 1,000 Beneficiaries</a:t>
            </a:r>
          </a:p>
        </p:txBody>
      </p:sp>
      <p:sp>
        <p:nvSpPr>
          <p:cNvPr id="6" name="Slide Number Placeholder 5">
            <a:extLst>
              <a:ext uri="{FF2B5EF4-FFF2-40B4-BE49-F238E27FC236}">
                <a16:creationId xmlns="" xmlns:a16="http://schemas.microsoft.com/office/drawing/2014/main" id="{FFF93F9B-2460-4F96-9477-33AE7E0A6952}"/>
              </a:ext>
            </a:extLst>
          </p:cNvPr>
          <p:cNvSpPr>
            <a:spLocks noGrp="1"/>
          </p:cNvSpPr>
          <p:nvPr>
            <p:ph type="sldNum" sz="quarter" idx="10"/>
          </p:nvPr>
        </p:nvSpPr>
        <p:spPr/>
        <p:txBody>
          <a:bodyPr/>
          <a:lstStyle/>
          <a:p>
            <a:fld id="{BC599894-1D3F-4487-9F47-B3E0031273C3}" type="slidenum">
              <a:rPr lang="en-US" smtClean="0">
                <a:solidFill>
                  <a:srgbClr val="000000"/>
                </a:solidFill>
              </a:rPr>
              <a:pPr/>
              <a:t>15</a:t>
            </a:fld>
            <a:endParaRPr lang="en-US" dirty="0">
              <a:solidFill>
                <a:srgbClr val="000000"/>
              </a:solidFill>
            </a:endParaRPr>
          </a:p>
        </p:txBody>
      </p:sp>
      <p:sp>
        <p:nvSpPr>
          <p:cNvPr id="7" name="Content Placeholder 6">
            <a:extLst>
              <a:ext uri="{FF2B5EF4-FFF2-40B4-BE49-F238E27FC236}">
                <a16:creationId xmlns="" xmlns:a16="http://schemas.microsoft.com/office/drawing/2014/main" id="{61F23801-9353-42E7-A33E-D5F9DB8199A2}"/>
              </a:ext>
            </a:extLst>
          </p:cNvPr>
          <p:cNvSpPr>
            <a:spLocks noGrp="1"/>
          </p:cNvSpPr>
          <p:nvPr>
            <p:ph sz="half" idx="11"/>
          </p:nvPr>
        </p:nvSpPr>
        <p:spPr/>
        <p:txBody>
          <a:bodyPr/>
          <a:lstStyle/>
          <a:p>
            <a:endParaRPr lang="en-US"/>
          </a:p>
        </p:txBody>
      </p:sp>
      <p:pic>
        <p:nvPicPr>
          <p:cNvPr id="8" name="Picture 7">
            <a:extLst>
              <a:ext uri="{FF2B5EF4-FFF2-40B4-BE49-F238E27FC236}">
                <a16:creationId xmlns="" xmlns:a16="http://schemas.microsoft.com/office/drawing/2014/main" id="{00000000-0008-0000-0200-000008000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00" y="1123950"/>
            <a:ext cx="9155429" cy="482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150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6A5A16E-FF70-4130-B389-125A8E2F0794}"/>
              </a:ext>
            </a:extLst>
          </p:cNvPr>
          <p:cNvSpPr>
            <a:spLocks noGrp="1"/>
          </p:cNvSpPr>
          <p:nvPr>
            <p:ph type="body" idx="1"/>
          </p:nvPr>
        </p:nvSpPr>
        <p:spPr>
          <a:xfrm>
            <a:off x="781049" y="1283267"/>
            <a:ext cx="2781300" cy="1143000"/>
          </a:xfrm>
        </p:spPr>
        <p:txBody>
          <a:bodyPr/>
          <a:lstStyle/>
          <a:p>
            <a:pPr algn="ctr"/>
            <a:r>
              <a:rPr lang="en-US" dirty="0"/>
              <a:t>% of Medicare Institutional Days Spent by Setting</a:t>
            </a:r>
          </a:p>
        </p:txBody>
      </p:sp>
      <p:sp>
        <p:nvSpPr>
          <p:cNvPr id="4" name="Text Placeholder 3">
            <a:extLst>
              <a:ext uri="{FF2B5EF4-FFF2-40B4-BE49-F238E27FC236}">
                <a16:creationId xmlns="" xmlns:a16="http://schemas.microsoft.com/office/drawing/2014/main" id="{2B0AB37E-1E8D-46E8-B647-204F82E05EEF}"/>
              </a:ext>
            </a:extLst>
          </p:cNvPr>
          <p:cNvSpPr>
            <a:spLocks noGrp="1"/>
          </p:cNvSpPr>
          <p:nvPr>
            <p:ph type="body" sz="quarter" idx="3"/>
          </p:nvPr>
        </p:nvSpPr>
        <p:spPr>
          <a:xfrm>
            <a:off x="4170784" y="1437692"/>
            <a:ext cx="4953000" cy="1391509"/>
          </a:xfrm>
        </p:spPr>
        <p:txBody>
          <a:bodyPr/>
          <a:lstStyle/>
          <a:p>
            <a:pPr algn="ctr"/>
            <a:r>
              <a:rPr lang="en-US" dirty="0"/>
              <a:t>% of Eligible Medicare Beneficiaries Receiving Vaccinations and Home Health Services</a:t>
            </a:r>
          </a:p>
        </p:txBody>
      </p:sp>
      <p:sp>
        <p:nvSpPr>
          <p:cNvPr id="5" name="Title 4">
            <a:extLst>
              <a:ext uri="{FF2B5EF4-FFF2-40B4-BE49-F238E27FC236}">
                <a16:creationId xmlns="" xmlns:a16="http://schemas.microsoft.com/office/drawing/2014/main" id="{3993BEDE-0DB7-482D-BE86-69600970321B}"/>
              </a:ext>
            </a:extLst>
          </p:cNvPr>
          <p:cNvSpPr>
            <a:spLocks noGrp="1"/>
          </p:cNvSpPr>
          <p:nvPr>
            <p:ph type="title"/>
          </p:nvPr>
        </p:nvSpPr>
        <p:spPr/>
        <p:txBody>
          <a:bodyPr/>
          <a:lstStyle/>
          <a:p>
            <a:r>
              <a:rPr lang="en-US" dirty="0"/>
              <a:t>YEARLONG SUMMARY</a:t>
            </a:r>
          </a:p>
        </p:txBody>
      </p:sp>
      <p:sp>
        <p:nvSpPr>
          <p:cNvPr id="6" name="Slide Number Placeholder 5">
            <a:extLst>
              <a:ext uri="{FF2B5EF4-FFF2-40B4-BE49-F238E27FC236}">
                <a16:creationId xmlns="" xmlns:a16="http://schemas.microsoft.com/office/drawing/2014/main" id="{24BAED84-AFF8-4E0B-9F5B-132CA8DB1C5D}"/>
              </a:ext>
            </a:extLst>
          </p:cNvPr>
          <p:cNvSpPr>
            <a:spLocks noGrp="1"/>
          </p:cNvSpPr>
          <p:nvPr>
            <p:ph type="sldNum" sz="quarter" idx="10"/>
          </p:nvPr>
        </p:nvSpPr>
        <p:spPr/>
        <p:txBody>
          <a:bodyPr/>
          <a:lstStyle/>
          <a:p>
            <a:fld id="{BC599894-1D3F-4487-9F47-B3E0031273C3}" type="slidenum">
              <a:rPr lang="en-US" smtClean="0">
                <a:solidFill>
                  <a:srgbClr val="000000"/>
                </a:solidFill>
              </a:rPr>
              <a:pPr/>
              <a:t>16</a:t>
            </a:fld>
            <a:endParaRPr lang="en-US" dirty="0">
              <a:solidFill>
                <a:srgbClr val="000000"/>
              </a:solidFill>
            </a:endParaRPr>
          </a:p>
        </p:txBody>
      </p:sp>
      <p:graphicFrame>
        <p:nvGraphicFramePr>
          <p:cNvPr id="8" name="Content Placeholder 7">
            <a:extLst>
              <a:ext uri="{FF2B5EF4-FFF2-40B4-BE49-F238E27FC236}">
                <a16:creationId xmlns="" xmlns:a16="http://schemas.microsoft.com/office/drawing/2014/main" id="{59DE14CB-40DE-44C9-95E6-F0E8A23D9F1D}"/>
              </a:ext>
            </a:extLst>
          </p:cNvPr>
          <p:cNvGraphicFramePr>
            <a:graphicFrameLocks noGrp="1"/>
          </p:cNvGraphicFramePr>
          <p:nvPr>
            <p:ph sz="half" idx="2"/>
            <p:extLst/>
          </p:nvPr>
        </p:nvGraphicFramePr>
        <p:xfrm>
          <a:off x="-1" y="2438708"/>
          <a:ext cx="4343401" cy="39176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8">
            <a:extLst>
              <a:ext uri="{FF2B5EF4-FFF2-40B4-BE49-F238E27FC236}">
                <a16:creationId xmlns="" xmlns:a16="http://schemas.microsoft.com/office/drawing/2014/main" id="{83B054DF-B50E-495F-9E1B-A5231D1AFA75}"/>
              </a:ext>
            </a:extLst>
          </p:cNvPr>
          <p:cNvGraphicFramePr>
            <a:graphicFrameLocks noGrp="1"/>
          </p:cNvGraphicFramePr>
          <p:nvPr>
            <p:ph sz="half" idx="11"/>
            <p:extLst/>
          </p:nvPr>
        </p:nvGraphicFramePr>
        <p:xfrm>
          <a:off x="4230688" y="2895600"/>
          <a:ext cx="4760912" cy="31556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117361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45D002E-DAB5-4EAB-A861-E5DD3B06E93B}"/>
              </a:ext>
            </a:extLst>
          </p:cNvPr>
          <p:cNvSpPr>
            <a:spLocks noGrp="1"/>
          </p:cNvSpPr>
          <p:nvPr>
            <p:ph type="body" idx="1"/>
          </p:nvPr>
        </p:nvSpPr>
        <p:spPr>
          <a:xfrm>
            <a:off x="74612" y="1328690"/>
            <a:ext cx="3735388" cy="639762"/>
          </a:xfrm>
        </p:spPr>
        <p:txBody>
          <a:bodyPr/>
          <a:lstStyle/>
          <a:p>
            <a:pPr algn="ctr"/>
            <a:r>
              <a:rPr lang="en-US" dirty="0"/>
              <a:t>Beneficiary Sex and Race/Ethnicity</a:t>
            </a:r>
          </a:p>
        </p:txBody>
      </p:sp>
      <p:sp>
        <p:nvSpPr>
          <p:cNvPr id="4" name="Text Placeholder 3">
            <a:extLst>
              <a:ext uri="{FF2B5EF4-FFF2-40B4-BE49-F238E27FC236}">
                <a16:creationId xmlns="" xmlns:a16="http://schemas.microsoft.com/office/drawing/2014/main" id="{BD178970-FDFC-4AD1-B098-20743EA7E91C}"/>
              </a:ext>
            </a:extLst>
          </p:cNvPr>
          <p:cNvSpPr>
            <a:spLocks noGrp="1"/>
          </p:cNvSpPr>
          <p:nvPr>
            <p:ph type="body" sz="quarter" idx="3"/>
          </p:nvPr>
        </p:nvSpPr>
        <p:spPr>
          <a:xfrm>
            <a:off x="4406929" y="1295400"/>
            <a:ext cx="4521200" cy="457200"/>
          </a:xfrm>
        </p:spPr>
        <p:txBody>
          <a:bodyPr/>
          <a:lstStyle/>
          <a:p>
            <a:pPr algn="ctr"/>
            <a:r>
              <a:rPr lang="en-US" dirty="0"/>
              <a:t>Beneficiary Age Group</a:t>
            </a:r>
          </a:p>
        </p:txBody>
      </p:sp>
      <p:sp>
        <p:nvSpPr>
          <p:cNvPr id="5" name="Title 4">
            <a:extLst>
              <a:ext uri="{FF2B5EF4-FFF2-40B4-BE49-F238E27FC236}">
                <a16:creationId xmlns="" xmlns:a16="http://schemas.microsoft.com/office/drawing/2014/main" id="{C647E788-8A02-45B7-9CEF-DF61F3DD45E7}"/>
              </a:ext>
            </a:extLst>
          </p:cNvPr>
          <p:cNvSpPr>
            <a:spLocks noGrp="1"/>
          </p:cNvSpPr>
          <p:nvPr>
            <p:ph type="title"/>
          </p:nvPr>
        </p:nvSpPr>
        <p:spPr/>
        <p:txBody>
          <a:bodyPr/>
          <a:lstStyle/>
          <a:p>
            <a:r>
              <a:rPr lang="en-US" dirty="0"/>
              <a:t>Readmission Rates by Demographics</a:t>
            </a:r>
          </a:p>
        </p:txBody>
      </p:sp>
      <p:sp>
        <p:nvSpPr>
          <p:cNvPr id="6" name="Slide Number Placeholder 5">
            <a:extLst>
              <a:ext uri="{FF2B5EF4-FFF2-40B4-BE49-F238E27FC236}">
                <a16:creationId xmlns="" xmlns:a16="http://schemas.microsoft.com/office/drawing/2014/main" id="{F2CC134C-6B66-4852-A370-314B942C098D}"/>
              </a:ext>
            </a:extLst>
          </p:cNvPr>
          <p:cNvSpPr>
            <a:spLocks noGrp="1"/>
          </p:cNvSpPr>
          <p:nvPr>
            <p:ph type="sldNum" sz="quarter" idx="10"/>
          </p:nvPr>
        </p:nvSpPr>
        <p:spPr/>
        <p:txBody>
          <a:bodyPr/>
          <a:lstStyle/>
          <a:p>
            <a:fld id="{BC599894-1D3F-4487-9F47-B3E0031273C3}" type="slidenum">
              <a:rPr lang="en-US" smtClean="0">
                <a:solidFill>
                  <a:srgbClr val="000000"/>
                </a:solidFill>
              </a:rPr>
              <a:pPr/>
              <a:t>17</a:t>
            </a:fld>
            <a:endParaRPr lang="en-US" dirty="0">
              <a:solidFill>
                <a:srgbClr val="000000"/>
              </a:solidFill>
            </a:endParaRPr>
          </a:p>
        </p:txBody>
      </p:sp>
      <p:graphicFrame>
        <p:nvGraphicFramePr>
          <p:cNvPr id="8" name="Content Placeholder 7">
            <a:extLst>
              <a:ext uri="{FF2B5EF4-FFF2-40B4-BE49-F238E27FC236}">
                <a16:creationId xmlns="" xmlns:a16="http://schemas.microsoft.com/office/drawing/2014/main" id="{01011C78-DE6A-4B5B-950B-F2D88AA84571}"/>
              </a:ext>
            </a:extLst>
          </p:cNvPr>
          <p:cNvGraphicFramePr>
            <a:graphicFrameLocks noGrp="1"/>
          </p:cNvGraphicFramePr>
          <p:nvPr>
            <p:ph sz="half" idx="2"/>
            <p:extLst/>
          </p:nvPr>
        </p:nvGraphicFramePr>
        <p:xfrm>
          <a:off x="152400" y="2057400"/>
          <a:ext cx="3810000" cy="1981198"/>
        </p:xfrm>
        <a:graphic>
          <a:graphicData uri="http://schemas.openxmlformats.org/drawingml/2006/table">
            <a:tbl>
              <a:tblPr/>
              <a:tblGrid>
                <a:gridCol w="762000">
                  <a:extLst>
                    <a:ext uri="{9D8B030D-6E8A-4147-A177-3AD203B41FA5}">
                      <a16:colId xmlns="" xmlns:a16="http://schemas.microsoft.com/office/drawing/2014/main" val="2823846509"/>
                    </a:ext>
                  </a:extLst>
                </a:gridCol>
                <a:gridCol w="914401">
                  <a:extLst>
                    <a:ext uri="{9D8B030D-6E8A-4147-A177-3AD203B41FA5}">
                      <a16:colId xmlns="" xmlns:a16="http://schemas.microsoft.com/office/drawing/2014/main" val="2029941239"/>
                    </a:ext>
                  </a:extLst>
                </a:gridCol>
                <a:gridCol w="1143000">
                  <a:extLst>
                    <a:ext uri="{9D8B030D-6E8A-4147-A177-3AD203B41FA5}">
                      <a16:colId xmlns="" xmlns:a16="http://schemas.microsoft.com/office/drawing/2014/main" val="4270126088"/>
                    </a:ext>
                  </a:extLst>
                </a:gridCol>
                <a:gridCol w="990599">
                  <a:extLst>
                    <a:ext uri="{9D8B030D-6E8A-4147-A177-3AD203B41FA5}">
                      <a16:colId xmlns="" xmlns:a16="http://schemas.microsoft.com/office/drawing/2014/main" val="2095152856"/>
                    </a:ext>
                  </a:extLst>
                </a:gridCol>
              </a:tblGrid>
              <a:tr h="487438">
                <a:tc>
                  <a:txBody>
                    <a:bodyPr/>
                    <a:lstStyle/>
                    <a:p>
                      <a:pPr algn="ctr" fontAlgn="ctr"/>
                      <a:endParaRPr lang="en-US" sz="1300" b="1" i="0" u="none" strike="noStrike" dirty="0">
                        <a:solidFill>
                          <a:srgbClr val="000000"/>
                        </a:solidFill>
                        <a:effectLst/>
                        <a:latin typeface="Nirmala UI" panose="020B0502040204020203" pitchFamily="34" charset="0"/>
                      </a:endParaRP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1" i="0" u="none" strike="noStrike">
                          <a:solidFill>
                            <a:srgbClr val="000000"/>
                          </a:solidFill>
                          <a:effectLst/>
                          <a:latin typeface="Nirmala UI" panose="020B0502040204020203" pitchFamily="34" charset="0"/>
                        </a:rPr>
                        <a:t>Discharges</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1" i="0" u="none" strike="noStrike" dirty="0">
                          <a:solidFill>
                            <a:srgbClr val="000000"/>
                          </a:solidFill>
                          <a:effectLst/>
                          <a:latin typeface="Nirmala UI" panose="020B0502040204020203" pitchFamily="34" charset="0"/>
                        </a:rPr>
                        <a:t>Readmissions</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1" i="0" u="none" strike="noStrike">
                          <a:solidFill>
                            <a:srgbClr val="000000"/>
                          </a:solidFill>
                          <a:effectLst/>
                          <a:latin typeface="Nirmala UI" panose="020B0502040204020203" pitchFamily="34" charset="0"/>
                        </a:rPr>
                        <a:t>Readm30%</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 xmlns:a16="http://schemas.microsoft.com/office/drawing/2014/main" val="1792848205"/>
                  </a:ext>
                </a:extLst>
              </a:tr>
              <a:tr h="248960">
                <a:tc>
                  <a:txBody>
                    <a:bodyPr/>
                    <a:lstStyle/>
                    <a:p>
                      <a:pPr algn="ctr" fontAlgn="b"/>
                      <a:r>
                        <a:rPr lang="en-US" sz="1300" b="1" i="0" u="none" strike="noStrike">
                          <a:solidFill>
                            <a:srgbClr val="000000"/>
                          </a:solidFill>
                          <a:effectLst/>
                          <a:latin typeface="Nirmala UI" panose="020B0502040204020203" pitchFamily="34" charset="0"/>
                        </a:rPr>
                        <a:t>Males</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0" i="0" u="none" strike="noStrike" dirty="0">
                          <a:solidFill>
                            <a:srgbClr val="000000"/>
                          </a:solidFill>
                          <a:effectLst/>
                          <a:latin typeface="Nirmala UI" panose="020B0502040204020203" pitchFamily="34" charset="0"/>
                        </a:rPr>
                        <a:t>93,589</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17,877</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19.10%</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530286623"/>
                  </a:ext>
                </a:extLst>
              </a:tr>
              <a:tr h="248960">
                <a:tc>
                  <a:txBody>
                    <a:bodyPr/>
                    <a:lstStyle/>
                    <a:p>
                      <a:pPr algn="ctr" fontAlgn="b"/>
                      <a:r>
                        <a:rPr lang="en-US" sz="1300" b="1" i="0" u="none" strike="noStrike">
                          <a:solidFill>
                            <a:srgbClr val="000000"/>
                          </a:solidFill>
                          <a:effectLst/>
                          <a:latin typeface="Nirmala UI" panose="020B0502040204020203" pitchFamily="34" charset="0"/>
                        </a:rPr>
                        <a:t>Females</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0" i="0" u="none" strike="noStrike" dirty="0">
                          <a:solidFill>
                            <a:srgbClr val="000000"/>
                          </a:solidFill>
                          <a:effectLst/>
                          <a:latin typeface="Nirmala UI" panose="020B0502040204020203" pitchFamily="34" charset="0"/>
                        </a:rPr>
                        <a:t>112,756</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18,997</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16.85%</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428967070"/>
                  </a:ext>
                </a:extLst>
              </a:tr>
              <a:tr h="248960">
                <a:tc>
                  <a:txBody>
                    <a:bodyPr/>
                    <a:lstStyle/>
                    <a:p>
                      <a:pPr algn="ctr" fontAlgn="b"/>
                      <a:r>
                        <a:rPr lang="en-US" sz="1300" b="1" i="0" u="none" strike="noStrike">
                          <a:solidFill>
                            <a:srgbClr val="000000"/>
                          </a:solidFill>
                          <a:effectLst/>
                          <a:latin typeface="Nirmala UI" panose="020B0502040204020203" pitchFamily="34" charset="0"/>
                        </a:rPr>
                        <a:t>White</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0" i="0" u="none" strike="noStrike">
                          <a:solidFill>
                            <a:srgbClr val="000000"/>
                          </a:solidFill>
                          <a:effectLst/>
                          <a:latin typeface="Nirmala UI" panose="020B0502040204020203" pitchFamily="34" charset="0"/>
                        </a:rPr>
                        <a:t>134,798</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22,476</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16.67%</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73182686"/>
                  </a:ext>
                </a:extLst>
              </a:tr>
              <a:tr h="248960">
                <a:tc>
                  <a:txBody>
                    <a:bodyPr/>
                    <a:lstStyle/>
                    <a:p>
                      <a:pPr algn="ctr" fontAlgn="b"/>
                      <a:r>
                        <a:rPr lang="en-US" sz="1300" b="1" i="0" u="none" strike="noStrike">
                          <a:solidFill>
                            <a:srgbClr val="000000"/>
                          </a:solidFill>
                          <a:effectLst/>
                          <a:latin typeface="Nirmala UI" panose="020B0502040204020203" pitchFamily="34" charset="0"/>
                        </a:rPr>
                        <a:t>Black</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0" i="0" u="none" strike="noStrike">
                          <a:solidFill>
                            <a:srgbClr val="000000"/>
                          </a:solidFill>
                          <a:effectLst/>
                          <a:latin typeface="Nirmala UI" panose="020B0502040204020203" pitchFamily="34" charset="0"/>
                        </a:rPr>
                        <a:t>61,238</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12,657</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20.67%</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427804263"/>
                  </a:ext>
                </a:extLst>
              </a:tr>
              <a:tr h="248960">
                <a:tc>
                  <a:txBody>
                    <a:bodyPr/>
                    <a:lstStyle/>
                    <a:p>
                      <a:pPr algn="ctr" fontAlgn="b"/>
                      <a:r>
                        <a:rPr lang="en-US" sz="1300" b="1" i="0" u="none" strike="noStrike">
                          <a:solidFill>
                            <a:srgbClr val="000000"/>
                          </a:solidFill>
                          <a:effectLst/>
                          <a:latin typeface="Nirmala UI" panose="020B0502040204020203" pitchFamily="34" charset="0"/>
                        </a:rPr>
                        <a:t>Asian</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0" i="0" u="none" strike="noStrike">
                          <a:solidFill>
                            <a:srgbClr val="000000"/>
                          </a:solidFill>
                          <a:effectLst/>
                          <a:latin typeface="Nirmala UI" panose="020B0502040204020203" pitchFamily="34" charset="0"/>
                        </a:rPr>
                        <a:t>3,172</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548</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17.28%</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781635265"/>
                  </a:ext>
                </a:extLst>
              </a:tr>
              <a:tr h="248960">
                <a:tc>
                  <a:txBody>
                    <a:bodyPr/>
                    <a:lstStyle/>
                    <a:p>
                      <a:pPr algn="ctr" fontAlgn="b"/>
                      <a:r>
                        <a:rPr lang="en-US" sz="1300" b="1" i="0" u="none" strike="noStrike">
                          <a:solidFill>
                            <a:srgbClr val="000000"/>
                          </a:solidFill>
                          <a:effectLst/>
                          <a:latin typeface="Nirmala UI" panose="020B0502040204020203" pitchFamily="34" charset="0"/>
                        </a:rPr>
                        <a:t>Hispanic</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0" i="0" u="none" strike="noStrike">
                          <a:solidFill>
                            <a:srgbClr val="000000"/>
                          </a:solidFill>
                          <a:effectLst/>
                          <a:latin typeface="Nirmala UI" panose="020B0502040204020203" pitchFamily="34" charset="0"/>
                        </a:rPr>
                        <a:t>1,853</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336</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dirty="0">
                          <a:solidFill>
                            <a:srgbClr val="000000"/>
                          </a:solidFill>
                          <a:effectLst/>
                          <a:latin typeface="Nirmala UI" panose="020B0502040204020203" pitchFamily="34" charset="0"/>
                        </a:rPr>
                        <a:t>18.13%</a:t>
                      </a:r>
                    </a:p>
                  </a:txBody>
                  <a:tcPr marL="6057" marR="6057" marT="60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139825062"/>
                  </a:ext>
                </a:extLst>
              </a:tr>
            </a:tbl>
          </a:graphicData>
        </a:graphic>
      </p:graphicFrame>
      <p:graphicFrame>
        <p:nvGraphicFramePr>
          <p:cNvPr id="9" name="Table 8">
            <a:extLst>
              <a:ext uri="{FF2B5EF4-FFF2-40B4-BE49-F238E27FC236}">
                <a16:creationId xmlns="" xmlns:a16="http://schemas.microsoft.com/office/drawing/2014/main" id="{193807D5-92FB-4AD4-BD0C-EC62E1761743}"/>
              </a:ext>
            </a:extLst>
          </p:cNvPr>
          <p:cNvGraphicFramePr>
            <a:graphicFrameLocks noGrp="1"/>
          </p:cNvGraphicFramePr>
          <p:nvPr>
            <p:extLst/>
          </p:nvPr>
        </p:nvGraphicFramePr>
        <p:xfrm>
          <a:off x="4406929" y="2057400"/>
          <a:ext cx="4521200" cy="1981198"/>
        </p:xfrm>
        <a:graphic>
          <a:graphicData uri="http://schemas.openxmlformats.org/drawingml/2006/table">
            <a:tbl>
              <a:tblPr/>
              <a:tblGrid>
                <a:gridCol w="1130300">
                  <a:extLst>
                    <a:ext uri="{9D8B030D-6E8A-4147-A177-3AD203B41FA5}">
                      <a16:colId xmlns="" xmlns:a16="http://schemas.microsoft.com/office/drawing/2014/main" val="3925289571"/>
                    </a:ext>
                  </a:extLst>
                </a:gridCol>
                <a:gridCol w="1130300">
                  <a:extLst>
                    <a:ext uri="{9D8B030D-6E8A-4147-A177-3AD203B41FA5}">
                      <a16:colId xmlns="" xmlns:a16="http://schemas.microsoft.com/office/drawing/2014/main" val="116468797"/>
                    </a:ext>
                  </a:extLst>
                </a:gridCol>
                <a:gridCol w="1130300">
                  <a:extLst>
                    <a:ext uri="{9D8B030D-6E8A-4147-A177-3AD203B41FA5}">
                      <a16:colId xmlns="" xmlns:a16="http://schemas.microsoft.com/office/drawing/2014/main" val="2901603306"/>
                    </a:ext>
                  </a:extLst>
                </a:gridCol>
                <a:gridCol w="1130300">
                  <a:extLst>
                    <a:ext uri="{9D8B030D-6E8A-4147-A177-3AD203B41FA5}">
                      <a16:colId xmlns="" xmlns:a16="http://schemas.microsoft.com/office/drawing/2014/main" val="2414728366"/>
                    </a:ext>
                  </a:extLst>
                </a:gridCol>
              </a:tblGrid>
              <a:tr h="487438">
                <a:tc>
                  <a:txBody>
                    <a:bodyPr/>
                    <a:lstStyle/>
                    <a:p>
                      <a:pPr algn="ctr" fontAlgn="ctr"/>
                      <a:endParaRPr lang="en-US" sz="1300" b="1" i="0" u="none" strike="noStrike" dirty="0">
                        <a:solidFill>
                          <a:srgbClr val="000000"/>
                        </a:solidFill>
                        <a:effectLst/>
                        <a:latin typeface="Nirmala UI" panose="020B0502040204020203"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1" i="0" u="none" strike="noStrike">
                          <a:solidFill>
                            <a:srgbClr val="000000"/>
                          </a:solidFill>
                          <a:effectLst/>
                          <a:latin typeface="Nirmala UI" panose="020B0502040204020203" pitchFamily="34" charset="0"/>
                        </a:rPr>
                        <a:t>Discharges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1" i="0" u="none" strike="noStrike">
                          <a:solidFill>
                            <a:srgbClr val="000000"/>
                          </a:solidFill>
                          <a:effectLst/>
                          <a:latin typeface="Nirmala UI" panose="020B0502040204020203" pitchFamily="34" charset="0"/>
                        </a:rPr>
                        <a:t>Readmissions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1" i="0" u="none" strike="noStrike">
                          <a:solidFill>
                            <a:srgbClr val="000000"/>
                          </a:solidFill>
                          <a:effectLst/>
                          <a:latin typeface="Nirmala UI" panose="020B0502040204020203" pitchFamily="34" charset="0"/>
                        </a:rPr>
                        <a:t>Readm30%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 xmlns:a16="http://schemas.microsoft.com/office/drawing/2014/main" val="1826327203"/>
                  </a:ext>
                </a:extLst>
              </a:tr>
              <a:tr h="248960">
                <a:tc>
                  <a:txBody>
                    <a:bodyPr/>
                    <a:lstStyle/>
                    <a:p>
                      <a:pPr algn="ctr" fontAlgn="b"/>
                      <a:r>
                        <a:rPr lang="en-US" sz="1300" b="1" i="0" u="none" strike="noStrike">
                          <a:solidFill>
                            <a:srgbClr val="000000"/>
                          </a:solidFill>
                          <a:effectLst/>
                          <a:latin typeface="Nirmala UI" panose="020B0502040204020203" pitchFamily="34" charset="0"/>
                        </a:rPr>
                        <a:t>Under 65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0" i="0" u="none" strike="noStrike">
                          <a:solidFill>
                            <a:srgbClr val="000000"/>
                          </a:solidFill>
                          <a:effectLst/>
                          <a:latin typeface="Nirmala UI" panose="020B0502040204020203" pitchFamily="34" charset="0"/>
                        </a:rPr>
                        <a:t>39,382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9,235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23.45%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4051282758"/>
                  </a:ext>
                </a:extLst>
              </a:tr>
              <a:tr h="248960">
                <a:tc>
                  <a:txBody>
                    <a:bodyPr/>
                    <a:lstStyle/>
                    <a:p>
                      <a:pPr algn="ctr" fontAlgn="b"/>
                      <a:r>
                        <a:rPr lang="en-US" sz="1300" b="1" i="0" u="none" strike="noStrike">
                          <a:solidFill>
                            <a:srgbClr val="000000"/>
                          </a:solidFill>
                          <a:effectLst/>
                          <a:latin typeface="Nirmala UI" panose="020B0502040204020203" pitchFamily="34" charset="0"/>
                        </a:rPr>
                        <a:t>65-69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0" i="0" u="none" strike="noStrike">
                          <a:solidFill>
                            <a:srgbClr val="000000"/>
                          </a:solidFill>
                          <a:effectLst/>
                          <a:latin typeface="Nirmala UI" panose="020B0502040204020203" pitchFamily="34" charset="0"/>
                        </a:rPr>
                        <a:t>32,218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5,405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16.78%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205268995"/>
                  </a:ext>
                </a:extLst>
              </a:tr>
              <a:tr h="248960">
                <a:tc>
                  <a:txBody>
                    <a:bodyPr/>
                    <a:lstStyle/>
                    <a:p>
                      <a:pPr algn="ctr" fontAlgn="b"/>
                      <a:r>
                        <a:rPr lang="en-US" sz="1300" b="1" i="0" u="none" strike="noStrike">
                          <a:solidFill>
                            <a:srgbClr val="000000"/>
                          </a:solidFill>
                          <a:effectLst/>
                          <a:latin typeface="Nirmala UI" panose="020B0502040204020203" pitchFamily="34" charset="0"/>
                        </a:rPr>
                        <a:t>70-74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0" i="0" u="none" strike="noStrike">
                          <a:solidFill>
                            <a:srgbClr val="000000"/>
                          </a:solidFill>
                          <a:effectLst/>
                          <a:latin typeface="Nirmala UI" panose="020B0502040204020203" pitchFamily="34" charset="0"/>
                        </a:rPr>
                        <a:t>35,278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5,819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16.49%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4056418493"/>
                  </a:ext>
                </a:extLst>
              </a:tr>
              <a:tr h="248960">
                <a:tc>
                  <a:txBody>
                    <a:bodyPr/>
                    <a:lstStyle/>
                    <a:p>
                      <a:pPr algn="ctr" fontAlgn="b"/>
                      <a:r>
                        <a:rPr lang="en-US" sz="1300" b="1" i="0" u="none" strike="noStrike">
                          <a:solidFill>
                            <a:srgbClr val="000000"/>
                          </a:solidFill>
                          <a:effectLst/>
                          <a:latin typeface="Nirmala UI" panose="020B0502040204020203" pitchFamily="34" charset="0"/>
                        </a:rPr>
                        <a:t>75-79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0" i="0" u="none" strike="noStrike">
                          <a:solidFill>
                            <a:srgbClr val="000000"/>
                          </a:solidFill>
                          <a:effectLst/>
                          <a:latin typeface="Nirmala UI" panose="020B0502040204020203" pitchFamily="34" charset="0"/>
                        </a:rPr>
                        <a:t>32,153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5,697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17.72%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099322090"/>
                  </a:ext>
                </a:extLst>
              </a:tr>
              <a:tr h="248960">
                <a:tc>
                  <a:txBody>
                    <a:bodyPr/>
                    <a:lstStyle/>
                    <a:p>
                      <a:pPr algn="ctr" fontAlgn="b"/>
                      <a:r>
                        <a:rPr lang="en-US" sz="1300" b="1" i="0" u="none" strike="noStrike">
                          <a:solidFill>
                            <a:srgbClr val="000000"/>
                          </a:solidFill>
                          <a:effectLst/>
                          <a:latin typeface="Nirmala UI" panose="020B0502040204020203" pitchFamily="34" charset="0"/>
                        </a:rPr>
                        <a:t>80-84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0" i="0" u="none" strike="noStrike">
                          <a:solidFill>
                            <a:srgbClr val="000000"/>
                          </a:solidFill>
                          <a:effectLst/>
                          <a:latin typeface="Nirmala UI" panose="020B0502040204020203" pitchFamily="34" charset="0"/>
                        </a:rPr>
                        <a:t>27,017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4,489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16.62%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451572911"/>
                  </a:ext>
                </a:extLst>
              </a:tr>
              <a:tr h="248960">
                <a:tc>
                  <a:txBody>
                    <a:bodyPr/>
                    <a:lstStyle/>
                    <a:p>
                      <a:pPr algn="ctr" fontAlgn="b"/>
                      <a:r>
                        <a:rPr lang="en-US" sz="1300" b="1" i="0" u="none" strike="noStrike">
                          <a:solidFill>
                            <a:srgbClr val="000000"/>
                          </a:solidFill>
                          <a:effectLst/>
                          <a:latin typeface="Nirmala UI" panose="020B0502040204020203" pitchFamily="34" charset="0"/>
                        </a:rPr>
                        <a:t>85 and Older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0" i="0" u="none" strike="noStrike">
                          <a:solidFill>
                            <a:srgbClr val="000000"/>
                          </a:solidFill>
                          <a:effectLst/>
                          <a:latin typeface="Nirmala UI" panose="020B0502040204020203" pitchFamily="34" charset="0"/>
                        </a:rPr>
                        <a:t>40,298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a:solidFill>
                            <a:srgbClr val="000000"/>
                          </a:solidFill>
                          <a:effectLst/>
                          <a:latin typeface="Nirmala UI" panose="020B0502040204020203" pitchFamily="34" charset="0"/>
                        </a:rPr>
                        <a:t>6,229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300" b="0" i="0" u="none" strike="noStrike" dirty="0">
                          <a:solidFill>
                            <a:srgbClr val="000000"/>
                          </a:solidFill>
                          <a:effectLst/>
                          <a:latin typeface="Nirmala UI" panose="020B0502040204020203" pitchFamily="34" charset="0"/>
                        </a:rPr>
                        <a:t>15.46%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589277927"/>
                  </a:ext>
                </a:extLst>
              </a:tr>
            </a:tbl>
          </a:graphicData>
        </a:graphic>
      </p:graphicFrame>
      <p:graphicFrame>
        <p:nvGraphicFramePr>
          <p:cNvPr id="10" name="Chart 9">
            <a:extLst>
              <a:ext uri="{FF2B5EF4-FFF2-40B4-BE49-F238E27FC236}">
                <a16:creationId xmlns="" xmlns:a16="http://schemas.microsoft.com/office/drawing/2014/main" id="{00000000-0008-0000-0300-000008000000}"/>
              </a:ext>
            </a:extLst>
          </p:cNvPr>
          <p:cNvGraphicFramePr>
            <a:graphicFrameLocks/>
          </p:cNvGraphicFramePr>
          <p:nvPr>
            <p:extLst/>
          </p:nvPr>
        </p:nvGraphicFramePr>
        <p:xfrm>
          <a:off x="-33626" y="4164868"/>
          <a:ext cx="4681826" cy="25407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 xmlns:a16="http://schemas.microsoft.com/office/drawing/2014/main" id="{00000000-0008-0000-0300-00000A000000}"/>
              </a:ext>
            </a:extLst>
          </p:cNvPr>
          <p:cNvGraphicFramePr>
            <a:graphicFrameLocks/>
          </p:cNvGraphicFramePr>
          <p:nvPr>
            <p:extLst/>
          </p:nvPr>
        </p:nvGraphicFramePr>
        <p:xfrm>
          <a:off x="4571999" y="4164868"/>
          <a:ext cx="4491257" cy="25407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030483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5AACE217-11F5-4681-9AC1-4E82FEB3C926}"/>
              </a:ext>
            </a:extLst>
          </p:cNvPr>
          <p:cNvSpPr>
            <a:spLocks noGrp="1"/>
          </p:cNvSpPr>
          <p:nvPr>
            <p:ph type="body" idx="1"/>
          </p:nvPr>
        </p:nvSpPr>
        <p:spPr>
          <a:xfrm>
            <a:off x="152399" y="1224465"/>
            <a:ext cx="4495799" cy="528135"/>
          </a:xfrm>
        </p:spPr>
        <p:txBody>
          <a:bodyPr/>
          <a:lstStyle/>
          <a:p>
            <a:pPr algn="ctr"/>
            <a:r>
              <a:rPr lang="en-US" dirty="0"/>
              <a:t>Length of Stay (LOS)</a:t>
            </a:r>
          </a:p>
        </p:txBody>
      </p:sp>
      <p:graphicFrame>
        <p:nvGraphicFramePr>
          <p:cNvPr id="8" name="Content Placeholder 7">
            <a:extLst>
              <a:ext uri="{FF2B5EF4-FFF2-40B4-BE49-F238E27FC236}">
                <a16:creationId xmlns="" xmlns:a16="http://schemas.microsoft.com/office/drawing/2014/main" id="{C2642B89-20CA-4DE5-A9E1-307102EBA7EC}"/>
              </a:ext>
            </a:extLst>
          </p:cNvPr>
          <p:cNvGraphicFramePr>
            <a:graphicFrameLocks noGrp="1"/>
          </p:cNvGraphicFramePr>
          <p:nvPr>
            <p:ph sz="half" idx="2"/>
            <p:extLst/>
          </p:nvPr>
        </p:nvGraphicFramePr>
        <p:xfrm>
          <a:off x="180390" y="1859281"/>
          <a:ext cx="4467809" cy="1470114"/>
        </p:xfrm>
        <a:graphic>
          <a:graphicData uri="http://schemas.openxmlformats.org/drawingml/2006/table">
            <a:tbl>
              <a:tblPr/>
              <a:tblGrid>
                <a:gridCol w="1243742">
                  <a:extLst>
                    <a:ext uri="{9D8B030D-6E8A-4147-A177-3AD203B41FA5}">
                      <a16:colId xmlns="" xmlns:a16="http://schemas.microsoft.com/office/drawing/2014/main" val="1451230325"/>
                    </a:ext>
                  </a:extLst>
                </a:gridCol>
                <a:gridCol w="1074689">
                  <a:extLst>
                    <a:ext uri="{9D8B030D-6E8A-4147-A177-3AD203B41FA5}">
                      <a16:colId xmlns="" xmlns:a16="http://schemas.microsoft.com/office/drawing/2014/main" val="1819250343"/>
                    </a:ext>
                  </a:extLst>
                </a:gridCol>
                <a:gridCol w="1074689">
                  <a:extLst>
                    <a:ext uri="{9D8B030D-6E8A-4147-A177-3AD203B41FA5}">
                      <a16:colId xmlns="" xmlns:a16="http://schemas.microsoft.com/office/drawing/2014/main" val="154959743"/>
                    </a:ext>
                  </a:extLst>
                </a:gridCol>
                <a:gridCol w="1074689">
                  <a:extLst>
                    <a:ext uri="{9D8B030D-6E8A-4147-A177-3AD203B41FA5}">
                      <a16:colId xmlns="" xmlns:a16="http://schemas.microsoft.com/office/drawing/2014/main" val="3356594901"/>
                    </a:ext>
                  </a:extLst>
                </a:gridCol>
              </a:tblGrid>
              <a:tr h="245019">
                <a:tc>
                  <a:txBody>
                    <a:bodyPr/>
                    <a:lstStyle/>
                    <a:p>
                      <a:pPr algn="ctr" fontAlgn="ctr"/>
                      <a:endParaRPr lang="en-US" sz="1300" b="1" i="0" u="none" strike="noStrike" dirty="0">
                        <a:solidFill>
                          <a:srgbClr val="000000"/>
                        </a:solidFill>
                        <a:effectLst/>
                        <a:latin typeface="Nirmala UI" panose="020B0502040204020203" pitchFamily="34" charset="0"/>
                      </a:endParaRP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1" i="0" u="none" strike="noStrike">
                          <a:solidFill>
                            <a:srgbClr val="000000"/>
                          </a:solidFill>
                          <a:effectLst/>
                          <a:latin typeface="Nirmala UI" panose="020B0502040204020203" pitchFamily="34" charset="0"/>
                        </a:rPr>
                        <a:t>Discharges</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1" i="0" u="none" strike="noStrike">
                          <a:solidFill>
                            <a:srgbClr val="000000"/>
                          </a:solidFill>
                          <a:effectLst/>
                          <a:latin typeface="Nirmala UI" panose="020B0502040204020203" pitchFamily="34" charset="0"/>
                        </a:rPr>
                        <a:t>Readmissions</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1" i="0" u="none" strike="noStrike" dirty="0">
                          <a:solidFill>
                            <a:srgbClr val="000000"/>
                          </a:solidFill>
                          <a:effectLst/>
                          <a:latin typeface="Nirmala UI" panose="020B0502040204020203" pitchFamily="34" charset="0"/>
                        </a:rPr>
                        <a:t>Readm30%</a:t>
                      </a:r>
                    </a:p>
                  </a:txBody>
                  <a:tcPr marL="6057" marR="6057" marT="605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 xmlns:a16="http://schemas.microsoft.com/office/drawing/2014/main" val="2007782257"/>
                  </a:ext>
                </a:extLst>
              </a:tr>
              <a:tr h="245019">
                <a:tc>
                  <a:txBody>
                    <a:bodyPr/>
                    <a:lstStyle/>
                    <a:p>
                      <a:pPr algn="ctr" fontAlgn="ctr"/>
                      <a:r>
                        <a:rPr lang="en-US" sz="1300" b="1" i="0" u="none" strike="noStrike">
                          <a:solidFill>
                            <a:srgbClr val="000000"/>
                          </a:solidFill>
                          <a:effectLst/>
                          <a:latin typeface="Nirmala UI" panose="020B0502040204020203" pitchFamily="34" charset="0"/>
                        </a:rPr>
                        <a:t>1 - 3 days</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0" i="0" u="none" strike="noStrike">
                          <a:solidFill>
                            <a:srgbClr val="000000"/>
                          </a:solidFill>
                          <a:effectLst/>
                          <a:latin typeface="Nirmala UI" panose="020B0502040204020203" pitchFamily="34" charset="0"/>
                        </a:rPr>
                        <a:t>94,920</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solidFill>
                            <a:srgbClr val="000000"/>
                          </a:solidFill>
                          <a:effectLst/>
                          <a:latin typeface="Nirmala UI" panose="020B0502040204020203" pitchFamily="34" charset="0"/>
                        </a:rPr>
                        <a:t>13,724</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solidFill>
                            <a:srgbClr val="000000"/>
                          </a:solidFill>
                          <a:effectLst/>
                          <a:latin typeface="Nirmala UI" panose="020B0502040204020203" pitchFamily="34" charset="0"/>
                        </a:rPr>
                        <a:t>14.46%</a:t>
                      </a:r>
                    </a:p>
                  </a:txBody>
                  <a:tcPr marL="6057" marR="6057" marT="605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426767667"/>
                  </a:ext>
                </a:extLst>
              </a:tr>
              <a:tr h="245019">
                <a:tc>
                  <a:txBody>
                    <a:bodyPr/>
                    <a:lstStyle/>
                    <a:p>
                      <a:pPr algn="ctr" fontAlgn="ctr"/>
                      <a:r>
                        <a:rPr lang="en-US" sz="1300" b="1" i="0" u="none" strike="noStrike">
                          <a:solidFill>
                            <a:srgbClr val="000000"/>
                          </a:solidFill>
                          <a:effectLst/>
                          <a:latin typeface="Nirmala UI" panose="020B0502040204020203" pitchFamily="34" charset="0"/>
                        </a:rPr>
                        <a:t>4 - 7 days</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0" i="0" u="none" strike="noStrike">
                          <a:solidFill>
                            <a:srgbClr val="000000"/>
                          </a:solidFill>
                          <a:effectLst/>
                          <a:latin typeface="Nirmala UI" panose="020B0502040204020203" pitchFamily="34" charset="0"/>
                        </a:rPr>
                        <a:t>72,155</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solidFill>
                            <a:srgbClr val="000000"/>
                          </a:solidFill>
                          <a:effectLst/>
                          <a:latin typeface="Nirmala UI" panose="020B0502040204020203" pitchFamily="34" charset="0"/>
                        </a:rPr>
                        <a:t>13,629</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solidFill>
                            <a:srgbClr val="000000"/>
                          </a:solidFill>
                          <a:effectLst/>
                          <a:latin typeface="Nirmala UI" panose="020B0502040204020203" pitchFamily="34" charset="0"/>
                        </a:rPr>
                        <a:t>18.89%</a:t>
                      </a:r>
                    </a:p>
                  </a:txBody>
                  <a:tcPr marL="6057" marR="6057" marT="605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4252908314"/>
                  </a:ext>
                </a:extLst>
              </a:tr>
              <a:tr h="245019">
                <a:tc>
                  <a:txBody>
                    <a:bodyPr/>
                    <a:lstStyle/>
                    <a:p>
                      <a:pPr algn="ctr" fontAlgn="ctr"/>
                      <a:r>
                        <a:rPr lang="en-US" sz="1300" b="1" i="0" u="none" strike="noStrike">
                          <a:solidFill>
                            <a:srgbClr val="000000"/>
                          </a:solidFill>
                          <a:effectLst/>
                          <a:latin typeface="Nirmala UI" panose="020B0502040204020203" pitchFamily="34" charset="0"/>
                        </a:rPr>
                        <a:t>8 - 14 days</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0" i="0" u="none" strike="noStrike">
                          <a:solidFill>
                            <a:srgbClr val="000000"/>
                          </a:solidFill>
                          <a:effectLst/>
                          <a:latin typeface="Nirmala UI" panose="020B0502040204020203" pitchFamily="34" charset="0"/>
                        </a:rPr>
                        <a:t>29,313</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solidFill>
                            <a:srgbClr val="000000"/>
                          </a:solidFill>
                          <a:effectLst/>
                          <a:latin typeface="Nirmala UI" panose="020B0502040204020203" pitchFamily="34" charset="0"/>
                        </a:rPr>
                        <a:t>6,828</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solidFill>
                            <a:srgbClr val="000000"/>
                          </a:solidFill>
                          <a:effectLst/>
                          <a:latin typeface="Nirmala UI" panose="020B0502040204020203" pitchFamily="34" charset="0"/>
                        </a:rPr>
                        <a:t>23.29%</a:t>
                      </a:r>
                    </a:p>
                  </a:txBody>
                  <a:tcPr marL="6057" marR="6057" marT="605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942576722"/>
                  </a:ext>
                </a:extLst>
              </a:tr>
              <a:tr h="245019">
                <a:tc>
                  <a:txBody>
                    <a:bodyPr/>
                    <a:lstStyle/>
                    <a:p>
                      <a:pPr algn="ctr" fontAlgn="ctr"/>
                      <a:r>
                        <a:rPr lang="en-US" sz="1300" b="1" i="0" u="none" strike="noStrike">
                          <a:solidFill>
                            <a:srgbClr val="000000"/>
                          </a:solidFill>
                          <a:effectLst/>
                          <a:latin typeface="Nirmala UI" panose="020B0502040204020203" pitchFamily="34" charset="0"/>
                        </a:rPr>
                        <a:t>15 - 21 days</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0" i="0" u="none" strike="noStrike">
                          <a:solidFill>
                            <a:srgbClr val="000000"/>
                          </a:solidFill>
                          <a:effectLst/>
                          <a:latin typeface="Nirmala UI" panose="020B0502040204020203" pitchFamily="34" charset="0"/>
                        </a:rPr>
                        <a:t>6,743</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solidFill>
                            <a:srgbClr val="000000"/>
                          </a:solidFill>
                          <a:effectLst/>
                          <a:latin typeface="Nirmala UI" panose="020B0502040204020203" pitchFamily="34" charset="0"/>
                        </a:rPr>
                        <a:t>1,653</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solidFill>
                            <a:srgbClr val="000000"/>
                          </a:solidFill>
                          <a:effectLst/>
                          <a:latin typeface="Nirmala UI" panose="020B0502040204020203" pitchFamily="34" charset="0"/>
                        </a:rPr>
                        <a:t>24.51%</a:t>
                      </a:r>
                    </a:p>
                  </a:txBody>
                  <a:tcPr marL="6057" marR="6057" marT="605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75441934"/>
                  </a:ext>
                </a:extLst>
              </a:tr>
              <a:tr h="245019">
                <a:tc>
                  <a:txBody>
                    <a:bodyPr/>
                    <a:lstStyle/>
                    <a:p>
                      <a:pPr algn="ctr" fontAlgn="ctr"/>
                      <a:r>
                        <a:rPr lang="en-US" sz="1300" b="1" i="0" u="none" strike="noStrike">
                          <a:solidFill>
                            <a:srgbClr val="000000"/>
                          </a:solidFill>
                          <a:effectLst/>
                          <a:latin typeface="Nirmala UI" panose="020B0502040204020203" pitchFamily="34" charset="0"/>
                        </a:rPr>
                        <a:t>&gt; 21 days</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0" i="0" u="none" strike="noStrike">
                          <a:solidFill>
                            <a:srgbClr val="000000"/>
                          </a:solidFill>
                          <a:effectLst/>
                          <a:latin typeface="Nirmala UI" panose="020B0502040204020203" pitchFamily="34" charset="0"/>
                        </a:rPr>
                        <a:t>3,845</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solidFill>
                            <a:srgbClr val="000000"/>
                          </a:solidFill>
                          <a:effectLst/>
                          <a:latin typeface="Nirmala UI" panose="020B0502040204020203" pitchFamily="34" charset="0"/>
                        </a:rPr>
                        <a:t>1,040</a:t>
                      </a: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dirty="0">
                          <a:solidFill>
                            <a:srgbClr val="000000"/>
                          </a:solidFill>
                          <a:effectLst/>
                          <a:latin typeface="Nirmala UI" panose="020B0502040204020203" pitchFamily="34" charset="0"/>
                        </a:rPr>
                        <a:t>27.05%</a:t>
                      </a:r>
                    </a:p>
                  </a:txBody>
                  <a:tcPr marL="6057" marR="6057" marT="605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444087700"/>
                  </a:ext>
                </a:extLst>
              </a:tr>
            </a:tbl>
          </a:graphicData>
        </a:graphic>
      </p:graphicFrame>
      <p:sp>
        <p:nvSpPr>
          <p:cNvPr id="4" name="Text Placeholder 3">
            <a:extLst>
              <a:ext uri="{FF2B5EF4-FFF2-40B4-BE49-F238E27FC236}">
                <a16:creationId xmlns="" xmlns:a16="http://schemas.microsoft.com/office/drawing/2014/main" id="{31277FAC-5A31-4760-94B4-3EF2DA1F0976}"/>
              </a:ext>
            </a:extLst>
          </p:cNvPr>
          <p:cNvSpPr>
            <a:spLocks noGrp="1"/>
          </p:cNvSpPr>
          <p:nvPr>
            <p:ph type="body" sz="quarter" idx="3"/>
          </p:nvPr>
        </p:nvSpPr>
        <p:spPr>
          <a:xfrm>
            <a:off x="4953002" y="1224465"/>
            <a:ext cx="4190998" cy="528135"/>
          </a:xfrm>
        </p:spPr>
        <p:txBody>
          <a:bodyPr/>
          <a:lstStyle/>
          <a:p>
            <a:pPr algn="ctr"/>
            <a:r>
              <a:rPr lang="en-US" dirty="0"/>
              <a:t>Discharge Destination</a:t>
            </a:r>
          </a:p>
        </p:txBody>
      </p:sp>
      <p:sp>
        <p:nvSpPr>
          <p:cNvPr id="5" name="Title 4">
            <a:extLst>
              <a:ext uri="{FF2B5EF4-FFF2-40B4-BE49-F238E27FC236}">
                <a16:creationId xmlns="" xmlns:a16="http://schemas.microsoft.com/office/drawing/2014/main" id="{5FDB7B04-EF85-4EEE-9FCF-92D6AF7D6583}"/>
              </a:ext>
            </a:extLst>
          </p:cNvPr>
          <p:cNvSpPr>
            <a:spLocks noGrp="1"/>
          </p:cNvSpPr>
          <p:nvPr>
            <p:ph type="title"/>
          </p:nvPr>
        </p:nvSpPr>
        <p:spPr/>
        <p:txBody>
          <a:bodyPr/>
          <a:lstStyle/>
          <a:p>
            <a:r>
              <a:rPr lang="en-US" dirty="0"/>
              <a:t>Readmission Rates by LOS and DD</a:t>
            </a:r>
          </a:p>
        </p:txBody>
      </p:sp>
      <p:sp>
        <p:nvSpPr>
          <p:cNvPr id="6" name="Slide Number Placeholder 5">
            <a:extLst>
              <a:ext uri="{FF2B5EF4-FFF2-40B4-BE49-F238E27FC236}">
                <a16:creationId xmlns="" xmlns:a16="http://schemas.microsoft.com/office/drawing/2014/main" id="{43788574-E492-4EBE-AE80-1082EE8851FD}"/>
              </a:ext>
            </a:extLst>
          </p:cNvPr>
          <p:cNvSpPr>
            <a:spLocks noGrp="1"/>
          </p:cNvSpPr>
          <p:nvPr>
            <p:ph type="sldNum" sz="quarter" idx="10"/>
          </p:nvPr>
        </p:nvSpPr>
        <p:spPr/>
        <p:txBody>
          <a:bodyPr/>
          <a:lstStyle/>
          <a:p>
            <a:fld id="{BC599894-1D3F-4487-9F47-B3E0031273C3}" type="slidenum">
              <a:rPr lang="en-US" smtClean="0">
                <a:solidFill>
                  <a:srgbClr val="000000"/>
                </a:solidFill>
              </a:rPr>
              <a:pPr/>
              <a:t>18</a:t>
            </a:fld>
            <a:endParaRPr lang="en-US" dirty="0">
              <a:solidFill>
                <a:srgbClr val="000000"/>
              </a:solidFill>
            </a:endParaRPr>
          </a:p>
        </p:txBody>
      </p:sp>
      <p:graphicFrame>
        <p:nvGraphicFramePr>
          <p:cNvPr id="9" name="Table 8">
            <a:extLst>
              <a:ext uri="{FF2B5EF4-FFF2-40B4-BE49-F238E27FC236}">
                <a16:creationId xmlns="" xmlns:a16="http://schemas.microsoft.com/office/drawing/2014/main" id="{818E4972-8C33-4B23-B03E-7FD3AF97782D}"/>
              </a:ext>
            </a:extLst>
          </p:cNvPr>
          <p:cNvGraphicFramePr>
            <a:graphicFrameLocks noGrp="1"/>
          </p:cNvGraphicFramePr>
          <p:nvPr>
            <p:extLst/>
          </p:nvPr>
        </p:nvGraphicFramePr>
        <p:xfrm>
          <a:off x="4953000" y="1859280"/>
          <a:ext cx="4190998" cy="1470116"/>
        </p:xfrm>
        <a:graphic>
          <a:graphicData uri="http://schemas.openxmlformats.org/drawingml/2006/table">
            <a:tbl>
              <a:tblPr/>
              <a:tblGrid>
                <a:gridCol w="859192">
                  <a:extLst>
                    <a:ext uri="{9D8B030D-6E8A-4147-A177-3AD203B41FA5}">
                      <a16:colId xmlns="" xmlns:a16="http://schemas.microsoft.com/office/drawing/2014/main" val="1910822670"/>
                    </a:ext>
                  </a:extLst>
                </a:gridCol>
                <a:gridCol w="1110602">
                  <a:extLst>
                    <a:ext uri="{9D8B030D-6E8A-4147-A177-3AD203B41FA5}">
                      <a16:colId xmlns="" xmlns:a16="http://schemas.microsoft.com/office/drawing/2014/main" val="2994279965"/>
                    </a:ext>
                  </a:extLst>
                </a:gridCol>
                <a:gridCol w="1110602">
                  <a:extLst>
                    <a:ext uri="{9D8B030D-6E8A-4147-A177-3AD203B41FA5}">
                      <a16:colId xmlns="" xmlns:a16="http://schemas.microsoft.com/office/drawing/2014/main" val="3521426758"/>
                    </a:ext>
                  </a:extLst>
                </a:gridCol>
                <a:gridCol w="1110602">
                  <a:extLst>
                    <a:ext uri="{9D8B030D-6E8A-4147-A177-3AD203B41FA5}">
                      <a16:colId xmlns="" xmlns:a16="http://schemas.microsoft.com/office/drawing/2014/main" val="3613535641"/>
                    </a:ext>
                  </a:extLst>
                </a:gridCol>
              </a:tblGrid>
              <a:tr h="483952">
                <a:tc>
                  <a:txBody>
                    <a:bodyPr/>
                    <a:lstStyle/>
                    <a:p>
                      <a:pPr algn="ctr" fontAlgn="ctr"/>
                      <a:endParaRPr lang="en-US" sz="1300" b="1" i="0" u="none" strike="noStrike" dirty="0">
                        <a:solidFill>
                          <a:srgbClr val="000000"/>
                        </a:solidFill>
                        <a:effectLst/>
                        <a:latin typeface="Nirmala UI" panose="020B0502040204020203"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1" i="0" u="none" strike="noStrike" dirty="0">
                          <a:solidFill>
                            <a:srgbClr val="000000"/>
                          </a:solidFill>
                          <a:effectLst/>
                          <a:latin typeface="Nirmala UI" panose="020B0502040204020203" pitchFamily="34" charset="0"/>
                        </a:rPr>
                        <a:t>Discharges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1" i="0" u="none" strike="noStrike">
                          <a:solidFill>
                            <a:srgbClr val="000000"/>
                          </a:solidFill>
                          <a:effectLst/>
                          <a:latin typeface="Nirmala UI" panose="020B0502040204020203" pitchFamily="34" charset="0"/>
                        </a:rPr>
                        <a:t>Readmissions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1" i="0" u="none" strike="noStrike">
                          <a:solidFill>
                            <a:srgbClr val="000000"/>
                          </a:solidFill>
                          <a:effectLst/>
                          <a:latin typeface="Nirmala UI" panose="020B0502040204020203" pitchFamily="34" charset="0"/>
                        </a:rPr>
                        <a:t>Readm30%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 xmlns:a16="http://schemas.microsoft.com/office/drawing/2014/main" val="2442811786"/>
                  </a:ext>
                </a:extLst>
              </a:tr>
              <a:tr h="246541">
                <a:tc>
                  <a:txBody>
                    <a:bodyPr/>
                    <a:lstStyle/>
                    <a:p>
                      <a:pPr algn="ctr" fontAlgn="ctr"/>
                      <a:r>
                        <a:rPr lang="en-US" sz="1300" b="1" i="0" u="none" strike="noStrike">
                          <a:solidFill>
                            <a:srgbClr val="000000"/>
                          </a:solidFill>
                          <a:effectLst/>
                          <a:latin typeface="Nirmala UI" panose="020B0502040204020203" pitchFamily="34" charset="0"/>
                        </a:rPr>
                        <a:t>HHA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0" i="0" u="none" strike="noStrike" dirty="0">
                          <a:solidFill>
                            <a:srgbClr val="000000"/>
                          </a:solidFill>
                          <a:effectLst/>
                          <a:latin typeface="Nirmala UI" panose="020B0502040204020203" pitchFamily="34" charset="0"/>
                        </a:rPr>
                        <a:t>39,494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solidFill>
                            <a:srgbClr val="000000"/>
                          </a:solidFill>
                          <a:effectLst/>
                          <a:latin typeface="Nirmala UI" panose="020B0502040204020203" pitchFamily="34" charset="0"/>
                        </a:rPr>
                        <a:t>7,616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solidFill>
                            <a:srgbClr val="000000"/>
                          </a:solidFill>
                          <a:effectLst/>
                          <a:latin typeface="Nirmala UI" panose="020B0502040204020203" pitchFamily="34" charset="0"/>
                        </a:rPr>
                        <a:t>19.28%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385521672"/>
                  </a:ext>
                </a:extLst>
              </a:tr>
              <a:tr h="246541">
                <a:tc>
                  <a:txBody>
                    <a:bodyPr/>
                    <a:lstStyle/>
                    <a:p>
                      <a:pPr algn="ctr" fontAlgn="ctr"/>
                      <a:r>
                        <a:rPr lang="en-US" sz="1300" b="1" i="0" u="none" strike="noStrike" dirty="0">
                          <a:solidFill>
                            <a:srgbClr val="000000"/>
                          </a:solidFill>
                          <a:effectLst/>
                          <a:latin typeface="Nirmala UI" panose="020B0502040204020203" pitchFamily="34" charset="0"/>
                        </a:rPr>
                        <a:t>Home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0" i="0" u="none" strike="noStrike">
                          <a:solidFill>
                            <a:srgbClr val="000000"/>
                          </a:solidFill>
                          <a:effectLst/>
                          <a:latin typeface="Nirmala UI" panose="020B0502040204020203" pitchFamily="34" charset="0"/>
                        </a:rPr>
                        <a:t>99,302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solidFill>
                            <a:srgbClr val="000000"/>
                          </a:solidFill>
                          <a:effectLst/>
                          <a:latin typeface="Nirmala UI" panose="020B0502040204020203" pitchFamily="34" charset="0"/>
                        </a:rPr>
                        <a:t>16,498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solidFill>
                            <a:srgbClr val="000000"/>
                          </a:solidFill>
                          <a:effectLst/>
                          <a:latin typeface="Nirmala UI" panose="020B0502040204020203" pitchFamily="34" charset="0"/>
                        </a:rPr>
                        <a:t>16.61%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765245455"/>
                  </a:ext>
                </a:extLst>
              </a:tr>
              <a:tr h="246541">
                <a:tc>
                  <a:txBody>
                    <a:bodyPr/>
                    <a:lstStyle/>
                    <a:p>
                      <a:pPr algn="ctr" fontAlgn="ctr"/>
                      <a:r>
                        <a:rPr lang="en-US" sz="1300" b="1" i="0" u="none" strike="noStrike">
                          <a:solidFill>
                            <a:srgbClr val="000000"/>
                          </a:solidFill>
                          <a:effectLst/>
                          <a:latin typeface="Nirmala UI" panose="020B0502040204020203" pitchFamily="34" charset="0"/>
                        </a:rPr>
                        <a:t>SNF</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0" i="0" u="none" strike="noStrike">
                          <a:solidFill>
                            <a:srgbClr val="000000"/>
                          </a:solidFill>
                          <a:effectLst/>
                          <a:latin typeface="Nirmala UI" panose="020B0502040204020203" pitchFamily="34" charset="0"/>
                        </a:rPr>
                        <a:t>45,683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solidFill>
                            <a:srgbClr val="000000"/>
                          </a:solidFill>
                          <a:effectLst/>
                          <a:latin typeface="Nirmala UI" panose="020B0502040204020203" pitchFamily="34" charset="0"/>
                        </a:rPr>
                        <a:t>8,861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solidFill>
                            <a:srgbClr val="000000"/>
                          </a:solidFill>
                          <a:effectLst/>
                          <a:latin typeface="Nirmala UI" panose="020B0502040204020203" pitchFamily="34" charset="0"/>
                        </a:rPr>
                        <a:t>19.40%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724491006"/>
                  </a:ext>
                </a:extLst>
              </a:tr>
              <a:tr h="246541">
                <a:tc>
                  <a:txBody>
                    <a:bodyPr/>
                    <a:lstStyle/>
                    <a:p>
                      <a:pPr algn="ctr" fontAlgn="ctr"/>
                      <a:r>
                        <a:rPr lang="en-US" sz="1300" b="1" i="0" u="none" strike="noStrike">
                          <a:solidFill>
                            <a:srgbClr val="000000"/>
                          </a:solidFill>
                          <a:effectLst/>
                          <a:latin typeface="Nirmala UI" panose="020B0502040204020203" pitchFamily="34" charset="0"/>
                        </a:rPr>
                        <a:t>Hospice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300" b="0" i="0" u="none" strike="noStrike" dirty="0">
                          <a:solidFill>
                            <a:srgbClr val="000000"/>
                          </a:solidFill>
                          <a:effectLst/>
                          <a:latin typeface="Nirmala UI" panose="020B0502040204020203" pitchFamily="34" charset="0"/>
                        </a:rPr>
                        <a:t>7,147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solidFill>
                            <a:srgbClr val="000000"/>
                          </a:solidFill>
                          <a:effectLst/>
                          <a:latin typeface="Nirmala UI" panose="020B0502040204020203" pitchFamily="34" charset="0"/>
                        </a:rPr>
                        <a:t>171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dirty="0">
                          <a:solidFill>
                            <a:srgbClr val="000000"/>
                          </a:solidFill>
                          <a:effectLst/>
                          <a:latin typeface="Nirmala UI" panose="020B0502040204020203" pitchFamily="34" charset="0"/>
                        </a:rPr>
                        <a:t>2.39%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44158483"/>
                  </a:ext>
                </a:extLst>
              </a:tr>
            </a:tbl>
          </a:graphicData>
        </a:graphic>
      </p:graphicFrame>
      <p:graphicFrame>
        <p:nvGraphicFramePr>
          <p:cNvPr id="10" name="Chart 9">
            <a:extLst>
              <a:ext uri="{FF2B5EF4-FFF2-40B4-BE49-F238E27FC236}">
                <a16:creationId xmlns="" xmlns:a16="http://schemas.microsoft.com/office/drawing/2014/main" id="{00000000-0008-0000-0300-000009000000}"/>
              </a:ext>
            </a:extLst>
          </p:cNvPr>
          <p:cNvGraphicFramePr>
            <a:graphicFrameLocks/>
          </p:cNvGraphicFramePr>
          <p:nvPr>
            <p:extLst/>
          </p:nvPr>
        </p:nvGraphicFramePr>
        <p:xfrm>
          <a:off x="24882" y="3415004"/>
          <a:ext cx="4714565" cy="28333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 xmlns:a16="http://schemas.microsoft.com/office/drawing/2014/main" id="{00000000-0008-0000-0300-000007000000}"/>
              </a:ext>
            </a:extLst>
          </p:cNvPr>
          <p:cNvGraphicFramePr>
            <a:graphicFrameLocks/>
          </p:cNvGraphicFramePr>
          <p:nvPr>
            <p:extLst/>
          </p:nvPr>
        </p:nvGraphicFramePr>
        <p:xfrm>
          <a:off x="4775713" y="3415004"/>
          <a:ext cx="4343405" cy="26809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0081154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BF923656-3832-4739-BDB8-A00B62C4F9D7}"/>
              </a:ext>
            </a:extLst>
          </p:cNvPr>
          <p:cNvSpPr>
            <a:spLocks noGrp="1"/>
          </p:cNvSpPr>
          <p:nvPr>
            <p:ph type="title"/>
          </p:nvPr>
        </p:nvSpPr>
        <p:spPr/>
        <p:txBody>
          <a:bodyPr/>
          <a:lstStyle/>
          <a:p>
            <a:r>
              <a:rPr lang="en-US" dirty="0"/>
              <a:t>YEARLONG SUMMARY</a:t>
            </a:r>
          </a:p>
        </p:txBody>
      </p:sp>
      <p:sp>
        <p:nvSpPr>
          <p:cNvPr id="6" name="Slide Number Placeholder 5">
            <a:extLst>
              <a:ext uri="{FF2B5EF4-FFF2-40B4-BE49-F238E27FC236}">
                <a16:creationId xmlns="" xmlns:a16="http://schemas.microsoft.com/office/drawing/2014/main" id="{978DD96E-FB61-4AFF-A790-C40649049CDE}"/>
              </a:ext>
            </a:extLst>
          </p:cNvPr>
          <p:cNvSpPr>
            <a:spLocks noGrp="1"/>
          </p:cNvSpPr>
          <p:nvPr>
            <p:ph type="sldNum" sz="quarter" idx="10"/>
          </p:nvPr>
        </p:nvSpPr>
        <p:spPr/>
        <p:txBody>
          <a:bodyPr/>
          <a:lstStyle/>
          <a:p>
            <a:fld id="{BC599894-1D3F-4487-9F47-B3E0031273C3}" type="slidenum">
              <a:rPr lang="en-US" smtClean="0">
                <a:solidFill>
                  <a:srgbClr val="000000"/>
                </a:solidFill>
              </a:rPr>
              <a:pPr/>
              <a:t>19</a:t>
            </a:fld>
            <a:endParaRPr lang="en-US" dirty="0">
              <a:solidFill>
                <a:srgbClr val="000000"/>
              </a:solidFill>
            </a:endParaRPr>
          </a:p>
        </p:txBody>
      </p:sp>
      <p:graphicFrame>
        <p:nvGraphicFramePr>
          <p:cNvPr id="10" name="Content Placeholder 9">
            <a:extLst>
              <a:ext uri="{FF2B5EF4-FFF2-40B4-BE49-F238E27FC236}">
                <a16:creationId xmlns="" xmlns:a16="http://schemas.microsoft.com/office/drawing/2014/main" id="{00000000-0008-0000-0300-00000B000000}"/>
              </a:ext>
            </a:extLst>
          </p:cNvPr>
          <p:cNvGraphicFramePr>
            <a:graphicFrameLocks noGrp="1"/>
          </p:cNvGraphicFramePr>
          <p:nvPr>
            <p:ph sz="half" idx="2"/>
            <p:extLst/>
          </p:nvPr>
        </p:nvGraphicFramePr>
        <p:xfrm>
          <a:off x="10886" y="1143000"/>
          <a:ext cx="9056914" cy="4648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1269851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6"/>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2800"/>
              <a:buFont typeface="Bookman Old Style"/>
              <a:buNone/>
            </a:pPr>
            <a:r>
              <a:rPr lang="en-US" sz="2800"/>
              <a:t>Medicare Waiver Test: At or below National Medicare Readmission Rate by CY 2018</a:t>
            </a:r>
            <a:endParaRPr sz="2500"/>
          </a:p>
        </p:txBody>
      </p:sp>
      <p:sp>
        <p:nvSpPr>
          <p:cNvPr id="196" name="Google Shape;196;p26"/>
          <p:cNvSpPr txBox="1"/>
          <p:nvPr/>
        </p:nvSpPr>
        <p:spPr>
          <a:xfrm>
            <a:off x="758514" y="5974999"/>
            <a:ext cx="6468900" cy="323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a:solidFill>
                  <a:schemeClr val="dk1"/>
                </a:solidFill>
                <a:latin typeface="Gill Sans"/>
                <a:ea typeface="Gill Sans"/>
                <a:cs typeface="Gill Sans"/>
                <a:sym typeface="Gill Sans"/>
              </a:rPr>
              <a:t>Data are currently available through December 2018</a:t>
            </a:r>
            <a:endParaRPr sz="1500">
              <a:solidFill>
                <a:schemeClr val="dk1"/>
              </a:solidFill>
              <a:latin typeface="Gill Sans"/>
              <a:ea typeface="Gill Sans"/>
              <a:cs typeface="Gill Sans"/>
              <a:sym typeface="Gill Sans"/>
            </a:endParaRPr>
          </a:p>
        </p:txBody>
      </p:sp>
      <p:sp>
        <p:nvSpPr>
          <p:cNvPr id="197" name="Google Shape;197;p26"/>
          <p:cNvSpPr/>
          <p:nvPr/>
        </p:nvSpPr>
        <p:spPr>
          <a:xfrm>
            <a:off x="352230" y="1244501"/>
            <a:ext cx="8439600" cy="715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50" b="1">
                <a:solidFill>
                  <a:srgbClr val="FF0000"/>
                </a:solidFill>
                <a:latin typeface="Gill Sans"/>
                <a:ea typeface="Gill Sans"/>
                <a:cs typeface="Gill Sans"/>
                <a:sym typeface="Gill Sans"/>
              </a:rPr>
              <a:t>YOU DID IT! CONGRATULATIONS, MARYLAND HOSPITALS!</a:t>
            </a:r>
            <a:endParaRPr sz="1350" b="1">
              <a:solidFill>
                <a:srgbClr val="FF0000"/>
              </a:solidFill>
              <a:latin typeface="Gill Sans"/>
              <a:ea typeface="Gill Sans"/>
              <a:cs typeface="Gill Sans"/>
              <a:sym typeface="Gill Sans"/>
            </a:endParaRPr>
          </a:p>
        </p:txBody>
      </p:sp>
      <p:pic>
        <p:nvPicPr>
          <p:cNvPr id="198" name="Google Shape;198;p26"/>
          <p:cNvPicPr preferRelativeResize="0"/>
          <p:nvPr/>
        </p:nvPicPr>
        <p:blipFill>
          <a:blip r:embed="rId3">
            <a:alphaModFix/>
          </a:blip>
          <a:stretch>
            <a:fillRect/>
          </a:stretch>
        </p:blipFill>
        <p:spPr>
          <a:xfrm>
            <a:off x="1157126" y="1489125"/>
            <a:ext cx="6468900" cy="4312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8AADF9B9-5275-417B-8E28-18C4F5989638}"/>
              </a:ext>
            </a:extLst>
          </p:cNvPr>
          <p:cNvSpPr>
            <a:spLocks noGrp="1"/>
          </p:cNvSpPr>
          <p:nvPr>
            <p:ph type="title"/>
          </p:nvPr>
        </p:nvSpPr>
        <p:spPr/>
        <p:txBody>
          <a:bodyPr/>
          <a:lstStyle/>
          <a:p>
            <a:r>
              <a:rPr lang="en-US" dirty="0"/>
              <a:t>Top Discharge DXs Leading to Readmission</a:t>
            </a:r>
          </a:p>
        </p:txBody>
      </p:sp>
      <p:sp>
        <p:nvSpPr>
          <p:cNvPr id="6" name="Slide Number Placeholder 5">
            <a:extLst>
              <a:ext uri="{FF2B5EF4-FFF2-40B4-BE49-F238E27FC236}">
                <a16:creationId xmlns="" xmlns:a16="http://schemas.microsoft.com/office/drawing/2014/main" id="{3FCBF054-3103-49D9-980E-A051B917DEEF}"/>
              </a:ext>
            </a:extLst>
          </p:cNvPr>
          <p:cNvSpPr>
            <a:spLocks noGrp="1"/>
          </p:cNvSpPr>
          <p:nvPr>
            <p:ph type="sldNum" sz="quarter" idx="10"/>
          </p:nvPr>
        </p:nvSpPr>
        <p:spPr/>
        <p:txBody>
          <a:bodyPr/>
          <a:lstStyle/>
          <a:p>
            <a:fld id="{BC599894-1D3F-4487-9F47-B3E0031273C3}" type="slidenum">
              <a:rPr lang="en-US" smtClean="0">
                <a:solidFill>
                  <a:srgbClr val="000000"/>
                </a:solidFill>
              </a:rPr>
              <a:pPr/>
              <a:t>20</a:t>
            </a:fld>
            <a:endParaRPr lang="en-US" dirty="0">
              <a:solidFill>
                <a:srgbClr val="000000"/>
              </a:solidFill>
            </a:endParaRPr>
          </a:p>
        </p:txBody>
      </p:sp>
      <p:graphicFrame>
        <p:nvGraphicFramePr>
          <p:cNvPr id="8" name="Content Placeholder 7">
            <a:extLst>
              <a:ext uri="{FF2B5EF4-FFF2-40B4-BE49-F238E27FC236}">
                <a16:creationId xmlns="" xmlns:a16="http://schemas.microsoft.com/office/drawing/2014/main" id="{64E68CB5-A6D7-449E-B79A-7607AF2FE62A}"/>
              </a:ext>
            </a:extLst>
          </p:cNvPr>
          <p:cNvGraphicFramePr>
            <a:graphicFrameLocks noGrp="1"/>
          </p:cNvGraphicFramePr>
          <p:nvPr>
            <p:ph sz="half" idx="2"/>
            <p:extLst/>
          </p:nvPr>
        </p:nvGraphicFramePr>
        <p:xfrm>
          <a:off x="0" y="1295399"/>
          <a:ext cx="8991600" cy="54260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643064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B988DE9-6280-4D56-B4E6-55C30C2996EA}"/>
              </a:ext>
            </a:extLst>
          </p:cNvPr>
          <p:cNvSpPr>
            <a:spLocks noGrp="1"/>
          </p:cNvSpPr>
          <p:nvPr>
            <p:ph type="title"/>
          </p:nvPr>
        </p:nvSpPr>
        <p:spPr/>
        <p:txBody>
          <a:bodyPr/>
          <a:lstStyle/>
          <a:p>
            <a:r>
              <a:rPr lang="en-US" dirty="0"/>
              <a:t>QUARTERLY TRENDS</a:t>
            </a:r>
          </a:p>
        </p:txBody>
      </p:sp>
      <p:sp>
        <p:nvSpPr>
          <p:cNvPr id="6" name="Slide Number Placeholder 5">
            <a:extLst>
              <a:ext uri="{FF2B5EF4-FFF2-40B4-BE49-F238E27FC236}">
                <a16:creationId xmlns="" xmlns:a16="http://schemas.microsoft.com/office/drawing/2014/main" id="{C6B52931-CF9C-4039-B46B-49A9ADC0DE3F}"/>
              </a:ext>
            </a:extLst>
          </p:cNvPr>
          <p:cNvSpPr>
            <a:spLocks noGrp="1"/>
          </p:cNvSpPr>
          <p:nvPr>
            <p:ph type="sldNum" sz="quarter" idx="10"/>
          </p:nvPr>
        </p:nvSpPr>
        <p:spPr/>
        <p:txBody>
          <a:bodyPr/>
          <a:lstStyle/>
          <a:p>
            <a:fld id="{BC599894-1D3F-4487-9F47-B3E0031273C3}" type="slidenum">
              <a:rPr lang="en-US" smtClean="0">
                <a:solidFill>
                  <a:srgbClr val="000000"/>
                </a:solidFill>
              </a:rPr>
              <a:pPr/>
              <a:t>21</a:t>
            </a:fld>
            <a:endParaRPr lang="en-US" dirty="0">
              <a:solidFill>
                <a:srgbClr val="000000"/>
              </a:solidFill>
            </a:endParaRPr>
          </a:p>
        </p:txBody>
      </p:sp>
      <p:graphicFrame>
        <p:nvGraphicFramePr>
          <p:cNvPr id="8" name="Content Placeholder 7">
            <a:extLst>
              <a:ext uri="{FF2B5EF4-FFF2-40B4-BE49-F238E27FC236}">
                <a16:creationId xmlns="" xmlns:a16="http://schemas.microsoft.com/office/drawing/2014/main" id="{00000000-0008-0000-0600-00000D000000}"/>
              </a:ext>
            </a:extLst>
          </p:cNvPr>
          <p:cNvGraphicFramePr>
            <a:graphicFrameLocks noGrp="1"/>
          </p:cNvGraphicFramePr>
          <p:nvPr>
            <p:ph sz="half" idx="2"/>
            <p:extLst/>
          </p:nvPr>
        </p:nvGraphicFramePr>
        <p:xfrm>
          <a:off x="18660" y="1219200"/>
          <a:ext cx="8972939"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0258225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9732EC8C-370B-49A1-A487-6C1D39C9600B}"/>
              </a:ext>
            </a:extLst>
          </p:cNvPr>
          <p:cNvSpPr>
            <a:spLocks noGrp="1"/>
          </p:cNvSpPr>
          <p:nvPr>
            <p:ph type="title"/>
          </p:nvPr>
        </p:nvSpPr>
        <p:spPr/>
        <p:txBody>
          <a:bodyPr/>
          <a:lstStyle/>
          <a:p>
            <a:r>
              <a:rPr lang="en-US" dirty="0"/>
              <a:t>QUARTERLY TRENDS</a:t>
            </a:r>
          </a:p>
        </p:txBody>
      </p:sp>
      <p:sp>
        <p:nvSpPr>
          <p:cNvPr id="6" name="Slide Number Placeholder 5">
            <a:extLst>
              <a:ext uri="{FF2B5EF4-FFF2-40B4-BE49-F238E27FC236}">
                <a16:creationId xmlns="" xmlns:a16="http://schemas.microsoft.com/office/drawing/2014/main" id="{00A80BC8-DD8F-4783-8D2D-CBCBAB543C62}"/>
              </a:ext>
            </a:extLst>
          </p:cNvPr>
          <p:cNvSpPr>
            <a:spLocks noGrp="1"/>
          </p:cNvSpPr>
          <p:nvPr>
            <p:ph type="sldNum" sz="quarter" idx="10"/>
          </p:nvPr>
        </p:nvSpPr>
        <p:spPr/>
        <p:txBody>
          <a:bodyPr/>
          <a:lstStyle/>
          <a:p>
            <a:fld id="{BC599894-1D3F-4487-9F47-B3E0031273C3}" type="slidenum">
              <a:rPr lang="en-US" smtClean="0">
                <a:solidFill>
                  <a:srgbClr val="000000"/>
                </a:solidFill>
              </a:rPr>
              <a:pPr/>
              <a:t>22</a:t>
            </a:fld>
            <a:endParaRPr lang="en-US" dirty="0">
              <a:solidFill>
                <a:srgbClr val="000000"/>
              </a:solidFill>
            </a:endParaRPr>
          </a:p>
        </p:txBody>
      </p:sp>
      <p:graphicFrame>
        <p:nvGraphicFramePr>
          <p:cNvPr id="8" name="Content Placeholder 7">
            <a:extLst>
              <a:ext uri="{FF2B5EF4-FFF2-40B4-BE49-F238E27FC236}">
                <a16:creationId xmlns="" xmlns:a16="http://schemas.microsoft.com/office/drawing/2014/main" id="{00000000-0008-0000-0600-000010000000}"/>
              </a:ext>
            </a:extLst>
          </p:cNvPr>
          <p:cNvGraphicFramePr>
            <a:graphicFrameLocks noGrp="1"/>
          </p:cNvGraphicFramePr>
          <p:nvPr>
            <p:ph sz="half" idx="2"/>
            <p:extLst/>
          </p:nvPr>
        </p:nvGraphicFramePr>
        <p:xfrm>
          <a:off x="76200" y="1219200"/>
          <a:ext cx="8915400"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0921820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BC599894-1D3F-4487-9F47-B3E0031273C3}" type="slidenum">
              <a:rPr lang="en-US" smtClean="0">
                <a:solidFill>
                  <a:srgbClr val="000000"/>
                </a:solidFill>
              </a:rPr>
              <a:pPr/>
              <a:t>23</a:t>
            </a:fld>
            <a:endParaRPr lang="en-US" dirty="0">
              <a:solidFill>
                <a:srgbClr val="000000"/>
              </a:solidFill>
            </a:endParaRPr>
          </a:p>
        </p:txBody>
      </p:sp>
      <p:sp>
        <p:nvSpPr>
          <p:cNvPr id="8" name="Title 7"/>
          <p:cNvSpPr>
            <a:spLocks noGrp="1"/>
          </p:cNvSpPr>
          <p:nvPr>
            <p:ph type="title"/>
          </p:nvPr>
        </p:nvSpPr>
        <p:spPr/>
        <p:txBody>
          <a:bodyPr/>
          <a:lstStyle/>
          <a:p>
            <a:r>
              <a:rPr lang="en-US" dirty="0"/>
              <a:t>Contact Information</a:t>
            </a:r>
          </a:p>
        </p:txBody>
      </p:sp>
      <p:sp>
        <p:nvSpPr>
          <p:cNvPr id="9" name="Text Placeholder 8"/>
          <p:cNvSpPr>
            <a:spLocks noGrp="1"/>
          </p:cNvSpPr>
          <p:nvPr>
            <p:ph type="body" idx="1"/>
          </p:nvPr>
        </p:nvSpPr>
        <p:spPr>
          <a:xfrm>
            <a:off x="1429139" y="4343400"/>
            <a:ext cx="5867400" cy="411162"/>
          </a:xfrm>
        </p:spPr>
        <p:txBody>
          <a:bodyPr/>
          <a:lstStyle/>
          <a:p>
            <a:r>
              <a:rPr lang="en-US" dirty="0"/>
              <a:t>Jennifer Cheng</a:t>
            </a:r>
          </a:p>
        </p:txBody>
      </p:sp>
      <p:sp>
        <p:nvSpPr>
          <p:cNvPr id="10" name="Text Placeholder 9"/>
          <p:cNvSpPr>
            <a:spLocks noGrp="1"/>
          </p:cNvSpPr>
          <p:nvPr>
            <p:ph type="body" idx="10"/>
          </p:nvPr>
        </p:nvSpPr>
        <p:spPr>
          <a:xfrm>
            <a:off x="1429139" y="4876800"/>
            <a:ext cx="5867400" cy="411162"/>
          </a:xfrm>
        </p:spPr>
        <p:txBody>
          <a:bodyPr/>
          <a:lstStyle/>
          <a:p>
            <a:r>
              <a:rPr lang="en-US" dirty="0"/>
              <a:t>Data Analyst</a:t>
            </a:r>
          </a:p>
        </p:txBody>
      </p:sp>
      <p:sp>
        <p:nvSpPr>
          <p:cNvPr id="12" name="Text Placeholder 11"/>
          <p:cNvSpPr>
            <a:spLocks noGrp="1"/>
          </p:cNvSpPr>
          <p:nvPr>
            <p:ph type="body" idx="12"/>
          </p:nvPr>
        </p:nvSpPr>
        <p:spPr>
          <a:xfrm>
            <a:off x="2380845" y="5385318"/>
            <a:ext cx="4040188" cy="411162"/>
          </a:xfrm>
        </p:spPr>
        <p:txBody>
          <a:bodyPr/>
          <a:lstStyle/>
          <a:p>
            <a:r>
              <a:rPr lang="en-US" dirty="0" err="1"/>
              <a:t>jcheng@hqi.solutions</a:t>
            </a:r>
            <a:endParaRPr lang="en-US" dirty="0"/>
          </a:p>
        </p:txBody>
      </p:sp>
      <p:sp>
        <p:nvSpPr>
          <p:cNvPr id="13" name="Text Placeholder 8">
            <a:extLst>
              <a:ext uri="{FF2B5EF4-FFF2-40B4-BE49-F238E27FC236}">
                <a16:creationId xmlns="" xmlns:a16="http://schemas.microsoft.com/office/drawing/2014/main" id="{B92B4AC9-1250-4AB2-BE37-30C7FF547C0B}"/>
              </a:ext>
            </a:extLst>
          </p:cNvPr>
          <p:cNvSpPr txBox="1">
            <a:spLocks/>
          </p:cNvSpPr>
          <p:nvPr/>
        </p:nvSpPr>
        <p:spPr bwMode="auto">
          <a:xfrm>
            <a:off x="1429139" y="1771133"/>
            <a:ext cx="5867400" cy="4111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ctr" rtl="0" eaLnBrk="1" fontAlgn="base" hangingPunct="1">
              <a:spcBef>
                <a:spcPct val="20000"/>
              </a:spcBef>
              <a:spcAft>
                <a:spcPct val="0"/>
              </a:spcAft>
              <a:buFont typeface="Arial" charset="0"/>
              <a:buNone/>
              <a:defRPr sz="3200" b="1">
                <a:solidFill>
                  <a:srgbClr val="006CB6"/>
                </a:solidFill>
                <a:latin typeface="Nirmala UI" panose="020B0502040204020203" pitchFamily="34" charset="0"/>
                <a:ea typeface="+mn-ea"/>
                <a:cs typeface="Nirmala UI" panose="020B0502040204020203" pitchFamily="34" charset="0"/>
              </a:defRPr>
            </a:lvl1pPr>
            <a:lvl2pPr marL="457200" indent="0" algn="l" rtl="0" eaLnBrk="1" fontAlgn="base" hangingPunct="1">
              <a:spcBef>
                <a:spcPct val="20000"/>
              </a:spcBef>
              <a:spcAft>
                <a:spcPct val="0"/>
              </a:spcAft>
              <a:buFont typeface="Arial" charset="0"/>
              <a:buNone/>
              <a:defRPr sz="2000" b="1">
                <a:solidFill>
                  <a:schemeClr val="tx1"/>
                </a:solidFill>
                <a:latin typeface="Nirmala UI" panose="020B0502040204020203" pitchFamily="34" charset="0"/>
                <a:cs typeface="Nirmala UI" panose="020B0502040204020203" pitchFamily="34" charset="0"/>
              </a:defRPr>
            </a:lvl2pPr>
            <a:lvl3pPr marL="914400" indent="0" algn="l" rtl="0" eaLnBrk="1" fontAlgn="base" hangingPunct="1">
              <a:spcBef>
                <a:spcPct val="20000"/>
              </a:spcBef>
              <a:spcAft>
                <a:spcPct val="0"/>
              </a:spcAft>
              <a:buFont typeface="Arial" charset="0"/>
              <a:buNone/>
              <a:defRPr sz="1800" b="1">
                <a:solidFill>
                  <a:schemeClr val="tx1"/>
                </a:solidFill>
                <a:latin typeface="Nirmala UI" panose="020B0502040204020203" pitchFamily="34" charset="0"/>
                <a:cs typeface="Nirmala UI" panose="020B0502040204020203" pitchFamily="34" charset="0"/>
              </a:defRPr>
            </a:lvl3pPr>
            <a:lvl4pPr marL="1371600" indent="0" algn="l" rtl="0" eaLnBrk="1" fontAlgn="base" hangingPunct="1">
              <a:spcBef>
                <a:spcPct val="20000"/>
              </a:spcBef>
              <a:spcAft>
                <a:spcPct val="0"/>
              </a:spcAft>
              <a:buFont typeface="Arial" charset="0"/>
              <a:buNone/>
              <a:defRPr sz="1600" b="1">
                <a:solidFill>
                  <a:schemeClr val="tx1"/>
                </a:solidFill>
                <a:latin typeface="Nirmala UI" panose="020B0502040204020203" pitchFamily="34" charset="0"/>
                <a:cs typeface="Nirmala UI" panose="020B0502040204020203" pitchFamily="34" charset="0"/>
              </a:defRPr>
            </a:lvl4pPr>
            <a:lvl5pPr marL="1828800" indent="0" algn="l" rtl="0" eaLnBrk="1" fontAlgn="base" hangingPunct="1">
              <a:spcBef>
                <a:spcPct val="20000"/>
              </a:spcBef>
              <a:spcAft>
                <a:spcPct val="0"/>
              </a:spcAft>
              <a:buFont typeface="Arial" charset="0"/>
              <a:buNone/>
              <a:defRPr sz="1600" b="1">
                <a:solidFill>
                  <a:schemeClr val="tx1"/>
                </a:solidFill>
                <a:latin typeface="Nirmala UI" panose="020B0502040204020203" pitchFamily="34" charset="0"/>
                <a:cs typeface="Nirmala UI" panose="020B0502040204020203" pitchFamily="34" charset="0"/>
              </a:defRPr>
            </a:lvl5pPr>
            <a:lvl6pPr marL="2286000" indent="0" algn="l" rtl="0" eaLnBrk="1" fontAlgn="base" hangingPunct="1">
              <a:spcBef>
                <a:spcPct val="20000"/>
              </a:spcBef>
              <a:spcAft>
                <a:spcPct val="0"/>
              </a:spcAft>
              <a:buNone/>
              <a:defRPr sz="1600" b="1">
                <a:solidFill>
                  <a:schemeClr val="tx1"/>
                </a:solidFill>
                <a:latin typeface="+mn-lt"/>
              </a:defRPr>
            </a:lvl6pPr>
            <a:lvl7pPr marL="2743200" indent="0" algn="l" rtl="0" eaLnBrk="1" fontAlgn="base" hangingPunct="1">
              <a:spcBef>
                <a:spcPct val="20000"/>
              </a:spcBef>
              <a:spcAft>
                <a:spcPct val="0"/>
              </a:spcAft>
              <a:buNone/>
              <a:defRPr sz="1600" b="1">
                <a:solidFill>
                  <a:schemeClr val="tx1"/>
                </a:solidFill>
                <a:latin typeface="+mn-lt"/>
              </a:defRPr>
            </a:lvl7pPr>
            <a:lvl8pPr marL="3200400" indent="0" algn="l" rtl="0" eaLnBrk="1" fontAlgn="base" hangingPunct="1">
              <a:spcBef>
                <a:spcPct val="20000"/>
              </a:spcBef>
              <a:spcAft>
                <a:spcPct val="0"/>
              </a:spcAft>
              <a:buNone/>
              <a:defRPr sz="1600" b="1">
                <a:solidFill>
                  <a:schemeClr val="tx1"/>
                </a:solidFill>
                <a:latin typeface="+mn-lt"/>
              </a:defRPr>
            </a:lvl8pPr>
            <a:lvl9pPr marL="3657600" indent="0" algn="l" rtl="0" eaLnBrk="1" fontAlgn="base" hangingPunct="1">
              <a:spcBef>
                <a:spcPct val="20000"/>
              </a:spcBef>
              <a:spcAft>
                <a:spcPct val="0"/>
              </a:spcAft>
              <a:buNone/>
              <a:defRPr sz="1600" b="1">
                <a:solidFill>
                  <a:schemeClr val="tx1"/>
                </a:solidFill>
                <a:latin typeface="+mn-lt"/>
              </a:defRPr>
            </a:lvl9pPr>
          </a:lstStyle>
          <a:p>
            <a:pPr>
              <a:buClrTx/>
            </a:pPr>
            <a:r>
              <a:rPr lang="en-US" dirty="0"/>
              <a:t>Carla Thomas</a:t>
            </a:r>
          </a:p>
        </p:txBody>
      </p:sp>
      <p:sp>
        <p:nvSpPr>
          <p:cNvPr id="14" name="Text Placeholder 9">
            <a:extLst>
              <a:ext uri="{FF2B5EF4-FFF2-40B4-BE49-F238E27FC236}">
                <a16:creationId xmlns="" xmlns:a16="http://schemas.microsoft.com/office/drawing/2014/main" id="{70005174-CDE1-4DD5-8915-96845767D431}"/>
              </a:ext>
            </a:extLst>
          </p:cNvPr>
          <p:cNvSpPr txBox="1">
            <a:spLocks/>
          </p:cNvSpPr>
          <p:nvPr/>
        </p:nvSpPr>
        <p:spPr bwMode="auto">
          <a:xfrm>
            <a:off x="1429139" y="2304533"/>
            <a:ext cx="5867400" cy="4111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a:solidFill>
                  <a:srgbClr val="006CB6"/>
                </a:solidFill>
                <a:latin typeface="Nirmala UI" panose="020B0502040204020203" pitchFamily="34" charset="0"/>
                <a:ea typeface="+mn-ea"/>
                <a:cs typeface="Nirmala UI" panose="020B0502040204020203" pitchFamily="34" charset="0"/>
              </a:defRPr>
            </a:lvl1pPr>
            <a:lvl2pPr marL="457200" indent="0" algn="l" rtl="0" eaLnBrk="1" fontAlgn="base" hangingPunct="1">
              <a:spcBef>
                <a:spcPct val="20000"/>
              </a:spcBef>
              <a:spcAft>
                <a:spcPct val="0"/>
              </a:spcAft>
              <a:buFont typeface="Arial" charset="0"/>
              <a:buNone/>
              <a:defRPr sz="2000" b="1">
                <a:solidFill>
                  <a:schemeClr val="tx1"/>
                </a:solidFill>
                <a:latin typeface="Nirmala UI" panose="020B0502040204020203" pitchFamily="34" charset="0"/>
                <a:cs typeface="Nirmala UI" panose="020B0502040204020203" pitchFamily="34" charset="0"/>
              </a:defRPr>
            </a:lvl2pPr>
            <a:lvl3pPr marL="914400" indent="0" algn="l" rtl="0" eaLnBrk="1" fontAlgn="base" hangingPunct="1">
              <a:spcBef>
                <a:spcPct val="20000"/>
              </a:spcBef>
              <a:spcAft>
                <a:spcPct val="0"/>
              </a:spcAft>
              <a:buFont typeface="Arial" charset="0"/>
              <a:buNone/>
              <a:defRPr sz="1800" b="1">
                <a:solidFill>
                  <a:schemeClr val="tx1"/>
                </a:solidFill>
                <a:latin typeface="Nirmala UI" panose="020B0502040204020203" pitchFamily="34" charset="0"/>
                <a:cs typeface="Nirmala UI" panose="020B0502040204020203" pitchFamily="34" charset="0"/>
              </a:defRPr>
            </a:lvl3pPr>
            <a:lvl4pPr marL="1371600" indent="0" algn="l" rtl="0" eaLnBrk="1" fontAlgn="base" hangingPunct="1">
              <a:spcBef>
                <a:spcPct val="20000"/>
              </a:spcBef>
              <a:spcAft>
                <a:spcPct val="0"/>
              </a:spcAft>
              <a:buFont typeface="Arial" charset="0"/>
              <a:buNone/>
              <a:defRPr sz="1600" b="1">
                <a:solidFill>
                  <a:schemeClr val="tx1"/>
                </a:solidFill>
                <a:latin typeface="Nirmala UI" panose="020B0502040204020203" pitchFamily="34" charset="0"/>
                <a:cs typeface="Nirmala UI" panose="020B0502040204020203" pitchFamily="34" charset="0"/>
              </a:defRPr>
            </a:lvl4pPr>
            <a:lvl5pPr marL="1828800" indent="0" algn="l" rtl="0" eaLnBrk="1" fontAlgn="base" hangingPunct="1">
              <a:spcBef>
                <a:spcPct val="20000"/>
              </a:spcBef>
              <a:spcAft>
                <a:spcPct val="0"/>
              </a:spcAft>
              <a:buFont typeface="Arial" charset="0"/>
              <a:buNone/>
              <a:defRPr sz="1600" b="1">
                <a:solidFill>
                  <a:schemeClr val="tx1"/>
                </a:solidFill>
                <a:latin typeface="Nirmala UI" panose="020B0502040204020203" pitchFamily="34" charset="0"/>
                <a:cs typeface="Nirmala UI" panose="020B0502040204020203" pitchFamily="34" charset="0"/>
              </a:defRPr>
            </a:lvl5pPr>
            <a:lvl6pPr marL="2286000" indent="0" algn="l" rtl="0" eaLnBrk="1" fontAlgn="base" hangingPunct="1">
              <a:spcBef>
                <a:spcPct val="20000"/>
              </a:spcBef>
              <a:spcAft>
                <a:spcPct val="0"/>
              </a:spcAft>
              <a:buNone/>
              <a:defRPr sz="1600" b="1">
                <a:solidFill>
                  <a:schemeClr val="tx1"/>
                </a:solidFill>
                <a:latin typeface="+mn-lt"/>
              </a:defRPr>
            </a:lvl6pPr>
            <a:lvl7pPr marL="2743200" indent="0" algn="l" rtl="0" eaLnBrk="1" fontAlgn="base" hangingPunct="1">
              <a:spcBef>
                <a:spcPct val="20000"/>
              </a:spcBef>
              <a:spcAft>
                <a:spcPct val="0"/>
              </a:spcAft>
              <a:buNone/>
              <a:defRPr sz="1600" b="1">
                <a:solidFill>
                  <a:schemeClr val="tx1"/>
                </a:solidFill>
                <a:latin typeface="+mn-lt"/>
              </a:defRPr>
            </a:lvl7pPr>
            <a:lvl8pPr marL="3200400" indent="0" algn="l" rtl="0" eaLnBrk="1" fontAlgn="base" hangingPunct="1">
              <a:spcBef>
                <a:spcPct val="20000"/>
              </a:spcBef>
              <a:spcAft>
                <a:spcPct val="0"/>
              </a:spcAft>
              <a:buNone/>
              <a:defRPr sz="1600" b="1">
                <a:solidFill>
                  <a:schemeClr val="tx1"/>
                </a:solidFill>
                <a:latin typeface="+mn-lt"/>
              </a:defRPr>
            </a:lvl8pPr>
            <a:lvl9pPr marL="3657600" indent="0" algn="l" rtl="0" eaLnBrk="1" fontAlgn="base" hangingPunct="1">
              <a:spcBef>
                <a:spcPct val="20000"/>
              </a:spcBef>
              <a:spcAft>
                <a:spcPct val="0"/>
              </a:spcAft>
              <a:buNone/>
              <a:defRPr sz="1600" b="1">
                <a:solidFill>
                  <a:schemeClr val="tx1"/>
                </a:solidFill>
                <a:latin typeface="+mn-lt"/>
              </a:defRPr>
            </a:lvl9pPr>
          </a:lstStyle>
          <a:p>
            <a:pPr>
              <a:buClrTx/>
            </a:pPr>
            <a:r>
              <a:rPr lang="en-US" dirty="0"/>
              <a:t>Director of Care Transitions</a:t>
            </a:r>
          </a:p>
        </p:txBody>
      </p:sp>
      <p:sp>
        <p:nvSpPr>
          <p:cNvPr id="15" name="Text Placeholder 11">
            <a:extLst>
              <a:ext uri="{FF2B5EF4-FFF2-40B4-BE49-F238E27FC236}">
                <a16:creationId xmlns="" xmlns:a16="http://schemas.microsoft.com/office/drawing/2014/main" id="{CA27692E-D7EC-4A3D-9271-8BE2A3E11092}"/>
              </a:ext>
            </a:extLst>
          </p:cNvPr>
          <p:cNvSpPr txBox="1">
            <a:spLocks/>
          </p:cNvSpPr>
          <p:nvPr/>
        </p:nvSpPr>
        <p:spPr bwMode="auto">
          <a:xfrm>
            <a:off x="2380845" y="2813051"/>
            <a:ext cx="4040188" cy="4111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a:solidFill>
                  <a:srgbClr val="006CB6"/>
                </a:solidFill>
                <a:latin typeface="Nirmala UI" panose="020B0502040204020203" pitchFamily="34" charset="0"/>
                <a:ea typeface="+mn-ea"/>
                <a:cs typeface="Nirmala UI" panose="020B0502040204020203" pitchFamily="34" charset="0"/>
              </a:defRPr>
            </a:lvl1pPr>
            <a:lvl2pPr marL="457200" indent="0" algn="l" rtl="0" eaLnBrk="1" fontAlgn="base" hangingPunct="1">
              <a:spcBef>
                <a:spcPct val="20000"/>
              </a:spcBef>
              <a:spcAft>
                <a:spcPct val="0"/>
              </a:spcAft>
              <a:buFont typeface="Arial" charset="0"/>
              <a:buNone/>
              <a:defRPr sz="2000" b="1">
                <a:solidFill>
                  <a:schemeClr val="tx1"/>
                </a:solidFill>
                <a:latin typeface="Nirmala UI" panose="020B0502040204020203" pitchFamily="34" charset="0"/>
                <a:cs typeface="Nirmala UI" panose="020B0502040204020203" pitchFamily="34" charset="0"/>
              </a:defRPr>
            </a:lvl2pPr>
            <a:lvl3pPr marL="914400" indent="0" algn="l" rtl="0" eaLnBrk="1" fontAlgn="base" hangingPunct="1">
              <a:spcBef>
                <a:spcPct val="20000"/>
              </a:spcBef>
              <a:spcAft>
                <a:spcPct val="0"/>
              </a:spcAft>
              <a:buFont typeface="Arial" charset="0"/>
              <a:buNone/>
              <a:defRPr sz="1800" b="1">
                <a:solidFill>
                  <a:schemeClr val="tx1"/>
                </a:solidFill>
                <a:latin typeface="Nirmala UI" panose="020B0502040204020203" pitchFamily="34" charset="0"/>
                <a:cs typeface="Nirmala UI" panose="020B0502040204020203" pitchFamily="34" charset="0"/>
              </a:defRPr>
            </a:lvl3pPr>
            <a:lvl4pPr marL="1371600" indent="0" algn="l" rtl="0" eaLnBrk="1" fontAlgn="base" hangingPunct="1">
              <a:spcBef>
                <a:spcPct val="20000"/>
              </a:spcBef>
              <a:spcAft>
                <a:spcPct val="0"/>
              </a:spcAft>
              <a:buFont typeface="Arial" charset="0"/>
              <a:buNone/>
              <a:defRPr sz="1600" b="1">
                <a:solidFill>
                  <a:schemeClr val="tx1"/>
                </a:solidFill>
                <a:latin typeface="Nirmala UI" panose="020B0502040204020203" pitchFamily="34" charset="0"/>
                <a:cs typeface="Nirmala UI" panose="020B0502040204020203" pitchFamily="34" charset="0"/>
              </a:defRPr>
            </a:lvl4pPr>
            <a:lvl5pPr marL="1828800" indent="0" algn="l" rtl="0" eaLnBrk="1" fontAlgn="base" hangingPunct="1">
              <a:spcBef>
                <a:spcPct val="20000"/>
              </a:spcBef>
              <a:spcAft>
                <a:spcPct val="0"/>
              </a:spcAft>
              <a:buFont typeface="Arial" charset="0"/>
              <a:buNone/>
              <a:defRPr sz="1600" b="1">
                <a:solidFill>
                  <a:schemeClr val="tx1"/>
                </a:solidFill>
                <a:latin typeface="Nirmala UI" panose="020B0502040204020203" pitchFamily="34" charset="0"/>
                <a:cs typeface="Nirmala UI" panose="020B0502040204020203" pitchFamily="34" charset="0"/>
              </a:defRPr>
            </a:lvl5pPr>
            <a:lvl6pPr marL="2286000" indent="0" algn="l" rtl="0" eaLnBrk="1" fontAlgn="base" hangingPunct="1">
              <a:spcBef>
                <a:spcPct val="20000"/>
              </a:spcBef>
              <a:spcAft>
                <a:spcPct val="0"/>
              </a:spcAft>
              <a:buNone/>
              <a:defRPr sz="1600" b="1">
                <a:solidFill>
                  <a:schemeClr val="tx1"/>
                </a:solidFill>
                <a:latin typeface="+mn-lt"/>
              </a:defRPr>
            </a:lvl6pPr>
            <a:lvl7pPr marL="2743200" indent="0" algn="l" rtl="0" eaLnBrk="1" fontAlgn="base" hangingPunct="1">
              <a:spcBef>
                <a:spcPct val="20000"/>
              </a:spcBef>
              <a:spcAft>
                <a:spcPct val="0"/>
              </a:spcAft>
              <a:buNone/>
              <a:defRPr sz="1600" b="1">
                <a:solidFill>
                  <a:schemeClr val="tx1"/>
                </a:solidFill>
                <a:latin typeface="+mn-lt"/>
              </a:defRPr>
            </a:lvl7pPr>
            <a:lvl8pPr marL="3200400" indent="0" algn="l" rtl="0" eaLnBrk="1" fontAlgn="base" hangingPunct="1">
              <a:spcBef>
                <a:spcPct val="20000"/>
              </a:spcBef>
              <a:spcAft>
                <a:spcPct val="0"/>
              </a:spcAft>
              <a:buNone/>
              <a:defRPr sz="1600" b="1">
                <a:solidFill>
                  <a:schemeClr val="tx1"/>
                </a:solidFill>
                <a:latin typeface="+mn-lt"/>
              </a:defRPr>
            </a:lvl8pPr>
            <a:lvl9pPr marL="3657600" indent="0" algn="l" rtl="0" eaLnBrk="1" fontAlgn="base" hangingPunct="1">
              <a:spcBef>
                <a:spcPct val="20000"/>
              </a:spcBef>
              <a:spcAft>
                <a:spcPct val="0"/>
              </a:spcAft>
              <a:buNone/>
              <a:defRPr sz="1600" b="1">
                <a:solidFill>
                  <a:schemeClr val="tx1"/>
                </a:solidFill>
                <a:latin typeface="+mn-lt"/>
              </a:defRPr>
            </a:lvl9pPr>
          </a:lstStyle>
          <a:p>
            <a:pPr>
              <a:buClrTx/>
            </a:pPr>
            <a:r>
              <a:rPr lang="en-US" dirty="0" err="1"/>
              <a:t>cthomas@hqi.solutions</a:t>
            </a:r>
            <a:endParaRPr lang="en-US" dirty="0"/>
          </a:p>
        </p:txBody>
      </p:sp>
    </p:spTree>
    <p:extLst>
      <p:ext uri="{BB962C8B-B14F-4D97-AF65-F5344CB8AC3E}">
        <p14:creationId xmlns:p14="http://schemas.microsoft.com/office/powerpoint/2010/main" val="1036228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4" name="Slide Number Placeholder 3"/>
          <p:cNvSpPr>
            <a:spLocks noGrp="1"/>
          </p:cNvSpPr>
          <p:nvPr>
            <p:ph type="sldNum" sz="quarter" idx="4"/>
          </p:nvPr>
        </p:nvSpPr>
        <p:spPr/>
        <p:txBody>
          <a:bodyPr/>
          <a:lstStyle/>
          <a:p>
            <a:fld id="{BC599894-1D3F-4487-9F47-B3E0031273C3}" type="slidenum">
              <a:rPr lang="en-US" smtClean="0">
                <a:solidFill>
                  <a:srgbClr val="000000"/>
                </a:solidFill>
              </a:rPr>
              <a:pPr/>
              <a:t>24</a:t>
            </a:fld>
            <a:endParaRPr lang="en-US" dirty="0">
              <a:solidFill>
                <a:srgbClr val="000000"/>
              </a:solidFill>
            </a:endParaRPr>
          </a:p>
        </p:txBody>
      </p:sp>
      <p:sp>
        <p:nvSpPr>
          <p:cNvPr id="7" name="Content Placeholder 6"/>
          <p:cNvSpPr>
            <a:spLocks noGrp="1"/>
          </p:cNvSpPr>
          <p:nvPr>
            <p:ph sz="quarter" idx="10"/>
          </p:nvPr>
        </p:nvSpPr>
        <p:spPr/>
        <p:txBody>
          <a:bodyPr/>
          <a:lstStyle/>
          <a:p>
            <a:r>
              <a:rPr lang="en-US" dirty="0">
                <a:solidFill>
                  <a:srgbClr val="211D1E"/>
                </a:solidFill>
              </a:rPr>
              <a:t>This material was prepared by Health Quality Innovators (HQI), the Medicare Quality Innovation Network - Quality Improvement Organization for Maryland and Virginia, under contract with the Centers for Medicare &amp; Medicaid Services (CMS), an agency of the U.S. Department of Health and Human Services. The contents presented do not necessarily reflect CMS policy. HQI|11SOW|20190329-135829</a:t>
            </a:r>
            <a:endParaRPr lang="en-US" dirty="0"/>
          </a:p>
          <a:p>
            <a:endParaRPr lang="en-US" dirty="0"/>
          </a:p>
        </p:txBody>
      </p:sp>
    </p:spTree>
    <p:extLst>
      <p:ext uri="{BB962C8B-B14F-4D97-AF65-F5344CB8AC3E}">
        <p14:creationId xmlns:p14="http://schemas.microsoft.com/office/powerpoint/2010/main" val="134500010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6"/>
          <p:cNvSpPr txBox="1">
            <a:spLocks noGrp="1"/>
          </p:cNvSpPr>
          <p:nvPr>
            <p:ph type="title"/>
          </p:nvPr>
        </p:nvSpPr>
        <p:spPr>
          <a:xfrm>
            <a:off x="1219200" y="2971800"/>
            <a:ext cx="6858000" cy="10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Bookman Old Style"/>
              <a:buNone/>
            </a:pPr>
            <a:r>
              <a:rPr lang="en-US">
                <a:solidFill>
                  <a:schemeClr val="dk1"/>
                </a:solidFill>
              </a:rPr>
              <a:t>Potential Edits to Existing Measure</a:t>
            </a:r>
            <a:endParaRPr sz="2400" b="0" i="0" u="none" strike="noStrike" cap="none">
              <a:solidFill>
                <a:schemeClr val="dk1"/>
              </a:solidFill>
              <a:latin typeface="Bookman Old Style"/>
              <a:ea typeface="Bookman Old Style"/>
              <a:cs typeface="Bookman Old Style"/>
              <a:sym typeface="Bookman Old Styl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7"/>
          <p:cNvSpPr txBox="1">
            <a:spLocks noGrp="1"/>
          </p:cNvSpPr>
          <p:nvPr>
            <p:ph type="title"/>
          </p:nvPr>
        </p:nvSpPr>
        <p:spPr/>
        <p:txBody>
          <a:bodyPr/>
          <a:lstStyle/>
          <a:p>
            <a:pPr lvl="0"/>
            <a:r>
              <a:rPr lang="en-US" smtClean="0"/>
              <a:t>Oncology Cases</a:t>
            </a:r>
            <a:endParaRPr lang="en-US"/>
          </a:p>
        </p:txBody>
      </p:sp>
      <p:sp>
        <p:nvSpPr>
          <p:cNvPr id="273" name="Google Shape;273;p37"/>
          <p:cNvSpPr txBox="1">
            <a:spLocks noGrp="1"/>
          </p:cNvSpPr>
          <p:nvPr>
            <p:ph type="body" idx="1"/>
          </p:nvPr>
        </p:nvSpPr>
        <p:spPr>
          <a:xfrm>
            <a:off x="160020" y="1089660"/>
            <a:ext cx="8686800" cy="5532120"/>
          </a:xfrm>
        </p:spPr>
        <p:txBody>
          <a:bodyPr/>
          <a:lstStyle/>
          <a:p>
            <a:pPr lvl="0"/>
            <a:r>
              <a:rPr lang="en-US" sz="1800" dirty="0" smtClean="0"/>
              <a:t>Currently excluded from RRIP due to historical concerns with planned admission logic </a:t>
            </a:r>
          </a:p>
          <a:p>
            <a:pPr lvl="0"/>
            <a:r>
              <a:rPr lang="en-US" sz="1800" dirty="0" smtClean="0"/>
              <a:t>For many cancer patients, readmission following hospitalization may be preventable and should be addressed to potentially lower costs and improve patient outcomes and quality of life.</a:t>
            </a:r>
          </a:p>
          <a:p>
            <a:pPr lvl="0"/>
            <a:r>
              <a:rPr lang="en-US" sz="1800" dirty="0" smtClean="0"/>
              <a:t>Measure: 30-Day Unplanned Readmissions for Cancer Patients  (Seattle Cancer Care Alliance)</a:t>
            </a:r>
          </a:p>
          <a:p>
            <a:pPr lvl="1"/>
            <a:r>
              <a:rPr lang="en-US" sz="1600" dirty="0" smtClean="0"/>
              <a:t>NQF endorsed, ID #3188</a:t>
            </a:r>
          </a:p>
          <a:p>
            <a:pPr lvl="1"/>
            <a:r>
              <a:rPr lang="en-US" sz="1600" dirty="0" smtClean="0"/>
              <a:t>Used by CMS in Prospective Payment System-Exempt Cancer Hospital  Quality Reporting Program beginning with CY 2019 performance period, FFY 2021 program year.</a:t>
            </a:r>
          </a:p>
          <a:p>
            <a:pPr lvl="1"/>
            <a:r>
              <a:rPr lang="en-US" sz="1600" dirty="0" smtClean="0"/>
              <a:t>Considers patients with an admission type of emergency or urgent within 30 days of an index admission as an unplanned readmission. </a:t>
            </a:r>
          </a:p>
          <a:p>
            <a:pPr lvl="1"/>
            <a:r>
              <a:rPr lang="en-US" sz="1600" dirty="0" smtClean="0"/>
              <a:t>Excludes patients readmitted for chemotherapy or radiation therapy treatment (defined as a principal diagnosis of chemotherapy or radiation therapy), or with disease progression (using a principal diagnosis of metastatic disease as a proxy) </a:t>
            </a:r>
          </a:p>
          <a:p>
            <a:pPr lvl="0"/>
            <a:r>
              <a:rPr lang="en-US" sz="1800" dirty="0" smtClean="0"/>
              <a:t>Staff is </a:t>
            </a:r>
            <a:r>
              <a:rPr lang="en-US" sz="1800" dirty="0" smtClean="0"/>
              <a:t>considering </a:t>
            </a:r>
            <a:r>
              <a:rPr lang="en-US" sz="1800" dirty="0" smtClean="0"/>
              <a:t>to include oncology patients moving forward; will request clinical experts to review planned admission logic and if needed have a call to discuss.</a:t>
            </a:r>
            <a:endParaRPr lang="en-US" sz="1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8"/>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100"/>
              <a:buFont typeface="Arial"/>
              <a:buNone/>
            </a:pPr>
            <a:r>
              <a:rPr lang="en-US" smtClean="0"/>
              <a:t>Inclusion of Index Admissions where Patient leaves AMA</a:t>
            </a:r>
            <a:endParaRPr/>
          </a:p>
        </p:txBody>
      </p:sp>
      <p:sp>
        <p:nvSpPr>
          <p:cNvPr id="280" name="Google Shape;280;p38"/>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457200" lvl="0" indent="-342900" algn="l" rtl="0">
              <a:spcBef>
                <a:spcPts val="600"/>
              </a:spcBef>
              <a:spcAft>
                <a:spcPts val="0"/>
              </a:spcAft>
              <a:buSzPts val="1800"/>
              <a:buChar char="▶"/>
            </a:pPr>
            <a:r>
              <a:rPr lang="en-US" sz="1800" smtClean="0"/>
              <a:t>Currently included in RRIP and Medicare waiver metric</a:t>
            </a:r>
            <a:endParaRPr sz="1800" smtClean="0"/>
          </a:p>
          <a:p>
            <a:pPr marL="457200" lvl="0" indent="-342900" algn="l" rtl="0">
              <a:spcBef>
                <a:spcPts val="0"/>
              </a:spcBef>
              <a:spcAft>
                <a:spcPts val="0"/>
              </a:spcAft>
              <a:buSzPts val="1800"/>
              <a:buChar char="▶"/>
            </a:pPr>
            <a:r>
              <a:rPr lang="en-US" sz="1800" smtClean="0"/>
              <a:t>Considerable variability across hospitals in percent of patients leaving AMA</a:t>
            </a:r>
            <a:endParaRPr sz="1800" smtClean="0"/>
          </a:p>
          <a:p>
            <a:pPr marL="457200" lvl="0" indent="-342900" algn="l" rtl="0">
              <a:spcBef>
                <a:spcPts val="0"/>
              </a:spcBef>
              <a:spcAft>
                <a:spcPts val="0"/>
              </a:spcAft>
              <a:buSzPts val="1800"/>
              <a:buChar char="▶"/>
            </a:pPr>
            <a:r>
              <a:rPr lang="en-US" sz="1800" smtClean="0"/>
              <a:t>Decreased readmission rates slightly for all but 5 hospitals; average decrease statewide was 0.15 percentage points with largest decrease being about 0.5 percentage points</a:t>
            </a:r>
            <a:endParaRPr sz="1800"/>
          </a:p>
        </p:txBody>
      </p:sp>
      <p:pic>
        <p:nvPicPr>
          <p:cNvPr id="281" name="Google Shape;281;p38"/>
          <p:cNvPicPr preferRelativeResize="0"/>
          <p:nvPr/>
        </p:nvPicPr>
        <p:blipFill>
          <a:blip r:embed="rId3">
            <a:alphaModFix/>
          </a:blip>
          <a:stretch>
            <a:fillRect/>
          </a:stretch>
        </p:blipFill>
        <p:spPr>
          <a:xfrm>
            <a:off x="1257000" y="2762225"/>
            <a:ext cx="7072675" cy="4025150"/>
          </a:xfrm>
          <a:prstGeom prst="rect">
            <a:avLst/>
          </a:prstGeom>
          <a:noFill/>
          <a:ln>
            <a:noFill/>
          </a:ln>
        </p:spPr>
      </p:pic>
      <p:sp>
        <p:nvSpPr>
          <p:cNvPr id="282" name="Google Shape;282;p38"/>
          <p:cNvSpPr/>
          <p:nvPr/>
        </p:nvSpPr>
        <p:spPr>
          <a:xfrm>
            <a:off x="7486750" y="3673325"/>
            <a:ext cx="579000" cy="88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8"/>
          <p:cNvSpPr txBox="1"/>
          <p:nvPr/>
        </p:nvSpPr>
        <p:spPr>
          <a:xfrm>
            <a:off x="6512175" y="3536875"/>
            <a:ext cx="1221900" cy="4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abin"/>
                <a:ea typeface="Cabin"/>
                <a:cs typeface="Cabin"/>
                <a:sym typeface="Cabin"/>
              </a:rPr>
              <a:t>Bon Secours</a:t>
            </a:r>
            <a:endParaRPr sz="1200">
              <a:latin typeface="Cabin"/>
              <a:ea typeface="Cabin"/>
              <a:cs typeface="Cabin"/>
              <a:sym typeface="Cabi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9"/>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Reasons for Leaving AMA</a:t>
            </a:r>
            <a:endParaRPr/>
          </a:p>
        </p:txBody>
      </p:sp>
      <p:sp>
        <p:nvSpPr>
          <p:cNvPr id="290" name="Google Shape;290;p39"/>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457200" lvl="0" indent="-315468" algn="l" rtl="0">
              <a:spcBef>
                <a:spcPts val="600"/>
              </a:spcBef>
              <a:spcAft>
                <a:spcPts val="0"/>
              </a:spcAft>
              <a:buSzPts val="1368"/>
              <a:buChar char="▶"/>
            </a:pPr>
            <a:r>
              <a:rPr lang="en-US"/>
              <a:t>Based on focus group interviews of patients and providers at an academic medical center*, the following reasons for leaving AMA emerged:</a:t>
            </a:r>
            <a:endParaRPr/>
          </a:p>
          <a:p>
            <a:pPr marL="914400" lvl="1" indent="-315468" algn="l" rtl="0">
              <a:spcBef>
                <a:spcPts val="0"/>
              </a:spcBef>
              <a:spcAft>
                <a:spcPts val="0"/>
              </a:spcAft>
              <a:buSzPts val="1368"/>
              <a:buChar char="▶"/>
            </a:pPr>
            <a:r>
              <a:rPr lang="en-US"/>
              <a:t>drug seeking</a:t>
            </a:r>
            <a:endParaRPr/>
          </a:p>
          <a:p>
            <a:pPr marL="914400" lvl="1" indent="-315468" algn="l" rtl="0">
              <a:spcBef>
                <a:spcPts val="0"/>
              </a:spcBef>
              <a:spcAft>
                <a:spcPts val="0"/>
              </a:spcAft>
              <a:buSzPts val="1368"/>
              <a:buChar char="▶"/>
            </a:pPr>
            <a:r>
              <a:rPr lang="en-US"/>
              <a:t>pain management</a:t>
            </a:r>
            <a:endParaRPr/>
          </a:p>
          <a:p>
            <a:pPr marL="914400" lvl="1" indent="-315468" algn="l" rtl="0">
              <a:spcBef>
                <a:spcPts val="0"/>
              </a:spcBef>
              <a:spcAft>
                <a:spcPts val="0"/>
              </a:spcAft>
              <a:buSzPts val="1368"/>
              <a:buChar char="▶"/>
            </a:pPr>
            <a:r>
              <a:rPr lang="en-US"/>
              <a:t>other family or work obligations</a:t>
            </a:r>
            <a:endParaRPr/>
          </a:p>
          <a:p>
            <a:pPr marL="914400" lvl="1" indent="-315468" algn="l" rtl="0">
              <a:spcBef>
                <a:spcPts val="0"/>
              </a:spcBef>
              <a:spcAft>
                <a:spcPts val="0"/>
              </a:spcAft>
              <a:buSzPts val="1368"/>
              <a:buChar char="▶"/>
            </a:pPr>
            <a:r>
              <a:rPr lang="en-US"/>
              <a:t>wait time</a:t>
            </a:r>
            <a:endParaRPr/>
          </a:p>
          <a:p>
            <a:pPr marL="914400" lvl="1" indent="-315468" algn="l" rtl="0">
              <a:spcBef>
                <a:spcPts val="0"/>
              </a:spcBef>
              <a:spcAft>
                <a:spcPts val="0"/>
              </a:spcAft>
              <a:buSzPts val="1368"/>
              <a:buChar char="▶"/>
            </a:pPr>
            <a:r>
              <a:rPr lang="en-US"/>
              <a:t>doctor’s bedside manner</a:t>
            </a:r>
            <a:endParaRPr/>
          </a:p>
          <a:p>
            <a:pPr marL="914400" lvl="1" indent="-315468" algn="l" rtl="0">
              <a:spcBef>
                <a:spcPts val="0"/>
              </a:spcBef>
              <a:spcAft>
                <a:spcPts val="0"/>
              </a:spcAft>
              <a:buSzPts val="1368"/>
              <a:buChar char="▶"/>
            </a:pPr>
            <a:r>
              <a:rPr lang="en-US"/>
              <a:t>teaching-hospital status</a:t>
            </a:r>
            <a:endParaRPr/>
          </a:p>
          <a:p>
            <a:pPr marL="914400" lvl="1" indent="-315468" algn="l" rtl="0">
              <a:spcBef>
                <a:spcPts val="0"/>
              </a:spcBef>
              <a:spcAft>
                <a:spcPts val="0"/>
              </a:spcAft>
              <a:buSzPts val="1368"/>
              <a:buChar char="▶"/>
            </a:pPr>
            <a:r>
              <a:rPr lang="en-US"/>
              <a:t>communication</a:t>
            </a:r>
            <a:endParaRPr/>
          </a:p>
          <a:p>
            <a:pPr marL="457200" lvl="0" indent="-315468" algn="l" rtl="0">
              <a:spcBef>
                <a:spcPts val="0"/>
              </a:spcBef>
              <a:spcAft>
                <a:spcPts val="0"/>
              </a:spcAft>
              <a:buSzPts val="1368"/>
              <a:buChar char="▶"/>
            </a:pPr>
            <a:r>
              <a:rPr lang="en-US"/>
              <a:t>Discussion:  Should hospitals be held accountable for readmissions when patient leaves AMA?</a:t>
            </a:r>
            <a:endParaRPr/>
          </a:p>
        </p:txBody>
      </p:sp>
      <p:sp>
        <p:nvSpPr>
          <p:cNvPr id="291" name="Google Shape;291;p39"/>
          <p:cNvSpPr txBox="1"/>
          <p:nvPr/>
        </p:nvSpPr>
        <p:spPr>
          <a:xfrm>
            <a:off x="1346100" y="6233100"/>
            <a:ext cx="73407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Cabin"/>
                <a:ea typeface="Cabin"/>
                <a:cs typeface="Cabin"/>
                <a:sym typeface="Cabin"/>
              </a:rPr>
              <a:t>*Onukwugha. E., et. al.  Reasons for discharges against medical advice:  a qualitative study.  Qual Saf Health Care. 2010 October</a:t>
            </a:r>
            <a:endParaRPr sz="1600">
              <a:latin typeface="Cabin"/>
              <a:ea typeface="Cabin"/>
              <a:cs typeface="Cabin"/>
              <a:sym typeface="Cabi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0"/>
          <p:cNvSpPr txBox="1">
            <a:spLocks noGrp="1"/>
          </p:cNvSpPr>
          <p:nvPr>
            <p:ph type="title"/>
          </p:nvPr>
        </p:nvSpPr>
        <p:spPr>
          <a:xfrm>
            <a:off x="1219200" y="2971800"/>
            <a:ext cx="6858000" cy="10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Bookman Old Style"/>
              <a:buNone/>
            </a:pPr>
            <a:r>
              <a:rPr lang="en-US">
                <a:solidFill>
                  <a:schemeClr val="dk1"/>
                </a:solidFill>
              </a:rPr>
              <a:t>Reduction in Eligible Discharges over All-Payer Model</a:t>
            </a:r>
            <a:endParaRPr sz="2400" b="0" i="0" u="none" strike="noStrike" cap="none">
              <a:solidFill>
                <a:schemeClr val="dk1"/>
              </a:solidFill>
              <a:latin typeface="Bookman Old Style"/>
              <a:ea typeface="Bookman Old Style"/>
              <a:cs typeface="Bookman Old Style"/>
              <a:sym typeface="Bookman Old Styl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7"/>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Agenda</a:t>
            </a:r>
            <a:endParaRPr/>
          </a:p>
        </p:txBody>
      </p:sp>
      <p:sp>
        <p:nvSpPr>
          <p:cNvPr id="205" name="Google Shape;205;p27"/>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457200" lvl="0" indent="-315468" algn="l" rtl="0">
              <a:spcBef>
                <a:spcPts val="600"/>
              </a:spcBef>
              <a:spcAft>
                <a:spcPts val="0"/>
              </a:spcAft>
              <a:buSzPts val="1368"/>
              <a:buAutoNum type="arabicPeriod"/>
            </a:pPr>
            <a:r>
              <a:rPr lang="en-US"/>
              <a:t>Lit Review (MedPAC, MPR, HQI)</a:t>
            </a:r>
            <a:endParaRPr/>
          </a:p>
          <a:p>
            <a:pPr marL="457200" lvl="0" indent="-315468" algn="l" rtl="0">
              <a:spcBef>
                <a:spcPts val="0"/>
              </a:spcBef>
              <a:spcAft>
                <a:spcPts val="0"/>
              </a:spcAft>
              <a:buSzPts val="1368"/>
              <a:buAutoNum type="arabicPeriod"/>
            </a:pPr>
            <a:r>
              <a:rPr lang="en-US"/>
              <a:t>Existing Measure edits</a:t>
            </a:r>
            <a:endParaRPr/>
          </a:p>
          <a:p>
            <a:pPr marL="914400" lvl="1" indent="-315468" algn="l" rtl="0">
              <a:spcBef>
                <a:spcPts val="0"/>
              </a:spcBef>
              <a:spcAft>
                <a:spcPts val="0"/>
              </a:spcAft>
              <a:buSzPts val="1368"/>
              <a:buAutoNum type="alphaLcPeriod"/>
            </a:pPr>
            <a:r>
              <a:rPr lang="en-US"/>
              <a:t>Incl. of Oncology Patients due to Planned Admission logic</a:t>
            </a:r>
            <a:endParaRPr/>
          </a:p>
          <a:p>
            <a:pPr marL="914400" lvl="1" indent="-315468" algn="l" rtl="0">
              <a:spcBef>
                <a:spcPts val="0"/>
              </a:spcBef>
              <a:spcAft>
                <a:spcPts val="0"/>
              </a:spcAft>
              <a:buSzPts val="1368"/>
              <a:buAutoNum type="alphaLcPeriod"/>
            </a:pPr>
            <a:r>
              <a:rPr lang="en-US"/>
              <a:t>Inclusion/Exclusion of AMA Patients</a:t>
            </a:r>
            <a:endParaRPr/>
          </a:p>
          <a:p>
            <a:pPr marL="457200" lvl="0" indent="-315468" algn="l" rtl="0">
              <a:spcBef>
                <a:spcPts val="0"/>
              </a:spcBef>
              <a:spcAft>
                <a:spcPts val="0"/>
              </a:spcAft>
              <a:buSzPts val="1368"/>
              <a:buAutoNum type="arabicPeriod"/>
            </a:pPr>
            <a:r>
              <a:rPr lang="en-US"/>
              <a:t>Shrinking Denominator of Eligible Discharges</a:t>
            </a:r>
            <a:endParaRPr/>
          </a:p>
          <a:p>
            <a:pPr marL="457200" lvl="0" indent="-315468" algn="l" rtl="0">
              <a:spcBef>
                <a:spcPts val="0"/>
              </a:spcBef>
              <a:spcAft>
                <a:spcPts val="0"/>
              </a:spcAft>
              <a:buSzPts val="1368"/>
              <a:buAutoNum type="arabicPeriod"/>
            </a:pPr>
            <a:r>
              <a:rPr lang="en-US"/>
              <a:t>Status Update:</a:t>
            </a:r>
            <a:endParaRPr/>
          </a:p>
          <a:p>
            <a:pPr marL="914400" lvl="1" indent="-315468" algn="l" rtl="0">
              <a:spcBef>
                <a:spcPts val="0"/>
              </a:spcBef>
              <a:spcAft>
                <a:spcPts val="0"/>
              </a:spcAft>
              <a:buSzPts val="1368"/>
              <a:buAutoNum type="alphaLcPeriod"/>
            </a:pPr>
            <a:r>
              <a:rPr lang="en-US"/>
              <a:t>Benchmarking</a:t>
            </a:r>
            <a:endParaRPr/>
          </a:p>
          <a:p>
            <a:pPr marL="914400" lvl="1" indent="-315468" algn="l" rtl="0">
              <a:spcBef>
                <a:spcPts val="0"/>
              </a:spcBef>
              <a:spcAft>
                <a:spcPts val="0"/>
              </a:spcAft>
              <a:buSzPts val="1368"/>
              <a:buAutoNum type="alphaLcPeriod"/>
            </a:pPr>
            <a:r>
              <a:rPr lang="en-US"/>
              <a:t>Social Determinants of Health (SDOH)</a:t>
            </a:r>
            <a:endParaRPr/>
          </a:p>
          <a:p>
            <a:pPr marL="1371600" lvl="2" indent="-315467" algn="l" rtl="0">
              <a:spcBef>
                <a:spcPts val="0"/>
              </a:spcBef>
              <a:spcAft>
                <a:spcPts val="0"/>
              </a:spcAft>
              <a:buSzPts val="1368"/>
              <a:buAutoNum type="romanLcPeriod"/>
            </a:pPr>
            <a:r>
              <a:rPr lang="en-US"/>
              <a:t>Descriptive analyses of SDOH</a:t>
            </a:r>
            <a:endParaRPr/>
          </a:p>
          <a:p>
            <a:pPr marL="1371600" lvl="2" indent="-315467" algn="l" rtl="0">
              <a:spcBef>
                <a:spcPts val="0"/>
              </a:spcBef>
              <a:spcAft>
                <a:spcPts val="0"/>
              </a:spcAft>
              <a:buSzPts val="1368"/>
              <a:buAutoNum type="romanLcPeriod"/>
            </a:pPr>
            <a:r>
              <a:rPr lang="en-US"/>
              <a:t>Regression Model to quantify additional risk</a:t>
            </a:r>
            <a:endParaRPr/>
          </a:p>
          <a:p>
            <a:pPr marL="914400" lvl="1" indent="-315468" algn="l" rtl="0">
              <a:spcBef>
                <a:spcPts val="0"/>
              </a:spcBef>
              <a:spcAft>
                <a:spcPts val="0"/>
              </a:spcAft>
              <a:buSzPts val="1368"/>
              <a:buAutoNum type="alphaLcPeriod"/>
            </a:pPr>
            <a:r>
              <a:rPr lang="en-US"/>
              <a:t>Non-traditional Measure(s)</a:t>
            </a:r>
            <a:endParaRPr/>
          </a:p>
          <a:p>
            <a:pPr marL="1371600" lvl="2" indent="-315467" algn="l" rtl="0">
              <a:spcBef>
                <a:spcPts val="0"/>
              </a:spcBef>
              <a:spcAft>
                <a:spcPts val="0"/>
              </a:spcAft>
              <a:buSzPts val="1368"/>
              <a:buAutoNum type="romanLcPeriod"/>
            </a:pPr>
            <a:r>
              <a:rPr lang="en-US"/>
              <a:t>Excess Days in Acute Care (EDAC)</a:t>
            </a:r>
            <a:endParaRPr/>
          </a:p>
          <a:p>
            <a:pPr marL="1371600" lvl="2" indent="-315467" algn="l" rtl="0">
              <a:spcBef>
                <a:spcPts val="0"/>
              </a:spcBef>
              <a:spcAft>
                <a:spcPts val="0"/>
              </a:spcAft>
              <a:buSzPts val="1368"/>
              <a:buAutoNum type="romanLcPeriod"/>
            </a:pPr>
            <a:r>
              <a:rPr lang="en-US"/>
              <a:t>Population-based readmission measure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1"/>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Denominator of Eligible Discharges over time</a:t>
            </a:r>
            <a:endParaRPr/>
          </a:p>
        </p:txBody>
      </p:sp>
      <p:sp>
        <p:nvSpPr>
          <p:cNvPr id="304" name="Google Shape;304;p41"/>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457200" lvl="0" indent="-315468" algn="l" rtl="0">
              <a:spcBef>
                <a:spcPts val="600"/>
              </a:spcBef>
              <a:spcAft>
                <a:spcPts val="0"/>
              </a:spcAft>
              <a:buSzPts val="1368"/>
              <a:buAutoNum type="arabicPeriod"/>
            </a:pPr>
            <a:r>
              <a:rPr lang="en-US"/>
              <a:t>Eligible Discharges decreased from 538,603 to 472,385 during the All-Payer Model, 2013-2018</a:t>
            </a:r>
            <a:endParaRPr/>
          </a:p>
          <a:p>
            <a:pPr marL="914400" lvl="1" indent="-315468" algn="l" rtl="0">
              <a:spcBef>
                <a:spcPts val="0"/>
              </a:spcBef>
              <a:spcAft>
                <a:spcPts val="0"/>
              </a:spcAft>
              <a:buSzPts val="1368"/>
              <a:buAutoNum type="alphaLcPeriod"/>
            </a:pPr>
            <a:r>
              <a:rPr lang="en-US"/>
              <a:t>By-Hospital Trends</a:t>
            </a:r>
            <a:endParaRPr/>
          </a:p>
          <a:p>
            <a:pPr marL="914400" lvl="1" indent="-315468" algn="l" rtl="0">
              <a:spcBef>
                <a:spcPts val="0"/>
              </a:spcBef>
              <a:spcAft>
                <a:spcPts val="0"/>
              </a:spcAft>
              <a:buSzPts val="1368"/>
              <a:buAutoNum type="alphaLcPeriod"/>
            </a:pPr>
            <a:r>
              <a:rPr lang="en-US"/>
              <a:t>Concurrent SOI trends</a:t>
            </a:r>
            <a:endParaRPr/>
          </a:p>
          <a:p>
            <a:pPr marL="914400" lvl="0" indent="0" algn="l" rtl="0">
              <a:spcBef>
                <a:spcPts val="600"/>
              </a:spcBef>
              <a:spcAft>
                <a:spcPts val="0"/>
              </a:spcAft>
              <a:buNone/>
            </a:pPr>
            <a:endParaRPr/>
          </a:p>
          <a:p>
            <a:pPr marL="457200" lvl="0" indent="-315468" algn="l" rtl="0">
              <a:spcBef>
                <a:spcPts val="600"/>
              </a:spcBef>
              <a:spcAft>
                <a:spcPts val="0"/>
              </a:spcAft>
              <a:buSzPts val="1368"/>
              <a:buAutoNum type="arabicPeriod"/>
            </a:pPr>
            <a:r>
              <a:rPr lang="en-US"/>
              <a:t>Eligible Discharges decreased -4.37%, 2016-2018. Concurrent Expected Readmissions only decreased slightly at -0.20%, suggesting Case-mix increase is acknowledged in the case-mix adjustment.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2"/>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By-Hospital Eligible Discharges over time</a:t>
            </a:r>
            <a:endParaRPr/>
          </a:p>
        </p:txBody>
      </p:sp>
      <p:pic>
        <p:nvPicPr>
          <p:cNvPr id="311" name="Google Shape;311;p42"/>
          <p:cNvPicPr preferRelativeResize="0"/>
          <p:nvPr/>
        </p:nvPicPr>
        <p:blipFill>
          <a:blip r:embed="rId3">
            <a:alphaModFix/>
          </a:blip>
          <a:stretch>
            <a:fillRect/>
          </a:stretch>
        </p:blipFill>
        <p:spPr>
          <a:xfrm>
            <a:off x="696937" y="1431124"/>
            <a:ext cx="7750126" cy="46662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3"/>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Impact of Case-Mix on Shrinking Denominator Concerns</a:t>
            </a:r>
            <a:endParaRPr/>
          </a:p>
        </p:txBody>
      </p:sp>
      <p:sp>
        <p:nvSpPr>
          <p:cNvPr id="318" name="Google Shape;318;p43"/>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457200" lvl="0" indent="-342900" algn="l" rtl="0">
              <a:spcBef>
                <a:spcPts val="600"/>
              </a:spcBef>
              <a:spcAft>
                <a:spcPts val="0"/>
              </a:spcAft>
              <a:buSzPts val="1800"/>
              <a:buChar char="▶"/>
            </a:pPr>
            <a:r>
              <a:rPr lang="en-US" sz="1800"/>
              <a:t>Case-mix adjusted readmission rate = hospital observed to expected readmissions ratio multiplied by the statewide base readmission rate </a:t>
            </a:r>
            <a:endParaRPr sz="1800"/>
          </a:p>
          <a:p>
            <a:pPr marL="457200" lvl="0" indent="-342900" algn="l" rtl="0">
              <a:spcBef>
                <a:spcPts val="0"/>
              </a:spcBef>
              <a:spcAft>
                <a:spcPts val="0"/>
              </a:spcAft>
              <a:buSzPts val="1800"/>
              <a:buChar char="▶"/>
            </a:pPr>
            <a:r>
              <a:rPr lang="en-US" sz="1800"/>
              <a:t>Expected and observed readmissions are based on the same denominator, thus the changes in the total admissions are reflected in both the observed and expected numbers. </a:t>
            </a:r>
            <a:endParaRPr sz="1800"/>
          </a:p>
        </p:txBody>
      </p:sp>
      <p:pic>
        <p:nvPicPr>
          <p:cNvPr id="319" name="Google Shape;319;p43"/>
          <p:cNvPicPr preferRelativeResize="0"/>
          <p:nvPr/>
        </p:nvPicPr>
        <p:blipFill>
          <a:blip r:embed="rId3">
            <a:alphaModFix/>
          </a:blip>
          <a:stretch>
            <a:fillRect/>
          </a:stretch>
        </p:blipFill>
        <p:spPr>
          <a:xfrm>
            <a:off x="935275" y="2950075"/>
            <a:ext cx="7372350" cy="2667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4"/>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Severity of Illness over time</a:t>
            </a:r>
            <a:endParaRPr/>
          </a:p>
        </p:txBody>
      </p:sp>
      <p:sp>
        <p:nvSpPr>
          <p:cNvPr id="326" name="Google Shape;326;p44"/>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457200" lvl="0" indent="0" algn="l" rtl="0">
              <a:spcBef>
                <a:spcPts val="600"/>
              </a:spcBef>
              <a:spcAft>
                <a:spcPts val="0"/>
              </a:spcAft>
              <a:buNone/>
            </a:pPr>
            <a:endParaRPr/>
          </a:p>
          <a:p>
            <a:pPr marL="457200" lvl="0" indent="0" algn="l" rtl="0">
              <a:spcBef>
                <a:spcPts val="600"/>
              </a:spcBef>
              <a:spcAft>
                <a:spcPts val="0"/>
              </a:spcAft>
              <a:buNone/>
            </a:pPr>
            <a:endParaRPr/>
          </a:p>
          <a:p>
            <a:pPr marL="457200" lvl="0" indent="0" algn="l" rtl="0">
              <a:spcBef>
                <a:spcPts val="600"/>
              </a:spcBef>
              <a:spcAft>
                <a:spcPts val="0"/>
              </a:spcAft>
              <a:buNone/>
            </a:pPr>
            <a:endParaRPr/>
          </a:p>
          <a:p>
            <a:pPr marL="457200" lvl="0" indent="0" algn="l" rtl="0">
              <a:spcBef>
                <a:spcPts val="600"/>
              </a:spcBef>
              <a:spcAft>
                <a:spcPts val="0"/>
              </a:spcAft>
              <a:buNone/>
            </a:pPr>
            <a:endParaRPr/>
          </a:p>
          <a:p>
            <a:pPr marL="0" lvl="0" indent="0" algn="l" rtl="0">
              <a:spcBef>
                <a:spcPts val="600"/>
              </a:spcBef>
              <a:spcAft>
                <a:spcPts val="0"/>
              </a:spcAft>
              <a:buNone/>
            </a:pPr>
            <a:endParaRPr/>
          </a:p>
          <a:p>
            <a:pPr marL="457200" lvl="0" indent="0" algn="l" rtl="0">
              <a:spcBef>
                <a:spcPts val="600"/>
              </a:spcBef>
              <a:spcAft>
                <a:spcPts val="0"/>
              </a:spcAft>
              <a:buNone/>
            </a:pPr>
            <a:endParaRPr/>
          </a:p>
          <a:p>
            <a:pPr marL="0" lvl="0" indent="0" algn="l" rtl="0">
              <a:spcBef>
                <a:spcPts val="600"/>
              </a:spcBef>
              <a:spcAft>
                <a:spcPts val="0"/>
              </a:spcAft>
              <a:buNone/>
            </a:pPr>
            <a:endParaRPr/>
          </a:p>
          <a:p>
            <a:pPr marL="457200" lvl="0" indent="0" algn="l" rtl="0">
              <a:spcBef>
                <a:spcPts val="600"/>
              </a:spcBef>
              <a:spcAft>
                <a:spcPts val="0"/>
              </a:spcAft>
              <a:buNone/>
            </a:pPr>
            <a:endParaRPr/>
          </a:p>
        </p:txBody>
      </p:sp>
      <p:pic>
        <p:nvPicPr>
          <p:cNvPr id="327" name="Google Shape;327;p44"/>
          <p:cNvPicPr preferRelativeResize="0"/>
          <p:nvPr/>
        </p:nvPicPr>
        <p:blipFill>
          <a:blip r:embed="rId3">
            <a:alphaModFix/>
          </a:blip>
          <a:stretch>
            <a:fillRect/>
          </a:stretch>
        </p:blipFill>
        <p:spPr>
          <a:xfrm>
            <a:off x="951575" y="1682175"/>
            <a:ext cx="7240849" cy="38376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5"/>
          <p:cNvSpPr txBox="1">
            <a:spLocks noGrp="1"/>
          </p:cNvSpPr>
          <p:nvPr>
            <p:ph type="title"/>
          </p:nvPr>
        </p:nvSpPr>
        <p:spPr>
          <a:xfrm>
            <a:off x="1219200" y="2971800"/>
            <a:ext cx="6858000" cy="10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Bookman Old Style"/>
              <a:buNone/>
            </a:pPr>
            <a:r>
              <a:rPr lang="en-US">
                <a:solidFill>
                  <a:schemeClr val="dk1"/>
                </a:solidFill>
              </a:rPr>
              <a:t>Status Update on Priority Issue Areas</a:t>
            </a:r>
            <a:endParaRPr sz="2400" b="0" i="0" u="none" strike="noStrike" cap="none">
              <a:solidFill>
                <a:schemeClr val="dk1"/>
              </a:solidFill>
              <a:latin typeface="Bookman Old Style"/>
              <a:ea typeface="Bookman Old Style"/>
              <a:cs typeface="Bookman Old Style"/>
              <a:sym typeface="Bookman Old Styl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6"/>
          <p:cNvSpPr txBox="1">
            <a:spLocks noGrp="1"/>
          </p:cNvSpPr>
          <p:nvPr>
            <p:ph type="title"/>
          </p:nvPr>
        </p:nvSpPr>
        <p:spPr>
          <a:xfrm>
            <a:off x="1219200" y="2971800"/>
            <a:ext cx="6858000" cy="1066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n-US"/>
              <a:t>Benchmarking - Compare MD to Similar “Peer Groups”</a:t>
            </a:r>
            <a:endParaRPr/>
          </a:p>
        </p:txBody>
      </p:sp>
      <p:sp>
        <p:nvSpPr>
          <p:cNvPr id="340" name="Google Shape;340;p46"/>
          <p:cNvSpPr txBox="1">
            <a:spLocks noGrp="1"/>
          </p:cNvSpPr>
          <p:nvPr>
            <p:ph type="body" idx="1"/>
          </p:nvPr>
        </p:nvSpPr>
        <p:spPr>
          <a:xfrm>
            <a:off x="1295400" y="4267200"/>
            <a:ext cx="6781800" cy="1143000"/>
          </a:xfrm>
          <a:prstGeom prst="rect">
            <a:avLst/>
          </a:prstGeom>
        </p:spPr>
        <p:txBody>
          <a:bodyPr spcFirstLastPara="1" wrap="square" lIns="91425" tIns="45700" rIns="91425" bIns="45700" anchor="t" anchorCtr="0">
            <a:noAutofit/>
          </a:bodyPr>
          <a:lstStyle/>
          <a:p>
            <a:pPr marL="0" lvl="0" indent="0" algn="r" rtl="0">
              <a:spcBef>
                <a:spcPts val="60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7"/>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Statewide Readmission Goal:  Benchmarking Maryland Performance</a:t>
            </a:r>
            <a:endParaRPr/>
          </a:p>
        </p:txBody>
      </p:sp>
      <p:sp>
        <p:nvSpPr>
          <p:cNvPr id="347" name="Google Shape;347;p47"/>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457200" lvl="0" indent="-315468" algn="l" rtl="0">
              <a:spcBef>
                <a:spcPts val="600"/>
              </a:spcBef>
              <a:spcAft>
                <a:spcPts val="0"/>
              </a:spcAft>
              <a:buSzPts val="1368"/>
              <a:buChar char="▶"/>
            </a:pPr>
            <a:r>
              <a:rPr lang="en-US" b="1"/>
              <a:t>Subgroup goal: </a:t>
            </a:r>
            <a:r>
              <a:rPr lang="en-US"/>
              <a:t> Consider statewide goal for readmissions (currently National Unadjusted Medicare FFS Average)</a:t>
            </a:r>
            <a:endParaRPr/>
          </a:p>
          <a:p>
            <a:pPr marL="457200" lvl="0" indent="-315468" algn="l" rtl="0">
              <a:spcBef>
                <a:spcPts val="0"/>
              </a:spcBef>
              <a:spcAft>
                <a:spcPts val="0"/>
              </a:spcAft>
              <a:buSzPts val="1368"/>
              <a:buChar char="▶"/>
            </a:pPr>
            <a:r>
              <a:rPr lang="en-US" b="1"/>
              <a:t>1st  Step: </a:t>
            </a:r>
            <a:r>
              <a:rPr lang="en-US"/>
              <a:t> Compare Maryland performance to benchmark or comparison group</a:t>
            </a:r>
            <a:endParaRPr/>
          </a:p>
          <a:p>
            <a:pPr marL="457200" lvl="0" indent="-315468" algn="l" rtl="0">
              <a:spcBef>
                <a:spcPts val="0"/>
              </a:spcBef>
              <a:spcAft>
                <a:spcPts val="0"/>
              </a:spcAft>
              <a:buSzPts val="1368"/>
              <a:buChar char="▶"/>
            </a:pPr>
            <a:r>
              <a:rPr lang="en-US" b="1"/>
              <a:t>Status:  </a:t>
            </a:r>
            <a:r>
              <a:rPr lang="en-US"/>
              <a:t>Currently working on several options for benchmarking that we plan to bring to subgroup over next several months.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8"/>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Potential Medicare Benchmarks</a:t>
            </a:r>
            <a:endParaRPr/>
          </a:p>
        </p:txBody>
      </p:sp>
      <p:sp>
        <p:nvSpPr>
          <p:cNvPr id="354" name="Google Shape;354;p48"/>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457200" marR="0" lvl="0" indent="-315468" algn="l" rtl="0">
              <a:lnSpc>
                <a:spcPct val="100000"/>
              </a:lnSpc>
              <a:spcBef>
                <a:spcPts val="600"/>
              </a:spcBef>
              <a:spcAft>
                <a:spcPts val="0"/>
              </a:spcAft>
              <a:buSzPts val="1368"/>
              <a:buChar char="▶"/>
            </a:pPr>
            <a:r>
              <a:rPr lang="en-US"/>
              <a:t>MD vs Nation:</a:t>
            </a:r>
            <a:endParaRPr/>
          </a:p>
          <a:p>
            <a:pPr marL="914400" marR="0" lvl="1" indent="-315468" algn="l" rtl="0">
              <a:lnSpc>
                <a:spcPct val="100000"/>
              </a:lnSpc>
              <a:spcBef>
                <a:spcPts val="0"/>
              </a:spcBef>
              <a:spcAft>
                <a:spcPts val="0"/>
              </a:spcAft>
              <a:buSzPts val="1368"/>
              <a:buChar char="▶"/>
            </a:pPr>
            <a:r>
              <a:rPr lang="en-US"/>
              <a:t>Maryland vs National performance on unadjusted waiver test (Current)</a:t>
            </a:r>
            <a:endParaRPr/>
          </a:p>
          <a:p>
            <a:pPr marL="914400" marR="0" lvl="1" indent="-315468" algn="l" rtl="0">
              <a:lnSpc>
                <a:spcPct val="100000"/>
              </a:lnSpc>
              <a:spcBef>
                <a:spcPts val="0"/>
              </a:spcBef>
              <a:spcAft>
                <a:spcPts val="0"/>
              </a:spcAft>
              <a:buSzPts val="1368"/>
              <a:buChar char="▶"/>
            </a:pPr>
            <a:r>
              <a:rPr lang="en-US"/>
              <a:t>Maryland vs. National performance on CMS Hospital-wide readmission (HWR) measure (risk-adjusted)</a:t>
            </a:r>
            <a:endParaRPr/>
          </a:p>
          <a:p>
            <a:pPr marL="457200" marR="0" lvl="0" indent="-315468" algn="l" rtl="0">
              <a:lnSpc>
                <a:spcPct val="100000"/>
              </a:lnSpc>
              <a:spcBef>
                <a:spcPts val="0"/>
              </a:spcBef>
              <a:spcAft>
                <a:spcPts val="0"/>
              </a:spcAft>
              <a:buSzPts val="1368"/>
              <a:buChar char="▶"/>
            </a:pPr>
            <a:r>
              <a:rPr lang="en-US"/>
              <a:t>MD vs. Peer Group:</a:t>
            </a:r>
            <a:endParaRPr/>
          </a:p>
          <a:p>
            <a:pPr marL="914400" marR="0" lvl="1" indent="-315468" algn="l" rtl="0">
              <a:lnSpc>
                <a:spcPct val="100000"/>
              </a:lnSpc>
              <a:spcBef>
                <a:spcPts val="0"/>
              </a:spcBef>
              <a:spcAft>
                <a:spcPts val="0"/>
              </a:spcAft>
              <a:buSzPts val="1368"/>
              <a:buChar char="▶"/>
            </a:pPr>
            <a:r>
              <a:rPr lang="en-US"/>
              <a:t>MD hospital vs peer groups on CMS HWR measure using MPR Peer Groups</a:t>
            </a:r>
            <a:endParaRPr/>
          </a:p>
          <a:p>
            <a:pPr marL="914400" marR="0" lvl="1" indent="-315468" algn="l" rtl="0">
              <a:lnSpc>
                <a:spcPct val="100000"/>
              </a:lnSpc>
              <a:spcBef>
                <a:spcPts val="0"/>
              </a:spcBef>
              <a:spcAft>
                <a:spcPts val="0"/>
              </a:spcAft>
              <a:buSzPts val="1368"/>
              <a:buChar char="▶"/>
            </a:pPr>
            <a:r>
              <a:rPr lang="en-US"/>
              <a:t>MD and matched counties on per discharge and per capita readmissions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9"/>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Potential Commercial/Medicaid Benchmarks</a:t>
            </a:r>
            <a:endParaRPr/>
          </a:p>
        </p:txBody>
      </p:sp>
      <p:sp>
        <p:nvSpPr>
          <p:cNvPr id="361" name="Google Shape;361;p49"/>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457200" marR="0" lvl="0" indent="-315468" algn="l" rtl="0">
              <a:lnSpc>
                <a:spcPct val="100000"/>
              </a:lnSpc>
              <a:spcBef>
                <a:spcPts val="600"/>
              </a:spcBef>
              <a:spcAft>
                <a:spcPts val="0"/>
              </a:spcAft>
              <a:buSzPts val="1368"/>
              <a:buChar char="▶"/>
            </a:pPr>
            <a:r>
              <a:rPr lang="en-US"/>
              <a:t>Commercial</a:t>
            </a:r>
            <a:endParaRPr/>
          </a:p>
          <a:p>
            <a:pPr marL="914400" marR="0" lvl="1" indent="-315468" algn="l" rtl="0">
              <a:lnSpc>
                <a:spcPct val="100000"/>
              </a:lnSpc>
              <a:spcBef>
                <a:spcPts val="0"/>
              </a:spcBef>
              <a:spcAft>
                <a:spcPts val="0"/>
              </a:spcAft>
              <a:buSzPts val="1368"/>
              <a:buChar char="▶"/>
            </a:pPr>
            <a:r>
              <a:rPr lang="en-US"/>
              <a:t>Comparison of MD and matched counties on per discharge and per capita readmissions </a:t>
            </a:r>
            <a:endParaRPr/>
          </a:p>
          <a:p>
            <a:pPr marL="457200" marR="0" lvl="0" indent="-315468" algn="l" rtl="0">
              <a:lnSpc>
                <a:spcPct val="100000"/>
              </a:lnSpc>
              <a:spcBef>
                <a:spcPts val="0"/>
              </a:spcBef>
              <a:spcAft>
                <a:spcPts val="0"/>
              </a:spcAft>
              <a:buSzPts val="1368"/>
              <a:buChar char="▶"/>
            </a:pPr>
            <a:r>
              <a:rPr lang="en-US"/>
              <a:t>Medicaid</a:t>
            </a:r>
            <a:endParaRPr/>
          </a:p>
          <a:p>
            <a:pPr marL="914400" marR="0" lvl="1" indent="-315468" algn="l" rtl="0">
              <a:lnSpc>
                <a:spcPct val="100000"/>
              </a:lnSpc>
              <a:spcBef>
                <a:spcPts val="0"/>
              </a:spcBef>
              <a:spcAft>
                <a:spcPts val="0"/>
              </a:spcAft>
              <a:buSzPts val="1368"/>
              <a:buChar char="▶"/>
            </a:pPr>
            <a:r>
              <a:rPr lang="en-US"/>
              <a:t>Within MD comparisons?  Differences across MCOs?  Other options?</a:t>
            </a:r>
            <a:endParaRPr/>
          </a:p>
          <a:p>
            <a:pPr marL="457200" marR="0" lvl="0" indent="-315468" algn="l" rtl="0">
              <a:lnSpc>
                <a:spcPct val="100000"/>
              </a:lnSpc>
              <a:spcBef>
                <a:spcPts val="0"/>
              </a:spcBef>
              <a:spcAft>
                <a:spcPts val="0"/>
              </a:spcAft>
              <a:buSzPts val="1368"/>
              <a:buChar char="▶"/>
            </a:pPr>
            <a:r>
              <a:rPr lang="en-US"/>
              <a:t>All payer: Should we evaluate performance against the National Inpatient Sample (data lag)?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0"/>
          <p:cNvSpPr txBox="1">
            <a:spLocks noGrp="1"/>
          </p:cNvSpPr>
          <p:nvPr>
            <p:ph type="title"/>
          </p:nvPr>
        </p:nvSpPr>
        <p:spPr>
          <a:xfrm>
            <a:off x="1219200" y="2971800"/>
            <a:ext cx="6858000" cy="1066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n-US"/>
              <a:t>Social Determinants of Health (SDOH) and Risk Adjustment</a:t>
            </a:r>
            <a:endParaRPr/>
          </a:p>
        </p:txBody>
      </p:sp>
      <p:sp>
        <p:nvSpPr>
          <p:cNvPr id="368" name="Google Shape;368;p50"/>
          <p:cNvSpPr txBox="1">
            <a:spLocks noGrp="1"/>
          </p:cNvSpPr>
          <p:nvPr>
            <p:ph type="body" idx="1"/>
          </p:nvPr>
        </p:nvSpPr>
        <p:spPr>
          <a:xfrm>
            <a:off x="1295400" y="4267200"/>
            <a:ext cx="6781800" cy="1143000"/>
          </a:xfrm>
          <a:prstGeom prst="rect">
            <a:avLst/>
          </a:prstGeom>
        </p:spPr>
        <p:txBody>
          <a:bodyPr spcFirstLastPara="1" wrap="square" lIns="91425" tIns="45700" rIns="91425" bIns="45700" anchor="t" anchorCtr="0">
            <a:noAutofit/>
          </a:bodyPr>
          <a:lstStyle/>
          <a:p>
            <a:pPr marL="0" lvl="0" indent="0" algn="r" rtl="0">
              <a:spcBef>
                <a:spcPts val="60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8"/>
          <p:cNvSpPr txBox="1">
            <a:spLocks noGrp="1"/>
          </p:cNvSpPr>
          <p:nvPr>
            <p:ph type="title"/>
          </p:nvPr>
        </p:nvSpPr>
        <p:spPr>
          <a:xfrm>
            <a:off x="1219200" y="2971800"/>
            <a:ext cx="6858000" cy="10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Bookman Old Style"/>
              <a:buNone/>
            </a:pPr>
            <a:r>
              <a:rPr lang="en-US">
                <a:solidFill>
                  <a:schemeClr val="dk1"/>
                </a:solidFill>
              </a:rPr>
              <a:t>Literature Review and Descriptive Statistics</a:t>
            </a:r>
            <a:endParaRPr sz="2400" b="0" i="0" u="none" strike="noStrike" cap="none">
              <a:solidFill>
                <a:schemeClr val="dk1"/>
              </a:solidFill>
              <a:latin typeface="Bookman Old Style"/>
              <a:ea typeface="Bookman Old Style"/>
              <a:cs typeface="Bookman Old Style"/>
              <a:sym typeface="Bookman Old Style"/>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1"/>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800"/>
              <a:buNone/>
            </a:pPr>
            <a:r>
              <a:rPr lang="en-US"/>
              <a:t>Readmissions by Age Group</a:t>
            </a:r>
            <a:endParaRPr/>
          </a:p>
        </p:txBody>
      </p:sp>
      <p:graphicFrame>
        <p:nvGraphicFramePr>
          <p:cNvPr id="375" name="Google Shape;375;p51"/>
          <p:cNvGraphicFramePr/>
          <p:nvPr/>
        </p:nvGraphicFramePr>
        <p:xfrm>
          <a:off x="1394125" y="1205167"/>
          <a:ext cx="5777850" cy="2011560"/>
        </p:xfrm>
        <a:graphic>
          <a:graphicData uri="http://schemas.openxmlformats.org/drawingml/2006/table">
            <a:tbl>
              <a:tblPr>
                <a:noFill/>
                <a:tableStyleId>{55931ADA-765B-40D1-A0DD-0883A4DA6A2A}</a:tableStyleId>
              </a:tblPr>
              <a:tblGrid>
                <a:gridCol w="1075175"/>
                <a:gridCol w="850775"/>
                <a:gridCol w="962975"/>
                <a:gridCol w="962975"/>
                <a:gridCol w="962975"/>
                <a:gridCol w="962975"/>
              </a:tblGrid>
              <a:tr h="696525">
                <a:tc>
                  <a:txBody>
                    <a:bodyPr/>
                    <a:lstStyle/>
                    <a:p>
                      <a:pPr marL="0" lvl="0" indent="0" algn="l" rtl="0">
                        <a:spcBef>
                          <a:spcPts val="0"/>
                        </a:spcBef>
                        <a:spcAft>
                          <a:spcPts val="0"/>
                        </a:spcAft>
                        <a:buNone/>
                      </a:pPr>
                      <a:r>
                        <a:rPr lang="en-US"/>
                        <a:t>Percent</a:t>
                      </a:r>
                      <a:endParaRPr/>
                    </a:p>
                    <a:p>
                      <a:pPr marL="0" lvl="0" indent="0" algn="l" rtl="0">
                        <a:spcBef>
                          <a:spcPts val="0"/>
                        </a:spcBef>
                        <a:spcAft>
                          <a:spcPts val="0"/>
                        </a:spcAft>
                        <a:buNone/>
                      </a:pPr>
                      <a:r>
                        <a:rPr lang="en-US"/>
                        <a:t>Readmissions</a:t>
                      </a:r>
                      <a:endParaRPr/>
                    </a:p>
                  </a:txBody>
                  <a:tcPr marL="91425" marR="91425" marT="91425" marB="91425"/>
                </a:tc>
                <a:tc>
                  <a:txBody>
                    <a:bodyPr/>
                    <a:lstStyle/>
                    <a:p>
                      <a:pPr marL="0" lvl="0" indent="0" algn="l" rtl="0">
                        <a:spcBef>
                          <a:spcPts val="0"/>
                        </a:spcBef>
                        <a:spcAft>
                          <a:spcPts val="0"/>
                        </a:spcAft>
                        <a:buNone/>
                      </a:pPr>
                      <a:r>
                        <a:rPr lang="en-US"/>
                        <a:t>Ages 0-18</a:t>
                      </a:r>
                      <a:endParaRPr/>
                    </a:p>
                  </a:txBody>
                  <a:tcPr marL="91425" marR="91425" marT="91425" marB="91425"/>
                </a:tc>
                <a:tc>
                  <a:txBody>
                    <a:bodyPr/>
                    <a:lstStyle/>
                    <a:p>
                      <a:pPr marL="0" lvl="0" indent="0" algn="l" rtl="0">
                        <a:spcBef>
                          <a:spcPts val="0"/>
                        </a:spcBef>
                        <a:spcAft>
                          <a:spcPts val="0"/>
                        </a:spcAft>
                        <a:buNone/>
                      </a:pPr>
                      <a:r>
                        <a:rPr lang="en-US"/>
                        <a:t>Ages 19-44</a:t>
                      </a:r>
                      <a:endParaRPr/>
                    </a:p>
                  </a:txBody>
                  <a:tcPr marL="91425" marR="91425" marT="91425" marB="91425"/>
                </a:tc>
                <a:tc>
                  <a:txBody>
                    <a:bodyPr/>
                    <a:lstStyle/>
                    <a:p>
                      <a:pPr marL="0" lvl="0" indent="0" algn="l" rtl="0">
                        <a:spcBef>
                          <a:spcPts val="0"/>
                        </a:spcBef>
                        <a:spcAft>
                          <a:spcPts val="0"/>
                        </a:spcAft>
                        <a:buNone/>
                      </a:pPr>
                      <a:r>
                        <a:rPr lang="en-US"/>
                        <a:t>Ages 45-64</a:t>
                      </a:r>
                      <a:endParaRPr/>
                    </a:p>
                  </a:txBody>
                  <a:tcPr marL="91425" marR="91425" marT="91425" marB="91425"/>
                </a:tc>
                <a:tc>
                  <a:txBody>
                    <a:bodyPr/>
                    <a:lstStyle/>
                    <a:p>
                      <a:pPr marL="0" lvl="0" indent="0" algn="l" rtl="0">
                        <a:spcBef>
                          <a:spcPts val="0"/>
                        </a:spcBef>
                        <a:spcAft>
                          <a:spcPts val="0"/>
                        </a:spcAft>
                        <a:buNone/>
                      </a:pPr>
                      <a:r>
                        <a:rPr lang="en-US"/>
                        <a:t>Ages 65-84</a:t>
                      </a:r>
                      <a:endParaRPr/>
                    </a:p>
                  </a:txBody>
                  <a:tcPr marL="91425" marR="91425" marT="91425" marB="91425"/>
                </a:tc>
                <a:tc>
                  <a:txBody>
                    <a:bodyPr/>
                    <a:lstStyle/>
                    <a:p>
                      <a:pPr marL="0" lvl="0" indent="0" algn="l" rtl="0">
                        <a:spcBef>
                          <a:spcPts val="0"/>
                        </a:spcBef>
                        <a:spcAft>
                          <a:spcPts val="0"/>
                        </a:spcAft>
                        <a:buNone/>
                      </a:pPr>
                      <a:r>
                        <a:rPr lang="en-US"/>
                        <a:t>Ages 85+</a:t>
                      </a:r>
                      <a:endParaRPr/>
                    </a:p>
                  </a:txBody>
                  <a:tcPr marL="91425" marR="91425" marT="91425" marB="91425"/>
                </a:tc>
              </a:tr>
              <a:tr h="336800">
                <a:tc>
                  <a:txBody>
                    <a:bodyPr/>
                    <a:lstStyle/>
                    <a:p>
                      <a:pPr marL="0" lvl="0" indent="0" algn="l" rtl="0">
                        <a:spcBef>
                          <a:spcPts val="0"/>
                        </a:spcBef>
                        <a:spcAft>
                          <a:spcPts val="0"/>
                        </a:spcAft>
                        <a:buNone/>
                      </a:pPr>
                      <a:r>
                        <a:rPr lang="en-US"/>
                        <a:t>2016</a:t>
                      </a:r>
                      <a:endParaRPr/>
                    </a:p>
                  </a:txBody>
                  <a:tcPr marL="91425" marR="91425" marT="91425" marB="91425"/>
                </a:tc>
                <a:tc>
                  <a:txBody>
                    <a:bodyPr/>
                    <a:lstStyle/>
                    <a:p>
                      <a:pPr marL="0" lvl="0" indent="0" algn="l" rtl="0">
                        <a:spcBef>
                          <a:spcPts val="0"/>
                        </a:spcBef>
                        <a:spcAft>
                          <a:spcPts val="0"/>
                        </a:spcAft>
                        <a:buNone/>
                      </a:pPr>
                      <a:r>
                        <a:rPr lang="en-US"/>
                        <a:t>7.13%</a:t>
                      </a:r>
                      <a:endParaRPr/>
                    </a:p>
                  </a:txBody>
                  <a:tcPr marL="91425" marR="91425" marT="91425" marB="91425"/>
                </a:tc>
                <a:tc>
                  <a:txBody>
                    <a:bodyPr/>
                    <a:lstStyle/>
                    <a:p>
                      <a:pPr marL="0" lvl="0" indent="0" algn="l" rtl="0">
                        <a:spcBef>
                          <a:spcPts val="0"/>
                        </a:spcBef>
                        <a:spcAft>
                          <a:spcPts val="0"/>
                        </a:spcAft>
                        <a:buNone/>
                      </a:pPr>
                      <a:r>
                        <a:rPr lang="en-US"/>
                        <a:t>8.12%</a:t>
                      </a:r>
                      <a:endParaRPr/>
                    </a:p>
                  </a:txBody>
                  <a:tcPr marL="91425" marR="91425" marT="91425" marB="91425"/>
                </a:tc>
                <a:tc>
                  <a:txBody>
                    <a:bodyPr/>
                    <a:lstStyle/>
                    <a:p>
                      <a:pPr marL="0" lvl="0" indent="0" algn="l" rtl="0">
                        <a:spcBef>
                          <a:spcPts val="0"/>
                        </a:spcBef>
                        <a:spcAft>
                          <a:spcPts val="0"/>
                        </a:spcAft>
                        <a:buNone/>
                      </a:pPr>
                      <a:r>
                        <a:rPr lang="en-US"/>
                        <a:t>13.99%</a:t>
                      </a:r>
                      <a:endParaRPr/>
                    </a:p>
                  </a:txBody>
                  <a:tcPr marL="91425" marR="91425" marT="91425" marB="91425"/>
                </a:tc>
                <a:tc>
                  <a:txBody>
                    <a:bodyPr/>
                    <a:lstStyle/>
                    <a:p>
                      <a:pPr marL="0" lvl="0" indent="0" algn="l" rtl="0">
                        <a:spcBef>
                          <a:spcPts val="0"/>
                        </a:spcBef>
                        <a:spcAft>
                          <a:spcPts val="0"/>
                        </a:spcAft>
                        <a:buNone/>
                      </a:pPr>
                      <a:r>
                        <a:rPr lang="en-US"/>
                        <a:t>14.20%</a:t>
                      </a:r>
                      <a:endParaRPr/>
                    </a:p>
                  </a:txBody>
                  <a:tcPr marL="91425" marR="91425" marT="91425" marB="91425"/>
                </a:tc>
                <a:tc>
                  <a:txBody>
                    <a:bodyPr/>
                    <a:lstStyle/>
                    <a:p>
                      <a:pPr marL="0" lvl="0" indent="0" algn="l" rtl="0">
                        <a:spcBef>
                          <a:spcPts val="0"/>
                        </a:spcBef>
                        <a:spcAft>
                          <a:spcPts val="0"/>
                        </a:spcAft>
                        <a:buNone/>
                      </a:pPr>
                      <a:r>
                        <a:rPr lang="en-US"/>
                        <a:t>13.78%</a:t>
                      </a:r>
                      <a:endParaRPr/>
                    </a:p>
                  </a:txBody>
                  <a:tcPr marL="91425" marR="91425" marT="91425" marB="91425"/>
                </a:tc>
              </a:tr>
              <a:tr h="336800">
                <a:tc>
                  <a:txBody>
                    <a:bodyPr/>
                    <a:lstStyle/>
                    <a:p>
                      <a:pPr marL="0" lvl="0" indent="0" algn="l" rtl="0">
                        <a:spcBef>
                          <a:spcPts val="0"/>
                        </a:spcBef>
                        <a:spcAft>
                          <a:spcPts val="0"/>
                        </a:spcAft>
                        <a:buNone/>
                      </a:pPr>
                      <a:r>
                        <a:rPr lang="en-US"/>
                        <a:t>2017</a:t>
                      </a:r>
                      <a:endParaRPr/>
                    </a:p>
                  </a:txBody>
                  <a:tcPr marL="91425" marR="91425" marT="91425" marB="91425"/>
                </a:tc>
                <a:tc>
                  <a:txBody>
                    <a:bodyPr/>
                    <a:lstStyle/>
                    <a:p>
                      <a:pPr marL="0" lvl="0" indent="0" algn="l" rtl="0">
                        <a:spcBef>
                          <a:spcPts val="0"/>
                        </a:spcBef>
                        <a:spcAft>
                          <a:spcPts val="0"/>
                        </a:spcAft>
                        <a:buNone/>
                      </a:pPr>
                      <a:r>
                        <a:rPr lang="en-US"/>
                        <a:t>7.70%</a:t>
                      </a:r>
                      <a:endParaRPr/>
                    </a:p>
                  </a:txBody>
                  <a:tcPr marL="91425" marR="91425" marT="91425" marB="91425"/>
                </a:tc>
                <a:tc>
                  <a:txBody>
                    <a:bodyPr/>
                    <a:lstStyle/>
                    <a:p>
                      <a:pPr marL="0" lvl="0" indent="0" algn="l" rtl="0">
                        <a:spcBef>
                          <a:spcPts val="0"/>
                        </a:spcBef>
                        <a:spcAft>
                          <a:spcPts val="0"/>
                        </a:spcAft>
                        <a:buNone/>
                      </a:pPr>
                      <a:r>
                        <a:rPr lang="en-US"/>
                        <a:t>8.47%</a:t>
                      </a:r>
                      <a:endParaRPr/>
                    </a:p>
                  </a:txBody>
                  <a:tcPr marL="91425" marR="91425" marT="91425" marB="91425"/>
                </a:tc>
                <a:tc>
                  <a:txBody>
                    <a:bodyPr/>
                    <a:lstStyle/>
                    <a:p>
                      <a:pPr marL="0" lvl="0" indent="0" algn="l" rtl="0">
                        <a:spcBef>
                          <a:spcPts val="0"/>
                        </a:spcBef>
                        <a:spcAft>
                          <a:spcPts val="0"/>
                        </a:spcAft>
                        <a:buNone/>
                      </a:pPr>
                      <a:r>
                        <a:rPr lang="en-US"/>
                        <a:t>14.09%</a:t>
                      </a:r>
                      <a:endParaRPr/>
                    </a:p>
                  </a:txBody>
                  <a:tcPr marL="91425" marR="91425" marT="91425" marB="91425"/>
                </a:tc>
                <a:tc>
                  <a:txBody>
                    <a:bodyPr/>
                    <a:lstStyle/>
                    <a:p>
                      <a:pPr marL="0" lvl="0" indent="0" algn="l" rtl="0">
                        <a:spcBef>
                          <a:spcPts val="0"/>
                        </a:spcBef>
                        <a:spcAft>
                          <a:spcPts val="0"/>
                        </a:spcAft>
                        <a:buNone/>
                      </a:pPr>
                      <a:r>
                        <a:rPr lang="en-US"/>
                        <a:t>14.03%</a:t>
                      </a:r>
                      <a:endParaRPr/>
                    </a:p>
                  </a:txBody>
                  <a:tcPr marL="91425" marR="91425" marT="91425" marB="91425"/>
                </a:tc>
                <a:tc>
                  <a:txBody>
                    <a:bodyPr/>
                    <a:lstStyle/>
                    <a:p>
                      <a:pPr marL="0" lvl="0" indent="0" algn="l" rtl="0">
                        <a:spcBef>
                          <a:spcPts val="0"/>
                        </a:spcBef>
                        <a:spcAft>
                          <a:spcPts val="0"/>
                        </a:spcAft>
                        <a:buNone/>
                      </a:pPr>
                      <a:r>
                        <a:rPr lang="en-US"/>
                        <a:t>13.53%</a:t>
                      </a:r>
                      <a:endParaRPr/>
                    </a:p>
                  </a:txBody>
                  <a:tcPr marL="91425" marR="91425" marT="91425" marB="91425"/>
                </a:tc>
              </a:tr>
              <a:tr h="336800">
                <a:tc>
                  <a:txBody>
                    <a:bodyPr/>
                    <a:lstStyle/>
                    <a:p>
                      <a:pPr marL="0" lvl="0" indent="0" algn="l" rtl="0">
                        <a:spcBef>
                          <a:spcPts val="0"/>
                        </a:spcBef>
                        <a:spcAft>
                          <a:spcPts val="0"/>
                        </a:spcAft>
                        <a:buNone/>
                      </a:pPr>
                      <a:r>
                        <a:rPr lang="en-US"/>
                        <a:t>2018</a:t>
                      </a:r>
                      <a:endParaRPr/>
                    </a:p>
                  </a:txBody>
                  <a:tcPr marL="91425" marR="91425" marT="91425" marB="91425"/>
                </a:tc>
                <a:tc>
                  <a:txBody>
                    <a:bodyPr/>
                    <a:lstStyle/>
                    <a:p>
                      <a:pPr marL="0" lvl="0" indent="0" algn="l" rtl="0">
                        <a:spcBef>
                          <a:spcPts val="0"/>
                        </a:spcBef>
                        <a:spcAft>
                          <a:spcPts val="0"/>
                        </a:spcAft>
                        <a:buNone/>
                      </a:pPr>
                      <a:r>
                        <a:rPr lang="en-US"/>
                        <a:t>7.18%</a:t>
                      </a:r>
                      <a:endParaRPr/>
                    </a:p>
                  </a:txBody>
                  <a:tcPr marL="91425" marR="91425" marT="91425" marB="91425"/>
                </a:tc>
                <a:tc>
                  <a:txBody>
                    <a:bodyPr/>
                    <a:lstStyle/>
                    <a:p>
                      <a:pPr marL="0" lvl="0" indent="0" algn="l" rtl="0">
                        <a:spcBef>
                          <a:spcPts val="0"/>
                        </a:spcBef>
                        <a:spcAft>
                          <a:spcPts val="0"/>
                        </a:spcAft>
                        <a:buNone/>
                      </a:pPr>
                      <a:r>
                        <a:rPr lang="en-US"/>
                        <a:t>8.6%</a:t>
                      </a:r>
                      <a:endParaRPr/>
                    </a:p>
                  </a:txBody>
                  <a:tcPr marL="91425" marR="91425" marT="91425" marB="91425"/>
                </a:tc>
                <a:tc>
                  <a:txBody>
                    <a:bodyPr/>
                    <a:lstStyle/>
                    <a:p>
                      <a:pPr marL="0" lvl="0" indent="0" algn="l" rtl="0">
                        <a:spcBef>
                          <a:spcPts val="0"/>
                        </a:spcBef>
                        <a:spcAft>
                          <a:spcPts val="0"/>
                        </a:spcAft>
                        <a:buNone/>
                      </a:pPr>
                      <a:r>
                        <a:rPr lang="en-US"/>
                        <a:t>13.93%</a:t>
                      </a:r>
                      <a:endParaRPr/>
                    </a:p>
                  </a:txBody>
                  <a:tcPr marL="91425" marR="91425" marT="91425" marB="91425"/>
                </a:tc>
                <a:tc>
                  <a:txBody>
                    <a:bodyPr/>
                    <a:lstStyle/>
                    <a:p>
                      <a:pPr marL="0" lvl="0" indent="0" algn="l" rtl="0">
                        <a:spcBef>
                          <a:spcPts val="0"/>
                        </a:spcBef>
                        <a:spcAft>
                          <a:spcPts val="0"/>
                        </a:spcAft>
                        <a:buNone/>
                      </a:pPr>
                      <a:r>
                        <a:rPr lang="en-US"/>
                        <a:t>13.95%</a:t>
                      </a:r>
                      <a:endParaRPr/>
                    </a:p>
                  </a:txBody>
                  <a:tcPr marL="91425" marR="91425" marT="91425" marB="91425"/>
                </a:tc>
                <a:tc>
                  <a:txBody>
                    <a:bodyPr/>
                    <a:lstStyle/>
                    <a:p>
                      <a:pPr marL="0" lvl="0" indent="0" algn="l" rtl="0">
                        <a:spcBef>
                          <a:spcPts val="0"/>
                        </a:spcBef>
                        <a:spcAft>
                          <a:spcPts val="0"/>
                        </a:spcAft>
                        <a:buNone/>
                      </a:pPr>
                      <a:r>
                        <a:rPr lang="en-US"/>
                        <a:t>13.60%</a:t>
                      </a:r>
                      <a:endParaRPr/>
                    </a:p>
                  </a:txBody>
                  <a:tcPr marL="91425" marR="91425" marT="91425" marB="91425"/>
                </a:tc>
              </a:tr>
            </a:tbl>
          </a:graphicData>
        </a:graphic>
      </p:graphicFrame>
      <p:pic>
        <p:nvPicPr>
          <p:cNvPr id="376" name="Google Shape;376;p51"/>
          <p:cNvPicPr preferRelativeResize="0"/>
          <p:nvPr/>
        </p:nvPicPr>
        <p:blipFill>
          <a:blip r:embed="rId3">
            <a:alphaModFix/>
          </a:blip>
          <a:stretch>
            <a:fillRect/>
          </a:stretch>
        </p:blipFill>
        <p:spPr>
          <a:xfrm>
            <a:off x="276575" y="3256025"/>
            <a:ext cx="8689000" cy="34682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2"/>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800"/>
              <a:buNone/>
            </a:pPr>
            <a:r>
              <a:rPr lang="en-US"/>
              <a:t>Readmissions by Gender</a:t>
            </a:r>
            <a:endParaRPr/>
          </a:p>
        </p:txBody>
      </p:sp>
      <p:sp>
        <p:nvSpPr>
          <p:cNvPr id="383" name="Google Shape;383;p52"/>
          <p:cNvSpPr txBox="1"/>
          <p:nvPr/>
        </p:nvSpPr>
        <p:spPr>
          <a:xfrm>
            <a:off x="2473900" y="1419625"/>
            <a:ext cx="41649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bin"/>
              <a:ea typeface="Cabin"/>
              <a:cs typeface="Cabin"/>
              <a:sym typeface="Cabin"/>
            </a:endParaRPr>
          </a:p>
        </p:txBody>
      </p:sp>
      <p:graphicFrame>
        <p:nvGraphicFramePr>
          <p:cNvPr id="384" name="Google Shape;384;p52"/>
          <p:cNvGraphicFramePr/>
          <p:nvPr/>
        </p:nvGraphicFramePr>
        <p:xfrm>
          <a:off x="1553325" y="1200328"/>
          <a:ext cx="6175575" cy="1798200"/>
        </p:xfrm>
        <a:graphic>
          <a:graphicData uri="http://schemas.openxmlformats.org/drawingml/2006/table">
            <a:tbl>
              <a:tblPr>
                <a:noFill/>
                <a:tableStyleId>{55931ADA-765B-40D1-A0DD-0883A4DA6A2A}</a:tableStyleId>
              </a:tblPr>
              <a:tblGrid>
                <a:gridCol w="2058525"/>
                <a:gridCol w="2058525"/>
                <a:gridCol w="2058525"/>
              </a:tblGrid>
              <a:tr h="289575">
                <a:tc>
                  <a:txBody>
                    <a:bodyPr/>
                    <a:lstStyle/>
                    <a:p>
                      <a:pPr marL="0" lvl="0" indent="0" algn="l" rtl="0">
                        <a:spcBef>
                          <a:spcPts val="0"/>
                        </a:spcBef>
                        <a:spcAft>
                          <a:spcPts val="0"/>
                        </a:spcAft>
                        <a:buNone/>
                      </a:pPr>
                      <a:r>
                        <a:rPr lang="en-US"/>
                        <a:t>Percent</a:t>
                      </a:r>
                      <a:endParaRPr/>
                    </a:p>
                    <a:p>
                      <a:pPr marL="0" lvl="0" indent="0" algn="l" rtl="0">
                        <a:spcBef>
                          <a:spcPts val="0"/>
                        </a:spcBef>
                        <a:spcAft>
                          <a:spcPts val="0"/>
                        </a:spcAft>
                        <a:buNone/>
                      </a:pPr>
                      <a:r>
                        <a:rPr lang="en-US"/>
                        <a:t>Readmissions</a:t>
                      </a:r>
                      <a:endParaRPr/>
                    </a:p>
                  </a:txBody>
                  <a:tcPr marL="91425" marR="91425" marT="91425" marB="91425"/>
                </a:tc>
                <a:tc>
                  <a:txBody>
                    <a:bodyPr/>
                    <a:lstStyle/>
                    <a:p>
                      <a:pPr marL="0" lvl="0" indent="0" algn="l" rtl="0">
                        <a:spcBef>
                          <a:spcPts val="0"/>
                        </a:spcBef>
                        <a:spcAft>
                          <a:spcPts val="0"/>
                        </a:spcAft>
                        <a:buNone/>
                      </a:pPr>
                      <a:r>
                        <a:rPr lang="en-US" b="1"/>
                        <a:t>Female</a:t>
                      </a:r>
                      <a:endParaRPr b="1"/>
                    </a:p>
                  </a:txBody>
                  <a:tcPr marL="91425" marR="91425" marT="91425" marB="91425"/>
                </a:tc>
                <a:tc>
                  <a:txBody>
                    <a:bodyPr/>
                    <a:lstStyle/>
                    <a:p>
                      <a:pPr marL="0" lvl="0" indent="0" algn="l" rtl="0">
                        <a:spcBef>
                          <a:spcPts val="0"/>
                        </a:spcBef>
                        <a:spcAft>
                          <a:spcPts val="0"/>
                        </a:spcAft>
                        <a:buNone/>
                      </a:pPr>
                      <a:r>
                        <a:rPr lang="en-US" b="1"/>
                        <a:t>Male</a:t>
                      </a:r>
                      <a:endParaRPr b="1"/>
                    </a:p>
                  </a:txBody>
                  <a:tcPr marL="91425" marR="91425" marT="91425" marB="91425"/>
                </a:tc>
              </a:tr>
              <a:tr h="0">
                <a:tc>
                  <a:txBody>
                    <a:bodyPr/>
                    <a:lstStyle/>
                    <a:p>
                      <a:pPr marL="0" lvl="0" indent="0" algn="l" rtl="0">
                        <a:spcBef>
                          <a:spcPts val="0"/>
                        </a:spcBef>
                        <a:spcAft>
                          <a:spcPts val="0"/>
                        </a:spcAft>
                        <a:buNone/>
                      </a:pPr>
                      <a:r>
                        <a:rPr lang="en-US"/>
                        <a:t>2016</a:t>
                      </a:r>
                      <a:endParaRPr/>
                    </a:p>
                  </a:txBody>
                  <a:tcPr marL="91425" marR="91425" marT="91425" marB="91425"/>
                </a:tc>
                <a:tc>
                  <a:txBody>
                    <a:bodyPr/>
                    <a:lstStyle/>
                    <a:p>
                      <a:pPr marL="0" lvl="0" indent="0" algn="l" rtl="0">
                        <a:spcBef>
                          <a:spcPts val="0"/>
                        </a:spcBef>
                        <a:spcAft>
                          <a:spcPts val="0"/>
                        </a:spcAft>
                        <a:buNone/>
                      </a:pPr>
                      <a:r>
                        <a:rPr lang="en-US"/>
                        <a:t>10.40%</a:t>
                      </a:r>
                      <a:endParaRPr/>
                    </a:p>
                  </a:txBody>
                  <a:tcPr marL="91425" marR="91425" marT="91425" marB="91425"/>
                </a:tc>
                <a:tc>
                  <a:txBody>
                    <a:bodyPr/>
                    <a:lstStyle/>
                    <a:p>
                      <a:pPr marL="0" lvl="0" indent="0" algn="l" rtl="0">
                        <a:spcBef>
                          <a:spcPts val="0"/>
                        </a:spcBef>
                        <a:spcAft>
                          <a:spcPts val="0"/>
                        </a:spcAft>
                        <a:buNone/>
                      </a:pPr>
                      <a:r>
                        <a:rPr lang="en-US"/>
                        <a:t>14.14%</a:t>
                      </a:r>
                      <a:endParaRPr/>
                    </a:p>
                  </a:txBody>
                  <a:tcPr marL="91425" marR="91425" marT="91425" marB="91425"/>
                </a:tc>
              </a:tr>
              <a:tr h="0">
                <a:tc>
                  <a:txBody>
                    <a:bodyPr/>
                    <a:lstStyle/>
                    <a:p>
                      <a:pPr marL="0" lvl="0" indent="0" algn="l" rtl="0">
                        <a:spcBef>
                          <a:spcPts val="0"/>
                        </a:spcBef>
                        <a:spcAft>
                          <a:spcPts val="0"/>
                        </a:spcAft>
                        <a:buNone/>
                      </a:pPr>
                      <a:r>
                        <a:rPr lang="en-US"/>
                        <a:t>2017</a:t>
                      </a:r>
                      <a:endParaRPr/>
                    </a:p>
                  </a:txBody>
                  <a:tcPr marL="91425" marR="91425" marT="91425" marB="91425"/>
                </a:tc>
                <a:tc>
                  <a:txBody>
                    <a:bodyPr/>
                    <a:lstStyle/>
                    <a:p>
                      <a:pPr marL="0" lvl="0" indent="0" algn="l" rtl="0">
                        <a:spcBef>
                          <a:spcPts val="0"/>
                        </a:spcBef>
                        <a:spcAft>
                          <a:spcPts val="0"/>
                        </a:spcAft>
                        <a:buNone/>
                      </a:pPr>
                      <a:r>
                        <a:rPr lang="en-US"/>
                        <a:t>10.42%</a:t>
                      </a:r>
                      <a:endParaRPr/>
                    </a:p>
                  </a:txBody>
                  <a:tcPr marL="91425" marR="91425" marT="91425" marB="91425"/>
                </a:tc>
                <a:tc>
                  <a:txBody>
                    <a:bodyPr/>
                    <a:lstStyle/>
                    <a:p>
                      <a:pPr marL="0" lvl="0" indent="0" algn="l" rtl="0">
                        <a:spcBef>
                          <a:spcPts val="0"/>
                        </a:spcBef>
                        <a:spcAft>
                          <a:spcPts val="0"/>
                        </a:spcAft>
                        <a:buNone/>
                      </a:pPr>
                      <a:r>
                        <a:rPr lang="en-US"/>
                        <a:t>14.35%</a:t>
                      </a:r>
                      <a:endParaRPr/>
                    </a:p>
                  </a:txBody>
                  <a:tcPr marL="91425" marR="91425" marT="91425" marB="91425"/>
                </a:tc>
              </a:tr>
              <a:tr h="0">
                <a:tc>
                  <a:txBody>
                    <a:bodyPr/>
                    <a:lstStyle/>
                    <a:p>
                      <a:pPr marL="0" lvl="0" indent="0" algn="l" rtl="0">
                        <a:spcBef>
                          <a:spcPts val="0"/>
                        </a:spcBef>
                        <a:spcAft>
                          <a:spcPts val="0"/>
                        </a:spcAft>
                        <a:buNone/>
                      </a:pPr>
                      <a:r>
                        <a:rPr lang="en-US"/>
                        <a:t>2018</a:t>
                      </a:r>
                      <a:endParaRPr/>
                    </a:p>
                  </a:txBody>
                  <a:tcPr marL="91425" marR="91425" marT="91425" marB="91425"/>
                </a:tc>
                <a:tc>
                  <a:txBody>
                    <a:bodyPr/>
                    <a:lstStyle/>
                    <a:p>
                      <a:pPr marL="0" lvl="0" indent="0" algn="l" rtl="0">
                        <a:spcBef>
                          <a:spcPts val="0"/>
                        </a:spcBef>
                        <a:spcAft>
                          <a:spcPts val="0"/>
                        </a:spcAft>
                        <a:buNone/>
                      </a:pPr>
                      <a:r>
                        <a:rPr lang="en-US"/>
                        <a:t>10.22%</a:t>
                      </a:r>
                      <a:endParaRPr/>
                    </a:p>
                  </a:txBody>
                  <a:tcPr marL="91425" marR="91425" marT="91425" marB="91425"/>
                </a:tc>
                <a:tc>
                  <a:txBody>
                    <a:bodyPr/>
                    <a:lstStyle/>
                    <a:p>
                      <a:pPr marL="0" lvl="0" indent="0" algn="l" rtl="0">
                        <a:spcBef>
                          <a:spcPts val="0"/>
                        </a:spcBef>
                        <a:spcAft>
                          <a:spcPts val="0"/>
                        </a:spcAft>
                        <a:buNone/>
                      </a:pPr>
                      <a:r>
                        <a:rPr lang="en-US"/>
                        <a:t>14.13%</a:t>
                      </a:r>
                      <a:endParaRPr/>
                    </a:p>
                  </a:txBody>
                  <a:tcPr marL="91425" marR="91425" marT="91425" marB="91425"/>
                </a:tc>
              </a:tr>
            </a:tbl>
          </a:graphicData>
        </a:graphic>
      </p:graphicFrame>
      <p:pic>
        <p:nvPicPr>
          <p:cNvPr id="385" name="Google Shape;385;p52"/>
          <p:cNvPicPr preferRelativeResize="0"/>
          <p:nvPr/>
        </p:nvPicPr>
        <p:blipFill>
          <a:blip r:embed="rId3">
            <a:alphaModFix/>
          </a:blip>
          <a:stretch>
            <a:fillRect/>
          </a:stretch>
        </p:blipFill>
        <p:spPr>
          <a:xfrm>
            <a:off x="830975" y="3075600"/>
            <a:ext cx="7736750" cy="32666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3"/>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800"/>
              <a:buNone/>
            </a:pPr>
            <a:r>
              <a:rPr lang="en-US"/>
              <a:t>Readmissions by Race Category</a:t>
            </a:r>
            <a:endParaRPr/>
          </a:p>
        </p:txBody>
      </p:sp>
      <p:graphicFrame>
        <p:nvGraphicFramePr>
          <p:cNvPr id="392" name="Google Shape;392;p53"/>
          <p:cNvGraphicFramePr/>
          <p:nvPr/>
        </p:nvGraphicFramePr>
        <p:xfrm>
          <a:off x="1530775" y="1143000"/>
          <a:ext cx="5695775" cy="1833030"/>
        </p:xfrm>
        <a:graphic>
          <a:graphicData uri="http://schemas.openxmlformats.org/drawingml/2006/table">
            <a:tbl>
              <a:tblPr>
                <a:noFill/>
                <a:tableStyleId>{55931ADA-765B-40D1-A0DD-0883A4DA6A2A}</a:tableStyleId>
              </a:tblPr>
              <a:tblGrid>
                <a:gridCol w="1342700"/>
                <a:gridCol w="1342700"/>
                <a:gridCol w="1342700"/>
                <a:gridCol w="1667675"/>
              </a:tblGrid>
              <a:tr h="644400">
                <a:tc>
                  <a:txBody>
                    <a:bodyPr/>
                    <a:lstStyle/>
                    <a:p>
                      <a:pPr marL="0" lvl="0" indent="0" algn="l" rtl="0">
                        <a:spcBef>
                          <a:spcPts val="0"/>
                        </a:spcBef>
                        <a:spcAft>
                          <a:spcPts val="0"/>
                        </a:spcAft>
                        <a:buNone/>
                      </a:pPr>
                      <a:r>
                        <a:rPr lang="en-US"/>
                        <a:t>Percent Readmissions</a:t>
                      </a:r>
                      <a:endParaRPr/>
                    </a:p>
                  </a:txBody>
                  <a:tcPr marL="91425" marR="91425" marT="91425" marB="91425"/>
                </a:tc>
                <a:tc>
                  <a:txBody>
                    <a:bodyPr/>
                    <a:lstStyle/>
                    <a:p>
                      <a:pPr marL="0" lvl="0" indent="0" algn="l" rtl="0">
                        <a:spcBef>
                          <a:spcPts val="0"/>
                        </a:spcBef>
                        <a:spcAft>
                          <a:spcPts val="0"/>
                        </a:spcAft>
                        <a:buNone/>
                      </a:pPr>
                      <a:r>
                        <a:rPr lang="en-US"/>
                        <a:t>White</a:t>
                      </a:r>
                      <a:endParaRPr/>
                    </a:p>
                  </a:txBody>
                  <a:tcPr marL="91425" marR="91425" marT="91425" marB="91425"/>
                </a:tc>
                <a:tc>
                  <a:txBody>
                    <a:bodyPr/>
                    <a:lstStyle/>
                    <a:p>
                      <a:pPr marL="0" lvl="0" indent="0" algn="l" rtl="0">
                        <a:spcBef>
                          <a:spcPts val="0"/>
                        </a:spcBef>
                        <a:spcAft>
                          <a:spcPts val="0"/>
                        </a:spcAft>
                        <a:buNone/>
                      </a:pPr>
                      <a:r>
                        <a:rPr lang="en-US"/>
                        <a:t>Black</a:t>
                      </a:r>
                      <a:endParaRPr/>
                    </a:p>
                  </a:txBody>
                  <a:tcPr marL="91425" marR="91425" marT="91425" marB="91425"/>
                </a:tc>
                <a:tc>
                  <a:txBody>
                    <a:bodyPr/>
                    <a:lstStyle/>
                    <a:p>
                      <a:pPr marL="0" lvl="0" indent="0" algn="l" rtl="0">
                        <a:spcBef>
                          <a:spcPts val="0"/>
                        </a:spcBef>
                        <a:spcAft>
                          <a:spcPts val="0"/>
                        </a:spcAft>
                        <a:buNone/>
                      </a:pPr>
                      <a:r>
                        <a:rPr lang="en-US"/>
                        <a:t>Asian</a:t>
                      </a:r>
                      <a:endParaRPr/>
                    </a:p>
                  </a:txBody>
                  <a:tcPr marL="91425" marR="91425" marT="91425" marB="91425"/>
                </a:tc>
              </a:tr>
              <a:tr h="311600">
                <a:tc>
                  <a:txBody>
                    <a:bodyPr/>
                    <a:lstStyle/>
                    <a:p>
                      <a:pPr marL="0" lvl="0" indent="0" algn="l" rtl="0">
                        <a:spcBef>
                          <a:spcPts val="0"/>
                        </a:spcBef>
                        <a:spcAft>
                          <a:spcPts val="0"/>
                        </a:spcAft>
                        <a:buNone/>
                      </a:pPr>
                      <a:r>
                        <a:rPr lang="en-US"/>
                        <a:t>2016</a:t>
                      </a:r>
                      <a:endParaRPr/>
                    </a:p>
                  </a:txBody>
                  <a:tcPr marL="91425" marR="91425" marT="91425" marB="91425"/>
                </a:tc>
                <a:tc>
                  <a:txBody>
                    <a:bodyPr/>
                    <a:lstStyle/>
                    <a:p>
                      <a:pPr marL="0" lvl="0" indent="0" algn="l" rtl="0">
                        <a:spcBef>
                          <a:spcPts val="0"/>
                        </a:spcBef>
                        <a:spcAft>
                          <a:spcPts val="0"/>
                        </a:spcAft>
                        <a:buNone/>
                      </a:pPr>
                      <a:r>
                        <a:rPr lang="en-US"/>
                        <a:t>11.49%</a:t>
                      </a:r>
                      <a:endParaRPr/>
                    </a:p>
                  </a:txBody>
                  <a:tcPr marL="91425" marR="91425" marT="91425" marB="91425"/>
                </a:tc>
                <a:tc>
                  <a:txBody>
                    <a:bodyPr/>
                    <a:lstStyle/>
                    <a:p>
                      <a:pPr marL="0" lvl="0" indent="0" algn="l" rtl="0">
                        <a:spcBef>
                          <a:spcPts val="0"/>
                        </a:spcBef>
                        <a:spcAft>
                          <a:spcPts val="0"/>
                        </a:spcAft>
                        <a:buNone/>
                      </a:pPr>
                      <a:r>
                        <a:rPr lang="en-US"/>
                        <a:t>13.79%</a:t>
                      </a:r>
                      <a:endParaRPr/>
                    </a:p>
                  </a:txBody>
                  <a:tcPr marL="91425" marR="91425" marT="91425" marB="91425"/>
                </a:tc>
                <a:tc>
                  <a:txBody>
                    <a:bodyPr/>
                    <a:lstStyle/>
                    <a:p>
                      <a:pPr marL="0" lvl="0" indent="0" algn="l" rtl="0">
                        <a:spcBef>
                          <a:spcPts val="0"/>
                        </a:spcBef>
                        <a:spcAft>
                          <a:spcPts val="0"/>
                        </a:spcAft>
                        <a:buNone/>
                      </a:pPr>
                      <a:r>
                        <a:rPr lang="en-US"/>
                        <a:t>7.48%</a:t>
                      </a:r>
                      <a:endParaRPr/>
                    </a:p>
                  </a:txBody>
                  <a:tcPr marL="91425" marR="91425" marT="91425" marB="91425"/>
                </a:tc>
              </a:tr>
              <a:tr h="311600">
                <a:tc>
                  <a:txBody>
                    <a:bodyPr/>
                    <a:lstStyle/>
                    <a:p>
                      <a:pPr marL="0" lvl="0" indent="0" algn="l" rtl="0">
                        <a:spcBef>
                          <a:spcPts val="0"/>
                        </a:spcBef>
                        <a:spcAft>
                          <a:spcPts val="0"/>
                        </a:spcAft>
                        <a:buNone/>
                      </a:pPr>
                      <a:r>
                        <a:rPr lang="en-US"/>
                        <a:t>2017</a:t>
                      </a:r>
                      <a:endParaRPr/>
                    </a:p>
                  </a:txBody>
                  <a:tcPr marL="91425" marR="91425" marT="91425" marB="91425"/>
                </a:tc>
                <a:tc>
                  <a:txBody>
                    <a:bodyPr/>
                    <a:lstStyle/>
                    <a:p>
                      <a:pPr marL="0" lvl="0" indent="0" algn="l" rtl="0">
                        <a:spcBef>
                          <a:spcPts val="0"/>
                        </a:spcBef>
                        <a:spcAft>
                          <a:spcPts val="0"/>
                        </a:spcAft>
                        <a:buNone/>
                      </a:pPr>
                      <a:r>
                        <a:rPr lang="en-US"/>
                        <a:t>11.71%</a:t>
                      </a:r>
                      <a:endParaRPr/>
                    </a:p>
                  </a:txBody>
                  <a:tcPr marL="91425" marR="91425" marT="91425" marB="91425"/>
                </a:tc>
                <a:tc>
                  <a:txBody>
                    <a:bodyPr/>
                    <a:lstStyle/>
                    <a:p>
                      <a:pPr marL="0" lvl="0" indent="0" algn="l" rtl="0">
                        <a:spcBef>
                          <a:spcPts val="0"/>
                        </a:spcBef>
                        <a:spcAft>
                          <a:spcPts val="0"/>
                        </a:spcAft>
                        <a:buNone/>
                      </a:pPr>
                      <a:r>
                        <a:rPr lang="en-US"/>
                        <a:t>13.81%</a:t>
                      </a:r>
                      <a:endParaRPr/>
                    </a:p>
                  </a:txBody>
                  <a:tcPr marL="91425" marR="91425" marT="91425" marB="91425"/>
                </a:tc>
                <a:tc>
                  <a:txBody>
                    <a:bodyPr/>
                    <a:lstStyle/>
                    <a:p>
                      <a:pPr marL="0" lvl="0" indent="0" algn="l" rtl="0">
                        <a:spcBef>
                          <a:spcPts val="0"/>
                        </a:spcBef>
                        <a:spcAft>
                          <a:spcPts val="0"/>
                        </a:spcAft>
                        <a:buNone/>
                      </a:pPr>
                      <a:r>
                        <a:rPr lang="en-US"/>
                        <a:t>7.36%</a:t>
                      </a:r>
                      <a:endParaRPr/>
                    </a:p>
                  </a:txBody>
                  <a:tcPr marL="91425" marR="91425" marT="91425" marB="91425"/>
                </a:tc>
              </a:tr>
              <a:tr h="311600">
                <a:tc>
                  <a:txBody>
                    <a:bodyPr/>
                    <a:lstStyle/>
                    <a:p>
                      <a:pPr marL="0" lvl="0" indent="0" algn="l" rtl="0">
                        <a:spcBef>
                          <a:spcPts val="0"/>
                        </a:spcBef>
                        <a:spcAft>
                          <a:spcPts val="0"/>
                        </a:spcAft>
                        <a:buNone/>
                      </a:pPr>
                      <a:r>
                        <a:rPr lang="en-US"/>
                        <a:t>2018</a:t>
                      </a:r>
                      <a:endParaRPr/>
                    </a:p>
                  </a:txBody>
                  <a:tcPr marL="91425" marR="91425" marT="91425" marB="91425"/>
                </a:tc>
                <a:tc>
                  <a:txBody>
                    <a:bodyPr/>
                    <a:lstStyle/>
                    <a:p>
                      <a:pPr marL="0" lvl="0" indent="0" algn="l" rtl="0">
                        <a:spcBef>
                          <a:spcPts val="0"/>
                        </a:spcBef>
                        <a:spcAft>
                          <a:spcPts val="0"/>
                        </a:spcAft>
                        <a:buNone/>
                      </a:pPr>
                      <a:r>
                        <a:rPr lang="en-US"/>
                        <a:t>11.59%</a:t>
                      </a:r>
                      <a:endParaRPr/>
                    </a:p>
                  </a:txBody>
                  <a:tcPr marL="91425" marR="91425" marT="91425" marB="91425"/>
                </a:tc>
                <a:tc>
                  <a:txBody>
                    <a:bodyPr/>
                    <a:lstStyle/>
                    <a:p>
                      <a:pPr marL="0" lvl="0" indent="0" algn="l" rtl="0">
                        <a:spcBef>
                          <a:spcPts val="0"/>
                        </a:spcBef>
                        <a:spcAft>
                          <a:spcPts val="0"/>
                        </a:spcAft>
                        <a:buNone/>
                      </a:pPr>
                      <a:r>
                        <a:rPr lang="en-US"/>
                        <a:t>13.46%</a:t>
                      </a:r>
                      <a:endParaRPr/>
                    </a:p>
                  </a:txBody>
                  <a:tcPr marL="91425" marR="91425" marT="91425" marB="91425"/>
                </a:tc>
                <a:tc>
                  <a:txBody>
                    <a:bodyPr/>
                    <a:lstStyle/>
                    <a:p>
                      <a:pPr marL="0" lvl="0" indent="0" algn="l" rtl="0">
                        <a:spcBef>
                          <a:spcPts val="0"/>
                        </a:spcBef>
                        <a:spcAft>
                          <a:spcPts val="0"/>
                        </a:spcAft>
                        <a:buNone/>
                      </a:pPr>
                      <a:r>
                        <a:rPr lang="en-US"/>
                        <a:t>7.62%</a:t>
                      </a:r>
                      <a:endParaRPr/>
                    </a:p>
                  </a:txBody>
                  <a:tcPr marL="91425" marR="91425" marT="91425" marB="91425"/>
                </a:tc>
              </a:tr>
            </a:tbl>
          </a:graphicData>
        </a:graphic>
      </p:graphicFrame>
      <p:pic>
        <p:nvPicPr>
          <p:cNvPr id="393" name="Google Shape;393;p53"/>
          <p:cNvPicPr preferRelativeResize="0"/>
          <p:nvPr/>
        </p:nvPicPr>
        <p:blipFill>
          <a:blip r:embed="rId3">
            <a:alphaModFix/>
          </a:blip>
          <a:stretch>
            <a:fillRect/>
          </a:stretch>
        </p:blipFill>
        <p:spPr>
          <a:xfrm>
            <a:off x="76400" y="3051375"/>
            <a:ext cx="8988000" cy="38066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4"/>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2800"/>
              <a:buFont typeface="Bookman Old Style"/>
              <a:buNone/>
            </a:pPr>
            <a:r>
              <a:rPr lang="en-US" sz="2800"/>
              <a:t>Conceptual model: Readmission and SDOH</a:t>
            </a:r>
            <a:endParaRPr sz="2500"/>
          </a:p>
        </p:txBody>
      </p:sp>
      <p:sp>
        <p:nvSpPr>
          <p:cNvPr id="400" name="Google Shape;400;p54"/>
          <p:cNvSpPr txBox="1"/>
          <p:nvPr/>
        </p:nvSpPr>
        <p:spPr>
          <a:xfrm>
            <a:off x="494900" y="5196525"/>
            <a:ext cx="8325000" cy="4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Gill Sans"/>
              <a:ea typeface="Gill Sans"/>
              <a:cs typeface="Gill Sans"/>
              <a:sym typeface="Gill Sans"/>
            </a:endParaRPr>
          </a:p>
        </p:txBody>
      </p:sp>
      <p:pic>
        <p:nvPicPr>
          <p:cNvPr id="401" name="Google Shape;401;p54"/>
          <p:cNvPicPr preferRelativeResize="0"/>
          <p:nvPr/>
        </p:nvPicPr>
        <p:blipFill>
          <a:blip r:embed="rId3">
            <a:alphaModFix/>
          </a:blip>
          <a:stretch>
            <a:fillRect/>
          </a:stretch>
        </p:blipFill>
        <p:spPr>
          <a:xfrm>
            <a:off x="566738" y="1783875"/>
            <a:ext cx="8010525" cy="27717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5"/>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2800"/>
              <a:buFont typeface="Bookman Old Style"/>
              <a:buNone/>
            </a:pPr>
            <a:r>
              <a:rPr lang="en-US" sz="2800"/>
              <a:t>Percentage of black patients, by hospital</a:t>
            </a:r>
            <a:endParaRPr sz="2500"/>
          </a:p>
        </p:txBody>
      </p:sp>
      <p:sp>
        <p:nvSpPr>
          <p:cNvPr id="408" name="Google Shape;408;p55"/>
          <p:cNvSpPr txBox="1"/>
          <p:nvPr/>
        </p:nvSpPr>
        <p:spPr>
          <a:xfrm>
            <a:off x="494900" y="5196525"/>
            <a:ext cx="8325000" cy="4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Gill Sans"/>
              <a:ea typeface="Gill Sans"/>
              <a:cs typeface="Gill Sans"/>
              <a:sym typeface="Gill Sans"/>
            </a:endParaRPr>
          </a:p>
        </p:txBody>
      </p:sp>
      <p:pic>
        <p:nvPicPr>
          <p:cNvPr id="409" name="Google Shape;409;p55"/>
          <p:cNvPicPr preferRelativeResize="0"/>
          <p:nvPr/>
        </p:nvPicPr>
        <p:blipFill>
          <a:blip r:embed="rId3">
            <a:alphaModFix/>
          </a:blip>
          <a:stretch>
            <a:fillRect/>
          </a:stretch>
        </p:blipFill>
        <p:spPr>
          <a:xfrm>
            <a:off x="1348050" y="1312913"/>
            <a:ext cx="6447900" cy="46893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6"/>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2800"/>
              <a:buFont typeface="Bookman Old Style"/>
              <a:buNone/>
            </a:pPr>
            <a:r>
              <a:rPr lang="en-US" sz="2800"/>
              <a:t>Variation in Medicaid status by hospital</a:t>
            </a:r>
            <a:endParaRPr sz="2500"/>
          </a:p>
        </p:txBody>
      </p:sp>
      <p:sp>
        <p:nvSpPr>
          <p:cNvPr id="416" name="Google Shape;416;p56"/>
          <p:cNvSpPr txBox="1"/>
          <p:nvPr/>
        </p:nvSpPr>
        <p:spPr>
          <a:xfrm>
            <a:off x="494900" y="5196525"/>
            <a:ext cx="8325000" cy="4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Gill Sans"/>
              <a:ea typeface="Gill Sans"/>
              <a:cs typeface="Gill Sans"/>
              <a:sym typeface="Gill Sans"/>
            </a:endParaRPr>
          </a:p>
        </p:txBody>
      </p:sp>
      <p:pic>
        <p:nvPicPr>
          <p:cNvPr id="417" name="Google Shape;417;p56"/>
          <p:cNvPicPr preferRelativeResize="0"/>
          <p:nvPr/>
        </p:nvPicPr>
        <p:blipFill>
          <a:blip r:embed="rId3">
            <a:alphaModFix/>
          </a:blip>
          <a:stretch>
            <a:fillRect/>
          </a:stretch>
        </p:blipFill>
        <p:spPr>
          <a:xfrm>
            <a:off x="1620488" y="1525140"/>
            <a:ext cx="6073826" cy="44173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7"/>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2800"/>
              <a:buFont typeface="Bookman Old Style"/>
              <a:buNone/>
            </a:pPr>
            <a:r>
              <a:rPr lang="en-US" sz="2800"/>
              <a:t>Race, Medicaid, and readmission</a:t>
            </a:r>
            <a:endParaRPr sz="2500"/>
          </a:p>
        </p:txBody>
      </p:sp>
      <p:pic>
        <p:nvPicPr>
          <p:cNvPr id="424" name="Google Shape;424;p57"/>
          <p:cNvPicPr preferRelativeResize="0"/>
          <p:nvPr/>
        </p:nvPicPr>
        <p:blipFill>
          <a:blip r:embed="rId3">
            <a:alphaModFix/>
          </a:blip>
          <a:stretch>
            <a:fillRect/>
          </a:stretch>
        </p:blipFill>
        <p:spPr>
          <a:xfrm>
            <a:off x="1597425" y="1607125"/>
            <a:ext cx="5949149" cy="43266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8"/>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800"/>
              <a:buNone/>
            </a:pPr>
            <a:r>
              <a:rPr lang="en-US"/>
              <a:t>NQF panel recommendation</a:t>
            </a:r>
            <a:endParaRPr/>
          </a:p>
        </p:txBody>
      </p:sp>
      <p:pic>
        <p:nvPicPr>
          <p:cNvPr id="431" name="Google Shape;431;p58"/>
          <p:cNvPicPr preferRelativeResize="0"/>
          <p:nvPr/>
        </p:nvPicPr>
        <p:blipFill>
          <a:blip r:embed="rId3">
            <a:alphaModFix/>
          </a:blip>
          <a:stretch>
            <a:fillRect/>
          </a:stretch>
        </p:blipFill>
        <p:spPr>
          <a:xfrm>
            <a:off x="152400" y="1436800"/>
            <a:ext cx="8534400" cy="348852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9"/>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Available SDOH metrics </a:t>
            </a:r>
            <a:endParaRPr/>
          </a:p>
        </p:txBody>
      </p:sp>
      <p:sp>
        <p:nvSpPr>
          <p:cNvPr id="438" name="Google Shape;438;p59"/>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457200" marR="0" lvl="0" indent="-381000" algn="l" rtl="0">
              <a:lnSpc>
                <a:spcPct val="100000"/>
              </a:lnSpc>
              <a:spcBef>
                <a:spcPts val="600"/>
              </a:spcBef>
              <a:spcAft>
                <a:spcPts val="0"/>
              </a:spcAft>
              <a:buSzPts val="2400"/>
              <a:buChar char="▶"/>
            </a:pPr>
            <a:r>
              <a:rPr lang="en-US" sz="2400"/>
              <a:t>SES/Duals/Medicaid</a:t>
            </a:r>
            <a:endParaRPr sz="2400"/>
          </a:p>
          <a:p>
            <a:pPr marL="457200" marR="0" lvl="0" indent="-381000" algn="l" rtl="0">
              <a:lnSpc>
                <a:spcPct val="100000"/>
              </a:lnSpc>
              <a:spcBef>
                <a:spcPts val="0"/>
              </a:spcBef>
              <a:spcAft>
                <a:spcPts val="0"/>
              </a:spcAft>
              <a:buSzPts val="2400"/>
              <a:buChar char="▶"/>
            </a:pPr>
            <a:r>
              <a:rPr lang="en-US" sz="2400"/>
              <a:t>Race</a:t>
            </a:r>
            <a:endParaRPr sz="2400"/>
          </a:p>
          <a:p>
            <a:pPr marL="457200" marR="0" lvl="0" indent="-381000" algn="l" rtl="0">
              <a:lnSpc>
                <a:spcPct val="100000"/>
              </a:lnSpc>
              <a:spcBef>
                <a:spcPts val="0"/>
              </a:spcBef>
              <a:spcAft>
                <a:spcPts val="0"/>
              </a:spcAft>
              <a:buSzPts val="2400"/>
              <a:buChar char="▶"/>
            </a:pPr>
            <a:r>
              <a:rPr lang="en-US" sz="2400"/>
              <a:t>Area Deprivation Index</a:t>
            </a:r>
            <a:endParaRPr sz="2400"/>
          </a:p>
          <a:p>
            <a:pPr marL="457200" marR="0" lvl="0" indent="-381000" algn="l" rtl="0">
              <a:lnSpc>
                <a:spcPct val="100000"/>
              </a:lnSpc>
              <a:spcBef>
                <a:spcPts val="0"/>
              </a:spcBef>
              <a:spcAft>
                <a:spcPts val="0"/>
              </a:spcAft>
              <a:buSzPts val="2400"/>
              <a:buChar char="▶"/>
            </a:pPr>
            <a:r>
              <a:rPr lang="en-US" sz="2400"/>
              <a:t>Index combining individual/area measures</a:t>
            </a:r>
            <a:endParaRPr sz="2400"/>
          </a:p>
          <a:p>
            <a:pPr marL="457200" marR="0" lvl="0" indent="-381000" algn="l" rtl="0">
              <a:lnSpc>
                <a:spcPct val="100000"/>
              </a:lnSpc>
              <a:spcBef>
                <a:spcPts val="0"/>
              </a:spcBef>
              <a:spcAft>
                <a:spcPts val="0"/>
              </a:spcAft>
              <a:buClr>
                <a:srgbClr val="FF0000"/>
              </a:buClr>
              <a:buSzPts val="2400"/>
              <a:buChar char="▶"/>
            </a:pPr>
            <a:r>
              <a:rPr lang="en-US" sz="2400"/>
              <a:t>Z-code (future consideration)</a:t>
            </a:r>
            <a:endParaRPr sz="2400">
              <a:solidFill>
                <a:srgbClr val="FF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0"/>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2800"/>
              <a:buFont typeface="Bookman Old Style"/>
              <a:buNone/>
            </a:pPr>
            <a:r>
              <a:rPr lang="en-US" sz="2800"/>
              <a:t>Conceptual model: Readmission and SDOH</a:t>
            </a:r>
            <a:endParaRPr sz="2500"/>
          </a:p>
        </p:txBody>
      </p:sp>
      <p:sp>
        <p:nvSpPr>
          <p:cNvPr id="445" name="Google Shape;445;p60"/>
          <p:cNvSpPr txBox="1"/>
          <p:nvPr/>
        </p:nvSpPr>
        <p:spPr>
          <a:xfrm>
            <a:off x="494900" y="5196525"/>
            <a:ext cx="8325000" cy="4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Gill Sans"/>
              <a:ea typeface="Gill Sans"/>
              <a:cs typeface="Gill Sans"/>
              <a:sym typeface="Gill Sans"/>
            </a:endParaRPr>
          </a:p>
        </p:txBody>
      </p:sp>
      <p:pic>
        <p:nvPicPr>
          <p:cNvPr id="446" name="Google Shape;446;p60"/>
          <p:cNvPicPr preferRelativeResize="0"/>
          <p:nvPr/>
        </p:nvPicPr>
        <p:blipFill>
          <a:blip r:embed="rId3">
            <a:alphaModFix/>
          </a:blip>
          <a:stretch>
            <a:fillRect/>
          </a:stretch>
        </p:blipFill>
        <p:spPr>
          <a:xfrm>
            <a:off x="566738" y="2043113"/>
            <a:ext cx="8010525" cy="2771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9"/>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800"/>
              <a:buNone/>
            </a:pPr>
            <a:r>
              <a:rPr lang="en-US"/>
              <a:t>MPR Literature Review Topic Areas</a:t>
            </a:r>
            <a:endParaRPr/>
          </a:p>
        </p:txBody>
      </p:sp>
      <p:sp>
        <p:nvSpPr>
          <p:cNvPr id="218" name="Google Shape;218;p29"/>
          <p:cNvSpPr txBox="1">
            <a:spLocks noGrp="1"/>
          </p:cNvSpPr>
          <p:nvPr>
            <p:ph type="body" idx="1"/>
          </p:nvPr>
        </p:nvSpPr>
        <p:spPr>
          <a:xfrm>
            <a:off x="457200" y="1219200"/>
            <a:ext cx="8229600" cy="49377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600"/>
              </a:spcBef>
              <a:spcAft>
                <a:spcPts val="0"/>
              </a:spcAft>
              <a:buSzPts val="1800"/>
              <a:buChar char="▶"/>
            </a:pPr>
            <a:r>
              <a:rPr lang="en-US" sz="1800"/>
              <a:t>Readmission correlation with other Quality measures (?)</a:t>
            </a:r>
            <a:endParaRPr sz="1800"/>
          </a:p>
          <a:p>
            <a:pPr marL="457200" marR="0" lvl="0" indent="-342900" algn="l" rtl="0">
              <a:lnSpc>
                <a:spcPct val="90000"/>
              </a:lnSpc>
              <a:spcBef>
                <a:spcPts val="600"/>
              </a:spcBef>
              <a:spcAft>
                <a:spcPts val="0"/>
              </a:spcAft>
              <a:buSzPts val="1800"/>
              <a:buChar char="▶"/>
            </a:pPr>
            <a:r>
              <a:rPr lang="en-US" sz="1800"/>
              <a:t>Per capita or population-based readmission measures: </a:t>
            </a:r>
            <a:r>
              <a:rPr lang="en-US" sz="1800" b="1" i="1"/>
              <a:t> a per capita readmission rate is related to both admission and readmission rates within a geographical area; often used in combination with other types of avoidable admissions.</a:t>
            </a:r>
            <a:endParaRPr sz="1800" b="1" i="1"/>
          </a:p>
          <a:p>
            <a:pPr marL="457200" marR="0" lvl="0" indent="-342900" algn="l" rtl="0">
              <a:lnSpc>
                <a:spcPct val="90000"/>
              </a:lnSpc>
              <a:spcBef>
                <a:spcPts val="600"/>
              </a:spcBef>
              <a:spcAft>
                <a:spcPts val="0"/>
              </a:spcAft>
              <a:buSzPts val="1800"/>
              <a:buChar char="▶"/>
            </a:pPr>
            <a:r>
              <a:rPr lang="en-US" sz="1800"/>
              <a:t>The relation of readmissions to emergency department (ED) use or observation stays: </a:t>
            </a:r>
            <a:r>
              <a:rPr lang="en-US" sz="1800" b="1" i="1"/>
              <a:t>Most studies found the reduction in readmission rates has been accompanied by decreases in admissions and  increases in ED and observation stays (not resulting in admission); other factors besides avoiding readmissions may be driving general increases in use of ED and observation stays.</a:t>
            </a:r>
            <a:endParaRPr sz="1800" b="1" i="1"/>
          </a:p>
          <a:p>
            <a:pPr marL="457200" marR="0" lvl="0" indent="-342900" algn="l" rtl="0">
              <a:lnSpc>
                <a:spcPct val="90000"/>
              </a:lnSpc>
              <a:spcBef>
                <a:spcPts val="600"/>
              </a:spcBef>
              <a:spcAft>
                <a:spcPts val="0"/>
              </a:spcAft>
              <a:buSzPts val="1800"/>
              <a:buChar char="▶"/>
            </a:pPr>
            <a:r>
              <a:rPr lang="en-US" sz="1800"/>
              <a:t>The significance of different follow-up periods for readmission: </a:t>
            </a:r>
            <a:endParaRPr sz="1800"/>
          </a:p>
          <a:p>
            <a:pPr marL="914400" marR="0" lvl="1" indent="-342900" algn="l" rtl="0">
              <a:lnSpc>
                <a:spcPct val="90000"/>
              </a:lnSpc>
              <a:spcBef>
                <a:spcPts val="600"/>
              </a:spcBef>
              <a:spcAft>
                <a:spcPts val="0"/>
              </a:spcAft>
              <a:buSzPts val="1800"/>
              <a:buChar char="▶"/>
            </a:pPr>
            <a:r>
              <a:rPr lang="en-US" sz="1800" b="1" i="1"/>
              <a:t>Shorter interval more in hospital control, and longer interval more population focused</a:t>
            </a:r>
            <a:endParaRPr sz="1800" b="1" i="1"/>
          </a:p>
          <a:p>
            <a:pPr marL="914400" marR="0" lvl="1" indent="-342900" algn="l" rtl="0">
              <a:lnSpc>
                <a:spcPct val="90000"/>
              </a:lnSpc>
              <a:spcBef>
                <a:spcPts val="600"/>
              </a:spcBef>
              <a:spcAft>
                <a:spcPts val="0"/>
              </a:spcAft>
              <a:buSzPts val="1800"/>
              <a:buChar char="▶"/>
            </a:pPr>
            <a:r>
              <a:rPr lang="en-US" sz="1800" b="1" i="1"/>
              <a:t>High performers on readmits are consistent regardless of interval</a:t>
            </a:r>
            <a:endParaRPr sz="1800" b="1" i="1"/>
          </a:p>
          <a:p>
            <a:pPr marL="457200" lvl="0" indent="-228600" algn="l" rtl="0">
              <a:lnSpc>
                <a:spcPct val="90000"/>
              </a:lnSpc>
              <a:spcBef>
                <a:spcPts val="600"/>
              </a:spcBef>
              <a:spcAft>
                <a:spcPts val="0"/>
              </a:spcAft>
              <a:buSzPts val="1368"/>
              <a:buNone/>
            </a:pPr>
            <a:endParaRPr sz="1800"/>
          </a:p>
          <a:p>
            <a:pPr marL="914400" lvl="1" indent="-228600" algn="l" rtl="0">
              <a:lnSpc>
                <a:spcPct val="90000"/>
              </a:lnSpc>
              <a:spcBef>
                <a:spcPts val="500"/>
              </a:spcBef>
              <a:spcAft>
                <a:spcPts val="0"/>
              </a:spcAft>
              <a:buSzPts val="1368"/>
              <a:buNone/>
            </a:pPr>
            <a:endParaRPr sz="1800"/>
          </a:p>
          <a:p>
            <a:pPr marL="457200" lvl="0" indent="-228600" algn="l" rtl="0">
              <a:lnSpc>
                <a:spcPct val="90000"/>
              </a:lnSpc>
              <a:spcBef>
                <a:spcPts val="600"/>
              </a:spcBef>
              <a:spcAft>
                <a:spcPts val="0"/>
              </a:spcAft>
              <a:buSzPts val="1368"/>
              <a:buNone/>
            </a:pPr>
            <a:endParaRPr sz="1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1"/>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Key points</a:t>
            </a:r>
            <a:endParaRPr/>
          </a:p>
        </p:txBody>
      </p:sp>
      <p:sp>
        <p:nvSpPr>
          <p:cNvPr id="453" name="Google Shape;453;p61"/>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457200" marR="0" lvl="0" indent="-381000" algn="l" rtl="0">
              <a:lnSpc>
                <a:spcPct val="100000"/>
              </a:lnSpc>
              <a:spcBef>
                <a:spcPts val="600"/>
              </a:spcBef>
              <a:spcAft>
                <a:spcPts val="0"/>
              </a:spcAft>
              <a:buSzPts val="2400"/>
              <a:buChar char="▶"/>
            </a:pPr>
            <a:r>
              <a:rPr lang="en-US" sz="2400"/>
              <a:t>Unadjusted attainment will yield inaccurate comparison between hospitals</a:t>
            </a:r>
            <a:endParaRPr sz="2400"/>
          </a:p>
          <a:p>
            <a:pPr marL="457200" marR="0" lvl="0" indent="-381000" algn="l" rtl="0">
              <a:lnSpc>
                <a:spcPct val="100000"/>
              </a:lnSpc>
              <a:spcBef>
                <a:spcPts val="0"/>
              </a:spcBef>
              <a:spcAft>
                <a:spcPts val="0"/>
              </a:spcAft>
              <a:buSzPts val="2400"/>
              <a:buChar char="▶"/>
            </a:pPr>
            <a:r>
              <a:rPr lang="en-US" sz="2400"/>
              <a:t>Improvement or adjustment by SDOH can conceal  disparities</a:t>
            </a:r>
            <a:endParaRPr sz="2400"/>
          </a:p>
          <a:p>
            <a:pPr marL="457200" marR="0" lvl="0" indent="-381000" algn="l" rtl="0">
              <a:lnSpc>
                <a:spcPct val="100000"/>
              </a:lnSpc>
              <a:spcBef>
                <a:spcPts val="0"/>
              </a:spcBef>
              <a:spcAft>
                <a:spcPts val="0"/>
              </a:spcAft>
              <a:buSzPts val="2400"/>
              <a:buChar char="▶"/>
            </a:pPr>
            <a:r>
              <a:rPr lang="en-US" sz="2400"/>
              <a:t>We are working on a modeling approach that provides a hospital-specific disparity measure. </a:t>
            </a:r>
            <a:endParaRPr sz="24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2"/>
          <p:cNvSpPr txBox="1">
            <a:spLocks noGrp="1"/>
          </p:cNvSpPr>
          <p:nvPr>
            <p:ph type="title"/>
          </p:nvPr>
        </p:nvSpPr>
        <p:spPr>
          <a:xfrm>
            <a:off x="1219200" y="2971800"/>
            <a:ext cx="6858000" cy="1066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n-US"/>
              <a:t>Non-traditional Readmission Measures</a:t>
            </a:r>
            <a:endParaRPr/>
          </a:p>
        </p:txBody>
      </p:sp>
      <p:sp>
        <p:nvSpPr>
          <p:cNvPr id="460" name="Google Shape;460;p62"/>
          <p:cNvSpPr txBox="1">
            <a:spLocks noGrp="1"/>
          </p:cNvSpPr>
          <p:nvPr>
            <p:ph type="body" idx="1"/>
          </p:nvPr>
        </p:nvSpPr>
        <p:spPr>
          <a:xfrm>
            <a:off x="1295400" y="4267200"/>
            <a:ext cx="6781800" cy="1143000"/>
          </a:xfrm>
          <a:prstGeom prst="rect">
            <a:avLst/>
          </a:prstGeom>
        </p:spPr>
        <p:txBody>
          <a:bodyPr spcFirstLastPara="1" wrap="square" lIns="91425" tIns="45700" rIns="91425" bIns="45700" anchor="t" anchorCtr="0">
            <a:noAutofit/>
          </a:bodyPr>
          <a:lstStyle/>
          <a:p>
            <a:pPr marL="0" lvl="0" indent="0" algn="r" rtl="0">
              <a:spcBef>
                <a:spcPts val="60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3"/>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Readmissions:  Alternative Measures</a:t>
            </a:r>
            <a:endParaRPr/>
          </a:p>
        </p:txBody>
      </p:sp>
      <p:sp>
        <p:nvSpPr>
          <p:cNvPr id="467" name="Google Shape;467;p63"/>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457200" lvl="0" indent="-342900" algn="l" rtl="0">
              <a:spcBef>
                <a:spcPts val="600"/>
              </a:spcBef>
              <a:spcAft>
                <a:spcPts val="0"/>
              </a:spcAft>
              <a:buSzPts val="1800"/>
              <a:buChar char="▶"/>
            </a:pPr>
            <a:r>
              <a:rPr lang="en-US" sz="1800"/>
              <a:t>RRIP - Currently single measure - All-cause readmission within 30-days; National HRRP has 6 condition-specific measures</a:t>
            </a:r>
            <a:endParaRPr sz="1800"/>
          </a:p>
          <a:p>
            <a:pPr marL="457200" lvl="0" indent="0" algn="l" rtl="0">
              <a:spcBef>
                <a:spcPts val="600"/>
              </a:spcBef>
              <a:spcAft>
                <a:spcPts val="0"/>
              </a:spcAft>
              <a:buNone/>
            </a:pPr>
            <a:endParaRPr sz="1800"/>
          </a:p>
          <a:p>
            <a:pPr marL="457200" marR="0" lvl="0" indent="-342900" algn="l" rtl="0">
              <a:lnSpc>
                <a:spcPct val="100000"/>
              </a:lnSpc>
              <a:spcBef>
                <a:spcPts val="600"/>
              </a:spcBef>
              <a:spcAft>
                <a:spcPts val="0"/>
              </a:spcAft>
              <a:buClr>
                <a:schemeClr val="accent1"/>
              </a:buClr>
              <a:buSzPts val="1800"/>
              <a:buFont typeface="Noto Sans Symbols"/>
              <a:buChar char="▶"/>
            </a:pPr>
            <a:r>
              <a:rPr lang="en-US" sz="1800"/>
              <a:t>Examples of Alternative Readmission Measures (Suggested by Stakeholders)</a:t>
            </a:r>
            <a:endParaRPr sz="1800"/>
          </a:p>
          <a:p>
            <a:pPr marL="914400" lvl="1" indent="-342900" algn="l" rtl="0">
              <a:spcBef>
                <a:spcPts val="0"/>
              </a:spcBef>
              <a:spcAft>
                <a:spcPts val="0"/>
              </a:spcAft>
              <a:buSzPts val="1800"/>
              <a:buChar char="▶"/>
            </a:pPr>
            <a:r>
              <a:rPr lang="en-US" sz="1800"/>
              <a:t>Per capita readmissions</a:t>
            </a:r>
            <a:endParaRPr sz="1800"/>
          </a:p>
          <a:p>
            <a:pPr marL="1371600" lvl="2" indent="-342900" algn="l" rtl="0">
              <a:spcBef>
                <a:spcPts val="0"/>
              </a:spcBef>
              <a:spcAft>
                <a:spcPts val="0"/>
              </a:spcAft>
              <a:buSzPts val="1800"/>
              <a:buChar char="▶"/>
            </a:pPr>
            <a:r>
              <a:rPr lang="en-US" sz="1800"/>
              <a:t>NOTE Some have suggested Per Capita Admissions as alternative utilization measure</a:t>
            </a:r>
            <a:endParaRPr sz="1800"/>
          </a:p>
          <a:p>
            <a:pPr marL="914400" lvl="1" indent="-342900" algn="l" rtl="0">
              <a:spcBef>
                <a:spcPts val="0"/>
              </a:spcBef>
              <a:spcAft>
                <a:spcPts val="0"/>
              </a:spcAft>
              <a:buSzPts val="1800"/>
              <a:buChar char="▶"/>
            </a:pPr>
            <a:r>
              <a:rPr lang="en-US" sz="1800"/>
              <a:t>ED or OBS Re-visits</a:t>
            </a:r>
            <a:endParaRPr sz="1800"/>
          </a:p>
          <a:p>
            <a:pPr marL="914400" lvl="1" indent="-342900" algn="l" rtl="0">
              <a:spcBef>
                <a:spcPts val="0"/>
              </a:spcBef>
              <a:spcAft>
                <a:spcPts val="0"/>
              </a:spcAft>
              <a:buSzPts val="1800"/>
              <a:buChar char="▶"/>
            </a:pPr>
            <a:r>
              <a:rPr lang="en-US" sz="1800"/>
              <a:t>National Condition-Specific Measures</a:t>
            </a:r>
            <a:endParaRPr sz="1800"/>
          </a:p>
          <a:p>
            <a:pPr marL="914400" lvl="1" indent="-342900" algn="l" rtl="0">
              <a:spcBef>
                <a:spcPts val="0"/>
              </a:spcBef>
              <a:spcAft>
                <a:spcPts val="0"/>
              </a:spcAft>
              <a:buSzPts val="1800"/>
              <a:buChar char="▶"/>
            </a:pPr>
            <a:r>
              <a:rPr lang="en-US" sz="1800"/>
              <a:t>Readmissions within Shorter Window (7 days) or Longer Window (60 days)</a:t>
            </a:r>
            <a:endParaRPr sz="1800"/>
          </a:p>
          <a:p>
            <a:pPr marL="914400" lvl="1" indent="-342900" algn="l" rtl="0">
              <a:spcBef>
                <a:spcPts val="0"/>
              </a:spcBef>
              <a:spcAft>
                <a:spcPts val="0"/>
              </a:spcAft>
              <a:buSzPts val="1800"/>
              <a:buChar char="▶"/>
            </a:pPr>
            <a:r>
              <a:rPr lang="en-US" sz="1800"/>
              <a:t>eCQM for Readmissions</a:t>
            </a:r>
            <a:endParaRPr sz="1800"/>
          </a:p>
          <a:p>
            <a:pPr marL="457200" lvl="0" indent="0" algn="l" rtl="0">
              <a:spcBef>
                <a:spcPts val="600"/>
              </a:spcBef>
              <a:spcAft>
                <a:spcPts val="0"/>
              </a:spcAft>
              <a:buNone/>
            </a:pPr>
            <a:endParaRPr sz="1800"/>
          </a:p>
          <a:p>
            <a:pPr marL="914400" lvl="1" indent="-342900" algn="l" rtl="0">
              <a:spcBef>
                <a:spcPts val="500"/>
              </a:spcBef>
              <a:spcAft>
                <a:spcPts val="0"/>
              </a:spcAft>
              <a:buSzPts val="1800"/>
              <a:buChar char="▶"/>
            </a:pPr>
            <a:r>
              <a:rPr lang="en-US" sz="1800"/>
              <a:t>April SPOTLIGHT: Excess Days in Acute Care</a:t>
            </a:r>
            <a:endParaRPr sz="1800"/>
          </a:p>
          <a:p>
            <a:pPr marL="0" lvl="0" indent="0" algn="l" rtl="0">
              <a:spcBef>
                <a:spcPts val="600"/>
              </a:spcBef>
              <a:spcAft>
                <a:spcPts val="0"/>
              </a:spcAft>
              <a:buNone/>
            </a:pPr>
            <a:endParaRPr sz="1800"/>
          </a:p>
          <a:p>
            <a:pPr marL="457200" marR="0" lvl="0" indent="0" algn="l" rtl="0">
              <a:lnSpc>
                <a:spcPct val="100000"/>
              </a:lnSpc>
              <a:spcBef>
                <a:spcPts val="600"/>
              </a:spcBef>
              <a:spcAft>
                <a:spcPts val="0"/>
              </a:spcAft>
              <a:buNone/>
            </a:pPr>
            <a:endParaRPr sz="18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4"/>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Weighing Alternative Measure Inclusion</a:t>
            </a:r>
            <a:endParaRPr/>
          </a:p>
        </p:txBody>
      </p:sp>
      <p:sp>
        <p:nvSpPr>
          <p:cNvPr id="474" name="Google Shape;474;p64"/>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457200" lvl="0" indent="-355600" algn="l" rtl="0">
              <a:spcBef>
                <a:spcPts val="600"/>
              </a:spcBef>
              <a:spcAft>
                <a:spcPts val="0"/>
              </a:spcAft>
              <a:buSzPts val="2000"/>
              <a:buChar char="▶"/>
            </a:pPr>
            <a:r>
              <a:rPr lang="en-US" sz="2000"/>
              <a:t>Should subgroup consider alternate/additional measures of readmissions?</a:t>
            </a:r>
            <a:endParaRPr sz="2000"/>
          </a:p>
          <a:p>
            <a:pPr marL="914400" lvl="1" indent="-355600" algn="l" rtl="0">
              <a:spcBef>
                <a:spcPts val="0"/>
              </a:spcBef>
              <a:spcAft>
                <a:spcPts val="0"/>
              </a:spcAft>
              <a:buSzPts val="2000"/>
              <a:buChar char="▶"/>
            </a:pPr>
            <a:r>
              <a:rPr lang="en-US" sz="2000"/>
              <a:t>Pros:  </a:t>
            </a:r>
            <a:endParaRPr sz="2000"/>
          </a:p>
          <a:p>
            <a:pPr marL="1371600" lvl="2" indent="-355600" algn="l" rtl="0">
              <a:spcBef>
                <a:spcPts val="0"/>
              </a:spcBef>
              <a:spcAft>
                <a:spcPts val="0"/>
              </a:spcAft>
              <a:buSzPts val="2000"/>
              <a:buChar char="▶"/>
            </a:pPr>
            <a:r>
              <a:rPr lang="en-US"/>
              <a:t>May more holistically assess hospital performance;</a:t>
            </a:r>
            <a:endParaRPr/>
          </a:p>
          <a:p>
            <a:pPr marL="1371600" lvl="2" indent="-355600" algn="l" rtl="0">
              <a:spcBef>
                <a:spcPts val="0"/>
              </a:spcBef>
              <a:spcAft>
                <a:spcPts val="0"/>
              </a:spcAft>
              <a:buSzPts val="2000"/>
              <a:buChar char="▶"/>
            </a:pPr>
            <a:r>
              <a:rPr lang="en-US"/>
              <a:t>May allow Maryland to assess observation stays and ED revisits;</a:t>
            </a:r>
            <a:endParaRPr/>
          </a:p>
          <a:p>
            <a:pPr marL="1371600" lvl="2" indent="-355600" algn="l" rtl="0">
              <a:spcBef>
                <a:spcPts val="0"/>
              </a:spcBef>
              <a:spcAft>
                <a:spcPts val="0"/>
              </a:spcAft>
              <a:buSzPts val="2000"/>
              <a:buChar char="▶"/>
            </a:pPr>
            <a:r>
              <a:rPr lang="en-US"/>
              <a:t>May credit hospitals with better performance on population-based measures</a:t>
            </a:r>
            <a:endParaRPr/>
          </a:p>
          <a:p>
            <a:pPr marL="914400" lvl="1" indent="-355600" algn="l" rtl="0">
              <a:spcBef>
                <a:spcPts val="0"/>
              </a:spcBef>
              <a:spcAft>
                <a:spcPts val="0"/>
              </a:spcAft>
              <a:buSzPts val="2000"/>
              <a:buChar char="▶"/>
            </a:pPr>
            <a:r>
              <a:rPr lang="en-US" sz="2000"/>
              <a:t>Cons:  </a:t>
            </a:r>
            <a:endParaRPr sz="2000"/>
          </a:p>
          <a:p>
            <a:pPr marL="1371600" lvl="2" indent="-355600" algn="l" rtl="0">
              <a:spcBef>
                <a:spcPts val="0"/>
              </a:spcBef>
              <a:spcAft>
                <a:spcPts val="0"/>
              </a:spcAft>
              <a:buSzPts val="2000"/>
              <a:buChar char="▶"/>
            </a:pPr>
            <a:r>
              <a:rPr lang="en-US"/>
              <a:t>Additional measures will make the program more complex;</a:t>
            </a:r>
            <a:endParaRPr/>
          </a:p>
          <a:p>
            <a:pPr marL="1371600" lvl="2" indent="-355600" algn="l" rtl="0">
              <a:spcBef>
                <a:spcPts val="0"/>
              </a:spcBef>
              <a:spcAft>
                <a:spcPts val="0"/>
              </a:spcAft>
              <a:buSzPts val="2000"/>
              <a:buChar char="▶"/>
            </a:pPr>
            <a:r>
              <a:rPr lang="en-US"/>
              <a:t>Similar measures may lead to  duplication/overlap</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5"/>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Excess Days in Acute Care (EDAC)</a:t>
            </a:r>
            <a:endParaRPr/>
          </a:p>
        </p:txBody>
      </p:sp>
      <p:sp>
        <p:nvSpPr>
          <p:cNvPr id="481" name="Google Shape;481;p65"/>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457200" lvl="0" indent="-342900" algn="l" rtl="0">
              <a:spcBef>
                <a:spcPts val="600"/>
              </a:spcBef>
              <a:spcAft>
                <a:spcPts val="0"/>
              </a:spcAft>
              <a:buClr>
                <a:srgbClr val="000000"/>
              </a:buClr>
              <a:buSzPts val="1800"/>
              <a:buChar char="▶"/>
            </a:pPr>
            <a:r>
              <a:rPr lang="en-US" sz="1800" b="1">
                <a:solidFill>
                  <a:srgbClr val="000000"/>
                </a:solidFill>
                <a:latin typeface="Arial"/>
                <a:ea typeface="Arial"/>
                <a:cs typeface="Arial"/>
                <a:sym typeface="Arial"/>
              </a:rPr>
              <a:t>Measure Description:  </a:t>
            </a:r>
            <a:endParaRPr sz="1800">
              <a:solidFill>
                <a:srgbClr val="000000"/>
              </a:solidFill>
              <a:latin typeface="Arial"/>
              <a:ea typeface="Arial"/>
              <a:cs typeface="Arial"/>
              <a:sym typeface="Arial"/>
            </a:endParaRPr>
          </a:p>
          <a:p>
            <a:pPr marL="914400" lvl="1" indent="-342900" algn="l" rtl="0">
              <a:spcBef>
                <a:spcPts val="0"/>
              </a:spcBef>
              <a:spcAft>
                <a:spcPts val="0"/>
              </a:spcAft>
              <a:buClr>
                <a:srgbClr val="000000"/>
              </a:buClr>
              <a:buSzPts val="1800"/>
              <a:buChar char="▶"/>
            </a:pPr>
            <a:r>
              <a:rPr lang="en-US" sz="1800">
                <a:solidFill>
                  <a:srgbClr val="000000"/>
                </a:solidFill>
                <a:highlight>
                  <a:srgbClr val="FFFFFF"/>
                </a:highlight>
                <a:latin typeface="Arial"/>
                <a:ea typeface="Arial"/>
                <a:cs typeface="Arial"/>
                <a:sym typeface="Arial"/>
              </a:rPr>
              <a:t>Captures excess days that a hospital’s patients spent in acute care within 30 days after discharge. </a:t>
            </a:r>
            <a:endParaRPr sz="1800">
              <a:solidFill>
                <a:srgbClr val="000000"/>
              </a:solidFill>
              <a:highlight>
                <a:srgbClr val="FFFFFF"/>
              </a:highlight>
              <a:latin typeface="Arial"/>
              <a:ea typeface="Arial"/>
              <a:cs typeface="Arial"/>
              <a:sym typeface="Arial"/>
            </a:endParaRPr>
          </a:p>
          <a:p>
            <a:pPr marL="914400" lvl="1" indent="-342900" algn="l" rtl="0">
              <a:spcBef>
                <a:spcPts val="0"/>
              </a:spcBef>
              <a:spcAft>
                <a:spcPts val="0"/>
              </a:spcAft>
              <a:buClr>
                <a:srgbClr val="000000"/>
              </a:buClr>
              <a:buSzPts val="1800"/>
              <a:buChar char="▶"/>
            </a:pPr>
            <a:r>
              <a:rPr lang="en-US" sz="1800">
                <a:solidFill>
                  <a:srgbClr val="000000"/>
                </a:solidFill>
                <a:highlight>
                  <a:srgbClr val="FFFFFF"/>
                </a:highlight>
                <a:latin typeface="Arial"/>
                <a:ea typeface="Arial"/>
                <a:cs typeface="Arial"/>
                <a:sym typeface="Arial"/>
              </a:rPr>
              <a:t>Measures incorporates the full range of post-discharge use of care (emergency department visits, observation stays, and unplanned readmissions). </a:t>
            </a:r>
            <a:endParaRPr sz="1800">
              <a:solidFill>
                <a:srgbClr val="000000"/>
              </a:solidFill>
              <a:highlight>
                <a:srgbClr val="FFFFFF"/>
              </a:highlight>
              <a:latin typeface="Arial"/>
              <a:ea typeface="Arial"/>
              <a:cs typeface="Arial"/>
              <a:sym typeface="Arial"/>
            </a:endParaRPr>
          </a:p>
          <a:p>
            <a:pPr marL="914400" lvl="1" indent="-342900" algn="l" rtl="0">
              <a:spcBef>
                <a:spcPts val="0"/>
              </a:spcBef>
              <a:spcAft>
                <a:spcPts val="0"/>
              </a:spcAft>
              <a:buClr>
                <a:srgbClr val="000000"/>
              </a:buClr>
              <a:buSzPts val="1800"/>
              <a:buChar char="▶"/>
            </a:pPr>
            <a:r>
              <a:rPr lang="en-US" sz="1800">
                <a:solidFill>
                  <a:srgbClr val="000000"/>
                </a:solidFill>
                <a:highlight>
                  <a:srgbClr val="FFFFFF"/>
                </a:highlight>
                <a:latin typeface="Arial"/>
                <a:ea typeface="Arial"/>
                <a:cs typeface="Arial"/>
                <a:sym typeface="Arial"/>
              </a:rPr>
              <a:t>“Utilization of these services, for any reason, is disruptive to patients and caregivers, costly to the healthcare system, and puts patients at additional risk of hospital-acquired infections and complications.”</a:t>
            </a:r>
            <a:endParaRPr sz="1800">
              <a:solidFill>
                <a:srgbClr val="000000"/>
              </a:solidFill>
              <a:highlight>
                <a:srgbClr val="FFFFFF"/>
              </a:highlight>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US" sz="1800" b="1">
                <a:solidFill>
                  <a:srgbClr val="000000"/>
                </a:solidFill>
                <a:highlight>
                  <a:srgbClr val="FFFFFF"/>
                </a:highlight>
                <a:latin typeface="Arial"/>
                <a:ea typeface="Arial"/>
                <a:cs typeface="Arial"/>
                <a:sym typeface="Arial"/>
              </a:rPr>
              <a:t>Condition Specific 3-year Medicare measure:</a:t>
            </a:r>
            <a:r>
              <a:rPr lang="en-US" sz="1800">
                <a:solidFill>
                  <a:srgbClr val="000000"/>
                </a:solidFill>
                <a:highlight>
                  <a:srgbClr val="FFFFFF"/>
                </a:highlight>
                <a:latin typeface="Arial"/>
                <a:ea typeface="Arial"/>
                <a:cs typeface="Arial"/>
                <a:sym typeface="Arial"/>
              </a:rPr>
              <a:t>  AMI, HF, Pneumonia (no all-cause available)</a:t>
            </a:r>
            <a:endParaRPr sz="1800">
              <a:solidFill>
                <a:srgbClr val="000000"/>
              </a:solidFill>
              <a:highlight>
                <a:srgbClr val="FFFFFF"/>
              </a:highlight>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US" sz="1800">
                <a:solidFill>
                  <a:srgbClr val="000000"/>
                </a:solidFill>
                <a:highlight>
                  <a:srgbClr val="FFFFFF"/>
                </a:highlight>
                <a:latin typeface="Arial"/>
                <a:ea typeface="Arial"/>
                <a:cs typeface="Arial"/>
                <a:sym typeface="Arial"/>
              </a:rPr>
              <a:t>Hospital Compare began reporting July 2017 (AMI, HF) &amp; July 2018 (pneumonia)</a:t>
            </a:r>
            <a:endParaRPr sz="1800">
              <a:solidFill>
                <a:srgbClr val="000000"/>
              </a:solidFill>
              <a:highlight>
                <a:srgbClr val="FFFFFF"/>
              </a:highlight>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US" sz="1800">
                <a:solidFill>
                  <a:srgbClr val="000000"/>
                </a:solidFill>
                <a:highlight>
                  <a:srgbClr val="FFFFFF"/>
                </a:highlight>
                <a:latin typeface="Arial"/>
                <a:ea typeface="Arial"/>
                <a:cs typeface="Arial"/>
                <a:sym typeface="Arial"/>
              </a:rPr>
              <a:t>NQF endorsed; Risk adjusted using all Medicare claims for previous 12 months; non SES adjustment due to concerns on masking disparities</a:t>
            </a:r>
            <a:endParaRPr sz="1800">
              <a:solidFill>
                <a:srgbClr val="000000"/>
              </a:solidFill>
              <a:highlight>
                <a:srgbClr val="FFFFFF"/>
              </a:highlight>
              <a:latin typeface="Arial"/>
              <a:ea typeface="Arial"/>
              <a:cs typeface="Arial"/>
              <a:sym typeface="Arial"/>
            </a:endParaRPr>
          </a:p>
          <a:p>
            <a:pPr marL="457200" lvl="0" indent="-342900" algn="l" rtl="0">
              <a:spcBef>
                <a:spcPts val="0"/>
              </a:spcBef>
              <a:spcAft>
                <a:spcPts val="0"/>
              </a:spcAft>
              <a:buClr>
                <a:srgbClr val="000000"/>
              </a:buClr>
              <a:buSzPts val="1800"/>
              <a:buFont typeface="Arial"/>
              <a:buChar char="▶"/>
            </a:pPr>
            <a:r>
              <a:rPr lang="en-US" sz="1800">
                <a:solidFill>
                  <a:srgbClr val="000000"/>
                </a:solidFill>
                <a:highlight>
                  <a:srgbClr val="FFFFFF"/>
                </a:highlight>
                <a:latin typeface="Arial"/>
                <a:ea typeface="Arial"/>
                <a:cs typeface="Arial"/>
                <a:sym typeface="Arial"/>
              </a:rPr>
              <a:t>Various exclusions including AMA, planned readmissions</a:t>
            </a:r>
            <a:endParaRPr sz="1800">
              <a:solidFill>
                <a:srgbClr val="000000"/>
              </a:solidFill>
              <a:highlight>
                <a:srgbClr val="FFFFFF"/>
              </a:highlight>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6"/>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EDAC Results: Heart Attack (7/1/14-6/30/17)  </a:t>
            </a:r>
            <a:endParaRPr/>
          </a:p>
        </p:txBody>
      </p:sp>
      <p:sp>
        <p:nvSpPr>
          <p:cNvPr id="488" name="Google Shape;488;p66"/>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r>
              <a:rPr lang="en-US" sz="1800"/>
              <a:t>National weighted average:  6.58 excess days per 100 discharges</a:t>
            </a:r>
            <a:endParaRPr sz="1800"/>
          </a:p>
          <a:p>
            <a:pPr marL="0" lvl="0" indent="0" algn="l" rtl="0">
              <a:spcBef>
                <a:spcPts val="600"/>
              </a:spcBef>
              <a:spcAft>
                <a:spcPts val="0"/>
              </a:spcAft>
              <a:buNone/>
            </a:pPr>
            <a:r>
              <a:rPr lang="en-US" sz="1800"/>
              <a:t>Maryland weighted average: 8.68 excess days per 100 discharges  </a:t>
            </a:r>
            <a:endParaRPr sz="1800"/>
          </a:p>
        </p:txBody>
      </p:sp>
      <p:pic>
        <p:nvPicPr>
          <p:cNvPr id="489" name="Google Shape;489;p66"/>
          <p:cNvPicPr preferRelativeResize="0"/>
          <p:nvPr/>
        </p:nvPicPr>
        <p:blipFill>
          <a:blip r:embed="rId3">
            <a:alphaModFix/>
          </a:blip>
          <a:stretch>
            <a:fillRect/>
          </a:stretch>
        </p:blipFill>
        <p:spPr>
          <a:xfrm>
            <a:off x="3823750" y="2469600"/>
            <a:ext cx="5206301" cy="3687301"/>
          </a:xfrm>
          <a:prstGeom prst="rect">
            <a:avLst/>
          </a:prstGeom>
          <a:noFill/>
          <a:ln>
            <a:noFill/>
          </a:ln>
        </p:spPr>
      </p:pic>
      <p:pic>
        <p:nvPicPr>
          <p:cNvPr id="490" name="Google Shape;490;p66"/>
          <p:cNvPicPr preferRelativeResize="0"/>
          <p:nvPr/>
        </p:nvPicPr>
        <p:blipFill>
          <a:blip r:embed="rId4">
            <a:alphaModFix/>
          </a:blip>
          <a:stretch>
            <a:fillRect/>
          </a:stretch>
        </p:blipFill>
        <p:spPr>
          <a:xfrm>
            <a:off x="146248" y="2573048"/>
            <a:ext cx="3597500" cy="26503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7"/>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EDAC Results: Heart Failure (7/1/14-6/30/17)  </a:t>
            </a:r>
            <a:endParaRPr/>
          </a:p>
        </p:txBody>
      </p:sp>
      <p:sp>
        <p:nvSpPr>
          <p:cNvPr id="497" name="Google Shape;497;p67"/>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r>
              <a:rPr lang="en-US" sz="1800"/>
              <a:t>National weighted average:  7.49 excess days per 100 discharges  </a:t>
            </a:r>
            <a:endParaRPr sz="1800"/>
          </a:p>
          <a:p>
            <a:pPr marL="0" lvl="0" indent="0" algn="l" rtl="0">
              <a:spcBef>
                <a:spcPts val="600"/>
              </a:spcBef>
              <a:spcAft>
                <a:spcPts val="0"/>
              </a:spcAft>
              <a:buNone/>
            </a:pPr>
            <a:r>
              <a:rPr lang="en-US" sz="1800"/>
              <a:t>Maryland weighted average: 17.36 excess days per 100 discharges  </a:t>
            </a:r>
            <a:endParaRPr sz="1800"/>
          </a:p>
        </p:txBody>
      </p:sp>
      <p:pic>
        <p:nvPicPr>
          <p:cNvPr id="498" name="Google Shape;498;p67"/>
          <p:cNvPicPr preferRelativeResize="0"/>
          <p:nvPr/>
        </p:nvPicPr>
        <p:blipFill>
          <a:blip r:embed="rId3">
            <a:alphaModFix/>
          </a:blip>
          <a:stretch>
            <a:fillRect/>
          </a:stretch>
        </p:blipFill>
        <p:spPr>
          <a:xfrm>
            <a:off x="107438" y="2431513"/>
            <a:ext cx="4238625" cy="3019425"/>
          </a:xfrm>
          <a:prstGeom prst="rect">
            <a:avLst/>
          </a:prstGeom>
          <a:noFill/>
          <a:ln>
            <a:noFill/>
          </a:ln>
        </p:spPr>
      </p:pic>
      <p:pic>
        <p:nvPicPr>
          <p:cNvPr id="499" name="Google Shape;499;p67"/>
          <p:cNvPicPr preferRelativeResize="0"/>
          <p:nvPr/>
        </p:nvPicPr>
        <p:blipFill>
          <a:blip r:embed="rId4">
            <a:alphaModFix/>
          </a:blip>
          <a:stretch>
            <a:fillRect/>
          </a:stretch>
        </p:blipFill>
        <p:spPr>
          <a:xfrm>
            <a:off x="4395050" y="2431525"/>
            <a:ext cx="4692650" cy="32173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8"/>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EDAC Results: Pneumonia (7/1/14-6/30/17)  </a:t>
            </a:r>
            <a:endParaRPr/>
          </a:p>
        </p:txBody>
      </p:sp>
      <p:sp>
        <p:nvSpPr>
          <p:cNvPr id="506" name="Google Shape;506;p68"/>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r>
              <a:rPr lang="en-US" sz="1800"/>
              <a:t>National weighted average:  7.48 excess days per 100 discharges  </a:t>
            </a:r>
            <a:endParaRPr sz="1800"/>
          </a:p>
          <a:p>
            <a:pPr marL="0" lvl="0" indent="0" algn="l" rtl="0">
              <a:spcBef>
                <a:spcPts val="600"/>
              </a:spcBef>
              <a:spcAft>
                <a:spcPts val="0"/>
              </a:spcAft>
              <a:buNone/>
            </a:pPr>
            <a:r>
              <a:rPr lang="en-US" sz="1800"/>
              <a:t>Maryland weighted average: 12.64 excess days per 100 discharges  </a:t>
            </a:r>
            <a:endParaRPr sz="1800"/>
          </a:p>
        </p:txBody>
      </p:sp>
      <p:pic>
        <p:nvPicPr>
          <p:cNvPr id="507" name="Google Shape;507;p68"/>
          <p:cNvPicPr preferRelativeResize="0"/>
          <p:nvPr/>
        </p:nvPicPr>
        <p:blipFill>
          <a:blip r:embed="rId3">
            <a:alphaModFix/>
          </a:blip>
          <a:stretch>
            <a:fillRect/>
          </a:stretch>
        </p:blipFill>
        <p:spPr>
          <a:xfrm>
            <a:off x="107423" y="2361500"/>
            <a:ext cx="3648500" cy="2853225"/>
          </a:xfrm>
          <a:prstGeom prst="rect">
            <a:avLst/>
          </a:prstGeom>
          <a:noFill/>
          <a:ln>
            <a:noFill/>
          </a:ln>
        </p:spPr>
      </p:pic>
      <p:pic>
        <p:nvPicPr>
          <p:cNvPr id="508" name="Google Shape;508;p68"/>
          <p:cNvPicPr preferRelativeResize="0"/>
          <p:nvPr/>
        </p:nvPicPr>
        <p:blipFill>
          <a:blip r:embed="rId4">
            <a:alphaModFix/>
          </a:blip>
          <a:stretch>
            <a:fillRect/>
          </a:stretch>
        </p:blipFill>
        <p:spPr>
          <a:xfrm>
            <a:off x="3913025" y="2361500"/>
            <a:ext cx="5131275" cy="31566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9"/>
          <p:cNvSpPr txBox="1">
            <a:spLocks noGrp="1"/>
          </p:cNvSpPr>
          <p:nvPr>
            <p:ph type="title"/>
          </p:nvPr>
        </p:nvSpPr>
        <p:spPr/>
        <p:txBody>
          <a:bodyPr/>
          <a:lstStyle/>
          <a:p>
            <a:pPr lvl="0"/>
            <a:r>
              <a:rPr lang="en-US" smtClean="0"/>
              <a:t>Next meeting and conclusion</a:t>
            </a:r>
            <a:endParaRPr lang="en-US"/>
          </a:p>
        </p:txBody>
      </p:sp>
      <p:sp>
        <p:nvSpPr>
          <p:cNvPr id="515" name="Google Shape;515;p69"/>
          <p:cNvSpPr txBox="1">
            <a:spLocks noGrp="1"/>
          </p:cNvSpPr>
          <p:nvPr>
            <p:ph type="body" idx="1"/>
          </p:nvPr>
        </p:nvSpPr>
        <p:spPr/>
        <p:txBody>
          <a:bodyPr/>
          <a:lstStyle/>
          <a:p>
            <a:pPr lvl="0"/>
            <a:r>
              <a:rPr lang="en-US" dirty="0" smtClean="0"/>
              <a:t>Next meeting is Tuesday, May 28</a:t>
            </a:r>
          </a:p>
          <a:p>
            <a:pPr lvl="0"/>
            <a:endParaRPr lang="en-US" dirty="0" smtClean="0"/>
          </a:p>
          <a:p>
            <a:pPr lvl="0"/>
            <a:r>
              <a:rPr lang="en-US" dirty="0" smtClean="0"/>
              <a:t>Topics may include:</a:t>
            </a:r>
          </a:p>
          <a:p>
            <a:pPr lvl="1"/>
            <a:r>
              <a:rPr lang="en-US" dirty="0" smtClean="0"/>
              <a:t>Benchmarking Update</a:t>
            </a:r>
          </a:p>
          <a:p>
            <a:pPr lvl="1"/>
            <a:r>
              <a:rPr lang="en-US" dirty="0" smtClean="0"/>
              <a:t>Progress on Potential Risk Adjustment Model</a:t>
            </a:r>
          </a:p>
          <a:p>
            <a:pPr lvl="1"/>
            <a:r>
              <a:rPr lang="en-US" dirty="0" smtClean="0"/>
              <a:t>Updates to Statewide Target Methodology/Forecasting</a:t>
            </a:r>
          </a:p>
          <a:p>
            <a:pPr lvl="1"/>
            <a:r>
              <a:rPr lang="en-US" dirty="0" smtClean="0"/>
              <a:t>Additional Modeling of non-traditional measures?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0"/>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800"/>
              <a:buNone/>
            </a:pPr>
            <a:r>
              <a:rPr lang="en-US"/>
              <a:t>MPR Literature Review Topic Areas</a:t>
            </a:r>
            <a:endParaRPr/>
          </a:p>
        </p:txBody>
      </p:sp>
      <p:sp>
        <p:nvSpPr>
          <p:cNvPr id="225" name="Google Shape;225;p30"/>
          <p:cNvSpPr txBox="1">
            <a:spLocks noGrp="1"/>
          </p:cNvSpPr>
          <p:nvPr>
            <p:ph type="body" idx="1"/>
          </p:nvPr>
        </p:nvSpPr>
        <p:spPr>
          <a:xfrm>
            <a:off x="457200" y="1219200"/>
            <a:ext cx="8229600" cy="49377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600"/>
              </a:spcBef>
              <a:spcAft>
                <a:spcPts val="0"/>
              </a:spcAft>
              <a:buSzPts val="1800"/>
              <a:buChar char="▶"/>
            </a:pPr>
            <a:r>
              <a:rPr lang="en-US" sz="1800"/>
              <a:t>Alternative measures of post-discharge health care use:  </a:t>
            </a:r>
            <a:r>
              <a:rPr lang="en-US" sz="1800" b="1" i="1"/>
              <a:t> </a:t>
            </a:r>
            <a:endParaRPr sz="1800" b="1" i="1"/>
          </a:p>
          <a:p>
            <a:pPr marL="914400" marR="0" lvl="1" indent="-342900" algn="l" rtl="0">
              <a:lnSpc>
                <a:spcPct val="90000"/>
              </a:lnSpc>
              <a:spcBef>
                <a:spcPts val="600"/>
              </a:spcBef>
              <a:spcAft>
                <a:spcPts val="0"/>
              </a:spcAft>
              <a:buSzPts val="1800"/>
              <a:buChar char="▶"/>
            </a:pPr>
            <a:r>
              <a:rPr lang="en-US" sz="1800" b="1" i="1"/>
              <a:t>Measure of ED visits following discharge analogous to readmission rates, reflects the need for post-acute care but is not sensitive to the admitting decision of the ED. </a:t>
            </a:r>
            <a:endParaRPr sz="1800" b="1" i="1"/>
          </a:p>
          <a:p>
            <a:pPr marL="914400" marR="0" lvl="1" indent="-342900" algn="l" rtl="0">
              <a:lnSpc>
                <a:spcPct val="90000"/>
              </a:lnSpc>
              <a:spcBef>
                <a:spcPts val="600"/>
              </a:spcBef>
              <a:spcAft>
                <a:spcPts val="0"/>
              </a:spcAft>
              <a:buSzPts val="1800"/>
              <a:buChar char="▶"/>
            </a:pPr>
            <a:r>
              <a:rPr lang="en-US" sz="1800" b="1" i="1"/>
              <a:t>CMS measure- Excess Days in Acute Care (EDAC) </a:t>
            </a:r>
            <a:endParaRPr sz="1800" b="1" i="1"/>
          </a:p>
          <a:p>
            <a:pPr marL="914400" marR="0" lvl="1" indent="-342900" algn="l" rtl="0">
              <a:lnSpc>
                <a:spcPct val="90000"/>
              </a:lnSpc>
              <a:spcBef>
                <a:spcPts val="600"/>
              </a:spcBef>
              <a:spcAft>
                <a:spcPts val="0"/>
              </a:spcAft>
              <a:buSzPts val="1800"/>
              <a:buChar char="▶"/>
            </a:pPr>
            <a:r>
              <a:rPr lang="en-US" sz="1800" b="1" i="1"/>
              <a:t> “Home Time” measure challenge- hospitalizations and SNF stays can be beneficial for a patient to subsequently maintain independence </a:t>
            </a:r>
            <a:endParaRPr sz="1800" b="1" i="1"/>
          </a:p>
          <a:p>
            <a:pPr marL="457200" lvl="0" indent="-342900" algn="l" rtl="0">
              <a:lnSpc>
                <a:spcPct val="90000"/>
              </a:lnSpc>
              <a:spcBef>
                <a:spcPts val="600"/>
              </a:spcBef>
              <a:spcAft>
                <a:spcPts val="0"/>
              </a:spcAft>
              <a:buSzPts val="1800"/>
              <a:buChar char="▶"/>
            </a:pPr>
            <a:r>
              <a:rPr lang="en-US" sz="1800"/>
              <a:t>Identifying a target readmission rate:  </a:t>
            </a:r>
            <a:r>
              <a:rPr lang="en-US" sz="1800" b="1"/>
              <a:t> </a:t>
            </a:r>
            <a:r>
              <a:rPr lang="en-US" sz="1800" b="1" i="1"/>
              <a:t>The proportion of readmissions classified as avoidable ranged from 5 to 79 percent; “avoidable” readmissions however can be defined differently depending on whether you want to count those that could have been avoided through better ambulatory care.</a:t>
            </a:r>
            <a:endParaRPr sz="1800" b="1" i="1"/>
          </a:p>
          <a:p>
            <a:pPr marL="914400" lvl="1" indent="-342900" algn="l" rtl="0">
              <a:lnSpc>
                <a:spcPct val="90000"/>
              </a:lnSpc>
              <a:spcBef>
                <a:spcPts val="500"/>
              </a:spcBef>
              <a:spcAft>
                <a:spcPts val="0"/>
              </a:spcAft>
              <a:buSzPts val="1800"/>
              <a:buChar char="▶"/>
            </a:pPr>
            <a:r>
              <a:rPr lang="en-US" sz="1800" b="1" i="1"/>
              <a:t>Another approach to identify target readmission rate is to consider effectiveness of interventions to reduce readmissions</a:t>
            </a:r>
            <a:endParaRPr sz="1800" b="1" i="1"/>
          </a:p>
          <a:p>
            <a:pPr marL="0" marR="0" lvl="0" indent="0" algn="l" rtl="0">
              <a:lnSpc>
                <a:spcPct val="90000"/>
              </a:lnSpc>
              <a:spcBef>
                <a:spcPts val="600"/>
              </a:spcBef>
              <a:spcAft>
                <a:spcPts val="0"/>
              </a:spcAft>
              <a:buNone/>
            </a:pPr>
            <a:endParaRPr sz="1800"/>
          </a:p>
          <a:p>
            <a:pPr marL="914400" lvl="1" indent="-228600" algn="l" rtl="0">
              <a:lnSpc>
                <a:spcPct val="90000"/>
              </a:lnSpc>
              <a:spcBef>
                <a:spcPts val="500"/>
              </a:spcBef>
              <a:spcAft>
                <a:spcPts val="0"/>
              </a:spcAft>
              <a:buSzPts val="1368"/>
              <a:buNone/>
            </a:pPr>
            <a:endParaRPr sz="1800"/>
          </a:p>
          <a:p>
            <a:pPr marL="457200" lvl="0" indent="-228600" algn="l" rtl="0">
              <a:lnSpc>
                <a:spcPct val="90000"/>
              </a:lnSpc>
              <a:spcBef>
                <a:spcPts val="600"/>
              </a:spcBef>
              <a:spcAft>
                <a:spcPts val="0"/>
              </a:spcAft>
              <a:buSzPts val="1368"/>
              <a:buNone/>
            </a:pP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1"/>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MedPAC Review of HRRP</a:t>
            </a:r>
            <a:endParaRPr/>
          </a:p>
        </p:txBody>
      </p:sp>
      <p:sp>
        <p:nvSpPr>
          <p:cNvPr id="232" name="Google Shape;232;p31"/>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457200" lvl="0" indent="-315468" algn="l" rtl="0">
              <a:spcBef>
                <a:spcPts val="600"/>
              </a:spcBef>
              <a:spcAft>
                <a:spcPts val="0"/>
              </a:spcAft>
              <a:buSzPts val="1368"/>
              <a:buChar char="▶"/>
            </a:pPr>
            <a:r>
              <a:rPr lang="en-US"/>
              <a:t>1. Trends in HRRP</a:t>
            </a:r>
            <a:endParaRPr/>
          </a:p>
          <a:p>
            <a:pPr marL="914400" lvl="1" indent="-315468" algn="l" rtl="0">
              <a:spcBef>
                <a:spcPts val="0"/>
              </a:spcBef>
              <a:spcAft>
                <a:spcPts val="0"/>
              </a:spcAft>
              <a:buSzPts val="1368"/>
              <a:buChar char="▶"/>
            </a:pPr>
            <a:r>
              <a:rPr lang="en-US" b="1"/>
              <a:t>Raw</a:t>
            </a:r>
            <a:r>
              <a:rPr lang="en-US"/>
              <a:t>-After HRRP enacted rate of decline for HF,PN, and AMI fast and statistically significant</a:t>
            </a:r>
            <a:endParaRPr/>
          </a:p>
          <a:p>
            <a:pPr marL="914400" lvl="1" indent="-315468" algn="l" rtl="0">
              <a:spcBef>
                <a:spcPts val="0"/>
              </a:spcBef>
              <a:spcAft>
                <a:spcPts val="0"/>
              </a:spcAft>
              <a:buSzPts val="1368"/>
              <a:buChar char="▶"/>
            </a:pPr>
            <a:r>
              <a:rPr lang="en-US" b="1"/>
              <a:t>Risk Adjusted</a:t>
            </a:r>
            <a:r>
              <a:rPr lang="en-US"/>
              <a:t>-Fastest decline rate for HF, not statistically significant for PN and AMI</a:t>
            </a:r>
            <a:endParaRPr/>
          </a:p>
          <a:p>
            <a:pPr marL="914400" lvl="0" indent="0" algn="l" rtl="0">
              <a:spcBef>
                <a:spcPts val="600"/>
              </a:spcBef>
              <a:spcAft>
                <a:spcPts val="0"/>
              </a:spcAft>
              <a:buNone/>
            </a:pPr>
            <a:endParaRPr/>
          </a:p>
          <a:p>
            <a:pPr marL="457200" lvl="0" indent="-315468" algn="l" rtl="0">
              <a:spcBef>
                <a:spcPts val="600"/>
              </a:spcBef>
              <a:spcAft>
                <a:spcPts val="0"/>
              </a:spcAft>
              <a:buSzPts val="1368"/>
              <a:buChar char="▶"/>
            </a:pPr>
            <a:r>
              <a:rPr lang="en-US"/>
              <a:t>2. Observation Stays</a:t>
            </a:r>
            <a:endParaRPr/>
          </a:p>
          <a:p>
            <a:pPr marL="914400" lvl="1" indent="-315468" algn="l" rtl="0">
              <a:spcBef>
                <a:spcPts val="0"/>
              </a:spcBef>
              <a:spcAft>
                <a:spcPts val="0"/>
              </a:spcAft>
              <a:buSzPts val="1368"/>
              <a:buChar char="▶"/>
            </a:pPr>
            <a:r>
              <a:rPr lang="en-US"/>
              <a:t>Increased observation stays from 2011-2013 </a:t>
            </a:r>
            <a:endParaRPr/>
          </a:p>
          <a:p>
            <a:pPr marL="1371600" marR="0" lvl="2" indent="-315467" algn="l" rtl="0">
              <a:lnSpc>
                <a:spcPct val="100000"/>
              </a:lnSpc>
              <a:spcBef>
                <a:spcPts val="0"/>
              </a:spcBef>
              <a:spcAft>
                <a:spcPts val="0"/>
              </a:spcAft>
              <a:buClr>
                <a:srgbClr val="BABABA"/>
              </a:buClr>
              <a:buSzPts val="1368"/>
              <a:buFont typeface="Noto Sans Symbols"/>
              <a:buChar char="▶"/>
            </a:pPr>
            <a:r>
              <a:rPr lang="en-US"/>
              <a:t>Readmission rates declined substantially after controlling for growth in observation stays.</a:t>
            </a:r>
            <a:endParaRPr/>
          </a:p>
          <a:p>
            <a:pPr marL="1371600" marR="0" lvl="2" indent="-315467" algn="l" rtl="0">
              <a:lnSpc>
                <a:spcPct val="100000"/>
              </a:lnSpc>
              <a:spcBef>
                <a:spcPts val="0"/>
              </a:spcBef>
              <a:spcAft>
                <a:spcPts val="0"/>
              </a:spcAft>
              <a:buClr>
                <a:srgbClr val="BABABA"/>
              </a:buClr>
              <a:buSzPts val="1368"/>
              <a:buFont typeface="Noto Sans Symbols"/>
              <a:buChar char="▶"/>
            </a:pPr>
            <a:r>
              <a:rPr lang="en-US"/>
              <a:t>Changes in observation stays were similar for post discharge readmissions and those without prior admission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2"/>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100"/>
              <a:buFont typeface="Arial"/>
              <a:buNone/>
            </a:pPr>
            <a:r>
              <a:rPr lang="en-US"/>
              <a:t>MedPAC Review of HRRP Cont.</a:t>
            </a:r>
            <a:endParaRPr/>
          </a:p>
        </p:txBody>
      </p:sp>
      <p:sp>
        <p:nvSpPr>
          <p:cNvPr id="239" name="Google Shape;239;p32"/>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457200" lvl="0" indent="-315468" algn="l" rtl="0">
              <a:spcBef>
                <a:spcPts val="600"/>
              </a:spcBef>
              <a:spcAft>
                <a:spcPts val="0"/>
              </a:spcAft>
              <a:buSzPts val="1368"/>
              <a:buChar char="▶"/>
            </a:pPr>
            <a:r>
              <a:rPr lang="en-US"/>
              <a:t>3. Mortality - concern that incentivizing lower readmission rates may correspond with adverse quality impacts</a:t>
            </a:r>
            <a:endParaRPr/>
          </a:p>
          <a:p>
            <a:pPr marL="914400" lvl="1" indent="-315468" algn="l" rtl="0">
              <a:spcBef>
                <a:spcPts val="0"/>
              </a:spcBef>
              <a:spcAft>
                <a:spcPts val="0"/>
              </a:spcAft>
              <a:buSzPts val="1368"/>
              <a:buChar char="▶"/>
            </a:pPr>
            <a:r>
              <a:rPr lang="en-US"/>
              <a:t>Time trend analysis and correlation analysis revealed raw rates of mortality increased for HF but declined for PN and AMI</a:t>
            </a:r>
            <a:endParaRPr/>
          </a:p>
          <a:p>
            <a:pPr marL="914400" lvl="1" indent="-315468" algn="l" rtl="0">
              <a:spcBef>
                <a:spcPts val="0"/>
              </a:spcBef>
              <a:spcAft>
                <a:spcPts val="0"/>
              </a:spcAft>
              <a:buSzPts val="1368"/>
              <a:buChar char="▶"/>
            </a:pPr>
            <a:r>
              <a:rPr lang="en-US"/>
              <a:t>Risk adjusted mortality rates declined for all conditions</a:t>
            </a:r>
            <a:endParaRPr/>
          </a:p>
          <a:p>
            <a:pPr marL="1371600" lvl="0" indent="0" algn="l" rtl="0">
              <a:spcBef>
                <a:spcPts val="60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3"/>
          <p:cNvSpPr txBox="1">
            <a:spLocks noGrp="1"/>
          </p:cNvSpPr>
          <p:nvPr>
            <p:ph type="title"/>
          </p:nvPr>
        </p:nvSpPr>
        <p:spPr>
          <a:xfrm>
            <a:off x="457200" y="152400"/>
            <a:ext cx="8229600" cy="9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100"/>
              <a:buFont typeface="Arial"/>
              <a:buNone/>
            </a:pPr>
            <a:r>
              <a:rPr lang="en-US"/>
              <a:t>MedPAC Review of HRRP Cont.</a:t>
            </a:r>
            <a:endParaRPr/>
          </a:p>
        </p:txBody>
      </p:sp>
      <p:sp>
        <p:nvSpPr>
          <p:cNvPr id="246" name="Google Shape;246;p33"/>
          <p:cNvSpPr txBox="1">
            <a:spLocks noGrp="1"/>
          </p:cNvSpPr>
          <p:nvPr>
            <p:ph type="body" idx="1"/>
          </p:nvPr>
        </p:nvSpPr>
        <p:spPr>
          <a:xfrm>
            <a:off x="457200" y="1219200"/>
            <a:ext cx="8229600" cy="4937700"/>
          </a:xfrm>
          <a:prstGeom prst="rect">
            <a:avLst/>
          </a:prstGeom>
        </p:spPr>
        <p:txBody>
          <a:bodyPr spcFirstLastPara="1" wrap="square" lIns="91425" tIns="45700" rIns="91425" bIns="45700" anchor="t" anchorCtr="0">
            <a:noAutofit/>
          </a:bodyPr>
          <a:lstStyle/>
          <a:p>
            <a:pPr marL="457200" lvl="0" indent="-315468" algn="l" rtl="0">
              <a:spcBef>
                <a:spcPts val="600"/>
              </a:spcBef>
              <a:spcAft>
                <a:spcPts val="0"/>
              </a:spcAft>
              <a:buSzPts val="1368"/>
              <a:buChar char="▶"/>
            </a:pPr>
            <a:r>
              <a:rPr lang="en-US"/>
              <a:t>4. Social Risk Factors and Readmissions</a:t>
            </a:r>
            <a:endParaRPr/>
          </a:p>
          <a:p>
            <a:pPr marL="914400" marR="0" lvl="1" indent="-315468" algn="l" rtl="0">
              <a:lnSpc>
                <a:spcPct val="100000"/>
              </a:lnSpc>
              <a:spcBef>
                <a:spcPts val="0"/>
              </a:spcBef>
              <a:spcAft>
                <a:spcPts val="0"/>
              </a:spcAft>
              <a:buClr>
                <a:schemeClr val="accent2"/>
              </a:buClr>
              <a:buSzPts val="1368"/>
              <a:buFont typeface="Noto Sans Symbols"/>
              <a:buChar char="▶"/>
            </a:pPr>
            <a:r>
              <a:rPr lang="en-US"/>
              <a:t>Hospitals with larger shares of low income medicare patients had higher readmission rates</a:t>
            </a:r>
            <a:endParaRPr/>
          </a:p>
          <a:p>
            <a:pPr marL="914400" marR="0" lvl="0" indent="0" algn="l" rtl="0">
              <a:lnSpc>
                <a:spcPct val="100000"/>
              </a:lnSpc>
              <a:spcBef>
                <a:spcPts val="500"/>
              </a:spcBef>
              <a:spcAft>
                <a:spcPts val="0"/>
              </a:spcAft>
              <a:buNone/>
            </a:pPr>
            <a:endParaRPr/>
          </a:p>
          <a:p>
            <a:pPr marL="1371600" marR="0" lvl="2" indent="-315467" algn="l" rtl="0">
              <a:lnSpc>
                <a:spcPct val="100000"/>
              </a:lnSpc>
              <a:spcBef>
                <a:spcPts val="500"/>
              </a:spcBef>
              <a:spcAft>
                <a:spcPts val="0"/>
              </a:spcAft>
              <a:buSzPts val="1368"/>
              <a:buChar char="▶"/>
            </a:pPr>
            <a:r>
              <a:rPr lang="en-US"/>
              <a:t>Hospitals serving lower income patients had worse outcomes after controlling for patient mix</a:t>
            </a:r>
            <a:endParaRPr/>
          </a:p>
          <a:p>
            <a:pPr marL="1371600" marR="0" lvl="0" indent="0" algn="l" rtl="0">
              <a:lnSpc>
                <a:spcPct val="100000"/>
              </a:lnSpc>
              <a:spcBef>
                <a:spcPts val="500"/>
              </a:spcBef>
              <a:spcAft>
                <a:spcPts val="0"/>
              </a:spcAft>
              <a:buNone/>
            </a:pPr>
            <a:endParaRPr/>
          </a:p>
          <a:p>
            <a:pPr marL="1371600" marR="0" lvl="2" indent="-315467" algn="l" rtl="0">
              <a:lnSpc>
                <a:spcPct val="100000"/>
              </a:lnSpc>
              <a:spcBef>
                <a:spcPts val="500"/>
              </a:spcBef>
              <a:spcAft>
                <a:spcPts val="0"/>
              </a:spcAft>
              <a:buSzPts val="1368"/>
              <a:buChar char="▶"/>
            </a:pPr>
            <a:r>
              <a:rPr lang="en-US"/>
              <a:t>Hospitals with larger levels of low-income patients tended to improve readmission rates faster than other hospitals.</a:t>
            </a:r>
            <a:endParaRPr/>
          </a:p>
          <a:p>
            <a:pPr marL="1371600" lvl="0" indent="0" algn="l" rtl="0">
              <a:spcBef>
                <a:spcPts val="600"/>
              </a:spcBef>
              <a:spcAft>
                <a:spcPts val="0"/>
              </a:spcAft>
              <a:buClr>
                <a:schemeClr val="dk1"/>
              </a:buClr>
              <a:buSzPts val="1100"/>
              <a:buFont typeface="Arial"/>
              <a:buNone/>
            </a:pPr>
            <a:endParaRPr/>
          </a:p>
          <a:p>
            <a:pPr marL="914400" marR="0" lvl="0" indent="0" algn="l" rtl="0">
              <a:lnSpc>
                <a:spcPct val="100000"/>
              </a:lnSpc>
              <a:spcBef>
                <a:spcPts val="500"/>
              </a:spcBef>
              <a:spcAft>
                <a:spcPts val="0"/>
              </a:spcAft>
              <a:buNone/>
            </a:pPr>
            <a:endParaRPr/>
          </a:p>
          <a:p>
            <a:pPr marL="0" lvl="0" indent="0" algn="l" rtl="0">
              <a:spcBef>
                <a:spcPts val="600"/>
              </a:spcBef>
              <a:spcAft>
                <a:spcPts val="0"/>
              </a:spcAft>
              <a:buNone/>
            </a:pPr>
            <a:endParaRPr/>
          </a:p>
        </p:txBody>
      </p:sp>
    </p:spTree>
  </p:cSld>
  <p:clrMapOvr>
    <a:masterClrMapping/>
  </p:clrMapOvr>
</p:sld>
</file>

<file path=ppt/theme/theme1.xml><?xml version="1.0" encoding="utf-8"?>
<a:theme xmlns:a="http://schemas.openxmlformats.org/drawingml/2006/main" name="HSCRC - Maryland">
  <a:themeElements>
    <a:clrScheme name="Custom 1">
      <a:dk1>
        <a:srgbClr val="000000"/>
      </a:dk1>
      <a:lt1>
        <a:srgbClr val="FFFFFF"/>
      </a:lt1>
      <a:dk2>
        <a:srgbClr val="464653"/>
      </a:dk2>
      <a:lt2>
        <a:srgbClr val="DDE9EC"/>
      </a:lt2>
      <a:accent1>
        <a:srgbClr val="C00000"/>
      </a:accent1>
      <a:accent2>
        <a:srgbClr val="7F7F7F"/>
      </a:accent2>
      <a:accent3>
        <a:srgbClr val="E8E2E0"/>
      </a:accent3>
      <a:accent4>
        <a:srgbClr val="FADA7A"/>
      </a:accent4>
      <a:accent5>
        <a:srgbClr val="B88472"/>
      </a:accent5>
      <a:accent6>
        <a:srgbClr val="8E736A"/>
      </a:accent6>
      <a:hlink>
        <a:srgbClr val="B292CA"/>
      </a:hlink>
      <a:folHlink>
        <a:srgbClr val="6B56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SCRC - Maryland">
  <a:themeElements>
    <a:clrScheme name="Custom 1">
      <a:dk1>
        <a:srgbClr val="000000"/>
      </a:dk1>
      <a:lt1>
        <a:srgbClr val="FFFFFF"/>
      </a:lt1>
      <a:dk2>
        <a:srgbClr val="464653"/>
      </a:dk2>
      <a:lt2>
        <a:srgbClr val="DDE9EC"/>
      </a:lt2>
      <a:accent1>
        <a:srgbClr val="C00000"/>
      </a:accent1>
      <a:accent2>
        <a:srgbClr val="7F7F7F"/>
      </a:accent2>
      <a:accent3>
        <a:srgbClr val="E8E2E0"/>
      </a:accent3>
      <a:accent4>
        <a:srgbClr val="FADA7A"/>
      </a:accent4>
      <a:accent5>
        <a:srgbClr val="B88472"/>
      </a:accent5>
      <a:accent6>
        <a:srgbClr val="8E736A"/>
      </a:accent6>
      <a:hlink>
        <a:srgbClr val="B292CA"/>
      </a:hlink>
      <a:folHlink>
        <a:srgbClr val="6B56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QI template">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CB6"/>
      </a:hlink>
      <a:folHlink>
        <a:srgbClr val="006CB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err="1" smtClean="0">
            <a:latin typeface="Nirmala UI" panose="020B0502040204020203" pitchFamily="34" charset="0"/>
            <a:cs typeface="Nirmala UI" panose="020B0502040204020203" pitchFamily="34" charset="0"/>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QI-104_Presentation_Template_FINAL2.pptx" id="{CEF2FA05-7D2A-47EA-B9C5-64BD57F4A9B1}" vid="{9236BCE2-2264-40A7-9BE1-0B660FB6FC8D}"/>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D40D51286D8B4D9C836A50BBB33558" ma:contentTypeVersion="2" ma:contentTypeDescription="Create a new document." ma:contentTypeScope="" ma:versionID="d14e5c4da1db565cb04c30bec4da997c">
  <xsd:schema xmlns:xsd="http://www.w3.org/2001/XMLSchema" xmlns:xs="http://www.w3.org/2001/XMLSchema" xmlns:p="http://schemas.microsoft.com/office/2006/metadata/properties" xmlns:ns1="http://schemas.microsoft.com/sharepoint/v3" targetNamespace="http://schemas.microsoft.com/office/2006/metadata/properties" ma:root="true" ma:fieldsID="ff328a1cd662c37536c074f55b1464a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88F61C-5FB3-44BA-929A-CFCBF61E3B68}"/>
</file>

<file path=customXml/itemProps2.xml><?xml version="1.0" encoding="utf-8"?>
<ds:datastoreItem xmlns:ds="http://schemas.openxmlformats.org/officeDocument/2006/customXml" ds:itemID="{4578CFD5-C7D4-4DBA-85AD-4DAE1D37EBBB}"/>
</file>

<file path=customXml/itemProps3.xml><?xml version="1.0" encoding="utf-8"?>
<ds:datastoreItem xmlns:ds="http://schemas.openxmlformats.org/officeDocument/2006/customXml" ds:itemID="{F6F1A99A-9EF2-4D76-9064-D94CEDC21677}"/>
</file>

<file path=docProps/app.xml><?xml version="1.0" encoding="utf-8"?>
<Properties xmlns="http://schemas.openxmlformats.org/officeDocument/2006/extended-properties" xmlns:vt="http://schemas.openxmlformats.org/officeDocument/2006/docPropsVTypes">
  <TotalTime>5</TotalTime>
  <Words>3432</Words>
  <Application>Microsoft Office PowerPoint</Application>
  <PresentationFormat>On-screen Show (4:3)</PresentationFormat>
  <Paragraphs>547</Paragraphs>
  <Slides>58</Slides>
  <Notes>44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58</vt:i4>
      </vt:variant>
    </vt:vector>
  </HeadingPairs>
  <TitlesOfParts>
    <vt:vector size="70" baseType="lpstr">
      <vt:lpstr>Gill Sans</vt:lpstr>
      <vt:lpstr>Arial</vt:lpstr>
      <vt:lpstr>Bookman Old Style</vt:lpstr>
      <vt:lpstr>Tahoma</vt:lpstr>
      <vt:lpstr>Cabin</vt:lpstr>
      <vt:lpstr>Calibri</vt:lpstr>
      <vt:lpstr>Nirmala UI</vt:lpstr>
      <vt:lpstr>Noto Sans Symbols</vt:lpstr>
      <vt:lpstr>Times New Roman</vt:lpstr>
      <vt:lpstr>HSCRC - Maryland</vt:lpstr>
      <vt:lpstr>HSCRC - Maryland</vt:lpstr>
      <vt:lpstr>HQI template</vt:lpstr>
      <vt:lpstr>PMWG Readmissions Sub-group</vt:lpstr>
      <vt:lpstr>Medicare Waiver Test: At or below National Medicare Readmission Rate by CY 2018</vt:lpstr>
      <vt:lpstr>Agenda</vt:lpstr>
      <vt:lpstr>Literature Review and Descriptive Statistics</vt:lpstr>
      <vt:lpstr>MPR Literature Review Topic Areas</vt:lpstr>
      <vt:lpstr>MPR Literature Review Topic Areas</vt:lpstr>
      <vt:lpstr>MedPAC Review of HRRP</vt:lpstr>
      <vt:lpstr>MedPAC Review of HRRP Cont.</vt:lpstr>
      <vt:lpstr>MedPAC Review of HRRP Cont.</vt:lpstr>
      <vt:lpstr>Literature Review - Suggested Next Steps</vt:lpstr>
      <vt:lpstr>PowerPoint Presentation</vt:lpstr>
      <vt:lpstr>About HQI Data</vt:lpstr>
      <vt:lpstr>About HQI Data</vt:lpstr>
      <vt:lpstr>YEARLONG SUMMARY</vt:lpstr>
      <vt:lpstr>Heat Map of Readmissions per 1,000 Beneficiaries</vt:lpstr>
      <vt:lpstr>YEARLONG SUMMARY</vt:lpstr>
      <vt:lpstr>Readmission Rates by Demographics</vt:lpstr>
      <vt:lpstr>Readmission Rates by LOS and DD</vt:lpstr>
      <vt:lpstr>YEARLONG SUMMARY</vt:lpstr>
      <vt:lpstr>Top Discharge DXs Leading to Readmission</vt:lpstr>
      <vt:lpstr>QUARTERLY TRENDS</vt:lpstr>
      <vt:lpstr>QUARTERLY TRENDS</vt:lpstr>
      <vt:lpstr>Contact Information</vt:lpstr>
      <vt:lpstr>PowerPoint Presentation</vt:lpstr>
      <vt:lpstr>Potential Edits to Existing Measure</vt:lpstr>
      <vt:lpstr>Oncology Cases</vt:lpstr>
      <vt:lpstr>Inclusion of Index Admissions where Patient leaves AMA</vt:lpstr>
      <vt:lpstr>Reasons for Leaving AMA</vt:lpstr>
      <vt:lpstr>Reduction in Eligible Discharges over All-Payer Model</vt:lpstr>
      <vt:lpstr>Denominator of Eligible Discharges over time</vt:lpstr>
      <vt:lpstr>By-Hospital Eligible Discharges over time</vt:lpstr>
      <vt:lpstr>Impact of Case-Mix on Shrinking Denominator Concerns</vt:lpstr>
      <vt:lpstr>Severity of Illness over time</vt:lpstr>
      <vt:lpstr>Status Update on Priority Issue Areas</vt:lpstr>
      <vt:lpstr>Benchmarking - Compare MD to Similar “Peer Groups”</vt:lpstr>
      <vt:lpstr>Statewide Readmission Goal:  Benchmarking Maryland Performance</vt:lpstr>
      <vt:lpstr>Potential Medicare Benchmarks</vt:lpstr>
      <vt:lpstr>Potential Commercial/Medicaid Benchmarks</vt:lpstr>
      <vt:lpstr>Social Determinants of Health (SDOH) and Risk Adjustment</vt:lpstr>
      <vt:lpstr>Readmissions by Age Group</vt:lpstr>
      <vt:lpstr>Readmissions by Gender</vt:lpstr>
      <vt:lpstr>Readmissions by Race Category</vt:lpstr>
      <vt:lpstr>Conceptual model: Readmission and SDOH</vt:lpstr>
      <vt:lpstr>Percentage of black patients, by hospital</vt:lpstr>
      <vt:lpstr>Variation in Medicaid status by hospital</vt:lpstr>
      <vt:lpstr>Race, Medicaid, and readmission</vt:lpstr>
      <vt:lpstr>NQF panel recommendation</vt:lpstr>
      <vt:lpstr>Available SDOH metrics </vt:lpstr>
      <vt:lpstr>Conceptual model: Readmission and SDOH</vt:lpstr>
      <vt:lpstr>Key points</vt:lpstr>
      <vt:lpstr>Non-traditional Readmission Measures</vt:lpstr>
      <vt:lpstr>Readmissions:  Alternative Measures</vt:lpstr>
      <vt:lpstr>Weighing Alternative Measure Inclusion</vt:lpstr>
      <vt:lpstr>Excess Days in Acute Care (EDAC)</vt:lpstr>
      <vt:lpstr>EDAC Results: Heart Attack (7/1/14-6/30/17)  </vt:lpstr>
      <vt:lpstr>EDAC Results: Heart Failure (7/1/14-6/30/17)  </vt:lpstr>
      <vt:lpstr>EDAC Results: Pneumonia (7/1/14-6/30/17)  </vt:lpstr>
      <vt:lpstr>Next meeting and 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PMWG Readmissions Sub-group</dc:title>
  <dc:creator>Alyson Schuster</dc:creator>
  <cp:lastModifiedBy>LaTonya Hamilton</cp:lastModifiedBy>
  <cp:revision>3</cp:revision>
  <dcterms:modified xsi:type="dcterms:W3CDTF">2019-04-25T13:08:11Z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0x0101005AD40D51286D8B4D9C836A50BBB33558</vt:lpwstr>
  </property>
</Properties>
</file>