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xlsx" ContentType="application/vnd.openxmlformats-officedocument.spreadsheetml.sheet"/>
  <Override PartName="/ppt/slides/slide18.xml" ContentType="application/vnd.openxmlformats-officedocument.presentationml.slide+xml"/>
  <Override PartName="/ppt/presentation.xml" ContentType="application/vnd.openxmlformats-officedocument.presentationml.presentation.main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notesMasters/notesMaster1.xml" ContentType="application/vnd.openxmlformats-officedocument.presentationml.notesMaster+xml"/>
  <Override PartName="/ppt/charts/chart5.xml" ContentType="application/vnd.openxmlformats-officedocument.drawingml.chart+xml"/>
  <Override PartName="/ppt/theme/theme6.xml" ContentType="application/vnd.openxmlformats-officedocument.theme+xml"/>
  <Override PartName="/ppt/theme/themeOverride1.xml" ContentType="application/vnd.openxmlformats-officedocument.themeOverr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theme/theme5.xml" ContentType="application/vnd.openxmlformats-officedocument.theme+xml"/>
  <Override PartName="/ppt/theme/theme4.xml" ContentType="application/vnd.openxmlformats-officedocument.them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charts/style2.xml" ContentType="application/vnd.ms-office.chartstyle+xml"/>
  <Override PartName="/ppt/charts/colors2.xml" ContentType="application/vnd.ms-office.chartcolorstyle+xml"/>
  <Override PartName="/ppt/charts/style4.xml" ContentType="application/vnd.ms-office.chartstyle+xml"/>
  <Override PartName="/ppt/charts/colors4.xml" ContentType="application/vnd.ms-office.chartcolorstyle+xml"/>
  <Override PartName="/ppt/charts/style5.xml" ContentType="application/vnd.ms-office.chartstyle+xml"/>
  <Override PartName="/ppt/charts/colors5.xml" ContentType="application/vnd.ms-office.chartcolorstyle+xml"/>
  <Override PartName="/ppt/charts/chart4.xml" ContentType="application/vnd.openxmlformats-officedocument.drawingml.chart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  <p:sldMasterId id="2147483684" r:id="rId3"/>
    <p:sldMasterId id="2147483699" r:id="rId4"/>
  </p:sldMasterIdLst>
  <p:notesMasterIdLst>
    <p:notesMasterId r:id="rId23"/>
  </p:notesMasterIdLst>
  <p:handoutMasterIdLst>
    <p:handoutMasterId r:id="rId24"/>
  </p:handoutMasterIdLst>
  <p:sldIdLst>
    <p:sldId id="272" r:id="rId5"/>
    <p:sldId id="296" r:id="rId6"/>
    <p:sldId id="297" r:id="rId7"/>
    <p:sldId id="286" r:id="rId8"/>
    <p:sldId id="287" r:id="rId9"/>
    <p:sldId id="311" r:id="rId10"/>
    <p:sldId id="312" r:id="rId11"/>
    <p:sldId id="313" r:id="rId12"/>
    <p:sldId id="314" r:id="rId13"/>
    <p:sldId id="315" r:id="rId14"/>
    <p:sldId id="316" r:id="rId15"/>
    <p:sldId id="317" r:id="rId16"/>
    <p:sldId id="318" r:id="rId17"/>
    <p:sldId id="319" r:id="rId18"/>
    <p:sldId id="320" r:id="rId19"/>
    <p:sldId id="321" r:id="rId20"/>
    <p:sldId id="322" r:id="rId21"/>
    <p:sldId id="323" r:id="rId2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3FF9A11-1905-4AFD-907C-86D44A50AE58}">
          <p14:sldIdLst>
            <p14:sldId id="272"/>
            <p14:sldId id="296"/>
            <p14:sldId id="297"/>
            <p14:sldId id="286"/>
            <p14:sldId id="287"/>
          </p14:sldIdLst>
        </p14:section>
        <p14:section name="Untitled Section" id="{1D1E81BE-1961-4B70-BEE2-9905F7F8DD91}">
          <p14:sldIdLst>
            <p14:sldId id="311"/>
            <p14:sldId id="312"/>
            <p14:sldId id="313"/>
            <p14:sldId id="314"/>
            <p14:sldId id="315"/>
            <p14:sldId id="316"/>
            <p14:sldId id="317"/>
            <p14:sldId id="318"/>
            <p14:sldId id="319"/>
            <p14:sldId id="320"/>
            <p14:sldId id="321"/>
          </p14:sldIdLst>
        </p14:section>
        <p14:section name="Untitled Section" id="{F3B3B7A3-65ED-4F5A-BBF6-A972C44C4DE9}">
          <p14:sldIdLst>
            <p14:sldId id="322"/>
            <p14:sldId id="32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99" userDrawn="1">
          <p15:clr>
            <a:srgbClr val="A4A3A4"/>
          </p15:clr>
        </p15:guide>
        <p15:guide id="2" pos="2208" userDrawn="1">
          <p15:clr>
            <a:srgbClr val="A4A3A4"/>
          </p15:clr>
        </p15:guide>
        <p15:guide id="3" orient="horz" pos="292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yson Schuster" initials="AS" lastIdx="1" clrIdx="0">
    <p:extLst>
      <p:ext uri="{19B8F6BF-5375-455C-9EA6-DF929625EA0E}">
        <p15:presenceInfo xmlns:p15="http://schemas.microsoft.com/office/powerpoint/2012/main" userId="S-1-5-21-4088145131-2545003931-818860480-27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48" autoAdjust="0"/>
    <p:restoredTop sz="83949" autoAdjust="0"/>
  </p:normalViewPr>
  <p:slideViewPr>
    <p:cSldViewPr snapToGrid="0" snapToObjects="1">
      <p:cViewPr varScale="1">
        <p:scale>
          <a:sx n="116" d="100"/>
          <a:sy n="116" d="100"/>
        </p:scale>
        <p:origin x="150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44" d="100"/>
          <a:sy n="44" d="100"/>
        </p:scale>
        <p:origin x="-2772" y="-64"/>
      </p:cViewPr>
      <p:guideLst>
        <p:guide orient="horz" pos="2899"/>
        <p:guide pos="2208"/>
        <p:guide orient="horz"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32" Type="http://schemas.openxmlformats.org/officeDocument/2006/relationships/customXml" Target="../customXml/item3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customXml" Target="../customXml/item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openxmlformats.org/officeDocument/2006/relationships/customXml" Target="../customXml/item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HSCRC-FS\Shared\Shared\Waiver%20Modeling\Workgroups\Performance%20Measurement\Meeting%20Materials\2015\December%2016\To%20be%20sent\4b.%20Readmission%20Tables%2020151215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HSCRC-FS\Shared\Shared\Waiver%20Modeling\Workgroups\Performance%20Measurement\Meeting%20Materials\2015\December%2016\To%20be%20sent\4b.%20Readmission%20Tables%2020151215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24-month moving average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CMS_National_Rate_2011_2015!$I$25:$I$55</c:f>
              <c:numCache>
                <c:formatCode>General</c:formatCode>
                <c:ptCount val="31"/>
                <c:pt idx="0">
                  <c:v>2013</c:v>
                </c:pt>
                <c:pt idx="1">
                  <c:v>2013.0833333333333</c:v>
                </c:pt>
                <c:pt idx="2">
                  <c:v>2013.1666666666667</c:v>
                </c:pt>
                <c:pt idx="3">
                  <c:v>2013.25</c:v>
                </c:pt>
                <c:pt idx="4">
                  <c:v>2013.3333333333333</c:v>
                </c:pt>
                <c:pt idx="5">
                  <c:v>2013.4166666666667</c:v>
                </c:pt>
                <c:pt idx="6">
                  <c:v>2013.5</c:v>
                </c:pt>
                <c:pt idx="7">
                  <c:v>2013.5833333333333</c:v>
                </c:pt>
                <c:pt idx="8">
                  <c:v>2013.6666666666667</c:v>
                </c:pt>
                <c:pt idx="9">
                  <c:v>2013.75</c:v>
                </c:pt>
                <c:pt idx="10">
                  <c:v>2013.8333333333333</c:v>
                </c:pt>
                <c:pt idx="11">
                  <c:v>2013.9166666666667</c:v>
                </c:pt>
                <c:pt idx="12">
                  <c:v>2014</c:v>
                </c:pt>
                <c:pt idx="13">
                  <c:v>2014.0833333333333</c:v>
                </c:pt>
                <c:pt idx="14">
                  <c:v>2014.1666666666667</c:v>
                </c:pt>
                <c:pt idx="15">
                  <c:v>2014.25</c:v>
                </c:pt>
                <c:pt idx="16">
                  <c:v>2014.3333333333333</c:v>
                </c:pt>
                <c:pt idx="17">
                  <c:v>2014.4166666666667</c:v>
                </c:pt>
                <c:pt idx="18">
                  <c:v>2014.5</c:v>
                </c:pt>
                <c:pt idx="19">
                  <c:v>2014.5833333333333</c:v>
                </c:pt>
                <c:pt idx="20">
                  <c:v>2014.6666666666667</c:v>
                </c:pt>
                <c:pt idx="21">
                  <c:v>2014.75</c:v>
                </c:pt>
                <c:pt idx="22">
                  <c:v>2014.8333333333333</c:v>
                </c:pt>
                <c:pt idx="23">
                  <c:v>2014.9166666666667</c:v>
                </c:pt>
                <c:pt idx="24">
                  <c:v>2015</c:v>
                </c:pt>
                <c:pt idx="25">
                  <c:v>2015.0833333333333</c:v>
                </c:pt>
                <c:pt idx="26">
                  <c:v>2015.1666666666667</c:v>
                </c:pt>
                <c:pt idx="27">
                  <c:v>2015.25</c:v>
                </c:pt>
                <c:pt idx="28">
                  <c:v>2015.3333333333333</c:v>
                </c:pt>
                <c:pt idx="29">
                  <c:v>2015.4166666666667</c:v>
                </c:pt>
                <c:pt idx="30">
                  <c:v>2015.5</c:v>
                </c:pt>
              </c:numCache>
            </c:numRef>
          </c:xVal>
          <c:yVal>
            <c:numRef>
              <c:f>CMS_National_Rate_2011_2015!$J$25:$J$55</c:f>
              <c:numCache>
                <c:formatCode>General</c:formatCode>
                <c:ptCount val="31"/>
                <c:pt idx="0">
                  <c:v>0.16025833333333336</c:v>
                </c:pt>
                <c:pt idx="1">
                  <c:v>0.15993333333333334</c:v>
                </c:pt>
                <c:pt idx="2">
                  <c:v>0.15955833333333333</c:v>
                </c:pt>
                <c:pt idx="3">
                  <c:v>0.15919166666666665</c:v>
                </c:pt>
                <c:pt idx="4">
                  <c:v>0.15881666666666666</c:v>
                </c:pt>
                <c:pt idx="5">
                  <c:v>0.15845833333333334</c:v>
                </c:pt>
                <c:pt idx="6">
                  <c:v>0.15804583333333333</c:v>
                </c:pt>
                <c:pt idx="7">
                  <c:v>0.15770416666666667</c:v>
                </c:pt>
                <c:pt idx="8">
                  <c:v>0.15735000000000002</c:v>
                </c:pt>
                <c:pt idx="9">
                  <c:v>0.15688333333333335</c:v>
                </c:pt>
                <c:pt idx="10">
                  <c:v>0.15647083333333331</c:v>
                </c:pt>
                <c:pt idx="11">
                  <c:v>0.15603333333333333</c:v>
                </c:pt>
                <c:pt idx="12">
                  <c:v>0.15571666666666664</c:v>
                </c:pt>
                <c:pt idx="13">
                  <c:v>0.15559583333333329</c:v>
                </c:pt>
                <c:pt idx="14">
                  <c:v>0.15547083333333331</c:v>
                </c:pt>
                <c:pt idx="15">
                  <c:v>0.15546666666666664</c:v>
                </c:pt>
                <c:pt idx="16">
                  <c:v>0.15533749999999999</c:v>
                </c:pt>
                <c:pt idx="17">
                  <c:v>0.15513333333333332</c:v>
                </c:pt>
                <c:pt idx="18">
                  <c:v>0.15494583333333331</c:v>
                </c:pt>
                <c:pt idx="19">
                  <c:v>0.15478749999999997</c:v>
                </c:pt>
                <c:pt idx="20">
                  <c:v>0.15465416666666665</c:v>
                </c:pt>
                <c:pt idx="21">
                  <c:v>0.15460416666666668</c:v>
                </c:pt>
                <c:pt idx="22">
                  <c:v>0.15447499999999997</c:v>
                </c:pt>
                <c:pt idx="23">
                  <c:v>0.15439583333333334</c:v>
                </c:pt>
                <c:pt idx="24">
                  <c:v>0.15437499999999996</c:v>
                </c:pt>
                <c:pt idx="25">
                  <c:v>0.15427916666666663</c:v>
                </c:pt>
                <c:pt idx="26">
                  <c:v>0.15422083333333331</c:v>
                </c:pt>
                <c:pt idx="27">
                  <c:v>0.15417916666666664</c:v>
                </c:pt>
                <c:pt idx="28">
                  <c:v>0.15417500000000001</c:v>
                </c:pt>
                <c:pt idx="29">
                  <c:v>0.15415000000000001</c:v>
                </c:pt>
                <c:pt idx="30">
                  <c:v>0.15418333333333331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93748040"/>
        <c:axId val="294954880"/>
      </c:scatterChart>
      <c:valAx>
        <c:axId val="2937480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4954880"/>
        <c:crosses val="autoZero"/>
        <c:crossBetween val="midCat"/>
      </c:valAx>
      <c:valAx>
        <c:axId val="294954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374804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Projection based on 24-month moving average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CMS_National_Rate_2011_2015!$I$25:$I$97</c:f>
              <c:numCache>
                <c:formatCode>General</c:formatCode>
                <c:ptCount val="73"/>
                <c:pt idx="0">
                  <c:v>2013</c:v>
                </c:pt>
                <c:pt idx="1">
                  <c:v>2013.0833333333333</c:v>
                </c:pt>
                <c:pt idx="2">
                  <c:v>2013.1666666666667</c:v>
                </c:pt>
                <c:pt idx="3">
                  <c:v>2013.25</c:v>
                </c:pt>
                <c:pt idx="4">
                  <c:v>2013.3333333333333</c:v>
                </c:pt>
                <c:pt idx="5">
                  <c:v>2013.4166666666667</c:v>
                </c:pt>
                <c:pt idx="6">
                  <c:v>2013.5</c:v>
                </c:pt>
                <c:pt idx="7">
                  <c:v>2013.5833333333333</c:v>
                </c:pt>
                <c:pt idx="8">
                  <c:v>2013.6666666666667</c:v>
                </c:pt>
                <c:pt idx="9">
                  <c:v>2013.75</c:v>
                </c:pt>
                <c:pt idx="10">
                  <c:v>2013.8333333333333</c:v>
                </c:pt>
                <c:pt idx="11">
                  <c:v>2013.9166666666667</c:v>
                </c:pt>
                <c:pt idx="12">
                  <c:v>2014</c:v>
                </c:pt>
                <c:pt idx="13">
                  <c:v>2014.0833333333333</c:v>
                </c:pt>
                <c:pt idx="14">
                  <c:v>2014.1666666666667</c:v>
                </c:pt>
                <c:pt idx="15">
                  <c:v>2014.25</c:v>
                </c:pt>
                <c:pt idx="16">
                  <c:v>2014.3333333333333</c:v>
                </c:pt>
                <c:pt idx="17">
                  <c:v>2014.4166666666667</c:v>
                </c:pt>
                <c:pt idx="18">
                  <c:v>2014.5</c:v>
                </c:pt>
                <c:pt idx="19">
                  <c:v>2014.5833333333333</c:v>
                </c:pt>
                <c:pt idx="20">
                  <c:v>2014.6666666666667</c:v>
                </c:pt>
                <c:pt idx="21">
                  <c:v>2014.75</c:v>
                </c:pt>
                <c:pt idx="22">
                  <c:v>2014.8333333333333</c:v>
                </c:pt>
                <c:pt idx="23">
                  <c:v>2014.9166666666667</c:v>
                </c:pt>
                <c:pt idx="24">
                  <c:v>2015</c:v>
                </c:pt>
                <c:pt idx="25">
                  <c:v>2015.0833333333333</c:v>
                </c:pt>
                <c:pt idx="26">
                  <c:v>2015.1666666666667</c:v>
                </c:pt>
                <c:pt idx="27">
                  <c:v>2015.25</c:v>
                </c:pt>
                <c:pt idx="28">
                  <c:v>2015.3333333333333</c:v>
                </c:pt>
                <c:pt idx="29">
                  <c:v>2015.4166666666667</c:v>
                </c:pt>
                <c:pt idx="30">
                  <c:v>2015.5</c:v>
                </c:pt>
                <c:pt idx="31">
                  <c:v>2015.5833333333333</c:v>
                </c:pt>
                <c:pt idx="32">
                  <c:v>2015.6666666666667</c:v>
                </c:pt>
                <c:pt idx="33">
                  <c:v>2015.75</c:v>
                </c:pt>
                <c:pt idx="34">
                  <c:v>2015.8333333333333</c:v>
                </c:pt>
                <c:pt idx="35">
                  <c:v>2015.9166666666667</c:v>
                </c:pt>
                <c:pt idx="36">
                  <c:v>2016</c:v>
                </c:pt>
                <c:pt idx="37">
                  <c:v>2016.0833333333333</c:v>
                </c:pt>
                <c:pt idx="38">
                  <c:v>2016.1666666666667</c:v>
                </c:pt>
                <c:pt idx="39">
                  <c:v>2016.25</c:v>
                </c:pt>
                <c:pt idx="40">
                  <c:v>2016.3333333333333</c:v>
                </c:pt>
                <c:pt idx="41">
                  <c:v>2016.4166666666667</c:v>
                </c:pt>
                <c:pt idx="42">
                  <c:v>2016.5</c:v>
                </c:pt>
                <c:pt idx="43">
                  <c:v>2016.5833333333333</c:v>
                </c:pt>
                <c:pt idx="44">
                  <c:v>2016.6666666666667</c:v>
                </c:pt>
                <c:pt idx="45">
                  <c:v>2016.75</c:v>
                </c:pt>
                <c:pt idx="46">
                  <c:v>2016.8333333333333</c:v>
                </c:pt>
                <c:pt idx="47">
                  <c:v>2016.9166666666667</c:v>
                </c:pt>
                <c:pt idx="48">
                  <c:v>2017</c:v>
                </c:pt>
                <c:pt idx="49">
                  <c:v>2017.0833333333333</c:v>
                </c:pt>
                <c:pt idx="50">
                  <c:v>2017.1666666666667</c:v>
                </c:pt>
                <c:pt idx="51">
                  <c:v>2017.25</c:v>
                </c:pt>
                <c:pt idx="52">
                  <c:v>2017.3333333333333</c:v>
                </c:pt>
                <c:pt idx="53">
                  <c:v>2017.4166666666667</c:v>
                </c:pt>
                <c:pt idx="54">
                  <c:v>2017.5</c:v>
                </c:pt>
                <c:pt idx="55">
                  <c:v>2017.5833333333333</c:v>
                </c:pt>
                <c:pt idx="56">
                  <c:v>2017.6666666666667</c:v>
                </c:pt>
                <c:pt idx="57">
                  <c:v>2017.75</c:v>
                </c:pt>
                <c:pt idx="58">
                  <c:v>2017.8333333333333</c:v>
                </c:pt>
                <c:pt idx="59">
                  <c:v>2017.9166666666667</c:v>
                </c:pt>
                <c:pt idx="60">
                  <c:v>2018</c:v>
                </c:pt>
                <c:pt idx="61">
                  <c:v>2018.0833333333333</c:v>
                </c:pt>
                <c:pt idx="62">
                  <c:v>2018.1666666666667</c:v>
                </c:pt>
                <c:pt idx="63">
                  <c:v>2018.25</c:v>
                </c:pt>
                <c:pt idx="64">
                  <c:v>2018.3333333333333</c:v>
                </c:pt>
                <c:pt idx="65">
                  <c:v>2018.4166666666667</c:v>
                </c:pt>
                <c:pt idx="66">
                  <c:v>2018.5</c:v>
                </c:pt>
                <c:pt idx="67">
                  <c:v>2018.5833333333333</c:v>
                </c:pt>
                <c:pt idx="68">
                  <c:v>2018.6666666666667</c:v>
                </c:pt>
                <c:pt idx="69">
                  <c:v>2018.75</c:v>
                </c:pt>
                <c:pt idx="70">
                  <c:v>2018.8333333333333</c:v>
                </c:pt>
                <c:pt idx="71">
                  <c:v>2018.9166666666667</c:v>
                </c:pt>
                <c:pt idx="72">
                  <c:v>2019</c:v>
                </c:pt>
              </c:numCache>
            </c:numRef>
          </c:xVal>
          <c:yVal>
            <c:numRef>
              <c:f>CMS_National_Rate_2011_2015!$J$25:$J$97</c:f>
              <c:numCache>
                <c:formatCode>General</c:formatCode>
                <c:ptCount val="73"/>
                <c:pt idx="0">
                  <c:v>0.16025833333333336</c:v>
                </c:pt>
                <c:pt idx="1">
                  <c:v>0.15993333333333334</c:v>
                </c:pt>
                <c:pt idx="2">
                  <c:v>0.15955833333333333</c:v>
                </c:pt>
                <c:pt idx="3">
                  <c:v>0.15919166666666665</c:v>
                </c:pt>
                <c:pt idx="4">
                  <c:v>0.15881666666666666</c:v>
                </c:pt>
                <c:pt idx="5">
                  <c:v>0.15845833333333334</c:v>
                </c:pt>
                <c:pt idx="6">
                  <c:v>0.15804583333333333</c:v>
                </c:pt>
                <c:pt idx="7">
                  <c:v>0.15770416666666667</c:v>
                </c:pt>
                <c:pt idx="8">
                  <c:v>0.15735000000000002</c:v>
                </c:pt>
                <c:pt idx="9">
                  <c:v>0.15688333333333335</c:v>
                </c:pt>
                <c:pt idx="10">
                  <c:v>0.15647083333333331</c:v>
                </c:pt>
                <c:pt idx="11">
                  <c:v>0.15603333333333333</c:v>
                </c:pt>
                <c:pt idx="12">
                  <c:v>0.15571666666666664</c:v>
                </c:pt>
                <c:pt idx="13">
                  <c:v>0.15559583333333329</c:v>
                </c:pt>
                <c:pt idx="14">
                  <c:v>0.15547083333333331</c:v>
                </c:pt>
                <c:pt idx="15">
                  <c:v>0.15546666666666664</c:v>
                </c:pt>
                <c:pt idx="16">
                  <c:v>0.15533749999999999</c:v>
                </c:pt>
                <c:pt idx="17">
                  <c:v>0.15513333333333332</c:v>
                </c:pt>
                <c:pt idx="18">
                  <c:v>0.15494583333333331</c:v>
                </c:pt>
                <c:pt idx="19">
                  <c:v>0.15478749999999997</c:v>
                </c:pt>
                <c:pt idx="20">
                  <c:v>0.15465416666666665</c:v>
                </c:pt>
                <c:pt idx="21">
                  <c:v>0.15460416666666668</c:v>
                </c:pt>
                <c:pt idx="22">
                  <c:v>0.15447499999999997</c:v>
                </c:pt>
                <c:pt idx="23">
                  <c:v>0.15439583333333334</c:v>
                </c:pt>
                <c:pt idx="24">
                  <c:v>0.15437499999999996</c:v>
                </c:pt>
                <c:pt idx="25">
                  <c:v>0.15427916666666663</c:v>
                </c:pt>
                <c:pt idx="26">
                  <c:v>0.15422083333333331</c:v>
                </c:pt>
                <c:pt idx="27">
                  <c:v>0.15417916666666664</c:v>
                </c:pt>
                <c:pt idx="28">
                  <c:v>0.15417500000000001</c:v>
                </c:pt>
                <c:pt idx="29">
                  <c:v>0.15415000000000001</c:v>
                </c:pt>
                <c:pt idx="30">
                  <c:v>0.15418333333333331</c:v>
                </c:pt>
                <c:pt idx="31">
                  <c:v>0.15418333333333331</c:v>
                </c:pt>
                <c:pt idx="32">
                  <c:v>0.15418333333333331</c:v>
                </c:pt>
                <c:pt idx="33">
                  <c:v>0.15418333333333331</c:v>
                </c:pt>
                <c:pt idx="34">
                  <c:v>0.15418333333333331</c:v>
                </c:pt>
                <c:pt idx="35">
                  <c:v>0.15418333333333331</c:v>
                </c:pt>
                <c:pt idx="36">
                  <c:v>0.15418333333333331</c:v>
                </c:pt>
                <c:pt idx="37">
                  <c:v>0.15418333333333331</c:v>
                </c:pt>
                <c:pt idx="38">
                  <c:v>0.15418333333333331</c:v>
                </c:pt>
                <c:pt idx="39">
                  <c:v>0.15418333333333331</c:v>
                </c:pt>
                <c:pt idx="40">
                  <c:v>0.15418333333333331</c:v>
                </c:pt>
                <c:pt idx="41">
                  <c:v>0.15418333333333331</c:v>
                </c:pt>
                <c:pt idx="42">
                  <c:v>0.15418333333333331</c:v>
                </c:pt>
                <c:pt idx="43">
                  <c:v>0.15418333333333331</c:v>
                </c:pt>
                <c:pt idx="44">
                  <c:v>0.15418333333333331</c:v>
                </c:pt>
                <c:pt idx="45">
                  <c:v>0.15418333333333331</c:v>
                </c:pt>
                <c:pt idx="46">
                  <c:v>0.15418333333333331</c:v>
                </c:pt>
                <c:pt idx="47">
                  <c:v>0.15418333333333331</c:v>
                </c:pt>
                <c:pt idx="48">
                  <c:v>0.15418333333333331</c:v>
                </c:pt>
                <c:pt idx="49">
                  <c:v>0.15418333333333331</c:v>
                </c:pt>
                <c:pt idx="50">
                  <c:v>0.15418333333333331</c:v>
                </c:pt>
                <c:pt idx="51">
                  <c:v>0.15418333333333331</c:v>
                </c:pt>
                <c:pt idx="52">
                  <c:v>0.15418333333333331</c:v>
                </c:pt>
                <c:pt idx="53">
                  <c:v>0.15418333333333331</c:v>
                </c:pt>
                <c:pt idx="54">
                  <c:v>0.15418333333333331</c:v>
                </c:pt>
                <c:pt idx="55">
                  <c:v>0.15418333333333331</c:v>
                </c:pt>
                <c:pt idx="56">
                  <c:v>0.15418333333333331</c:v>
                </c:pt>
                <c:pt idx="57">
                  <c:v>0.15418333333333331</c:v>
                </c:pt>
                <c:pt idx="58">
                  <c:v>0.15418333333333331</c:v>
                </c:pt>
                <c:pt idx="59">
                  <c:v>0.15418333333333331</c:v>
                </c:pt>
                <c:pt idx="60">
                  <c:v>0.15418333333333331</c:v>
                </c:pt>
                <c:pt idx="61">
                  <c:v>0.15418333333333331</c:v>
                </c:pt>
                <c:pt idx="62">
                  <c:v>0.15418333333333331</c:v>
                </c:pt>
                <c:pt idx="63">
                  <c:v>0.15418333333333331</c:v>
                </c:pt>
                <c:pt idx="64">
                  <c:v>0.15418333333333331</c:v>
                </c:pt>
                <c:pt idx="65">
                  <c:v>0.15418333333333331</c:v>
                </c:pt>
                <c:pt idx="66">
                  <c:v>0.15418333333333331</c:v>
                </c:pt>
                <c:pt idx="67">
                  <c:v>0.15418333333333331</c:v>
                </c:pt>
                <c:pt idx="68">
                  <c:v>0.15418333333333331</c:v>
                </c:pt>
                <c:pt idx="69">
                  <c:v>0.15418333333333331</c:v>
                </c:pt>
                <c:pt idx="70">
                  <c:v>0.15418333333333331</c:v>
                </c:pt>
                <c:pt idx="71">
                  <c:v>0.15418333333333331</c:v>
                </c:pt>
                <c:pt idx="72">
                  <c:v>0.15418333333333331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94953312"/>
        <c:axId val="261565256"/>
      </c:scatterChart>
      <c:valAx>
        <c:axId val="2949533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1565256"/>
        <c:crosses val="autoZero"/>
        <c:crossBetween val="midCat"/>
      </c:valAx>
      <c:valAx>
        <c:axId val="261565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495331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Projected 4-quarter moving average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CMS_National_Rate_2011_2015!$Q$5:$Q$33</c:f>
              <c:numCache>
                <c:formatCode>General</c:formatCode>
                <c:ptCount val="29"/>
                <c:pt idx="0">
                  <c:v>2012</c:v>
                </c:pt>
                <c:pt idx="1">
                  <c:v>2012.25</c:v>
                </c:pt>
                <c:pt idx="2">
                  <c:v>2012.5</c:v>
                </c:pt>
                <c:pt idx="3">
                  <c:v>2012.75</c:v>
                </c:pt>
                <c:pt idx="4">
                  <c:v>2013</c:v>
                </c:pt>
                <c:pt idx="5">
                  <c:v>2013.25</c:v>
                </c:pt>
                <c:pt idx="6">
                  <c:v>2013.5</c:v>
                </c:pt>
                <c:pt idx="7">
                  <c:v>2013.75</c:v>
                </c:pt>
                <c:pt idx="8">
                  <c:v>2014</c:v>
                </c:pt>
                <c:pt idx="9">
                  <c:v>2014.25</c:v>
                </c:pt>
                <c:pt idx="10">
                  <c:v>2014.5</c:v>
                </c:pt>
                <c:pt idx="11">
                  <c:v>2014.75</c:v>
                </c:pt>
                <c:pt idx="12">
                  <c:v>2015</c:v>
                </c:pt>
                <c:pt idx="13">
                  <c:v>2015.25</c:v>
                </c:pt>
                <c:pt idx="14">
                  <c:v>2015.5</c:v>
                </c:pt>
                <c:pt idx="15">
                  <c:v>2015.75</c:v>
                </c:pt>
                <c:pt idx="16">
                  <c:v>2016</c:v>
                </c:pt>
                <c:pt idx="17">
                  <c:v>2016.25</c:v>
                </c:pt>
                <c:pt idx="18">
                  <c:v>2016.5</c:v>
                </c:pt>
                <c:pt idx="19">
                  <c:v>2016.75</c:v>
                </c:pt>
                <c:pt idx="20">
                  <c:v>2017</c:v>
                </c:pt>
                <c:pt idx="21">
                  <c:v>2017.25</c:v>
                </c:pt>
                <c:pt idx="22">
                  <c:v>2017.5</c:v>
                </c:pt>
                <c:pt idx="23">
                  <c:v>2017.75</c:v>
                </c:pt>
                <c:pt idx="24">
                  <c:v>2018</c:v>
                </c:pt>
                <c:pt idx="25">
                  <c:v>2018.25</c:v>
                </c:pt>
                <c:pt idx="26">
                  <c:v>2018.5</c:v>
                </c:pt>
                <c:pt idx="27">
                  <c:v>2018.75</c:v>
                </c:pt>
                <c:pt idx="28">
                  <c:v>2019</c:v>
                </c:pt>
              </c:numCache>
            </c:numRef>
          </c:xVal>
          <c:yVal>
            <c:numRef>
              <c:f>CMS_National_Rate_2011_2015!$R$5:$R$33</c:f>
              <c:numCache>
                <c:formatCode>General</c:formatCode>
                <c:ptCount val="29"/>
                <c:pt idx="0">
                  <c:v>0.16289999999999999</c:v>
                </c:pt>
                <c:pt idx="1">
                  <c:v>0.161025</c:v>
                </c:pt>
                <c:pt idx="2">
                  <c:v>0.16009166666666666</c:v>
                </c:pt>
                <c:pt idx="3">
                  <c:v>0.15881666666666669</c:v>
                </c:pt>
                <c:pt idx="4">
                  <c:v>0.15761666666666668</c:v>
                </c:pt>
                <c:pt idx="5">
                  <c:v>0.15735833333333332</c:v>
                </c:pt>
                <c:pt idx="6">
                  <c:v>0.156</c:v>
                </c:pt>
                <c:pt idx="7">
                  <c:v>0.15494999999999998</c:v>
                </c:pt>
                <c:pt idx="8">
                  <c:v>0.15381666666666666</c:v>
                </c:pt>
                <c:pt idx="9">
                  <c:v>0.15357499999999999</c:v>
                </c:pt>
                <c:pt idx="10">
                  <c:v>0.15389166666666668</c:v>
                </c:pt>
                <c:pt idx="11">
                  <c:v>0.15425833333333333</c:v>
                </c:pt>
                <c:pt idx="12">
                  <c:v>0.15493333333333334</c:v>
                </c:pt>
                <c:pt idx="13">
                  <c:v>0.15478333333333336</c:v>
                </c:pt>
                <c:pt idx="14">
                  <c:v>0.154475</c:v>
                </c:pt>
                <c:pt idx="15">
                  <c:v>0.15387321428571429</c:v>
                </c:pt>
                <c:pt idx="16">
                  <c:v>0.15327142857142859</c:v>
                </c:pt>
                <c:pt idx="17">
                  <c:v>0.15266964285714285</c:v>
                </c:pt>
                <c:pt idx="18">
                  <c:v>0.15206785714285714</c:v>
                </c:pt>
                <c:pt idx="19">
                  <c:v>0.15146607142857144</c:v>
                </c:pt>
                <c:pt idx="20">
                  <c:v>0.15086428571428573</c:v>
                </c:pt>
                <c:pt idx="21">
                  <c:v>0.15026249999999999</c:v>
                </c:pt>
                <c:pt idx="22">
                  <c:v>0.14966071428571429</c:v>
                </c:pt>
                <c:pt idx="23">
                  <c:v>0.14905892857142858</c:v>
                </c:pt>
                <c:pt idx="24">
                  <c:v>0.14845714285714284</c:v>
                </c:pt>
                <c:pt idx="25">
                  <c:v>0.14785535714285714</c:v>
                </c:pt>
                <c:pt idx="26">
                  <c:v>0.14725357142857143</c:v>
                </c:pt>
                <c:pt idx="27">
                  <c:v>0.14665178571428572</c:v>
                </c:pt>
                <c:pt idx="28">
                  <c:v>0.14605000000000001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93745688"/>
        <c:axId val="261571920"/>
      </c:scatterChart>
      <c:valAx>
        <c:axId val="2937456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1571920"/>
        <c:crosses val="autoZero"/>
        <c:crossBetween val="midCat"/>
      </c:valAx>
      <c:valAx>
        <c:axId val="261571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37456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CY 2015 National vs Maryland Readmission Trends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4534903219154711E-2"/>
          <c:y val="7.2871023869818113E-2"/>
          <c:w val="0.92935398477275033"/>
          <c:h val="0.83208087908901163"/>
        </c:manualLayout>
      </c:layout>
      <c:lineChart>
        <c:grouping val="standard"/>
        <c:varyColors val="0"/>
        <c:ser>
          <c:idx val="0"/>
          <c:order val="0"/>
          <c:tx>
            <c:v>National 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[1]Sheet1!$B$24:$M$24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[1]Sheet1!$B$38:$I$38</c:f>
              <c:numCache>
                <c:formatCode>General</c:formatCode>
                <c:ptCount val="8"/>
                <c:pt idx="0">
                  <c:v>0.1532</c:v>
                </c:pt>
                <c:pt idx="1">
                  <c:v>0.1545</c:v>
                </c:pt>
                <c:pt idx="2">
                  <c:v>0.15409999999999999</c:v>
                </c:pt>
                <c:pt idx="3">
                  <c:v>0.1537</c:v>
                </c:pt>
                <c:pt idx="4">
                  <c:v>0.1542</c:v>
                </c:pt>
                <c:pt idx="5">
                  <c:v>0.153</c:v>
                </c:pt>
                <c:pt idx="6">
                  <c:v>0.1527</c:v>
                </c:pt>
                <c:pt idx="7">
                  <c:v>0.14929999999999999</c:v>
                </c:pt>
              </c:numCache>
            </c:numRef>
          </c:val>
          <c:smooth val="0"/>
        </c:ser>
        <c:ser>
          <c:idx val="1"/>
          <c:order val="1"/>
          <c:tx>
            <c:v>MD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[1]Sheet1!$B$24:$M$24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[1]Sheet1!$B$39:$I$39</c:f>
              <c:numCache>
                <c:formatCode>General</c:formatCode>
                <c:ptCount val="8"/>
                <c:pt idx="0">
                  <c:v>0.1608</c:v>
                </c:pt>
                <c:pt idx="1">
                  <c:v>0.1603</c:v>
                </c:pt>
                <c:pt idx="2">
                  <c:v>0.1605</c:v>
                </c:pt>
                <c:pt idx="3">
                  <c:v>0.1573</c:v>
                </c:pt>
                <c:pt idx="4">
                  <c:v>0.16170000000000001</c:v>
                </c:pt>
                <c:pt idx="5">
                  <c:v>0.16059999999999999</c:v>
                </c:pt>
                <c:pt idx="6">
                  <c:v>0.15690000000000001</c:v>
                </c:pt>
                <c:pt idx="7">
                  <c:v>0.155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97686512"/>
        <c:axId val="297685728"/>
      </c:lineChart>
      <c:catAx>
        <c:axId val="297686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7685728"/>
        <c:crosses val="autoZero"/>
        <c:auto val="1"/>
        <c:lblAlgn val="ctr"/>
        <c:lblOffset val="100"/>
        <c:noMultiLvlLbl val="0"/>
      </c:catAx>
      <c:valAx>
        <c:axId val="297685728"/>
        <c:scaling>
          <c:orientation val="minMax"/>
          <c:max val="0.17500000000000002"/>
          <c:min val="0.1400000000000000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7686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CY 2014 National vs Maryland Readmission Trends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4534903219154711E-2"/>
          <c:y val="7.2871023869818113E-2"/>
          <c:w val="0.92935398477275033"/>
          <c:h val="0.83208087908901163"/>
        </c:manualLayout>
      </c:layout>
      <c:lineChart>
        <c:grouping val="standard"/>
        <c:varyColors val="0"/>
        <c:ser>
          <c:idx val="0"/>
          <c:order val="0"/>
          <c:tx>
            <c:v>National 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[1]Sheet1!$B$24:$M$24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[1]Sheet1!$B$35:$N$35</c:f>
              <c:numCache>
                <c:formatCode>General</c:formatCode>
                <c:ptCount val="13"/>
                <c:pt idx="0">
                  <c:v>0.1545</c:v>
                </c:pt>
                <c:pt idx="1">
                  <c:v>0.15409999999999999</c:v>
                </c:pt>
                <c:pt idx="2">
                  <c:v>0.155</c:v>
                </c:pt>
                <c:pt idx="3">
                  <c:v>0.15570000000000001</c:v>
                </c:pt>
                <c:pt idx="4">
                  <c:v>0.1545</c:v>
                </c:pt>
                <c:pt idx="5">
                  <c:v>0.15440000000000001</c:v>
                </c:pt>
                <c:pt idx="6">
                  <c:v>0.15590000000000001</c:v>
                </c:pt>
                <c:pt idx="7">
                  <c:v>0.1552</c:v>
                </c:pt>
                <c:pt idx="8">
                  <c:v>0.1542</c:v>
                </c:pt>
                <c:pt idx="9">
                  <c:v>0.151</c:v>
                </c:pt>
                <c:pt idx="10">
                  <c:v>0.15440000000000001</c:v>
                </c:pt>
                <c:pt idx="11">
                  <c:v>0.1603</c:v>
                </c:pt>
                <c:pt idx="12">
                  <c:v>0.155</c:v>
                </c:pt>
              </c:numCache>
            </c:numRef>
          </c:val>
          <c:smooth val="0"/>
        </c:ser>
        <c:ser>
          <c:idx val="1"/>
          <c:order val="1"/>
          <c:tx>
            <c:v>MD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[1]Sheet1!$B$24:$M$24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[1]Sheet1!$B$36:$N$36</c:f>
              <c:numCache>
                <c:formatCode>General</c:formatCode>
                <c:ptCount val="13"/>
                <c:pt idx="0">
                  <c:v>0.16819999999999999</c:v>
                </c:pt>
                <c:pt idx="1">
                  <c:v>0.16470000000000001</c:v>
                </c:pt>
                <c:pt idx="2">
                  <c:v>0.16289999999999999</c:v>
                </c:pt>
                <c:pt idx="3">
                  <c:v>0.16309999999999999</c:v>
                </c:pt>
                <c:pt idx="4">
                  <c:v>0.16969999999999999</c:v>
                </c:pt>
                <c:pt idx="5">
                  <c:v>0.1681</c:v>
                </c:pt>
                <c:pt idx="6">
                  <c:v>0.16500000000000001</c:v>
                </c:pt>
                <c:pt idx="7">
                  <c:v>0.16159999999999999</c:v>
                </c:pt>
                <c:pt idx="8">
                  <c:v>0.16209999999999999</c:v>
                </c:pt>
                <c:pt idx="9">
                  <c:v>0.161</c:v>
                </c:pt>
                <c:pt idx="10">
                  <c:v>0.16159999999999999</c:v>
                </c:pt>
                <c:pt idx="11">
                  <c:v>0.16750000000000001</c:v>
                </c:pt>
                <c:pt idx="12">
                  <c:v>0.16470000000000001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4087336"/>
        <c:axId val="299181448"/>
      </c:lineChart>
      <c:catAx>
        <c:axId val="384087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9181448"/>
        <c:crosses val="autoZero"/>
        <c:auto val="1"/>
        <c:lblAlgn val="ctr"/>
        <c:lblOffset val="100"/>
        <c:noMultiLvlLbl val="0"/>
      </c:catAx>
      <c:valAx>
        <c:axId val="299181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4087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AEDC2B-0DB8-4188-8363-FF1C9CE62C0C}" type="datetimeFigureOut">
              <a:rPr lang="en-US" smtClean="0"/>
              <a:pPr/>
              <a:t>12/15/2015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4E351C-DE38-4FEE-B5BC-F6592FE7BA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15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B5CD00-5233-8B47-BB56-1990643FAA60}" type="datetimeFigureOut">
              <a:rPr lang="en-US" smtClean="0"/>
              <a:pPr/>
              <a:t>12/15/2015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F89A7E-C129-9145-8621-A4974F617E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4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B8A44D-D987-491C-9570-AF8EE28806E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762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www.maryland.gov/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www.maryland.gov/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754108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4480691"/>
            <a:ext cx="6858000" cy="898754"/>
          </a:xfrm>
        </p:spPr>
        <p:txBody>
          <a:bodyPr/>
          <a:lstStyle>
            <a:lvl1pPr marL="0" indent="0" algn="r">
              <a:buNone/>
              <a:defRPr sz="20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515983"/>
            <a:ext cx="7315200" cy="1280160"/>
          </a:xfrm>
          <a:prstGeom prst="rect">
            <a:avLst/>
          </a:prstGeom>
          <a:noFill/>
          <a:ln w="6350" cap="rnd" cmpd="sng" algn="ctr">
            <a:solidFill>
              <a:srgbClr val="C00000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4361553"/>
            <a:ext cx="7315200" cy="1155541"/>
          </a:xfrm>
          <a:prstGeom prst="rect">
            <a:avLst/>
          </a:prstGeom>
          <a:noFill/>
          <a:ln w="6350" cap="rnd" cmpd="sng" algn="ctr">
            <a:solidFill>
              <a:schemeClr val="tx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515983"/>
            <a:ext cx="228600" cy="1280160"/>
          </a:xfrm>
          <a:prstGeom prst="rect">
            <a:avLst/>
          </a:prstGeom>
          <a:solidFill>
            <a:srgbClr val="C00000"/>
          </a:solidFill>
          <a:ln w="6350" cap="rnd" cmpd="sng" algn="ctr">
            <a:solidFill>
              <a:srgbClr val="C00000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4361553"/>
            <a:ext cx="228600" cy="115554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pic>
        <p:nvPicPr>
          <p:cNvPr id="10" name="Picture 9" descr="HSCR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170820" y="6187548"/>
            <a:ext cx="1668677" cy="6704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AD4C7-8640-3744-BC60-962A88DAE811}" type="datetimeFigureOut">
              <a:rPr lang="en-US" smtClean="0"/>
              <a:pPr/>
              <a:t>12/15/2015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185A8-A803-3B40-8A76-D1B5A01A80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AD4C7-8640-3744-BC60-962A88DAE811}" type="datetimeFigureOut">
              <a:rPr lang="en-US" smtClean="0"/>
              <a:pPr/>
              <a:t>12/15/2015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185A8-A803-3B40-8A76-D1B5A01A80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90171-0C6F-439E-89BC-FF15615A2AC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846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90171-0C6F-439E-89BC-FF15615A2AC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6011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90171-0C6F-439E-89BC-FF15615A2AC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6960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90171-0C6F-439E-89BC-FF15615A2AC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9410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90171-0C6F-439E-89BC-FF15615A2AC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0897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90171-0C6F-439E-89BC-FF15615A2AC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9453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90171-0C6F-439E-89BC-FF15615A2AC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869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90171-0C6F-439E-89BC-FF15615A2AC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121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86068" y="6367046"/>
            <a:ext cx="433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0190AC2-481F-4502-89DE-7153DAFA5FF2}" type="slidenum">
              <a:rPr lang="en-US" sz="16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6" name="Picture 5" descr="HSCR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997566" y="6117938"/>
            <a:ext cx="1841932" cy="7400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90171-0C6F-439E-89BC-FF15615A2AC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9078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90171-0C6F-439E-89BC-FF15615A2AC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37434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90171-0C6F-439E-89BC-FF15615A2AC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3079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5696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14064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99459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0713" y="1981200"/>
            <a:ext cx="3876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788" y="1981200"/>
            <a:ext cx="3876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6541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74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38077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3245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65185A8-A803-3B40-8A76-D1B5A01A80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pic>
        <p:nvPicPr>
          <p:cNvPr id="9" name="Picture 2" descr="maryland.gov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115049"/>
            <a:ext cx="1600200" cy="742951"/>
          </a:xfrm>
          <a:prstGeom prst="rect">
            <a:avLst/>
          </a:prstGeom>
          <a:noFill/>
        </p:spPr>
      </p:pic>
      <p:pic>
        <p:nvPicPr>
          <p:cNvPr id="10" name="Picture 9" descr="HSCRC logo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7062879" y="6088910"/>
            <a:ext cx="1841932" cy="740062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604248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112466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2045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0025" y="228600"/>
            <a:ext cx="1976438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0713" y="228600"/>
            <a:ext cx="5776912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352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228600"/>
            <a:ext cx="68675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20713" y="1981200"/>
            <a:ext cx="3876675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788" y="1981200"/>
            <a:ext cx="3876675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48869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228600"/>
            <a:ext cx="68675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20713" y="1981200"/>
            <a:ext cx="7905750" cy="4114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88216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228600"/>
            <a:ext cx="68675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20713" y="1981200"/>
            <a:ext cx="3876675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9788" y="1981200"/>
            <a:ext cx="3876675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9788" y="4114800"/>
            <a:ext cx="3876675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67474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95707" y="2130425"/>
            <a:ext cx="5810244" cy="406519"/>
          </a:xfrm>
          <a:ln>
            <a:noFill/>
          </a:ln>
        </p:spPr>
        <p:txBody>
          <a:bodyPr>
            <a:normAutofit/>
          </a:bodyPr>
          <a:lstStyle>
            <a:lvl1pPr algn="l">
              <a:defRPr sz="2600" b="1" baseline="0">
                <a:solidFill>
                  <a:srgbClr val="10335A"/>
                </a:solidFill>
                <a:latin typeface="Arial Black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Presentation Title: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895707" y="3851910"/>
            <a:ext cx="5334480" cy="594788"/>
          </a:xfrm>
          <a:ln>
            <a:noFill/>
          </a:ln>
        </p:spPr>
        <p:txBody>
          <a:bodyPr lIns="0" tIns="0" rIns="0" bIns="0">
            <a:normAutofit/>
          </a:bodyPr>
          <a:lstStyle>
            <a:lvl1pPr marL="0" indent="0" algn="l">
              <a:buNone/>
              <a:defRPr sz="1500" baseline="0">
                <a:solidFill>
                  <a:srgbClr val="10335A"/>
                </a:solidFill>
                <a:latin typeface="Arial Black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Presentation at the xxx Conference, city, state (location)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 flipV="1">
            <a:off x="2895707" y="3718988"/>
            <a:ext cx="5334480" cy="794"/>
          </a:xfrm>
          <a:prstGeom prst="line">
            <a:avLst/>
          </a:prstGeom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 userDrawn="1"/>
        </p:nvCxnSpPr>
        <p:spPr>
          <a:xfrm flipV="1">
            <a:off x="2895707" y="4910663"/>
            <a:ext cx="5334480" cy="794"/>
          </a:xfrm>
          <a:prstGeom prst="line">
            <a:avLst/>
          </a:prstGeom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31339" y="6155267"/>
            <a:ext cx="8675593" cy="794"/>
          </a:xfrm>
          <a:prstGeom prst="line">
            <a:avLst/>
          </a:prstGeom>
          <a:ln w="12700" cap="flat" cmpd="sng" algn="ctr">
            <a:solidFill>
              <a:srgbClr val="D2243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9"/>
          <p:cNvSpPr>
            <a:spLocks noGrp="1"/>
          </p:cNvSpPr>
          <p:nvPr>
            <p:ph type="body" sz="quarter" idx="10" hasCustomPrompt="1"/>
          </p:nvPr>
        </p:nvSpPr>
        <p:spPr>
          <a:xfrm>
            <a:off x="2826956" y="2629291"/>
            <a:ext cx="5806963" cy="926295"/>
          </a:xfrm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2600" b="0">
                <a:solidFill>
                  <a:srgbClr val="10335A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600">
                <a:latin typeface="Arial" pitchFamily="34" charset="0"/>
                <a:cs typeface="Arial" pitchFamily="34" charset="0"/>
              </a:defRPr>
            </a:lvl2pPr>
            <a:lvl3pPr>
              <a:defRPr sz="2600">
                <a:latin typeface="Arial" pitchFamily="34" charset="0"/>
                <a:cs typeface="Arial" pitchFamily="34" charset="0"/>
              </a:defRPr>
            </a:lvl3pPr>
            <a:lvl4pPr>
              <a:defRPr sz="2600">
                <a:latin typeface="Arial" pitchFamily="34" charset="0"/>
                <a:cs typeface="Arial" pitchFamily="34" charset="0"/>
              </a:defRPr>
            </a:lvl4pPr>
            <a:lvl5pPr>
              <a:defRPr sz="26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Subtitle (after colon) in this font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1" hasCustomPrompt="1"/>
          </p:nvPr>
        </p:nvSpPr>
        <p:spPr>
          <a:xfrm>
            <a:off x="2826957" y="5132388"/>
            <a:ext cx="5806963" cy="914400"/>
          </a:xfrm>
          <a:ln>
            <a:noFill/>
          </a:ln>
        </p:spPr>
        <p:txBody>
          <a:bodyPr>
            <a:normAutofit/>
          </a:bodyPr>
          <a:lstStyle>
            <a:lvl1pPr>
              <a:spcBef>
                <a:spcPct val="20000"/>
              </a:spcBef>
              <a:buNone/>
              <a:defRPr sz="1600">
                <a:solidFill>
                  <a:srgbClr val="10335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>
              <a:spcBef>
                <a:spcPct val="20000"/>
              </a:spcBef>
            </a:pPr>
            <a:r>
              <a:rPr kumimoji="0" lang="en-US" sz="160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Author • Author</a:t>
            </a:r>
            <a:r>
              <a:rPr lang="en-US" sz="1600" dirty="0" smtClean="0">
                <a:latin typeface="Arial"/>
                <a:cs typeface="Arial"/>
              </a:rPr>
              <a:t> • Author</a:t>
            </a:r>
            <a:endParaRPr kumimoji="0" lang="en-US" sz="160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lvl="0">
              <a:spcBef>
                <a:spcPct val="20000"/>
              </a:spcBef>
            </a:pPr>
            <a:r>
              <a:rPr lang="en-US" sz="1600" dirty="0" smtClean="0">
                <a:latin typeface="Arial"/>
                <a:cs typeface="Arial"/>
              </a:rPr>
              <a:t>Author • Author • Author</a:t>
            </a:r>
            <a:endParaRPr kumimoji="0" lang="en-US" sz="160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2" hasCustomPrompt="1"/>
          </p:nvPr>
        </p:nvSpPr>
        <p:spPr>
          <a:xfrm>
            <a:off x="2826957" y="4610100"/>
            <a:ext cx="5334480" cy="335598"/>
          </a:xfrm>
          <a:ln>
            <a:noFill/>
          </a:ln>
        </p:spPr>
        <p:txBody>
          <a:bodyPr>
            <a:normAutofit/>
          </a:bodyPr>
          <a:lstStyle>
            <a:lvl1pPr>
              <a:buNone/>
              <a:defRPr sz="1500" baseline="0">
                <a:solidFill>
                  <a:srgbClr val="10335A"/>
                </a:solidFill>
                <a:latin typeface="Arial Black" pitchFamily="34" charset="0"/>
              </a:defRPr>
            </a:lvl1pPr>
          </a:lstStyle>
          <a:p>
            <a:pPr lvl="0"/>
            <a:r>
              <a:rPr lang="en-US" dirty="0" smtClean="0"/>
              <a:t>Enter conference date</a:t>
            </a:r>
          </a:p>
        </p:txBody>
      </p:sp>
      <p:pic>
        <p:nvPicPr>
          <p:cNvPr id="14" name="Picture 2" descr="N:\Corporate\Communications\Images\logos\_Mathematica Policy Research Logo\Mathematica-logo-RGB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" y="207437"/>
            <a:ext cx="1764430" cy="584242"/>
          </a:xfrm>
          <a:prstGeom prst="rect">
            <a:avLst/>
          </a:prstGeom>
          <a:noFill/>
        </p:spPr>
      </p:pic>
      <p:cxnSp>
        <p:nvCxnSpPr>
          <p:cNvPr id="15" name="Straight Connector 14"/>
          <p:cNvCxnSpPr/>
          <p:nvPr/>
        </p:nvCxnSpPr>
        <p:spPr>
          <a:xfrm flipV="1">
            <a:off x="231339" y="924449"/>
            <a:ext cx="8675593" cy="794"/>
          </a:xfrm>
          <a:prstGeom prst="line">
            <a:avLst/>
          </a:prstGeom>
          <a:ln w="50800" cap="flat" cmpd="sng" algn="ctr">
            <a:solidFill>
              <a:srgbClr val="E70033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 flipV="1">
            <a:off x="2895707" y="3718988"/>
            <a:ext cx="5334480" cy="794"/>
          </a:xfrm>
          <a:prstGeom prst="line">
            <a:avLst/>
          </a:prstGeom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 flipV="1">
            <a:off x="2895707" y="4910663"/>
            <a:ext cx="5334480" cy="794"/>
          </a:xfrm>
          <a:prstGeom prst="line">
            <a:avLst/>
          </a:prstGeom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 flipV="1">
            <a:off x="231339" y="6155267"/>
            <a:ext cx="8675593" cy="794"/>
          </a:xfrm>
          <a:prstGeom prst="line">
            <a:avLst/>
          </a:prstGeom>
          <a:ln w="12700" cap="flat" cmpd="sng" algn="ctr">
            <a:solidFill>
              <a:srgbClr val="D2243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4" name="Picture 2" descr="N:\Corporate\Communications\Images\logos\_Mathematica Policy Research Logo\Mathematica-logo-RGB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43840" y="207437"/>
            <a:ext cx="1764430" cy="584242"/>
          </a:xfrm>
          <a:prstGeom prst="rect">
            <a:avLst/>
          </a:prstGeom>
          <a:noFill/>
        </p:spPr>
      </p:pic>
      <p:cxnSp>
        <p:nvCxnSpPr>
          <p:cNvPr id="25" name="Straight Connector 24"/>
          <p:cNvCxnSpPr/>
          <p:nvPr userDrawn="1"/>
        </p:nvCxnSpPr>
        <p:spPr>
          <a:xfrm flipV="1">
            <a:off x="231339" y="924449"/>
            <a:ext cx="8675593" cy="794"/>
          </a:xfrm>
          <a:prstGeom prst="line">
            <a:avLst/>
          </a:prstGeom>
          <a:ln w="50800" cap="flat" cmpd="sng" algn="ctr">
            <a:solidFill>
              <a:srgbClr val="E70033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6965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sert Text--One-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rgbClr val="10335A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137660" y="6377940"/>
            <a:ext cx="914400" cy="34290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rmAutofit/>
          </a:bodyPr>
          <a:lstStyle/>
          <a:p>
            <a:pPr algn="ctr">
              <a:spcBef>
                <a:spcPct val="20000"/>
              </a:spcBef>
            </a:pPr>
            <a:fld id="{9A1C2BF7-17A1-4718-8BD8-563E813054B3}" type="slidenum">
              <a:rPr lang="en-US" sz="1200" smtClean="0">
                <a:solidFill>
                  <a:srgbClr val="10335A"/>
                </a:solidFill>
                <a:cs typeface="Arial Black"/>
              </a:rPr>
              <a:pPr algn="ctr">
                <a:spcBef>
                  <a:spcPct val="20000"/>
                </a:spcBef>
              </a:pPr>
              <a:t>‹#›</a:t>
            </a:fld>
            <a:endParaRPr lang="en-US" sz="1200" dirty="0" smtClean="0">
              <a:solidFill>
                <a:srgbClr val="10335A"/>
              </a:solidFill>
              <a:cs typeface="Arial Black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457200" y="1173480"/>
            <a:ext cx="8229599" cy="4846320"/>
          </a:xfrm>
          <a:ln>
            <a:noFill/>
          </a:ln>
        </p:spPr>
        <p:txBody>
          <a:bodyPr/>
          <a:lstStyle>
            <a:lvl1pPr marL="228600" indent="-228600">
              <a:spcBef>
                <a:spcPts val="1000"/>
              </a:spcBef>
              <a:spcAft>
                <a:spcPts val="600"/>
              </a:spcAft>
              <a:buClr>
                <a:srgbClr val="10335A"/>
              </a:buClr>
              <a:buSzPct val="115000"/>
              <a:defRPr sz="2400" b="1">
                <a:solidFill>
                  <a:srgbClr val="10335A"/>
                </a:solidFill>
                <a:latin typeface="Arial Bold" pitchFamily="34" charset="0"/>
                <a:cs typeface="Arial Bold" pitchFamily="34" charset="0"/>
              </a:defRPr>
            </a:lvl1pPr>
            <a:lvl2pPr marL="457200" indent="-228600">
              <a:spcBef>
                <a:spcPts val="300"/>
              </a:spcBef>
              <a:spcAft>
                <a:spcPts val="300"/>
              </a:spcAft>
              <a:buClr>
                <a:srgbClr val="10335A"/>
              </a:buClr>
              <a:defRPr sz="2000" b="1">
                <a:solidFill>
                  <a:srgbClr val="10335A"/>
                </a:solidFill>
                <a:latin typeface="Arial Bold" pitchFamily="34" charset="0"/>
                <a:cs typeface="Arial Bold" pitchFamily="34" charset="0"/>
              </a:defRPr>
            </a:lvl2pPr>
            <a:lvl3pPr marL="685800" indent="-228600">
              <a:spcBef>
                <a:spcPts val="300"/>
              </a:spcBef>
              <a:buClr>
                <a:srgbClr val="10335A"/>
              </a:buClr>
              <a:defRPr sz="1800">
                <a:solidFill>
                  <a:srgbClr val="10335A"/>
                </a:solidFill>
              </a:defRPr>
            </a:lvl3pPr>
            <a:lvl4pPr marL="1316038" indent="-346075">
              <a:spcBef>
                <a:spcPts val="300"/>
              </a:spcBef>
              <a:defRPr sz="1400"/>
            </a:lvl4pPr>
            <a:lvl5pPr marL="1660525" indent="-344488">
              <a:spcBef>
                <a:spcPts val="300"/>
              </a:spcBef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pic>
        <p:nvPicPr>
          <p:cNvPr id="6" name="Picture 2" descr="N:\Corporate\Communications\Images\logos\_Mathematica Policy Research Logo\Mathematica-logo-RGB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451" y="6270041"/>
            <a:ext cx="1380760" cy="4572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 userDrawn="1"/>
        </p:nvSpPr>
        <p:spPr>
          <a:xfrm>
            <a:off x="4137660" y="6377940"/>
            <a:ext cx="914400" cy="34290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rmAutofit/>
          </a:bodyPr>
          <a:lstStyle/>
          <a:p>
            <a:pPr algn="ctr">
              <a:spcBef>
                <a:spcPct val="20000"/>
              </a:spcBef>
            </a:pPr>
            <a:fld id="{9A1C2BF7-17A1-4718-8BD8-563E813054B3}" type="slidenum">
              <a:rPr lang="en-US" sz="1200" smtClean="0">
                <a:solidFill>
                  <a:srgbClr val="10335A"/>
                </a:solidFill>
                <a:cs typeface="Arial Black"/>
              </a:rPr>
              <a:pPr algn="ctr">
                <a:spcBef>
                  <a:spcPct val="20000"/>
                </a:spcBef>
              </a:pPr>
              <a:t>‹#›</a:t>
            </a:fld>
            <a:endParaRPr lang="en-US" sz="1200" dirty="0" smtClean="0">
              <a:solidFill>
                <a:srgbClr val="10335A"/>
              </a:solidFill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31641376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206888"/>
            <a:ext cx="7772400" cy="150018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 baseline="0">
                <a:solidFill>
                  <a:srgbClr val="10335A"/>
                </a:solidFill>
                <a:latin typeface="Arial Black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Section Slide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37660" y="6377940"/>
            <a:ext cx="914400" cy="34290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rmAutofit/>
          </a:bodyPr>
          <a:lstStyle/>
          <a:p>
            <a:pPr algn="ctr">
              <a:spcBef>
                <a:spcPct val="20000"/>
              </a:spcBef>
            </a:pPr>
            <a:fld id="{9A1C2BF7-17A1-4718-8BD8-563E813054B3}" type="slidenum">
              <a:rPr lang="en-US" sz="1200" smtClean="0">
                <a:solidFill>
                  <a:srgbClr val="10335A"/>
                </a:solidFill>
                <a:cs typeface="Arial Black"/>
              </a:rPr>
              <a:pPr algn="ctr">
                <a:spcBef>
                  <a:spcPct val="20000"/>
                </a:spcBef>
              </a:pPr>
              <a:t>‹#›</a:t>
            </a:fld>
            <a:endParaRPr lang="en-US" sz="1200" dirty="0" smtClean="0">
              <a:solidFill>
                <a:srgbClr val="10335A"/>
              </a:solidFill>
              <a:cs typeface="Arial Black"/>
            </a:endParaRPr>
          </a:p>
        </p:txBody>
      </p:sp>
      <p:pic>
        <p:nvPicPr>
          <p:cNvPr id="7" name="Picture 2" descr="N:\Corporate\Communications\Images\logos\_Mathematica Policy Research Logo\Mathematica-logo-RGB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452" y="6270042"/>
            <a:ext cx="1378461" cy="456439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 userDrawn="1"/>
        </p:nvSpPr>
        <p:spPr>
          <a:xfrm>
            <a:off x="4137660" y="6377940"/>
            <a:ext cx="914400" cy="34290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rmAutofit/>
          </a:bodyPr>
          <a:lstStyle/>
          <a:p>
            <a:pPr algn="ctr">
              <a:spcBef>
                <a:spcPct val="20000"/>
              </a:spcBef>
            </a:pPr>
            <a:fld id="{9A1C2BF7-17A1-4718-8BD8-563E813054B3}" type="slidenum">
              <a:rPr lang="en-US" sz="1200" smtClean="0">
                <a:solidFill>
                  <a:srgbClr val="10335A"/>
                </a:solidFill>
                <a:cs typeface="Arial Black"/>
              </a:rPr>
              <a:pPr algn="ctr">
                <a:spcBef>
                  <a:spcPct val="20000"/>
                </a:spcBef>
              </a:pPr>
              <a:t>‹#›</a:t>
            </a:fld>
            <a:endParaRPr lang="en-US" sz="1200" dirty="0" smtClean="0">
              <a:solidFill>
                <a:srgbClr val="10335A"/>
              </a:solidFill>
              <a:cs typeface="Arial Black"/>
            </a:endParaRPr>
          </a:p>
        </p:txBody>
      </p:sp>
      <p:pic>
        <p:nvPicPr>
          <p:cNvPr id="8" name="Picture 2" descr="N:\Corporate\Communications\Images\logos\_Mathematica Policy Research Logo\Mathematica-logo-RGB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36452" y="6270042"/>
            <a:ext cx="1378461" cy="45643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0361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6" name="TextBox 15"/>
          <p:cNvSpPr txBox="1"/>
          <p:nvPr/>
        </p:nvSpPr>
        <p:spPr>
          <a:xfrm>
            <a:off x="786068" y="6367046"/>
            <a:ext cx="433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0190AC2-481F-4502-89DE-7153DAFA5FF2}" type="slidenum">
              <a:rPr lang="en-US" sz="16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7" name="Picture 6" descr="HSCR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872438" y="6014537"/>
            <a:ext cx="1944303" cy="78119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ctr">
              <a:defRPr>
                <a:solidFill>
                  <a:srgbClr val="10335A"/>
                </a:solidFill>
              </a:defRPr>
            </a:lvl1pPr>
          </a:lstStyle>
          <a:p>
            <a:r>
              <a:rPr lang="en-US" dirty="0" smtClean="0"/>
              <a:t>Table Title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37660" y="6377940"/>
            <a:ext cx="914400" cy="34290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rmAutofit/>
          </a:bodyPr>
          <a:lstStyle/>
          <a:p>
            <a:pPr algn="ctr">
              <a:spcBef>
                <a:spcPct val="20000"/>
              </a:spcBef>
            </a:pPr>
            <a:fld id="{9A1C2BF7-17A1-4718-8BD8-563E813054B3}" type="slidenum">
              <a:rPr lang="en-US" sz="1200" smtClean="0">
                <a:solidFill>
                  <a:srgbClr val="10335A"/>
                </a:solidFill>
                <a:cs typeface="Arial Black"/>
              </a:rPr>
              <a:pPr algn="ctr">
                <a:spcBef>
                  <a:spcPct val="20000"/>
                </a:spcBef>
              </a:pPr>
              <a:t>‹#›</a:t>
            </a:fld>
            <a:endParaRPr lang="en-US" sz="1200" dirty="0" smtClean="0">
              <a:solidFill>
                <a:srgbClr val="10335A"/>
              </a:solidFill>
              <a:cs typeface="Arial Black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54983" y="5272161"/>
            <a:ext cx="8443782" cy="914400"/>
          </a:xfrm>
        </p:spPr>
        <p:txBody>
          <a:bodyPr>
            <a:noAutofit/>
          </a:bodyPr>
          <a:lstStyle>
            <a:lvl1pPr marL="709613" indent="-1074738">
              <a:buNone/>
              <a:defRPr sz="1400" baseline="0">
                <a:solidFill>
                  <a:srgbClr val="10335A"/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Add Source and Notes here.</a:t>
            </a:r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1"/>
          </p:nvPr>
        </p:nvSpPr>
        <p:spPr>
          <a:xfrm>
            <a:off x="354983" y="1045029"/>
            <a:ext cx="8443782" cy="4105469"/>
          </a:xfrm>
        </p:spPr>
        <p:txBody>
          <a:bodyPr/>
          <a:lstStyle>
            <a:lvl1pPr>
              <a:buNone/>
              <a:defRPr>
                <a:solidFill>
                  <a:srgbClr val="10335A"/>
                </a:solidFill>
              </a:defRPr>
            </a:lvl1pPr>
          </a:lstStyle>
          <a:p>
            <a:r>
              <a:rPr lang="en-US" smtClean="0"/>
              <a:t>Click icon to add table</a:t>
            </a:r>
            <a:endParaRPr lang="en-US" dirty="0"/>
          </a:p>
        </p:txBody>
      </p:sp>
      <p:pic>
        <p:nvPicPr>
          <p:cNvPr id="9" name="Picture 2" descr="N:\Corporate\Communications\Images\logos\_Mathematica Policy Research Logo\Mathematica-logo-RGB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452" y="6270042"/>
            <a:ext cx="1378461" cy="456439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 userDrawn="1"/>
        </p:nvSpPr>
        <p:spPr>
          <a:xfrm>
            <a:off x="4137660" y="6377940"/>
            <a:ext cx="914400" cy="34290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rmAutofit/>
          </a:bodyPr>
          <a:lstStyle/>
          <a:p>
            <a:pPr algn="ctr">
              <a:spcBef>
                <a:spcPct val="20000"/>
              </a:spcBef>
            </a:pPr>
            <a:fld id="{9A1C2BF7-17A1-4718-8BD8-563E813054B3}" type="slidenum">
              <a:rPr lang="en-US" sz="1200" smtClean="0">
                <a:solidFill>
                  <a:srgbClr val="10335A"/>
                </a:solidFill>
                <a:cs typeface="Arial Black"/>
              </a:rPr>
              <a:pPr algn="ctr">
                <a:spcBef>
                  <a:spcPct val="20000"/>
                </a:spcBef>
              </a:pPr>
              <a:t>‹#›</a:t>
            </a:fld>
            <a:endParaRPr lang="en-US" sz="1200" dirty="0" smtClean="0">
              <a:solidFill>
                <a:srgbClr val="10335A"/>
              </a:solidFill>
              <a:cs typeface="Arial Black"/>
            </a:endParaRPr>
          </a:p>
        </p:txBody>
      </p:sp>
      <p:pic>
        <p:nvPicPr>
          <p:cNvPr id="11" name="Picture 2" descr="N:\Corporate\Communications\Images\logos\_Mathematica Policy Research Logo\Mathematica-logo-RGB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36452" y="6270042"/>
            <a:ext cx="1378461" cy="45643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91410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gure or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ctr">
              <a:defRPr>
                <a:solidFill>
                  <a:srgbClr val="10335A"/>
                </a:solidFill>
              </a:defRPr>
            </a:lvl1pPr>
          </a:lstStyle>
          <a:p>
            <a:r>
              <a:rPr lang="en-US" dirty="0" smtClean="0"/>
              <a:t>Figure or Chart Title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37660" y="6377940"/>
            <a:ext cx="914400" cy="34290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rmAutofit/>
          </a:bodyPr>
          <a:lstStyle/>
          <a:p>
            <a:pPr algn="ctr">
              <a:spcBef>
                <a:spcPct val="20000"/>
              </a:spcBef>
            </a:pPr>
            <a:fld id="{9A1C2BF7-17A1-4718-8BD8-563E813054B3}" type="slidenum">
              <a:rPr lang="en-US" sz="1200" smtClean="0">
                <a:solidFill>
                  <a:srgbClr val="10335A"/>
                </a:solidFill>
                <a:cs typeface="Arial Black"/>
              </a:rPr>
              <a:pPr algn="ctr">
                <a:spcBef>
                  <a:spcPct val="20000"/>
                </a:spcBef>
              </a:pPr>
              <a:t>‹#›</a:t>
            </a:fld>
            <a:endParaRPr lang="en-US" sz="1200" dirty="0" smtClean="0">
              <a:solidFill>
                <a:srgbClr val="10335A"/>
              </a:solidFill>
              <a:cs typeface="Arial Black"/>
            </a:endParaRPr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354983" y="5272161"/>
            <a:ext cx="8443782" cy="914400"/>
          </a:xfrm>
        </p:spPr>
        <p:txBody>
          <a:bodyPr>
            <a:noAutofit/>
          </a:bodyPr>
          <a:lstStyle>
            <a:lvl1pPr marL="709613" indent="-1074738">
              <a:buNone/>
              <a:defRPr sz="1400" baseline="0">
                <a:solidFill>
                  <a:srgbClr val="10335A"/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Chart Placeholder 6"/>
          <p:cNvSpPr>
            <a:spLocks noGrp="1"/>
          </p:cNvSpPr>
          <p:nvPr>
            <p:ph type="chart" sz="quarter" idx="11"/>
          </p:nvPr>
        </p:nvSpPr>
        <p:spPr>
          <a:xfrm>
            <a:off x="354983" y="1035698"/>
            <a:ext cx="8443782" cy="4124131"/>
          </a:xfrm>
          <a:prstGeom prst="roundRect">
            <a:avLst>
              <a:gd name="adj" fmla="val 0"/>
            </a:avLst>
          </a:prstGeom>
        </p:spPr>
        <p:txBody>
          <a:bodyPr/>
          <a:lstStyle>
            <a:lvl1pPr>
              <a:buNone/>
              <a:defRPr>
                <a:solidFill>
                  <a:srgbClr val="10335A"/>
                </a:solidFill>
              </a:defRPr>
            </a:lvl1pPr>
          </a:lstStyle>
          <a:p>
            <a:r>
              <a:rPr lang="en-US" smtClean="0"/>
              <a:t>Click icon to add chart</a:t>
            </a:r>
            <a:endParaRPr lang="en-US" dirty="0"/>
          </a:p>
        </p:txBody>
      </p:sp>
      <p:pic>
        <p:nvPicPr>
          <p:cNvPr id="9" name="Picture 2" descr="N:\Corporate\Communications\Images\logos\_Mathematica Policy Research Logo\Mathematica-logo-RGB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452" y="6270042"/>
            <a:ext cx="1378461" cy="456439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 userDrawn="1"/>
        </p:nvSpPr>
        <p:spPr>
          <a:xfrm>
            <a:off x="4137660" y="6377940"/>
            <a:ext cx="914400" cy="34290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rmAutofit/>
          </a:bodyPr>
          <a:lstStyle/>
          <a:p>
            <a:pPr algn="ctr">
              <a:spcBef>
                <a:spcPct val="20000"/>
              </a:spcBef>
            </a:pPr>
            <a:fld id="{9A1C2BF7-17A1-4718-8BD8-563E813054B3}" type="slidenum">
              <a:rPr lang="en-US" sz="1200" smtClean="0">
                <a:solidFill>
                  <a:srgbClr val="10335A"/>
                </a:solidFill>
                <a:cs typeface="Arial Black"/>
              </a:rPr>
              <a:pPr algn="ctr">
                <a:spcBef>
                  <a:spcPct val="20000"/>
                </a:spcBef>
              </a:pPr>
              <a:t>‹#›</a:t>
            </a:fld>
            <a:endParaRPr lang="en-US" sz="1200" dirty="0" smtClean="0">
              <a:solidFill>
                <a:srgbClr val="10335A"/>
              </a:solidFill>
              <a:cs typeface="Arial Black"/>
            </a:endParaRPr>
          </a:p>
        </p:txBody>
      </p:sp>
      <p:pic>
        <p:nvPicPr>
          <p:cNvPr id="10" name="Picture 2" descr="N:\Corporate\Communications\Images\logos\_Mathematica Policy Research Logo\Mathematica-logo-RGB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36452" y="6270042"/>
            <a:ext cx="1378461" cy="45643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50583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rgbClr val="10335A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37660" y="6377940"/>
            <a:ext cx="914400" cy="34290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rmAutofit/>
          </a:bodyPr>
          <a:lstStyle/>
          <a:p>
            <a:pPr algn="ctr">
              <a:spcBef>
                <a:spcPct val="20000"/>
              </a:spcBef>
            </a:pPr>
            <a:fld id="{9A1C2BF7-17A1-4718-8BD8-563E813054B3}" type="slidenum">
              <a:rPr lang="en-US" sz="1200" smtClean="0">
                <a:solidFill>
                  <a:srgbClr val="10335A"/>
                </a:solidFill>
                <a:cs typeface="Arial Black"/>
              </a:rPr>
              <a:pPr algn="ctr">
                <a:spcBef>
                  <a:spcPct val="20000"/>
                </a:spcBef>
              </a:pPr>
              <a:t>‹#›</a:t>
            </a:fld>
            <a:endParaRPr lang="en-US" sz="1200" dirty="0" smtClean="0">
              <a:solidFill>
                <a:srgbClr val="10335A"/>
              </a:solidFill>
              <a:cs typeface="Arial Black"/>
            </a:endParaRPr>
          </a:p>
        </p:txBody>
      </p:sp>
      <p:pic>
        <p:nvPicPr>
          <p:cNvPr id="6" name="Picture 2" descr="N:\Corporate\Communications\Images\logos\_Mathematica Policy Research Logo\Mathematica-logo-RGB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452" y="6270042"/>
            <a:ext cx="1378461" cy="45643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 userDrawn="1"/>
        </p:nvSpPr>
        <p:spPr>
          <a:xfrm>
            <a:off x="4137660" y="6377940"/>
            <a:ext cx="914400" cy="34290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rmAutofit/>
          </a:bodyPr>
          <a:lstStyle/>
          <a:p>
            <a:pPr algn="ctr">
              <a:spcBef>
                <a:spcPct val="20000"/>
              </a:spcBef>
            </a:pPr>
            <a:fld id="{9A1C2BF7-17A1-4718-8BD8-563E813054B3}" type="slidenum">
              <a:rPr lang="en-US" sz="1200" smtClean="0">
                <a:solidFill>
                  <a:srgbClr val="10335A"/>
                </a:solidFill>
                <a:cs typeface="Arial Black"/>
              </a:rPr>
              <a:pPr algn="ctr">
                <a:spcBef>
                  <a:spcPct val="20000"/>
                </a:spcBef>
              </a:pPr>
              <a:t>‹#›</a:t>
            </a:fld>
            <a:endParaRPr lang="en-US" sz="1200" dirty="0" smtClean="0">
              <a:solidFill>
                <a:srgbClr val="10335A"/>
              </a:solidFill>
              <a:cs typeface="Arial Black"/>
            </a:endParaRPr>
          </a:p>
        </p:txBody>
      </p:sp>
      <p:pic>
        <p:nvPicPr>
          <p:cNvPr id="7" name="Picture 2" descr="N:\Corporate\Communications\Images\logos\_Mathematica Policy Research Logo\Mathematica-logo-RGB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36452" y="6270042"/>
            <a:ext cx="1378461" cy="45643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61665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AD4C7-8640-3744-BC60-962A88DAE811}" type="datetimeFigureOut">
              <a:rPr lang="en-US" smtClean="0"/>
              <a:pPr/>
              <a:t>12/15/2015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Box 12"/>
          <p:cNvSpPr txBox="1"/>
          <p:nvPr/>
        </p:nvSpPr>
        <p:spPr>
          <a:xfrm>
            <a:off x="786068" y="6367046"/>
            <a:ext cx="433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0190AC2-481F-4502-89DE-7153DAFA5FF2}" type="slidenum">
              <a:rPr lang="en-US" sz="16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5" name="Picture 4" descr="HSCR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045692" y="6137274"/>
            <a:ext cx="1793805" cy="7207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maryland.gov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115049"/>
            <a:ext cx="1600200" cy="742951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786068" y="6367046"/>
            <a:ext cx="433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0190AC2-481F-4502-89DE-7153DAFA5FF2}" type="slidenum">
              <a:rPr lang="en-US" sz="16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 descr="HSCRC logo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7084650" y="6088910"/>
            <a:ext cx="1841932" cy="7400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AD4C7-8640-3744-BC60-962A88DAE811}" type="datetimeFigureOut">
              <a:rPr lang="en-US" smtClean="0"/>
              <a:pPr/>
              <a:t>12/15/2015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185A8-A803-3B40-8A76-D1B5A01A80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AD4C7-8640-3744-BC60-962A88DAE811}" type="datetimeFigureOut">
              <a:rPr lang="en-US" smtClean="0"/>
              <a:pPr/>
              <a:t>12/15/2015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185A8-A803-3B40-8A76-D1B5A01A80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9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5" Type="http://schemas.openxmlformats.org/officeDocument/2006/relationships/slideLayout" Target="../slideLayouts/slideLayout41.xml"/><Relationship Id="rId4" Type="http://schemas.openxmlformats.org/officeDocument/2006/relationships/slideLayout" Target="../slideLayouts/slideLayout4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05AD4C7-8640-3744-BC60-962A88DAE811}" type="datetimeFigureOut">
              <a:rPr lang="en-US" smtClean="0"/>
              <a:pPr/>
              <a:t>12/15/2015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65185A8-A803-3B40-8A76-D1B5A01A80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90171-0C6F-439E-89BC-FF15615A2AC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8A6EE-6F06-4E6D-B29B-038C3C4E3D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 smtClean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15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000099">
                <a:gamma/>
                <a:shade val="46275"/>
                <a:invGamma/>
              </a:srgbClr>
            </a:gs>
            <a:gs pos="100000">
              <a:srgbClr val="0000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1428750"/>
            <a:ext cx="9132888" cy="152400"/>
            <a:chOff x="0" y="1020"/>
            <a:chExt cx="9206" cy="109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0" y="1020"/>
              <a:ext cx="9206" cy="53"/>
            </a:xfrm>
            <a:prstGeom prst="rect">
              <a:avLst/>
            </a:prstGeom>
            <a:gradFill rotWithShape="0">
              <a:gsLst>
                <a:gs pos="0">
                  <a:srgbClr val="FFFFFF">
                    <a:gamma/>
                    <a:shade val="49804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9804"/>
                    <a:invGamma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0" y="1102"/>
              <a:ext cx="9206" cy="27"/>
            </a:xfrm>
            <a:prstGeom prst="rect">
              <a:avLst/>
            </a:prstGeom>
            <a:gradFill rotWithShape="0">
              <a:gsLst>
                <a:gs pos="0">
                  <a:srgbClr val="618FFD">
                    <a:gamma/>
                    <a:shade val="69804"/>
                    <a:invGamma/>
                  </a:srgbClr>
                </a:gs>
                <a:gs pos="50000">
                  <a:srgbClr val="618FFD"/>
                </a:gs>
                <a:gs pos="100000">
                  <a:srgbClr val="618FFD">
                    <a:gamma/>
                    <a:shade val="69804"/>
                    <a:invGamma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307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228600"/>
            <a:ext cx="68675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6615" tIns="71086" rIns="146615" bIns="71086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0713" y="1981200"/>
            <a:ext cx="790575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6615" tIns="71086" rIns="146615" bIns="710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34086353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</p:sldLayoutIdLst>
  <p:txStyles>
    <p:titleStyle>
      <a:lvl1pPr algn="ctr" defTabSz="1457325" rtl="0" fontAlgn="base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457325" rtl="0" fontAlgn="base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Arial" charset="0"/>
        </a:defRPr>
      </a:lvl2pPr>
      <a:lvl3pPr algn="ctr" defTabSz="1457325" rtl="0" fontAlgn="base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Arial" charset="0"/>
        </a:defRPr>
      </a:lvl3pPr>
      <a:lvl4pPr algn="ctr" defTabSz="1457325" rtl="0" fontAlgn="base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Arial" charset="0"/>
        </a:defRPr>
      </a:lvl4pPr>
      <a:lvl5pPr algn="ctr" defTabSz="1457325" rtl="0" fontAlgn="base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Arial" charset="0"/>
        </a:defRPr>
      </a:lvl5pPr>
      <a:lvl6pPr marL="457200" algn="ctr" defTabSz="1457325" rtl="0" fontAlgn="base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Arial" charset="0"/>
        </a:defRPr>
      </a:lvl6pPr>
      <a:lvl7pPr marL="914400" algn="ctr" defTabSz="1457325" rtl="0" fontAlgn="base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Arial" charset="0"/>
        </a:defRPr>
      </a:lvl7pPr>
      <a:lvl8pPr marL="1371600" algn="ctr" defTabSz="1457325" rtl="0" fontAlgn="base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Arial" charset="0"/>
        </a:defRPr>
      </a:lvl8pPr>
      <a:lvl9pPr marL="1828800" algn="ctr" defTabSz="1457325" rtl="0" fontAlgn="base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Arial" charset="0"/>
        </a:defRPr>
      </a:lvl9pPr>
    </p:titleStyle>
    <p:bodyStyle>
      <a:lvl1pPr marL="549275" indent="-549275" algn="l" defTabSz="1457325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Monotype Sorts" pitchFamily="2" charset="2"/>
        <a:buChar char="l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1187450" indent="-458788" algn="l" defTabSz="1457325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" pitchFamily="2" charset="2"/>
        <a:buChar char="ü"/>
        <a:defRPr sz="2400">
          <a:solidFill>
            <a:schemeClr val="tx1"/>
          </a:solidFill>
          <a:latin typeface="+mn-lt"/>
        </a:defRPr>
      </a:lvl2pPr>
      <a:lvl3pPr marL="1820863" indent="-363538" algn="l" defTabSz="1457325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Char char="•"/>
        <a:defRPr sz="2100">
          <a:solidFill>
            <a:schemeClr val="tx1"/>
          </a:solidFill>
          <a:latin typeface="+mn-lt"/>
        </a:defRPr>
      </a:lvl3pPr>
      <a:lvl4pPr marL="2551113" indent="-363538" algn="l" defTabSz="1457325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3279775" indent="-363538" algn="l" defTabSz="145732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Times New Roman" pitchFamily="18" charset="0"/>
        </a:defRPr>
      </a:lvl5pPr>
      <a:lvl6pPr marL="3736975" indent="-363538" algn="l" defTabSz="145732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Times New Roman" pitchFamily="18" charset="0"/>
        </a:defRPr>
      </a:lvl6pPr>
      <a:lvl7pPr marL="4194175" indent="-363538" algn="l" defTabSz="145732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Times New Roman" pitchFamily="18" charset="0"/>
        </a:defRPr>
      </a:lvl7pPr>
      <a:lvl8pPr marL="4651375" indent="-363538" algn="l" defTabSz="145732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Times New Roman" pitchFamily="18" charset="0"/>
        </a:defRPr>
      </a:lvl8pPr>
      <a:lvl9pPr marL="5108575" indent="-363538" algn="l" defTabSz="145732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2120" y="274638"/>
            <a:ext cx="8674812" cy="64822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76867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32120" y="922861"/>
            <a:ext cx="8674812" cy="1588"/>
          </a:xfrm>
          <a:prstGeom prst="line">
            <a:avLst/>
          </a:prstGeom>
          <a:ln w="50800" cap="flat" cmpd="sng" algn="ctr">
            <a:solidFill>
              <a:srgbClr val="E70033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32120" y="6149338"/>
            <a:ext cx="8674812" cy="1588"/>
          </a:xfrm>
          <a:prstGeom prst="line">
            <a:avLst/>
          </a:prstGeom>
          <a:ln w="12700" cap="flat" cmpd="sng" algn="ctr">
            <a:solidFill>
              <a:srgbClr val="E70033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2590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2800" kern="1200">
          <a:solidFill>
            <a:srgbClr val="10335A"/>
          </a:solidFill>
          <a:latin typeface="Arial Black"/>
          <a:ea typeface="+mj-ea"/>
          <a:cs typeface="Arial Black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openxmlformats.org/officeDocument/2006/relationships/slideLayout" Target="../slideLayouts/slideLayout4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openxmlformats.org/officeDocument/2006/relationships/slideLayout" Target="../slideLayouts/slideLayout4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e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Performance Measurement Workgroup</a:t>
            </a:r>
            <a:endParaRPr lang="en-US" dirty="0"/>
          </a:p>
        </p:txBody>
      </p:sp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12/16/2015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7419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</a:t>
            </a:r>
            <a:r>
              <a:rPr lang="en-US" dirty="0"/>
              <a:t>Averages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/>
          </p:nvPr>
        </p:nvGraphicFramePr>
        <p:xfrm>
          <a:off x="1185333" y="1329267"/>
          <a:ext cx="6790267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391638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Two-Year Moving Average Projection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/>
          </p:nvPr>
        </p:nvGraphicFramePr>
        <p:xfrm>
          <a:off x="753533" y="1261533"/>
          <a:ext cx="7459134" cy="447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47071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Summary of National Projections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Moving average, </a:t>
            </a:r>
            <a:r>
              <a:rPr lang="en-US" dirty="0" err="1" smtClean="0"/>
              <a:t>ARIMA</a:t>
            </a:r>
            <a:r>
              <a:rPr lang="en-US" dirty="0" smtClean="0"/>
              <a:t>, LOESS all indicate no trend in national rate</a:t>
            </a:r>
          </a:p>
          <a:p>
            <a:pPr lvl="1"/>
            <a:r>
              <a:rPr lang="en-US" dirty="0" smtClean="0"/>
              <a:t>Projected rate is 15.4%</a:t>
            </a:r>
          </a:p>
          <a:p>
            <a:pPr lvl="1"/>
            <a:endParaRPr lang="en-US" dirty="0"/>
          </a:p>
          <a:p>
            <a:r>
              <a:rPr lang="en-US" dirty="0" smtClean="0"/>
              <a:t>Should we believe it?</a:t>
            </a:r>
          </a:p>
          <a:p>
            <a:pPr lvl="1"/>
            <a:r>
              <a:rPr lang="en-US" dirty="0" smtClean="0"/>
              <a:t>Model projections based on recent lack of trend</a:t>
            </a:r>
          </a:p>
          <a:p>
            <a:pPr lvl="1"/>
            <a:r>
              <a:rPr lang="en-US" dirty="0" smtClean="0"/>
              <a:t>Could pre-2014 reduction re-occur?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Scenario 1: trend remains flat through 2018 (model predictions)</a:t>
            </a:r>
          </a:p>
          <a:p>
            <a:r>
              <a:rPr lang="en-US" dirty="0" smtClean="0"/>
              <a:t>Scenario 2: assume average decrease observed since 2011 will occur in future years</a:t>
            </a:r>
          </a:p>
          <a:p>
            <a:pPr marL="0" indent="0">
              <a:buNone/>
            </a:pPr>
            <a:endParaRPr lang="en-US" dirty="0"/>
          </a:p>
          <a:p>
            <a:pPr marL="2286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547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Scenario 2: Assume Average Change Since 2011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/>
          </p:nvPr>
        </p:nvGraphicFramePr>
        <p:xfrm>
          <a:off x="779929" y="1237129"/>
          <a:ext cx="7516906" cy="4410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87996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Setting </a:t>
            </a:r>
            <a:r>
              <a:rPr lang="en-US" dirty="0" err="1" smtClean="0"/>
              <a:t>FFS</a:t>
            </a:r>
            <a:r>
              <a:rPr lang="en-US" dirty="0" smtClean="0"/>
              <a:t> Improvement Targets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Inherent uncertainty in projected national rate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Present </a:t>
            </a:r>
            <a:r>
              <a:rPr lang="en-US" dirty="0" err="1" smtClean="0"/>
              <a:t>FFS</a:t>
            </a:r>
            <a:r>
              <a:rPr lang="en-US" dirty="0" smtClean="0"/>
              <a:t> improvement targets based on three national projection estimates:</a:t>
            </a:r>
          </a:p>
          <a:p>
            <a:pPr lvl="1"/>
            <a:r>
              <a:rPr lang="en-US" dirty="0" smtClean="0"/>
              <a:t>Observed annual change (CY 15 over CY 14)</a:t>
            </a:r>
          </a:p>
          <a:p>
            <a:pPr lvl="1"/>
            <a:r>
              <a:rPr lang="en-US" dirty="0" smtClean="0"/>
              <a:t>Lower bound of statistical projections</a:t>
            </a:r>
          </a:p>
          <a:p>
            <a:pPr lvl="2"/>
            <a:r>
              <a:rPr lang="en-US" dirty="0" smtClean="0"/>
              <a:t>Incorporate uncertainty in projections</a:t>
            </a:r>
          </a:p>
          <a:p>
            <a:pPr lvl="1"/>
            <a:r>
              <a:rPr lang="en-US" dirty="0" smtClean="0"/>
              <a:t>“Scenario 2”  (as a ”worst case” scenario)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2286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044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RY2018 </a:t>
            </a:r>
            <a:r>
              <a:rPr lang="en-US" dirty="0" err="1" smtClean="0"/>
              <a:t>RRIP</a:t>
            </a:r>
            <a:r>
              <a:rPr lang="en-US" dirty="0" smtClean="0"/>
              <a:t> Rate Targets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828675" y="1285875"/>
          <a:ext cx="7486650" cy="428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Worksheet" r:id="rId3" imgW="7486734" imgH="4286250" progId="Excel.Sheet.12">
                  <p:embed/>
                </p:oleObj>
              </mc:Choice>
              <mc:Fallback>
                <p:oleObj name="Worksheet" r:id="rId3" imgW="7486734" imgH="42862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28675" y="1285875"/>
                        <a:ext cx="7486650" cy="4286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987882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FFS</a:t>
            </a:r>
            <a:r>
              <a:rPr lang="en-US" dirty="0" smtClean="0"/>
              <a:t> Reduction Targets Across Approaches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27024" y="4980002"/>
            <a:ext cx="849524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*   Cumulative reductions are calculated over the CY2013 Maryland </a:t>
            </a:r>
            <a:r>
              <a:rPr lang="en-US" sz="1200" i="1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FFS</a:t>
            </a:r>
            <a:r>
              <a:rPr lang="en-US" sz="1200" i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 rate of 16.61%.</a:t>
            </a:r>
          </a:p>
          <a:p>
            <a:r>
              <a:rPr lang="en-US" sz="1200" i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** Observed Rate of Change refers to applying observed rate of change in CY2015 (over CY2014) for future years and setting Maryland targets accordingly. The LOESS-Lower Bound approach uses the lower bound of the 95</a:t>
            </a:r>
            <a:r>
              <a:rPr lang="en-US" sz="1200" i="1" baseline="30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th</a:t>
            </a:r>
            <a:r>
              <a:rPr lang="en-US" sz="1200" i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 confidence interval around the predicted CY2018 national rate, and spreads the required cumulative reduction equally over the years. The “Scenario 2” approach assumes a CY2018 national rate that is based on projecting the average improvement observed from 2011 through June 2015 to future time periods. </a:t>
            </a:r>
            <a:endParaRPr lang="en-US" sz="1200" i="1" dirty="0">
              <a:solidFill>
                <a:prstClr val="black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/>
          </p:nvPr>
        </p:nvGraphicFramePr>
        <p:xfrm>
          <a:off x="446088" y="1117600"/>
          <a:ext cx="8505825" cy="3589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Worksheet" r:id="rId3" imgW="5010156" imgH="2114640" progId="Excel.Sheet.12">
                  <p:embed/>
                </p:oleObj>
              </mc:Choice>
              <mc:Fallback>
                <p:oleObj name="Worksheet" r:id="rId3" imgW="5010156" imgH="211464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46088" y="1117600"/>
                        <a:ext cx="8505825" cy="3589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117487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841473"/>
              </p:ext>
            </p:extLst>
          </p:nvPr>
        </p:nvGraphicFramePr>
        <p:xfrm>
          <a:off x="240588" y="469556"/>
          <a:ext cx="8662823" cy="6104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88775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456830"/>
              </p:ext>
            </p:extLst>
          </p:nvPr>
        </p:nvGraphicFramePr>
        <p:xfrm>
          <a:off x="240588" y="284108"/>
          <a:ext cx="8662823" cy="6289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93354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on CMMI Waiver Target Metric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HSCRC and CMMI have agreed to Version 5 of readmission measure, which includes the following change:</a:t>
            </a:r>
          </a:p>
          <a:p>
            <a:pPr lvl="1"/>
            <a:r>
              <a:rPr lang="en-US" dirty="0" smtClean="0"/>
              <a:t>Exclusion </a:t>
            </a:r>
            <a:r>
              <a:rPr lang="en-US" dirty="0"/>
              <a:t>of stays where a psychiatric condition is listed as a primary diagnosis in claims for the index admission or readmission. </a:t>
            </a:r>
            <a:endParaRPr lang="en-US" dirty="0" smtClean="0"/>
          </a:p>
          <a:p>
            <a:pPr lvl="1"/>
            <a:r>
              <a:rPr lang="en-US" dirty="0" smtClean="0"/>
              <a:t>Exclusion </a:t>
            </a:r>
            <a:r>
              <a:rPr lang="en-US" dirty="0"/>
              <a:t>of stays where a rehabilitation condition is listed as a primary diagnosis in claims for the index admission or readmission. </a:t>
            </a:r>
            <a:endParaRPr lang="en-US" dirty="0" smtClean="0"/>
          </a:p>
          <a:p>
            <a:pPr lvl="1"/>
            <a:r>
              <a:rPr lang="en-US" dirty="0" smtClean="0"/>
              <a:t>Refining </a:t>
            </a:r>
            <a:r>
              <a:rPr lang="en-US" dirty="0"/>
              <a:t>the definition of stays and transfers in the readmissions measures to treat all same-day and next-day claims as continuous stays or transfers, except </a:t>
            </a:r>
            <a:r>
              <a:rPr lang="en-US" dirty="0" smtClean="0"/>
              <a:t>where:</a:t>
            </a:r>
          </a:p>
          <a:p>
            <a:pPr lvl="2"/>
            <a:r>
              <a:rPr lang="en-US" dirty="0" smtClean="0"/>
              <a:t>The </a:t>
            </a:r>
            <a:r>
              <a:rPr lang="en-US" dirty="0"/>
              <a:t>second admission occurs at the same hospital but has a diagnosis code that differs from the index </a:t>
            </a:r>
            <a:r>
              <a:rPr lang="en-US" dirty="0" smtClean="0"/>
              <a:t>admission;</a:t>
            </a:r>
          </a:p>
          <a:p>
            <a:pPr lvl="2"/>
            <a:r>
              <a:rPr lang="en-US" dirty="0" smtClean="0"/>
              <a:t>The </a:t>
            </a:r>
            <a:r>
              <a:rPr lang="en-US" dirty="0"/>
              <a:t>second admission occurs the next day at the same hospital, either with the same or a different diagnosis code.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067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V4 and V5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40479779"/>
              </p:ext>
            </p:extLst>
          </p:nvPr>
        </p:nvGraphicFramePr>
        <p:xfrm>
          <a:off x="268514" y="1467937"/>
          <a:ext cx="8229599" cy="1827078"/>
        </p:xfrm>
        <a:graphic>
          <a:graphicData uri="http://schemas.openxmlformats.org/drawingml/2006/table">
            <a:tbl>
              <a:tblPr/>
              <a:tblGrid>
                <a:gridCol w="1468544"/>
                <a:gridCol w="789564"/>
                <a:gridCol w="816104"/>
                <a:gridCol w="816104"/>
                <a:gridCol w="734273"/>
                <a:gridCol w="630324"/>
                <a:gridCol w="805045"/>
                <a:gridCol w="751965"/>
                <a:gridCol w="760812"/>
                <a:gridCol w="656864"/>
              </a:tblGrid>
              <a:tr h="166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Maryland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39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Admissions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Readmissions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Readmission Rate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Percentage Point Difference from V4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Admissions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Readmissions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Readmission Rate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Percentage Point Difference from V4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Gap between MD and Nation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66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V4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9,184,776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1,449,745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15.78%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207,550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35,449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17.08%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1.30%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829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V5 Proposed (includes transfer adjustments as well)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9,007,811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1,385,896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15.39%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-0.39%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196,369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32,618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16.61%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-0.47%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1.22%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66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V5 Psych Exclusion Only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9,040,487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1,411,002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15.61%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-0.17%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198,620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32,912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16.57%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-0.51%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0.96%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6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V5 Rehab Exclusion Only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9,176,271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1,448,983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15.79%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202,902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34,954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17.23%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0.15%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1.44%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2214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1981200"/>
            <a:ext cx="8839200" cy="22860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latin typeface="Cambria" pitchFamily="18" charset="0"/>
              </a:rPr>
              <a:t/>
            </a:r>
            <a:br>
              <a:rPr lang="en-US" sz="2800" b="1" dirty="0" smtClean="0">
                <a:latin typeface="Cambria" pitchFamily="18" charset="0"/>
              </a:rPr>
            </a:br>
            <a:endParaRPr lang="en-US" sz="2800" b="1" dirty="0"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1314" y="1846927"/>
            <a:ext cx="852137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4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algn="ctr"/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Readmission Reduction Incentive Policy Updated for RY2018</a:t>
            </a:r>
          </a:p>
          <a:p>
            <a:pPr algn="ctr"/>
            <a:endParaRPr lang="en-US" sz="4400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3467270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Readmission Measure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Revise Transfer Logic:</a:t>
            </a:r>
          </a:p>
          <a:p>
            <a:pPr lvl="1"/>
            <a:r>
              <a:rPr lang="en-US" dirty="0" smtClean="0"/>
              <a:t>All same and next day admissions (determined by admit and discharge date) are considered a transfer</a:t>
            </a:r>
          </a:p>
          <a:p>
            <a:r>
              <a:rPr lang="en-US" dirty="0" smtClean="0"/>
              <a:t>Modify Planned Admission logic for ICD-10</a:t>
            </a:r>
          </a:p>
        </p:txBody>
      </p:sp>
    </p:spTree>
    <p:extLst>
      <p:ext uri="{BB962C8B-B14F-4D97-AF65-F5344CB8AC3E}">
        <p14:creationId xmlns:p14="http://schemas.microsoft.com/office/powerpoint/2010/main" val="253386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5707" y="2130425"/>
            <a:ext cx="5810244" cy="1035795"/>
          </a:xfrm>
        </p:spPr>
        <p:txBody>
          <a:bodyPr>
            <a:normAutofit/>
          </a:bodyPr>
          <a:lstStyle/>
          <a:p>
            <a:r>
              <a:rPr lang="en-US" dirty="0" smtClean="0"/>
              <a:t>Projecting National </a:t>
            </a:r>
            <a:r>
              <a:rPr lang="en-US" dirty="0" err="1" smtClean="0"/>
              <a:t>FFS</a:t>
            </a:r>
            <a:r>
              <a:rPr lang="en-US" dirty="0" smtClean="0"/>
              <a:t> Rates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826956" y="2749926"/>
            <a:ext cx="5806963" cy="926295"/>
          </a:xfrm>
        </p:spPr>
        <p:txBody>
          <a:bodyPr/>
          <a:lstStyle/>
          <a:p>
            <a:pPr algn="r"/>
            <a:r>
              <a:rPr lang="en-US" dirty="0"/>
              <a:t> </a:t>
            </a:r>
            <a:r>
              <a:rPr lang="en-US" dirty="0" smtClean="0"/>
              <a:t>In support of </a:t>
            </a:r>
            <a:r>
              <a:rPr lang="en-US" dirty="0" err="1" smtClean="0"/>
              <a:t>RRIP</a:t>
            </a:r>
            <a:r>
              <a:rPr lang="en-US" dirty="0" smtClean="0"/>
              <a:t> Improvement Target Setting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dirty="0" smtClean="0"/>
              <a:t>Matthew Sweeney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December 16</a:t>
            </a:r>
            <a:r>
              <a:rPr lang="en-US" baseline="30000" dirty="0" smtClean="0"/>
              <a:t>th</a:t>
            </a:r>
            <a:r>
              <a:rPr lang="en-US" dirty="0"/>
              <a:t>,</a:t>
            </a:r>
            <a:r>
              <a:rPr lang="en-US" dirty="0" smtClean="0"/>
              <a:t>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20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Project national Medicare </a:t>
            </a:r>
            <a:r>
              <a:rPr lang="en-US" dirty="0" err="1" smtClean="0"/>
              <a:t>FFS</a:t>
            </a:r>
            <a:r>
              <a:rPr lang="en-US" dirty="0" smtClean="0"/>
              <a:t> readmission rate</a:t>
            </a:r>
          </a:p>
          <a:p>
            <a:pPr lvl="1"/>
            <a:r>
              <a:rPr lang="en-US" dirty="0" smtClean="0"/>
              <a:t>Provides “goalposts” to assess state’s progress</a:t>
            </a:r>
          </a:p>
          <a:p>
            <a:pPr lvl="1"/>
            <a:r>
              <a:rPr lang="en-US" dirty="0" smtClean="0"/>
              <a:t>Develop </a:t>
            </a:r>
            <a:r>
              <a:rPr lang="en-US" dirty="0" err="1" smtClean="0"/>
              <a:t>FFS</a:t>
            </a:r>
            <a:r>
              <a:rPr lang="en-US" dirty="0" smtClean="0"/>
              <a:t> improvement targets for state (by year)</a:t>
            </a:r>
          </a:p>
          <a:p>
            <a:pPr lvl="1"/>
            <a:r>
              <a:rPr lang="en-US" dirty="0" smtClean="0"/>
              <a:t>Supports development of all-payer improvement targets</a:t>
            </a:r>
          </a:p>
          <a:p>
            <a:pPr marL="228600" lvl="1" indent="0">
              <a:buNone/>
            </a:pPr>
            <a:endParaRPr lang="en-US" dirty="0" smtClean="0"/>
          </a:p>
          <a:p>
            <a:r>
              <a:rPr lang="en-US" dirty="0" smtClean="0"/>
              <a:t>Downward trend in national </a:t>
            </a:r>
            <a:r>
              <a:rPr lang="en-US" dirty="0" err="1" smtClean="0"/>
              <a:t>FFS</a:t>
            </a:r>
            <a:r>
              <a:rPr lang="en-US" dirty="0" smtClean="0"/>
              <a:t> rate has slowed</a:t>
            </a:r>
          </a:p>
          <a:p>
            <a:pPr lvl="1"/>
            <a:r>
              <a:rPr lang="en-US" dirty="0" smtClean="0"/>
              <a:t>Cumulative reduction CY2011 – 2013: -5.6%</a:t>
            </a:r>
          </a:p>
          <a:p>
            <a:pPr lvl="1"/>
            <a:r>
              <a:rPr lang="en-US" dirty="0" smtClean="0"/>
              <a:t>Cumulative reduction CY2013 – 2015: -0.6%</a:t>
            </a:r>
          </a:p>
          <a:p>
            <a:pPr marL="228600" lvl="1" indent="0">
              <a:buNone/>
            </a:pPr>
            <a:endParaRPr lang="en-US" dirty="0" smtClean="0"/>
          </a:p>
          <a:p>
            <a:r>
              <a:rPr lang="en-US" dirty="0" smtClean="0"/>
              <a:t>Apply variety of methods to predict national readmission rate through CY2018</a:t>
            </a:r>
          </a:p>
          <a:p>
            <a:pPr lvl="1"/>
            <a:r>
              <a:rPr lang="en-US" dirty="0" smtClean="0"/>
              <a:t>Develop range of predicted values</a:t>
            </a:r>
          </a:p>
          <a:p>
            <a:pPr lvl="1"/>
            <a:r>
              <a:rPr lang="en-US" dirty="0" smtClean="0"/>
              <a:t>Account for uncertainty inherent in any one projection</a:t>
            </a:r>
          </a:p>
          <a:p>
            <a:pPr marL="228600" lvl="1" indent="0">
              <a:buNone/>
            </a:pPr>
            <a:endParaRPr lang="en-US" dirty="0" smtClean="0"/>
          </a:p>
          <a:p>
            <a:r>
              <a:rPr lang="en-US" dirty="0" smtClean="0"/>
              <a:t>Develop </a:t>
            </a:r>
            <a:r>
              <a:rPr lang="en-US" dirty="0" err="1" smtClean="0"/>
              <a:t>FFS</a:t>
            </a:r>
            <a:r>
              <a:rPr lang="en-US" dirty="0" smtClean="0"/>
              <a:t> improvement targets under various scenarios</a:t>
            </a:r>
          </a:p>
        </p:txBody>
      </p:sp>
    </p:spTree>
    <p:extLst>
      <p:ext uri="{BB962C8B-B14F-4D97-AF65-F5344CB8AC3E}">
        <p14:creationId xmlns:p14="http://schemas.microsoft.com/office/powerpoint/2010/main" val="200059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 and Methods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Data:</a:t>
            </a:r>
          </a:p>
          <a:p>
            <a:pPr lvl="1"/>
            <a:r>
              <a:rPr lang="en-US" dirty="0" smtClean="0"/>
              <a:t>Monthly Medicare </a:t>
            </a:r>
            <a:r>
              <a:rPr lang="en-US" dirty="0" err="1" smtClean="0"/>
              <a:t>FFS</a:t>
            </a:r>
            <a:r>
              <a:rPr lang="en-US" dirty="0" smtClean="0"/>
              <a:t> national rate</a:t>
            </a:r>
          </a:p>
          <a:p>
            <a:pPr lvl="1"/>
            <a:r>
              <a:rPr lang="en-US" dirty="0" smtClean="0"/>
              <a:t>January 2011 to June 2015</a:t>
            </a:r>
          </a:p>
          <a:p>
            <a:pPr lvl="1"/>
            <a:r>
              <a:rPr lang="en-US" dirty="0" smtClean="0"/>
              <a:t>Version V of the measure specifications</a:t>
            </a:r>
          </a:p>
          <a:p>
            <a:pPr marL="228600" lvl="1" indent="0">
              <a:buNone/>
            </a:pPr>
            <a:endParaRPr lang="en-US" dirty="0" smtClean="0"/>
          </a:p>
          <a:p>
            <a:r>
              <a:rPr lang="en-US" dirty="0" smtClean="0"/>
              <a:t>Projection models:</a:t>
            </a:r>
          </a:p>
          <a:p>
            <a:pPr lvl="1"/>
            <a:r>
              <a:rPr lang="en-US" dirty="0" err="1" smtClean="0"/>
              <a:t>ARIMA</a:t>
            </a:r>
            <a:r>
              <a:rPr lang="en-US" dirty="0" smtClean="0"/>
              <a:t> and LOESS</a:t>
            </a:r>
          </a:p>
          <a:p>
            <a:pPr lvl="2"/>
            <a:r>
              <a:rPr lang="en-US" dirty="0" smtClean="0"/>
              <a:t>Use historical data to project future readmission rates</a:t>
            </a:r>
          </a:p>
          <a:p>
            <a:pPr lvl="2"/>
            <a:r>
              <a:rPr lang="en-US" dirty="0" smtClean="0"/>
              <a:t>Decompose and model seasonality and trend separately</a:t>
            </a:r>
          </a:p>
          <a:p>
            <a:pPr lvl="2"/>
            <a:r>
              <a:rPr lang="en-US" dirty="0" smtClean="0"/>
              <a:t>Yields projected rate and 95 percent confidence intervals</a:t>
            </a:r>
          </a:p>
          <a:p>
            <a:pPr lvl="1"/>
            <a:r>
              <a:rPr lang="en-US" dirty="0" smtClean="0"/>
              <a:t>Two-year moving average</a:t>
            </a:r>
          </a:p>
          <a:p>
            <a:pPr lvl="1"/>
            <a:endParaRPr lang="en-US" dirty="0"/>
          </a:p>
          <a:p>
            <a:r>
              <a:rPr lang="en-US" dirty="0" smtClean="0"/>
              <a:t>All methods make similar predictions for rates in CY2016, 2017, and 2018</a:t>
            </a:r>
          </a:p>
        </p:txBody>
      </p:sp>
    </p:spTree>
    <p:extLst>
      <p:ext uri="{BB962C8B-B14F-4D97-AF65-F5344CB8AC3E}">
        <p14:creationId xmlns:p14="http://schemas.microsoft.com/office/powerpoint/2010/main" val="2934995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LOESS Projections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810326" y="1193800"/>
            <a:ext cx="7518399" cy="4682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7976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SCRC - Maryland">
  <a:themeElements>
    <a:clrScheme name="Custom 1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C00000"/>
      </a:accent1>
      <a:accent2>
        <a:srgbClr val="7F7F7F"/>
      </a:accent2>
      <a:accent3>
        <a:srgbClr val="E8E2E0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bllines.ppt - Double Lines">
  <a:themeElements>
    <a:clrScheme name="dbllines.ppt - Double Lines 2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dbllines.ppt - Double Lin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bllines.ppt - Double Lin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llines.ppt - Double Lin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bllines.ppt - Double Lin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llines.ppt - Double Lin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llines.ppt - Double Lin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llines.ppt - Double Lin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llines.ppt - Double Lin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Mathematica">
  <a:themeElements>
    <a:clrScheme name="Mathematica Red">
      <a:dk1>
        <a:sysClr val="windowText" lastClr="000000"/>
      </a:dk1>
      <a:lt1>
        <a:sysClr val="window" lastClr="FFFFFF"/>
      </a:lt1>
      <a:dk2>
        <a:srgbClr val="10335A"/>
      </a:dk2>
      <a:lt2>
        <a:srgbClr val="EEECE1"/>
      </a:lt2>
      <a:accent1>
        <a:srgbClr val="E61D35"/>
      </a:accent1>
      <a:accent2>
        <a:srgbClr val="F59A29"/>
      </a:accent2>
      <a:accent3>
        <a:srgbClr val="EA5534"/>
      </a:accent3>
      <a:accent4>
        <a:srgbClr val="F08442"/>
      </a:accent4>
      <a:accent5>
        <a:srgbClr val="FDBC18"/>
      </a:accent5>
      <a:accent6>
        <a:srgbClr val="F2955C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urrency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10000"/>
              </a:schemeClr>
            </a:gs>
            <a:gs pos="47500">
              <a:schemeClr val="phClr">
                <a:tint val="35000"/>
                <a:satMod val="110000"/>
              </a:schemeClr>
            </a:gs>
            <a:gs pos="58500">
              <a:schemeClr val="phClr">
                <a:tint val="35000"/>
                <a:satMod val="110000"/>
              </a:schemeClr>
            </a:gs>
            <a:gs pos="100000">
              <a:schemeClr val="phClr">
                <a:tint val="8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2000"/>
                <a:satMod val="105000"/>
              </a:schemeClr>
            </a:gs>
            <a:gs pos="47500">
              <a:schemeClr val="phClr">
                <a:shade val="89000"/>
                <a:satMod val="105000"/>
              </a:schemeClr>
            </a:gs>
            <a:gs pos="58500">
              <a:schemeClr val="phClr">
                <a:shade val="89000"/>
                <a:satMod val="105000"/>
              </a:schemeClr>
            </a:gs>
            <a:gs pos="100000">
              <a:schemeClr val="phClr">
                <a:shade val="52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60000" cap="flat" cmpd="thickThin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8100" dir="5400000" algn="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38100" dir="54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84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50800" dist="63500" dir="5400000" algn="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8400000"/>
            </a:lightRig>
          </a:scene3d>
          <a:sp3d extrusionH="63500" contourW="38100" prstMaterial="flat">
            <a:bevelT w="50800" h="635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20000"/>
                <a:satMod val="3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>
            <a:duotone>
              <a:schemeClr val="phClr">
                <a:tint val="98000"/>
                <a:shade val="98000"/>
                <a:satMod val="120000"/>
              </a:schemeClr>
              <a:schemeClr val="phClr">
                <a:tint val="86000"/>
                <a:shade val="92000"/>
                <a:satMod val="150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>
    <a:extraClrScheme>
      <a:clrScheme name="Mathematica Blue">
        <a:dk1>
          <a:sysClr val="windowText" lastClr="000000"/>
        </a:dk1>
        <a:lt1>
          <a:sysClr val="window" lastClr="FFFFFF"/>
        </a:lt1>
        <a:dk2>
          <a:srgbClr val="10335A"/>
        </a:dk2>
        <a:lt2>
          <a:srgbClr val="EEECE1"/>
        </a:lt2>
        <a:accent1>
          <a:srgbClr val="184E8A"/>
        </a:accent1>
        <a:accent2>
          <a:srgbClr val="79B4E1"/>
        </a:accent2>
        <a:accent3>
          <a:srgbClr val="2067B6"/>
        </a:accent3>
        <a:accent4>
          <a:srgbClr val="4D9CD7"/>
        </a:accent4>
        <a:accent5>
          <a:srgbClr val="A2CAE8"/>
        </a:accent5>
        <a:accent6>
          <a:srgbClr val="2067B6"/>
        </a:accent6>
        <a:hlink>
          <a:srgbClr val="0000FF"/>
        </a:hlink>
        <a:folHlink>
          <a:srgbClr val="800080"/>
        </a:folHlink>
      </a:clrScheme>
    </a:extraClrScheme>
    <a:extraClrScheme>
      <a:clrScheme name="Mathematica Red">
        <a:dk1>
          <a:sysClr val="windowText" lastClr="000000"/>
        </a:dk1>
        <a:lt1>
          <a:sysClr val="window" lastClr="FFFFFF"/>
        </a:lt1>
        <a:dk2>
          <a:srgbClr val="10335A"/>
        </a:dk2>
        <a:lt2>
          <a:srgbClr val="EEECE1"/>
        </a:lt2>
        <a:accent1>
          <a:srgbClr val="E61D35"/>
        </a:accent1>
        <a:accent2>
          <a:srgbClr val="F59A29"/>
        </a:accent2>
        <a:accent3>
          <a:srgbClr val="EA5534"/>
        </a:accent3>
        <a:accent4>
          <a:srgbClr val="F08442"/>
        </a:accent4>
        <a:accent5>
          <a:srgbClr val="FDBC18"/>
        </a:accent5>
        <a:accent6>
          <a:srgbClr val="F2955C"/>
        </a:accent6>
        <a:hlink>
          <a:srgbClr val="0000FF"/>
        </a:hlink>
        <a:folHlink>
          <a:srgbClr val="800080"/>
        </a:folHlink>
      </a:clrScheme>
    </a:extraClrScheme>
    <a:extraClrScheme>
      <a:clrScheme name="Mathematica Green">
        <a:dk1>
          <a:sysClr val="windowText" lastClr="000000"/>
        </a:dk1>
        <a:lt1>
          <a:sysClr val="window" lastClr="FFFFFF"/>
        </a:lt1>
        <a:dk2>
          <a:srgbClr val="10335A"/>
        </a:dk2>
        <a:lt2>
          <a:srgbClr val="EEECE1"/>
        </a:lt2>
        <a:accent1>
          <a:srgbClr val="006A4F"/>
        </a:accent1>
        <a:accent2>
          <a:srgbClr val="8DC765"/>
        </a:accent2>
        <a:accent3>
          <a:srgbClr val="4C8A3E"/>
        </a:accent3>
        <a:accent4>
          <a:srgbClr val="5CA84A"/>
        </a:accent4>
        <a:accent5>
          <a:srgbClr val="B2DE82"/>
        </a:accent5>
        <a:accent6>
          <a:srgbClr val="5FAD4D"/>
        </a:accent6>
        <a:hlink>
          <a:srgbClr val="0000FF"/>
        </a:hlink>
        <a:folHlink>
          <a:srgbClr val="800080"/>
        </a:folHlink>
      </a:clrScheme>
    </a:extraClrScheme>
  </a:extraClrSchemeLst>
  <a:extLst>
    <a:ext uri="{05A4C25C-085E-4340-85A3-A5531E510DB2}">
      <thm15:themeFamily xmlns:thm15="http://schemas.microsoft.com/office/thememl/2012/main" name="1 Light Background Slide Template.potx" id="{42F54AA8-A9D4-47CF-B703-82EE7EE9E0E2}" vid="{2CC503E2-811B-4FFC-9596-586A9169D7B3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1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C00000"/>
    </a:accent1>
    <a:accent2>
      <a:srgbClr val="7F7F7F"/>
    </a:accent2>
    <a:accent3>
      <a:srgbClr val="E8E2E0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D40D51286D8B4D9C836A50BBB33558" ma:contentTypeVersion="2" ma:contentTypeDescription="Create a new document." ma:contentTypeScope="" ma:versionID="d14e5c4da1db565cb04c30bec4da997c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ff328a1cd662c37536c074f55b1464a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3F345FA0-0468-47F5-8C8F-0D470C0549D4}"/>
</file>

<file path=customXml/itemProps2.xml><?xml version="1.0" encoding="utf-8"?>
<ds:datastoreItem xmlns:ds="http://schemas.openxmlformats.org/officeDocument/2006/customXml" ds:itemID="{B3C92D44-9B0A-4946-AB59-82C213948F90}"/>
</file>

<file path=customXml/itemProps3.xml><?xml version="1.0" encoding="utf-8"?>
<ds:datastoreItem xmlns:ds="http://schemas.openxmlformats.org/officeDocument/2006/customXml" ds:itemID="{8827F30E-1B6A-4D3D-B0E1-F2A7E7364858}"/>
</file>

<file path=docProps/app.xml><?xml version="1.0" encoding="utf-8"?>
<Properties xmlns="http://schemas.openxmlformats.org/officeDocument/2006/extended-properties" xmlns:vt="http://schemas.openxmlformats.org/officeDocument/2006/docPropsVTypes">
  <Template>HSCRC - Maryland.thmx</Template>
  <TotalTime>40697</TotalTime>
  <Words>730</Words>
  <Application>Microsoft Office PowerPoint</Application>
  <PresentationFormat>On-screen Show (4:3)</PresentationFormat>
  <Paragraphs>138</Paragraphs>
  <Slides>18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34" baseType="lpstr">
      <vt:lpstr>Arial</vt:lpstr>
      <vt:lpstr>Arial Black</vt:lpstr>
      <vt:lpstr>Arial Bold</vt:lpstr>
      <vt:lpstr>Bookman Old Style</vt:lpstr>
      <vt:lpstr>Calibri</vt:lpstr>
      <vt:lpstr>Cambria</vt:lpstr>
      <vt:lpstr>Gill Sans MT</vt:lpstr>
      <vt:lpstr>Monotype Sorts</vt:lpstr>
      <vt:lpstr>Times New Roman</vt:lpstr>
      <vt:lpstr>Wingdings</vt:lpstr>
      <vt:lpstr>Wingdings 3</vt:lpstr>
      <vt:lpstr>HSCRC - Maryland</vt:lpstr>
      <vt:lpstr>Office Theme</vt:lpstr>
      <vt:lpstr>dbllines.ppt - Double Lines</vt:lpstr>
      <vt:lpstr>Mathematica</vt:lpstr>
      <vt:lpstr>Worksheet</vt:lpstr>
      <vt:lpstr>Performance Measurement Workgroup</vt:lpstr>
      <vt:lpstr>Update on CMMI Waiver Target Metric</vt:lpstr>
      <vt:lpstr>Comparison V4 and V5</vt:lpstr>
      <vt:lpstr> </vt:lpstr>
      <vt:lpstr>Readmission Measure Changes</vt:lpstr>
      <vt:lpstr>Projecting National FFS Rates</vt:lpstr>
      <vt:lpstr>Overview</vt:lpstr>
      <vt:lpstr>Data and Methods</vt:lpstr>
      <vt:lpstr>LOESS Projections</vt:lpstr>
      <vt:lpstr>Moving Averages</vt:lpstr>
      <vt:lpstr>Two-Year Moving Average Projection</vt:lpstr>
      <vt:lpstr>Summary of National Projections</vt:lpstr>
      <vt:lpstr>Scenario 2: Assume Average Change Since 2011</vt:lpstr>
      <vt:lpstr>Setting FFS Improvement Targets</vt:lpstr>
      <vt:lpstr>RY2018 RRIP Rate Targets</vt:lpstr>
      <vt:lpstr>FFS Reduction Targets Across Approaches</vt:lpstr>
      <vt:lpstr>PowerPoint Presentation</vt:lpstr>
      <vt:lpstr>PowerPoint Presentation</vt:lpstr>
    </vt:vector>
  </TitlesOfParts>
  <Company>Johns Hopkins Medicine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HSCRC</dc:creator>
  <cp:lastModifiedBy>Sule Calikoglu</cp:lastModifiedBy>
  <cp:revision>429</cp:revision>
  <cp:lastPrinted>2015-10-20T17:12:34Z</cp:lastPrinted>
  <dcterms:created xsi:type="dcterms:W3CDTF">2013-11-22T19:49:39Z</dcterms:created>
  <dcterms:modified xsi:type="dcterms:W3CDTF">2015-12-15T23:46:56Z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0x0101005AD40D51286D8B4D9C836A50BBB33558</vt:lpwstr>
  </property>
</Properties>
</file>