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grdybdOHA2H5gmZ3GfLtW+5h9Ws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573173C-D204-4F91-9968-73BEDC2E4C47}">
  <a:tblStyle styleId="{8573173C-D204-4F91-9968-73BEDC2E4C47}"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EFF"/>
          </a:solidFill>
        </a:fill>
      </a:tcStyle>
    </a:wholeTbl>
    <a:band1H>
      <a:tcTxStyle/>
      <a:tcStyle>
        <a:tcBdr/>
        <a:fill>
          <a:solidFill>
            <a:srgbClr val="CCDCFF"/>
          </a:solidFill>
        </a:fill>
      </a:tcStyle>
    </a:band1H>
    <a:band2H>
      <a:tcTxStyle/>
      <a:tcStyle>
        <a:tcBdr/>
      </a:tcStyle>
    </a:band2H>
    <a:band1V>
      <a:tcTxStyle/>
      <a:tcStyle>
        <a:tcBdr/>
        <a:fill>
          <a:solidFill>
            <a:srgbClr val="CCDCFF"/>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66BF1DC6-BB51-45B1-A073-21CF6B265F2C}"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rgbClr val="000000"/>
                </a:solidFill>
                <a:latin typeface="Arial"/>
                <a:ea typeface="Arial"/>
                <a:cs typeface="Arial"/>
                <a:sym typeface="Arial"/>
              </a:rPr>
              <a:t>‹#›</a:t>
            </a:fld>
            <a:endParaRPr sz="12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6" name="Google Shape;4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1402cedc53b_0_2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 name="Google Shape;111;g1402cedc53b_0_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8" name="Google Shape;11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3" name="Google Shape;5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0" name="Google Shape;6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Discussion– is anything important missing here?</a:t>
            </a:r>
            <a:endParaRPr/>
          </a:p>
        </p:txBody>
      </p:sp>
      <p:sp>
        <p:nvSpPr>
          <p:cNvPr id="61" name="Google Shape;6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 name="Google Shape;6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Discussion– is anything important missing here?</a:t>
            </a:r>
            <a:endParaRPr/>
          </a:p>
        </p:txBody>
      </p:sp>
      <p:sp>
        <p:nvSpPr>
          <p:cNvPr id="69" name="Google Shape;6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6" name="Google Shape;76;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 name="Google Shape;77;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4" name="Google Shape;84;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5" name="Google Shape;85;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 name="Google Shape;9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 name="Google Shape;105;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itle Slide">
  <p:cSld name="1_Title Slide">
    <p:bg>
      <p:bgPr>
        <a:blipFill>
          <a:blip r:embed="rId2">
            <a:alphaModFix/>
          </a:blip>
          <a:stretch>
            <a:fillRect/>
          </a:stretch>
        </a:blipFill>
        <a:effectLst/>
      </p:bgPr>
    </p:bg>
    <p:spTree>
      <p:nvGrpSpPr>
        <p:cNvPr id="1" name="Shape 15"/>
        <p:cNvGrpSpPr/>
        <p:nvPr/>
      </p:nvGrpSpPr>
      <p:grpSpPr>
        <a:xfrm>
          <a:off x="0" y="0"/>
          <a:ext cx="0" cy="0"/>
          <a:chOff x="0" y="0"/>
          <a:chExt cx="0" cy="0"/>
        </a:xfrm>
      </p:grpSpPr>
      <p:sp>
        <p:nvSpPr>
          <p:cNvPr id="16" name="Google Shape;16;p12"/>
          <p:cNvSpPr txBox="1">
            <a:spLocks noGrp="1"/>
          </p:cNvSpPr>
          <p:nvPr>
            <p:ph type="ctrTitle"/>
          </p:nvPr>
        </p:nvSpPr>
        <p:spPr>
          <a:xfrm>
            <a:off x="1524000" y="3077521"/>
            <a:ext cx="9144000" cy="506423"/>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3200"/>
              <a:buFont typeface="Arial"/>
              <a:buNone/>
              <a:defRPr sz="32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2"/>
          <p:cNvSpPr txBox="1">
            <a:spLocks noGrp="1"/>
          </p:cNvSpPr>
          <p:nvPr>
            <p:ph type="subTitle" idx="1"/>
          </p:nvPr>
        </p:nvSpPr>
        <p:spPr>
          <a:xfrm>
            <a:off x="1524000" y="3551164"/>
            <a:ext cx="9144000" cy="411162"/>
          </a:xfrm>
          <a:prstGeom prst="rect">
            <a:avLst/>
          </a:prstGeom>
          <a:noFill/>
          <a:ln>
            <a:noFill/>
          </a:ln>
        </p:spPr>
        <p:txBody>
          <a:bodyPr spcFirstLastPara="1" wrap="square" lIns="91425" tIns="45700" rIns="91425" bIns="45700" anchor="b" anchorCtr="0">
            <a:noAutofit/>
          </a:bodyPr>
          <a:lstStyle>
            <a:lvl1pPr lvl="0" algn="l">
              <a:lnSpc>
                <a:spcPct val="90000"/>
              </a:lnSpc>
              <a:spcBef>
                <a:spcPts val="1000"/>
              </a:spcBef>
              <a:spcAft>
                <a:spcPts val="0"/>
              </a:spcAft>
              <a:buClr>
                <a:schemeClr val="dk1"/>
              </a:buClr>
              <a:buSzPts val="2200"/>
              <a:buNone/>
              <a:defRPr sz="2200" b="0" i="0" u="none" strike="noStrike" cap="none">
                <a:solidFill>
                  <a:schemeClr val="dk1"/>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2"/>
          <p:cNvSpPr txBox="1">
            <a:spLocks noGrp="1"/>
          </p:cNvSpPr>
          <p:nvPr>
            <p:ph type="body" idx="2"/>
          </p:nvPr>
        </p:nvSpPr>
        <p:spPr>
          <a:xfrm>
            <a:off x="2758698" y="4502475"/>
            <a:ext cx="7909302" cy="1079500"/>
          </a:xfrm>
          <a:prstGeom prst="rect">
            <a:avLst/>
          </a:prstGeom>
          <a:noFill/>
          <a:ln>
            <a:noFill/>
          </a:ln>
        </p:spPr>
        <p:txBody>
          <a:bodyPr spcFirstLastPara="1" wrap="square" lIns="91425" tIns="45700" rIns="91425" bIns="45700" anchor="t" anchorCtr="0">
            <a:normAutofit/>
          </a:bodyPr>
          <a:lstStyle>
            <a:lvl1pPr marL="457200" lvl="0" indent="-228600" algn="r">
              <a:lnSpc>
                <a:spcPct val="90000"/>
              </a:lnSpc>
              <a:spcBef>
                <a:spcPts val="1000"/>
              </a:spcBef>
              <a:spcAft>
                <a:spcPts val="0"/>
              </a:spcAft>
              <a:buClr>
                <a:srgbClr val="0066CC"/>
              </a:buClr>
              <a:buSzPts val="1400"/>
              <a:buFont typeface="Arial"/>
              <a:buNone/>
              <a:defRPr sz="1400" b="0" i="0">
                <a:solidFill>
                  <a:srgbClr val="0066CC"/>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 name="Google Shape;19;p12"/>
          <p:cNvSpPr txBox="1">
            <a:spLocks noGrp="1"/>
          </p:cNvSpPr>
          <p:nvPr>
            <p:ph type="body" idx="3"/>
          </p:nvPr>
        </p:nvSpPr>
        <p:spPr>
          <a:xfrm>
            <a:off x="1482429" y="3891609"/>
            <a:ext cx="5033963" cy="4968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2800"/>
              <a:buNone/>
              <a:defRPr sz="1800">
                <a:solidFill>
                  <a:srgbClr val="0066CC"/>
                </a:solidFill>
              </a:defRPr>
            </a:lvl1pPr>
            <a:lvl2pPr marL="914400" lvl="1" indent="-381000" algn="l">
              <a:lnSpc>
                <a:spcPct val="90000"/>
              </a:lnSpc>
              <a:spcBef>
                <a:spcPts val="500"/>
              </a:spcBef>
              <a:spcAft>
                <a:spcPts val="0"/>
              </a:spcAft>
              <a:buSzPts val="2400"/>
              <a:buChar char="•"/>
              <a:defRPr/>
            </a:lvl2pPr>
            <a:lvl3pPr marL="1371600" lvl="2" indent="-355600" algn="l">
              <a:lnSpc>
                <a:spcPct val="90000"/>
              </a:lnSpc>
              <a:spcBef>
                <a:spcPts val="500"/>
              </a:spcBef>
              <a:spcAft>
                <a:spcPts val="0"/>
              </a:spcAft>
              <a:buSzPts val="20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ubtitle &amp; Content">
  <p:cSld name="1_Title, Subtitle &amp; Content">
    <p:bg>
      <p:bgPr>
        <a:blipFill>
          <a:blip r:embed="rId2">
            <a:alphaModFix/>
          </a:blip>
          <a:stretch>
            <a:fillRect/>
          </a:stretch>
        </a:blipFill>
        <a:effectLst/>
      </p:bgPr>
    </p:bg>
    <p:spTree>
      <p:nvGrpSpPr>
        <p:cNvPr id="1" name="Shape 20"/>
        <p:cNvGrpSpPr/>
        <p:nvPr/>
      </p:nvGrpSpPr>
      <p:grpSpPr>
        <a:xfrm>
          <a:off x="0" y="0"/>
          <a:ext cx="0" cy="0"/>
          <a:chOff x="0" y="0"/>
          <a:chExt cx="0" cy="0"/>
        </a:xfrm>
      </p:grpSpPr>
      <p:sp>
        <p:nvSpPr>
          <p:cNvPr id="21" name="Google Shape;21;p13"/>
          <p:cNvSpPr txBox="1">
            <a:spLocks noGrp="1"/>
          </p:cNvSpPr>
          <p:nvPr>
            <p:ph type="body" idx="1"/>
          </p:nvPr>
        </p:nvSpPr>
        <p:spPr>
          <a:xfrm>
            <a:off x="971550" y="1133475"/>
            <a:ext cx="10515600" cy="4660015"/>
          </a:xfrm>
          <a:prstGeom prst="rect">
            <a:avLst/>
          </a:prstGeom>
          <a:noFill/>
          <a:ln>
            <a:noFill/>
          </a:ln>
        </p:spPr>
        <p:txBody>
          <a:bodyPr spcFirstLastPara="1" wrap="square" lIns="91425" tIns="45700" rIns="91425" bIns="45700" anchor="t" anchorCtr="0">
            <a:normAutofit/>
          </a:bodyPr>
          <a:lstStyle>
            <a:lvl1pPr marL="457200" lvl="0" indent="-355600" algn="l">
              <a:lnSpc>
                <a:spcPct val="114000"/>
              </a:lnSpc>
              <a:spcBef>
                <a:spcPts val="1000"/>
              </a:spcBef>
              <a:spcAft>
                <a:spcPts val="0"/>
              </a:spcAft>
              <a:buClr>
                <a:schemeClr val="dk1"/>
              </a:buClr>
              <a:buSzPts val="2000"/>
              <a:buChar char="•"/>
              <a:defRPr sz="2400" b="0" i="0">
                <a:latin typeface="Arial"/>
                <a:ea typeface="Arial"/>
                <a:cs typeface="Arial"/>
                <a:sym typeface="Arial"/>
              </a:defRPr>
            </a:lvl1pPr>
            <a:lvl2pPr marL="914400" lvl="1"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2pPr>
            <a:lvl3pPr marL="1371600" lvl="2"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3pPr>
            <a:lvl4pPr marL="1828800" lvl="3"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4pPr>
            <a:lvl5pPr marL="2286000" lvl="4"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13"/>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lvl1pPr marL="0" lvl="0"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1pPr>
            <a:lvl2pPr marL="0" lvl="1"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2pPr>
            <a:lvl3pPr marL="0" lvl="2"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3pPr>
            <a:lvl4pPr marL="0" lvl="3"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4pPr>
            <a:lvl5pPr marL="0" lvl="4"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5pPr>
            <a:lvl6pPr marL="0" lvl="5"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6pPr>
            <a:lvl7pPr marL="0" lvl="6"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7pPr>
            <a:lvl8pPr marL="0" lvl="7"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8pPr>
            <a:lvl9pPr marL="0" lvl="8"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23" name="Google Shape;23;p13"/>
          <p:cNvSpPr txBox="1">
            <a:spLocks noGrp="1"/>
          </p:cNvSpPr>
          <p:nvPr>
            <p:ph type="title"/>
          </p:nvPr>
        </p:nvSpPr>
        <p:spPr>
          <a:xfrm>
            <a:off x="972127" y="347853"/>
            <a:ext cx="10515600" cy="600837"/>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p:cSld name="Section">
    <p:bg>
      <p:bgPr>
        <a:blipFill>
          <a:blip r:embed="rId2">
            <a:alphaModFix/>
          </a:blip>
          <a:stretch>
            <a:fillRect/>
          </a:stretch>
        </a:blipFill>
        <a:effectLst/>
      </p:bgPr>
    </p:bg>
    <p:spTree>
      <p:nvGrpSpPr>
        <p:cNvPr id="1" name="Shape 24"/>
        <p:cNvGrpSpPr/>
        <p:nvPr/>
      </p:nvGrpSpPr>
      <p:grpSpPr>
        <a:xfrm>
          <a:off x="0" y="0"/>
          <a:ext cx="0" cy="0"/>
          <a:chOff x="0" y="0"/>
          <a:chExt cx="0" cy="0"/>
        </a:xfrm>
      </p:grpSpPr>
      <p:sp>
        <p:nvSpPr>
          <p:cNvPr id="25" name="Google Shape;25;p14"/>
          <p:cNvSpPr txBox="1">
            <a:spLocks noGrp="1"/>
          </p:cNvSpPr>
          <p:nvPr>
            <p:ph type="title"/>
          </p:nvPr>
        </p:nvSpPr>
        <p:spPr>
          <a:xfrm>
            <a:off x="972127" y="1835088"/>
            <a:ext cx="10515600" cy="394545"/>
          </a:xfrm>
          <a:prstGeom prst="rect">
            <a:avLst/>
          </a:prstGeom>
          <a:noFill/>
          <a:ln>
            <a:noFill/>
          </a:ln>
        </p:spPr>
        <p:txBody>
          <a:bodyPr spcFirstLastPara="1" wrap="square" lIns="91425" tIns="45700" rIns="91425" bIns="45700" anchor="t" anchorCtr="0">
            <a:noAutofit/>
          </a:bodyPr>
          <a:lstStyle>
            <a:lvl1pPr lvl="0" algn="r">
              <a:lnSpc>
                <a:spcPct val="90000"/>
              </a:lnSpc>
              <a:spcBef>
                <a:spcPts val="0"/>
              </a:spcBef>
              <a:spcAft>
                <a:spcPts val="0"/>
              </a:spcAft>
              <a:buClr>
                <a:schemeClr val="dk1"/>
              </a:buClr>
              <a:buSzPts val="3200"/>
              <a:buFont typeface="Arial"/>
              <a:buNone/>
              <a:defRPr sz="32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4"/>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lvl1pPr marL="0" lvl="0"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1pPr>
            <a:lvl2pPr marL="0" lvl="1"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2pPr>
            <a:lvl3pPr marL="0" lvl="2"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3pPr>
            <a:lvl4pPr marL="0" lvl="3"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4pPr>
            <a:lvl5pPr marL="0" lvl="4"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5pPr>
            <a:lvl6pPr marL="0" lvl="5"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6pPr>
            <a:lvl7pPr marL="0" lvl="6"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7pPr>
            <a:lvl8pPr marL="0" lvl="7"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8pPr>
            <a:lvl9pPr marL="0" lvl="8"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ubtitle &amp; Content">
  <p:cSld name="Title, Subtitle &amp; Content">
    <p:bg>
      <p:bgPr>
        <a:blipFill>
          <a:blip r:embed="rId2">
            <a:alphaModFix/>
          </a:blip>
          <a:stretch>
            <a:fillRect/>
          </a:stretch>
        </a:blipFill>
        <a:effectLst/>
      </p:bgPr>
    </p:bg>
    <p:spTree>
      <p:nvGrpSpPr>
        <p:cNvPr id="1" name="Shape 27"/>
        <p:cNvGrpSpPr/>
        <p:nvPr/>
      </p:nvGrpSpPr>
      <p:grpSpPr>
        <a:xfrm>
          <a:off x="0" y="0"/>
          <a:ext cx="0" cy="0"/>
          <a:chOff x="0" y="0"/>
          <a:chExt cx="0" cy="0"/>
        </a:xfrm>
      </p:grpSpPr>
      <p:sp>
        <p:nvSpPr>
          <p:cNvPr id="28" name="Google Shape;28;p15"/>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lvl1pPr marL="0" lvl="0"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1pPr>
            <a:lvl2pPr marL="0" lvl="1"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2pPr>
            <a:lvl3pPr marL="0" lvl="2"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3pPr>
            <a:lvl4pPr marL="0" lvl="3"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4pPr>
            <a:lvl5pPr marL="0" lvl="4"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5pPr>
            <a:lvl6pPr marL="0" lvl="5"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6pPr>
            <a:lvl7pPr marL="0" lvl="6"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7pPr>
            <a:lvl8pPr marL="0" lvl="7"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8pPr>
            <a:lvl9pPr marL="0" lvl="8"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29" name="Google Shape;29;p15"/>
          <p:cNvSpPr txBox="1">
            <a:spLocks noGrp="1"/>
          </p:cNvSpPr>
          <p:nvPr>
            <p:ph type="title"/>
          </p:nvPr>
        </p:nvSpPr>
        <p:spPr>
          <a:xfrm>
            <a:off x="972127" y="347852"/>
            <a:ext cx="10515600" cy="605049"/>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1 Line &amp; Content">
  <p:cSld name="1_Title 1 Line &amp; Content">
    <p:bg>
      <p:bgPr>
        <a:blipFill>
          <a:blip r:embed="rId2">
            <a:alphaModFix/>
          </a:blip>
          <a:stretch>
            <a:fillRect/>
          </a:stretch>
        </a:blipFill>
        <a:effectLst/>
      </p:bgPr>
    </p:bg>
    <p:spTree>
      <p:nvGrpSpPr>
        <p:cNvPr id="1" name="Shape 30"/>
        <p:cNvGrpSpPr/>
        <p:nvPr/>
      </p:nvGrpSpPr>
      <p:grpSpPr>
        <a:xfrm>
          <a:off x="0" y="0"/>
          <a:ext cx="0" cy="0"/>
          <a:chOff x="0" y="0"/>
          <a:chExt cx="0" cy="0"/>
        </a:xfrm>
      </p:grpSpPr>
      <p:sp>
        <p:nvSpPr>
          <p:cNvPr id="31" name="Google Shape;31;p16"/>
          <p:cNvSpPr txBox="1">
            <a:spLocks noGrp="1"/>
          </p:cNvSpPr>
          <p:nvPr>
            <p:ph type="title"/>
          </p:nvPr>
        </p:nvSpPr>
        <p:spPr>
          <a:xfrm>
            <a:off x="972127" y="347852"/>
            <a:ext cx="10515600" cy="59542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6"/>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lvl1pPr marL="0" lvl="0"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1pPr>
            <a:lvl2pPr marL="0" lvl="1"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2pPr>
            <a:lvl3pPr marL="0" lvl="2"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3pPr>
            <a:lvl4pPr marL="0" lvl="3"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4pPr>
            <a:lvl5pPr marL="0" lvl="4"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5pPr>
            <a:lvl6pPr marL="0" lvl="5"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6pPr>
            <a:lvl7pPr marL="0" lvl="6"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7pPr>
            <a:lvl8pPr marL="0" lvl="7"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8pPr>
            <a:lvl9pPr marL="0" lvl="8"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33" name="Google Shape;33;p16"/>
          <p:cNvSpPr>
            <a:spLocks noGrp="1"/>
          </p:cNvSpPr>
          <p:nvPr>
            <p:ph type="pic" idx="2"/>
          </p:nvPr>
        </p:nvSpPr>
        <p:spPr>
          <a:xfrm>
            <a:off x="961925" y="1087655"/>
            <a:ext cx="10541000" cy="4923001"/>
          </a:xfrm>
          <a:prstGeom prst="rect">
            <a:avLst/>
          </a:prstGeom>
          <a:no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Title, Subtitle &amp; Content">
  <p:cSld name="1_Title, Subtitle &amp; Content 2">
    <p:bg>
      <p:bgPr>
        <a:blipFill>
          <a:blip r:embed="rId2">
            <a:alphaModFix/>
          </a:blip>
          <a:stretch>
            <a:fillRect/>
          </a:stretch>
        </a:blipFill>
        <a:effectLst/>
      </p:bgPr>
    </p:bg>
    <p:spTree>
      <p:nvGrpSpPr>
        <p:cNvPr id="1" name="Shape 34"/>
        <p:cNvGrpSpPr/>
        <p:nvPr/>
      </p:nvGrpSpPr>
      <p:grpSpPr>
        <a:xfrm>
          <a:off x="0" y="0"/>
          <a:ext cx="0" cy="0"/>
          <a:chOff x="0" y="0"/>
          <a:chExt cx="0" cy="0"/>
        </a:xfrm>
      </p:grpSpPr>
      <p:sp>
        <p:nvSpPr>
          <p:cNvPr id="35" name="Google Shape;35;p17"/>
          <p:cNvSpPr txBox="1">
            <a:spLocks noGrp="1"/>
          </p:cNvSpPr>
          <p:nvPr>
            <p:ph type="title"/>
          </p:nvPr>
        </p:nvSpPr>
        <p:spPr>
          <a:xfrm>
            <a:off x="972127" y="347852"/>
            <a:ext cx="10515600" cy="873638"/>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7"/>
          <p:cNvSpPr txBox="1">
            <a:spLocks noGrp="1"/>
          </p:cNvSpPr>
          <p:nvPr>
            <p:ph type="body" idx="1"/>
          </p:nvPr>
        </p:nvSpPr>
        <p:spPr>
          <a:xfrm>
            <a:off x="971550" y="1361190"/>
            <a:ext cx="5124450" cy="4432300"/>
          </a:xfrm>
          <a:prstGeom prst="rect">
            <a:avLst/>
          </a:prstGeom>
          <a:noFill/>
          <a:ln>
            <a:noFill/>
          </a:ln>
        </p:spPr>
        <p:txBody>
          <a:bodyPr spcFirstLastPara="1" wrap="square" lIns="91425" tIns="45700" rIns="91425" bIns="45700" anchor="t" anchorCtr="0">
            <a:normAutofit/>
          </a:bodyPr>
          <a:lstStyle>
            <a:lvl1pPr marL="457200" lvl="0" indent="-355600" algn="l">
              <a:lnSpc>
                <a:spcPct val="114000"/>
              </a:lnSpc>
              <a:spcBef>
                <a:spcPts val="1000"/>
              </a:spcBef>
              <a:spcAft>
                <a:spcPts val="0"/>
              </a:spcAft>
              <a:buClr>
                <a:schemeClr val="dk1"/>
              </a:buClr>
              <a:buSzPts val="2000"/>
              <a:buFont typeface="Arial"/>
              <a:buChar char="•"/>
              <a:defRPr sz="2400" b="0" i="0">
                <a:latin typeface="Arial"/>
                <a:ea typeface="Arial"/>
                <a:cs typeface="Arial"/>
                <a:sym typeface="Arial"/>
              </a:defRPr>
            </a:lvl1pPr>
            <a:lvl2pPr marL="914400" lvl="1"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2pPr>
            <a:lvl3pPr marL="1371600" lvl="2"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3pPr>
            <a:lvl4pPr marL="1828800" lvl="3"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4pPr>
            <a:lvl5pPr marL="2286000" lvl="4" indent="-342900" algn="l">
              <a:lnSpc>
                <a:spcPct val="114000"/>
              </a:lnSpc>
              <a:spcBef>
                <a:spcPts val="500"/>
              </a:spcBef>
              <a:spcAft>
                <a:spcPts val="0"/>
              </a:spcAft>
              <a:buClr>
                <a:srgbClr val="0066CC"/>
              </a:buClr>
              <a:buSzPts val="1800"/>
              <a:buFont typeface="Arial"/>
              <a:buAutoNum type="arabicPeriod"/>
              <a:defRPr sz="1800" b="0" i="0">
                <a:solidFill>
                  <a:srgbClr val="0066CC"/>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7"/>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lvl1pPr marL="0" lvl="0"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1pPr>
            <a:lvl2pPr marL="0" lvl="1"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2pPr>
            <a:lvl3pPr marL="0" lvl="2"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3pPr>
            <a:lvl4pPr marL="0" lvl="3"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4pPr>
            <a:lvl5pPr marL="0" lvl="4"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5pPr>
            <a:lvl6pPr marL="0" lvl="5"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6pPr>
            <a:lvl7pPr marL="0" lvl="6"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7pPr>
            <a:lvl8pPr marL="0" lvl="7"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8pPr>
            <a:lvl9pPr marL="0" lvl="8"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38" name="Google Shape;38;p17"/>
          <p:cNvSpPr>
            <a:spLocks noGrp="1"/>
          </p:cNvSpPr>
          <p:nvPr>
            <p:ph type="pic" idx="2"/>
          </p:nvPr>
        </p:nvSpPr>
        <p:spPr>
          <a:xfrm>
            <a:off x="6096000" y="1361190"/>
            <a:ext cx="5416550" cy="4432300"/>
          </a:xfrm>
          <a:prstGeom prst="rect">
            <a:avLst/>
          </a:prstGeom>
          <a:noFill/>
          <a:ln>
            <a:no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Subtitle &amp; Content">
  <p:cSld name="2_Title, Subtitle &amp; Content">
    <p:bg>
      <p:bgPr>
        <a:blipFill>
          <a:blip r:embed="rId2">
            <a:alphaModFix/>
          </a:blip>
          <a:stretch>
            <a:fillRect/>
          </a:stretch>
        </a:blipFill>
        <a:effectLst/>
      </p:bgPr>
    </p:bg>
    <p:spTree>
      <p:nvGrpSpPr>
        <p:cNvPr id="1" name="Shape 39"/>
        <p:cNvGrpSpPr/>
        <p:nvPr/>
      </p:nvGrpSpPr>
      <p:grpSpPr>
        <a:xfrm>
          <a:off x="0" y="0"/>
          <a:ext cx="0" cy="0"/>
          <a:chOff x="0" y="0"/>
          <a:chExt cx="0" cy="0"/>
        </a:xfrm>
      </p:grpSpPr>
      <p:sp>
        <p:nvSpPr>
          <p:cNvPr id="40" name="Google Shape;40;p18"/>
          <p:cNvSpPr txBox="1">
            <a:spLocks noGrp="1"/>
          </p:cNvSpPr>
          <p:nvPr>
            <p:ph type="title"/>
          </p:nvPr>
        </p:nvSpPr>
        <p:spPr>
          <a:xfrm>
            <a:off x="972127" y="347852"/>
            <a:ext cx="10515600" cy="873638"/>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18"/>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lvl1pPr marL="0" lvl="0"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1pPr>
            <a:lvl2pPr marL="0" lvl="1"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2pPr>
            <a:lvl3pPr marL="0" lvl="2"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3pPr>
            <a:lvl4pPr marL="0" lvl="3"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4pPr>
            <a:lvl5pPr marL="0" lvl="4"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5pPr>
            <a:lvl6pPr marL="0" lvl="5"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6pPr>
            <a:lvl7pPr marL="0" lvl="6"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7pPr>
            <a:lvl8pPr marL="0" lvl="7"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8pPr>
            <a:lvl9pPr marL="0" lvl="8" indent="0" algn="l">
              <a:lnSpc>
                <a:spcPct val="100000"/>
              </a:lnSpc>
              <a:spcBef>
                <a:spcPts val="0"/>
              </a:spcBef>
              <a:spcAft>
                <a:spcPts val="0"/>
              </a:spcAft>
              <a:buSzPts val="1600"/>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42" name="Google Shape;42;p18"/>
          <p:cNvSpPr txBox="1">
            <a:spLocks noGrp="1"/>
          </p:cNvSpPr>
          <p:nvPr>
            <p:ph type="body" idx="1"/>
          </p:nvPr>
        </p:nvSpPr>
        <p:spPr>
          <a:xfrm>
            <a:off x="971550" y="1361190"/>
            <a:ext cx="5124450" cy="4432300"/>
          </a:xfrm>
          <a:prstGeom prst="rect">
            <a:avLst/>
          </a:prstGeom>
          <a:noFill/>
          <a:ln>
            <a:noFill/>
          </a:ln>
        </p:spPr>
        <p:txBody>
          <a:bodyPr spcFirstLastPara="1" wrap="square" lIns="91425" tIns="45700" rIns="91425" bIns="45700" anchor="t" anchorCtr="0">
            <a:normAutofit/>
          </a:bodyPr>
          <a:lstStyle>
            <a:lvl1pPr marL="457200" lvl="0" indent="-355600" algn="l">
              <a:lnSpc>
                <a:spcPct val="114000"/>
              </a:lnSpc>
              <a:spcBef>
                <a:spcPts val="1000"/>
              </a:spcBef>
              <a:spcAft>
                <a:spcPts val="0"/>
              </a:spcAft>
              <a:buClr>
                <a:schemeClr val="dk1"/>
              </a:buClr>
              <a:buSzPts val="2000"/>
              <a:buFont typeface="Arial"/>
              <a:buChar char="•"/>
              <a:defRPr sz="2400" b="0" i="0">
                <a:latin typeface="Arial"/>
                <a:ea typeface="Arial"/>
                <a:cs typeface="Arial"/>
                <a:sym typeface="Arial"/>
              </a:defRPr>
            </a:lvl1pPr>
            <a:lvl2pPr marL="914400" lvl="1"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2pPr>
            <a:lvl3pPr marL="1371600" lvl="2"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3pPr>
            <a:lvl4pPr marL="1828800" lvl="3"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4pPr>
            <a:lvl5pPr marL="2286000" lvl="4" indent="-342900" algn="l">
              <a:lnSpc>
                <a:spcPct val="114000"/>
              </a:lnSpc>
              <a:spcBef>
                <a:spcPts val="500"/>
              </a:spcBef>
              <a:spcAft>
                <a:spcPts val="0"/>
              </a:spcAft>
              <a:buClr>
                <a:srgbClr val="0066CC"/>
              </a:buClr>
              <a:buSzPts val="1800"/>
              <a:buFont typeface="Arial"/>
              <a:buAutoNum type="arabicPeriod"/>
              <a:defRPr sz="1800" b="0" i="0">
                <a:solidFill>
                  <a:srgbClr val="0066CC"/>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18"/>
          <p:cNvSpPr txBox="1">
            <a:spLocks noGrp="1"/>
          </p:cNvSpPr>
          <p:nvPr>
            <p:ph type="body" idx="2"/>
          </p:nvPr>
        </p:nvSpPr>
        <p:spPr>
          <a:xfrm>
            <a:off x="6359096" y="1361190"/>
            <a:ext cx="5124450" cy="4432300"/>
          </a:xfrm>
          <a:prstGeom prst="rect">
            <a:avLst/>
          </a:prstGeom>
          <a:noFill/>
          <a:ln>
            <a:noFill/>
          </a:ln>
        </p:spPr>
        <p:txBody>
          <a:bodyPr spcFirstLastPara="1" wrap="square" lIns="91425" tIns="45700" rIns="91425" bIns="45700" anchor="t" anchorCtr="0">
            <a:normAutofit/>
          </a:bodyPr>
          <a:lstStyle>
            <a:lvl1pPr marL="457200" lvl="0" indent="-355600" algn="l">
              <a:lnSpc>
                <a:spcPct val="114000"/>
              </a:lnSpc>
              <a:spcBef>
                <a:spcPts val="1000"/>
              </a:spcBef>
              <a:spcAft>
                <a:spcPts val="0"/>
              </a:spcAft>
              <a:buClr>
                <a:schemeClr val="dk1"/>
              </a:buClr>
              <a:buSzPts val="2000"/>
              <a:buFont typeface="Arial"/>
              <a:buChar char="•"/>
              <a:defRPr sz="2400" b="0" i="0">
                <a:latin typeface="Arial"/>
                <a:ea typeface="Arial"/>
                <a:cs typeface="Arial"/>
                <a:sym typeface="Arial"/>
              </a:defRPr>
            </a:lvl1pPr>
            <a:lvl2pPr marL="914400" lvl="1"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2pPr>
            <a:lvl3pPr marL="1371600" lvl="2"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3pPr>
            <a:lvl4pPr marL="1828800" lvl="3"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4pPr>
            <a:lvl5pPr marL="2286000" lvl="4" indent="-342900" algn="l">
              <a:lnSpc>
                <a:spcPct val="114000"/>
              </a:lnSpc>
              <a:spcBef>
                <a:spcPts val="500"/>
              </a:spcBef>
              <a:spcAft>
                <a:spcPts val="0"/>
              </a:spcAft>
              <a:buClr>
                <a:srgbClr val="0066CC"/>
              </a:buClr>
              <a:buSzPts val="1800"/>
              <a:buFont typeface="Arial"/>
              <a:buAutoNum type="arabicPeriod"/>
              <a:defRPr sz="1800" b="0" i="0">
                <a:solidFill>
                  <a:srgbClr val="0066CC"/>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EB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EB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Google Shape;48;p1"/>
          <p:cNvSpPr txBox="1">
            <a:spLocks noGrp="1"/>
          </p:cNvSpPr>
          <p:nvPr>
            <p:ph type="ctrTitle"/>
          </p:nvPr>
        </p:nvSpPr>
        <p:spPr>
          <a:xfrm>
            <a:off x="1524000" y="3077521"/>
            <a:ext cx="9144000" cy="506423"/>
          </a:xfrm>
          <a:prstGeom prst="rect">
            <a:avLst/>
          </a:prstGeom>
          <a:noFill/>
          <a:ln>
            <a:noFill/>
          </a:ln>
        </p:spPr>
        <p:txBody>
          <a:bodyPr spcFirstLastPara="1" wrap="square" lIns="91425" tIns="45700" rIns="91425" bIns="45700" anchor="t" anchorCtr="0">
            <a:normAutofit fontScale="90000"/>
          </a:bodyPr>
          <a:lstStyle/>
          <a:p>
            <a:pPr marL="91440" lvl="0" indent="-91440" algn="l" rtl="0">
              <a:lnSpc>
                <a:spcPct val="90000"/>
              </a:lnSpc>
              <a:spcBef>
                <a:spcPts val="0"/>
              </a:spcBef>
              <a:spcAft>
                <a:spcPts val="0"/>
              </a:spcAft>
              <a:buClr>
                <a:schemeClr val="dk1"/>
              </a:buClr>
              <a:buSzPct val="111111"/>
              <a:buFont typeface="Arial"/>
              <a:buNone/>
            </a:pPr>
            <a:r>
              <a:rPr lang="en-US"/>
              <a:t>Workgroup to Discuss Hospital Refund Process</a:t>
            </a:r>
            <a:endParaRPr/>
          </a:p>
        </p:txBody>
      </p:sp>
      <p:sp>
        <p:nvSpPr>
          <p:cNvPr id="49" name="Google Shape;49;p1"/>
          <p:cNvSpPr txBox="1">
            <a:spLocks noGrp="1"/>
          </p:cNvSpPr>
          <p:nvPr>
            <p:ph type="body" idx="2"/>
          </p:nvPr>
        </p:nvSpPr>
        <p:spPr>
          <a:xfrm>
            <a:off x="2758698" y="4502475"/>
            <a:ext cx="7909302" cy="1079500"/>
          </a:xfrm>
          <a:prstGeom prst="rect">
            <a:avLst/>
          </a:prstGeom>
          <a:noFill/>
          <a:ln>
            <a:noFill/>
          </a:ln>
        </p:spPr>
        <p:txBody>
          <a:bodyPr spcFirstLastPara="1" wrap="square" lIns="91425" tIns="45700" rIns="91425" bIns="45700" anchor="t" anchorCtr="0">
            <a:normAutofit/>
          </a:bodyPr>
          <a:lstStyle/>
          <a:p>
            <a:pPr marL="457200" lvl="0" indent="-228600" algn="r" rtl="0">
              <a:lnSpc>
                <a:spcPct val="90000"/>
              </a:lnSpc>
              <a:spcBef>
                <a:spcPts val="1000"/>
              </a:spcBef>
              <a:spcAft>
                <a:spcPts val="0"/>
              </a:spcAft>
              <a:buClr>
                <a:srgbClr val="0066CC"/>
              </a:buClr>
              <a:buSzPts val="1400"/>
              <a:buFont typeface="Arial"/>
              <a:buNone/>
            </a:pPr>
            <a:r>
              <a:rPr lang="en-US"/>
              <a:t>August 15, 2022</a:t>
            </a:r>
            <a:endParaRPr/>
          </a:p>
        </p:txBody>
      </p:sp>
      <p:sp>
        <p:nvSpPr>
          <p:cNvPr id="50" name="Google Shape;50;p1"/>
          <p:cNvSpPr txBox="1">
            <a:spLocks noGrp="1"/>
          </p:cNvSpPr>
          <p:nvPr>
            <p:ph type="body" idx="3"/>
          </p:nvPr>
        </p:nvSpPr>
        <p:spPr>
          <a:xfrm>
            <a:off x="1482429" y="3891609"/>
            <a:ext cx="5033963" cy="496888"/>
          </a:xfrm>
          <a:prstGeom prst="rect">
            <a:avLst/>
          </a:prstGeom>
          <a:noFill/>
          <a:ln>
            <a:noFill/>
          </a:ln>
        </p:spPr>
        <p:txBody>
          <a:bodyPr spcFirstLastPara="1" wrap="square" lIns="91425" tIns="45700" rIns="91425" bIns="45700" anchor="t" anchorCtr="0">
            <a:normAutofit/>
          </a:bodyPr>
          <a:lstStyle/>
          <a:p>
            <a:pPr marL="50800" lvl="0" indent="0" algn="l" rtl="0">
              <a:lnSpc>
                <a:spcPct val="90000"/>
              </a:lnSpc>
              <a:spcBef>
                <a:spcPts val="1000"/>
              </a:spcBef>
              <a:spcAft>
                <a:spcPts val="0"/>
              </a:spcAft>
              <a:buSzPts val="2800"/>
              <a:buNone/>
            </a:pPr>
            <a:r>
              <a:rPr lang="en-US"/>
              <a:t>Required by Ch. 683, 2022</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g1402cedc53b_0_26"/>
          <p:cNvSpPr txBox="1">
            <a:spLocks noGrp="1"/>
          </p:cNvSpPr>
          <p:nvPr>
            <p:ph type="body" idx="1"/>
          </p:nvPr>
        </p:nvSpPr>
        <p:spPr>
          <a:xfrm>
            <a:off x="971550" y="1133475"/>
            <a:ext cx="10515600" cy="4659900"/>
          </a:xfrm>
          <a:prstGeom prst="rect">
            <a:avLst/>
          </a:prstGeom>
          <a:noFill/>
          <a:ln>
            <a:noFill/>
          </a:ln>
        </p:spPr>
        <p:txBody>
          <a:bodyPr spcFirstLastPara="1" wrap="square" lIns="91425" tIns="45700" rIns="91425" bIns="45700" anchor="t" anchorCtr="0">
            <a:normAutofit/>
          </a:bodyPr>
          <a:lstStyle/>
          <a:p>
            <a:pPr marL="457200" lvl="0" indent="-374650" algn="l" rtl="0">
              <a:lnSpc>
                <a:spcPct val="114000"/>
              </a:lnSpc>
              <a:spcBef>
                <a:spcPts val="1000"/>
              </a:spcBef>
              <a:spcAft>
                <a:spcPts val="0"/>
              </a:spcAft>
              <a:buSzPts val="2300"/>
              <a:buAutoNum type="arabicPeriod"/>
            </a:pPr>
            <a:r>
              <a:rPr lang="en-US" sz="2300"/>
              <a:t>Submit Written Comments </a:t>
            </a:r>
            <a:endParaRPr sz="1800">
              <a:solidFill>
                <a:srgbClr val="0066CC"/>
              </a:solidFill>
            </a:endParaRPr>
          </a:p>
          <a:p>
            <a:pPr marL="914400" lvl="1" indent="-342900" algn="l" rtl="0">
              <a:lnSpc>
                <a:spcPct val="114000"/>
              </a:lnSpc>
              <a:spcBef>
                <a:spcPts val="0"/>
              </a:spcBef>
              <a:spcAft>
                <a:spcPts val="0"/>
              </a:spcAft>
              <a:buSzPts val="1800"/>
              <a:buChar char="•"/>
            </a:pPr>
            <a:r>
              <a:rPr lang="en-US"/>
              <a:t>“Workgroup Discussion Questions for August 15, 2022”  (Page 2 of discussion document) &amp;</a:t>
            </a:r>
            <a:endParaRPr/>
          </a:p>
          <a:p>
            <a:pPr marL="914400" lvl="1" indent="-342900" algn="l" rtl="0">
              <a:lnSpc>
                <a:spcPct val="114000"/>
              </a:lnSpc>
              <a:spcBef>
                <a:spcPts val="0"/>
              </a:spcBef>
              <a:spcAft>
                <a:spcPts val="0"/>
              </a:spcAft>
              <a:buSzPts val="1800"/>
              <a:buChar char="•"/>
            </a:pPr>
            <a:r>
              <a:rPr lang="en-US"/>
              <a:t>“Workgroup Items for Written Comment after August 15, 2022” (Page 3)</a:t>
            </a:r>
            <a:endParaRPr/>
          </a:p>
          <a:p>
            <a:pPr marL="0" lvl="0" indent="0" algn="l" rtl="0">
              <a:lnSpc>
                <a:spcPct val="114000"/>
              </a:lnSpc>
              <a:spcBef>
                <a:spcPts val="1000"/>
              </a:spcBef>
              <a:spcAft>
                <a:spcPts val="0"/>
              </a:spcAft>
              <a:buNone/>
            </a:pPr>
            <a:r>
              <a:rPr lang="en-US" sz="1800" b="1">
                <a:solidFill>
                  <a:srgbClr val="0066CC"/>
                </a:solidFill>
              </a:rPr>
              <a:t>Responses are due by </a:t>
            </a:r>
            <a:r>
              <a:rPr lang="en-US" sz="1800" b="1" u="sng">
                <a:solidFill>
                  <a:srgbClr val="0066CC"/>
                </a:solidFill>
              </a:rPr>
              <a:t>Wednesday, August 31st.</a:t>
            </a:r>
            <a:endParaRPr sz="1800" b="1" u="sng">
              <a:solidFill>
                <a:srgbClr val="0066CC"/>
              </a:solidFill>
            </a:endParaRPr>
          </a:p>
          <a:p>
            <a:pPr marL="0" lvl="0" indent="0" algn="l" rtl="0">
              <a:lnSpc>
                <a:spcPct val="114000"/>
              </a:lnSpc>
              <a:spcBef>
                <a:spcPts val="1000"/>
              </a:spcBef>
              <a:spcAft>
                <a:spcPts val="0"/>
              </a:spcAft>
              <a:buNone/>
            </a:pPr>
            <a:endParaRPr sz="1800" b="1">
              <a:solidFill>
                <a:srgbClr val="0066CC"/>
              </a:solidFill>
            </a:endParaRPr>
          </a:p>
          <a:p>
            <a:pPr marL="457200" lvl="0" indent="-374650" algn="l" rtl="0">
              <a:spcBef>
                <a:spcPts val="1000"/>
              </a:spcBef>
              <a:spcAft>
                <a:spcPts val="0"/>
              </a:spcAft>
              <a:buSzPts val="2300"/>
              <a:buAutoNum type="arabicPeriod"/>
            </a:pPr>
            <a:r>
              <a:rPr lang="en-US" sz="2300"/>
              <a:t>Review questions for future discussions for meeting on September 19th, as well as any additional materials provided to HSCRC before the meeting.</a:t>
            </a:r>
            <a:endParaRPr sz="2300"/>
          </a:p>
          <a:p>
            <a:pPr marL="457200" lvl="0" indent="0" algn="l" rtl="0">
              <a:spcBef>
                <a:spcPts val="1000"/>
              </a:spcBef>
              <a:spcAft>
                <a:spcPts val="0"/>
              </a:spcAft>
              <a:buNone/>
            </a:pPr>
            <a:endParaRPr sz="2300"/>
          </a:p>
          <a:p>
            <a:pPr marL="457200" lvl="0" indent="-374650" algn="l" rtl="0">
              <a:spcBef>
                <a:spcPts val="1000"/>
              </a:spcBef>
              <a:spcAft>
                <a:spcPts val="0"/>
              </a:spcAft>
              <a:buSzPts val="2300"/>
              <a:buAutoNum type="arabicPeriod"/>
            </a:pPr>
            <a:r>
              <a:rPr lang="en-US" sz="2300"/>
              <a:t>Respond to scheduling requests for an October meeting.</a:t>
            </a:r>
            <a:endParaRPr sz="2300"/>
          </a:p>
        </p:txBody>
      </p:sp>
      <p:sp>
        <p:nvSpPr>
          <p:cNvPr id="114" name="Google Shape;114;g1402cedc53b_0_26"/>
          <p:cNvSpPr txBox="1">
            <a:spLocks noGrp="1"/>
          </p:cNvSpPr>
          <p:nvPr>
            <p:ph type="title"/>
          </p:nvPr>
        </p:nvSpPr>
        <p:spPr>
          <a:xfrm>
            <a:off x="972127" y="347853"/>
            <a:ext cx="10515600" cy="600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800"/>
              <a:buFont typeface="Arial"/>
              <a:buNone/>
            </a:pPr>
            <a:r>
              <a:rPr lang="en-US"/>
              <a:t>Next Steps</a:t>
            </a:r>
            <a:endParaRPr/>
          </a:p>
        </p:txBody>
      </p:sp>
      <p:sp>
        <p:nvSpPr>
          <p:cNvPr id="115" name="Google Shape;115;g1402cedc53b_0_26"/>
          <p:cNvSpPr txBox="1">
            <a:spLocks noGrp="1"/>
          </p:cNvSpPr>
          <p:nvPr>
            <p:ph type="sldNum" idx="12"/>
          </p:nvPr>
        </p:nvSpPr>
        <p:spPr>
          <a:xfrm>
            <a:off x="11512550" y="6213474"/>
            <a:ext cx="577800" cy="3651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0"/>
          <p:cNvSpPr txBox="1">
            <a:spLocks noGrp="1"/>
          </p:cNvSpPr>
          <p:nvPr>
            <p:ph type="title"/>
          </p:nvPr>
        </p:nvSpPr>
        <p:spPr>
          <a:xfrm>
            <a:off x="972127" y="1835088"/>
            <a:ext cx="10515600" cy="394545"/>
          </a:xfrm>
          <a:prstGeom prst="rect">
            <a:avLst/>
          </a:prstGeom>
          <a:noFill/>
          <a:ln>
            <a:noFill/>
          </a:ln>
        </p:spPr>
        <p:txBody>
          <a:bodyPr spcFirstLastPara="1" wrap="square" lIns="91425" tIns="45700" rIns="91425" bIns="45700" anchor="t" anchorCtr="0">
            <a:noAutofit/>
          </a:bodyPr>
          <a:lstStyle/>
          <a:p>
            <a:pPr marL="0" lvl="0" indent="0" algn="r" rtl="0">
              <a:lnSpc>
                <a:spcPct val="90000"/>
              </a:lnSpc>
              <a:spcBef>
                <a:spcPts val="0"/>
              </a:spcBef>
              <a:spcAft>
                <a:spcPts val="0"/>
              </a:spcAft>
              <a:buClr>
                <a:schemeClr val="dk1"/>
              </a:buClr>
              <a:buSzPts val="3200"/>
              <a:buFont typeface="Arial"/>
              <a:buNone/>
            </a:pPr>
            <a:r>
              <a:rPr lang="en-US"/>
              <a:t>Thank you!</a:t>
            </a:r>
            <a:endParaRPr/>
          </a:p>
        </p:txBody>
      </p:sp>
      <p:sp>
        <p:nvSpPr>
          <p:cNvPr id="121" name="Google Shape;121;p10"/>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11</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2"/>
          <p:cNvSpPr txBox="1">
            <a:spLocks noGrp="1"/>
          </p:cNvSpPr>
          <p:nvPr>
            <p:ph type="title"/>
          </p:nvPr>
        </p:nvSpPr>
        <p:spPr>
          <a:xfrm>
            <a:off x="972127" y="347853"/>
            <a:ext cx="10515600" cy="60083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800"/>
              <a:buFont typeface="Arial"/>
              <a:buNone/>
            </a:pPr>
            <a:r>
              <a:rPr lang="en-US"/>
              <a:t>Overview</a:t>
            </a:r>
            <a:endParaRPr/>
          </a:p>
        </p:txBody>
      </p:sp>
      <p:graphicFrame>
        <p:nvGraphicFramePr>
          <p:cNvPr id="56" name="Google Shape;56;p2"/>
          <p:cNvGraphicFramePr/>
          <p:nvPr/>
        </p:nvGraphicFramePr>
        <p:xfrm>
          <a:off x="972127" y="1160585"/>
          <a:ext cx="3000000" cy="3000000"/>
        </p:xfrm>
        <a:graphic>
          <a:graphicData uri="http://schemas.openxmlformats.org/drawingml/2006/table">
            <a:tbl>
              <a:tblPr firstRow="1" bandRow="1">
                <a:noFill/>
                <a:tableStyleId>{8573173C-D204-4F91-9968-73BEDC2E4C47}</a:tableStyleId>
              </a:tblPr>
              <a:tblGrid>
                <a:gridCol w="6168900">
                  <a:extLst>
                    <a:ext uri="{9D8B030D-6E8A-4147-A177-3AD203B41FA5}">
                      <a16:colId xmlns:a16="http://schemas.microsoft.com/office/drawing/2014/main" val="20000"/>
                    </a:ext>
                  </a:extLst>
                </a:gridCol>
                <a:gridCol w="3796600">
                  <a:extLst>
                    <a:ext uri="{9D8B030D-6E8A-4147-A177-3AD203B41FA5}">
                      <a16:colId xmlns:a16="http://schemas.microsoft.com/office/drawing/2014/main" val="20001"/>
                    </a:ext>
                  </a:extLst>
                </a:gridCol>
              </a:tblGrid>
              <a:tr h="667500">
                <a:tc>
                  <a:txBody>
                    <a:bodyPr/>
                    <a:lstStyle/>
                    <a:p>
                      <a:pPr marL="0" marR="0" lvl="0" indent="0" algn="l" rtl="0">
                        <a:lnSpc>
                          <a:spcPct val="100000"/>
                        </a:lnSpc>
                        <a:spcBef>
                          <a:spcPts val="0"/>
                        </a:spcBef>
                        <a:spcAft>
                          <a:spcPts val="0"/>
                        </a:spcAft>
                        <a:buNone/>
                      </a:pPr>
                      <a:r>
                        <a:rPr lang="en-US" sz="2400" u="none" strike="noStrike" cap="none"/>
                        <a:t>Topic</a:t>
                      </a:r>
                      <a:endParaRPr/>
                    </a:p>
                  </a:txBody>
                  <a:tcPr marL="91450" marR="91450" marT="45725" marB="45725"/>
                </a:tc>
                <a:tc>
                  <a:txBody>
                    <a:bodyPr/>
                    <a:lstStyle/>
                    <a:p>
                      <a:pPr marL="0" marR="0" lvl="0" indent="0" algn="l" rtl="0">
                        <a:lnSpc>
                          <a:spcPct val="100000"/>
                        </a:lnSpc>
                        <a:spcBef>
                          <a:spcPts val="0"/>
                        </a:spcBef>
                        <a:spcAft>
                          <a:spcPts val="0"/>
                        </a:spcAft>
                        <a:buNone/>
                      </a:pPr>
                      <a:r>
                        <a:rPr lang="en-US" sz="2400" u="none" strike="noStrike" cap="none"/>
                        <a:t>Time</a:t>
                      </a:r>
                      <a:endParaRPr/>
                    </a:p>
                  </a:txBody>
                  <a:tcPr marL="91450" marR="91450" marT="45725" marB="45725"/>
                </a:tc>
                <a:extLst>
                  <a:ext uri="{0D108BD9-81ED-4DB2-BD59-A6C34878D82A}">
                    <a16:rowId xmlns:a16="http://schemas.microsoft.com/office/drawing/2014/main" val="10000"/>
                  </a:ext>
                </a:extLst>
              </a:tr>
              <a:tr h="664175">
                <a:tc>
                  <a:txBody>
                    <a:bodyPr/>
                    <a:lstStyle/>
                    <a:p>
                      <a:pPr marL="0" marR="0" lvl="0" indent="0" algn="l" rtl="0">
                        <a:lnSpc>
                          <a:spcPct val="100000"/>
                        </a:lnSpc>
                        <a:spcBef>
                          <a:spcPts val="0"/>
                        </a:spcBef>
                        <a:spcAft>
                          <a:spcPts val="0"/>
                        </a:spcAft>
                        <a:buNone/>
                      </a:pPr>
                      <a:r>
                        <a:rPr lang="en-US" sz="2400" u="none" strike="noStrike" cap="none"/>
                        <a:t>Welcome, Introduction</a:t>
                      </a:r>
                      <a:endParaRPr/>
                    </a:p>
                  </a:txBody>
                  <a:tcPr marL="91450" marR="91450" marT="45725" marB="45725"/>
                </a:tc>
                <a:tc>
                  <a:txBody>
                    <a:bodyPr/>
                    <a:lstStyle/>
                    <a:p>
                      <a:pPr marL="0" marR="0" lvl="0" indent="0" algn="l" rtl="0">
                        <a:lnSpc>
                          <a:spcPct val="100000"/>
                        </a:lnSpc>
                        <a:spcBef>
                          <a:spcPts val="0"/>
                        </a:spcBef>
                        <a:spcAft>
                          <a:spcPts val="0"/>
                        </a:spcAft>
                        <a:buNone/>
                      </a:pPr>
                      <a:r>
                        <a:rPr lang="en-US" sz="2400" u="none" strike="noStrike" cap="none"/>
                        <a:t>2:00-2:10</a:t>
                      </a:r>
                      <a:endParaRPr/>
                    </a:p>
                  </a:txBody>
                  <a:tcPr marL="91450" marR="91450" marT="45725" marB="45725"/>
                </a:tc>
                <a:extLst>
                  <a:ext uri="{0D108BD9-81ED-4DB2-BD59-A6C34878D82A}">
                    <a16:rowId xmlns:a16="http://schemas.microsoft.com/office/drawing/2014/main" val="10001"/>
                  </a:ext>
                </a:extLst>
              </a:tr>
              <a:tr h="664175">
                <a:tc>
                  <a:txBody>
                    <a:bodyPr/>
                    <a:lstStyle/>
                    <a:p>
                      <a:pPr marL="0" marR="0" lvl="0" indent="0" algn="l" rtl="0">
                        <a:lnSpc>
                          <a:spcPct val="100000"/>
                        </a:lnSpc>
                        <a:spcBef>
                          <a:spcPts val="0"/>
                        </a:spcBef>
                        <a:spcAft>
                          <a:spcPts val="0"/>
                        </a:spcAft>
                        <a:buNone/>
                      </a:pPr>
                      <a:r>
                        <a:rPr lang="en-US" sz="2400" u="none" strike="noStrike" cap="none"/>
                        <a:t>Workgroup Charge</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t>2:10-2:20</a:t>
                      </a:r>
                      <a:endParaRPr/>
                    </a:p>
                    <a:p>
                      <a:pPr marL="0" marR="0" lvl="0" indent="0" algn="l" rtl="0">
                        <a:lnSpc>
                          <a:spcPct val="100000"/>
                        </a:lnSpc>
                        <a:spcBef>
                          <a:spcPts val="0"/>
                        </a:spcBef>
                        <a:spcAft>
                          <a:spcPts val="0"/>
                        </a:spcAft>
                        <a:buNone/>
                      </a:pPr>
                      <a:endParaRPr sz="2400" u="none" strike="noStrike" cap="none"/>
                    </a:p>
                  </a:txBody>
                  <a:tcPr marL="91450" marR="91450" marT="45725" marB="45725"/>
                </a:tc>
                <a:extLst>
                  <a:ext uri="{0D108BD9-81ED-4DB2-BD59-A6C34878D82A}">
                    <a16:rowId xmlns:a16="http://schemas.microsoft.com/office/drawing/2014/main" val="10002"/>
                  </a:ext>
                </a:extLst>
              </a:tr>
              <a:tr h="664175">
                <a:tc>
                  <a:txBody>
                    <a:bodyPr/>
                    <a:lstStyle/>
                    <a:p>
                      <a:pPr marL="0" marR="0" lvl="0" indent="0" algn="l" rtl="0">
                        <a:lnSpc>
                          <a:spcPct val="100000"/>
                        </a:lnSpc>
                        <a:spcBef>
                          <a:spcPts val="0"/>
                        </a:spcBef>
                        <a:spcAft>
                          <a:spcPts val="0"/>
                        </a:spcAft>
                        <a:buNone/>
                      </a:pPr>
                      <a:r>
                        <a:rPr lang="en-US" sz="2400" u="none" strike="noStrike" cap="none"/>
                        <a:t>Ground Rules and Workplan</a:t>
                      </a:r>
                      <a:endParaRPr/>
                    </a:p>
                  </a:txBody>
                  <a:tcPr marL="91450" marR="91450" marT="45725" marB="45725">
                    <a:lnB w="12700" cap="flat" cmpd="sng">
                      <a:solidFill>
                        <a:schemeClr val="lt1">
                          <a:alpha val="0"/>
                        </a:schemeClr>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2400" u="none" strike="noStrike" cap="none"/>
                        <a:t>2:20-2:30</a:t>
                      </a:r>
                      <a:endParaRPr/>
                    </a:p>
                  </a:txBody>
                  <a:tcPr marL="91450" marR="91450" marT="45725" marB="45725">
                    <a:lnB w="12700" cap="flat" cmpd="sng">
                      <a:solidFill>
                        <a:schemeClr val="lt1">
                          <a:alpha val="0"/>
                        </a:schemeClr>
                      </a:solidFill>
                      <a:prstDash val="solid"/>
                      <a:round/>
                      <a:headEnd type="none" w="sm" len="sm"/>
                      <a:tailEnd type="none" w="sm" len="sm"/>
                    </a:lnB>
                  </a:tcPr>
                </a:tc>
                <a:extLst>
                  <a:ext uri="{0D108BD9-81ED-4DB2-BD59-A6C34878D82A}">
                    <a16:rowId xmlns:a16="http://schemas.microsoft.com/office/drawing/2014/main" val="10003"/>
                  </a:ext>
                </a:extLst>
              </a:tr>
              <a:tr h="786375">
                <a:tc>
                  <a:txBody>
                    <a:bodyPr/>
                    <a:lstStyle/>
                    <a:p>
                      <a:pPr marL="0" marR="0" lvl="0" indent="0" algn="l" rtl="0">
                        <a:lnSpc>
                          <a:spcPct val="100000"/>
                        </a:lnSpc>
                        <a:spcBef>
                          <a:spcPts val="0"/>
                        </a:spcBef>
                        <a:spcAft>
                          <a:spcPts val="0"/>
                        </a:spcAft>
                        <a:buNone/>
                      </a:pPr>
                      <a:r>
                        <a:rPr lang="en-US" sz="2400"/>
                        <a:t>Discussion</a:t>
                      </a:r>
                      <a:endParaRPr/>
                    </a:p>
                  </a:txBody>
                  <a:tcPr marL="91450" marR="91450" marT="45725" marB="45725">
                    <a:lnL w="12700" cap="flat" cmpd="sng">
                      <a:solidFill>
                        <a:schemeClr val="lt1">
                          <a:alpha val="0"/>
                        </a:schemeClr>
                      </a:solidFill>
                      <a:prstDash val="solid"/>
                      <a:round/>
                      <a:headEnd type="none" w="sm" len="sm"/>
                      <a:tailEnd type="none" w="sm" len="sm"/>
                    </a:lnL>
                    <a:lnR w="12700" cap="flat" cmpd="sng">
                      <a:solidFill>
                        <a:schemeClr val="lt1">
                          <a:alpha val="0"/>
                        </a:schemeClr>
                      </a:solidFill>
                      <a:prstDash val="solid"/>
                      <a:round/>
                      <a:headEnd type="none" w="sm" len="sm"/>
                      <a:tailEnd type="none" w="sm" len="sm"/>
                    </a:lnR>
                    <a:lnT w="12700" cap="flat" cmpd="sng">
                      <a:solidFill>
                        <a:schemeClr val="lt1">
                          <a:alpha val="0"/>
                        </a:schemeClr>
                      </a:solidFill>
                      <a:prstDash val="solid"/>
                      <a:round/>
                      <a:headEnd type="none" w="sm" len="sm"/>
                      <a:tailEnd type="none" w="sm" len="sm"/>
                    </a:lnT>
                    <a:lnB w="12700" cap="flat" cmpd="sng">
                      <a:solidFill>
                        <a:schemeClr val="lt1">
                          <a:alpha val="0"/>
                        </a:schemeClr>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2400" u="none" strike="noStrike" cap="none"/>
                        <a:t>2:30-3:4</a:t>
                      </a:r>
                      <a:r>
                        <a:rPr lang="en-US" sz="2400"/>
                        <a:t>0</a:t>
                      </a:r>
                      <a:endParaRPr/>
                    </a:p>
                  </a:txBody>
                  <a:tcPr marL="91450" marR="91450" marT="45725" marB="45725">
                    <a:lnL w="12700" cap="flat" cmpd="sng">
                      <a:solidFill>
                        <a:schemeClr val="lt1">
                          <a:alpha val="0"/>
                        </a:schemeClr>
                      </a:solidFill>
                      <a:prstDash val="solid"/>
                      <a:round/>
                      <a:headEnd type="none" w="sm" len="sm"/>
                      <a:tailEnd type="none" w="sm" len="sm"/>
                    </a:lnL>
                    <a:lnR w="12700" cap="flat" cmpd="sng">
                      <a:solidFill>
                        <a:schemeClr val="lt1">
                          <a:alpha val="0"/>
                        </a:schemeClr>
                      </a:solidFill>
                      <a:prstDash val="solid"/>
                      <a:round/>
                      <a:headEnd type="none" w="sm" len="sm"/>
                      <a:tailEnd type="none" w="sm" len="sm"/>
                    </a:lnR>
                    <a:lnT w="12700" cap="flat" cmpd="sng">
                      <a:solidFill>
                        <a:schemeClr val="lt1">
                          <a:alpha val="0"/>
                        </a:schemeClr>
                      </a:solidFill>
                      <a:prstDash val="solid"/>
                      <a:round/>
                      <a:headEnd type="none" w="sm" len="sm"/>
                      <a:tailEnd type="none" w="sm" len="sm"/>
                    </a:lnT>
                    <a:lnB w="12700" cap="flat" cmpd="sng">
                      <a:solidFill>
                        <a:schemeClr val="lt1">
                          <a:alpha val="0"/>
                        </a:schemeClr>
                      </a:solidFill>
                      <a:prstDash val="solid"/>
                      <a:round/>
                      <a:headEnd type="none" w="sm" len="sm"/>
                      <a:tailEnd type="none" w="sm" len="sm"/>
                    </a:lnB>
                  </a:tcPr>
                </a:tc>
                <a:extLst>
                  <a:ext uri="{0D108BD9-81ED-4DB2-BD59-A6C34878D82A}">
                    <a16:rowId xmlns:a16="http://schemas.microsoft.com/office/drawing/2014/main" val="10004"/>
                  </a:ext>
                </a:extLst>
              </a:tr>
              <a:tr h="786375">
                <a:tc>
                  <a:txBody>
                    <a:bodyPr/>
                    <a:lstStyle/>
                    <a:p>
                      <a:pPr marL="0" marR="0" lvl="0" indent="0" algn="l" rtl="0">
                        <a:lnSpc>
                          <a:spcPct val="100000"/>
                        </a:lnSpc>
                        <a:spcBef>
                          <a:spcPts val="0"/>
                        </a:spcBef>
                        <a:spcAft>
                          <a:spcPts val="0"/>
                        </a:spcAft>
                        <a:buNone/>
                      </a:pPr>
                      <a:r>
                        <a:rPr lang="en-US" sz="2400" u="none" strike="noStrike" cap="none"/>
                        <a:t>Public Comment</a:t>
                      </a:r>
                      <a:endParaRPr/>
                    </a:p>
                  </a:txBody>
                  <a:tcPr marL="91450" marR="91450" marT="45725" marB="45725">
                    <a:lnT w="12700" cap="flat" cmpd="sng">
                      <a:solidFill>
                        <a:schemeClr val="lt1">
                          <a:alpha val="0"/>
                        </a:schemeClr>
                      </a:solidFill>
                      <a:prstDash val="solid"/>
                      <a:round/>
                      <a:headEnd type="none" w="sm" len="sm"/>
                      <a:tailEnd type="none" w="sm" len="sm"/>
                    </a:lnT>
                  </a:tcPr>
                </a:tc>
                <a:tc>
                  <a:txBody>
                    <a:bodyPr/>
                    <a:lstStyle/>
                    <a:p>
                      <a:pPr marL="0" marR="0" lvl="0" indent="0" algn="l" rtl="0">
                        <a:lnSpc>
                          <a:spcPct val="100000"/>
                        </a:lnSpc>
                        <a:spcBef>
                          <a:spcPts val="0"/>
                        </a:spcBef>
                        <a:spcAft>
                          <a:spcPts val="0"/>
                        </a:spcAft>
                        <a:buNone/>
                      </a:pPr>
                      <a:r>
                        <a:rPr lang="en-US" sz="2400" u="none" strike="noStrike" cap="none"/>
                        <a:t>3:40-3:50</a:t>
                      </a:r>
                      <a:endParaRPr/>
                    </a:p>
                  </a:txBody>
                  <a:tcPr marL="91450" marR="91450" marT="45725" marB="45725">
                    <a:lnT w="12700" cap="flat" cmpd="sng">
                      <a:solidFill>
                        <a:schemeClr val="lt1">
                          <a:alpha val="0"/>
                        </a:schemeClr>
                      </a:solidFill>
                      <a:prstDash val="solid"/>
                      <a:round/>
                      <a:headEnd type="none" w="sm" len="sm"/>
                      <a:tailEnd type="none" w="sm" len="sm"/>
                    </a:lnT>
                  </a:tcPr>
                </a:tc>
                <a:extLst>
                  <a:ext uri="{0D108BD9-81ED-4DB2-BD59-A6C34878D82A}">
                    <a16:rowId xmlns:a16="http://schemas.microsoft.com/office/drawing/2014/main" val="10005"/>
                  </a:ext>
                </a:extLst>
              </a:tr>
              <a:tr h="66750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t>Next Steps</a:t>
                      </a:r>
                      <a:endParaRPr/>
                    </a:p>
                  </a:txBody>
                  <a:tcPr marL="91450" marR="91450" marT="45725" marB="45725"/>
                </a:tc>
                <a:tc>
                  <a:txBody>
                    <a:bodyPr/>
                    <a:lstStyle/>
                    <a:p>
                      <a:pPr marL="0" marR="0" lvl="0" indent="0" algn="l" rtl="0">
                        <a:lnSpc>
                          <a:spcPct val="100000"/>
                        </a:lnSpc>
                        <a:spcBef>
                          <a:spcPts val="0"/>
                        </a:spcBef>
                        <a:spcAft>
                          <a:spcPts val="0"/>
                        </a:spcAft>
                        <a:buNone/>
                      </a:pPr>
                      <a:r>
                        <a:rPr lang="en-US" sz="2400" u="none" strike="noStrike" cap="none"/>
                        <a:t>3:50-4:00</a:t>
                      </a:r>
                      <a:endParaRPr/>
                    </a:p>
                  </a:txBody>
                  <a:tcPr marL="91450" marR="91450" marT="45725" marB="45725"/>
                </a:tc>
                <a:extLst>
                  <a:ext uri="{0D108BD9-81ED-4DB2-BD59-A6C34878D82A}">
                    <a16:rowId xmlns:a16="http://schemas.microsoft.com/office/drawing/2014/main" val="10006"/>
                  </a:ext>
                </a:extLst>
              </a:tr>
            </a:tbl>
          </a:graphicData>
        </a:graphic>
      </p:graphicFrame>
      <p:sp>
        <p:nvSpPr>
          <p:cNvPr id="57" name="Google Shape;57;p2"/>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3"/>
          <p:cNvSpPr txBox="1">
            <a:spLocks noGrp="1"/>
          </p:cNvSpPr>
          <p:nvPr>
            <p:ph type="body" idx="1"/>
          </p:nvPr>
        </p:nvSpPr>
        <p:spPr>
          <a:xfrm>
            <a:off x="972127" y="1098992"/>
            <a:ext cx="10515600" cy="4943220"/>
          </a:xfrm>
          <a:prstGeom prst="rect">
            <a:avLst/>
          </a:prstGeom>
          <a:noFill/>
          <a:ln>
            <a:noFill/>
          </a:ln>
        </p:spPr>
        <p:txBody>
          <a:bodyPr spcFirstLastPara="1" wrap="square" lIns="91425" tIns="45700" rIns="91425" bIns="45700" anchor="t" anchorCtr="0">
            <a:normAutofit lnSpcReduction="10000"/>
          </a:bodyPr>
          <a:lstStyle/>
          <a:p>
            <a:pPr marL="101600" lvl="0" indent="0" algn="l" rtl="0">
              <a:lnSpc>
                <a:spcPct val="114000"/>
              </a:lnSpc>
              <a:spcBef>
                <a:spcPts val="600"/>
              </a:spcBef>
              <a:spcAft>
                <a:spcPts val="0"/>
              </a:spcAft>
              <a:buSzPts val="2000"/>
              <a:buNone/>
            </a:pPr>
            <a:r>
              <a:rPr lang="en-US" sz="2000"/>
              <a:t>Chapter 683 (2022) requires HSCRC, in coordination with the Department of Human Services (DHS), the State-designated exchange (CRISP), the Office of the Comptroller, and the Maryland Hospital Association (MHA), </a:t>
            </a:r>
            <a:r>
              <a:rPr lang="en-US" sz="2000" b="1"/>
              <a:t>to develop a process </a:t>
            </a:r>
            <a:r>
              <a:rPr lang="en-US" sz="2000"/>
              <a:t>that:</a:t>
            </a:r>
            <a:endParaRPr/>
          </a:p>
          <a:p>
            <a:pPr marL="457200" lvl="0" indent="-355600" algn="l" rtl="0">
              <a:lnSpc>
                <a:spcPct val="114000"/>
              </a:lnSpc>
              <a:spcBef>
                <a:spcPts val="600"/>
              </a:spcBef>
              <a:spcAft>
                <a:spcPts val="0"/>
              </a:spcAft>
              <a:buSzPts val="2000"/>
              <a:buFont typeface="Arial"/>
              <a:buAutoNum type="arabicPeriod"/>
            </a:pPr>
            <a:r>
              <a:rPr lang="en-US" sz="1800" b="1">
                <a:solidFill>
                  <a:srgbClr val="0066CC"/>
                </a:solidFill>
              </a:rPr>
              <a:t>Identifies patients who paid </a:t>
            </a:r>
            <a:r>
              <a:rPr lang="en-US" sz="1800">
                <a:solidFill>
                  <a:srgbClr val="0066CC"/>
                </a:solidFill>
              </a:rPr>
              <a:t>for hospitals services who </a:t>
            </a:r>
            <a:r>
              <a:rPr lang="en-US" sz="1800" b="1">
                <a:solidFill>
                  <a:srgbClr val="0066CC"/>
                </a:solidFill>
              </a:rPr>
              <a:t>may have qualified for free care </a:t>
            </a:r>
            <a:r>
              <a:rPr lang="en-US" sz="1800">
                <a:solidFill>
                  <a:srgbClr val="0066CC"/>
                </a:solidFill>
              </a:rPr>
              <a:t>under Health General §19–214.1  at the time of care during calendar years 2017 through 2021;</a:t>
            </a:r>
            <a:endParaRPr/>
          </a:p>
          <a:p>
            <a:pPr marL="457200" lvl="0" indent="-355600" algn="l" rtl="0">
              <a:lnSpc>
                <a:spcPct val="114000"/>
              </a:lnSpc>
              <a:spcBef>
                <a:spcPts val="600"/>
              </a:spcBef>
              <a:spcAft>
                <a:spcPts val="0"/>
              </a:spcAft>
              <a:buSzPts val="2000"/>
              <a:buFont typeface="Arial"/>
              <a:buAutoNum type="arabicPeriod"/>
            </a:pPr>
            <a:r>
              <a:rPr lang="en-US" sz="1800" b="1">
                <a:solidFill>
                  <a:srgbClr val="0066CC"/>
                </a:solidFill>
              </a:rPr>
              <a:t>Provides reimbursement </a:t>
            </a:r>
            <a:r>
              <a:rPr lang="en-US" sz="1800">
                <a:solidFill>
                  <a:srgbClr val="0066CC"/>
                </a:solidFill>
              </a:rPr>
              <a:t>to the identified patients, which may be applied incrementally;</a:t>
            </a:r>
            <a:endParaRPr/>
          </a:p>
          <a:p>
            <a:pPr marL="457200" lvl="0" indent="-355600" algn="l" rtl="0">
              <a:lnSpc>
                <a:spcPct val="114000"/>
              </a:lnSpc>
              <a:spcBef>
                <a:spcPts val="600"/>
              </a:spcBef>
              <a:spcAft>
                <a:spcPts val="0"/>
              </a:spcAft>
              <a:buSzPts val="2000"/>
              <a:buFont typeface="Arial"/>
              <a:buAutoNum type="arabicPeriod"/>
            </a:pPr>
            <a:r>
              <a:rPr lang="en-US" sz="1800">
                <a:solidFill>
                  <a:srgbClr val="0066CC"/>
                </a:solidFill>
              </a:rPr>
              <a:t>Ensures that a patient’s </a:t>
            </a:r>
            <a:r>
              <a:rPr lang="en-US" sz="1800" b="1">
                <a:solidFill>
                  <a:srgbClr val="0066CC"/>
                </a:solidFill>
              </a:rPr>
              <a:t>alternate address is used </a:t>
            </a:r>
            <a:r>
              <a:rPr lang="en-US" sz="1800">
                <a:solidFill>
                  <a:srgbClr val="0066CC"/>
                </a:solidFill>
              </a:rPr>
              <a:t>if the patient requested an alternate address for safety reasons; and</a:t>
            </a:r>
            <a:endParaRPr/>
          </a:p>
          <a:p>
            <a:pPr marL="457200" lvl="0" indent="-355600" algn="l" rtl="0">
              <a:lnSpc>
                <a:spcPct val="114000"/>
              </a:lnSpc>
              <a:spcBef>
                <a:spcPts val="600"/>
              </a:spcBef>
              <a:spcAft>
                <a:spcPts val="0"/>
              </a:spcAft>
              <a:buSzPts val="2000"/>
              <a:buFont typeface="Arial"/>
              <a:buAutoNum type="arabicPeriod"/>
            </a:pPr>
            <a:r>
              <a:rPr lang="en-US" sz="1800">
                <a:solidFill>
                  <a:srgbClr val="0066CC"/>
                </a:solidFill>
              </a:rPr>
              <a:t>Determines </a:t>
            </a:r>
            <a:r>
              <a:rPr lang="en-US" sz="1800" b="1">
                <a:solidFill>
                  <a:srgbClr val="0066CC"/>
                </a:solidFill>
              </a:rPr>
              <a:t>how HSCRC, DHS, and the Office of the Comptroller should share and disclose relevant information</a:t>
            </a:r>
            <a:r>
              <a:rPr lang="en-US" sz="1800">
                <a:solidFill>
                  <a:srgbClr val="0066CC"/>
                </a:solidFill>
              </a:rPr>
              <a:t>, including tax information, to the minimum extent necessary, to the hospital and in accordance with federal and state confidentiality laws for the purpose of carrying out the required process.</a:t>
            </a:r>
            <a:endParaRPr/>
          </a:p>
          <a:p>
            <a:pPr marL="101600" lvl="0" indent="0" algn="l" rtl="0">
              <a:lnSpc>
                <a:spcPct val="114000"/>
              </a:lnSpc>
              <a:spcBef>
                <a:spcPts val="600"/>
              </a:spcBef>
              <a:spcAft>
                <a:spcPts val="0"/>
              </a:spcAft>
              <a:buSzPts val="2000"/>
              <a:buNone/>
            </a:pPr>
            <a:r>
              <a:rPr lang="en-US" sz="2000"/>
              <a:t>Under the statute, HSCRC is allowed to alter the process that is developed under Chapter 683 as necessary.</a:t>
            </a:r>
            <a:endParaRPr sz="1400">
              <a:solidFill>
                <a:srgbClr val="0066CC"/>
              </a:solidFill>
            </a:endParaRPr>
          </a:p>
        </p:txBody>
      </p:sp>
      <p:sp>
        <p:nvSpPr>
          <p:cNvPr id="64" name="Google Shape;64;p3"/>
          <p:cNvSpPr txBox="1">
            <a:spLocks noGrp="1"/>
          </p:cNvSpPr>
          <p:nvPr>
            <p:ph type="title"/>
          </p:nvPr>
        </p:nvSpPr>
        <p:spPr>
          <a:xfrm>
            <a:off x="972127" y="347853"/>
            <a:ext cx="10515600" cy="60083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800"/>
              <a:buFont typeface="Arial"/>
              <a:buNone/>
            </a:pPr>
            <a:r>
              <a:rPr lang="en-US"/>
              <a:t>Workgroup Charge</a:t>
            </a:r>
            <a:endParaRPr/>
          </a:p>
        </p:txBody>
      </p:sp>
      <p:sp>
        <p:nvSpPr>
          <p:cNvPr id="65" name="Google Shape;65;p3"/>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4"/>
          <p:cNvSpPr txBox="1">
            <a:spLocks noGrp="1"/>
          </p:cNvSpPr>
          <p:nvPr>
            <p:ph type="body" idx="1"/>
          </p:nvPr>
        </p:nvSpPr>
        <p:spPr>
          <a:xfrm>
            <a:off x="972127" y="1098992"/>
            <a:ext cx="10515600" cy="4660015"/>
          </a:xfrm>
          <a:prstGeom prst="rect">
            <a:avLst/>
          </a:prstGeom>
          <a:noFill/>
          <a:ln>
            <a:noFill/>
          </a:ln>
        </p:spPr>
        <p:txBody>
          <a:bodyPr spcFirstLastPara="1" wrap="square" lIns="91425" tIns="45700" rIns="91425" bIns="45700" anchor="t" anchorCtr="0">
            <a:normAutofit/>
          </a:bodyPr>
          <a:lstStyle/>
          <a:p>
            <a:pPr marL="457200" lvl="0" indent="-355600" algn="l" rtl="0">
              <a:lnSpc>
                <a:spcPct val="114000"/>
              </a:lnSpc>
              <a:spcBef>
                <a:spcPts val="1000"/>
              </a:spcBef>
              <a:spcAft>
                <a:spcPts val="0"/>
              </a:spcAft>
              <a:buClr>
                <a:schemeClr val="dk1"/>
              </a:buClr>
              <a:buSzPts val="2000"/>
              <a:buChar char="•"/>
            </a:pPr>
            <a:r>
              <a:rPr lang="en-US"/>
              <a:t>Be prepared: please read materials before the meeting</a:t>
            </a:r>
            <a:endParaRPr/>
          </a:p>
          <a:p>
            <a:pPr marL="457200" lvl="0" indent="-355600" algn="l" rtl="0">
              <a:lnSpc>
                <a:spcPct val="114000"/>
              </a:lnSpc>
              <a:spcBef>
                <a:spcPts val="1000"/>
              </a:spcBef>
              <a:spcAft>
                <a:spcPts val="0"/>
              </a:spcAft>
              <a:buClr>
                <a:schemeClr val="dk1"/>
              </a:buClr>
              <a:buSzPts val="2000"/>
              <a:buChar char="•"/>
            </a:pPr>
            <a:r>
              <a:rPr lang="en-US"/>
              <a:t>Be brief.</a:t>
            </a:r>
            <a:endParaRPr/>
          </a:p>
          <a:p>
            <a:pPr marL="457200" lvl="0" indent="-355600" algn="l" rtl="0">
              <a:lnSpc>
                <a:spcPct val="114000"/>
              </a:lnSpc>
              <a:spcBef>
                <a:spcPts val="1000"/>
              </a:spcBef>
              <a:spcAft>
                <a:spcPts val="0"/>
              </a:spcAft>
              <a:buClr>
                <a:schemeClr val="dk1"/>
              </a:buClr>
              <a:buSzPts val="2000"/>
              <a:buChar char="•"/>
            </a:pPr>
            <a:r>
              <a:rPr lang="en-US"/>
              <a:t>Share the floor: please monitor your contributions to make sure others have an opportunity to engage in the discussion.</a:t>
            </a:r>
            <a:endParaRPr/>
          </a:p>
          <a:p>
            <a:pPr marL="457200" lvl="0" indent="-355600" algn="l" rtl="0">
              <a:lnSpc>
                <a:spcPct val="114000"/>
              </a:lnSpc>
              <a:spcBef>
                <a:spcPts val="1000"/>
              </a:spcBef>
              <a:spcAft>
                <a:spcPts val="0"/>
              </a:spcAft>
              <a:buClr>
                <a:schemeClr val="dk1"/>
              </a:buClr>
              <a:buSzPts val="2000"/>
              <a:buChar char="•"/>
            </a:pPr>
            <a:r>
              <a:rPr lang="en-US"/>
              <a:t>No interruptions (except for the time-keeper).</a:t>
            </a:r>
            <a:endParaRPr/>
          </a:p>
          <a:p>
            <a:pPr marL="457200" lvl="0" indent="-355600" algn="l" rtl="0">
              <a:lnSpc>
                <a:spcPct val="114000"/>
              </a:lnSpc>
              <a:spcBef>
                <a:spcPts val="1000"/>
              </a:spcBef>
              <a:spcAft>
                <a:spcPts val="0"/>
              </a:spcAft>
              <a:buClr>
                <a:schemeClr val="dk1"/>
              </a:buClr>
              <a:buSzPts val="2000"/>
              <a:buChar char="•"/>
            </a:pPr>
            <a:r>
              <a:rPr lang="en-US"/>
              <a:t>Stay on topic.</a:t>
            </a:r>
            <a:endParaRPr/>
          </a:p>
          <a:p>
            <a:pPr marL="457200" lvl="0" indent="-355600" algn="l" rtl="0">
              <a:lnSpc>
                <a:spcPct val="114000"/>
              </a:lnSpc>
              <a:spcBef>
                <a:spcPts val="1000"/>
              </a:spcBef>
              <a:spcAft>
                <a:spcPts val="0"/>
              </a:spcAft>
              <a:buClr>
                <a:schemeClr val="dk1"/>
              </a:buClr>
              <a:buSzPts val="2000"/>
              <a:buChar char="•"/>
            </a:pPr>
            <a:r>
              <a:rPr lang="en-US"/>
              <a:t>Questions are welcome.</a:t>
            </a:r>
            <a:endParaRPr/>
          </a:p>
          <a:p>
            <a:pPr marL="457200" lvl="0" indent="-355600" algn="l" rtl="0">
              <a:lnSpc>
                <a:spcPct val="114000"/>
              </a:lnSpc>
              <a:spcBef>
                <a:spcPts val="1000"/>
              </a:spcBef>
              <a:spcAft>
                <a:spcPts val="0"/>
              </a:spcAft>
              <a:buClr>
                <a:schemeClr val="dk1"/>
              </a:buClr>
              <a:buSzPts val="2000"/>
              <a:buChar char="•"/>
            </a:pPr>
            <a:r>
              <a:rPr lang="en-US"/>
              <a:t>Respect deadlines for written comments.</a:t>
            </a:r>
            <a:endParaRPr/>
          </a:p>
        </p:txBody>
      </p:sp>
      <p:sp>
        <p:nvSpPr>
          <p:cNvPr id="72" name="Google Shape;72;p4"/>
          <p:cNvSpPr txBox="1">
            <a:spLocks noGrp="1"/>
          </p:cNvSpPr>
          <p:nvPr>
            <p:ph type="title"/>
          </p:nvPr>
        </p:nvSpPr>
        <p:spPr>
          <a:xfrm>
            <a:off x="972127" y="347853"/>
            <a:ext cx="10515600" cy="60083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800"/>
              <a:buFont typeface="Arial"/>
              <a:buNone/>
            </a:pPr>
            <a:r>
              <a:rPr lang="en-US"/>
              <a:t>Workgroup Ground Rules</a:t>
            </a:r>
            <a:endParaRPr/>
          </a:p>
        </p:txBody>
      </p:sp>
      <p:sp>
        <p:nvSpPr>
          <p:cNvPr id="73" name="Google Shape;73;p4"/>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5"/>
          <p:cNvSpPr txBox="1">
            <a:spLocks noGrp="1"/>
          </p:cNvSpPr>
          <p:nvPr>
            <p:ph type="body" idx="1"/>
          </p:nvPr>
        </p:nvSpPr>
        <p:spPr>
          <a:xfrm>
            <a:off x="971550" y="1088571"/>
            <a:ext cx="10515600" cy="4979719"/>
          </a:xfrm>
          <a:prstGeom prst="rect">
            <a:avLst/>
          </a:prstGeom>
          <a:noFill/>
          <a:ln>
            <a:noFill/>
          </a:ln>
        </p:spPr>
        <p:txBody>
          <a:bodyPr spcFirstLastPara="1" wrap="square" lIns="91425" tIns="45700" rIns="91425" bIns="45700" anchor="t" anchorCtr="0">
            <a:normAutofit/>
          </a:bodyPr>
          <a:lstStyle/>
          <a:p>
            <a:pPr marL="457200" lvl="0" indent="-355600" algn="l" rtl="0">
              <a:lnSpc>
                <a:spcPct val="114000"/>
              </a:lnSpc>
              <a:spcBef>
                <a:spcPts val="1000"/>
              </a:spcBef>
              <a:spcAft>
                <a:spcPts val="0"/>
              </a:spcAft>
              <a:buClr>
                <a:schemeClr val="dk1"/>
              </a:buClr>
              <a:buSzPts val="2000"/>
              <a:buChar char="•"/>
            </a:pPr>
            <a:r>
              <a:rPr lang="en-US" sz="3100"/>
              <a:t>April - May 2022: </a:t>
            </a:r>
            <a:endParaRPr/>
          </a:p>
          <a:p>
            <a:pPr marL="914400" lvl="1" indent="-342900" algn="l" rtl="0">
              <a:lnSpc>
                <a:spcPct val="114000"/>
              </a:lnSpc>
              <a:spcBef>
                <a:spcPts val="500"/>
              </a:spcBef>
              <a:spcAft>
                <a:spcPts val="0"/>
              </a:spcAft>
              <a:buSzPts val="1800"/>
              <a:buChar char="•"/>
            </a:pPr>
            <a:r>
              <a:rPr lang="en-US" sz="2500"/>
              <a:t>HSCRC met with DHS and the Comptroller’s Office, &amp; Robyn Elliott (representing domestic violence advocates) to iterate on a possible refund process.</a:t>
            </a:r>
            <a:endParaRPr/>
          </a:p>
          <a:p>
            <a:pPr marL="914400" lvl="1" indent="-342900" algn="l" rtl="0">
              <a:lnSpc>
                <a:spcPct val="114000"/>
              </a:lnSpc>
              <a:spcBef>
                <a:spcPts val="500"/>
              </a:spcBef>
              <a:spcAft>
                <a:spcPts val="0"/>
              </a:spcAft>
              <a:buSzPts val="1800"/>
              <a:buChar char="•"/>
            </a:pPr>
            <a:r>
              <a:rPr lang="en-US" sz="2500"/>
              <a:t>HSCRC provided a discussion document to MHA.</a:t>
            </a:r>
            <a:endParaRPr/>
          </a:p>
          <a:p>
            <a:pPr marL="457200" lvl="0" indent="-355600" algn="l" rtl="0">
              <a:lnSpc>
                <a:spcPct val="114000"/>
              </a:lnSpc>
              <a:spcBef>
                <a:spcPts val="1000"/>
              </a:spcBef>
              <a:spcAft>
                <a:spcPts val="0"/>
              </a:spcAft>
              <a:buClr>
                <a:schemeClr val="dk1"/>
              </a:buClr>
              <a:buSzPts val="2000"/>
              <a:buChar char="•"/>
            </a:pPr>
            <a:r>
              <a:rPr lang="en-US" sz="3100"/>
              <a:t>June - July 2022: </a:t>
            </a:r>
            <a:r>
              <a:rPr lang="en-US" sz="2500">
                <a:solidFill>
                  <a:srgbClr val="0066CC"/>
                </a:solidFill>
              </a:rPr>
              <a:t>MHA reviewed the revised process with hospitals &amp; provided feedback to HSCRC.</a:t>
            </a:r>
            <a:endParaRPr/>
          </a:p>
          <a:p>
            <a:pPr marL="457200" lvl="0" indent="-355600" algn="l" rtl="0">
              <a:lnSpc>
                <a:spcPct val="114000"/>
              </a:lnSpc>
              <a:spcBef>
                <a:spcPts val="1000"/>
              </a:spcBef>
              <a:spcAft>
                <a:spcPts val="0"/>
              </a:spcAft>
              <a:buClr>
                <a:schemeClr val="dk1"/>
              </a:buClr>
              <a:buSzPts val="2000"/>
              <a:buChar char="•"/>
            </a:pPr>
            <a:r>
              <a:rPr lang="en-US" sz="3100"/>
              <a:t>August - October 2022: </a:t>
            </a:r>
            <a:r>
              <a:rPr lang="en-US" sz="2500">
                <a:solidFill>
                  <a:srgbClr val="0066CC"/>
                </a:solidFill>
              </a:rPr>
              <a:t>Workgroup to discuss the potential process &amp; AAG input.</a:t>
            </a:r>
            <a:endParaRPr sz="3100"/>
          </a:p>
        </p:txBody>
      </p:sp>
      <p:sp>
        <p:nvSpPr>
          <p:cNvPr id="80" name="Google Shape;80;p5"/>
          <p:cNvSpPr txBox="1">
            <a:spLocks noGrp="1"/>
          </p:cNvSpPr>
          <p:nvPr>
            <p:ph type="title"/>
          </p:nvPr>
        </p:nvSpPr>
        <p:spPr>
          <a:xfrm>
            <a:off x="972127" y="347853"/>
            <a:ext cx="10515600" cy="60083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800"/>
              <a:buFont typeface="Arial"/>
              <a:buNone/>
            </a:pPr>
            <a:r>
              <a:rPr lang="en-US"/>
              <a:t>Key Dates (1 of 2) (Subject to Change)</a:t>
            </a:r>
            <a:endParaRPr/>
          </a:p>
        </p:txBody>
      </p:sp>
      <p:sp>
        <p:nvSpPr>
          <p:cNvPr id="81" name="Google Shape;81;p5"/>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6"/>
          <p:cNvSpPr txBox="1">
            <a:spLocks noGrp="1"/>
          </p:cNvSpPr>
          <p:nvPr>
            <p:ph type="body" idx="1"/>
          </p:nvPr>
        </p:nvSpPr>
        <p:spPr>
          <a:xfrm>
            <a:off x="971550" y="1088571"/>
            <a:ext cx="10515600" cy="4979719"/>
          </a:xfrm>
          <a:prstGeom prst="rect">
            <a:avLst/>
          </a:prstGeom>
          <a:noFill/>
          <a:ln>
            <a:noFill/>
          </a:ln>
        </p:spPr>
        <p:txBody>
          <a:bodyPr spcFirstLastPara="1" wrap="square" lIns="91425" tIns="45700" rIns="91425" bIns="45700" anchor="t" anchorCtr="0">
            <a:normAutofit lnSpcReduction="10000"/>
          </a:bodyPr>
          <a:lstStyle/>
          <a:p>
            <a:pPr marL="457200" lvl="0" indent="-355600" algn="l" rtl="0">
              <a:lnSpc>
                <a:spcPct val="114000"/>
              </a:lnSpc>
              <a:spcBef>
                <a:spcPts val="1000"/>
              </a:spcBef>
              <a:spcAft>
                <a:spcPts val="0"/>
              </a:spcAft>
              <a:buClr>
                <a:schemeClr val="dk1"/>
              </a:buClr>
              <a:buSzPts val="2000"/>
              <a:buChar char="•"/>
            </a:pPr>
            <a:r>
              <a:rPr lang="en-US" sz="3100"/>
              <a:t>October 2022- December 2022: </a:t>
            </a:r>
            <a:endParaRPr/>
          </a:p>
          <a:p>
            <a:pPr marL="914400" lvl="1" indent="-342900" algn="l" rtl="0">
              <a:lnSpc>
                <a:spcPct val="114000"/>
              </a:lnSpc>
              <a:spcBef>
                <a:spcPts val="500"/>
              </a:spcBef>
              <a:spcAft>
                <a:spcPts val="0"/>
              </a:spcAft>
              <a:buSzPts val="1800"/>
              <a:buChar char="•"/>
            </a:pPr>
            <a:r>
              <a:rPr lang="en-US" sz="1900">
                <a:solidFill>
                  <a:srgbClr val="0066CC"/>
                </a:solidFill>
              </a:rPr>
              <a:t>HSCRC drafts report required by Ch. 683 (2022). </a:t>
            </a:r>
            <a:r>
              <a:rPr lang="en-US" sz="1900"/>
              <a:t>Deadline 1/1/23.</a:t>
            </a:r>
            <a:endParaRPr/>
          </a:p>
          <a:p>
            <a:pPr marL="914400" lvl="1" indent="-342900" algn="l" rtl="0">
              <a:lnSpc>
                <a:spcPct val="114000"/>
              </a:lnSpc>
              <a:spcBef>
                <a:spcPts val="500"/>
              </a:spcBef>
              <a:spcAft>
                <a:spcPts val="0"/>
              </a:spcAft>
              <a:buSzPts val="1800"/>
              <a:buChar char="•"/>
            </a:pPr>
            <a:r>
              <a:rPr lang="en-US" sz="1900"/>
              <a:t>HSCRC drafts legislation, if required, as an appendix to the report.</a:t>
            </a:r>
            <a:endParaRPr/>
          </a:p>
          <a:p>
            <a:pPr marL="457200" lvl="0" indent="-355600" algn="l" rtl="0">
              <a:lnSpc>
                <a:spcPct val="114000"/>
              </a:lnSpc>
              <a:spcBef>
                <a:spcPts val="1000"/>
              </a:spcBef>
              <a:spcAft>
                <a:spcPts val="0"/>
              </a:spcAft>
              <a:buClr>
                <a:schemeClr val="dk1"/>
              </a:buClr>
              <a:buSzPts val="2000"/>
              <a:buChar char="•"/>
            </a:pPr>
            <a:r>
              <a:rPr lang="en-US" sz="3100"/>
              <a:t>January 2023 – April 2023</a:t>
            </a:r>
            <a:endParaRPr/>
          </a:p>
          <a:p>
            <a:pPr marL="914400" lvl="1" indent="-342900" algn="l" rtl="0">
              <a:lnSpc>
                <a:spcPct val="114000"/>
              </a:lnSpc>
              <a:spcBef>
                <a:spcPts val="500"/>
              </a:spcBef>
              <a:spcAft>
                <a:spcPts val="0"/>
              </a:spcAft>
              <a:buSzPts val="1800"/>
              <a:buChar char="•"/>
            </a:pPr>
            <a:r>
              <a:rPr lang="en-US" sz="1900"/>
              <a:t>Legislature considers legislation</a:t>
            </a:r>
            <a:endParaRPr sz="1900"/>
          </a:p>
          <a:p>
            <a:pPr marL="914400" lvl="1" indent="-342900" algn="l" rtl="0">
              <a:lnSpc>
                <a:spcPct val="114000"/>
              </a:lnSpc>
              <a:spcBef>
                <a:spcPts val="500"/>
              </a:spcBef>
              <a:spcAft>
                <a:spcPts val="0"/>
              </a:spcAft>
              <a:buSzPts val="1800"/>
              <a:buChar char="•"/>
            </a:pPr>
            <a:r>
              <a:rPr lang="en-US" sz="1900"/>
              <a:t>If an acceptable process is identified, HSCRC clarifies the process with hospitals for implementation. </a:t>
            </a:r>
            <a:endParaRPr sz="1900"/>
          </a:p>
          <a:p>
            <a:pPr marL="457200" lvl="0" indent="-342900" algn="l" rtl="0">
              <a:lnSpc>
                <a:spcPct val="114000"/>
              </a:lnSpc>
              <a:spcBef>
                <a:spcPts val="500"/>
              </a:spcBef>
              <a:spcAft>
                <a:spcPts val="0"/>
              </a:spcAft>
              <a:buSzPts val="1800"/>
              <a:buChar char="•"/>
            </a:pPr>
            <a:r>
              <a:rPr lang="en-US" sz="3100"/>
              <a:t>Summer 2023: </a:t>
            </a:r>
            <a:r>
              <a:rPr lang="en-US" sz="1900">
                <a:solidFill>
                  <a:srgbClr val="0066CC"/>
                </a:solidFill>
              </a:rPr>
              <a:t>Hospitals implement process.</a:t>
            </a:r>
            <a:endParaRPr sz="3100"/>
          </a:p>
          <a:p>
            <a:pPr marL="457200" lvl="0" indent="-342900" algn="l" rtl="0">
              <a:lnSpc>
                <a:spcPct val="114000"/>
              </a:lnSpc>
              <a:spcBef>
                <a:spcPts val="500"/>
              </a:spcBef>
              <a:spcAft>
                <a:spcPts val="0"/>
              </a:spcAft>
              <a:buSzPts val="1800"/>
              <a:buChar char="•"/>
            </a:pPr>
            <a:r>
              <a:rPr lang="en-US" sz="3100"/>
              <a:t>October 2023- December 2023: </a:t>
            </a:r>
            <a:r>
              <a:rPr lang="en-US" sz="1900">
                <a:solidFill>
                  <a:srgbClr val="0066CC"/>
                </a:solidFill>
              </a:rPr>
              <a:t>HSCRC drafts report required by Ch. 683 (2022). Deadline 1/1/24.</a:t>
            </a:r>
            <a:endParaRPr sz="1900"/>
          </a:p>
          <a:p>
            <a:pPr marL="457200" lvl="0" indent="-355600" algn="l" rtl="0">
              <a:lnSpc>
                <a:spcPct val="114000"/>
              </a:lnSpc>
              <a:spcBef>
                <a:spcPts val="1000"/>
              </a:spcBef>
              <a:spcAft>
                <a:spcPts val="0"/>
              </a:spcAft>
              <a:buClr>
                <a:schemeClr val="dk1"/>
              </a:buClr>
              <a:buSzPts val="2000"/>
              <a:buChar char="•"/>
            </a:pPr>
            <a:r>
              <a:rPr lang="en-US" sz="3100"/>
              <a:t>June 30, 2025</a:t>
            </a:r>
            <a:r>
              <a:rPr lang="en-US" sz="1900">
                <a:solidFill>
                  <a:srgbClr val="0066CC"/>
                </a:solidFill>
              </a:rPr>
              <a:t>: Ch. 683 (2022) is abrogated.</a:t>
            </a:r>
            <a:endParaRPr sz="3100"/>
          </a:p>
        </p:txBody>
      </p:sp>
      <p:sp>
        <p:nvSpPr>
          <p:cNvPr id="88" name="Google Shape;88;p6"/>
          <p:cNvSpPr txBox="1">
            <a:spLocks noGrp="1"/>
          </p:cNvSpPr>
          <p:nvPr>
            <p:ph type="title"/>
          </p:nvPr>
        </p:nvSpPr>
        <p:spPr>
          <a:xfrm>
            <a:off x="972127" y="347853"/>
            <a:ext cx="10515600" cy="60083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800"/>
              <a:buFont typeface="Arial"/>
              <a:buNone/>
            </a:pPr>
            <a:r>
              <a:rPr lang="en-US"/>
              <a:t>Workplan and Key Dates (2 of 2) (Subject to Change)</a:t>
            </a:r>
            <a:endParaRPr/>
          </a:p>
        </p:txBody>
      </p:sp>
      <p:sp>
        <p:nvSpPr>
          <p:cNvPr id="89" name="Google Shape;89;p6"/>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7"/>
          <p:cNvSpPr txBox="1">
            <a:spLocks noGrp="1"/>
          </p:cNvSpPr>
          <p:nvPr>
            <p:ph type="title"/>
          </p:nvPr>
        </p:nvSpPr>
        <p:spPr>
          <a:xfrm>
            <a:off x="972127" y="1835088"/>
            <a:ext cx="10515600" cy="394545"/>
          </a:xfrm>
          <a:prstGeom prst="rect">
            <a:avLst/>
          </a:prstGeom>
          <a:noFill/>
          <a:ln>
            <a:noFill/>
          </a:ln>
        </p:spPr>
        <p:txBody>
          <a:bodyPr spcFirstLastPara="1" wrap="square" lIns="91425" tIns="45700" rIns="91425" bIns="45700" anchor="t" anchorCtr="0">
            <a:noAutofit/>
          </a:bodyPr>
          <a:lstStyle/>
          <a:p>
            <a:pPr marL="0" lvl="0" indent="0" algn="r" rtl="0">
              <a:lnSpc>
                <a:spcPct val="90000"/>
              </a:lnSpc>
              <a:spcBef>
                <a:spcPts val="0"/>
              </a:spcBef>
              <a:spcAft>
                <a:spcPts val="0"/>
              </a:spcAft>
              <a:buClr>
                <a:schemeClr val="dk1"/>
              </a:buClr>
              <a:buSzPts val="3200"/>
              <a:buFont typeface="Arial"/>
              <a:buNone/>
            </a:pPr>
            <a:r>
              <a:rPr lang="en-US"/>
              <a:t>Discussion</a:t>
            </a:r>
            <a:endParaRPr/>
          </a:p>
        </p:txBody>
      </p:sp>
      <p:sp>
        <p:nvSpPr>
          <p:cNvPr id="95" name="Google Shape;95;p7"/>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9"/>
          <p:cNvSpPr txBox="1">
            <a:spLocks noGrp="1"/>
          </p:cNvSpPr>
          <p:nvPr>
            <p:ph type="title"/>
          </p:nvPr>
        </p:nvSpPr>
        <p:spPr>
          <a:xfrm>
            <a:off x="972127" y="347853"/>
            <a:ext cx="10515600" cy="60083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800"/>
              <a:buFont typeface="Arial"/>
              <a:buNone/>
            </a:pPr>
            <a:r>
              <a:rPr lang="en-US"/>
              <a:t>Process Discussion</a:t>
            </a:r>
            <a:endParaRPr/>
          </a:p>
        </p:txBody>
      </p:sp>
      <p:sp>
        <p:nvSpPr>
          <p:cNvPr id="101" name="Google Shape;101;p9"/>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8</a:t>
            </a:fld>
            <a:endParaRPr/>
          </a:p>
        </p:txBody>
      </p:sp>
      <p:graphicFrame>
        <p:nvGraphicFramePr>
          <p:cNvPr id="102" name="Google Shape;102;p9"/>
          <p:cNvGraphicFramePr/>
          <p:nvPr/>
        </p:nvGraphicFramePr>
        <p:xfrm>
          <a:off x="354950" y="761725"/>
          <a:ext cx="3000000" cy="3000000"/>
        </p:xfrm>
        <a:graphic>
          <a:graphicData uri="http://schemas.openxmlformats.org/drawingml/2006/table">
            <a:tbl>
              <a:tblPr>
                <a:noFill/>
                <a:tableStyleId>{66BF1DC6-BB51-45B1-A073-21CF6B265F2C}</a:tableStyleId>
              </a:tblPr>
              <a:tblGrid>
                <a:gridCol w="6661900">
                  <a:extLst>
                    <a:ext uri="{9D8B030D-6E8A-4147-A177-3AD203B41FA5}">
                      <a16:colId xmlns:a16="http://schemas.microsoft.com/office/drawing/2014/main" val="20000"/>
                    </a:ext>
                  </a:extLst>
                </a:gridCol>
                <a:gridCol w="1550450">
                  <a:extLst>
                    <a:ext uri="{9D8B030D-6E8A-4147-A177-3AD203B41FA5}">
                      <a16:colId xmlns:a16="http://schemas.microsoft.com/office/drawing/2014/main" val="20001"/>
                    </a:ext>
                  </a:extLst>
                </a:gridCol>
                <a:gridCol w="1520875">
                  <a:extLst>
                    <a:ext uri="{9D8B030D-6E8A-4147-A177-3AD203B41FA5}">
                      <a16:colId xmlns:a16="http://schemas.microsoft.com/office/drawing/2014/main" val="20002"/>
                    </a:ext>
                  </a:extLst>
                </a:gridCol>
                <a:gridCol w="1205075">
                  <a:extLst>
                    <a:ext uri="{9D8B030D-6E8A-4147-A177-3AD203B41FA5}">
                      <a16:colId xmlns:a16="http://schemas.microsoft.com/office/drawing/2014/main" val="20003"/>
                    </a:ext>
                  </a:extLst>
                </a:gridCol>
              </a:tblGrid>
              <a:tr h="3962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US"/>
                        <a:t>Process 1</a:t>
                      </a:r>
                      <a:endParaRPr/>
                    </a:p>
                  </a:txBody>
                  <a:tcPr marL="91425" marR="91425" marT="91425" marB="91425"/>
                </a:tc>
                <a:tc>
                  <a:txBody>
                    <a:bodyPr/>
                    <a:lstStyle/>
                    <a:p>
                      <a:pPr marL="0" lvl="0" indent="0" algn="l" rtl="0">
                        <a:spcBef>
                          <a:spcPts val="0"/>
                        </a:spcBef>
                        <a:spcAft>
                          <a:spcPts val="0"/>
                        </a:spcAft>
                        <a:buNone/>
                      </a:pPr>
                      <a:r>
                        <a:rPr lang="en-US"/>
                        <a:t>Process 2</a:t>
                      </a:r>
                      <a:endParaRPr/>
                    </a:p>
                  </a:txBody>
                  <a:tcPr marL="91425" marR="91425" marT="91425" marB="91425"/>
                </a:tc>
                <a:tc>
                  <a:txBody>
                    <a:bodyPr/>
                    <a:lstStyle/>
                    <a:p>
                      <a:pPr marL="0" lvl="0" indent="0" algn="l" rtl="0">
                        <a:spcBef>
                          <a:spcPts val="0"/>
                        </a:spcBef>
                        <a:spcAft>
                          <a:spcPts val="0"/>
                        </a:spcAft>
                        <a:buNone/>
                      </a:pPr>
                      <a:r>
                        <a:rPr lang="en-US"/>
                        <a:t>Process 3</a:t>
                      </a:r>
                      <a:endParaRPr/>
                    </a:p>
                  </a:txBody>
                  <a:tcPr marL="91425" marR="91425" marT="91425" marB="91425"/>
                </a:tc>
                <a:extLst>
                  <a:ext uri="{0D108BD9-81ED-4DB2-BD59-A6C34878D82A}">
                    <a16:rowId xmlns:a16="http://schemas.microsoft.com/office/drawing/2014/main" val="10000"/>
                  </a:ext>
                </a:extLst>
              </a:tr>
              <a:tr h="323400">
                <a:tc>
                  <a:txBody>
                    <a:bodyPr/>
                    <a:lstStyle/>
                    <a:p>
                      <a:pPr marL="0" lvl="0" indent="0" algn="l" rtl="0">
                        <a:spcBef>
                          <a:spcPts val="0"/>
                        </a:spcBef>
                        <a:spcAft>
                          <a:spcPts val="0"/>
                        </a:spcAft>
                        <a:buNone/>
                      </a:pPr>
                      <a:r>
                        <a:rPr lang="en-US" i="1"/>
                        <a:t>Requirements of CH 683</a:t>
                      </a:r>
                      <a:endParaRPr i="1"/>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381000">
                <a:tc>
                  <a:txBody>
                    <a:bodyPr/>
                    <a:lstStyle/>
                    <a:p>
                      <a:pPr marL="457200" lvl="0" indent="-317500" algn="l" rtl="0">
                        <a:lnSpc>
                          <a:spcPct val="114000"/>
                        </a:lnSpc>
                        <a:spcBef>
                          <a:spcPts val="600"/>
                        </a:spcBef>
                        <a:spcAft>
                          <a:spcPts val="0"/>
                        </a:spcAft>
                        <a:buSzPts val="1400"/>
                        <a:buChar char="●"/>
                      </a:pPr>
                      <a:r>
                        <a:rPr lang="en-US"/>
                        <a:t>Identifies patients who paid &amp; may have qualified for free care (2017 through 2021)</a:t>
                      </a: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r h="381000">
                <a:tc>
                  <a:txBody>
                    <a:bodyPr/>
                    <a:lstStyle/>
                    <a:p>
                      <a:pPr marL="457200" lvl="0" indent="-317500" algn="l" rtl="0">
                        <a:lnSpc>
                          <a:spcPct val="114000"/>
                        </a:lnSpc>
                        <a:spcBef>
                          <a:spcPts val="600"/>
                        </a:spcBef>
                        <a:spcAft>
                          <a:spcPts val="0"/>
                        </a:spcAft>
                        <a:buSzPts val="1400"/>
                        <a:buChar char="●"/>
                      </a:pPr>
                      <a:r>
                        <a:rPr lang="en-US"/>
                        <a:t>Provides reimbursement to the identified patients, which may be applied incrementally;</a:t>
                      </a: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r h="381000">
                <a:tc>
                  <a:txBody>
                    <a:bodyPr/>
                    <a:lstStyle/>
                    <a:p>
                      <a:pPr marL="457200" lvl="0" indent="-317500" algn="l" rtl="0">
                        <a:lnSpc>
                          <a:spcPct val="114000"/>
                        </a:lnSpc>
                        <a:spcBef>
                          <a:spcPts val="600"/>
                        </a:spcBef>
                        <a:spcAft>
                          <a:spcPts val="0"/>
                        </a:spcAft>
                        <a:buSzPts val="1400"/>
                        <a:buChar char="●"/>
                      </a:pPr>
                      <a:r>
                        <a:rPr lang="en-US"/>
                        <a:t>Patient’s alternate/safe address is used </a:t>
                      </a: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4"/>
                  </a:ext>
                </a:extLst>
              </a:tr>
              <a:tr h="381000">
                <a:tc>
                  <a:txBody>
                    <a:bodyPr/>
                    <a:lstStyle/>
                    <a:p>
                      <a:pPr marL="457200" lvl="0" indent="-317500" algn="l" rtl="0">
                        <a:lnSpc>
                          <a:spcPct val="114000"/>
                        </a:lnSpc>
                        <a:spcBef>
                          <a:spcPts val="600"/>
                        </a:spcBef>
                        <a:spcAft>
                          <a:spcPts val="0"/>
                        </a:spcAft>
                        <a:buSzPts val="1400"/>
                        <a:buChar char="●"/>
                      </a:pPr>
                      <a:r>
                        <a:rPr lang="en-US"/>
                        <a:t>Determines how HSCRC, DHS, and the Office of the Comptroller should share and disclose relevant information, to the minimum extent necessary, to the hospital and in accordance with federal and state confidentiality laws for the purpose of carrying out the required process.</a:t>
                      </a: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5"/>
                  </a:ext>
                </a:extLst>
              </a:tr>
              <a:tr h="381000">
                <a:tc>
                  <a:txBody>
                    <a:bodyPr/>
                    <a:lstStyle/>
                    <a:p>
                      <a:pPr marL="914400" lvl="0" indent="-317500" algn="l" rtl="0">
                        <a:lnSpc>
                          <a:spcPct val="114000"/>
                        </a:lnSpc>
                        <a:spcBef>
                          <a:spcPts val="600"/>
                        </a:spcBef>
                        <a:spcAft>
                          <a:spcPts val="0"/>
                        </a:spcAft>
                        <a:buSzPts val="1400"/>
                        <a:buChar char="●"/>
                      </a:pPr>
                      <a:r>
                        <a:rPr lang="en-US"/>
                        <a:t>Is the process legally feasible now?</a:t>
                      </a: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6"/>
                  </a:ext>
                </a:extLst>
              </a:tr>
              <a:tr h="381000">
                <a:tc>
                  <a:txBody>
                    <a:bodyPr/>
                    <a:lstStyle/>
                    <a:p>
                      <a:pPr marL="914400" lvl="0" indent="-317500" algn="l" rtl="0">
                        <a:lnSpc>
                          <a:spcPct val="114000"/>
                        </a:lnSpc>
                        <a:spcBef>
                          <a:spcPts val="600"/>
                        </a:spcBef>
                        <a:spcAft>
                          <a:spcPts val="0"/>
                        </a:spcAft>
                        <a:buSzPts val="1400"/>
                        <a:buChar char="●"/>
                      </a:pPr>
                      <a:r>
                        <a:rPr lang="en-US"/>
                        <a:t>What legal issues can be solved with a state statute?</a:t>
                      </a: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7"/>
                  </a:ext>
                </a:extLst>
              </a:tr>
              <a:tr h="381000">
                <a:tc>
                  <a:txBody>
                    <a:bodyPr/>
                    <a:lstStyle/>
                    <a:p>
                      <a:pPr marL="914400" lvl="0" indent="-317500" algn="l" rtl="0">
                        <a:lnSpc>
                          <a:spcPct val="114000"/>
                        </a:lnSpc>
                        <a:spcBef>
                          <a:spcPts val="600"/>
                        </a:spcBef>
                        <a:spcAft>
                          <a:spcPts val="0"/>
                        </a:spcAft>
                        <a:buSzPts val="1400"/>
                        <a:buChar char="●"/>
                      </a:pPr>
                      <a:r>
                        <a:rPr lang="en-US"/>
                        <a:t>What legal issues would remain after a new state law?</a:t>
                      </a: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8"/>
                  </a:ext>
                </a:extLst>
              </a:tr>
              <a:tr h="381000">
                <a:tc>
                  <a:txBody>
                    <a:bodyPr/>
                    <a:lstStyle/>
                    <a:p>
                      <a:pPr marL="0" lvl="0" indent="0" algn="l" rtl="0">
                        <a:lnSpc>
                          <a:spcPct val="114000"/>
                        </a:lnSpc>
                        <a:spcBef>
                          <a:spcPts val="600"/>
                        </a:spcBef>
                        <a:spcAft>
                          <a:spcPts val="0"/>
                        </a:spcAft>
                        <a:buNone/>
                      </a:pPr>
                      <a:r>
                        <a:rPr lang="en-US"/>
                        <a:t>Is this optional operationally feasible? Why or why not?</a:t>
                      </a: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9"/>
                  </a:ext>
                </a:extLst>
              </a:tr>
              <a:tr h="381000">
                <a:tc>
                  <a:txBody>
                    <a:bodyPr/>
                    <a:lstStyle/>
                    <a:p>
                      <a:pPr marL="0" lvl="0" indent="0" algn="l" rtl="0">
                        <a:lnSpc>
                          <a:spcPct val="114000"/>
                        </a:lnSpc>
                        <a:spcBef>
                          <a:spcPts val="600"/>
                        </a:spcBef>
                        <a:spcAft>
                          <a:spcPts val="0"/>
                        </a:spcAft>
                        <a:buNone/>
                      </a:pPr>
                      <a:r>
                        <a:rPr lang="en-US"/>
                        <a:t>Are there other benefits or concerns about this process that should be considered?</a:t>
                      </a: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8"/>
          <p:cNvSpPr txBox="1">
            <a:spLocks noGrp="1"/>
          </p:cNvSpPr>
          <p:nvPr>
            <p:ph type="title"/>
          </p:nvPr>
        </p:nvSpPr>
        <p:spPr>
          <a:xfrm>
            <a:off x="972127" y="1835088"/>
            <a:ext cx="10515600" cy="394545"/>
          </a:xfrm>
          <a:prstGeom prst="rect">
            <a:avLst/>
          </a:prstGeom>
          <a:noFill/>
          <a:ln>
            <a:noFill/>
          </a:ln>
        </p:spPr>
        <p:txBody>
          <a:bodyPr spcFirstLastPara="1" wrap="square" lIns="91425" tIns="45700" rIns="91425" bIns="45700" anchor="t" anchorCtr="0">
            <a:noAutofit/>
          </a:bodyPr>
          <a:lstStyle/>
          <a:p>
            <a:pPr marL="0" lvl="0" indent="0" algn="r" rtl="0">
              <a:lnSpc>
                <a:spcPct val="90000"/>
              </a:lnSpc>
              <a:spcBef>
                <a:spcPts val="0"/>
              </a:spcBef>
              <a:spcAft>
                <a:spcPts val="0"/>
              </a:spcAft>
              <a:buClr>
                <a:schemeClr val="dk1"/>
              </a:buClr>
              <a:buSzPts val="3200"/>
              <a:buFont typeface="Arial"/>
              <a:buNone/>
            </a:pPr>
            <a:r>
              <a:rPr lang="en-US"/>
              <a:t>Public Comment</a:t>
            </a:r>
            <a:endParaRPr/>
          </a:p>
        </p:txBody>
      </p:sp>
      <p:sp>
        <p:nvSpPr>
          <p:cNvPr id="108" name="Google Shape;108;p8"/>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HSCRC Theme">
  <a:themeElements>
    <a:clrScheme name="Custom 2">
      <a:dk1>
        <a:srgbClr val="003889"/>
      </a:dk1>
      <a:lt1>
        <a:srgbClr val="FFFFFF"/>
      </a:lt1>
      <a:dk2>
        <a:srgbClr val="001938"/>
      </a:dk2>
      <a:lt2>
        <a:srgbClr val="FFFFFF"/>
      </a:lt2>
      <a:accent1>
        <a:srgbClr val="2E95FF"/>
      </a:accent1>
      <a:accent2>
        <a:srgbClr val="55AAFF"/>
      </a:accent2>
      <a:accent3>
        <a:srgbClr val="D1EAFF"/>
      </a:accent3>
      <a:accent4>
        <a:srgbClr val="347708"/>
      </a:accent4>
      <a:accent5>
        <a:srgbClr val="85BF16"/>
      </a:accent5>
      <a:accent6>
        <a:srgbClr val="CDE2A3"/>
      </a:accent6>
      <a:hlink>
        <a:srgbClr val="538E09"/>
      </a:hlink>
      <a:folHlink>
        <a:srgbClr val="33770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AD40D51286D8B4D9C836A50BBB33558" ma:contentTypeVersion="2" ma:contentTypeDescription="Create a new document." ma:contentTypeScope="" ma:versionID="d14e5c4da1db565cb04c30bec4da997c">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236E53B-7D3C-4C1B-B3FD-045EC838BE04}"/>
</file>

<file path=customXml/itemProps2.xml><?xml version="1.0" encoding="utf-8"?>
<ds:datastoreItem xmlns:ds="http://schemas.openxmlformats.org/officeDocument/2006/customXml" ds:itemID="{DA3CD53B-057A-4843-98FD-AC6AFD7C6535}"/>
</file>

<file path=customXml/itemProps3.xml><?xml version="1.0" encoding="utf-8"?>
<ds:datastoreItem xmlns:ds="http://schemas.openxmlformats.org/officeDocument/2006/customXml" ds:itemID="{42E39D65-CC1A-4635-A2AA-67AE1B9722A1}"/>
</file>

<file path=docProps/app.xml><?xml version="1.0" encoding="utf-8"?>
<Properties xmlns="http://schemas.openxmlformats.org/officeDocument/2006/extended-properties" xmlns:vt="http://schemas.openxmlformats.org/officeDocument/2006/docPropsVTypes">
  <TotalTime>0</TotalTime>
  <Words>741</Words>
  <Application>Microsoft Office PowerPoint</Application>
  <PresentationFormat>Widescreen</PresentationFormat>
  <Paragraphs>91</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HSCRC Theme</vt:lpstr>
      <vt:lpstr>Workgroup to Discuss Hospital Refund Process</vt:lpstr>
      <vt:lpstr>Overview</vt:lpstr>
      <vt:lpstr>Workgroup Charge</vt:lpstr>
      <vt:lpstr>Workgroup Ground Rules</vt:lpstr>
      <vt:lpstr>Key Dates (1 of 2) (Subject to Change)</vt:lpstr>
      <vt:lpstr>Workplan and Key Dates (2 of 2) (Subject to Change)</vt:lpstr>
      <vt:lpstr>Discussion</vt:lpstr>
      <vt:lpstr>Process Discussion</vt:lpstr>
      <vt:lpstr>Public Comment</vt:lpstr>
      <vt:lpstr>Next Steps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Workgroup to Discuss Hospital Refund Process</dc:title>
  <dc:creator>Hannah Friedman-Bell</dc:creator>
  <cp:lastModifiedBy>Lynne Diven</cp:lastModifiedBy>
  <cp:revision>1</cp:revision>
  <dcterms:created xsi:type="dcterms:W3CDTF">2021-12-16T16:35:13Z</dcterms:created>
  <dcterms:modified xsi:type="dcterms:W3CDTF">2022-08-08T16:32:48Z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0x0101005AD40D51286D8B4D9C836A50BBB33558</vt:lpwstr>
  </property>
</Properties>
</file>