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XeeAXcgUJ3Zv+9+Dr83KYjS4E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1"/>
          </a:xfrm>
          <a:prstGeom prst="rect">
            <a:avLst/>
          </a:prstGeom>
          <a:noFill/>
          <a:ln>
            <a:noFill/>
          </a:ln>
        </p:spPr>
        <p:txBody>
          <a:bodyPr spcFirstLastPara="1" wrap="square" lIns="93275" tIns="46625" rIns="93275" bIns="466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1"/>
          </a:xfrm>
          <a:prstGeom prst="rect">
            <a:avLst/>
          </a:prstGeom>
          <a:noFill/>
          <a:ln>
            <a:noFill/>
          </a:ln>
        </p:spPr>
        <p:txBody>
          <a:bodyPr spcFirstLastPara="1" wrap="square" lIns="93275" tIns="46625" rIns="93275" bIns="466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5"/>
            <a:ext cx="5618480" cy="3665458"/>
          </a:xfrm>
          <a:prstGeom prst="rect">
            <a:avLst/>
          </a:prstGeom>
          <a:noFill/>
          <a:ln>
            <a:noFill/>
          </a:ln>
        </p:spPr>
        <p:txBody>
          <a:bodyPr spcFirstLastPara="1" wrap="square" lIns="93275" tIns="46625" rIns="93275" bIns="46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0"/>
          </a:xfrm>
          <a:prstGeom prst="rect">
            <a:avLst/>
          </a:prstGeom>
          <a:noFill/>
          <a:ln>
            <a:noFill/>
          </a:ln>
        </p:spPr>
        <p:txBody>
          <a:bodyPr spcFirstLastPara="1" wrap="square" lIns="93275" tIns="46625" rIns="93275" bIns="466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14:notes"/>
          <p:cNvSpPr txBox="1">
            <a:spLocks noGrp="1"/>
          </p:cNvSpPr>
          <p:nvPr>
            <p:ph type="body" idx="1"/>
          </p:nvPr>
        </p:nvSpPr>
        <p:spPr>
          <a:xfrm>
            <a:off x="702310" y="4480005"/>
            <a:ext cx="5618480" cy="3665458"/>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47" name="Google Shape;47;p14:notes"/>
          <p:cNvSpPr txBox="1">
            <a:spLocks noGrp="1"/>
          </p:cNvSpPr>
          <p:nvPr>
            <p:ph type="sldNum" idx="12"/>
          </p:nvPr>
        </p:nvSpPr>
        <p:spPr>
          <a:xfrm>
            <a:off x="3978132" y="8842030"/>
            <a:ext cx="3043343" cy="46707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9e28a3588a_0_9:notes"/>
          <p:cNvSpPr>
            <a:spLocks noGrp="1" noRot="1" noChangeAspect="1"/>
          </p:cNvSpPr>
          <p:nvPr>
            <p:ph type="sldImg" idx="2"/>
          </p:nvPr>
        </p:nvSpPr>
        <p:spPr>
          <a:xfrm>
            <a:off x="719138" y="1163638"/>
            <a:ext cx="5584800" cy="314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9e28a3588a_0_9:notes"/>
          <p:cNvSpPr txBox="1">
            <a:spLocks noGrp="1"/>
          </p:cNvSpPr>
          <p:nvPr>
            <p:ph type="body" idx="1"/>
          </p:nvPr>
        </p:nvSpPr>
        <p:spPr>
          <a:xfrm>
            <a:off x="702310" y="4480005"/>
            <a:ext cx="5618400" cy="3665400"/>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27" name="Google Shape;127;g39e28a3588a_0_9:notes"/>
          <p:cNvSpPr txBox="1">
            <a:spLocks noGrp="1"/>
          </p:cNvSpPr>
          <p:nvPr>
            <p:ph type="sldNum" idx="12"/>
          </p:nvPr>
        </p:nvSpPr>
        <p:spPr>
          <a:xfrm>
            <a:off x="3978132" y="8842030"/>
            <a:ext cx="3043200" cy="467100"/>
          </a:xfrm>
          <a:prstGeom prst="rect">
            <a:avLst/>
          </a:prstGeom>
        </p:spPr>
        <p:txBody>
          <a:bodyPr spcFirstLastPara="1" wrap="square" lIns="93275" tIns="46625" rIns="93275"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9e28a3588a_0_18:notes"/>
          <p:cNvSpPr>
            <a:spLocks noGrp="1" noRot="1" noChangeAspect="1"/>
          </p:cNvSpPr>
          <p:nvPr>
            <p:ph type="sldImg" idx="2"/>
          </p:nvPr>
        </p:nvSpPr>
        <p:spPr>
          <a:xfrm>
            <a:off x="719138" y="1163638"/>
            <a:ext cx="5584800" cy="314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9e28a3588a_0_18:notes"/>
          <p:cNvSpPr txBox="1">
            <a:spLocks noGrp="1"/>
          </p:cNvSpPr>
          <p:nvPr>
            <p:ph type="body" idx="1"/>
          </p:nvPr>
        </p:nvSpPr>
        <p:spPr>
          <a:xfrm>
            <a:off x="702310" y="4480005"/>
            <a:ext cx="5618400" cy="3665400"/>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39" name="Google Shape;139;g39e28a3588a_0_18:notes"/>
          <p:cNvSpPr txBox="1">
            <a:spLocks noGrp="1"/>
          </p:cNvSpPr>
          <p:nvPr>
            <p:ph type="sldNum" idx="12"/>
          </p:nvPr>
        </p:nvSpPr>
        <p:spPr>
          <a:xfrm>
            <a:off x="3978132" y="8842030"/>
            <a:ext cx="3043200" cy="467100"/>
          </a:xfrm>
          <a:prstGeom prst="rect">
            <a:avLst/>
          </a:prstGeom>
        </p:spPr>
        <p:txBody>
          <a:bodyPr spcFirstLastPara="1" wrap="square" lIns="93275" tIns="46625" rIns="93275" bIns="4662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9e28a3588a_0_54:notes"/>
          <p:cNvSpPr>
            <a:spLocks noGrp="1" noRot="1" noChangeAspect="1"/>
          </p:cNvSpPr>
          <p:nvPr>
            <p:ph type="sldImg" idx="2"/>
          </p:nvPr>
        </p:nvSpPr>
        <p:spPr>
          <a:xfrm>
            <a:off x="719138" y="1163638"/>
            <a:ext cx="5584800" cy="314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39e28a3588a_0_54:notes"/>
          <p:cNvSpPr txBox="1">
            <a:spLocks noGrp="1"/>
          </p:cNvSpPr>
          <p:nvPr>
            <p:ph type="body" idx="1"/>
          </p:nvPr>
        </p:nvSpPr>
        <p:spPr>
          <a:xfrm>
            <a:off x="702310" y="4480005"/>
            <a:ext cx="5618400" cy="3665400"/>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152" name="Google Shape;152;g39e28a3588a_0_54:notes"/>
          <p:cNvSpPr txBox="1">
            <a:spLocks noGrp="1"/>
          </p:cNvSpPr>
          <p:nvPr>
            <p:ph type="sldNum" idx="12"/>
          </p:nvPr>
        </p:nvSpPr>
        <p:spPr>
          <a:xfrm>
            <a:off x="3978132" y="8842030"/>
            <a:ext cx="3043200" cy="4671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0:notes"/>
          <p:cNvSpPr txBox="1">
            <a:spLocks noGrp="1"/>
          </p:cNvSpPr>
          <p:nvPr>
            <p:ph type="body" idx="1"/>
          </p:nvPr>
        </p:nvSpPr>
        <p:spPr>
          <a:xfrm>
            <a:off x="702310" y="4480005"/>
            <a:ext cx="5618480" cy="3665458"/>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160" name="Google Shape;160;p20:notes"/>
          <p:cNvSpPr txBox="1">
            <a:spLocks noGrp="1"/>
          </p:cNvSpPr>
          <p:nvPr>
            <p:ph type="sldNum" idx="12"/>
          </p:nvPr>
        </p:nvSpPr>
        <p:spPr>
          <a:xfrm>
            <a:off x="3978132" y="8842030"/>
            <a:ext cx="3043343" cy="46707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21:notes"/>
          <p:cNvSpPr txBox="1">
            <a:spLocks noGrp="1"/>
          </p:cNvSpPr>
          <p:nvPr>
            <p:ph type="body" idx="1"/>
          </p:nvPr>
        </p:nvSpPr>
        <p:spPr>
          <a:xfrm>
            <a:off x="702310" y="4480005"/>
            <a:ext cx="5618480" cy="3665458"/>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168" name="Google Shape;168;p21:notes"/>
          <p:cNvSpPr txBox="1">
            <a:spLocks noGrp="1"/>
          </p:cNvSpPr>
          <p:nvPr>
            <p:ph type="sldNum" idx="12"/>
          </p:nvPr>
        </p:nvSpPr>
        <p:spPr>
          <a:xfrm>
            <a:off x="3978132" y="8842030"/>
            <a:ext cx="3043343" cy="46707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9e28a3588a_0_61:notes"/>
          <p:cNvSpPr>
            <a:spLocks noGrp="1" noRot="1" noChangeAspect="1"/>
          </p:cNvSpPr>
          <p:nvPr>
            <p:ph type="sldImg" idx="2"/>
          </p:nvPr>
        </p:nvSpPr>
        <p:spPr>
          <a:xfrm>
            <a:off x="719138" y="1163638"/>
            <a:ext cx="5584800" cy="314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39e28a3588a_0_61:notes"/>
          <p:cNvSpPr txBox="1">
            <a:spLocks noGrp="1"/>
          </p:cNvSpPr>
          <p:nvPr>
            <p:ph type="body" idx="1"/>
          </p:nvPr>
        </p:nvSpPr>
        <p:spPr>
          <a:xfrm>
            <a:off x="702310" y="4480005"/>
            <a:ext cx="5618400" cy="3665400"/>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176" name="Google Shape;176;g39e28a3588a_0_61:notes"/>
          <p:cNvSpPr txBox="1">
            <a:spLocks noGrp="1"/>
          </p:cNvSpPr>
          <p:nvPr>
            <p:ph type="sldNum" idx="12"/>
          </p:nvPr>
        </p:nvSpPr>
        <p:spPr>
          <a:xfrm>
            <a:off x="3978132" y="8842030"/>
            <a:ext cx="3043200" cy="4671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22:notes"/>
          <p:cNvSpPr txBox="1">
            <a:spLocks noGrp="1"/>
          </p:cNvSpPr>
          <p:nvPr>
            <p:ph type="body" idx="1"/>
          </p:nvPr>
        </p:nvSpPr>
        <p:spPr>
          <a:xfrm>
            <a:off x="702310" y="4480005"/>
            <a:ext cx="5618480" cy="3665458"/>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184" name="Google Shape;184;p22:notes"/>
          <p:cNvSpPr txBox="1">
            <a:spLocks noGrp="1"/>
          </p:cNvSpPr>
          <p:nvPr>
            <p:ph type="sldNum" idx="12"/>
          </p:nvPr>
        </p:nvSpPr>
        <p:spPr>
          <a:xfrm>
            <a:off x="3978132" y="8842030"/>
            <a:ext cx="3043343" cy="46707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9e28a3588a_0_30:notes"/>
          <p:cNvSpPr>
            <a:spLocks noGrp="1" noRot="1" noChangeAspect="1"/>
          </p:cNvSpPr>
          <p:nvPr>
            <p:ph type="sldImg" idx="2"/>
          </p:nvPr>
        </p:nvSpPr>
        <p:spPr>
          <a:xfrm>
            <a:off x="719138" y="1163638"/>
            <a:ext cx="5584800" cy="314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39e28a3588a_0_30:notes"/>
          <p:cNvSpPr txBox="1">
            <a:spLocks noGrp="1"/>
          </p:cNvSpPr>
          <p:nvPr>
            <p:ph type="body" idx="1"/>
          </p:nvPr>
        </p:nvSpPr>
        <p:spPr>
          <a:xfrm>
            <a:off x="702310" y="4480005"/>
            <a:ext cx="5618400" cy="3665400"/>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192" name="Google Shape;192;g39e28a3588a_0_30:notes"/>
          <p:cNvSpPr txBox="1">
            <a:spLocks noGrp="1"/>
          </p:cNvSpPr>
          <p:nvPr>
            <p:ph type="sldNum" idx="12"/>
          </p:nvPr>
        </p:nvSpPr>
        <p:spPr>
          <a:xfrm>
            <a:off x="3978132" y="8842030"/>
            <a:ext cx="3043200" cy="4671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3:notes"/>
          <p:cNvSpPr txBox="1">
            <a:spLocks noGrp="1"/>
          </p:cNvSpPr>
          <p:nvPr>
            <p:ph type="body" idx="1"/>
          </p:nvPr>
        </p:nvSpPr>
        <p:spPr>
          <a:xfrm>
            <a:off x="702310" y="4480005"/>
            <a:ext cx="5618480" cy="3665458"/>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201" name="Google Shape;201;p23:notes"/>
          <p:cNvSpPr txBox="1">
            <a:spLocks noGrp="1"/>
          </p:cNvSpPr>
          <p:nvPr>
            <p:ph type="sldNum" idx="12"/>
          </p:nvPr>
        </p:nvSpPr>
        <p:spPr>
          <a:xfrm>
            <a:off x="3978132" y="8842030"/>
            <a:ext cx="3043343" cy="46707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9e28a3588a_0_68:notes"/>
          <p:cNvSpPr txBox="1">
            <a:spLocks noGrp="1"/>
          </p:cNvSpPr>
          <p:nvPr>
            <p:ph type="body" idx="1"/>
          </p:nvPr>
        </p:nvSpPr>
        <p:spPr>
          <a:xfrm>
            <a:off x="702310" y="4480005"/>
            <a:ext cx="5618400" cy="3665400"/>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08" name="Google Shape;208;g39e28a3588a_0_68:notes"/>
          <p:cNvSpPr>
            <a:spLocks noGrp="1" noRot="1" noChangeAspect="1"/>
          </p:cNvSpPr>
          <p:nvPr>
            <p:ph type="sldImg" idx="2"/>
          </p:nvPr>
        </p:nvSpPr>
        <p:spPr>
          <a:xfrm>
            <a:off x="719138" y="1163638"/>
            <a:ext cx="5584800" cy="314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15:notes"/>
          <p:cNvSpPr txBox="1">
            <a:spLocks noGrp="1"/>
          </p:cNvSpPr>
          <p:nvPr>
            <p:ph type="body" idx="1"/>
          </p:nvPr>
        </p:nvSpPr>
        <p:spPr>
          <a:xfrm>
            <a:off x="702310" y="4480005"/>
            <a:ext cx="5618480" cy="3665458"/>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55" name="Google Shape;55;p15:notes"/>
          <p:cNvSpPr txBox="1">
            <a:spLocks noGrp="1"/>
          </p:cNvSpPr>
          <p:nvPr>
            <p:ph type="sldNum" idx="12"/>
          </p:nvPr>
        </p:nvSpPr>
        <p:spPr>
          <a:xfrm>
            <a:off x="3978132" y="8842030"/>
            <a:ext cx="3043343" cy="46707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5:notes"/>
          <p:cNvSpPr txBox="1">
            <a:spLocks noGrp="1"/>
          </p:cNvSpPr>
          <p:nvPr>
            <p:ph type="body" idx="1"/>
          </p:nvPr>
        </p:nvSpPr>
        <p:spPr>
          <a:xfrm>
            <a:off x="702310" y="4480005"/>
            <a:ext cx="5618480" cy="3665458"/>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215" name="Google Shape;215;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6:notes"/>
          <p:cNvSpPr txBox="1">
            <a:spLocks noGrp="1"/>
          </p:cNvSpPr>
          <p:nvPr>
            <p:ph type="body" idx="1"/>
          </p:nvPr>
        </p:nvSpPr>
        <p:spPr>
          <a:xfrm>
            <a:off x="702310" y="4480005"/>
            <a:ext cx="5618480" cy="3665458"/>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223" name="Google Shape;223;p26:notes"/>
          <p:cNvSpPr txBox="1">
            <a:spLocks noGrp="1"/>
          </p:cNvSpPr>
          <p:nvPr>
            <p:ph type="sldNum" idx="12"/>
          </p:nvPr>
        </p:nvSpPr>
        <p:spPr>
          <a:xfrm>
            <a:off x="3978132" y="8842030"/>
            <a:ext cx="3043343" cy="46707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6:notes"/>
          <p:cNvSpPr txBox="1">
            <a:spLocks noGrp="1"/>
          </p:cNvSpPr>
          <p:nvPr>
            <p:ph type="body" idx="1"/>
          </p:nvPr>
        </p:nvSpPr>
        <p:spPr>
          <a:xfrm>
            <a:off x="702310" y="4480005"/>
            <a:ext cx="5618480" cy="3665458"/>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63" name="Google Shape;63;p16:notes"/>
          <p:cNvSpPr txBox="1">
            <a:spLocks noGrp="1"/>
          </p:cNvSpPr>
          <p:nvPr>
            <p:ph type="sldNum" idx="12"/>
          </p:nvPr>
        </p:nvSpPr>
        <p:spPr>
          <a:xfrm>
            <a:off x="3978132" y="8842030"/>
            <a:ext cx="3043343" cy="46707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9e28a3588a_0_38:notes"/>
          <p:cNvSpPr>
            <a:spLocks noGrp="1" noRot="1" noChangeAspect="1"/>
          </p:cNvSpPr>
          <p:nvPr>
            <p:ph type="sldImg" idx="2"/>
          </p:nvPr>
        </p:nvSpPr>
        <p:spPr>
          <a:xfrm>
            <a:off x="719138" y="1163638"/>
            <a:ext cx="5584800" cy="314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g39e28a3588a_0_38:notes"/>
          <p:cNvSpPr txBox="1">
            <a:spLocks noGrp="1"/>
          </p:cNvSpPr>
          <p:nvPr>
            <p:ph type="body" idx="1"/>
          </p:nvPr>
        </p:nvSpPr>
        <p:spPr>
          <a:xfrm>
            <a:off x="702310" y="4480005"/>
            <a:ext cx="5618400" cy="3665400"/>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71" name="Google Shape;71;g39e28a3588a_0_38:notes"/>
          <p:cNvSpPr txBox="1">
            <a:spLocks noGrp="1"/>
          </p:cNvSpPr>
          <p:nvPr>
            <p:ph type="sldNum" idx="12"/>
          </p:nvPr>
        </p:nvSpPr>
        <p:spPr>
          <a:xfrm>
            <a:off x="3978132" y="8842030"/>
            <a:ext cx="3043200" cy="4671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7:notes"/>
          <p:cNvSpPr txBox="1">
            <a:spLocks noGrp="1"/>
          </p:cNvSpPr>
          <p:nvPr>
            <p:ph type="body" idx="1"/>
          </p:nvPr>
        </p:nvSpPr>
        <p:spPr>
          <a:xfrm>
            <a:off x="702310" y="4480005"/>
            <a:ext cx="5618480" cy="3665458"/>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79" name="Google Shape;79;p17:notes"/>
          <p:cNvSpPr txBox="1">
            <a:spLocks noGrp="1"/>
          </p:cNvSpPr>
          <p:nvPr>
            <p:ph type="sldNum" idx="12"/>
          </p:nvPr>
        </p:nvSpPr>
        <p:spPr>
          <a:xfrm>
            <a:off x="3978132" y="8842030"/>
            <a:ext cx="3043343" cy="46707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8:notes"/>
          <p:cNvSpPr txBox="1">
            <a:spLocks noGrp="1"/>
          </p:cNvSpPr>
          <p:nvPr>
            <p:ph type="body" idx="1"/>
          </p:nvPr>
        </p:nvSpPr>
        <p:spPr>
          <a:xfrm>
            <a:off x="702310" y="4480005"/>
            <a:ext cx="5618480" cy="3665458"/>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87" name="Google Shape;87;p18:notes"/>
          <p:cNvSpPr txBox="1">
            <a:spLocks noGrp="1"/>
          </p:cNvSpPr>
          <p:nvPr>
            <p:ph type="sldNum" idx="12"/>
          </p:nvPr>
        </p:nvSpPr>
        <p:spPr>
          <a:xfrm>
            <a:off x="3978132" y="8842030"/>
            <a:ext cx="3043343" cy="46707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9e28a3588a_0_45:notes"/>
          <p:cNvSpPr>
            <a:spLocks noGrp="1" noRot="1" noChangeAspect="1"/>
          </p:cNvSpPr>
          <p:nvPr>
            <p:ph type="sldImg" idx="2"/>
          </p:nvPr>
        </p:nvSpPr>
        <p:spPr>
          <a:xfrm>
            <a:off x="719138" y="1163638"/>
            <a:ext cx="5584800" cy="314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39e28a3588a_0_45:notes"/>
          <p:cNvSpPr txBox="1">
            <a:spLocks noGrp="1"/>
          </p:cNvSpPr>
          <p:nvPr>
            <p:ph type="body" idx="1"/>
          </p:nvPr>
        </p:nvSpPr>
        <p:spPr>
          <a:xfrm>
            <a:off x="702310" y="4480005"/>
            <a:ext cx="5618400" cy="3665400"/>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97" name="Google Shape;97;g39e28a3588a_0_45:notes"/>
          <p:cNvSpPr txBox="1">
            <a:spLocks noGrp="1"/>
          </p:cNvSpPr>
          <p:nvPr>
            <p:ph type="sldNum" idx="12"/>
          </p:nvPr>
        </p:nvSpPr>
        <p:spPr>
          <a:xfrm>
            <a:off x="3978132" y="8842030"/>
            <a:ext cx="3043200" cy="4671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9:notes"/>
          <p:cNvSpPr txBox="1">
            <a:spLocks noGrp="1"/>
          </p:cNvSpPr>
          <p:nvPr>
            <p:ph type="body" idx="1"/>
          </p:nvPr>
        </p:nvSpPr>
        <p:spPr>
          <a:xfrm>
            <a:off x="702310" y="4480005"/>
            <a:ext cx="5618480" cy="3665458"/>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105" name="Google Shape;105;p19:notes"/>
          <p:cNvSpPr txBox="1">
            <a:spLocks noGrp="1"/>
          </p:cNvSpPr>
          <p:nvPr>
            <p:ph type="sldNum" idx="12"/>
          </p:nvPr>
        </p:nvSpPr>
        <p:spPr>
          <a:xfrm>
            <a:off x="3978132" y="8842030"/>
            <a:ext cx="3043343" cy="46707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9e28a3588a_0_0:notes"/>
          <p:cNvSpPr>
            <a:spLocks noGrp="1" noRot="1" noChangeAspect="1"/>
          </p:cNvSpPr>
          <p:nvPr>
            <p:ph type="sldImg" idx="2"/>
          </p:nvPr>
        </p:nvSpPr>
        <p:spPr>
          <a:xfrm>
            <a:off x="719138" y="1163638"/>
            <a:ext cx="5584800" cy="314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9e28a3588a_0_0:notes"/>
          <p:cNvSpPr txBox="1">
            <a:spLocks noGrp="1"/>
          </p:cNvSpPr>
          <p:nvPr>
            <p:ph type="body" idx="1"/>
          </p:nvPr>
        </p:nvSpPr>
        <p:spPr>
          <a:xfrm>
            <a:off x="702310" y="4480005"/>
            <a:ext cx="5618400" cy="3665400"/>
          </a:xfrm>
          <a:prstGeom prst="rect">
            <a:avLst/>
          </a:prstGeom>
        </p:spPr>
        <p:txBody>
          <a:bodyPr spcFirstLastPara="1" wrap="square" lIns="93275" tIns="46625" rIns="93275" bIns="46625" anchor="t" anchorCtr="0">
            <a:noAutofit/>
          </a:bodyPr>
          <a:lstStyle/>
          <a:p>
            <a:pPr marL="0" lvl="0" indent="0" algn="l" rtl="0">
              <a:spcBef>
                <a:spcPts val="0"/>
              </a:spcBef>
              <a:spcAft>
                <a:spcPts val="0"/>
              </a:spcAft>
              <a:buNone/>
            </a:pPr>
            <a:endParaRPr/>
          </a:p>
        </p:txBody>
      </p:sp>
      <p:sp>
        <p:nvSpPr>
          <p:cNvPr id="113" name="Google Shape;113;g39e28a3588a_0_0:notes"/>
          <p:cNvSpPr txBox="1">
            <a:spLocks noGrp="1"/>
          </p:cNvSpPr>
          <p:nvPr>
            <p:ph type="sldNum" idx="12"/>
          </p:nvPr>
        </p:nvSpPr>
        <p:spPr>
          <a:xfrm>
            <a:off x="3978132" y="8842030"/>
            <a:ext cx="3043200" cy="467100"/>
          </a:xfrm>
          <a:prstGeom prst="rect">
            <a:avLst/>
          </a:prstGeom>
        </p:spPr>
        <p:txBody>
          <a:bodyPr spcFirstLastPara="1" wrap="square" lIns="93275" tIns="46625" rIns="93275" bIns="466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3077521"/>
            <a:ext cx="9144000" cy="5064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551164"/>
            <a:ext cx="9144000" cy="411162"/>
          </a:xfrm>
          <a:prstGeom prst="rect">
            <a:avLst/>
          </a:prstGeom>
          <a:noFill/>
          <a:ln>
            <a:noFill/>
          </a:ln>
        </p:spPr>
        <p:txBody>
          <a:bodyPr spcFirstLastPara="1" wrap="square" lIns="91425" tIns="45700" rIns="91425" bIns="45700" anchor="b" anchorCtr="0">
            <a:noAutofit/>
          </a:bodyPr>
          <a:lstStyle>
            <a:lvl1pPr lvl="0" algn="l">
              <a:lnSpc>
                <a:spcPct val="90000"/>
              </a:lnSpc>
              <a:spcBef>
                <a:spcPts val="1000"/>
              </a:spcBef>
              <a:spcAft>
                <a:spcPts val="0"/>
              </a:spcAft>
              <a:buClr>
                <a:schemeClr val="dk1"/>
              </a:buClr>
              <a:buSzPts val="2200"/>
              <a:buNone/>
              <a:defRPr sz="2200" b="0" i="0" u="none" strike="noStrike" cap="non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7"/>
          <p:cNvSpPr txBox="1">
            <a:spLocks noGrp="1"/>
          </p:cNvSpPr>
          <p:nvPr>
            <p:ph type="body" idx="2"/>
          </p:nvPr>
        </p:nvSpPr>
        <p:spPr>
          <a:xfrm>
            <a:off x="2758698" y="4502475"/>
            <a:ext cx="7909302" cy="10795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0066CC"/>
              </a:buClr>
              <a:buSzPts val="1400"/>
              <a:buFont typeface="Arial"/>
              <a:buNone/>
              <a:defRPr sz="1400" b="0" i="0">
                <a:solidFill>
                  <a:srgbClr val="0066CC"/>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7"/>
          <p:cNvSpPr txBox="1">
            <a:spLocks noGrp="1"/>
          </p:cNvSpPr>
          <p:nvPr>
            <p:ph type="body" idx="3"/>
          </p:nvPr>
        </p:nvSpPr>
        <p:spPr>
          <a:xfrm>
            <a:off x="1482429" y="3891609"/>
            <a:ext cx="5033963" cy="49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800">
                <a:solidFill>
                  <a:srgbClr val="0066CC"/>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28"/>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8"/>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8"/>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cSld name="1_Section">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29"/>
          <p:cNvSpPr txBox="1">
            <a:spLocks noGrp="1"/>
          </p:cNvSpPr>
          <p:nvPr>
            <p:ph type="title"/>
          </p:nvPr>
        </p:nvSpPr>
        <p:spPr>
          <a:xfrm>
            <a:off x="972127" y="1835088"/>
            <a:ext cx="10515600" cy="394545"/>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2">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30"/>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9" name="Google Shape;29;p30"/>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1 Line &amp; Content">
  <p:cSld name="2_Title 1 Line &amp; Conten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1"/>
          <p:cNvSpPr txBox="1">
            <a:spLocks noGrp="1"/>
          </p:cNvSpPr>
          <p:nvPr>
            <p:ph type="title"/>
          </p:nvPr>
        </p:nvSpPr>
        <p:spPr>
          <a:xfrm>
            <a:off x="972127" y="347852"/>
            <a:ext cx="10515600" cy="59542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31"/>
          <p:cNvSpPr>
            <a:spLocks noGrp="1"/>
          </p:cNvSpPr>
          <p:nvPr>
            <p:ph type="pic" idx="2"/>
          </p:nvPr>
        </p:nvSpPr>
        <p:spPr>
          <a:xfrm>
            <a:off x="961925" y="1087655"/>
            <a:ext cx="10541000" cy="4923001"/>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3">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971550"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32"/>
          <p:cNvSpPr>
            <a:spLocks noGrp="1"/>
          </p:cNvSpPr>
          <p:nvPr>
            <p:ph type="pic" idx="2"/>
          </p:nvPr>
        </p:nvSpPr>
        <p:spPr>
          <a:xfrm>
            <a:off x="6096000" y="1361190"/>
            <a:ext cx="5416550" cy="44323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4">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2" name="Google Shape;42;p33"/>
          <p:cNvSpPr txBox="1">
            <a:spLocks noGrp="1"/>
          </p:cNvSpPr>
          <p:nvPr>
            <p:ph type="body" idx="1"/>
          </p:nvPr>
        </p:nvSpPr>
        <p:spPr>
          <a:xfrm>
            <a:off x="971550"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3"/>
          <p:cNvSpPr txBox="1">
            <a:spLocks noGrp="1"/>
          </p:cNvSpPr>
          <p:nvPr>
            <p:ph type="body" idx="2"/>
          </p:nvPr>
        </p:nvSpPr>
        <p:spPr>
          <a:xfrm>
            <a:off x="6359096"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4"/>
          <p:cNvSpPr txBox="1">
            <a:spLocks noGrp="1"/>
          </p:cNvSpPr>
          <p:nvPr>
            <p:ph type="ctrTitle"/>
          </p:nvPr>
        </p:nvSpPr>
        <p:spPr>
          <a:xfrm>
            <a:off x="1524000" y="3109420"/>
            <a:ext cx="9144000" cy="506423"/>
          </a:xfrm>
          <a:prstGeom prst="rect">
            <a:avLst/>
          </a:prstGeom>
          <a:noFill/>
          <a:ln>
            <a:noFill/>
          </a:ln>
        </p:spPr>
        <p:txBody>
          <a:bodyPr spcFirstLastPara="1" wrap="square" lIns="91425" tIns="45700" rIns="91425" bIns="45700" anchor="t" anchorCtr="0">
            <a:normAutofit fontScale="90000"/>
          </a:bodyPr>
          <a:lstStyle/>
          <a:p>
            <a:pPr marL="91440" lvl="0" indent="-91440" algn="l" rtl="0">
              <a:lnSpc>
                <a:spcPct val="90000"/>
              </a:lnSpc>
              <a:spcBef>
                <a:spcPts val="0"/>
              </a:spcBef>
              <a:spcAft>
                <a:spcPts val="0"/>
              </a:spcAft>
              <a:buClr>
                <a:schemeClr val="dk1"/>
              </a:buClr>
              <a:buSzPct val="111111"/>
              <a:buFont typeface="Arial"/>
              <a:buNone/>
            </a:pPr>
            <a:r>
              <a:rPr lang="en-US"/>
              <a:t>“By Report” Methodology Workshop</a:t>
            </a:r>
            <a:endParaRPr/>
          </a:p>
        </p:txBody>
      </p:sp>
      <p:sp>
        <p:nvSpPr>
          <p:cNvPr id="50" name="Google Shape;50;p14"/>
          <p:cNvSpPr txBox="1">
            <a:spLocks noGrp="1"/>
          </p:cNvSpPr>
          <p:nvPr>
            <p:ph type="body" idx="3"/>
          </p:nvPr>
        </p:nvSpPr>
        <p:spPr>
          <a:xfrm>
            <a:off x="1572850" y="3771073"/>
            <a:ext cx="8114100" cy="1040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r>
              <a:rPr lang="en-US" sz="2400">
                <a:solidFill>
                  <a:srgbClr val="69A6FE"/>
                </a:solidFill>
                <a:latin typeface="Times New Roman"/>
                <a:ea typeface="Times New Roman"/>
                <a:cs typeface="Times New Roman"/>
                <a:sym typeface="Times New Roman"/>
              </a:rPr>
              <a:t>November 4, 2025 </a:t>
            </a:r>
            <a:endParaRPr sz="2400">
              <a:solidFill>
                <a:srgbClr val="69A6FE"/>
              </a:solidFill>
              <a:latin typeface="Times New Roman"/>
              <a:ea typeface="Times New Roman"/>
              <a:cs typeface="Times New Roman"/>
              <a:sym typeface="Times New Roman"/>
            </a:endParaRPr>
          </a:p>
          <a:p>
            <a:pPr marL="0" lvl="0" indent="0" algn="l" rtl="0">
              <a:lnSpc>
                <a:spcPct val="90000"/>
              </a:lnSpc>
              <a:spcBef>
                <a:spcPts val="0"/>
              </a:spcBef>
              <a:spcAft>
                <a:spcPts val="0"/>
              </a:spcAft>
              <a:buSzPts val="2200"/>
              <a:buNone/>
            </a:pPr>
            <a:endParaRPr sz="2400">
              <a:solidFill>
                <a:srgbClr val="69A6FE"/>
              </a:solidFill>
              <a:latin typeface="Times New Roman"/>
              <a:ea typeface="Times New Roman"/>
              <a:cs typeface="Times New Roman"/>
              <a:sym typeface="Times New Roman"/>
            </a:endParaRPr>
          </a:p>
          <a:p>
            <a:pPr marL="0" lvl="0" indent="0" algn="l" rtl="0">
              <a:lnSpc>
                <a:spcPct val="90000"/>
              </a:lnSpc>
              <a:spcBef>
                <a:spcPts val="0"/>
              </a:spcBef>
              <a:spcAft>
                <a:spcPts val="0"/>
              </a:spcAft>
              <a:buSzPts val="2200"/>
              <a:buNone/>
            </a:pPr>
            <a:r>
              <a:rPr lang="en-US" sz="2400">
                <a:solidFill>
                  <a:srgbClr val="69A6FE"/>
                </a:solidFill>
                <a:latin typeface="Times New Roman"/>
                <a:ea typeface="Times New Roman"/>
                <a:cs typeface="Times New Roman"/>
                <a:sym typeface="Times New Roman"/>
              </a:rPr>
              <a:t>Sophie Okoma – Analyst 1, HDMI Audit &amp; Integrity</a:t>
            </a:r>
            <a:endParaRPr/>
          </a:p>
          <a:p>
            <a:pPr marL="0" lvl="0" indent="0" algn="l" rtl="0">
              <a:lnSpc>
                <a:spcPct val="90000"/>
              </a:lnSpc>
              <a:spcBef>
                <a:spcPts val="0"/>
              </a:spcBef>
              <a:spcAft>
                <a:spcPts val="0"/>
              </a:spcAft>
              <a:buSzPts val="2200"/>
              <a:buNone/>
            </a:pPr>
            <a:endParaRPr sz="2000">
              <a:latin typeface="Times New Roman"/>
              <a:ea typeface="Times New Roman"/>
              <a:cs typeface="Times New Roman"/>
              <a:sym typeface="Times New Roman"/>
            </a:endParaRPr>
          </a:p>
        </p:txBody>
      </p:sp>
      <p:sp>
        <p:nvSpPr>
          <p:cNvPr id="51" name="Google Shape;51;p14"/>
          <p:cNvSpPr txBox="1">
            <a:spLocks noGrp="1"/>
          </p:cNvSpPr>
          <p:nvPr>
            <p:ph type="sldNum" idx="4294967295"/>
          </p:nvPr>
        </p:nvSpPr>
        <p:spPr>
          <a:xfrm>
            <a:off x="11614150" y="6213475"/>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9e28a3588a_0_9"/>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10</a:t>
            </a:fld>
            <a:endParaRPr/>
          </a:p>
        </p:txBody>
      </p:sp>
      <p:sp>
        <p:nvSpPr>
          <p:cNvPr id="130" name="Google Shape;130;g39e28a3588a_0_9"/>
          <p:cNvSpPr txBox="1">
            <a:spLocks noGrp="1"/>
          </p:cNvSpPr>
          <p:nvPr>
            <p:ph type="title"/>
          </p:nvPr>
        </p:nvSpPr>
        <p:spPr>
          <a:xfrm>
            <a:off x="972127" y="347852"/>
            <a:ext cx="10515600" cy="60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CPT Code 81401</a:t>
            </a:r>
            <a:endParaRPr/>
          </a:p>
        </p:txBody>
      </p:sp>
      <p:pic>
        <p:nvPicPr>
          <p:cNvPr id="131" name="Google Shape;131;g39e28a3588a_0_9"/>
          <p:cNvPicPr preferRelativeResize="0"/>
          <p:nvPr/>
        </p:nvPicPr>
        <p:blipFill rotWithShape="1">
          <a:blip r:embed="rId3">
            <a:alphaModFix/>
          </a:blip>
          <a:srcRect l="882"/>
          <a:stretch/>
        </p:blipFill>
        <p:spPr>
          <a:xfrm>
            <a:off x="324700" y="1105350"/>
            <a:ext cx="8857401" cy="5038725"/>
          </a:xfrm>
          <a:prstGeom prst="rect">
            <a:avLst/>
          </a:prstGeom>
          <a:noFill/>
          <a:ln>
            <a:noFill/>
          </a:ln>
        </p:spPr>
      </p:pic>
      <p:sp>
        <p:nvSpPr>
          <p:cNvPr id="132" name="Google Shape;132;g39e28a3588a_0_9"/>
          <p:cNvSpPr txBox="1"/>
          <p:nvPr/>
        </p:nvSpPr>
        <p:spPr>
          <a:xfrm>
            <a:off x="9182100" y="1567825"/>
            <a:ext cx="1899000" cy="1231500"/>
          </a:xfrm>
          <a:prstGeom prst="rect">
            <a:avLst/>
          </a:prstGeom>
          <a:solidFill>
            <a:srgbClr val="69A6FE"/>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rPr>
              <a:t>The minimum value of this CPT code is 30, with a max of 835.</a:t>
            </a:r>
            <a:endParaRPr sz="1700">
              <a:solidFill>
                <a:schemeClr val="dk1"/>
              </a:solidFill>
            </a:endParaRPr>
          </a:p>
        </p:txBody>
      </p:sp>
      <p:sp>
        <p:nvSpPr>
          <p:cNvPr id="133" name="Google Shape;133;g39e28a3588a_0_9"/>
          <p:cNvSpPr/>
          <p:nvPr/>
        </p:nvSpPr>
        <p:spPr>
          <a:xfrm>
            <a:off x="3158425" y="1636700"/>
            <a:ext cx="3306000" cy="5379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g39e28a3588a_0_9"/>
          <p:cNvSpPr/>
          <p:nvPr/>
        </p:nvSpPr>
        <p:spPr>
          <a:xfrm>
            <a:off x="7362950" y="5556025"/>
            <a:ext cx="342900" cy="303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5" name="Google Shape;135;g39e28a3588a_0_9"/>
          <p:cNvSpPr/>
          <p:nvPr/>
        </p:nvSpPr>
        <p:spPr>
          <a:xfrm>
            <a:off x="3263125" y="5556025"/>
            <a:ext cx="342900" cy="303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9e28a3588a_0_18"/>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sp>
        <p:nvSpPr>
          <p:cNvPr id="142" name="Google Shape;142;g39e28a3588a_0_18"/>
          <p:cNvSpPr txBox="1">
            <a:spLocks noGrp="1"/>
          </p:cNvSpPr>
          <p:nvPr>
            <p:ph type="title"/>
          </p:nvPr>
        </p:nvSpPr>
        <p:spPr>
          <a:xfrm>
            <a:off x="972127" y="347852"/>
            <a:ext cx="10515600" cy="60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CPT Code 83520</a:t>
            </a:r>
            <a:endParaRPr/>
          </a:p>
        </p:txBody>
      </p:sp>
      <p:sp>
        <p:nvSpPr>
          <p:cNvPr id="143" name="Google Shape;143;g39e28a3588a_0_18"/>
          <p:cNvSpPr txBox="1"/>
          <p:nvPr/>
        </p:nvSpPr>
        <p:spPr>
          <a:xfrm>
            <a:off x="9939725" y="1148675"/>
            <a:ext cx="1899000" cy="1231500"/>
          </a:xfrm>
          <a:prstGeom prst="rect">
            <a:avLst/>
          </a:prstGeom>
          <a:solidFill>
            <a:srgbClr val="69A6FE"/>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rPr>
              <a:t>The minimum value of this CPT code is 16, with a max of 5000.</a:t>
            </a:r>
            <a:endParaRPr sz="1700">
              <a:solidFill>
                <a:schemeClr val="dk1"/>
              </a:solidFill>
            </a:endParaRPr>
          </a:p>
        </p:txBody>
      </p:sp>
      <p:pic>
        <p:nvPicPr>
          <p:cNvPr id="144" name="Google Shape;144;g39e28a3588a_0_18"/>
          <p:cNvPicPr preferRelativeResize="0"/>
          <p:nvPr/>
        </p:nvPicPr>
        <p:blipFill rotWithShape="1">
          <a:blip r:embed="rId3">
            <a:alphaModFix/>
          </a:blip>
          <a:srcRect l="2315"/>
          <a:stretch/>
        </p:blipFill>
        <p:spPr>
          <a:xfrm>
            <a:off x="196800" y="1148675"/>
            <a:ext cx="9491899" cy="4813950"/>
          </a:xfrm>
          <a:prstGeom prst="rect">
            <a:avLst/>
          </a:prstGeom>
          <a:noFill/>
          <a:ln>
            <a:noFill/>
          </a:ln>
        </p:spPr>
      </p:pic>
      <p:sp>
        <p:nvSpPr>
          <p:cNvPr id="145" name="Google Shape;145;g39e28a3588a_0_18"/>
          <p:cNvSpPr/>
          <p:nvPr/>
        </p:nvSpPr>
        <p:spPr>
          <a:xfrm>
            <a:off x="4988550" y="1879350"/>
            <a:ext cx="738000" cy="688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6" name="Google Shape;146;g39e28a3588a_0_18"/>
          <p:cNvSpPr/>
          <p:nvPr/>
        </p:nvSpPr>
        <p:spPr>
          <a:xfrm>
            <a:off x="5560000" y="5601400"/>
            <a:ext cx="342900" cy="303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g39e28a3588a_0_18"/>
          <p:cNvSpPr/>
          <p:nvPr/>
        </p:nvSpPr>
        <p:spPr>
          <a:xfrm>
            <a:off x="7572050" y="5601400"/>
            <a:ext cx="342900" cy="303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 name="Google Shape;148;g39e28a3588a_0_18"/>
          <p:cNvSpPr/>
          <p:nvPr/>
        </p:nvSpPr>
        <p:spPr>
          <a:xfrm>
            <a:off x="8597575" y="5601400"/>
            <a:ext cx="342900" cy="303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9e28a3588a_0_54"/>
          <p:cNvSpPr txBox="1">
            <a:spLocks noGrp="1"/>
          </p:cNvSpPr>
          <p:nvPr>
            <p:ph type="body" idx="1"/>
          </p:nvPr>
        </p:nvSpPr>
        <p:spPr>
          <a:xfrm>
            <a:off x="685150" y="1178700"/>
            <a:ext cx="10889400" cy="480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SzPts val="2000"/>
              <a:buNone/>
            </a:pPr>
            <a:r>
              <a:rPr lang="en-US" sz="2200">
                <a:latin typeface="Arial"/>
                <a:ea typeface="Arial"/>
                <a:cs typeface="Arial"/>
                <a:sym typeface="Arial"/>
              </a:rPr>
              <a:t>For Maryland hospitals, reporting "By-Report" (BR) services to the HSCRC involves a specific process for procedures that don't have a pre-assigned Relative Value Unit (RVU). Here's a breakdown of the process:</a:t>
            </a:r>
            <a:endParaRPr sz="2200"/>
          </a:p>
          <a:p>
            <a:pPr marL="0" marR="0" lvl="0" indent="0" algn="l" rtl="0">
              <a:lnSpc>
                <a:spcPct val="115000"/>
              </a:lnSpc>
              <a:spcBef>
                <a:spcPts val="1800"/>
              </a:spcBef>
              <a:spcAft>
                <a:spcPts val="0"/>
              </a:spcAft>
              <a:buSzPts val="2000"/>
              <a:buNone/>
            </a:pPr>
            <a:r>
              <a:rPr lang="en-US" sz="2200" b="1">
                <a:latin typeface="Arial"/>
                <a:ea typeface="Arial"/>
                <a:cs typeface="Arial"/>
                <a:sym typeface="Arial"/>
              </a:rPr>
              <a:t>1. Identifying "By-Report" Services</a:t>
            </a:r>
            <a:endParaRPr sz="2200">
              <a:latin typeface="Arial"/>
              <a:ea typeface="Arial"/>
              <a:cs typeface="Arial"/>
              <a:sym typeface="Arial"/>
            </a:endParaRPr>
          </a:p>
          <a:p>
            <a:pPr marL="457200" marR="0" lvl="0" indent="-368300" algn="l" rtl="0">
              <a:lnSpc>
                <a:spcPct val="115000"/>
              </a:lnSpc>
              <a:spcBef>
                <a:spcPts val="1800"/>
              </a:spcBef>
              <a:spcAft>
                <a:spcPts val="0"/>
              </a:spcAft>
              <a:buSzPts val="2200"/>
              <a:buChar char="•"/>
            </a:pPr>
            <a:r>
              <a:rPr lang="en-US" sz="2200">
                <a:latin typeface="Arial"/>
                <a:ea typeface="Arial"/>
                <a:cs typeface="Arial"/>
                <a:sym typeface="Arial"/>
              </a:rPr>
              <a:t>"By-Report" is used for unlisted, new, or rarely performed services where no specific CPT code or RVU exists in the </a:t>
            </a:r>
            <a:r>
              <a:rPr lang="en-US" sz="2200"/>
              <a:t>HSCRC</a:t>
            </a:r>
            <a:r>
              <a:rPr lang="en-US" sz="2200">
                <a:latin typeface="Arial"/>
                <a:ea typeface="Arial"/>
                <a:cs typeface="Arial"/>
                <a:sym typeface="Arial"/>
              </a:rPr>
              <a:t> official schedules </a:t>
            </a:r>
            <a:r>
              <a:rPr lang="en-US" sz="220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(like Appendix D of the Accounting and Budget Manual).</a:t>
            </a:r>
            <a:endParaRPr sz="2200" strike="noStrike">
              <a:solidFill>
                <a:schemeClr val="dk2"/>
              </a:solidFill>
              <a:latin typeface="Times New Roman"/>
              <a:ea typeface="Times New Roman"/>
              <a:cs typeface="Times New Roman"/>
              <a:sym typeface="Times New Roman"/>
            </a:endParaRPr>
          </a:p>
        </p:txBody>
      </p:sp>
      <p:sp>
        <p:nvSpPr>
          <p:cNvPr id="155" name="Google Shape;155;g39e28a3588a_0_54"/>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12</a:t>
            </a:fld>
            <a:endParaRPr/>
          </a:p>
        </p:txBody>
      </p:sp>
      <p:sp>
        <p:nvSpPr>
          <p:cNvPr id="156" name="Google Shape;156;g39e28a3588a_0_5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3200" b="1" u="sng">
                <a:latin typeface="Arial"/>
                <a:ea typeface="Arial"/>
                <a:cs typeface="Arial"/>
                <a:sym typeface="Arial"/>
              </a:rPr>
              <a:t>Reporting By-Reports to HSCRC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body" idx="1"/>
          </p:nvPr>
        </p:nvSpPr>
        <p:spPr>
          <a:xfrm>
            <a:off x="685150" y="1178700"/>
            <a:ext cx="10889400" cy="480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800"/>
              </a:spcBef>
              <a:spcAft>
                <a:spcPts val="0"/>
              </a:spcAft>
              <a:buSzPts val="2000"/>
              <a:buNone/>
            </a:pPr>
            <a:r>
              <a:rPr lang="en-US" sz="2200" b="1">
                <a:latin typeface="Arial"/>
                <a:ea typeface="Arial"/>
                <a:cs typeface="Arial"/>
                <a:sym typeface="Arial"/>
              </a:rPr>
              <a:t>2. Assigning a Temporary RVU</a:t>
            </a:r>
            <a:endParaRPr sz="2200">
              <a:latin typeface="Arial"/>
              <a:ea typeface="Arial"/>
              <a:cs typeface="Arial"/>
              <a:sym typeface="Arial"/>
            </a:endParaRPr>
          </a:p>
          <a:p>
            <a:pPr marL="457200" marR="0" lvl="0" indent="-368300" algn="l" rtl="0">
              <a:lnSpc>
                <a:spcPct val="115000"/>
              </a:lnSpc>
              <a:spcBef>
                <a:spcPts val="1800"/>
              </a:spcBef>
              <a:spcAft>
                <a:spcPts val="0"/>
              </a:spcAft>
              <a:buSzPts val="2200"/>
              <a:buFont typeface="Arial"/>
              <a:buChar char="•"/>
            </a:pPr>
            <a:r>
              <a:rPr lang="en-US" sz="2200">
                <a:latin typeface="Arial"/>
                <a:ea typeface="Arial"/>
                <a:cs typeface="Arial"/>
                <a:sym typeface="Arial"/>
              </a:rPr>
              <a:t>Hospitals must assign a justifiable RVU to the "By-Report" service.</a:t>
            </a:r>
            <a:endParaRPr sz="2200"/>
          </a:p>
          <a:p>
            <a:pPr marL="457200" marR="0" lvl="0" indent="-368300" algn="l" rtl="0">
              <a:lnSpc>
                <a:spcPct val="115000"/>
              </a:lnSpc>
              <a:spcBef>
                <a:spcPts val="0"/>
              </a:spcBef>
              <a:spcAft>
                <a:spcPts val="0"/>
              </a:spcAft>
              <a:buSzPts val="2200"/>
              <a:buFont typeface="Arial"/>
              <a:buChar char="•"/>
            </a:pPr>
            <a:r>
              <a:rPr lang="en-US" sz="2200">
                <a:latin typeface="Arial"/>
                <a:ea typeface="Arial"/>
                <a:cs typeface="Arial"/>
                <a:sym typeface="Arial"/>
              </a:rPr>
              <a:t>This is typically done by "mirroring" an existing CPT code that requires similar facility resources.</a:t>
            </a:r>
            <a:endParaRPr sz="2200"/>
          </a:p>
          <a:p>
            <a:pPr marL="457200" marR="0" lvl="0" indent="-368300" algn="l" rtl="0">
              <a:lnSpc>
                <a:spcPct val="115000"/>
              </a:lnSpc>
              <a:spcBef>
                <a:spcPts val="0"/>
              </a:spcBef>
              <a:spcAft>
                <a:spcPts val="0"/>
              </a:spcAft>
              <a:buSzPts val="2200"/>
              <a:buFont typeface="Arial"/>
              <a:buChar char="•"/>
            </a:pPr>
            <a:r>
              <a:rPr lang="en-US" sz="2200">
                <a:latin typeface="Arial"/>
                <a:ea typeface="Arial"/>
                <a:cs typeface="Arial"/>
                <a:sym typeface="Arial"/>
              </a:rPr>
              <a:t>If the "By-Report" service is slightly more or less resource-intensive than the mirrored code, the RVU can be adjusted accordingly. The rationale for this decision should be documented.</a:t>
            </a:r>
            <a:endParaRPr sz="2200" strike="noStrike">
              <a:solidFill>
                <a:schemeClr val="dk2"/>
              </a:solidFill>
              <a:latin typeface="Times New Roman"/>
              <a:ea typeface="Times New Roman"/>
              <a:cs typeface="Times New Roman"/>
              <a:sym typeface="Times New Roman"/>
            </a:endParaRPr>
          </a:p>
        </p:txBody>
      </p:sp>
      <p:sp>
        <p:nvSpPr>
          <p:cNvPr id="163" name="Google Shape;163;p20"/>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13</a:t>
            </a:fld>
            <a:endParaRPr/>
          </a:p>
        </p:txBody>
      </p:sp>
      <p:sp>
        <p:nvSpPr>
          <p:cNvPr id="164" name="Google Shape;164;p20"/>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3200" b="1" u="sng">
                <a:latin typeface="Arial"/>
                <a:ea typeface="Arial"/>
                <a:cs typeface="Arial"/>
                <a:sym typeface="Arial"/>
              </a:rPr>
              <a:t>Reporting By-Reports to HSCRC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1000"/>
              </a:spcBef>
              <a:spcAft>
                <a:spcPts val="0"/>
              </a:spcAft>
              <a:buSzPts val="2353"/>
              <a:buNone/>
            </a:pPr>
            <a:r>
              <a:rPr lang="en-US" sz="2300" b="1">
                <a:latin typeface="Arial"/>
                <a:ea typeface="Arial"/>
                <a:cs typeface="Arial"/>
                <a:sym typeface="Arial"/>
              </a:rPr>
              <a:t>3. Submission to HSCRC</a:t>
            </a:r>
            <a:endParaRPr sz="2300">
              <a:latin typeface="Arial"/>
              <a:ea typeface="Arial"/>
              <a:cs typeface="Arial"/>
              <a:sym typeface="Arial"/>
            </a:endParaRPr>
          </a:p>
          <a:p>
            <a:pPr marL="457200" marR="0" lvl="0" indent="-374650" algn="l" rtl="0">
              <a:lnSpc>
                <a:spcPct val="115000"/>
              </a:lnSpc>
              <a:spcBef>
                <a:spcPts val="1800"/>
              </a:spcBef>
              <a:spcAft>
                <a:spcPts val="0"/>
              </a:spcAft>
              <a:buSzPts val="2300"/>
              <a:buFont typeface="Arial"/>
              <a:buChar char="•"/>
            </a:pPr>
            <a:r>
              <a:rPr lang="en-US" sz="2300">
                <a:latin typeface="Arial"/>
                <a:ea typeface="Arial"/>
                <a:cs typeface="Arial"/>
                <a:sym typeface="Arial"/>
              </a:rPr>
              <a:t>Hospitals submit patient-level administrative data (case mix data) on all discharges and outpatient visits to the HSCRC on a quarterly basis.</a:t>
            </a:r>
            <a:endParaRPr sz="2300"/>
          </a:p>
          <a:p>
            <a:pPr marL="457200" marR="0" lvl="0" indent="-374650" algn="l" rtl="0">
              <a:lnSpc>
                <a:spcPct val="115000"/>
              </a:lnSpc>
              <a:spcBef>
                <a:spcPts val="0"/>
              </a:spcBef>
              <a:spcAft>
                <a:spcPts val="0"/>
              </a:spcAft>
              <a:buSzPts val="2300"/>
              <a:buFont typeface="Arial"/>
              <a:buChar char="•"/>
            </a:pPr>
            <a:r>
              <a:rPr lang="en-US" sz="2300">
                <a:latin typeface="Arial"/>
                <a:ea typeface="Arial"/>
                <a:cs typeface="Arial"/>
                <a:sym typeface="Arial"/>
              </a:rPr>
              <a:t>The assigned RVU for the "By-Report" service is included in this data submission.</a:t>
            </a:r>
            <a:endParaRPr sz="2300"/>
          </a:p>
          <a:p>
            <a:pPr marL="0" lvl="0" indent="0" algn="l" rtl="0">
              <a:lnSpc>
                <a:spcPct val="114000"/>
              </a:lnSpc>
              <a:spcBef>
                <a:spcPts val="1400"/>
              </a:spcBef>
              <a:spcAft>
                <a:spcPts val="0"/>
              </a:spcAft>
              <a:buSzPts val="2353"/>
              <a:buNone/>
            </a:pPr>
            <a:endParaRPr sz="2300" strike="noStrike">
              <a:solidFill>
                <a:schemeClr val="dk2"/>
              </a:solidFill>
              <a:latin typeface="Times New Roman"/>
              <a:ea typeface="Times New Roman"/>
              <a:cs typeface="Times New Roman"/>
              <a:sym typeface="Times New Roman"/>
            </a:endParaRPr>
          </a:p>
        </p:txBody>
      </p:sp>
      <p:sp>
        <p:nvSpPr>
          <p:cNvPr id="171" name="Google Shape;171;p21"/>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14</a:t>
            </a:fld>
            <a:endParaRPr/>
          </a:p>
        </p:txBody>
      </p:sp>
      <p:sp>
        <p:nvSpPr>
          <p:cNvPr id="172" name="Google Shape;172;p21"/>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3200" b="1" u="sng">
                <a:latin typeface="Arial"/>
                <a:ea typeface="Arial"/>
                <a:cs typeface="Arial"/>
                <a:sym typeface="Arial"/>
              </a:rPr>
              <a:t>Reporting By-Reports to HSCRC, Cont.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9e28a3588a_0_61"/>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15000"/>
              </a:lnSpc>
              <a:spcBef>
                <a:spcPts val="1800"/>
              </a:spcBef>
              <a:spcAft>
                <a:spcPts val="0"/>
              </a:spcAft>
              <a:buSzPts val="2353"/>
              <a:buNone/>
            </a:pPr>
            <a:r>
              <a:rPr lang="en-US" sz="2243" b="1">
                <a:latin typeface="Arial"/>
                <a:ea typeface="Arial"/>
                <a:cs typeface="Arial"/>
                <a:sym typeface="Arial"/>
              </a:rPr>
              <a:t>4. Audits and Documentation</a:t>
            </a:r>
            <a:endParaRPr sz="2243">
              <a:latin typeface="Arial"/>
              <a:ea typeface="Arial"/>
              <a:cs typeface="Arial"/>
              <a:sym typeface="Arial"/>
            </a:endParaRPr>
          </a:p>
          <a:p>
            <a:pPr marL="457200" marR="0" lvl="0" indent="-371055" algn="l" rtl="0">
              <a:lnSpc>
                <a:spcPct val="115000"/>
              </a:lnSpc>
              <a:spcBef>
                <a:spcPts val="1800"/>
              </a:spcBef>
              <a:spcAft>
                <a:spcPts val="0"/>
              </a:spcAft>
              <a:buSzPts val="2243"/>
              <a:buFont typeface="Arial"/>
              <a:buChar char="•"/>
            </a:pPr>
            <a:r>
              <a:rPr lang="en-US" sz="2243">
                <a:latin typeface="Arial"/>
                <a:ea typeface="Arial"/>
                <a:cs typeface="Arial"/>
                <a:sym typeface="Arial"/>
              </a:rPr>
              <a:t>The HSCRC conducts special audit procedures, which </a:t>
            </a:r>
            <a:r>
              <a:rPr lang="en-US" sz="2243"/>
              <a:t>are</a:t>
            </a:r>
            <a:r>
              <a:rPr lang="en-US" sz="2243">
                <a:latin typeface="Arial"/>
                <a:ea typeface="Arial"/>
                <a:cs typeface="Arial"/>
                <a:sym typeface="Arial"/>
              </a:rPr>
              <a:t> performed by independent </a:t>
            </a:r>
            <a:r>
              <a:rPr lang="en-US" sz="2243"/>
              <a:t>auditors</a:t>
            </a:r>
            <a:r>
              <a:rPr lang="en-US" sz="2243">
                <a:latin typeface="Arial"/>
                <a:ea typeface="Arial"/>
                <a:cs typeface="Arial"/>
                <a:sym typeface="Arial"/>
              </a:rPr>
              <a:t>.</a:t>
            </a:r>
            <a:endParaRPr sz="2743"/>
          </a:p>
          <a:p>
            <a:pPr marL="457200" marR="0" lvl="0" indent="-371055" algn="l" rtl="0">
              <a:lnSpc>
                <a:spcPct val="115000"/>
              </a:lnSpc>
              <a:spcBef>
                <a:spcPts val="0"/>
              </a:spcBef>
              <a:spcAft>
                <a:spcPts val="0"/>
              </a:spcAft>
              <a:buSzPts val="2243"/>
              <a:buFont typeface="Arial"/>
              <a:buChar char="•"/>
            </a:pPr>
            <a:r>
              <a:rPr lang="en-US" sz="2243">
                <a:latin typeface="Arial"/>
                <a:ea typeface="Arial"/>
                <a:cs typeface="Arial"/>
                <a:sym typeface="Arial"/>
              </a:rPr>
              <a:t>During these audits, hospitals </a:t>
            </a:r>
            <a:r>
              <a:rPr lang="en-US" sz="2243"/>
              <a:t>are</a:t>
            </a:r>
            <a:r>
              <a:rPr lang="en-US" sz="2243">
                <a:latin typeface="Arial"/>
                <a:ea typeface="Arial"/>
                <a:cs typeface="Arial"/>
                <a:sym typeface="Arial"/>
              </a:rPr>
              <a:t> required to submit a list of all procedures for which the units of service were assigned "By-Report."</a:t>
            </a:r>
            <a:endParaRPr sz="2743"/>
          </a:p>
          <a:p>
            <a:pPr marL="457200" marR="0" lvl="0" indent="-371055" algn="l" rtl="0">
              <a:lnSpc>
                <a:spcPct val="115000"/>
              </a:lnSpc>
              <a:spcBef>
                <a:spcPts val="0"/>
              </a:spcBef>
              <a:spcAft>
                <a:spcPts val="0"/>
              </a:spcAft>
              <a:buSzPts val="2243"/>
              <a:buFont typeface="Arial"/>
              <a:buChar char="•"/>
            </a:pPr>
            <a:r>
              <a:rPr lang="en-US" sz="2243">
                <a:latin typeface="Arial"/>
                <a:ea typeface="Arial"/>
                <a:cs typeface="Arial"/>
                <a:sym typeface="Arial"/>
              </a:rPr>
              <a:t>This list should include the CPT code used, a description of the service, and the assigned RVUs.</a:t>
            </a:r>
            <a:endParaRPr sz="2743"/>
          </a:p>
          <a:p>
            <a:pPr marL="457200" marR="0" lvl="0" indent="-371055" algn="l" rtl="0">
              <a:lnSpc>
                <a:spcPct val="115000"/>
              </a:lnSpc>
              <a:spcBef>
                <a:spcPts val="0"/>
              </a:spcBef>
              <a:spcAft>
                <a:spcPts val="0"/>
              </a:spcAft>
              <a:buSzPts val="2243"/>
              <a:buFont typeface="Arial"/>
              <a:buChar char="•"/>
            </a:pPr>
            <a:r>
              <a:rPr lang="en-US" sz="2243">
                <a:latin typeface="Arial"/>
                <a:ea typeface="Arial"/>
                <a:cs typeface="Arial"/>
                <a:sym typeface="Arial"/>
              </a:rPr>
              <a:t>It's crucial for hospitals to maintain clear documentation on how they determined the RVU for each "By-Report" service, as this may be reviewed during an audit.</a:t>
            </a:r>
            <a:endParaRPr sz="2743"/>
          </a:p>
          <a:p>
            <a:pPr marL="0" lvl="0" indent="0" algn="l" rtl="0">
              <a:lnSpc>
                <a:spcPct val="114000"/>
              </a:lnSpc>
              <a:spcBef>
                <a:spcPts val="1400"/>
              </a:spcBef>
              <a:spcAft>
                <a:spcPts val="0"/>
              </a:spcAft>
              <a:buSzPts val="2353"/>
              <a:buNone/>
            </a:pPr>
            <a:endParaRPr sz="1600" strike="noStrike">
              <a:solidFill>
                <a:schemeClr val="dk2"/>
              </a:solidFill>
              <a:latin typeface="Times New Roman"/>
              <a:ea typeface="Times New Roman"/>
              <a:cs typeface="Times New Roman"/>
              <a:sym typeface="Times New Roman"/>
            </a:endParaRPr>
          </a:p>
        </p:txBody>
      </p:sp>
      <p:sp>
        <p:nvSpPr>
          <p:cNvPr id="179" name="Google Shape;179;g39e28a3588a_0_6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15</a:t>
            </a:fld>
            <a:endParaRPr/>
          </a:p>
        </p:txBody>
      </p:sp>
      <p:sp>
        <p:nvSpPr>
          <p:cNvPr id="180" name="Google Shape;180;g39e28a3588a_0_6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3200" b="1" u="sng">
                <a:latin typeface="Arial"/>
                <a:ea typeface="Arial"/>
                <a:cs typeface="Arial"/>
                <a:sym typeface="Arial"/>
              </a:rPr>
              <a:t>Reporting By-Reports to HSCRC, Cont.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body" idx="1"/>
          </p:nvPr>
        </p:nvSpPr>
        <p:spPr>
          <a:xfrm>
            <a:off x="972125" y="1011785"/>
            <a:ext cx="10515600" cy="5201700"/>
          </a:xfrm>
          <a:prstGeom prst="rect">
            <a:avLst/>
          </a:prstGeom>
          <a:noFill/>
          <a:ln>
            <a:noFill/>
          </a:ln>
        </p:spPr>
        <p:txBody>
          <a:bodyPr spcFirstLastPara="1" wrap="square" lIns="91425" tIns="45700" rIns="91425" bIns="45700" anchor="t" anchorCtr="0">
            <a:noAutofit/>
          </a:bodyPr>
          <a:lstStyle/>
          <a:p>
            <a:pPr marL="457200" marR="0" lvl="0" indent="-368300" algn="l" rtl="0">
              <a:lnSpc>
                <a:spcPct val="115000"/>
              </a:lnSpc>
              <a:spcBef>
                <a:spcPts val="1000"/>
              </a:spcBef>
              <a:spcAft>
                <a:spcPts val="0"/>
              </a:spcAft>
              <a:buSzPts val="2200"/>
              <a:buFont typeface="Arial"/>
              <a:buChar char="•"/>
            </a:pPr>
            <a:r>
              <a:rPr lang="en-US" sz="2200">
                <a:latin typeface="Arial"/>
                <a:ea typeface="Arial"/>
                <a:cs typeface="Arial"/>
                <a:sym typeface="Arial"/>
              </a:rPr>
              <a:t>In essence, the "By-Report" mechanism allows for flexibility in billing for new and unusual services while maintaining a standardized reporting structure. The key is to ensure that the assigned RVU is reasonable and based on a comparison to established services with similar resource requirements.</a:t>
            </a:r>
            <a:endParaRPr sz="2200">
              <a:latin typeface="Arial"/>
              <a:ea typeface="Arial"/>
              <a:cs typeface="Arial"/>
              <a:sym typeface="Arial"/>
            </a:endParaRPr>
          </a:p>
          <a:p>
            <a:pPr marL="0" marR="0" lvl="0" indent="0" algn="l" rtl="0">
              <a:lnSpc>
                <a:spcPct val="115000"/>
              </a:lnSpc>
              <a:spcBef>
                <a:spcPts val="1000"/>
              </a:spcBef>
              <a:spcAft>
                <a:spcPts val="0"/>
              </a:spcAft>
              <a:buNone/>
            </a:pPr>
            <a:endParaRPr sz="2200"/>
          </a:p>
          <a:p>
            <a:pPr marL="457200" marR="0" lvl="0" indent="-368300" algn="l" rtl="0">
              <a:lnSpc>
                <a:spcPct val="115000"/>
              </a:lnSpc>
              <a:spcBef>
                <a:spcPts val="1800"/>
              </a:spcBef>
              <a:spcAft>
                <a:spcPts val="0"/>
              </a:spcAft>
              <a:buSzPts val="2200"/>
              <a:buFont typeface="Arial"/>
              <a:buChar char="•"/>
            </a:pPr>
            <a:r>
              <a:rPr lang="en-US" sz="2200">
                <a:latin typeface="Arial"/>
                <a:ea typeface="Arial"/>
                <a:cs typeface="Arial"/>
                <a:sym typeface="Arial"/>
              </a:rPr>
              <a:t>Additionally, reporting "By-Report" is necessary for Maryland hospitals because it provides a crucial mechanism to account for new, rare, or unlisted medical procedures within Maryland's unique rate-setting system.</a:t>
            </a:r>
            <a:endParaRPr sz="2200"/>
          </a:p>
          <a:p>
            <a:pPr marL="0" marR="0" lvl="0" indent="0" algn="l" rtl="0">
              <a:lnSpc>
                <a:spcPct val="115000"/>
              </a:lnSpc>
              <a:spcBef>
                <a:spcPts val="1800"/>
              </a:spcBef>
              <a:spcAft>
                <a:spcPts val="0"/>
              </a:spcAft>
              <a:buSzPts val="2000"/>
              <a:buNone/>
            </a:pPr>
            <a:endParaRPr sz="1800">
              <a:latin typeface="Arial"/>
              <a:ea typeface="Arial"/>
              <a:cs typeface="Arial"/>
              <a:sym typeface="Arial"/>
            </a:endParaRPr>
          </a:p>
          <a:p>
            <a:pPr marL="0" lvl="0" indent="0" algn="l" rtl="0">
              <a:lnSpc>
                <a:spcPct val="114000"/>
              </a:lnSpc>
              <a:spcBef>
                <a:spcPts val="1400"/>
              </a:spcBef>
              <a:spcAft>
                <a:spcPts val="0"/>
              </a:spcAft>
              <a:buSzPts val="2000"/>
              <a:buNone/>
            </a:pPr>
            <a:endParaRPr sz="1800" strike="noStrike">
              <a:solidFill>
                <a:schemeClr val="dk2"/>
              </a:solidFill>
              <a:latin typeface="Arial"/>
              <a:ea typeface="Arial"/>
              <a:cs typeface="Arial"/>
              <a:sym typeface="Arial"/>
            </a:endParaRPr>
          </a:p>
        </p:txBody>
      </p:sp>
      <p:sp>
        <p:nvSpPr>
          <p:cNvPr id="187" name="Google Shape;187;p22"/>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16</a:t>
            </a:fld>
            <a:endParaRPr/>
          </a:p>
        </p:txBody>
      </p:sp>
      <p:sp>
        <p:nvSpPr>
          <p:cNvPr id="188" name="Google Shape;188;p22"/>
          <p:cNvSpPr txBox="1">
            <a:spLocks noGrp="1"/>
          </p:cNvSpPr>
          <p:nvPr>
            <p:ph type="title"/>
          </p:nvPr>
        </p:nvSpPr>
        <p:spPr>
          <a:xfrm>
            <a:off x="972127" y="181155"/>
            <a:ext cx="10515600" cy="63835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b="1" u="sng">
                <a:latin typeface="Arial"/>
                <a:ea typeface="Arial"/>
                <a:cs typeface="Arial"/>
                <a:sym typeface="Arial"/>
              </a:rPr>
              <a:t>By-Reports Rationale For Hospital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9e28a3588a_0_30"/>
          <p:cNvSpPr txBox="1">
            <a:spLocks noGrp="1"/>
          </p:cNvSpPr>
          <p:nvPr>
            <p:ph type="body" idx="1"/>
          </p:nvPr>
        </p:nvSpPr>
        <p:spPr>
          <a:xfrm>
            <a:off x="971550" y="1361190"/>
            <a:ext cx="5124600" cy="4432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800"/>
              </a:spcBef>
              <a:spcAft>
                <a:spcPts val="0"/>
              </a:spcAft>
              <a:buSzPts val="2000"/>
              <a:buNone/>
            </a:pPr>
            <a:r>
              <a:rPr lang="en-US" sz="2200" b="1" u="sng">
                <a:latin typeface="Arial"/>
                <a:ea typeface="Arial"/>
                <a:cs typeface="Arial"/>
                <a:sym typeface="Arial"/>
              </a:rPr>
              <a:t>For Hospitals:</a:t>
            </a:r>
            <a:endParaRPr sz="2200" u="sng">
              <a:latin typeface="Arial"/>
              <a:ea typeface="Arial"/>
              <a:cs typeface="Arial"/>
              <a:sym typeface="Arial"/>
            </a:endParaRPr>
          </a:p>
          <a:p>
            <a:pPr marL="342900" marR="0" lvl="0" indent="-355600" algn="l" rtl="0">
              <a:lnSpc>
                <a:spcPct val="115000"/>
              </a:lnSpc>
              <a:spcBef>
                <a:spcPts val="1800"/>
              </a:spcBef>
              <a:spcAft>
                <a:spcPts val="0"/>
              </a:spcAft>
              <a:buSzPts val="2200"/>
              <a:buFont typeface="Arial"/>
              <a:buAutoNum type="arabicPeriod"/>
            </a:pPr>
            <a:r>
              <a:rPr lang="en-US" sz="2200" b="1">
                <a:latin typeface="Arial"/>
                <a:ea typeface="Arial"/>
                <a:cs typeface="Arial"/>
                <a:sym typeface="Arial"/>
              </a:rPr>
              <a:t>Ensures Reimbursement:</a:t>
            </a:r>
            <a:r>
              <a:rPr lang="en-US" sz="2200">
                <a:latin typeface="Arial"/>
                <a:ea typeface="Arial"/>
                <a:cs typeface="Arial"/>
                <a:sym typeface="Arial"/>
              </a:rPr>
              <a:t> It allows hospitals to get paid for legitimate services that are too new or uncommon to have a pre-assigned charge and Relative Value Unit (RVU). Without it, there would be no way to bill for innovative procedures.</a:t>
            </a:r>
            <a:endParaRPr sz="2200"/>
          </a:p>
          <a:p>
            <a:pPr marL="0" marR="0" lvl="0" indent="0" algn="l" rtl="0">
              <a:lnSpc>
                <a:spcPct val="115000"/>
              </a:lnSpc>
              <a:spcBef>
                <a:spcPts val="1800"/>
              </a:spcBef>
              <a:spcAft>
                <a:spcPts val="0"/>
              </a:spcAft>
              <a:buSzPts val="2000"/>
              <a:buNone/>
            </a:pPr>
            <a:endParaRPr sz="2200">
              <a:latin typeface="Arial"/>
              <a:ea typeface="Arial"/>
              <a:cs typeface="Arial"/>
              <a:sym typeface="Arial"/>
            </a:endParaRPr>
          </a:p>
          <a:p>
            <a:pPr marL="0" lvl="0" indent="0" algn="l" rtl="0">
              <a:lnSpc>
                <a:spcPct val="114000"/>
              </a:lnSpc>
              <a:spcBef>
                <a:spcPts val="1400"/>
              </a:spcBef>
              <a:spcAft>
                <a:spcPts val="0"/>
              </a:spcAft>
              <a:buSzPts val="2000"/>
              <a:buNone/>
            </a:pPr>
            <a:endParaRPr sz="1800" strike="noStrike">
              <a:solidFill>
                <a:schemeClr val="dk2"/>
              </a:solidFill>
              <a:latin typeface="Arial"/>
              <a:ea typeface="Arial"/>
              <a:cs typeface="Arial"/>
              <a:sym typeface="Arial"/>
            </a:endParaRPr>
          </a:p>
        </p:txBody>
      </p:sp>
      <p:sp>
        <p:nvSpPr>
          <p:cNvPr id="195" name="Google Shape;195;g39e28a3588a_0_3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17</a:t>
            </a:fld>
            <a:endParaRPr/>
          </a:p>
        </p:txBody>
      </p:sp>
      <p:sp>
        <p:nvSpPr>
          <p:cNvPr id="196" name="Google Shape;196;g39e28a3588a_0_30"/>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b="1" u="sng">
                <a:latin typeface="Arial"/>
                <a:ea typeface="Arial"/>
                <a:cs typeface="Arial"/>
                <a:sym typeface="Arial"/>
              </a:rPr>
              <a:t>By-Reports Rationale For Hospital, Co</a:t>
            </a:r>
            <a:r>
              <a:rPr lang="en-US" b="1" u="sng"/>
              <a:t>nt.</a:t>
            </a:r>
            <a:endParaRPr/>
          </a:p>
        </p:txBody>
      </p:sp>
      <p:sp>
        <p:nvSpPr>
          <p:cNvPr id="197" name="Google Shape;197;g39e28a3588a_0_30"/>
          <p:cNvSpPr txBox="1">
            <a:spLocks noGrp="1"/>
          </p:cNvSpPr>
          <p:nvPr>
            <p:ph type="body" idx="2"/>
          </p:nvPr>
        </p:nvSpPr>
        <p:spPr>
          <a:xfrm>
            <a:off x="6363121" y="1899315"/>
            <a:ext cx="5124600" cy="4432200"/>
          </a:xfrm>
          <a:prstGeom prst="rect">
            <a:avLst/>
          </a:prstGeom>
        </p:spPr>
        <p:txBody>
          <a:bodyPr spcFirstLastPara="1" wrap="square" lIns="91425" tIns="45700" rIns="91425" bIns="45700" anchor="t" anchorCtr="0">
            <a:normAutofit/>
          </a:bodyPr>
          <a:lstStyle/>
          <a:p>
            <a:pPr marL="0" lvl="0" indent="0" algn="l" rtl="0">
              <a:lnSpc>
                <a:spcPct val="115000"/>
              </a:lnSpc>
              <a:spcBef>
                <a:spcPts val="1800"/>
              </a:spcBef>
              <a:spcAft>
                <a:spcPts val="0"/>
              </a:spcAft>
              <a:buNone/>
            </a:pPr>
            <a:r>
              <a:rPr lang="en-US" sz="2200" b="1"/>
              <a:t>2. Promotes Innovation:</a:t>
            </a:r>
            <a:r>
              <a:rPr lang="en-US" sz="2200"/>
              <a:t> It gives hospitals the flexibility to adopt new medical technologies and procedures without waiting for a lengthy regulatory process to establish a formal rate.</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1000"/>
              </a:spcBef>
              <a:spcAft>
                <a:spcPts val="0"/>
              </a:spcAft>
              <a:buSzPts val="2000"/>
              <a:buNone/>
            </a:pPr>
            <a:r>
              <a:rPr lang="en-US" sz="2200" b="1" u="sng">
                <a:latin typeface="Arial"/>
                <a:ea typeface="Arial"/>
                <a:cs typeface="Arial"/>
                <a:sym typeface="Arial"/>
              </a:rPr>
              <a:t>For the HSCRC:</a:t>
            </a:r>
            <a:endParaRPr sz="2200" u="sng">
              <a:latin typeface="Arial"/>
              <a:ea typeface="Arial"/>
              <a:cs typeface="Arial"/>
              <a:sym typeface="Arial"/>
            </a:endParaRPr>
          </a:p>
          <a:p>
            <a:pPr marL="457200" marR="0" lvl="0" indent="-368300" algn="l" rtl="0">
              <a:lnSpc>
                <a:spcPct val="115000"/>
              </a:lnSpc>
              <a:spcBef>
                <a:spcPts val="1800"/>
              </a:spcBef>
              <a:spcAft>
                <a:spcPts val="0"/>
              </a:spcAft>
              <a:buSzPts val="2200"/>
              <a:buFont typeface="Arial"/>
              <a:buAutoNum type="arabicPeriod"/>
            </a:pPr>
            <a:r>
              <a:rPr lang="en-US" sz="2200" b="1">
                <a:latin typeface="Arial"/>
                <a:ea typeface="Arial"/>
                <a:cs typeface="Arial"/>
                <a:sym typeface="Arial"/>
              </a:rPr>
              <a:t>Maintains Data Integrity:</a:t>
            </a:r>
            <a:r>
              <a:rPr lang="en-US" sz="2200">
                <a:latin typeface="Arial"/>
                <a:ea typeface="Arial"/>
                <a:cs typeface="Arial"/>
                <a:sym typeface="Arial"/>
              </a:rPr>
              <a:t> It captures data on emerging procedures, allowing the HSCRC to understand the cost and resources involved. This data is vital for eventually establishing a permanent, standardized rate for the service.</a:t>
            </a:r>
            <a:endParaRPr sz="2200"/>
          </a:p>
          <a:p>
            <a:pPr marL="457200" marR="0" lvl="0" indent="-368300" algn="l" rtl="0">
              <a:lnSpc>
                <a:spcPct val="115000"/>
              </a:lnSpc>
              <a:spcBef>
                <a:spcPts val="0"/>
              </a:spcBef>
              <a:spcAft>
                <a:spcPts val="0"/>
              </a:spcAft>
              <a:buSzPts val="2200"/>
              <a:buFont typeface="Arial"/>
              <a:buAutoNum type="arabicPeriod"/>
            </a:pPr>
            <a:r>
              <a:rPr lang="en-US" sz="2200" b="1">
                <a:latin typeface="Arial"/>
                <a:ea typeface="Arial"/>
                <a:cs typeface="Arial"/>
                <a:sym typeface="Arial"/>
              </a:rPr>
              <a:t>Upholds Rate-Setting Principles:</a:t>
            </a:r>
            <a:r>
              <a:rPr lang="en-US" sz="2200">
                <a:latin typeface="Arial"/>
                <a:ea typeface="Arial"/>
                <a:cs typeface="Arial"/>
                <a:sym typeface="Arial"/>
              </a:rPr>
              <a:t> It ensures that all services provided have a justifiable, resource-based value (RVU) tied to them, even if temporary. This prevents arbitrary pricing and aligns with the HSCRC mission of ensuring costs are reasonable and equitable across the state.</a:t>
            </a:r>
            <a:endParaRPr sz="2200"/>
          </a:p>
          <a:p>
            <a:pPr marL="457200" marR="0" lvl="0" indent="-368300" algn="l" rtl="0">
              <a:lnSpc>
                <a:spcPct val="115000"/>
              </a:lnSpc>
              <a:spcBef>
                <a:spcPts val="0"/>
              </a:spcBef>
              <a:spcAft>
                <a:spcPts val="0"/>
              </a:spcAft>
              <a:buSzPts val="2200"/>
              <a:buFont typeface="Arial"/>
              <a:buAutoNum type="arabicPeriod"/>
            </a:pPr>
            <a:r>
              <a:rPr lang="en-US" sz="2200" b="1">
                <a:latin typeface="Arial"/>
                <a:ea typeface="Arial"/>
                <a:cs typeface="Arial"/>
                <a:sym typeface="Arial"/>
              </a:rPr>
              <a:t>Monitors New Technology:</a:t>
            </a:r>
            <a:r>
              <a:rPr lang="en-US" sz="2200">
                <a:latin typeface="Arial"/>
                <a:ea typeface="Arial"/>
                <a:cs typeface="Arial"/>
                <a:sym typeface="Arial"/>
              </a:rPr>
              <a:t> It gives the HSCRC visibility into the adoption and cost implications of new medical technology, which is essential for managing statewide healthcare costs effectively.</a:t>
            </a:r>
            <a:endParaRPr sz="2200" strike="noStrike">
              <a:solidFill>
                <a:schemeClr val="dk2"/>
              </a:solidFill>
              <a:latin typeface="Times New Roman"/>
              <a:ea typeface="Times New Roman"/>
              <a:cs typeface="Times New Roman"/>
              <a:sym typeface="Times New Roman"/>
            </a:endParaRPr>
          </a:p>
        </p:txBody>
      </p:sp>
      <p:sp>
        <p:nvSpPr>
          <p:cNvPr id="204" name="Google Shape;204;p23"/>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18</a:t>
            </a:fld>
            <a:endParaRPr/>
          </a:p>
        </p:txBody>
      </p:sp>
      <p:sp>
        <p:nvSpPr>
          <p:cNvPr id="205" name="Google Shape;205;p23"/>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3200" b="1" u="sng">
                <a:latin typeface="Arial"/>
                <a:ea typeface="Arial"/>
                <a:cs typeface="Arial"/>
                <a:sym typeface="Arial"/>
              </a:rPr>
              <a:t>By-Reports Rationale For HSCRC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9e28a3588a_0_68"/>
          <p:cNvSpPr txBox="1">
            <a:spLocks noGrp="1"/>
          </p:cNvSpPr>
          <p:nvPr>
            <p:ph type="body" idx="1"/>
          </p:nvPr>
        </p:nvSpPr>
        <p:spPr>
          <a:xfrm>
            <a:off x="971550" y="828125"/>
            <a:ext cx="10846500" cy="3501300"/>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1000"/>
              </a:spcBef>
              <a:spcAft>
                <a:spcPts val="0"/>
              </a:spcAft>
              <a:buSzPts val="3636"/>
              <a:buNone/>
            </a:pPr>
            <a:r>
              <a:rPr lang="en-US" sz="2200">
                <a:latin typeface="Arial"/>
                <a:ea typeface="Arial"/>
                <a:cs typeface="Arial"/>
                <a:sym typeface="Arial"/>
              </a:rPr>
              <a:t>"By-Report" is much more than just a billing category. It's the essential mechanism that allows Maryland's structured, rate-setting system to adapt to the constant evolution of medicine.</a:t>
            </a:r>
            <a:endParaRPr sz="2200"/>
          </a:p>
          <a:p>
            <a:pPr marL="457200" marR="0" lvl="0" indent="-368300" algn="l" rtl="0">
              <a:lnSpc>
                <a:spcPct val="115000"/>
              </a:lnSpc>
              <a:spcBef>
                <a:spcPts val="1800"/>
              </a:spcBef>
              <a:spcAft>
                <a:spcPts val="0"/>
              </a:spcAft>
              <a:buSzPts val="2200"/>
              <a:buFont typeface="Arial"/>
              <a:buChar char="•"/>
            </a:pPr>
            <a:r>
              <a:rPr lang="en-US" sz="2200" b="1">
                <a:latin typeface="Arial"/>
                <a:ea typeface="Arial"/>
                <a:cs typeface="Arial"/>
                <a:sym typeface="Arial"/>
              </a:rPr>
              <a:t>It's a Bridge to Innovation 🌉</a:t>
            </a:r>
            <a:endParaRPr sz="2200" b="1">
              <a:latin typeface="Arial"/>
              <a:ea typeface="Arial"/>
              <a:cs typeface="Arial"/>
              <a:sym typeface="Arial"/>
            </a:endParaRPr>
          </a:p>
          <a:p>
            <a:pPr marL="914400" marR="0" lvl="1" indent="-368300" algn="l" rtl="0">
              <a:lnSpc>
                <a:spcPct val="115000"/>
              </a:lnSpc>
              <a:spcBef>
                <a:spcPts val="0"/>
              </a:spcBef>
              <a:spcAft>
                <a:spcPts val="0"/>
              </a:spcAft>
              <a:buSzPts val="2200"/>
              <a:buChar char="•"/>
            </a:pPr>
            <a:r>
              <a:rPr lang="en-US" sz="2200" b="1"/>
              <a:t>Allowing hospitals to adopt new life-saving technologies and procedures while ensuring fair payment</a:t>
            </a:r>
            <a:endParaRPr sz="2200"/>
          </a:p>
        </p:txBody>
      </p:sp>
      <p:sp>
        <p:nvSpPr>
          <p:cNvPr id="211" name="Google Shape;211;g39e28a3588a_0_6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19</a:t>
            </a:fld>
            <a:endParaRPr/>
          </a:p>
        </p:txBody>
      </p:sp>
      <p:sp>
        <p:nvSpPr>
          <p:cNvPr id="212" name="Google Shape;212;g39e28a3588a_0_6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b="1"/>
              <a:t>The Importance of “By-</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Report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5"/>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fontScale="70000" lnSpcReduction="20000"/>
          </a:bodyPr>
          <a:lstStyle/>
          <a:p>
            <a:pPr marL="558800" lvl="0" indent="-457200" algn="l" rtl="0">
              <a:lnSpc>
                <a:spcPct val="114000"/>
              </a:lnSpc>
              <a:spcBef>
                <a:spcPts val="1000"/>
              </a:spcBef>
              <a:spcAft>
                <a:spcPts val="0"/>
              </a:spcAft>
              <a:buSzPct val="89285"/>
              <a:buAutoNum type="arabicPeriod"/>
            </a:pPr>
            <a:r>
              <a:rPr lang="en-US" sz="3200">
                <a:solidFill>
                  <a:srgbClr val="007EE8"/>
                </a:solidFill>
                <a:latin typeface="Arial"/>
                <a:ea typeface="Arial"/>
                <a:cs typeface="Arial"/>
                <a:sym typeface="Arial"/>
              </a:rPr>
              <a:t>Purpose</a:t>
            </a:r>
            <a:endParaRPr/>
          </a:p>
          <a:p>
            <a:pPr marL="558800" lvl="0" indent="-457200" algn="l" rtl="0">
              <a:lnSpc>
                <a:spcPct val="114000"/>
              </a:lnSpc>
              <a:spcBef>
                <a:spcPts val="1000"/>
              </a:spcBef>
              <a:spcAft>
                <a:spcPts val="0"/>
              </a:spcAft>
              <a:buSzPct val="89285"/>
              <a:buAutoNum type="arabicPeriod"/>
            </a:pPr>
            <a:r>
              <a:rPr lang="en-US" sz="3200">
                <a:solidFill>
                  <a:srgbClr val="007EE8"/>
                </a:solidFill>
                <a:latin typeface="Arial"/>
                <a:ea typeface="Arial"/>
                <a:cs typeface="Arial"/>
                <a:sym typeface="Arial"/>
              </a:rPr>
              <a:t>Standard Definitions</a:t>
            </a:r>
            <a:endParaRPr/>
          </a:p>
          <a:p>
            <a:pPr marL="558800" lvl="0" indent="-457200" algn="l" rtl="0">
              <a:lnSpc>
                <a:spcPct val="114000"/>
              </a:lnSpc>
              <a:spcBef>
                <a:spcPts val="1000"/>
              </a:spcBef>
              <a:spcAft>
                <a:spcPts val="0"/>
              </a:spcAft>
              <a:buSzPct val="89285"/>
              <a:buAutoNum type="arabicPeriod"/>
            </a:pPr>
            <a:r>
              <a:rPr lang="en-US" sz="3200">
                <a:solidFill>
                  <a:srgbClr val="007EE8"/>
                </a:solidFill>
                <a:latin typeface="Arial"/>
                <a:ea typeface="Arial"/>
                <a:cs typeface="Arial"/>
                <a:sym typeface="Arial"/>
              </a:rPr>
              <a:t>Process for RVU Calculation</a:t>
            </a:r>
            <a:endParaRPr/>
          </a:p>
          <a:p>
            <a:pPr marL="558800" lvl="0" indent="-457200" algn="l" rtl="0">
              <a:lnSpc>
                <a:spcPct val="114000"/>
              </a:lnSpc>
              <a:spcBef>
                <a:spcPts val="1000"/>
              </a:spcBef>
              <a:spcAft>
                <a:spcPts val="0"/>
              </a:spcAft>
              <a:buSzPct val="89285"/>
              <a:buAutoNum type="arabicPeriod"/>
            </a:pPr>
            <a:r>
              <a:rPr lang="en-US" sz="3200">
                <a:solidFill>
                  <a:srgbClr val="007EE8"/>
                </a:solidFill>
                <a:latin typeface="Arial"/>
                <a:ea typeface="Arial"/>
                <a:cs typeface="Arial"/>
                <a:sym typeface="Arial"/>
              </a:rPr>
              <a:t>Protocol For New or Unlisted Procedures</a:t>
            </a:r>
            <a:endParaRPr/>
          </a:p>
          <a:p>
            <a:pPr marL="558800" lvl="0" indent="-457200" algn="l" rtl="0">
              <a:lnSpc>
                <a:spcPct val="114000"/>
              </a:lnSpc>
              <a:spcBef>
                <a:spcPts val="1000"/>
              </a:spcBef>
              <a:spcAft>
                <a:spcPts val="0"/>
              </a:spcAft>
              <a:buSzPct val="89285"/>
              <a:buAutoNum type="arabicPeriod"/>
            </a:pPr>
            <a:r>
              <a:rPr lang="en-US" sz="3200">
                <a:solidFill>
                  <a:srgbClr val="007EE8"/>
                </a:solidFill>
                <a:latin typeface="Arial"/>
                <a:ea typeface="Arial"/>
                <a:cs typeface="Arial"/>
                <a:sym typeface="Arial"/>
              </a:rPr>
              <a:t>Reporting By-Report to HSCRC</a:t>
            </a:r>
            <a:endParaRPr/>
          </a:p>
          <a:p>
            <a:pPr marL="558800" lvl="0" indent="-457200" algn="l" rtl="0">
              <a:lnSpc>
                <a:spcPct val="114000"/>
              </a:lnSpc>
              <a:spcBef>
                <a:spcPts val="1000"/>
              </a:spcBef>
              <a:spcAft>
                <a:spcPts val="0"/>
              </a:spcAft>
              <a:buSzPct val="89285"/>
              <a:buAutoNum type="arabicPeriod"/>
            </a:pPr>
            <a:r>
              <a:rPr lang="en-US" sz="3200">
                <a:solidFill>
                  <a:srgbClr val="007EE8"/>
                </a:solidFill>
                <a:latin typeface="Arial"/>
                <a:ea typeface="Arial"/>
                <a:cs typeface="Arial"/>
                <a:sym typeface="Arial"/>
              </a:rPr>
              <a:t>By-Report Rationale</a:t>
            </a:r>
            <a:endParaRPr/>
          </a:p>
          <a:p>
            <a:pPr marL="1371600" lvl="2" indent="-344169" algn="l" rtl="0">
              <a:lnSpc>
                <a:spcPct val="114000"/>
              </a:lnSpc>
              <a:spcBef>
                <a:spcPts val="0"/>
              </a:spcBef>
              <a:spcAft>
                <a:spcPts val="0"/>
              </a:spcAft>
              <a:buClr>
                <a:srgbClr val="002C65"/>
              </a:buClr>
              <a:buSzPct val="100000"/>
              <a:buFont typeface="Arial"/>
              <a:buChar char="•"/>
            </a:pPr>
            <a:r>
              <a:rPr lang="en-US" sz="2600">
                <a:solidFill>
                  <a:srgbClr val="002C65"/>
                </a:solidFill>
                <a:latin typeface="Arial"/>
                <a:ea typeface="Arial"/>
                <a:cs typeface="Arial"/>
                <a:sym typeface="Arial"/>
              </a:rPr>
              <a:t>For Hospital</a:t>
            </a:r>
            <a:endParaRPr/>
          </a:p>
          <a:p>
            <a:pPr marL="1371600" lvl="2" indent="-344169" algn="l" rtl="0">
              <a:lnSpc>
                <a:spcPct val="114000"/>
              </a:lnSpc>
              <a:spcBef>
                <a:spcPts val="0"/>
              </a:spcBef>
              <a:spcAft>
                <a:spcPts val="0"/>
              </a:spcAft>
              <a:buClr>
                <a:srgbClr val="002C65"/>
              </a:buClr>
              <a:buSzPct val="100000"/>
              <a:buFont typeface="Arial"/>
              <a:buChar char="•"/>
            </a:pPr>
            <a:r>
              <a:rPr lang="en-US" sz="2600">
                <a:solidFill>
                  <a:srgbClr val="002C65"/>
                </a:solidFill>
                <a:latin typeface="Arial"/>
                <a:ea typeface="Arial"/>
                <a:cs typeface="Arial"/>
                <a:sym typeface="Arial"/>
              </a:rPr>
              <a:t>For the HSCRC</a:t>
            </a:r>
            <a:endParaRPr/>
          </a:p>
          <a:p>
            <a:pPr marL="615950" lvl="0" indent="-514350" algn="l" rtl="0">
              <a:lnSpc>
                <a:spcPct val="114000"/>
              </a:lnSpc>
              <a:spcBef>
                <a:spcPts val="1000"/>
              </a:spcBef>
              <a:spcAft>
                <a:spcPts val="0"/>
              </a:spcAft>
              <a:buSzPct val="89285"/>
              <a:buAutoNum type="arabicPeriod"/>
            </a:pPr>
            <a:r>
              <a:rPr lang="en-US" sz="3200">
                <a:solidFill>
                  <a:srgbClr val="007EE8"/>
                </a:solidFill>
                <a:latin typeface="Arial"/>
                <a:ea typeface="Arial"/>
                <a:cs typeface="Arial"/>
                <a:sym typeface="Arial"/>
              </a:rPr>
              <a:t>The Importance of By-Report</a:t>
            </a:r>
            <a:endParaRPr/>
          </a:p>
          <a:p>
            <a:pPr marL="615950" lvl="0" indent="-514350" algn="l" rtl="0">
              <a:lnSpc>
                <a:spcPct val="114000"/>
              </a:lnSpc>
              <a:spcBef>
                <a:spcPts val="1000"/>
              </a:spcBef>
              <a:spcAft>
                <a:spcPts val="0"/>
              </a:spcAft>
              <a:buSzPct val="89285"/>
              <a:buAutoNum type="arabicPeriod"/>
            </a:pPr>
            <a:r>
              <a:rPr lang="en-US" sz="3200">
                <a:solidFill>
                  <a:srgbClr val="007EE8"/>
                </a:solidFill>
                <a:latin typeface="Arial"/>
                <a:ea typeface="Arial"/>
                <a:cs typeface="Arial"/>
                <a:sym typeface="Arial"/>
              </a:rPr>
              <a:t>Q&amp;A</a:t>
            </a:r>
            <a:endParaRPr/>
          </a:p>
          <a:p>
            <a:pPr marL="101600" lvl="0" indent="0" algn="l" rtl="0">
              <a:lnSpc>
                <a:spcPct val="114000"/>
              </a:lnSpc>
              <a:spcBef>
                <a:spcPts val="1000"/>
              </a:spcBef>
              <a:spcAft>
                <a:spcPts val="0"/>
              </a:spcAft>
              <a:buSzPct val="119047"/>
              <a:buNone/>
            </a:pPr>
            <a:endParaRPr>
              <a:solidFill>
                <a:schemeClr val="dk2"/>
              </a:solidFill>
            </a:endParaRPr>
          </a:p>
        </p:txBody>
      </p:sp>
      <p:sp>
        <p:nvSpPr>
          <p:cNvPr id="58" name="Google Shape;58;p15"/>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sp>
        <p:nvSpPr>
          <p:cNvPr id="59" name="Google Shape;59;p15"/>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b="1" u="sng">
                <a:latin typeface="Arial"/>
                <a:ea typeface="Arial"/>
                <a:cs typeface="Arial"/>
                <a:sym typeface="Arial"/>
              </a:rPr>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body" idx="1"/>
          </p:nvPr>
        </p:nvSpPr>
        <p:spPr>
          <a:xfrm>
            <a:off x="971549" y="828136"/>
            <a:ext cx="10846639" cy="5385337"/>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1800"/>
              </a:spcBef>
              <a:spcAft>
                <a:spcPts val="0"/>
              </a:spcAft>
              <a:buNone/>
            </a:pPr>
            <a:endParaRPr sz="1891" b="1"/>
          </a:p>
          <a:p>
            <a:pPr marL="457200" marR="0" lvl="0" indent="-368300" algn="l" rtl="0">
              <a:lnSpc>
                <a:spcPct val="115000"/>
              </a:lnSpc>
              <a:spcBef>
                <a:spcPts val="1800"/>
              </a:spcBef>
              <a:spcAft>
                <a:spcPts val="0"/>
              </a:spcAft>
              <a:buSzPts val="2200"/>
              <a:buFont typeface="Arial"/>
              <a:buChar char="•"/>
            </a:pPr>
            <a:r>
              <a:rPr lang="en-US" sz="2200" b="1">
                <a:latin typeface="Arial"/>
                <a:ea typeface="Arial"/>
                <a:cs typeface="Arial"/>
                <a:sym typeface="Arial"/>
              </a:rPr>
              <a:t>It Ensures System Integrity 📊</a:t>
            </a:r>
            <a:endParaRPr sz="2200" b="1">
              <a:latin typeface="Arial"/>
              <a:ea typeface="Arial"/>
              <a:cs typeface="Arial"/>
              <a:sym typeface="Arial"/>
            </a:endParaRPr>
          </a:p>
          <a:p>
            <a:pPr marL="914400" marR="0" lvl="1" indent="-368300" algn="l" rtl="0">
              <a:lnSpc>
                <a:spcPct val="115000"/>
              </a:lnSpc>
              <a:spcBef>
                <a:spcPts val="0"/>
              </a:spcBef>
              <a:spcAft>
                <a:spcPts val="0"/>
              </a:spcAft>
              <a:buSzPts val="2200"/>
              <a:buChar char="•"/>
            </a:pPr>
            <a:r>
              <a:rPr lang="en-US" sz="2200" b="1"/>
              <a:t>It provides the HSCRC with the critical data needed to analyze new services and eventually establish permanent, standardized rates</a:t>
            </a:r>
            <a:endParaRPr sz="2200" b="1"/>
          </a:p>
          <a:p>
            <a:pPr marL="457200" marR="0" lvl="0" indent="-368300" algn="l" rtl="0">
              <a:lnSpc>
                <a:spcPct val="115000"/>
              </a:lnSpc>
              <a:spcBef>
                <a:spcPts val="0"/>
              </a:spcBef>
              <a:spcAft>
                <a:spcPts val="0"/>
              </a:spcAft>
              <a:buSzPts val="2200"/>
              <a:buFont typeface="Arial"/>
              <a:buChar char="•"/>
            </a:pPr>
            <a:r>
              <a:rPr lang="en-US" sz="2200" b="1">
                <a:latin typeface="Arial"/>
                <a:ea typeface="Arial"/>
                <a:cs typeface="Arial"/>
                <a:sym typeface="Arial"/>
              </a:rPr>
              <a:t>It's a Partnership for Progress 🤝</a:t>
            </a:r>
            <a:endParaRPr sz="2200" b="1">
              <a:latin typeface="Arial"/>
              <a:ea typeface="Arial"/>
              <a:cs typeface="Arial"/>
              <a:sym typeface="Arial"/>
            </a:endParaRPr>
          </a:p>
          <a:p>
            <a:pPr marL="914400" marR="0" lvl="1" indent="-368300" algn="l" rtl="0">
              <a:lnSpc>
                <a:spcPct val="115000"/>
              </a:lnSpc>
              <a:spcBef>
                <a:spcPts val="0"/>
              </a:spcBef>
              <a:spcAft>
                <a:spcPts val="0"/>
              </a:spcAft>
              <a:buSzPts val="2200"/>
              <a:buChar char="•"/>
            </a:pPr>
            <a:r>
              <a:rPr lang="en-US" sz="2200" b="1"/>
              <a:t>The By Report process requires a partnership between hospitals and the HSCRC, balancing fair reimbursement with regulatory consistency</a:t>
            </a:r>
            <a:endParaRPr sz="2200" b="1"/>
          </a:p>
          <a:p>
            <a:pPr marL="0" marR="0" lvl="0" indent="0" algn="l" rtl="0">
              <a:lnSpc>
                <a:spcPct val="115000"/>
              </a:lnSpc>
              <a:spcBef>
                <a:spcPts val="1800"/>
              </a:spcBef>
              <a:spcAft>
                <a:spcPts val="0"/>
              </a:spcAft>
              <a:buNone/>
            </a:pPr>
            <a:r>
              <a:rPr lang="en-US" sz="2200">
                <a:latin typeface="Arial"/>
                <a:ea typeface="Arial"/>
                <a:cs typeface="Arial"/>
                <a:sym typeface="Arial"/>
              </a:rPr>
              <a:t>Essentially, it's the process that keeps our healthcare payment system both stable and forward-thinking.</a:t>
            </a:r>
            <a:endParaRPr sz="2200"/>
          </a:p>
          <a:p>
            <a:pPr marL="457200" lvl="0" indent="-228600" algn="l" rtl="0">
              <a:lnSpc>
                <a:spcPct val="114000"/>
              </a:lnSpc>
              <a:spcBef>
                <a:spcPts val="1800"/>
              </a:spcBef>
              <a:spcAft>
                <a:spcPts val="0"/>
              </a:spcAft>
              <a:buClr>
                <a:schemeClr val="dk1"/>
              </a:buClr>
              <a:buSzPts val="3636"/>
              <a:buNone/>
            </a:pPr>
            <a:endParaRPr/>
          </a:p>
        </p:txBody>
      </p:sp>
      <p:sp>
        <p:nvSpPr>
          <p:cNvPr id="218" name="Google Shape;218;p25"/>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20</a:t>
            </a:fld>
            <a:endParaRPr/>
          </a:p>
        </p:txBody>
      </p:sp>
      <p:sp>
        <p:nvSpPr>
          <p:cNvPr id="219" name="Google Shape;219;p25"/>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b="1"/>
              <a:t>The Importance of “By-</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Report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body" idx="1"/>
          </p:nvPr>
        </p:nvSpPr>
        <p:spPr>
          <a:xfrm>
            <a:off x="971550" y="447261"/>
            <a:ext cx="10515600" cy="5346229"/>
          </a:xfrm>
          <a:prstGeom prst="rect">
            <a:avLst/>
          </a:prstGeom>
          <a:noFill/>
          <a:ln>
            <a:noFill/>
          </a:ln>
        </p:spPr>
        <p:txBody>
          <a:bodyPr spcFirstLastPara="1" wrap="square" lIns="91425" tIns="45700" rIns="91425" bIns="45700" anchor="t" anchorCtr="0">
            <a:normAutofit/>
          </a:bodyPr>
          <a:lstStyle/>
          <a:p>
            <a:pPr marL="101600" lvl="0" indent="0" algn="ctr" rtl="0">
              <a:lnSpc>
                <a:spcPct val="114000"/>
              </a:lnSpc>
              <a:spcBef>
                <a:spcPts val="1000"/>
              </a:spcBef>
              <a:spcAft>
                <a:spcPts val="0"/>
              </a:spcAft>
              <a:buSzPts val="2000"/>
              <a:buNone/>
            </a:pPr>
            <a:r>
              <a:rPr lang="en-US" sz="3200" u="none" strike="noStrike">
                <a:latin typeface="Times New Roman"/>
                <a:ea typeface="Times New Roman"/>
                <a:cs typeface="Times New Roman"/>
                <a:sym typeface="Times New Roman"/>
              </a:rPr>
              <a:t>Additional Questions</a:t>
            </a:r>
            <a:endParaRPr/>
          </a:p>
        </p:txBody>
      </p:sp>
      <p:sp>
        <p:nvSpPr>
          <p:cNvPr id="226" name="Google Shape;226;p26"/>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21</a:t>
            </a:fld>
            <a:endParaRPr/>
          </a:p>
        </p:txBody>
      </p:sp>
      <p:pic>
        <p:nvPicPr>
          <p:cNvPr id="227" name="Google Shape;227;p26" descr="Image result"/>
          <p:cNvPicPr preferRelativeResize="0"/>
          <p:nvPr/>
        </p:nvPicPr>
        <p:blipFill rotWithShape="1">
          <a:blip r:embed="rId3">
            <a:alphaModFix/>
          </a:blip>
          <a:srcRect/>
          <a:stretch/>
        </p:blipFill>
        <p:spPr>
          <a:xfrm>
            <a:off x="4006357" y="1143000"/>
            <a:ext cx="4579461" cy="47310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759125" y="1095525"/>
            <a:ext cx="10903800" cy="4699800"/>
          </a:xfrm>
          <a:prstGeom prst="rect">
            <a:avLst/>
          </a:prstGeom>
          <a:noFill/>
          <a:ln>
            <a:noFill/>
          </a:ln>
        </p:spPr>
        <p:txBody>
          <a:bodyPr spcFirstLastPara="1" wrap="square" lIns="91425" tIns="45700" rIns="91425" bIns="45700" anchor="t" anchorCtr="0">
            <a:normAutofit fontScale="77500" lnSpcReduction="20000"/>
          </a:bodyPr>
          <a:lstStyle/>
          <a:p>
            <a:pPr marL="457200" lvl="0" indent="-355600" algn="l" rtl="0">
              <a:lnSpc>
                <a:spcPct val="114000"/>
              </a:lnSpc>
              <a:spcBef>
                <a:spcPts val="1000"/>
              </a:spcBef>
              <a:spcAft>
                <a:spcPts val="0"/>
              </a:spcAft>
              <a:buSzPct val="125000"/>
              <a:buNone/>
            </a:pPr>
            <a:r>
              <a:rPr lang="en-US" sz="1600"/>
              <a:t>       </a:t>
            </a:r>
            <a:r>
              <a:rPr lang="en-US" sz="2679">
                <a:latin typeface="Arial"/>
                <a:ea typeface="Arial"/>
                <a:cs typeface="Arial"/>
                <a:sym typeface="Arial"/>
              </a:rPr>
              <a:t>To establish a consistent, shared framework for developing Relative Value Unit (RVU) methodologies across all hospitals, ensuring uniformity and comparability. This is achieved by utilizing established, quantifiable weighting systems.</a:t>
            </a:r>
            <a:endParaRPr sz="2679"/>
          </a:p>
          <a:p>
            <a:pPr marL="457200" lvl="0" indent="-355600" algn="l" rtl="0">
              <a:lnSpc>
                <a:spcPct val="114000"/>
              </a:lnSpc>
              <a:spcBef>
                <a:spcPts val="1000"/>
              </a:spcBef>
              <a:spcAft>
                <a:spcPts val="0"/>
              </a:spcAft>
              <a:buSzPct val="74653"/>
              <a:buNone/>
            </a:pPr>
            <a:r>
              <a:rPr lang="en-US" sz="2679" b="1">
                <a:latin typeface="Arial"/>
                <a:ea typeface="Arial"/>
                <a:cs typeface="Arial"/>
                <a:sym typeface="Arial"/>
              </a:rPr>
              <a:t>     Commission-Approved Weighting Sources</a:t>
            </a:r>
            <a:r>
              <a:rPr lang="en-US" sz="2679">
                <a:latin typeface="Arial"/>
                <a:ea typeface="Arial"/>
                <a:cs typeface="Arial"/>
                <a:sym typeface="Arial"/>
              </a:rPr>
              <a:t> The Health Services Cost Review Commission (HSCRC) has approved the use of the following established weights for RVU calculation:</a:t>
            </a:r>
            <a:endParaRPr sz="2679"/>
          </a:p>
          <a:p>
            <a:pPr marL="457200" lvl="0" indent="-355600" algn="l" rtl="0">
              <a:lnSpc>
                <a:spcPct val="114000"/>
              </a:lnSpc>
              <a:spcBef>
                <a:spcPts val="1000"/>
              </a:spcBef>
              <a:spcAft>
                <a:spcPts val="0"/>
              </a:spcAft>
              <a:buSzPct val="74653"/>
              <a:buNone/>
            </a:pPr>
            <a:endParaRPr sz="2679">
              <a:latin typeface="Arial"/>
              <a:ea typeface="Arial"/>
              <a:cs typeface="Arial"/>
              <a:sym typeface="Arial"/>
            </a:endParaRPr>
          </a:p>
          <a:p>
            <a:pPr marL="914400" lvl="1" indent="-360441" algn="l" rtl="0">
              <a:lnSpc>
                <a:spcPct val="114000"/>
              </a:lnSpc>
              <a:spcBef>
                <a:spcPts val="500"/>
              </a:spcBef>
              <a:spcAft>
                <a:spcPts val="0"/>
              </a:spcAft>
              <a:buSzPct val="100000"/>
              <a:buFont typeface="Arial"/>
              <a:buChar char="•"/>
            </a:pPr>
            <a:r>
              <a:rPr lang="en-US" sz="2679" b="1">
                <a:latin typeface="Arial"/>
                <a:ea typeface="Arial"/>
                <a:cs typeface="Arial"/>
                <a:sym typeface="Arial"/>
              </a:rPr>
              <a:t>Medicare Physician Fee Schedule (MPFS):</a:t>
            </a:r>
            <a:r>
              <a:rPr lang="en-US" sz="2679">
                <a:latin typeface="Arial"/>
                <a:ea typeface="Arial"/>
                <a:cs typeface="Arial"/>
                <a:sym typeface="Arial"/>
              </a:rPr>
              <a:t> The relative value weights assigned to physician services by the Centers for Medicare &amp; Medicaid Services (CMS).</a:t>
            </a:r>
            <a:endParaRPr sz="2679"/>
          </a:p>
          <a:p>
            <a:pPr marL="914400" lvl="1" indent="-360441" algn="l" rtl="0">
              <a:lnSpc>
                <a:spcPct val="114000"/>
              </a:lnSpc>
              <a:spcBef>
                <a:spcPts val="500"/>
              </a:spcBef>
              <a:spcAft>
                <a:spcPts val="0"/>
              </a:spcAft>
              <a:buSzPct val="100000"/>
              <a:buFont typeface="Arial"/>
              <a:buChar char="•"/>
            </a:pPr>
            <a:r>
              <a:rPr lang="en-US" sz="2679" b="1">
                <a:latin typeface="Arial"/>
                <a:ea typeface="Arial"/>
                <a:cs typeface="Arial"/>
                <a:sym typeface="Arial"/>
              </a:rPr>
              <a:t>Medicaid Fee Schedules:</a:t>
            </a:r>
            <a:r>
              <a:rPr lang="en-US" sz="2679">
                <a:latin typeface="Arial"/>
                <a:ea typeface="Arial"/>
                <a:cs typeface="Arial"/>
                <a:sym typeface="Arial"/>
              </a:rPr>
              <a:t> State-specific weights assigned to procedures under Medicaid programs.</a:t>
            </a:r>
            <a:endParaRPr sz="2679"/>
          </a:p>
          <a:p>
            <a:pPr marL="101600" lvl="0" indent="0" algn="l" rtl="0">
              <a:lnSpc>
                <a:spcPct val="114000"/>
              </a:lnSpc>
              <a:spcBef>
                <a:spcPts val="1000"/>
              </a:spcBef>
              <a:spcAft>
                <a:spcPts val="0"/>
              </a:spcAft>
              <a:buSzPct val="76923"/>
              <a:buNone/>
            </a:pPr>
            <a:endParaRPr sz="2600"/>
          </a:p>
          <a:p>
            <a:pPr marL="0" marR="0" lvl="0" indent="0" algn="l" rtl="0">
              <a:lnSpc>
                <a:spcPct val="114000"/>
              </a:lnSpc>
              <a:spcBef>
                <a:spcPts val="600"/>
              </a:spcBef>
              <a:spcAft>
                <a:spcPts val="0"/>
              </a:spcAft>
              <a:buSzPct val="100000"/>
              <a:buNone/>
            </a:pPr>
            <a:endParaRPr sz="2000">
              <a:solidFill>
                <a:schemeClr val="dk2"/>
              </a:solidFill>
              <a:latin typeface="Times New Roman"/>
              <a:ea typeface="Times New Roman"/>
              <a:cs typeface="Times New Roman"/>
              <a:sym typeface="Times New Roman"/>
            </a:endParaRPr>
          </a:p>
        </p:txBody>
      </p:sp>
      <p:sp>
        <p:nvSpPr>
          <p:cNvPr id="66" name="Google Shape;66;p16"/>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a:t>
            </a:fld>
            <a:endParaRPr/>
          </a:p>
        </p:txBody>
      </p:sp>
      <p:sp>
        <p:nvSpPr>
          <p:cNvPr id="67" name="Google Shape;67;p16"/>
          <p:cNvSpPr txBox="1">
            <a:spLocks noGrp="1"/>
          </p:cNvSpPr>
          <p:nvPr>
            <p:ph type="title"/>
          </p:nvPr>
        </p:nvSpPr>
        <p:spPr>
          <a:xfrm>
            <a:off x="838200" y="465826"/>
            <a:ext cx="10515600" cy="629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b="1" u="sng">
                <a:latin typeface="Arial"/>
                <a:ea typeface="Arial"/>
                <a:cs typeface="Arial"/>
                <a:sym typeface="Arial"/>
              </a:rPr>
              <a:t>Purpose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39e28a3588a_0_38"/>
          <p:cNvSpPr txBox="1">
            <a:spLocks noGrp="1"/>
          </p:cNvSpPr>
          <p:nvPr>
            <p:ph type="body" idx="1"/>
          </p:nvPr>
        </p:nvSpPr>
        <p:spPr>
          <a:xfrm>
            <a:off x="759125" y="1095521"/>
            <a:ext cx="10903800" cy="4916400"/>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000"/>
              </a:spcBef>
              <a:spcAft>
                <a:spcPts val="0"/>
              </a:spcAft>
              <a:buSzPts val="2000"/>
              <a:buNone/>
            </a:pPr>
            <a:r>
              <a:rPr lang="en-US" sz="1600"/>
              <a:t>      </a:t>
            </a:r>
            <a:endParaRPr sz="2016"/>
          </a:p>
          <a:p>
            <a:pPr marL="914400" lvl="1" indent="-374650" algn="l" rtl="0">
              <a:lnSpc>
                <a:spcPct val="114000"/>
              </a:lnSpc>
              <a:spcBef>
                <a:spcPts val="500"/>
              </a:spcBef>
              <a:spcAft>
                <a:spcPts val="0"/>
              </a:spcAft>
              <a:buSzPts val="2300"/>
              <a:buFont typeface="Arial"/>
              <a:buChar char="•"/>
            </a:pPr>
            <a:r>
              <a:rPr lang="en-US" sz="2300" b="1"/>
              <a:t>Solventum</a:t>
            </a:r>
            <a:r>
              <a:rPr lang="en-US" sz="2300" b="1">
                <a:latin typeface="Arial"/>
                <a:ea typeface="Arial"/>
                <a:cs typeface="Arial"/>
                <a:sym typeface="Arial"/>
              </a:rPr>
              <a:t>:</a:t>
            </a:r>
            <a:r>
              <a:rPr lang="en-US" sz="2300">
                <a:latin typeface="Arial"/>
                <a:ea typeface="Arial"/>
                <a:cs typeface="Arial"/>
                <a:sym typeface="Arial"/>
              </a:rPr>
              <a:t> Weights derived from established 3M™ systems, such as All Patient Refined Diagnosis-Related Groups (APR-DRGs).</a:t>
            </a:r>
            <a:endParaRPr sz="2300"/>
          </a:p>
          <a:p>
            <a:pPr marL="571500" lvl="1" indent="0" algn="l" rtl="0">
              <a:lnSpc>
                <a:spcPct val="114000"/>
              </a:lnSpc>
              <a:spcBef>
                <a:spcPts val="500"/>
              </a:spcBef>
              <a:spcAft>
                <a:spcPts val="0"/>
              </a:spcAft>
              <a:buSzPts val="1800"/>
              <a:buNone/>
            </a:pPr>
            <a:endParaRPr sz="2300">
              <a:latin typeface="Arial"/>
              <a:ea typeface="Arial"/>
              <a:cs typeface="Arial"/>
              <a:sym typeface="Arial"/>
            </a:endParaRPr>
          </a:p>
          <a:p>
            <a:pPr marL="457200" lvl="0" indent="-355600" algn="l" rtl="0">
              <a:lnSpc>
                <a:spcPct val="114000"/>
              </a:lnSpc>
              <a:spcBef>
                <a:spcPts val="1000"/>
              </a:spcBef>
              <a:spcAft>
                <a:spcPts val="0"/>
              </a:spcAft>
              <a:buSzPts val="2000"/>
              <a:buNone/>
            </a:pPr>
            <a:r>
              <a:rPr lang="en-US" sz="2300">
                <a:latin typeface="Arial"/>
                <a:ea typeface="Arial"/>
                <a:cs typeface="Arial"/>
                <a:sym typeface="Arial"/>
              </a:rPr>
              <a:t>    Adherence to these sources provides a standardized foundation for RVU development. Hospitals should also apply this systematic approach when establishing RVUs for similar or analogous procedures to maintain consistency.</a:t>
            </a:r>
            <a:endParaRPr sz="2300"/>
          </a:p>
          <a:p>
            <a:pPr marL="0" marR="0" lvl="0" indent="0" algn="l" rtl="0">
              <a:lnSpc>
                <a:spcPct val="114000"/>
              </a:lnSpc>
              <a:spcBef>
                <a:spcPts val="600"/>
              </a:spcBef>
              <a:spcAft>
                <a:spcPts val="0"/>
              </a:spcAft>
              <a:buSzPts val="2000"/>
              <a:buNone/>
            </a:pPr>
            <a:endParaRPr sz="2000">
              <a:solidFill>
                <a:schemeClr val="dk2"/>
              </a:solidFill>
              <a:latin typeface="Arial"/>
              <a:ea typeface="Arial"/>
              <a:cs typeface="Arial"/>
              <a:sym typeface="Arial"/>
            </a:endParaRPr>
          </a:p>
          <a:p>
            <a:pPr marL="0" marR="0" lvl="0" indent="0" algn="l" rtl="0">
              <a:lnSpc>
                <a:spcPct val="114000"/>
              </a:lnSpc>
              <a:spcBef>
                <a:spcPts val="600"/>
              </a:spcBef>
              <a:spcAft>
                <a:spcPts val="0"/>
              </a:spcAft>
              <a:buSzPts val="2000"/>
              <a:buNone/>
            </a:pPr>
            <a:endParaRPr sz="2000">
              <a:solidFill>
                <a:schemeClr val="dk2"/>
              </a:solidFill>
              <a:latin typeface="Times New Roman"/>
              <a:ea typeface="Times New Roman"/>
              <a:cs typeface="Times New Roman"/>
              <a:sym typeface="Times New Roman"/>
            </a:endParaRPr>
          </a:p>
        </p:txBody>
      </p:sp>
      <p:sp>
        <p:nvSpPr>
          <p:cNvPr id="74" name="Google Shape;74;g39e28a3588a_0_3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
        <p:nvSpPr>
          <p:cNvPr id="75" name="Google Shape;75;g39e28a3588a_0_38"/>
          <p:cNvSpPr txBox="1">
            <a:spLocks noGrp="1"/>
          </p:cNvSpPr>
          <p:nvPr>
            <p:ph type="title"/>
          </p:nvPr>
        </p:nvSpPr>
        <p:spPr>
          <a:xfrm>
            <a:off x="838200" y="465826"/>
            <a:ext cx="10515600" cy="629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b="1" u="sng">
                <a:latin typeface="Arial"/>
                <a:ea typeface="Arial"/>
                <a:cs typeface="Arial"/>
                <a:sym typeface="Arial"/>
              </a:rPr>
              <a:t>Purpose, Cont.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972125" y="1111825"/>
            <a:ext cx="10515600" cy="4683600"/>
          </a:xfrm>
          <a:prstGeom prst="rect">
            <a:avLst/>
          </a:prstGeom>
          <a:noFill/>
          <a:ln>
            <a:noFill/>
          </a:ln>
        </p:spPr>
        <p:txBody>
          <a:bodyPr spcFirstLastPara="1" wrap="square" lIns="91425" tIns="45700" rIns="91425" bIns="45700" anchor="t" anchorCtr="0">
            <a:noAutofit/>
          </a:bodyPr>
          <a:lstStyle/>
          <a:p>
            <a:pPr marL="457200" lvl="0" indent="-361950" algn="l" rtl="0">
              <a:lnSpc>
                <a:spcPct val="110000"/>
              </a:lnSpc>
              <a:spcBef>
                <a:spcPts val="500"/>
              </a:spcBef>
              <a:spcAft>
                <a:spcPts val="0"/>
              </a:spcAft>
              <a:buSzPts val="2100"/>
              <a:buFont typeface="Arial"/>
              <a:buChar char="•"/>
            </a:pPr>
            <a:r>
              <a:rPr lang="en-US" sz="2100">
                <a:latin typeface="Arial"/>
                <a:ea typeface="Arial"/>
                <a:cs typeface="Arial"/>
                <a:sym typeface="Arial"/>
              </a:rPr>
              <a:t>A Relative Value Unit (RVU) is a standardized measure used by the HSCRC to quantify the resources consumed in providing a specific medical service. This system ensures a consistent method for valuing procedures across all Maryland hospitals.</a:t>
            </a:r>
            <a:endParaRPr sz="2100"/>
          </a:p>
          <a:p>
            <a:pPr marL="0" marR="0" lvl="0" indent="0" algn="l" rtl="0">
              <a:lnSpc>
                <a:spcPct val="115000"/>
              </a:lnSpc>
              <a:spcBef>
                <a:spcPts val="1800"/>
              </a:spcBef>
              <a:spcAft>
                <a:spcPts val="0"/>
              </a:spcAft>
              <a:buSzPts val="2000"/>
              <a:buNone/>
            </a:pPr>
            <a:r>
              <a:rPr lang="en-US" sz="2100" b="1">
                <a:latin typeface="Arial"/>
                <a:ea typeface="Arial"/>
                <a:cs typeface="Arial"/>
                <a:sym typeface="Arial"/>
              </a:rPr>
              <a:t>Primary Source for RVU Values</a:t>
            </a:r>
            <a:endParaRPr sz="2100"/>
          </a:p>
          <a:p>
            <a:pPr marL="457200" lvl="0" indent="-361950" algn="l" rtl="0">
              <a:lnSpc>
                <a:spcPct val="115000"/>
              </a:lnSpc>
              <a:spcBef>
                <a:spcPts val="1300"/>
              </a:spcBef>
              <a:spcAft>
                <a:spcPts val="0"/>
              </a:spcAft>
              <a:buSzPts val="2100"/>
              <a:buFont typeface="Arial"/>
              <a:buChar char="•"/>
            </a:pPr>
            <a:r>
              <a:rPr lang="en-US" sz="2100">
                <a:latin typeface="Arial"/>
                <a:ea typeface="Arial"/>
                <a:cs typeface="Arial"/>
                <a:sym typeface="Arial"/>
              </a:rPr>
              <a:t>The HSCRC mandates that RVUs be based on the Practice Expense (PE) component from the Medicare Physician Fee Schedule (MPFS).</a:t>
            </a:r>
            <a:endParaRPr sz="2100"/>
          </a:p>
          <a:p>
            <a:pPr marL="457200" lvl="0" indent="-361950" algn="l" rtl="0">
              <a:lnSpc>
                <a:spcPct val="115000"/>
              </a:lnSpc>
              <a:spcBef>
                <a:spcPts val="0"/>
              </a:spcBef>
              <a:spcAft>
                <a:spcPts val="0"/>
              </a:spcAft>
              <a:buSzPts val="2100"/>
              <a:buFont typeface="Arial"/>
              <a:buChar char="•"/>
            </a:pPr>
            <a:r>
              <a:rPr lang="en-US" sz="2100">
                <a:latin typeface="Arial"/>
                <a:ea typeface="Arial"/>
                <a:cs typeface="Arial"/>
                <a:sym typeface="Arial"/>
              </a:rPr>
              <a:t>Specifically, hospitals must use the PE value for a non-facility setting (like a doctor's office). This value is chosen because it comprehensively includes the costs of clinical staff, supplies, and equipment, which accurately reflects the hospital's resource use for that service.</a:t>
            </a:r>
            <a:endParaRPr sz="2100"/>
          </a:p>
          <a:p>
            <a:pPr marL="0" lvl="0" indent="0" algn="l" rtl="0">
              <a:lnSpc>
                <a:spcPct val="114000"/>
              </a:lnSpc>
              <a:spcBef>
                <a:spcPts val="1400"/>
              </a:spcBef>
              <a:spcAft>
                <a:spcPts val="0"/>
              </a:spcAft>
              <a:buSzPts val="2000"/>
              <a:buNone/>
            </a:pPr>
            <a:endParaRPr sz="2000" b="1">
              <a:solidFill>
                <a:srgbClr val="0B5394"/>
              </a:solidFill>
              <a:latin typeface="Times New Roman"/>
              <a:ea typeface="Times New Roman"/>
              <a:cs typeface="Times New Roman"/>
              <a:sym typeface="Times New Roman"/>
            </a:endParaRPr>
          </a:p>
        </p:txBody>
      </p:sp>
      <p:sp>
        <p:nvSpPr>
          <p:cNvPr id="82" name="Google Shape;82;p17"/>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a:t>
            </a:fld>
            <a:endParaRPr/>
          </a:p>
        </p:txBody>
      </p:sp>
      <p:sp>
        <p:nvSpPr>
          <p:cNvPr id="83" name="Google Shape;83;p17"/>
          <p:cNvSpPr txBox="1">
            <a:spLocks noGrp="1"/>
          </p:cNvSpPr>
          <p:nvPr>
            <p:ph type="title"/>
          </p:nvPr>
        </p:nvSpPr>
        <p:spPr>
          <a:xfrm>
            <a:off x="972127" y="163903"/>
            <a:ext cx="10515600" cy="70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b="1" u="sng">
                <a:latin typeface="Arial"/>
                <a:ea typeface="Arial"/>
                <a:cs typeface="Arial"/>
                <a:sym typeface="Arial"/>
              </a:rPr>
              <a:t>Standard Definitions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body" idx="1"/>
          </p:nvPr>
        </p:nvSpPr>
        <p:spPr>
          <a:xfrm>
            <a:off x="971550" y="1133475"/>
            <a:ext cx="10515600" cy="5285100"/>
          </a:xfrm>
          <a:prstGeom prst="rect">
            <a:avLst/>
          </a:prstGeom>
          <a:noFill/>
          <a:ln>
            <a:noFill/>
          </a:ln>
        </p:spPr>
        <p:txBody>
          <a:bodyPr spcFirstLastPara="1" wrap="square" lIns="91425" tIns="45700" rIns="91425" bIns="45700" anchor="t" anchorCtr="0">
            <a:normAutofit/>
          </a:bodyPr>
          <a:lstStyle/>
          <a:p>
            <a:pPr marL="0" marR="0" lvl="0" indent="0" algn="l" rtl="0">
              <a:lnSpc>
                <a:spcPct val="114000"/>
              </a:lnSpc>
              <a:spcBef>
                <a:spcPts val="600"/>
              </a:spcBef>
              <a:spcAft>
                <a:spcPts val="0"/>
              </a:spcAft>
              <a:buSzPts val="2162"/>
              <a:buNone/>
            </a:pPr>
            <a:r>
              <a:rPr lang="en-US" sz="2216" b="1">
                <a:solidFill>
                  <a:schemeClr val="dk1"/>
                </a:solidFill>
                <a:latin typeface="Arial"/>
                <a:ea typeface="Arial"/>
                <a:cs typeface="Arial"/>
                <a:sym typeface="Arial"/>
              </a:rPr>
              <a:t>RVU Assignment Protocol</a:t>
            </a:r>
            <a:endParaRPr sz="2216" b="1">
              <a:solidFill>
                <a:schemeClr val="dk1"/>
              </a:solidFill>
              <a:latin typeface="Arial"/>
              <a:ea typeface="Arial"/>
              <a:cs typeface="Arial"/>
              <a:sym typeface="Arial"/>
            </a:endParaRPr>
          </a:p>
          <a:p>
            <a:pPr marL="457200" marR="0" lvl="0" indent="0" algn="l" rtl="0">
              <a:lnSpc>
                <a:spcPct val="114000"/>
              </a:lnSpc>
              <a:spcBef>
                <a:spcPts val="600"/>
              </a:spcBef>
              <a:spcAft>
                <a:spcPts val="0"/>
              </a:spcAft>
              <a:buSzPts val="2162"/>
              <a:buNone/>
            </a:pPr>
            <a:r>
              <a:rPr lang="en-US" sz="2208">
                <a:solidFill>
                  <a:schemeClr val="dk2"/>
                </a:solidFill>
                <a:latin typeface="Arial"/>
                <a:ea typeface="Arial"/>
                <a:cs typeface="Arial"/>
                <a:sym typeface="Arial"/>
              </a:rPr>
              <a:t>The starting point is the Non-Facility PE weight proposed by CMS. To maintain whole numbers in Appendix D, multiplying the reported RVUs by 10 and rounded to the nearest integer. For this calculation, values of 0.5 or greater are rounded up</a:t>
            </a:r>
            <a:endParaRPr sz="2208">
              <a:solidFill>
                <a:schemeClr val="dk2"/>
              </a:solidFill>
              <a:latin typeface="Arial"/>
              <a:ea typeface="Arial"/>
              <a:cs typeface="Arial"/>
              <a:sym typeface="Arial"/>
            </a:endParaRPr>
          </a:p>
          <a:p>
            <a:pPr marL="0" marR="0" lvl="0" indent="0" algn="l" rtl="0">
              <a:lnSpc>
                <a:spcPct val="114000"/>
              </a:lnSpc>
              <a:spcBef>
                <a:spcPts val="600"/>
              </a:spcBef>
              <a:spcAft>
                <a:spcPts val="0"/>
              </a:spcAft>
              <a:buSzPts val="2162"/>
              <a:buNone/>
            </a:pPr>
            <a:endParaRPr sz="2000" i="1">
              <a:latin typeface="Arial"/>
              <a:ea typeface="Arial"/>
              <a:cs typeface="Arial"/>
              <a:sym typeface="Arial"/>
            </a:endParaRPr>
          </a:p>
          <a:p>
            <a:pPr marL="0" marR="0" lvl="0" indent="0" algn="l" rtl="0">
              <a:lnSpc>
                <a:spcPct val="114000"/>
              </a:lnSpc>
              <a:spcBef>
                <a:spcPts val="600"/>
              </a:spcBef>
              <a:spcAft>
                <a:spcPts val="0"/>
              </a:spcAft>
              <a:buSzPts val="2162"/>
              <a:buNone/>
            </a:pPr>
            <a:endParaRPr sz="2000" i="1">
              <a:latin typeface="Arial"/>
              <a:ea typeface="Arial"/>
              <a:cs typeface="Arial"/>
              <a:sym typeface="Arial"/>
            </a:endParaRPr>
          </a:p>
          <a:p>
            <a:pPr marL="0" marR="0" lvl="0" indent="0" algn="l" rtl="0">
              <a:lnSpc>
                <a:spcPct val="114000"/>
              </a:lnSpc>
              <a:spcBef>
                <a:spcPts val="600"/>
              </a:spcBef>
              <a:spcAft>
                <a:spcPts val="0"/>
              </a:spcAft>
              <a:buSzPts val="2162"/>
              <a:buNone/>
            </a:pPr>
            <a:endParaRPr sz="2000" i="1">
              <a:latin typeface="Arial"/>
              <a:ea typeface="Arial"/>
              <a:cs typeface="Arial"/>
              <a:sym typeface="Arial"/>
            </a:endParaRPr>
          </a:p>
          <a:p>
            <a:pPr marL="0" lvl="0" indent="0" algn="l" rtl="0">
              <a:lnSpc>
                <a:spcPct val="114000"/>
              </a:lnSpc>
              <a:spcBef>
                <a:spcPts val="600"/>
              </a:spcBef>
              <a:spcAft>
                <a:spcPts val="0"/>
              </a:spcAft>
              <a:buNone/>
            </a:pPr>
            <a:endParaRPr sz="2508"/>
          </a:p>
          <a:p>
            <a:pPr marL="342900" marR="0" lvl="0" indent="-285750" algn="l" rtl="0">
              <a:lnSpc>
                <a:spcPct val="114000"/>
              </a:lnSpc>
              <a:spcBef>
                <a:spcPts val="600"/>
              </a:spcBef>
              <a:spcAft>
                <a:spcPts val="0"/>
              </a:spcAft>
              <a:buSzPts val="973"/>
              <a:buFont typeface="Arial"/>
              <a:buNone/>
            </a:pPr>
            <a:endParaRPr sz="2000" u="none" strike="noStrike">
              <a:solidFill>
                <a:schemeClr val="dk2"/>
              </a:solidFill>
              <a:latin typeface="Arial"/>
              <a:ea typeface="Arial"/>
              <a:cs typeface="Arial"/>
              <a:sym typeface="Arial"/>
            </a:endParaRPr>
          </a:p>
        </p:txBody>
      </p:sp>
      <p:sp>
        <p:nvSpPr>
          <p:cNvPr id="90" name="Google Shape;90;p18"/>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a:t>
            </a:fld>
            <a:endParaRPr/>
          </a:p>
        </p:txBody>
      </p:sp>
      <p:sp>
        <p:nvSpPr>
          <p:cNvPr id="91" name="Google Shape;91;p18"/>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3200" b="1" u="sng">
                <a:latin typeface="Arial"/>
                <a:ea typeface="Arial"/>
                <a:cs typeface="Arial"/>
                <a:sym typeface="Arial"/>
              </a:rPr>
              <a:t>Process for Calculating RVU Values</a:t>
            </a:r>
            <a:endParaRPr/>
          </a:p>
        </p:txBody>
      </p:sp>
      <p:pic>
        <p:nvPicPr>
          <p:cNvPr id="92" name="Google Shape;92;p18"/>
          <p:cNvPicPr preferRelativeResize="0"/>
          <p:nvPr/>
        </p:nvPicPr>
        <p:blipFill rotWithShape="1">
          <a:blip r:embed="rId3">
            <a:alphaModFix/>
          </a:blip>
          <a:srcRect/>
          <a:stretch/>
        </p:blipFill>
        <p:spPr>
          <a:xfrm>
            <a:off x="2605453" y="3548191"/>
            <a:ext cx="7102197" cy="1380517"/>
          </a:xfrm>
          <a:prstGeom prst="rect">
            <a:avLst/>
          </a:prstGeom>
          <a:noFill/>
          <a:ln>
            <a:noFill/>
          </a:ln>
        </p:spPr>
      </p:pic>
      <p:sp>
        <p:nvSpPr>
          <p:cNvPr id="93" name="Google Shape;93;p18"/>
          <p:cNvSpPr/>
          <p:nvPr/>
        </p:nvSpPr>
        <p:spPr>
          <a:xfrm>
            <a:off x="7278375" y="4618259"/>
            <a:ext cx="862500" cy="365100"/>
          </a:xfrm>
          <a:prstGeom prst="ellipse">
            <a:avLst/>
          </a:prstGeom>
          <a:noFill/>
          <a:ln w="25400" cap="flat" cmpd="sng">
            <a:solidFill>
              <a:srgbClr val="133E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9e28a3588a_0_45"/>
          <p:cNvSpPr txBox="1">
            <a:spLocks noGrp="1"/>
          </p:cNvSpPr>
          <p:nvPr>
            <p:ph type="body" idx="1"/>
          </p:nvPr>
        </p:nvSpPr>
        <p:spPr>
          <a:xfrm>
            <a:off x="971550" y="1133475"/>
            <a:ext cx="10515600" cy="5285100"/>
          </a:xfrm>
          <a:prstGeom prst="rect">
            <a:avLst/>
          </a:prstGeom>
          <a:noFill/>
          <a:ln>
            <a:noFill/>
          </a:ln>
        </p:spPr>
        <p:txBody>
          <a:bodyPr spcFirstLastPara="1" wrap="square" lIns="91425" tIns="45700" rIns="91425" bIns="45700" anchor="t" anchorCtr="0">
            <a:normAutofit/>
          </a:bodyPr>
          <a:lstStyle/>
          <a:p>
            <a:pPr marL="0" marR="0" lvl="0" indent="0" algn="l" rtl="0">
              <a:lnSpc>
                <a:spcPct val="114000"/>
              </a:lnSpc>
              <a:spcBef>
                <a:spcPts val="600"/>
              </a:spcBef>
              <a:spcAft>
                <a:spcPts val="0"/>
              </a:spcAft>
              <a:buSzPts val="2162"/>
              <a:buNone/>
            </a:pPr>
            <a:r>
              <a:rPr lang="en-US" sz="2200" b="1" i="1">
                <a:latin typeface="Arial"/>
                <a:ea typeface="Arial"/>
                <a:cs typeface="Arial"/>
                <a:sym typeface="Arial"/>
              </a:rPr>
              <a:t>Additional Guidance:</a:t>
            </a:r>
            <a:endParaRPr sz="2200" b="1">
              <a:latin typeface="Arial"/>
              <a:ea typeface="Arial"/>
              <a:cs typeface="Arial"/>
              <a:sym typeface="Arial"/>
            </a:endParaRPr>
          </a:p>
          <a:p>
            <a:pPr marL="342900" marR="0" lvl="0" indent="-425450" algn="l" rtl="0">
              <a:lnSpc>
                <a:spcPct val="114000"/>
              </a:lnSpc>
              <a:spcBef>
                <a:spcPts val="600"/>
              </a:spcBef>
              <a:spcAft>
                <a:spcPts val="0"/>
              </a:spcAft>
              <a:buSzPts val="2200"/>
              <a:buFont typeface="Arial"/>
              <a:buChar char="●"/>
            </a:pPr>
            <a:r>
              <a:rPr lang="en-US" sz="2200" u="none" strike="noStrike">
                <a:solidFill>
                  <a:schemeClr val="dk2"/>
                </a:solidFill>
                <a:latin typeface="Arial"/>
                <a:ea typeface="Arial"/>
                <a:cs typeface="Arial"/>
                <a:sym typeface="Arial"/>
              </a:rPr>
              <a:t> For CPT codes </a:t>
            </a:r>
            <a:r>
              <a:rPr lang="en-US" sz="2200">
                <a:solidFill>
                  <a:schemeClr val="dk2"/>
                </a:solidFill>
                <a:latin typeface="Arial"/>
                <a:ea typeface="Arial"/>
                <a:cs typeface="Arial"/>
                <a:sym typeface="Arial"/>
              </a:rPr>
              <a:t>with only a single RVU listed</a:t>
            </a:r>
            <a:endParaRPr sz="2200"/>
          </a:p>
          <a:p>
            <a:pPr marL="812800" lvl="1" indent="-425450" algn="l" rtl="0">
              <a:lnSpc>
                <a:spcPct val="114000"/>
              </a:lnSpc>
              <a:spcBef>
                <a:spcPts val="600"/>
              </a:spcBef>
              <a:spcAft>
                <a:spcPts val="0"/>
              </a:spcAft>
              <a:buSzPts val="2200"/>
              <a:buFont typeface="Arial"/>
              <a:buChar char="●"/>
            </a:pPr>
            <a:r>
              <a:rPr lang="en-US" sz="2200">
                <a:solidFill>
                  <a:schemeClr val="dk2"/>
                </a:solidFill>
                <a:latin typeface="Arial"/>
                <a:ea typeface="Arial"/>
                <a:cs typeface="Arial"/>
                <a:sym typeface="Arial"/>
              </a:rPr>
              <a:t>CPT codes that are considered technical only (such as treatment codes), the single RVU reported will be used</a:t>
            </a:r>
            <a:endParaRPr sz="2200"/>
          </a:p>
          <a:p>
            <a:pPr marL="812800" lvl="1" indent="-425450" algn="l" rtl="0">
              <a:lnSpc>
                <a:spcPct val="114000"/>
              </a:lnSpc>
              <a:spcBef>
                <a:spcPts val="600"/>
              </a:spcBef>
              <a:spcAft>
                <a:spcPts val="0"/>
              </a:spcAft>
              <a:buSzPts val="2200"/>
              <a:buFont typeface="Arial"/>
              <a:buChar char="●"/>
            </a:pPr>
            <a:r>
              <a:rPr lang="en-US" sz="2200">
                <a:solidFill>
                  <a:schemeClr val="dk2"/>
                </a:solidFill>
                <a:latin typeface="Arial"/>
                <a:ea typeface="Arial"/>
                <a:cs typeface="Arial"/>
                <a:sym typeface="Arial"/>
              </a:rPr>
              <a:t>CPT codes considered professional only are not listed in Appendix D</a:t>
            </a:r>
            <a:endParaRPr sz="2200"/>
          </a:p>
          <a:p>
            <a:pPr marL="342900" lvl="0" indent="-425450" algn="l" rtl="0">
              <a:lnSpc>
                <a:spcPct val="114000"/>
              </a:lnSpc>
              <a:spcBef>
                <a:spcPts val="600"/>
              </a:spcBef>
              <a:spcAft>
                <a:spcPts val="0"/>
              </a:spcAft>
              <a:buSzPts val="2200"/>
              <a:buFont typeface="Arial"/>
              <a:buChar char="●"/>
            </a:pPr>
            <a:r>
              <a:rPr lang="en-US" sz="2200">
                <a:solidFill>
                  <a:schemeClr val="dk2"/>
                </a:solidFill>
                <a:latin typeface="Arial"/>
                <a:ea typeface="Arial"/>
                <a:cs typeface="Arial"/>
                <a:sym typeface="Arial"/>
              </a:rPr>
              <a:t>The rationale for RVUs derived using this standard methodology is documented as “MPFS”</a:t>
            </a:r>
            <a:endParaRPr sz="2200"/>
          </a:p>
          <a:p>
            <a:pPr marL="342900" marR="0" lvl="0" indent="-285750" algn="l" rtl="0">
              <a:lnSpc>
                <a:spcPct val="114000"/>
              </a:lnSpc>
              <a:spcBef>
                <a:spcPts val="600"/>
              </a:spcBef>
              <a:spcAft>
                <a:spcPts val="0"/>
              </a:spcAft>
              <a:buSzPts val="973"/>
              <a:buFont typeface="Arial"/>
              <a:buNone/>
            </a:pPr>
            <a:endParaRPr sz="2000" u="none" strike="noStrike">
              <a:solidFill>
                <a:schemeClr val="dk2"/>
              </a:solidFill>
              <a:latin typeface="Arial"/>
              <a:ea typeface="Arial"/>
              <a:cs typeface="Arial"/>
              <a:sym typeface="Arial"/>
            </a:endParaRPr>
          </a:p>
        </p:txBody>
      </p:sp>
      <p:sp>
        <p:nvSpPr>
          <p:cNvPr id="100" name="Google Shape;100;g39e28a3588a_0_4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a:t>
            </a:fld>
            <a:endParaRPr/>
          </a:p>
        </p:txBody>
      </p:sp>
      <p:sp>
        <p:nvSpPr>
          <p:cNvPr id="101" name="Google Shape;101;g39e28a3588a_0_4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3200" b="1" u="sng">
                <a:latin typeface="Arial"/>
                <a:ea typeface="Arial"/>
                <a:cs typeface="Arial"/>
                <a:sym typeface="Arial"/>
              </a:rPr>
              <a:t>Process for Calculating RVU Values, Cont.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body" idx="1"/>
          </p:nvPr>
        </p:nvSpPr>
        <p:spPr>
          <a:xfrm>
            <a:off x="971550" y="1133475"/>
            <a:ext cx="10515600" cy="4848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SzPts val="2000"/>
              <a:buNone/>
            </a:pPr>
            <a:r>
              <a:rPr lang="en-US" sz="2100">
                <a:latin typeface="Arial"/>
                <a:ea typeface="Arial"/>
                <a:cs typeface="Arial"/>
                <a:sym typeface="Arial"/>
              </a:rPr>
              <a:t>For new procedures that do not have a pre-assigned RVU (i.e., are not listed in Appendix D of the regulations), hospitals must assign a proxy value using the following "crosswalk" method:</a:t>
            </a:r>
            <a:endParaRPr sz="2500"/>
          </a:p>
          <a:p>
            <a:pPr marL="342900" marR="0" lvl="0" indent="-342900" algn="l" rtl="0">
              <a:lnSpc>
                <a:spcPct val="115000"/>
              </a:lnSpc>
              <a:spcBef>
                <a:spcPts val="1800"/>
              </a:spcBef>
              <a:spcAft>
                <a:spcPts val="0"/>
              </a:spcAft>
              <a:buSzPts val="2000"/>
              <a:buFont typeface="Arial"/>
              <a:buAutoNum type="arabicPeriod"/>
            </a:pPr>
            <a:r>
              <a:rPr lang="en-US" sz="2000" b="1">
                <a:latin typeface="Arial"/>
                <a:ea typeface="Arial"/>
                <a:cs typeface="Arial"/>
                <a:sym typeface="Arial"/>
              </a:rPr>
              <a:t>Identify a Similar Procedure:</a:t>
            </a:r>
            <a:r>
              <a:rPr lang="en-US" sz="2000">
                <a:latin typeface="Arial"/>
                <a:ea typeface="Arial"/>
                <a:cs typeface="Arial"/>
                <a:sym typeface="Arial"/>
              </a:rPr>
              <a:t> The hospital must find a comparable, pre-existing CPT code that is already listed in Appendix D.</a:t>
            </a:r>
            <a:endParaRPr sz="2000"/>
          </a:p>
          <a:p>
            <a:pPr marL="342900" marR="0" lvl="0" indent="-342900" algn="l" rtl="0">
              <a:lnSpc>
                <a:spcPct val="115000"/>
              </a:lnSpc>
              <a:spcBef>
                <a:spcPts val="1800"/>
              </a:spcBef>
              <a:spcAft>
                <a:spcPts val="0"/>
              </a:spcAft>
              <a:buSzPts val="2000"/>
              <a:buFont typeface="Arial"/>
              <a:buAutoNum type="arabicPeriod"/>
            </a:pPr>
            <a:r>
              <a:rPr lang="en-US" sz="2000" b="1">
                <a:latin typeface="Arial"/>
                <a:ea typeface="Arial"/>
                <a:cs typeface="Arial"/>
                <a:sym typeface="Arial"/>
              </a:rPr>
              <a:t>Justify the Match:</a:t>
            </a:r>
            <a:r>
              <a:rPr lang="en-US" sz="2000">
                <a:latin typeface="Arial"/>
                <a:ea typeface="Arial"/>
                <a:cs typeface="Arial"/>
                <a:sym typeface="Arial"/>
              </a:rPr>
              <a:t> The selection of the similar code must be based on a reasonable assessment of shared characteristics, including the </a:t>
            </a:r>
            <a:r>
              <a:rPr lang="en-US" sz="2000" b="1">
                <a:latin typeface="Arial"/>
                <a:ea typeface="Arial"/>
                <a:cs typeface="Arial"/>
                <a:sym typeface="Arial"/>
              </a:rPr>
              <a:t>time</a:t>
            </a:r>
            <a:r>
              <a:rPr lang="en-US" sz="2000">
                <a:latin typeface="Arial"/>
                <a:ea typeface="Arial"/>
                <a:cs typeface="Arial"/>
                <a:sym typeface="Arial"/>
              </a:rPr>
              <a:t> required, the </a:t>
            </a:r>
            <a:r>
              <a:rPr lang="en-US" sz="2000" b="1">
                <a:latin typeface="Arial"/>
                <a:ea typeface="Arial"/>
                <a:cs typeface="Arial"/>
                <a:sym typeface="Arial"/>
              </a:rPr>
              <a:t>supply costs</a:t>
            </a:r>
            <a:r>
              <a:rPr lang="en-US" sz="2000">
                <a:latin typeface="Arial"/>
                <a:ea typeface="Arial"/>
                <a:cs typeface="Arial"/>
                <a:sym typeface="Arial"/>
              </a:rPr>
              <a:t> incurred, and the clinical </a:t>
            </a:r>
            <a:r>
              <a:rPr lang="en-US" sz="2000" b="1">
                <a:latin typeface="Arial"/>
                <a:ea typeface="Arial"/>
                <a:cs typeface="Arial"/>
                <a:sym typeface="Arial"/>
              </a:rPr>
              <a:t>methodology</a:t>
            </a:r>
            <a:r>
              <a:rPr lang="en-US" sz="2000">
                <a:latin typeface="Arial"/>
                <a:ea typeface="Arial"/>
                <a:cs typeface="Arial"/>
                <a:sym typeface="Arial"/>
              </a:rPr>
              <a:t> used.</a:t>
            </a:r>
            <a:endParaRPr sz="2000"/>
          </a:p>
          <a:p>
            <a:pPr marL="342900" marR="0" lvl="0" indent="-342900" algn="l" rtl="0">
              <a:lnSpc>
                <a:spcPct val="115000"/>
              </a:lnSpc>
              <a:spcBef>
                <a:spcPts val="1800"/>
              </a:spcBef>
              <a:spcAft>
                <a:spcPts val="0"/>
              </a:spcAft>
              <a:buSzPts val="2000"/>
              <a:buFont typeface="Arial"/>
              <a:buAutoNum type="arabicPeriod"/>
            </a:pPr>
            <a:r>
              <a:rPr lang="en-US" sz="2000" b="1">
                <a:latin typeface="Arial"/>
                <a:ea typeface="Arial"/>
                <a:cs typeface="Arial"/>
                <a:sym typeface="Arial"/>
              </a:rPr>
              <a:t>Assign the Value:</a:t>
            </a:r>
            <a:r>
              <a:rPr lang="en-US" sz="2000">
                <a:latin typeface="Arial"/>
                <a:ea typeface="Arial"/>
                <a:cs typeface="Arial"/>
                <a:sym typeface="Arial"/>
              </a:rPr>
              <a:t> The RVU of the established, similar procedure is then assigned to the new service. This ensures that new procedures are valued consistently and fairly within the HSCRC system.</a:t>
            </a:r>
            <a:endParaRPr sz="2000"/>
          </a:p>
          <a:p>
            <a:pPr marL="0" marR="0" lvl="0" indent="0" algn="l" rtl="0">
              <a:lnSpc>
                <a:spcPct val="114000"/>
              </a:lnSpc>
              <a:spcBef>
                <a:spcPts val="1400"/>
              </a:spcBef>
              <a:spcAft>
                <a:spcPts val="0"/>
              </a:spcAft>
              <a:buSzPts val="900"/>
              <a:buNone/>
            </a:pPr>
            <a:endParaRPr sz="2000" u="none" strike="noStrike">
              <a:solidFill>
                <a:schemeClr val="dk2"/>
              </a:solidFill>
              <a:latin typeface="Arial"/>
              <a:ea typeface="Arial"/>
              <a:cs typeface="Arial"/>
              <a:sym typeface="Arial"/>
            </a:endParaRPr>
          </a:p>
        </p:txBody>
      </p:sp>
      <p:sp>
        <p:nvSpPr>
          <p:cNvPr id="108" name="Google Shape;108;p19"/>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8</a:t>
            </a:fld>
            <a:endParaRPr/>
          </a:p>
        </p:txBody>
      </p:sp>
      <p:sp>
        <p:nvSpPr>
          <p:cNvPr id="109" name="Google Shape;109;p19"/>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3200" b="1" u="sng">
                <a:latin typeface="Arial"/>
                <a:ea typeface="Arial"/>
                <a:cs typeface="Arial"/>
                <a:sym typeface="Arial"/>
              </a:rPr>
              <a:t>Protocol For New or Unlisted Procedures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9e28a3588a_0_0"/>
          <p:cNvSpPr txBox="1">
            <a:spLocks noGrp="1"/>
          </p:cNvSpPr>
          <p:nvPr>
            <p:ph type="sldNum" idx="12"/>
          </p:nvPr>
        </p:nvSpPr>
        <p:spPr>
          <a:xfrm>
            <a:off x="11512550" y="6213474"/>
            <a:ext cx="5778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9</a:t>
            </a:fld>
            <a:endParaRPr/>
          </a:p>
        </p:txBody>
      </p:sp>
      <p:sp>
        <p:nvSpPr>
          <p:cNvPr id="116" name="Google Shape;116;g39e28a3588a_0_0"/>
          <p:cNvSpPr txBox="1">
            <a:spLocks noGrp="1"/>
          </p:cNvSpPr>
          <p:nvPr>
            <p:ph type="title"/>
          </p:nvPr>
        </p:nvSpPr>
        <p:spPr>
          <a:xfrm>
            <a:off x="972127" y="347852"/>
            <a:ext cx="10515600" cy="60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CPT CODE 81479</a:t>
            </a:r>
            <a:endParaRPr/>
          </a:p>
        </p:txBody>
      </p:sp>
      <p:pic>
        <p:nvPicPr>
          <p:cNvPr id="117" name="Google Shape;117;g39e28a3588a_0_0"/>
          <p:cNvPicPr preferRelativeResize="0"/>
          <p:nvPr/>
        </p:nvPicPr>
        <p:blipFill>
          <a:blip r:embed="rId3">
            <a:alphaModFix/>
          </a:blip>
          <a:stretch>
            <a:fillRect/>
          </a:stretch>
        </p:blipFill>
        <p:spPr>
          <a:xfrm>
            <a:off x="224350" y="1012000"/>
            <a:ext cx="9546076" cy="5080025"/>
          </a:xfrm>
          <a:prstGeom prst="rect">
            <a:avLst/>
          </a:prstGeom>
          <a:noFill/>
          <a:ln>
            <a:noFill/>
          </a:ln>
        </p:spPr>
      </p:pic>
      <p:sp>
        <p:nvSpPr>
          <p:cNvPr id="118" name="Google Shape;118;g39e28a3588a_0_0"/>
          <p:cNvSpPr txBox="1"/>
          <p:nvPr/>
        </p:nvSpPr>
        <p:spPr>
          <a:xfrm>
            <a:off x="9888500" y="1012000"/>
            <a:ext cx="1899000" cy="1231500"/>
          </a:xfrm>
          <a:prstGeom prst="rect">
            <a:avLst/>
          </a:prstGeom>
          <a:solidFill>
            <a:srgbClr val="69A6FE"/>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rPr>
              <a:t>Displayed are the variances in RVU values across several hospitals</a:t>
            </a:r>
            <a:endParaRPr sz="1700">
              <a:solidFill>
                <a:schemeClr val="dk1"/>
              </a:solidFill>
            </a:endParaRPr>
          </a:p>
        </p:txBody>
      </p:sp>
      <p:sp>
        <p:nvSpPr>
          <p:cNvPr id="119" name="Google Shape;119;g39e28a3588a_0_0"/>
          <p:cNvSpPr txBox="1"/>
          <p:nvPr/>
        </p:nvSpPr>
        <p:spPr>
          <a:xfrm>
            <a:off x="9888500" y="2679675"/>
            <a:ext cx="1899000" cy="1231500"/>
          </a:xfrm>
          <a:prstGeom prst="rect">
            <a:avLst/>
          </a:prstGeom>
          <a:solidFill>
            <a:srgbClr val="69A6FE"/>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solidFill>
                  <a:schemeClr val="dk1"/>
                </a:solidFill>
              </a:rPr>
              <a:t>The minimum value of this CPT code is 100, with a max of 12,600.</a:t>
            </a:r>
            <a:endParaRPr sz="1700">
              <a:solidFill>
                <a:schemeClr val="dk1"/>
              </a:solidFill>
            </a:endParaRPr>
          </a:p>
        </p:txBody>
      </p:sp>
      <p:sp>
        <p:nvSpPr>
          <p:cNvPr id="120" name="Google Shape;120;g39e28a3588a_0_0"/>
          <p:cNvSpPr/>
          <p:nvPr/>
        </p:nvSpPr>
        <p:spPr>
          <a:xfrm>
            <a:off x="5067225" y="1505450"/>
            <a:ext cx="698700" cy="6888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g39e28a3588a_0_0"/>
          <p:cNvSpPr/>
          <p:nvPr/>
        </p:nvSpPr>
        <p:spPr>
          <a:xfrm>
            <a:off x="3031350" y="5646750"/>
            <a:ext cx="342900" cy="303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g39e28a3588a_0_0"/>
          <p:cNvSpPr/>
          <p:nvPr/>
        </p:nvSpPr>
        <p:spPr>
          <a:xfrm>
            <a:off x="2458075" y="5646750"/>
            <a:ext cx="285900" cy="3033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g39e28a3588a_0_0"/>
          <p:cNvSpPr/>
          <p:nvPr/>
        </p:nvSpPr>
        <p:spPr>
          <a:xfrm>
            <a:off x="5683450" y="5672550"/>
            <a:ext cx="285900" cy="2517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EC16570-6464-47FD-B047-D90767B44AE1}"/>
</file>

<file path=customXml/itemProps2.xml><?xml version="1.0" encoding="utf-8"?>
<ds:datastoreItem xmlns:ds="http://schemas.openxmlformats.org/officeDocument/2006/customXml" ds:itemID="{4BCBF343-F5F8-4795-9A9D-EFFFE1ED0EFB}"/>
</file>

<file path=customXml/itemProps3.xml><?xml version="1.0" encoding="utf-8"?>
<ds:datastoreItem xmlns:ds="http://schemas.openxmlformats.org/officeDocument/2006/customXml" ds:itemID="{D081A2D8-04A7-4938-8DDB-91AE3D0FAB22}"/>
</file>

<file path=docProps/app.xml><?xml version="1.0" encoding="utf-8"?>
<Properties xmlns="http://schemas.openxmlformats.org/officeDocument/2006/extended-properties" xmlns:vt="http://schemas.openxmlformats.org/officeDocument/2006/docPropsVTypes">
  <TotalTime>0</TotalTime>
  <Words>1438</Words>
  <Application>Microsoft Office PowerPoint</Application>
  <PresentationFormat>Widescreen</PresentationFormat>
  <Paragraphs>139</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“By Report” Methodology Workshop</vt:lpstr>
      <vt:lpstr>AGENDA</vt:lpstr>
      <vt:lpstr>Purpose</vt:lpstr>
      <vt:lpstr>Purpose, Cont.</vt:lpstr>
      <vt:lpstr>Standard Definitions</vt:lpstr>
      <vt:lpstr>Process for Calculating RVU Values</vt:lpstr>
      <vt:lpstr>Process for Calculating RVU Values, Cont.</vt:lpstr>
      <vt:lpstr>Protocol For New or Unlisted Procedures</vt:lpstr>
      <vt:lpstr>CPT CODE 81479</vt:lpstr>
      <vt:lpstr>CPT Code 81401</vt:lpstr>
      <vt:lpstr>CPT Code 83520</vt:lpstr>
      <vt:lpstr>Reporting By-Reports to HSCRC</vt:lpstr>
      <vt:lpstr>Reporting By-Reports to HSCRC</vt:lpstr>
      <vt:lpstr>Reporting By-Reports to HSCRC, Cont.</vt:lpstr>
      <vt:lpstr>Reporting By-Reports to HSCRC, Cont.</vt:lpstr>
      <vt:lpstr>By-Reports Rationale For Hospital</vt:lpstr>
      <vt:lpstr>By-Reports Rationale For Hospital, Cont.</vt:lpstr>
      <vt:lpstr>By-Reports Rationale For HSCRC</vt:lpstr>
      <vt:lpstr>The Importance of “By-Report</vt:lpstr>
      <vt:lpstr>The Importance of “By-Report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Aline Lin</dc:creator>
  <cp:lastModifiedBy>Wayne Nelms</cp:lastModifiedBy>
  <cp:revision>1</cp:revision>
  <dcterms:created xsi:type="dcterms:W3CDTF">2020-04-28T19:02:29Z</dcterms:created>
  <dcterms:modified xsi:type="dcterms:W3CDTF">2025-11-04T20:33:24Z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