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6"/>
    <p:sldMasterId id="2147483831" r:id="rId7"/>
    <p:sldMasterId id="2147483843" r:id="rId8"/>
  </p:sldMasterIdLst>
  <p:notesMasterIdLst>
    <p:notesMasterId r:id="rId46"/>
  </p:notesMasterIdLst>
  <p:handoutMasterIdLst>
    <p:handoutMasterId r:id="rId47"/>
  </p:handoutMasterIdLst>
  <p:sldIdLst>
    <p:sldId id="2147474017" r:id="rId9"/>
    <p:sldId id="2147474200" r:id="rId10"/>
    <p:sldId id="2147474060" r:id="rId11"/>
    <p:sldId id="2147476370" r:id="rId12"/>
    <p:sldId id="2147474018" r:id="rId13"/>
    <p:sldId id="2147474234" r:id="rId14"/>
    <p:sldId id="2147476374" r:id="rId15"/>
    <p:sldId id="2147474251" r:id="rId16"/>
    <p:sldId id="2147474250" r:id="rId17"/>
    <p:sldId id="2147474225" r:id="rId18"/>
    <p:sldId id="2147474254" r:id="rId19"/>
    <p:sldId id="2147474253" r:id="rId20"/>
    <p:sldId id="2147474202" r:id="rId21"/>
    <p:sldId id="2147474030" r:id="rId22"/>
    <p:sldId id="2147476363" r:id="rId23"/>
    <p:sldId id="2147476322" r:id="rId24"/>
    <p:sldId id="2147476360" r:id="rId25"/>
    <p:sldId id="2147476371" r:id="rId26"/>
    <p:sldId id="2147476367" r:id="rId27"/>
    <p:sldId id="2147476369" r:id="rId28"/>
    <p:sldId id="2147476376" r:id="rId29"/>
    <p:sldId id="2147476372" r:id="rId30"/>
    <p:sldId id="2147474214" r:id="rId31"/>
    <p:sldId id="2147474218" r:id="rId32"/>
    <p:sldId id="2147476375" r:id="rId33"/>
    <p:sldId id="2147474203" r:id="rId34"/>
    <p:sldId id="2147474204" r:id="rId35"/>
    <p:sldId id="2147474205" r:id="rId36"/>
    <p:sldId id="2147476358" r:id="rId37"/>
    <p:sldId id="2147474232" r:id="rId38"/>
    <p:sldId id="2147476373" r:id="rId39"/>
    <p:sldId id="2147476353" r:id="rId40"/>
    <p:sldId id="2147476345" r:id="rId41"/>
    <p:sldId id="2147476347" r:id="rId42"/>
    <p:sldId id="2147476349" r:id="rId43"/>
    <p:sldId id="2147476352" r:id="rId44"/>
    <p:sldId id="2147476361" r:id="rId45"/>
  </p:sldIdLst>
  <p:sldSz cx="12192000" cy="6858000"/>
  <p:notesSz cx="6858000" cy="9144000"/>
  <p:embeddedFontLst>
    <p:embeddedFont>
      <p:font typeface="Aptos Narrow" panose="020B0004020202020204" pitchFamily="34" charset="0"/>
      <p:regular r:id="rId48"/>
      <p:bold r:id="rId49"/>
      <p:italic r:id="rId50"/>
      <p:boldItalic r:id="rId51"/>
    </p:embeddedFont>
    <p:embeddedFont>
      <p:font typeface="Bookman Old Style" panose="02050604050505020204" pitchFamily="18" charset="0"/>
      <p:regular r:id="rId52"/>
      <p:bold r:id="rId53"/>
      <p:italic r:id="rId54"/>
      <p:boldItalic r:id="rId55"/>
    </p:embeddedFont>
    <p:embeddedFont>
      <p:font typeface="Cambria Math" panose="02040503050406030204" pitchFamily="18" charset="0"/>
      <p:regular r:id="rId56"/>
    </p:embeddedFont>
    <p:embeddedFont>
      <p:font typeface="Consolas" panose="020B0609020204030204" pitchFamily="49" charset="0"/>
      <p:regular r:id="rId57"/>
      <p:bold r:id="rId58"/>
      <p:italic r:id="rId59"/>
      <p:boldItalic r:id="rId60"/>
    </p:embeddedFont>
    <p:embeddedFont>
      <p:font typeface="KPMG Bold" panose="020B0604020202020204" charset="0"/>
      <p:bold r:id="rId61"/>
      <p:boldItalic r:id="rId62"/>
    </p:embeddedFont>
    <p:embeddedFont>
      <p:font typeface="Raleway" pitchFamily="2" charset="0"/>
      <p:regular r:id="rId63"/>
      <p:bold r:id="rId64"/>
      <p:italic r:id="rId65"/>
      <p:boldItalic r:id="rId66"/>
    </p:embeddedFont>
    <p:embeddedFont>
      <p:font typeface="Raleway Light" pitchFamily="2" charset="0"/>
      <p:regular r:id="rId67"/>
      <p:italic r:id="rId68"/>
    </p:embeddedFont>
  </p:embeddedFontLst>
  <p:custDataLst>
    <p:tags r:id="rId6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3437689-690A-4734-AF54-E2A360C95A4C}">
          <p14:sldIdLst>
            <p14:sldId id="2147474017"/>
            <p14:sldId id="2147474200"/>
            <p14:sldId id="2147474060"/>
            <p14:sldId id="2147476370"/>
            <p14:sldId id="2147474018"/>
            <p14:sldId id="2147474234"/>
            <p14:sldId id="2147476374"/>
            <p14:sldId id="2147474251"/>
            <p14:sldId id="2147474250"/>
            <p14:sldId id="2147474225"/>
            <p14:sldId id="2147474254"/>
            <p14:sldId id="2147474253"/>
            <p14:sldId id="2147474202"/>
            <p14:sldId id="2147474030"/>
            <p14:sldId id="2147476363"/>
            <p14:sldId id="2147476322"/>
            <p14:sldId id="2147476360"/>
            <p14:sldId id="2147476371"/>
            <p14:sldId id="2147476367"/>
            <p14:sldId id="2147476369"/>
            <p14:sldId id="2147476376"/>
            <p14:sldId id="2147476372"/>
            <p14:sldId id="2147474214"/>
            <p14:sldId id="2147474218"/>
            <p14:sldId id="2147476375"/>
            <p14:sldId id="2147474203"/>
            <p14:sldId id="2147474204"/>
            <p14:sldId id="2147474205"/>
            <p14:sldId id="2147476358"/>
            <p14:sldId id="2147474232"/>
            <p14:sldId id="2147476373"/>
            <p14:sldId id="2147476353"/>
            <p14:sldId id="2147476345"/>
            <p14:sldId id="2147476347"/>
            <p14:sldId id="2147476349"/>
            <p14:sldId id="2147476352"/>
            <p14:sldId id="214747636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3C191A-9607-ED90-7BCC-7A1D266DBB07}" name="Nayak, Sanchita" initials="SN" userId="S::sanchitanayak@kpmg.com::e4fa17c1-9c94-4de5-880c-703afb97a6b2" providerId="AD"/>
  <p188:author id="{DD03DD29-8C28-7178-C17C-519CF3E27957}" name="Daniela Tamayo" initials="DT" userId="S::dtamayo@mdhscrc.onmicrosoft.com::29931b00-5d80-4498-a9a0-28eeec311a09" providerId="AD"/>
  <p188:author id="{EB3DC031-055C-ACFF-94E6-C0360B4E9AD3}" name="MacMillan, Kaitlyn" initials="KM" userId="S::kmacmillan@kpmg.com::44c8c711-3d16-4899-8a8c-b7af5677b7fd" providerId="AD"/>
  <p188:author id="{9CB7BB38-0A2C-468B-702B-68A361D154FF}" name="Allan Pack" initials="AP" userId="S::apack@mdhscrc.onmicrosoft.com::8ea28822-7b84-40a0-89ea-e74b02d639ec" providerId="AD"/>
  <p188:author id="{CE60D2BB-5D91-37B0-9CA0-E134B6F941A0}" name="Long, Brendan T" initials="BL" userId="S::brendanlong@kpmg.com::373e6b1b-a9f2-4f56-825e-b33c60fa6293" providerId="AD"/>
  <p188:author id="{9D820CE2-1634-F940-E4B6-9A0E4263610D}" name="Case, James" initials="JC" userId="S::jcase@kpmg.com::26f21f8f-c4ec-4a89-877c-01ebd1ec147c" providerId="AD"/>
  <p188:author id="{78801DE5-7A68-C02C-5BFB-4DFCE421B534}" name="Cait Cooksey" initials="CC" userId="S::ccooksey@mdhscrc.onmicrosoft.com::fd4214f0-9926-4f19-ae5a-5bab06279320" providerId="AD"/>
  <p188:author id="{7669E2E9-E985-1B4C-7084-70E259AD2EF1}" name="Hamilton, Morris R" initials="MH" userId="S::morrishamilton@kpmg.com::54c84e89-f9b3-4b83-819b-65a03a4c0c1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hite, Catherine" initials="WC" lastIdx="18" clrIdx="0">
    <p:extLst>
      <p:ext uri="{19B8F6BF-5375-455C-9EA6-DF929625EA0E}">
        <p15:presenceInfo xmlns:p15="http://schemas.microsoft.com/office/powerpoint/2012/main" userId="S::cjwhite@kpmg.ca::0dea3d63-dcad-4748-a310-11ef28cac8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0F0F0"/>
    <a:srgbClr val="E8EFFF"/>
    <a:srgbClr val="8DC0FF"/>
    <a:srgbClr val="D2FAB7"/>
    <a:srgbClr val="0066CC"/>
    <a:srgbClr val="CDDDFF"/>
    <a:srgbClr val="004699"/>
    <a:srgbClr val="AAAAAA"/>
    <a:srgbClr val="FFFD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447" autoAdjust="0"/>
  </p:normalViewPr>
  <p:slideViewPr>
    <p:cSldViewPr snapToGrid="0">
      <p:cViewPr varScale="1">
        <p:scale>
          <a:sx n="97" d="100"/>
          <a:sy n="97" d="100"/>
        </p:scale>
        <p:origin x="120" y="41"/>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handoutMaster" Target="handoutMasters/handoutMaster1.xml"/><Relationship Id="rId63" Type="http://schemas.openxmlformats.org/officeDocument/2006/relationships/font" Target="fonts/font16.fntdata"/><Relationship Id="rId68" Type="http://schemas.openxmlformats.org/officeDocument/2006/relationships/font" Target="fonts/font21.fntdata"/><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openxmlformats.org/officeDocument/2006/relationships/tableStyles" Target="tableStyles.xml"/><Relationship Id="rId5" Type="http://schemas.openxmlformats.org/officeDocument/2006/relationships/customXml" Target="../customXml/item5.xml"/><Relationship Id="rId61" Type="http://schemas.openxmlformats.org/officeDocument/2006/relationships/font" Target="fonts/font14.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tags" Target="tags/tag1.xml"/><Relationship Id="rId8" Type="http://schemas.openxmlformats.org/officeDocument/2006/relationships/slideMaster" Target="slideMasters/slideMaster3.xml"/><Relationship Id="rId51" Type="http://schemas.openxmlformats.org/officeDocument/2006/relationships/font" Target="fonts/font4.fntdata"/><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commentAuthors" Target="commentAuthor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Master" Target="slideMasters/slideMaster2.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1" i="0" u="none" strike="noStrike" kern="1200" spc="0" baseline="0">
                <a:solidFill>
                  <a:srgbClr val="595959"/>
                </a:solidFill>
                <a:latin typeface="+mn-lt"/>
                <a:ea typeface="+mn-ea"/>
                <a:cs typeface="+mn-cs"/>
              </a:defRPr>
            </a:pPr>
            <a:r>
              <a:rPr lang="en-US" sz="1300" b="1">
                <a:solidFill>
                  <a:srgbClr val="595959"/>
                </a:solidFill>
              </a:rPr>
              <a:t>Hospital</a:t>
            </a:r>
            <a:r>
              <a:rPr lang="en-US" sz="1300" b="1" baseline="0">
                <a:solidFill>
                  <a:srgbClr val="595959"/>
                </a:solidFill>
              </a:rPr>
              <a:t> Service Line</a:t>
            </a:r>
            <a:r>
              <a:rPr lang="en-US" sz="1300" b="1">
                <a:solidFill>
                  <a:srgbClr val="595959"/>
                </a:solidFill>
              </a:rPr>
              <a:t> Reliability</a:t>
            </a:r>
            <a:r>
              <a:rPr lang="en-US" sz="1300" b="1" baseline="0">
                <a:solidFill>
                  <a:srgbClr val="595959"/>
                </a:solidFill>
              </a:rPr>
              <a:t> of Simulated Data without Aggregation</a:t>
            </a:r>
            <a:endParaRPr lang="en-US" sz="1300" b="1">
              <a:solidFill>
                <a:srgbClr val="595959"/>
              </a:solidFill>
            </a:endParaRPr>
          </a:p>
        </c:rich>
      </c:tx>
      <c:overlay val="0"/>
      <c:spPr>
        <a:noFill/>
        <a:ln>
          <a:noFill/>
        </a:ln>
        <a:effectLst/>
      </c:spPr>
      <c:txPr>
        <a:bodyPr rot="0" spcFirstLastPara="1" vertOverflow="ellipsis" vert="horz" wrap="square" anchor="ctr" anchorCtr="1"/>
        <a:lstStyle/>
        <a:p>
          <a:pPr>
            <a:defRPr sz="1300" b="1" i="0" u="none" strike="noStrike" kern="1200" spc="0" baseline="0">
              <a:solidFill>
                <a:srgbClr val="595959"/>
              </a:solidFill>
              <a:latin typeface="+mn-lt"/>
              <a:ea typeface="+mn-ea"/>
              <a:cs typeface="+mn-cs"/>
            </a:defRPr>
          </a:pPr>
          <a:endParaRPr lang="en-US"/>
        </a:p>
      </c:txPr>
    </c:title>
    <c:autoTitleDeleted val="0"/>
    <c:plotArea>
      <c:layout>
        <c:manualLayout>
          <c:layoutTarget val="inner"/>
          <c:xMode val="edge"/>
          <c:yMode val="edge"/>
          <c:x val="0.11970566353689101"/>
          <c:y val="0.16333764402856396"/>
          <c:w val="0.84786310556675892"/>
          <c:h val="0.68934724713299633"/>
        </c:manualLayout>
      </c:layout>
      <c:barChart>
        <c:barDir val="col"/>
        <c:grouping val="clustered"/>
        <c:varyColors val="0"/>
        <c:ser>
          <c:idx val="0"/>
          <c:order val="0"/>
          <c:tx>
            <c:strRef>
              <c:f>Sheet1!$C$1</c:f>
              <c:strCache>
                <c:ptCount val="1"/>
                <c:pt idx="0">
                  <c:v>Hospital Service Line</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ICC of MSA</c:v>
                </c:pt>
              </c:strCache>
            </c:strRef>
          </c:cat>
          <c:val>
            <c:numRef>
              <c:f>Sheet1!$C$2</c:f>
              <c:numCache>
                <c:formatCode>0.00</c:formatCode>
                <c:ptCount val="1"/>
                <c:pt idx="0">
                  <c:v>0.52</c:v>
                </c:pt>
              </c:numCache>
            </c:numRef>
          </c:val>
          <c:extLst>
            <c:ext xmlns:c16="http://schemas.microsoft.com/office/drawing/2014/chart" uri="{C3380CC4-5D6E-409C-BE32-E72D297353CC}">
              <c16:uniqueId val="{00000000-5560-4560-9269-D0C8DCBBB8AC}"/>
            </c:ext>
          </c:extLst>
        </c:ser>
        <c:dLbls>
          <c:showLegendKey val="0"/>
          <c:showVal val="0"/>
          <c:showCatName val="0"/>
          <c:showSerName val="0"/>
          <c:showPercent val="0"/>
          <c:showBubbleSize val="0"/>
        </c:dLbls>
        <c:gapWidth val="219"/>
        <c:axId val="2099051344"/>
        <c:axId val="2099048944"/>
      </c:barChart>
      <c:lineChart>
        <c:grouping val="standard"/>
        <c:varyColors val="0"/>
        <c:ser>
          <c:idx val="3"/>
          <c:order val="1"/>
          <c:tx>
            <c:strRef>
              <c:f>Sheet1!$E$1</c:f>
              <c:strCache>
                <c:ptCount val="1"/>
                <c:pt idx="0">
                  <c:v>0.50 "Moderate" Threshold</c:v>
                </c:pt>
              </c:strCache>
            </c:strRef>
          </c:tx>
          <c:spPr>
            <a:ln w="25400" cap="rnd">
              <a:solidFill>
                <a:schemeClr val="accent4"/>
              </a:solidFill>
              <a:prstDash val="sysDot"/>
              <a:round/>
            </a:ln>
            <a:effectLst/>
          </c:spPr>
          <c:marker>
            <c:symbol val="none"/>
          </c:marker>
          <c:cat>
            <c:strRef>
              <c:f>Sheet1!$A$2</c:f>
              <c:strCache>
                <c:ptCount val="1"/>
                <c:pt idx="0">
                  <c:v>ICC of MSA</c:v>
                </c:pt>
              </c:strCache>
            </c:strRef>
          </c:cat>
          <c:val>
            <c:numRef>
              <c:f>Sheet1!$E$2</c:f>
              <c:numCache>
                <c:formatCode>General</c:formatCode>
                <c:ptCount val="1"/>
                <c:pt idx="0">
                  <c:v>0.5</c:v>
                </c:pt>
              </c:numCache>
            </c:numRef>
          </c:val>
          <c:smooth val="0"/>
          <c:extLst>
            <c:ext xmlns:c16="http://schemas.microsoft.com/office/drawing/2014/chart" uri="{C3380CC4-5D6E-409C-BE32-E72D297353CC}">
              <c16:uniqueId val="{00000005-5560-4560-9269-D0C8DCBBB8AC}"/>
            </c:ext>
          </c:extLst>
        </c:ser>
        <c:dLbls>
          <c:showLegendKey val="0"/>
          <c:showVal val="0"/>
          <c:showCatName val="0"/>
          <c:showSerName val="0"/>
          <c:showPercent val="0"/>
          <c:showBubbleSize val="0"/>
        </c:dLbls>
        <c:marker val="1"/>
        <c:smooth val="0"/>
        <c:axId val="2099051344"/>
        <c:axId val="2099048944"/>
      </c:lineChart>
      <c:catAx>
        <c:axId val="2099051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595959"/>
                </a:solidFill>
                <a:latin typeface="+mn-lt"/>
                <a:ea typeface="+mn-ea"/>
                <a:cs typeface="+mn-cs"/>
              </a:defRPr>
            </a:pPr>
            <a:endParaRPr lang="en-US"/>
          </a:p>
        </c:txPr>
        <c:crossAx val="2099048944"/>
        <c:crosses val="autoZero"/>
        <c:auto val="1"/>
        <c:lblAlgn val="ctr"/>
        <c:lblOffset val="100"/>
        <c:noMultiLvlLbl val="0"/>
      </c:catAx>
      <c:valAx>
        <c:axId val="2099048944"/>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595959"/>
                </a:solidFill>
                <a:latin typeface="+mn-lt"/>
                <a:ea typeface="+mn-ea"/>
                <a:cs typeface="+mn-cs"/>
              </a:defRPr>
            </a:pPr>
            <a:endParaRPr lang="en-US"/>
          </a:p>
        </c:txPr>
        <c:crossAx val="2099051344"/>
        <c:crosses val="autoZero"/>
        <c:crossBetween val="between"/>
        <c:majorUnit val="0.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1" i="0" u="none" strike="noStrike" kern="1200" spc="0" baseline="0">
                <a:solidFill>
                  <a:srgbClr val="595959"/>
                </a:solidFill>
                <a:latin typeface="+mn-lt"/>
                <a:ea typeface="+mn-ea"/>
                <a:cs typeface="+mn-cs"/>
              </a:defRPr>
            </a:pPr>
            <a:r>
              <a:rPr lang="en-US" sz="1300" b="1">
                <a:solidFill>
                  <a:srgbClr val="595959"/>
                </a:solidFill>
              </a:rPr>
              <a:t>Hospital Service</a:t>
            </a:r>
            <a:r>
              <a:rPr lang="en-US" sz="1300" b="1" baseline="0">
                <a:solidFill>
                  <a:srgbClr val="595959"/>
                </a:solidFill>
              </a:rPr>
              <a:t> Line</a:t>
            </a:r>
            <a:r>
              <a:rPr lang="en-US" sz="1300" b="1">
                <a:solidFill>
                  <a:srgbClr val="595959"/>
                </a:solidFill>
              </a:rPr>
              <a:t> Reliability</a:t>
            </a:r>
            <a:r>
              <a:rPr lang="en-US" sz="1300" b="1" baseline="0">
                <a:solidFill>
                  <a:srgbClr val="595959"/>
                </a:solidFill>
              </a:rPr>
              <a:t> of Simulated Data</a:t>
            </a:r>
            <a:endParaRPr lang="en-US" sz="1300" b="1">
              <a:solidFill>
                <a:srgbClr val="595959"/>
              </a:solidFill>
            </a:endParaRPr>
          </a:p>
        </c:rich>
      </c:tx>
      <c:layout>
        <c:manualLayout>
          <c:xMode val="edge"/>
          <c:yMode val="edge"/>
          <c:x val="0.25517040783382589"/>
          <c:y val="2.1734837971703207E-2"/>
        </c:manualLayout>
      </c:layout>
      <c:overlay val="0"/>
      <c:spPr>
        <a:noFill/>
        <a:ln>
          <a:noFill/>
        </a:ln>
        <a:effectLst/>
      </c:spPr>
      <c:txPr>
        <a:bodyPr rot="0" spcFirstLastPara="1" vertOverflow="ellipsis" vert="horz" wrap="square" anchor="ctr" anchorCtr="1"/>
        <a:lstStyle/>
        <a:p>
          <a:pPr>
            <a:defRPr sz="1300" b="1" i="0" u="none" strike="noStrike" kern="1200" spc="0" baseline="0">
              <a:solidFill>
                <a:srgbClr val="595959"/>
              </a:solidFill>
              <a:latin typeface="+mn-lt"/>
              <a:ea typeface="+mn-ea"/>
              <a:cs typeface="+mn-cs"/>
            </a:defRPr>
          </a:pPr>
          <a:endParaRPr lang="en-US"/>
        </a:p>
      </c:txPr>
    </c:title>
    <c:autoTitleDeleted val="0"/>
    <c:plotArea>
      <c:layout>
        <c:manualLayout>
          <c:layoutTarget val="inner"/>
          <c:xMode val="edge"/>
          <c:yMode val="edge"/>
          <c:x val="0.11970566353689101"/>
          <c:y val="0.16333764402856396"/>
          <c:w val="0.84786310556675892"/>
          <c:h val="0.52171394756194289"/>
        </c:manualLayout>
      </c:layout>
      <c:barChart>
        <c:barDir val="col"/>
        <c:grouping val="clustered"/>
        <c:varyColors val="0"/>
        <c:ser>
          <c:idx val="0"/>
          <c:order val="0"/>
          <c:tx>
            <c:strRef>
              <c:f>Sheet1!$C$1</c:f>
              <c:strCache>
                <c:ptCount val="1"/>
                <c:pt idx="0">
                  <c:v>Hospital Service Line</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ICC of MSA: 
No Aggregation</c:v>
                </c:pt>
                <c:pt idx="1">
                  <c:v>ICC of MSA: 
MHCC Region</c:v>
                </c:pt>
                <c:pt idx="2">
                  <c:v>ICC of MSA: 
Statewide</c:v>
                </c:pt>
              </c:strCache>
            </c:strRef>
          </c:cat>
          <c:val>
            <c:numRef>
              <c:f>Sheet1!$C$2:$C$4</c:f>
              <c:numCache>
                <c:formatCode>0.00</c:formatCode>
                <c:ptCount val="3"/>
                <c:pt idx="0">
                  <c:v>0.52</c:v>
                </c:pt>
                <c:pt idx="1">
                  <c:v>0.51</c:v>
                </c:pt>
                <c:pt idx="2">
                  <c:v>0.51</c:v>
                </c:pt>
              </c:numCache>
            </c:numRef>
          </c:val>
          <c:extLst>
            <c:ext xmlns:c16="http://schemas.microsoft.com/office/drawing/2014/chart" uri="{C3380CC4-5D6E-409C-BE32-E72D297353CC}">
              <c16:uniqueId val="{00000000-5560-4560-9269-D0C8DCBBB8AC}"/>
            </c:ext>
          </c:extLst>
        </c:ser>
        <c:dLbls>
          <c:showLegendKey val="0"/>
          <c:showVal val="1"/>
          <c:showCatName val="0"/>
          <c:showSerName val="0"/>
          <c:showPercent val="0"/>
          <c:showBubbleSize val="0"/>
        </c:dLbls>
        <c:gapWidth val="219"/>
        <c:axId val="2099051344"/>
        <c:axId val="2099048944"/>
      </c:barChart>
      <c:lineChart>
        <c:grouping val="standard"/>
        <c:varyColors val="0"/>
        <c:ser>
          <c:idx val="3"/>
          <c:order val="1"/>
          <c:tx>
            <c:strRef>
              <c:f>Sheet1!$E$1</c:f>
              <c:strCache>
                <c:ptCount val="1"/>
                <c:pt idx="0">
                  <c:v>0.50 "Moderate" Threshold</c:v>
                </c:pt>
              </c:strCache>
            </c:strRef>
          </c:tx>
          <c:spPr>
            <a:ln w="25400" cap="rnd">
              <a:solidFill>
                <a:schemeClr val="accent4"/>
              </a:solidFill>
              <a:prstDash val="sysDot"/>
              <a:round/>
            </a:ln>
            <a:effectLst/>
          </c:spPr>
          <c:marker>
            <c:symbol val="none"/>
          </c:marker>
          <c:dLbls>
            <c:delete val="1"/>
          </c:dLbls>
          <c:cat>
            <c:strRef>
              <c:f>Sheet1!$A$2:$A$4</c:f>
              <c:strCache>
                <c:ptCount val="3"/>
                <c:pt idx="0">
                  <c:v>ICC of MSA: 
No Aggregation</c:v>
                </c:pt>
                <c:pt idx="1">
                  <c:v>ICC of MSA: 
MHCC Region</c:v>
                </c:pt>
                <c:pt idx="2">
                  <c:v>ICC of MSA: 
Statewide</c:v>
                </c:pt>
              </c:strCache>
            </c:strRef>
          </c:cat>
          <c:val>
            <c:numRef>
              <c:f>Sheet1!$E$2:$E$4</c:f>
              <c:numCache>
                <c:formatCode>General</c:formatCode>
                <c:ptCount val="3"/>
                <c:pt idx="0">
                  <c:v>0.5</c:v>
                </c:pt>
                <c:pt idx="1">
                  <c:v>0.5</c:v>
                </c:pt>
                <c:pt idx="2">
                  <c:v>0.5</c:v>
                </c:pt>
              </c:numCache>
            </c:numRef>
          </c:val>
          <c:smooth val="0"/>
          <c:extLst>
            <c:ext xmlns:c16="http://schemas.microsoft.com/office/drawing/2014/chart" uri="{C3380CC4-5D6E-409C-BE32-E72D297353CC}">
              <c16:uniqueId val="{00000005-5560-4560-9269-D0C8DCBBB8AC}"/>
            </c:ext>
          </c:extLst>
        </c:ser>
        <c:dLbls>
          <c:showLegendKey val="0"/>
          <c:showVal val="1"/>
          <c:showCatName val="0"/>
          <c:showSerName val="0"/>
          <c:showPercent val="0"/>
          <c:showBubbleSize val="0"/>
        </c:dLbls>
        <c:marker val="1"/>
        <c:smooth val="0"/>
        <c:axId val="2099051344"/>
        <c:axId val="2099048944"/>
      </c:lineChart>
      <c:catAx>
        <c:axId val="2099051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595959"/>
                </a:solidFill>
                <a:latin typeface="+mn-lt"/>
                <a:ea typeface="+mn-ea"/>
                <a:cs typeface="+mn-cs"/>
              </a:defRPr>
            </a:pPr>
            <a:endParaRPr lang="en-US"/>
          </a:p>
        </c:txPr>
        <c:crossAx val="2099048944"/>
        <c:crosses val="autoZero"/>
        <c:auto val="1"/>
        <c:lblAlgn val="ctr"/>
        <c:lblOffset val="100"/>
        <c:noMultiLvlLbl val="0"/>
      </c:catAx>
      <c:valAx>
        <c:axId val="2099048944"/>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595959"/>
                </a:solidFill>
                <a:latin typeface="+mn-lt"/>
                <a:ea typeface="+mn-ea"/>
                <a:cs typeface="+mn-cs"/>
              </a:defRPr>
            </a:pPr>
            <a:endParaRPr lang="en-US"/>
          </a:p>
        </c:txPr>
        <c:crossAx val="2099051344"/>
        <c:crosses val="autoZero"/>
        <c:crossBetween val="between"/>
        <c:majorUnit val="0.1"/>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1" i="0" u="none" strike="noStrike" kern="1200" spc="0" baseline="0">
                <a:solidFill>
                  <a:srgbClr val="595959"/>
                </a:solidFill>
                <a:latin typeface="+mn-lt"/>
                <a:ea typeface="+mn-ea"/>
                <a:cs typeface="+mn-cs"/>
              </a:defRPr>
            </a:pPr>
            <a:r>
              <a:rPr lang="en-US" sz="1300" b="1">
                <a:solidFill>
                  <a:srgbClr val="595959"/>
                </a:solidFill>
              </a:rPr>
              <a:t>Hospital Service</a:t>
            </a:r>
            <a:r>
              <a:rPr lang="en-US" sz="1300" b="1" baseline="0">
                <a:solidFill>
                  <a:srgbClr val="595959"/>
                </a:solidFill>
              </a:rPr>
              <a:t> Line</a:t>
            </a:r>
            <a:r>
              <a:rPr lang="en-US" sz="1300" b="1">
                <a:solidFill>
                  <a:srgbClr val="595959"/>
                </a:solidFill>
              </a:rPr>
              <a:t> Reliability</a:t>
            </a:r>
            <a:r>
              <a:rPr lang="en-US" sz="1300" b="1" baseline="0">
                <a:solidFill>
                  <a:srgbClr val="595959"/>
                </a:solidFill>
              </a:rPr>
              <a:t> of Simulated Data</a:t>
            </a:r>
            <a:endParaRPr lang="en-US" sz="1300" b="1">
              <a:solidFill>
                <a:srgbClr val="595959"/>
              </a:solidFill>
            </a:endParaRPr>
          </a:p>
        </c:rich>
      </c:tx>
      <c:layout>
        <c:manualLayout>
          <c:xMode val="edge"/>
          <c:yMode val="edge"/>
          <c:x val="0.25517040783382589"/>
          <c:y val="2.1734837971703207E-2"/>
        </c:manualLayout>
      </c:layout>
      <c:overlay val="0"/>
      <c:spPr>
        <a:noFill/>
        <a:ln>
          <a:noFill/>
        </a:ln>
        <a:effectLst/>
      </c:spPr>
      <c:txPr>
        <a:bodyPr rot="0" spcFirstLastPara="1" vertOverflow="ellipsis" vert="horz" wrap="square" anchor="ctr" anchorCtr="1"/>
        <a:lstStyle/>
        <a:p>
          <a:pPr>
            <a:defRPr sz="1300" b="1" i="0" u="none" strike="noStrike" kern="1200" spc="0" baseline="0">
              <a:solidFill>
                <a:srgbClr val="595959"/>
              </a:solidFill>
              <a:latin typeface="+mn-lt"/>
              <a:ea typeface="+mn-ea"/>
              <a:cs typeface="+mn-cs"/>
            </a:defRPr>
          </a:pPr>
          <a:endParaRPr lang="en-US"/>
        </a:p>
      </c:txPr>
    </c:title>
    <c:autoTitleDeleted val="0"/>
    <c:plotArea>
      <c:layout>
        <c:manualLayout>
          <c:layoutTarget val="inner"/>
          <c:xMode val="edge"/>
          <c:yMode val="edge"/>
          <c:x val="0.11970566353689101"/>
          <c:y val="0.16333764402856396"/>
          <c:w val="0.84786310556675892"/>
          <c:h val="0.52171394756194289"/>
        </c:manualLayout>
      </c:layout>
      <c:barChart>
        <c:barDir val="col"/>
        <c:grouping val="clustered"/>
        <c:varyColors val="0"/>
        <c:ser>
          <c:idx val="0"/>
          <c:order val="0"/>
          <c:tx>
            <c:strRef>
              <c:f>Sheet1!$C$1</c:f>
              <c:strCache>
                <c:ptCount val="1"/>
                <c:pt idx="0">
                  <c:v>Hospital Service Line</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ICC of MSA: 
Baseline</c:v>
                </c:pt>
                <c:pt idx="1">
                  <c:v>ICC of MSA: 
After Consolidation</c:v>
                </c:pt>
              </c:strCache>
            </c:strRef>
          </c:cat>
          <c:val>
            <c:numRef>
              <c:f>Sheet1!$C$2:$C$3</c:f>
              <c:numCache>
                <c:formatCode>0.00</c:formatCode>
                <c:ptCount val="2"/>
                <c:pt idx="0">
                  <c:v>0.52</c:v>
                </c:pt>
                <c:pt idx="1">
                  <c:v>0.54</c:v>
                </c:pt>
              </c:numCache>
            </c:numRef>
          </c:val>
          <c:extLst>
            <c:ext xmlns:c16="http://schemas.microsoft.com/office/drawing/2014/chart" uri="{C3380CC4-5D6E-409C-BE32-E72D297353CC}">
              <c16:uniqueId val="{00000000-5560-4560-9269-D0C8DCBBB8AC}"/>
            </c:ext>
          </c:extLst>
        </c:ser>
        <c:dLbls>
          <c:showLegendKey val="0"/>
          <c:showVal val="1"/>
          <c:showCatName val="0"/>
          <c:showSerName val="0"/>
          <c:showPercent val="0"/>
          <c:showBubbleSize val="0"/>
        </c:dLbls>
        <c:gapWidth val="219"/>
        <c:axId val="2099051344"/>
        <c:axId val="2099048944"/>
      </c:barChart>
      <c:lineChart>
        <c:grouping val="standard"/>
        <c:varyColors val="0"/>
        <c:ser>
          <c:idx val="3"/>
          <c:order val="1"/>
          <c:tx>
            <c:strRef>
              <c:f>Sheet1!$E$1</c:f>
              <c:strCache>
                <c:ptCount val="1"/>
                <c:pt idx="0">
                  <c:v>0.50 "Moderate" Threshold</c:v>
                </c:pt>
              </c:strCache>
            </c:strRef>
          </c:tx>
          <c:spPr>
            <a:ln w="25400" cap="rnd">
              <a:solidFill>
                <a:schemeClr val="accent4"/>
              </a:solidFill>
              <a:prstDash val="sysDot"/>
              <a:round/>
            </a:ln>
            <a:effectLst/>
          </c:spPr>
          <c:marker>
            <c:symbol val="none"/>
          </c:marker>
          <c:dLbls>
            <c:delete val="1"/>
          </c:dLbls>
          <c:cat>
            <c:strRef>
              <c:f>Sheet1!$A$2:$A$3</c:f>
              <c:strCache>
                <c:ptCount val="2"/>
                <c:pt idx="0">
                  <c:v>ICC of MSA: 
Baseline</c:v>
                </c:pt>
                <c:pt idx="1">
                  <c:v>ICC of MSA: 
After Consolidation</c:v>
                </c:pt>
              </c:strCache>
            </c:strRef>
          </c:cat>
          <c:val>
            <c:numRef>
              <c:f>Sheet1!$E$2:$E$3</c:f>
              <c:numCache>
                <c:formatCode>General</c:formatCode>
                <c:ptCount val="2"/>
                <c:pt idx="0">
                  <c:v>0.5</c:v>
                </c:pt>
                <c:pt idx="1">
                  <c:v>0.5</c:v>
                </c:pt>
              </c:numCache>
            </c:numRef>
          </c:val>
          <c:smooth val="0"/>
          <c:extLst>
            <c:ext xmlns:c16="http://schemas.microsoft.com/office/drawing/2014/chart" uri="{C3380CC4-5D6E-409C-BE32-E72D297353CC}">
              <c16:uniqueId val="{00000005-5560-4560-9269-D0C8DCBBB8AC}"/>
            </c:ext>
          </c:extLst>
        </c:ser>
        <c:dLbls>
          <c:showLegendKey val="0"/>
          <c:showVal val="1"/>
          <c:showCatName val="0"/>
          <c:showSerName val="0"/>
          <c:showPercent val="0"/>
          <c:showBubbleSize val="0"/>
        </c:dLbls>
        <c:marker val="1"/>
        <c:smooth val="0"/>
        <c:axId val="2099051344"/>
        <c:axId val="2099048944"/>
      </c:lineChart>
      <c:catAx>
        <c:axId val="2099051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595959"/>
                </a:solidFill>
                <a:latin typeface="+mn-lt"/>
                <a:ea typeface="+mn-ea"/>
                <a:cs typeface="+mn-cs"/>
              </a:defRPr>
            </a:pPr>
            <a:endParaRPr lang="en-US"/>
          </a:p>
        </c:txPr>
        <c:crossAx val="2099048944"/>
        <c:crosses val="autoZero"/>
        <c:auto val="1"/>
        <c:lblAlgn val="ctr"/>
        <c:lblOffset val="100"/>
        <c:noMultiLvlLbl val="0"/>
      </c:catAx>
      <c:valAx>
        <c:axId val="2099048944"/>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595959"/>
                </a:solidFill>
                <a:latin typeface="+mn-lt"/>
                <a:ea typeface="+mn-ea"/>
                <a:cs typeface="+mn-cs"/>
              </a:defRPr>
            </a:pPr>
            <a:endParaRPr lang="en-US"/>
          </a:p>
        </c:txPr>
        <c:crossAx val="2099051344"/>
        <c:crosses val="autoZero"/>
        <c:crossBetween val="between"/>
        <c:majorUnit val="0.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1" i="0" u="none" strike="noStrike" kern="1200" spc="0" baseline="0">
                <a:solidFill>
                  <a:srgbClr val="595959"/>
                </a:solidFill>
                <a:latin typeface="+mn-lt"/>
                <a:ea typeface="+mn-ea"/>
                <a:cs typeface="+mn-cs"/>
              </a:defRPr>
            </a:pPr>
            <a:r>
              <a:rPr lang="en-US" sz="1300" b="1">
                <a:solidFill>
                  <a:srgbClr val="595959"/>
                </a:solidFill>
              </a:rPr>
              <a:t>Hospital Service</a:t>
            </a:r>
            <a:r>
              <a:rPr lang="en-US" sz="1300" b="1" baseline="0">
                <a:solidFill>
                  <a:srgbClr val="595959"/>
                </a:solidFill>
              </a:rPr>
              <a:t> Line</a:t>
            </a:r>
            <a:r>
              <a:rPr lang="en-US" sz="1300" b="1">
                <a:solidFill>
                  <a:srgbClr val="595959"/>
                </a:solidFill>
              </a:rPr>
              <a:t> Reliability</a:t>
            </a:r>
            <a:r>
              <a:rPr lang="en-US" sz="1300" b="1" baseline="0">
                <a:solidFill>
                  <a:srgbClr val="595959"/>
                </a:solidFill>
              </a:rPr>
              <a:t> of Simulated Data</a:t>
            </a:r>
            <a:endParaRPr lang="en-US" sz="1300" b="1">
              <a:solidFill>
                <a:srgbClr val="595959"/>
              </a:solidFill>
            </a:endParaRPr>
          </a:p>
        </c:rich>
      </c:tx>
      <c:layout>
        <c:manualLayout>
          <c:xMode val="edge"/>
          <c:yMode val="edge"/>
          <c:x val="0.25517040783382589"/>
          <c:y val="2.1734837971703207E-2"/>
        </c:manualLayout>
      </c:layout>
      <c:overlay val="0"/>
      <c:spPr>
        <a:noFill/>
        <a:ln>
          <a:noFill/>
        </a:ln>
        <a:effectLst/>
      </c:spPr>
      <c:txPr>
        <a:bodyPr rot="0" spcFirstLastPara="1" vertOverflow="ellipsis" vert="horz" wrap="square" anchor="ctr" anchorCtr="1"/>
        <a:lstStyle/>
        <a:p>
          <a:pPr>
            <a:defRPr sz="1300" b="1" i="0" u="none" strike="noStrike" kern="1200" spc="0" baseline="0">
              <a:solidFill>
                <a:srgbClr val="595959"/>
              </a:solidFill>
              <a:latin typeface="+mn-lt"/>
              <a:ea typeface="+mn-ea"/>
              <a:cs typeface="+mn-cs"/>
            </a:defRPr>
          </a:pPr>
          <a:endParaRPr lang="en-US"/>
        </a:p>
      </c:txPr>
    </c:title>
    <c:autoTitleDeleted val="0"/>
    <c:plotArea>
      <c:layout>
        <c:manualLayout>
          <c:layoutTarget val="inner"/>
          <c:xMode val="edge"/>
          <c:yMode val="edge"/>
          <c:x val="0.11970566353689101"/>
          <c:y val="0.16333764402856396"/>
          <c:w val="0.84786310556675892"/>
          <c:h val="0.52171394756194289"/>
        </c:manualLayout>
      </c:layout>
      <c:barChart>
        <c:barDir val="col"/>
        <c:grouping val="clustered"/>
        <c:varyColors val="0"/>
        <c:ser>
          <c:idx val="0"/>
          <c:order val="0"/>
          <c:tx>
            <c:strRef>
              <c:f>Sheet1!$C$1</c:f>
              <c:strCache>
                <c:ptCount val="1"/>
                <c:pt idx="0">
                  <c:v>Hospital Service Line</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ICC of MSA: 
Baseline</c:v>
                </c:pt>
                <c:pt idx="1">
                  <c:v>ICC of MSA: 
After Surgical Exclusion</c:v>
                </c:pt>
                <c:pt idx="2">
                  <c:v>ICC of MSA: 
After Surgical and Medical Exclusion</c:v>
                </c:pt>
              </c:strCache>
            </c:strRef>
          </c:cat>
          <c:val>
            <c:numRef>
              <c:f>Sheet1!$C$2:$C$4</c:f>
              <c:numCache>
                <c:formatCode>0.00</c:formatCode>
                <c:ptCount val="3"/>
                <c:pt idx="0">
                  <c:v>0.52</c:v>
                </c:pt>
                <c:pt idx="1">
                  <c:v>0.52</c:v>
                </c:pt>
                <c:pt idx="2" formatCode="General">
                  <c:v>0.56999999999999995</c:v>
                </c:pt>
              </c:numCache>
            </c:numRef>
          </c:val>
          <c:extLst>
            <c:ext xmlns:c16="http://schemas.microsoft.com/office/drawing/2014/chart" uri="{C3380CC4-5D6E-409C-BE32-E72D297353CC}">
              <c16:uniqueId val="{00000000-5560-4560-9269-D0C8DCBBB8AC}"/>
            </c:ext>
          </c:extLst>
        </c:ser>
        <c:dLbls>
          <c:showLegendKey val="0"/>
          <c:showVal val="1"/>
          <c:showCatName val="0"/>
          <c:showSerName val="0"/>
          <c:showPercent val="0"/>
          <c:showBubbleSize val="0"/>
        </c:dLbls>
        <c:gapWidth val="219"/>
        <c:axId val="2099051344"/>
        <c:axId val="2099048944"/>
      </c:barChart>
      <c:lineChart>
        <c:grouping val="standard"/>
        <c:varyColors val="0"/>
        <c:ser>
          <c:idx val="3"/>
          <c:order val="1"/>
          <c:tx>
            <c:strRef>
              <c:f>Sheet1!$E$1</c:f>
              <c:strCache>
                <c:ptCount val="1"/>
                <c:pt idx="0">
                  <c:v>0.50 "Moderate" Threshold</c:v>
                </c:pt>
              </c:strCache>
            </c:strRef>
          </c:tx>
          <c:spPr>
            <a:ln w="25400" cap="rnd">
              <a:solidFill>
                <a:schemeClr val="accent4"/>
              </a:solidFill>
              <a:prstDash val="sysDot"/>
              <a:round/>
            </a:ln>
            <a:effectLst/>
          </c:spPr>
          <c:marker>
            <c:symbol val="none"/>
          </c:marker>
          <c:dLbls>
            <c:delete val="1"/>
          </c:dLbls>
          <c:cat>
            <c:strRef>
              <c:f>Sheet1!$A$2:$A$4</c:f>
              <c:strCache>
                <c:ptCount val="3"/>
                <c:pt idx="0">
                  <c:v>ICC of MSA: 
Baseline</c:v>
                </c:pt>
                <c:pt idx="1">
                  <c:v>ICC of MSA: 
After Surgical Exclusion</c:v>
                </c:pt>
                <c:pt idx="2">
                  <c:v>ICC of MSA: 
After Surgical and Medical Exclusion</c:v>
                </c:pt>
              </c:strCache>
            </c:strRef>
          </c:cat>
          <c:val>
            <c:numRef>
              <c:f>Sheet1!$E$2:$E$4</c:f>
              <c:numCache>
                <c:formatCode>General</c:formatCode>
                <c:ptCount val="3"/>
                <c:pt idx="0">
                  <c:v>0.5</c:v>
                </c:pt>
                <c:pt idx="1">
                  <c:v>0.5</c:v>
                </c:pt>
              </c:numCache>
            </c:numRef>
          </c:val>
          <c:smooth val="0"/>
          <c:extLst>
            <c:ext xmlns:c16="http://schemas.microsoft.com/office/drawing/2014/chart" uri="{C3380CC4-5D6E-409C-BE32-E72D297353CC}">
              <c16:uniqueId val="{00000005-5560-4560-9269-D0C8DCBBB8AC}"/>
            </c:ext>
          </c:extLst>
        </c:ser>
        <c:dLbls>
          <c:showLegendKey val="0"/>
          <c:showVal val="1"/>
          <c:showCatName val="0"/>
          <c:showSerName val="0"/>
          <c:showPercent val="0"/>
          <c:showBubbleSize val="0"/>
        </c:dLbls>
        <c:marker val="1"/>
        <c:smooth val="0"/>
        <c:axId val="2099051344"/>
        <c:axId val="2099048944"/>
      </c:lineChart>
      <c:catAx>
        <c:axId val="2099051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595959"/>
                </a:solidFill>
                <a:latin typeface="+mn-lt"/>
                <a:ea typeface="+mn-ea"/>
                <a:cs typeface="+mn-cs"/>
              </a:defRPr>
            </a:pPr>
            <a:endParaRPr lang="en-US"/>
          </a:p>
        </c:txPr>
        <c:crossAx val="2099048944"/>
        <c:crosses val="autoZero"/>
        <c:auto val="1"/>
        <c:lblAlgn val="ctr"/>
        <c:lblOffset val="100"/>
        <c:noMultiLvlLbl val="0"/>
      </c:catAx>
      <c:valAx>
        <c:axId val="2099048944"/>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595959"/>
                </a:solidFill>
                <a:latin typeface="+mn-lt"/>
                <a:ea typeface="+mn-ea"/>
                <a:cs typeface="+mn-cs"/>
              </a:defRPr>
            </a:pPr>
            <a:endParaRPr lang="en-US"/>
          </a:p>
        </c:txPr>
        <c:crossAx val="2099051344"/>
        <c:crosses val="autoZero"/>
        <c:crossBetween val="between"/>
        <c:majorUnit val="0.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0.13129</cdr:x>
      <cdr:y>0.50941</cdr:y>
    </cdr:from>
    <cdr:to>
      <cdr:x>0.94189</cdr:x>
      <cdr:y>0.50941</cdr:y>
    </cdr:to>
    <cdr:cxnSp macro="">
      <cdr:nvCxnSpPr>
        <cdr:cNvPr id="3" name="Straight Connector 2">
          <a:extLst xmlns:a="http://schemas.openxmlformats.org/drawingml/2006/main">
            <a:ext uri="{FF2B5EF4-FFF2-40B4-BE49-F238E27FC236}">
              <a16:creationId xmlns:a16="http://schemas.microsoft.com/office/drawing/2014/main" id="{968EE4B7-1908-545A-BFE6-BBCFFEA8B5E6}"/>
            </a:ext>
          </a:extLst>
        </cdr:cNvPr>
        <cdr:cNvCxnSpPr/>
      </cdr:nvCxnSpPr>
      <cdr:spPr>
        <a:xfrm xmlns:a="http://schemas.openxmlformats.org/drawingml/2006/main">
          <a:off x="874149" y="1968248"/>
          <a:ext cx="5396955" cy="0"/>
        </a:xfrm>
        <a:prstGeom xmlns:a="http://schemas.openxmlformats.org/drawingml/2006/main" prst="line">
          <a:avLst/>
        </a:prstGeom>
        <a:ln xmlns:a="http://schemas.openxmlformats.org/drawingml/2006/main" w="25400">
          <a:solidFill>
            <a:schemeClr val="accent4"/>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0.66881</cdr:x>
      <cdr:y>0.44299</cdr:y>
    </cdr:from>
    <cdr:to>
      <cdr:x>0.80615</cdr:x>
      <cdr:y>0.67965</cdr:y>
    </cdr:to>
    <cdr:sp macro="" textlink="">
      <cdr:nvSpPr>
        <cdr:cNvPr id="2" name="TextBox 1">
          <a:extLst xmlns:a="http://schemas.openxmlformats.org/drawingml/2006/main">
            <a:ext uri="{FF2B5EF4-FFF2-40B4-BE49-F238E27FC236}">
              <a16:creationId xmlns:a16="http://schemas.microsoft.com/office/drawing/2014/main" id="{1C8B7115-0731-B9F7-315E-0E5456C6D5BB}"/>
            </a:ext>
          </a:extLst>
        </cdr:cNvPr>
        <cdr:cNvSpPr txBox="1"/>
      </cdr:nvSpPr>
      <cdr:spPr>
        <a:xfrm xmlns:a="http://schemas.openxmlformats.org/drawingml/2006/main">
          <a:off x="4452935" y="2045217"/>
          <a:ext cx="914406" cy="10926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kern="1200" dirty="0"/>
            <a:t>0.50 “Moderate” Threshold</a:t>
          </a:r>
        </a:p>
      </cdr:txBody>
    </cdr:sp>
  </cdr:relSizeAnchor>
</c:userShapes>
</file>

<file path=ppt/drawings/drawing2.xml><?xml version="1.0" encoding="utf-8"?>
<c:userShapes xmlns:c="http://schemas.openxmlformats.org/drawingml/2006/chart">
  <cdr:relSizeAnchor xmlns:cdr="http://schemas.openxmlformats.org/drawingml/2006/chartDrawing">
    <cdr:from>
      <cdr:x>0.1342</cdr:x>
      <cdr:y>0.42433</cdr:y>
    </cdr:from>
    <cdr:to>
      <cdr:x>0.90144</cdr:x>
      <cdr:y>0.42433</cdr:y>
    </cdr:to>
    <cdr:cxnSp macro="">
      <cdr:nvCxnSpPr>
        <cdr:cNvPr id="2" name="Straight Connector 1">
          <a:extLst xmlns:a="http://schemas.openxmlformats.org/drawingml/2006/main">
            <a:ext uri="{FF2B5EF4-FFF2-40B4-BE49-F238E27FC236}">
              <a16:creationId xmlns:a16="http://schemas.microsoft.com/office/drawing/2014/main" id="{7352A064-77EF-6152-854D-A0D4AC5138ED}"/>
            </a:ext>
          </a:extLst>
        </cdr:cNvPr>
        <cdr:cNvCxnSpPr/>
      </cdr:nvCxnSpPr>
      <cdr:spPr>
        <a:xfrm xmlns:a="http://schemas.openxmlformats.org/drawingml/2006/main">
          <a:off x="943976" y="1983552"/>
          <a:ext cx="5396954" cy="0"/>
        </a:xfrm>
        <a:prstGeom xmlns:a="http://schemas.openxmlformats.org/drawingml/2006/main" prst="line">
          <a:avLst/>
        </a:prstGeom>
        <a:ln xmlns:a="http://schemas.openxmlformats.org/drawingml/2006/main" w="25400">
          <a:solidFill>
            <a:schemeClr val="accent4"/>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0.1342</cdr:x>
      <cdr:y>0.42433</cdr:y>
    </cdr:from>
    <cdr:to>
      <cdr:x>0.90144</cdr:x>
      <cdr:y>0.42433</cdr:y>
    </cdr:to>
    <cdr:cxnSp macro="">
      <cdr:nvCxnSpPr>
        <cdr:cNvPr id="2" name="Straight Connector 1">
          <a:extLst xmlns:a="http://schemas.openxmlformats.org/drawingml/2006/main">
            <a:ext uri="{FF2B5EF4-FFF2-40B4-BE49-F238E27FC236}">
              <a16:creationId xmlns:a16="http://schemas.microsoft.com/office/drawing/2014/main" id="{7352A064-77EF-6152-854D-A0D4AC5138ED}"/>
            </a:ext>
          </a:extLst>
        </cdr:cNvPr>
        <cdr:cNvCxnSpPr/>
      </cdr:nvCxnSpPr>
      <cdr:spPr>
        <a:xfrm xmlns:a="http://schemas.openxmlformats.org/drawingml/2006/main">
          <a:off x="943976" y="1983552"/>
          <a:ext cx="5396954" cy="0"/>
        </a:xfrm>
        <a:prstGeom xmlns:a="http://schemas.openxmlformats.org/drawingml/2006/main" prst="line">
          <a:avLst/>
        </a:prstGeom>
        <a:ln xmlns:a="http://schemas.openxmlformats.org/drawingml/2006/main" w="25400">
          <a:solidFill>
            <a:schemeClr val="accent4"/>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0.1342</cdr:x>
      <cdr:y>0.42433</cdr:y>
    </cdr:from>
    <cdr:to>
      <cdr:x>0.90144</cdr:x>
      <cdr:y>0.42433</cdr:y>
    </cdr:to>
    <cdr:cxnSp macro="">
      <cdr:nvCxnSpPr>
        <cdr:cNvPr id="2" name="Straight Connector 1">
          <a:extLst xmlns:a="http://schemas.openxmlformats.org/drawingml/2006/main">
            <a:ext uri="{FF2B5EF4-FFF2-40B4-BE49-F238E27FC236}">
              <a16:creationId xmlns:a16="http://schemas.microsoft.com/office/drawing/2014/main" id="{7352A064-77EF-6152-854D-A0D4AC5138ED}"/>
            </a:ext>
          </a:extLst>
        </cdr:cNvPr>
        <cdr:cNvCxnSpPr/>
      </cdr:nvCxnSpPr>
      <cdr:spPr>
        <a:xfrm xmlns:a="http://schemas.openxmlformats.org/drawingml/2006/main">
          <a:off x="943976" y="1983552"/>
          <a:ext cx="5396954" cy="0"/>
        </a:xfrm>
        <a:prstGeom xmlns:a="http://schemas.openxmlformats.org/drawingml/2006/main" prst="line">
          <a:avLst/>
        </a:prstGeom>
        <a:ln xmlns:a="http://schemas.openxmlformats.org/drawingml/2006/main" w="25400">
          <a:solidFill>
            <a:schemeClr val="accent4"/>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54D5F6-3183-428A-85C8-51C26DD4B5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Arial" panose="020B0604020202020204" pitchFamily="34" charset="0"/>
            </a:endParaRPr>
          </a:p>
        </p:txBody>
      </p:sp>
      <p:sp>
        <p:nvSpPr>
          <p:cNvPr id="3" name="Date Placeholder 2">
            <a:extLst>
              <a:ext uri="{FF2B5EF4-FFF2-40B4-BE49-F238E27FC236}">
                <a16:creationId xmlns:a16="http://schemas.microsoft.com/office/drawing/2014/main" id="{F1608F93-CC89-4063-A187-7B1597877F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ABA84C-EC3E-4598-9C4D-8CE1D2A956F5}" type="datetimeFigureOut">
              <a:rPr lang="en-GB" smtClean="0">
                <a:latin typeface="Arial" panose="020B0604020202020204" pitchFamily="34" charset="0"/>
              </a:rPr>
              <a:t>19/09/2025</a:t>
            </a:fld>
            <a:endParaRPr lang="en-GB">
              <a:latin typeface="Arial" panose="020B0604020202020204" pitchFamily="34" charset="0"/>
            </a:endParaRPr>
          </a:p>
        </p:txBody>
      </p:sp>
      <p:sp>
        <p:nvSpPr>
          <p:cNvPr id="4" name="Footer Placeholder 3">
            <a:extLst>
              <a:ext uri="{FF2B5EF4-FFF2-40B4-BE49-F238E27FC236}">
                <a16:creationId xmlns:a16="http://schemas.microsoft.com/office/drawing/2014/main" id="{EE24D309-D941-4AA7-AD70-D334F1D592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Arial" panose="020B0604020202020204" pitchFamily="34" charset="0"/>
            </a:endParaRPr>
          </a:p>
        </p:txBody>
      </p:sp>
      <p:sp>
        <p:nvSpPr>
          <p:cNvPr id="5" name="Slide Number Placeholder 4">
            <a:extLst>
              <a:ext uri="{FF2B5EF4-FFF2-40B4-BE49-F238E27FC236}">
                <a16:creationId xmlns:a16="http://schemas.microsoft.com/office/drawing/2014/main" id="{B1E99044-B362-4E47-A054-164531AC8F8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C0F9D0-9E03-483D-AC3B-FCB5CBA393CA}" type="slidenum">
              <a:rPr lang="en-GB" smtClean="0">
                <a:latin typeface="Arial" panose="020B0604020202020204" pitchFamily="34" charset="0"/>
              </a:rPr>
              <a:t>‹#›</a:t>
            </a:fld>
            <a:endParaRPr lang="en-GB">
              <a:latin typeface="Arial" panose="020B0604020202020204" pitchFamily="34" charset="0"/>
            </a:endParaRPr>
          </a:p>
        </p:txBody>
      </p:sp>
    </p:spTree>
    <p:extLst>
      <p:ext uri="{BB962C8B-B14F-4D97-AF65-F5344CB8AC3E}">
        <p14:creationId xmlns:p14="http://schemas.microsoft.com/office/powerpoint/2010/main" val="3754302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3C57A4BF-14E0-48E2-B42F-B29D277000AB}" type="datetimeFigureOut">
              <a:rPr lang="en-GB" smtClean="0"/>
              <a:pPr/>
              <a:t>19/09/2025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9B5D948F-A673-4DC7-A0E9-FA274EAF3634}" type="slidenum">
              <a:rPr lang="en-GB" smtClean="0"/>
              <a:pPr/>
              <a:t>‹#›</a:t>
            </a:fld>
            <a:endParaRPr lang="en-GB"/>
          </a:p>
        </p:txBody>
      </p:sp>
    </p:spTree>
    <p:extLst>
      <p:ext uri="{BB962C8B-B14F-4D97-AF65-F5344CB8AC3E}">
        <p14:creationId xmlns:p14="http://schemas.microsoft.com/office/powerpoint/2010/main" val="3491308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630EB5D2-8214-4AA3-6272-C4B846F7F377}"/>
            </a:ext>
          </a:extLst>
        </p:cNvPr>
        <p:cNvGrpSpPr/>
        <p:nvPr/>
      </p:nvGrpSpPr>
      <p:grpSpPr>
        <a:xfrm>
          <a:off x="0" y="0"/>
          <a:ext cx="0" cy="0"/>
          <a:chOff x="0" y="0"/>
          <a:chExt cx="0" cy="0"/>
        </a:xfrm>
      </p:grpSpPr>
      <p:sp>
        <p:nvSpPr>
          <p:cNvPr id="77" name="Google Shape;77;p1:notes">
            <a:extLst>
              <a:ext uri="{FF2B5EF4-FFF2-40B4-BE49-F238E27FC236}">
                <a16:creationId xmlns:a16="http://schemas.microsoft.com/office/drawing/2014/main" id="{51B44C3E-4BA2-06B4-E20D-8CEAB56E90A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1:notes">
            <a:extLst>
              <a:ext uri="{FF2B5EF4-FFF2-40B4-BE49-F238E27FC236}">
                <a16:creationId xmlns:a16="http://schemas.microsoft.com/office/drawing/2014/main" id="{6BE1C8EE-D36A-A224-CA7C-A42EABCF42E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70637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3A7532DD-2689-762F-5128-FF798D897D41}"/>
            </a:ext>
          </a:extLst>
        </p:cNvPr>
        <p:cNvGrpSpPr/>
        <p:nvPr/>
      </p:nvGrpSpPr>
      <p:grpSpPr>
        <a:xfrm>
          <a:off x="0" y="0"/>
          <a:ext cx="0" cy="0"/>
          <a:chOff x="0" y="0"/>
          <a:chExt cx="0" cy="0"/>
        </a:xfrm>
      </p:grpSpPr>
      <p:sp>
        <p:nvSpPr>
          <p:cNvPr id="77" name="Google Shape;77;p1:notes">
            <a:extLst>
              <a:ext uri="{FF2B5EF4-FFF2-40B4-BE49-F238E27FC236}">
                <a16:creationId xmlns:a16="http://schemas.microsoft.com/office/drawing/2014/main" id="{7D73DD54-BA03-7AFF-9ACE-E7624DBAD14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1:notes">
            <a:extLst>
              <a:ext uri="{FF2B5EF4-FFF2-40B4-BE49-F238E27FC236}">
                <a16:creationId xmlns:a16="http://schemas.microsoft.com/office/drawing/2014/main" id="{40457F6B-4820-12C5-519F-FF6DA3BF431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47355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5D948F-A673-4DC7-A0E9-FA274EAF3634}" type="slidenum">
              <a:rPr lang="en-GB" smtClean="0"/>
              <a:pPr/>
              <a:t>27</a:t>
            </a:fld>
            <a:endParaRPr lang="en-GB" dirty="0"/>
          </a:p>
        </p:txBody>
      </p:sp>
    </p:spTree>
    <p:extLst>
      <p:ext uri="{BB962C8B-B14F-4D97-AF65-F5344CB8AC3E}">
        <p14:creationId xmlns:p14="http://schemas.microsoft.com/office/powerpoint/2010/main" val="771332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5CEDA-5001-4C70-84EC-65B0D04FC3FB}" type="slidenum">
              <a:rPr lang="en-US" smtClean="0"/>
              <a:t>30</a:t>
            </a:fld>
            <a:endParaRPr lang="en-US"/>
          </a:p>
        </p:txBody>
      </p:sp>
    </p:spTree>
    <p:extLst>
      <p:ext uri="{BB962C8B-B14F-4D97-AF65-F5344CB8AC3E}">
        <p14:creationId xmlns:p14="http://schemas.microsoft.com/office/powerpoint/2010/main" val="685210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91A9AA80-A471-BA84-F6C2-BAD40079190D}"/>
            </a:ext>
          </a:extLst>
        </p:cNvPr>
        <p:cNvGrpSpPr/>
        <p:nvPr/>
      </p:nvGrpSpPr>
      <p:grpSpPr>
        <a:xfrm>
          <a:off x="0" y="0"/>
          <a:ext cx="0" cy="0"/>
          <a:chOff x="0" y="0"/>
          <a:chExt cx="0" cy="0"/>
        </a:xfrm>
      </p:grpSpPr>
      <p:sp>
        <p:nvSpPr>
          <p:cNvPr id="77" name="Google Shape;77;p1:notes">
            <a:extLst>
              <a:ext uri="{FF2B5EF4-FFF2-40B4-BE49-F238E27FC236}">
                <a16:creationId xmlns:a16="http://schemas.microsoft.com/office/drawing/2014/main" id="{EB0D50C1-2A4E-0DA4-403E-BB14F656412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1:notes">
            <a:extLst>
              <a:ext uri="{FF2B5EF4-FFF2-40B4-BE49-F238E27FC236}">
                <a16:creationId xmlns:a16="http://schemas.microsoft.com/office/drawing/2014/main" id="{5C03B63B-DB30-5804-B1A3-1F451892F48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6629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42A06-0D0D-74A4-22FE-3444EBF19D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27B6C2-B8BA-00F3-D608-030202F625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C69B07-1191-CDA1-2083-CB94ABBFCF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3DD3F09-BF34-CFF9-2869-86CA389D852A}"/>
              </a:ext>
            </a:extLst>
          </p:cNvPr>
          <p:cNvSpPr>
            <a:spLocks noGrp="1"/>
          </p:cNvSpPr>
          <p:nvPr>
            <p:ph type="sldNum" sz="quarter" idx="5"/>
          </p:nvPr>
        </p:nvSpPr>
        <p:spPr/>
        <p:txBody>
          <a:bodyPr/>
          <a:lstStyle/>
          <a:p>
            <a:fld id="{89D5CEDA-5001-4C70-84EC-65B0D04FC3FB}" type="slidenum">
              <a:rPr lang="en-US" smtClean="0"/>
              <a:t>6</a:t>
            </a:fld>
            <a:endParaRPr lang="en-US"/>
          </a:p>
        </p:txBody>
      </p:sp>
    </p:spTree>
    <p:extLst>
      <p:ext uri="{BB962C8B-B14F-4D97-AF65-F5344CB8AC3E}">
        <p14:creationId xmlns:p14="http://schemas.microsoft.com/office/powerpoint/2010/main" val="604890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5CEDA-5001-4C70-84EC-65B0D04FC3FB}" type="slidenum">
              <a:rPr lang="en-US" smtClean="0"/>
              <a:t>8</a:t>
            </a:fld>
            <a:endParaRPr lang="en-US"/>
          </a:p>
        </p:txBody>
      </p:sp>
    </p:spTree>
    <p:extLst>
      <p:ext uri="{BB962C8B-B14F-4D97-AF65-F5344CB8AC3E}">
        <p14:creationId xmlns:p14="http://schemas.microsoft.com/office/powerpoint/2010/main" val="1945723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5CEDA-5001-4C70-84EC-65B0D04FC3FB}" type="slidenum">
              <a:rPr lang="en-US" smtClean="0"/>
              <a:t>10</a:t>
            </a:fld>
            <a:endParaRPr lang="en-US"/>
          </a:p>
        </p:txBody>
      </p:sp>
    </p:spTree>
    <p:extLst>
      <p:ext uri="{BB962C8B-B14F-4D97-AF65-F5344CB8AC3E}">
        <p14:creationId xmlns:p14="http://schemas.microsoft.com/office/powerpoint/2010/main" val="1945723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AF9EB-69C2-AD6F-79A0-F1F2B39E4A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565271-113D-4E3F-AD25-DB505CE0E3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21C03-74AE-925F-83A5-D23B766B29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6C06E71-57D4-2287-7AD3-C198EC4DFEF4}"/>
              </a:ext>
            </a:extLst>
          </p:cNvPr>
          <p:cNvSpPr>
            <a:spLocks noGrp="1"/>
          </p:cNvSpPr>
          <p:nvPr>
            <p:ph type="sldNum" sz="quarter" idx="5"/>
          </p:nvPr>
        </p:nvSpPr>
        <p:spPr/>
        <p:txBody>
          <a:bodyPr/>
          <a:lstStyle/>
          <a:p>
            <a:fld id="{89D5CEDA-5001-4C70-84EC-65B0D04FC3FB}" type="slidenum">
              <a:rPr lang="en-US" smtClean="0"/>
              <a:t>11</a:t>
            </a:fld>
            <a:endParaRPr lang="en-US"/>
          </a:p>
        </p:txBody>
      </p:sp>
    </p:spTree>
    <p:extLst>
      <p:ext uri="{BB962C8B-B14F-4D97-AF65-F5344CB8AC3E}">
        <p14:creationId xmlns:p14="http://schemas.microsoft.com/office/powerpoint/2010/main" val="2190223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A8B67-4DD5-81ED-02E3-23A189A1B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56A44D-83A8-8080-42CF-61FF028CA0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39CC62-3569-D351-DA32-6A4007BCD6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BFE27AB-0F2B-FD04-AA9F-D04B2B0AB2AE}"/>
              </a:ext>
            </a:extLst>
          </p:cNvPr>
          <p:cNvSpPr>
            <a:spLocks noGrp="1"/>
          </p:cNvSpPr>
          <p:nvPr>
            <p:ph type="sldNum" sz="quarter" idx="5"/>
          </p:nvPr>
        </p:nvSpPr>
        <p:spPr/>
        <p:txBody>
          <a:bodyPr/>
          <a:lstStyle/>
          <a:p>
            <a:fld id="{89D5CEDA-5001-4C70-84EC-65B0D04FC3FB}" type="slidenum">
              <a:rPr lang="en-US" smtClean="0"/>
              <a:t>12</a:t>
            </a:fld>
            <a:endParaRPr lang="en-US"/>
          </a:p>
        </p:txBody>
      </p:sp>
    </p:spTree>
    <p:extLst>
      <p:ext uri="{BB962C8B-B14F-4D97-AF65-F5344CB8AC3E}">
        <p14:creationId xmlns:p14="http://schemas.microsoft.com/office/powerpoint/2010/main" val="548164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DF26C3CC-EA4E-BA2A-E645-CD1DE319A3C9}"/>
            </a:ext>
          </a:extLst>
        </p:cNvPr>
        <p:cNvGrpSpPr/>
        <p:nvPr/>
      </p:nvGrpSpPr>
      <p:grpSpPr>
        <a:xfrm>
          <a:off x="0" y="0"/>
          <a:ext cx="0" cy="0"/>
          <a:chOff x="0" y="0"/>
          <a:chExt cx="0" cy="0"/>
        </a:xfrm>
      </p:grpSpPr>
      <p:sp>
        <p:nvSpPr>
          <p:cNvPr id="77" name="Google Shape;77;p1:notes">
            <a:extLst>
              <a:ext uri="{FF2B5EF4-FFF2-40B4-BE49-F238E27FC236}">
                <a16:creationId xmlns:a16="http://schemas.microsoft.com/office/drawing/2014/main" id="{23180ADD-14B2-1A08-B2B5-D821FD9A9E3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1:notes">
            <a:extLst>
              <a:ext uri="{FF2B5EF4-FFF2-40B4-BE49-F238E27FC236}">
                <a16:creationId xmlns:a16="http://schemas.microsoft.com/office/drawing/2014/main" id="{622877F1-3E9A-412D-CD33-10F2471F086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17194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5D948F-A673-4DC7-A0E9-FA274EAF3634}" type="slidenum">
              <a:rPr lang="en-GB" smtClean="0"/>
              <a:pPr/>
              <a:t>16</a:t>
            </a:fld>
            <a:endParaRPr lang="en-GB"/>
          </a:p>
        </p:txBody>
      </p:sp>
    </p:spTree>
    <p:extLst>
      <p:ext uri="{BB962C8B-B14F-4D97-AF65-F5344CB8AC3E}">
        <p14:creationId xmlns:p14="http://schemas.microsoft.com/office/powerpoint/2010/main" val="37829521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3.xml"/><Relationship Id="rId1" Type="http://schemas.openxmlformats.org/officeDocument/2006/relationships/tags" Target="../tags/tag25.xml"/><Relationship Id="rId4" Type="http://schemas.openxmlformats.org/officeDocument/2006/relationships/image" Target="../media/image28.jpe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3.xml"/><Relationship Id="rId1" Type="http://schemas.openxmlformats.org/officeDocument/2006/relationships/tags" Target="../tags/tag26.xml"/><Relationship Id="rId4" Type="http://schemas.openxmlformats.org/officeDocument/2006/relationships/image" Target="../media/image30.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3.xml"/><Relationship Id="rId1" Type="http://schemas.openxmlformats.org/officeDocument/2006/relationships/tags" Target="../tags/tag27.xml"/><Relationship Id="rId4" Type="http://schemas.openxmlformats.org/officeDocument/2006/relationships/image" Target="../media/image31.jpe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3.xml"/><Relationship Id="rId1" Type="http://schemas.openxmlformats.org/officeDocument/2006/relationships/tags" Target="../tags/tag28.xml"/><Relationship Id="rId4" Type="http://schemas.openxmlformats.org/officeDocument/2006/relationships/image" Target="../media/image28.jpe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3.xml"/><Relationship Id="rId1" Type="http://schemas.openxmlformats.org/officeDocument/2006/relationships/tags" Target="../tags/tag29.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3.xml"/><Relationship Id="rId1" Type="http://schemas.openxmlformats.org/officeDocument/2006/relationships/tags" Target="../tags/tag31.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6.sv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1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sv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3.xml"/><Relationship Id="rId1" Type="http://schemas.openxmlformats.org/officeDocument/2006/relationships/tags" Target="../tags/tag1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3.xml"/><Relationship Id="rId1" Type="http://schemas.openxmlformats.org/officeDocument/2006/relationships/tags" Target="../tags/tag1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cover with blue tex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7DDB07-F743-7464-FFF7-32286B51E9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741302" y="1456388"/>
            <a:ext cx="5506648" cy="3442681"/>
          </a:xfrm>
          <a:noFill/>
          <a:ln w="3175">
            <a:noFill/>
            <a:prstDash val="lgDash"/>
          </a:ln>
        </p:spPr>
        <p:txBody>
          <a:bodyPr lIns="0" tIns="0" rIns="0" bIns="0" anchor="t" anchorCtr="0">
            <a:noAutofit/>
          </a:bodyPr>
          <a:lstStyle>
            <a:lvl1pPr algn="l">
              <a:defRPr sz="6600" baseline="0">
                <a:solidFill>
                  <a:schemeClr val="tx2"/>
                </a:solidFill>
              </a:defRPr>
            </a:lvl1pPr>
          </a:lstStyle>
          <a:p>
            <a:r>
              <a:rPr lang="en-GB"/>
              <a:t>Title slide text only</a:t>
            </a:r>
            <a:endParaRPr lang="en-US"/>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357588"/>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Text Placeholder 3"/>
          <p:cNvSpPr>
            <a:spLocks noGrp="1"/>
          </p:cNvSpPr>
          <p:nvPr userDrawn="1">
            <p:ph type="body" sz="quarter" idx="11"/>
          </p:nvPr>
        </p:nvSpPr>
        <p:spPr>
          <a:xfrm>
            <a:off x="741302" y="5007009"/>
            <a:ext cx="5506648" cy="810000"/>
          </a:xfrm>
          <a:ln w="3175">
            <a:noFill/>
            <a:prstDash val="lgDash"/>
          </a:ln>
        </p:spPr>
        <p:txBody>
          <a:bodyPr wrap="square" anchor="b">
            <a:noAutofit/>
          </a:bodyPr>
          <a:lstStyle>
            <a:lvl1pPr>
              <a:defRPr sz="1400" b="1">
                <a:solidFill>
                  <a:schemeClr val="tx2"/>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10" name="Graphic 9">
            <a:extLst>
              <a:ext uri="{FF2B5EF4-FFF2-40B4-BE49-F238E27FC236}">
                <a16:creationId xmlns:a16="http://schemas.microsoft.com/office/drawing/2014/main" id="{9A84BD71-38D7-4AC1-B38A-7DE8843A6D1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1301" y="736722"/>
            <a:ext cx="914400" cy="368346"/>
          </a:xfrm>
          <a:prstGeom prst="rect">
            <a:avLst/>
          </a:prstGeom>
        </p:spPr>
      </p:pic>
    </p:spTree>
    <p:extLst>
      <p:ext uri="{BB962C8B-B14F-4D97-AF65-F5344CB8AC3E}">
        <p14:creationId xmlns:p14="http://schemas.microsoft.com/office/powerpoint/2010/main" val="1368831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with dark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99F4025-D6D1-3FCA-5131-3FE2BFC2B5A4}"/>
              </a:ext>
            </a:extLst>
          </p:cNvPr>
          <p:cNvSpPr>
            <a:spLocks noGrp="1"/>
          </p:cNvSpPr>
          <p:nvPr>
            <p:ph type="pic" sz="quarter" idx="24"/>
          </p:nvPr>
        </p:nvSpPr>
        <p:spPr>
          <a:xfrm>
            <a:off x="1" y="0"/>
            <a:ext cx="6509442" cy="6029325"/>
          </a:xfr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lstStyle>
            <a:lvl1pPr algn="ctr">
              <a:defRPr lang="en-US" sz="1500">
                <a:solidFill>
                  <a:schemeClr val="bg1"/>
                </a:solidFill>
              </a:defRPr>
            </a:lvl1pPr>
          </a:lstStyle>
          <a:p>
            <a:pPr lvl="0"/>
            <a:r>
              <a:rPr lang="en-US"/>
              <a:t>Click icon to add picture</a:t>
            </a:r>
          </a:p>
        </p:txBody>
      </p:sp>
      <p:sp>
        <p:nvSpPr>
          <p:cNvPr id="2" name="Title 1">
            <a:extLst>
              <a:ext uri="{FF2B5EF4-FFF2-40B4-BE49-F238E27FC236}">
                <a16:creationId xmlns:a16="http://schemas.microsoft.com/office/drawing/2014/main" id="{F2533821-7F6E-47FF-89CD-D057DAFB6B1F}"/>
              </a:ext>
            </a:extLst>
          </p:cNvPr>
          <p:cNvSpPr>
            <a:spLocks noGrp="1"/>
          </p:cNvSpPr>
          <p:nvPr>
            <p:ph type="title"/>
          </p:nvPr>
        </p:nvSpPr>
        <p:spPr>
          <a:xfrm>
            <a:off x="995364" y="2296814"/>
            <a:ext cx="4020256" cy="533400"/>
          </a:xfrm>
        </p:spPr>
        <p:txBody>
          <a:bodyPr anchor="ctr"/>
          <a:lstStyle>
            <a:lvl1pPr>
              <a:defRPr sz="6600">
                <a:solidFill>
                  <a:schemeClr val="bg1"/>
                </a:solidFill>
              </a:defRPr>
            </a:lvl1pPr>
          </a:lstStyle>
          <a:p>
            <a:r>
              <a:rPr lang="en-US"/>
              <a:t>Click to edit Master title style</a:t>
            </a:r>
            <a:endParaRPr lang="en-GB"/>
          </a:p>
        </p:txBody>
      </p:sp>
      <p:sp>
        <p:nvSpPr>
          <p:cNvPr id="3" name="Text Placeholder 22">
            <a:extLst>
              <a:ext uri="{FF2B5EF4-FFF2-40B4-BE49-F238E27FC236}">
                <a16:creationId xmlns:a16="http://schemas.microsoft.com/office/drawing/2014/main" id="{B27649C9-300B-0A43-CF29-9A706DD5F417}"/>
              </a:ext>
            </a:extLst>
          </p:cNvPr>
          <p:cNvSpPr>
            <a:spLocks noGrp="1"/>
          </p:cNvSpPr>
          <p:nvPr>
            <p:ph type="body" sz="quarter" idx="17"/>
          </p:nvPr>
        </p:nvSpPr>
        <p:spPr>
          <a:xfrm>
            <a:off x="6826313" y="517524"/>
            <a:ext cx="4362488" cy="5231425"/>
          </a:xfrm>
        </p:spPr>
        <p:txBody>
          <a:bodyPr anchor="ctr"/>
          <a:lstStyle>
            <a:lvl1pPr>
              <a:spcAft>
                <a:spcPts val="0"/>
              </a:spcAft>
              <a:defRPr sz="1800" b="1">
                <a:solidFill>
                  <a:schemeClr val="tx2"/>
                </a:solidFill>
              </a:defRPr>
            </a:lvl1pPr>
            <a:lvl2pPr>
              <a:spcAft>
                <a:spcPts val="0"/>
              </a:spcAft>
              <a:defRPr sz="16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760614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_DIVIDER 1">
    <p:bg>
      <p:bgPr>
        <a:solidFill>
          <a:srgbClr val="00338D"/>
        </a:solidFill>
        <a:effectLst/>
      </p:bgPr>
    </p:bg>
    <p:spTree>
      <p:nvGrpSpPr>
        <p:cNvPr id="1" name=""/>
        <p:cNvGrpSpPr/>
        <p:nvPr/>
      </p:nvGrpSpPr>
      <p:grpSpPr>
        <a:xfrm>
          <a:off x="0" y="0"/>
          <a:ext cx="0" cy="0"/>
          <a:chOff x="0" y="0"/>
          <a:chExt cx="0" cy="0"/>
        </a:xfrm>
      </p:grpSpPr>
      <p:pic>
        <p:nvPicPr>
          <p:cNvPr id="13" name="Picture 12" descr="A person talking on a cell phone&#10;&#10;Description automatically generated with medium confidence">
            <a:extLst>
              <a:ext uri="{FF2B5EF4-FFF2-40B4-BE49-F238E27FC236}">
                <a16:creationId xmlns:a16="http://schemas.microsoft.com/office/drawing/2014/main" id="{2B1EB00E-DCFB-4436-A4B2-99F40E7C1341}"/>
              </a:ext>
            </a:extLst>
          </p:cNvPr>
          <p:cNvPicPr>
            <a:picLocks noChangeAspect="1"/>
          </p:cNvPicPr>
          <p:nvPr userDrawn="1"/>
        </p:nvPicPr>
        <p:blipFill rotWithShape="1">
          <a:blip r:embed="rId3"/>
          <a:srcRect t="12358" r="21307" b="22215"/>
          <a:stretch/>
        </p:blipFill>
        <p:spPr>
          <a:xfrm>
            <a:off x="0" y="0"/>
            <a:ext cx="12192000" cy="6858000"/>
          </a:xfrm>
          <a:prstGeom prst="rect">
            <a:avLst/>
          </a:prstGeom>
        </p:spPr>
      </p:pic>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tx2"/>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tx2"/>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tx2"/>
                </a:solidFill>
                <a:latin typeface="+mj-lt"/>
              </a:defRPr>
            </a:lvl1pPr>
          </a:lstStyle>
          <a:p>
            <a:pPr lvl="0"/>
            <a:r>
              <a:rPr lang="en-US"/>
              <a:t>01</a:t>
            </a:r>
            <a:endParaRPr lang="en-GB"/>
          </a:p>
        </p:txBody>
      </p:sp>
      <p:sp>
        <p:nvSpPr>
          <p:cNvPr id="21" name="Shape 8">
            <a:extLst>
              <a:ext uri="{FF2B5EF4-FFF2-40B4-BE49-F238E27FC236}">
                <a16:creationId xmlns:a16="http://schemas.microsoft.com/office/drawing/2014/main" id="{D0689438-EDC3-428F-AB14-4791E1F80A1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tx2"/>
                </a:solidFill>
                <a:latin typeface="+mn-lt"/>
                <a:ea typeface="Arial"/>
                <a:cs typeface="Arial" panose="020B0604020202020204" pitchFamily="34" charset="0"/>
              </a:rPr>
              <a:pPr algn="r"/>
              <a:t>‹#›</a:t>
            </a:fld>
            <a:endParaRPr lang="en-GB" sz="1000">
              <a:solidFill>
                <a:schemeClr val="tx2"/>
              </a:solidFill>
              <a:latin typeface="+mn-lt"/>
              <a:ea typeface="Arial"/>
              <a:cs typeface="Arial" panose="020B0604020202020204" pitchFamily="34" charset="0"/>
            </a:endParaRPr>
          </a:p>
        </p:txBody>
      </p:sp>
      <p:sp>
        <p:nvSpPr>
          <p:cNvPr id="23" name="TextBox 22">
            <a:extLst>
              <a:ext uri="{FF2B5EF4-FFF2-40B4-BE49-F238E27FC236}">
                <a16:creationId xmlns:a16="http://schemas.microsoft.com/office/drawing/2014/main" id="{F88E299F-36DD-488D-AE8F-7D4E68D09966}"/>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lumMod val="65000"/>
                  </a:schemeClr>
                </a:solidFill>
                <a:latin typeface="+mn-lt"/>
                <a:ea typeface="+mn-ea"/>
                <a:cs typeface="+mn-cs"/>
              </a:rPr>
              <a:t>Document Classification: KPMG Public</a:t>
            </a:r>
          </a:p>
        </p:txBody>
      </p:sp>
      <p:sp>
        <p:nvSpPr>
          <p:cNvPr id="25" name="TextBox 24">
            <a:extLst>
              <a:ext uri="{FF2B5EF4-FFF2-40B4-BE49-F238E27FC236}">
                <a16:creationId xmlns:a16="http://schemas.microsoft.com/office/drawing/2014/main" id="{FAC32650-1A1E-4438-8EB0-88F6AE4DEE0C}"/>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lumMod val="65000"/>
                  </a:schemeClr>
                </a:solidFill>
                <a:latin typeface="+mn-lt"/>
                <a:ea typeface="+mn-ea"/>
                <a:cs typeface="+mn-cs"/>
              </a:rPr>
              <a:t>© 2024 KPMG LLP, a Delaware limited liability partnership and a member firm of the KPMG global organization of independent member firms affiliated with KPMG International Limited, a private English company limited by guarantee. All rights reserved</a:t>
            </a:r>
          </a:p>
        </p:txBody>
      </p:sp>
      <p:cxnSp>
        <p:nvCxnSpPr>
          <p:cNvPr id="26" name="Straight Connector 25">
            <a:extLst>
              <a:ext uri="{FF2B5EF4-FFF2-40B4-BE49-F238E27FC236}">
                <a16:creationId xmlns:a16="http://schemas.microsoft.com/office/drawing/2014/main" id="{A3CCFEB3-A0E6-490B-9CC7-1941D6F614A9}"/>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Graphic 8">
            <a:extLst>
              <a:ext uri="{FF2B5EF4-FFF2-40B4-BE49-F238E27FC236}">
                <a16:creationId xmlns:a16="http://schemas.microsoft.com/office/drawing/2014/main" id="{E8ECA420-5DEB-497A-A9D0-9E0254063BF2}"/>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5749329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0_DIVIDER 1">
    <p:bg>
      <p:bgPr>
        <a:solidFill>
          <a:srgbClr val="00338D"/>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0CC9B0-8CF1-42D8-9E4B-C7BC505E3516}"/>
              </a:ext>
            </a:extLst>
          </p:cNvPr>
          <p:cNvPicPr>
            <a:picLocks/>
          </p:cNvPicPr>
          <p:nvPr userDrawn="1"/>
        </p:nvPicPr>
        <p:blipFill rotWithShape="1">
          <a:blip r:embed="rId3"/>
          <a:srcRect l="16985" t="14650" b="15031"/>
          <a:stretch/>
        </p:blipFill>
        <p:spPr>
          <a:xfrm flipH="1">
            <a:off x="0" y="-1"/>
            <a:ext cx="12192000" cy="6858001"/>
          </a:xfrm>
          <a:prstGeom prst="rect">
            <a:avLst/>
          </a:prstGeom>
        </p:spPr>
      </p:pic>
      <p:sp>
        <p:nvSpPr>
          <p:cNvPr id="14" name="Rectangle 13">
            <a:extLst>
              <a:ext uri="{FF2B5EF4-FFF2-40B4-BE49-F238E27FC236}">
                <a16:creationId xmlns:a16="http://schemas.microsoft.com/office/drawing/2014/main" id="{6DABDAF5-AB7D-4EFC-9A3E-DFF370982194}"/>
              </a:ext>
            </a:extLst>
          </p:cNvPr>
          <p:cNvSpPr/>
          <p:nvPr userDrawn="1"/>
        </p:nvSpPr>
        <p:spPr>
          <a:xfrm>
            <a:off x="0" y="0"/>
            <a:ext cx="12192000" cy="6858000"/>
          </a:xfrm>
          <a:prstGeom prst="rect">
            <a:avLst/>
          </a:prstGeom>
          <a:gradFill>
            <a:gsLst>
              <a:gs pos="63000">
                <a:srgbClr val="E8DCE0">
                  <a:alpha val="0"/>
                </a:srgbClr>
              </a:gs>
              <a:gs pos="7000">
                <a:srgbClr val="E8DCE0">
                  <a:alpha val="7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tx2"/>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tx2"/>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tx2"/>
                </a:solidFill>
                <a:latin typeface="+mj-lt"/>
              </a:defRPr>
            </a:lvl1pPr>
          </a:lstStyle>
          <a:p>
            <a:pPr lvl="0"/>
            <a:r>
              <a:rPr lang="en-US"/>
              <a:t>01</a:t>
            </a:r>
            <a:endParaRPr lang="en-GB"/>
          </a:p>
        </p:txBody>
      </p:sp>
      <p:sp>
        <p:nvSpPr>
          <p:cNvPr id="21" name="Shape 8">
            <a:extLst>
              <a:ext uri="{FF2B5EF4-FFF2-40B4-BE49-F238E27FC236}">
                <a16:creationId xmlns:a16="http://schemas.microsoft.com/office/drawing/2014/main" id="{D0689438-EDC3-428F-AB14-4791E1F80A1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23" name="TextBox 22">
            <a:extLst>
              <a:ext uri="{FF2B5EF4-FFF2-40B4-BE49-F238E27FC236}">
                <a16:creationId xmlns:a16="http://schemas.microsoft.com/office/drawing/2014/main" id="{F88E299F-36DD-488D-AE8F-7D4E68D09966}"/>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25" name="TextBox 24">
            <a:extLst>
              <a:ext uri="{FF2B5EF4-FFF2-40B4-BE49-F238E27FC236}">
                <a16:creationId xmlns:a16="http://schemas.microsoft.com/office/drawing/2014/main" id="{FAC32650-1A1E-4438-8EB0-88F6AE4DEE0C}"/>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2024 KPMG LLP, a Delaware limited liability partnership and a member firm of the KPMG global organization of independent member firms affiliated with KPMG International Limited, a private English company limited by guarantee. All rights reserved</a:t>
            </a:r>
          </a:p>
        </p:txBody>
      </p:sp>
      <p:cxnSp>
        <p:nvCxnSpPr>
          <p:cNvPr id="26" name="Straight Connector 25">
            <a:extLst>
              <a:ext uri="{FF2B5EF4-FFF2-40B4-BE49-F238E27FC236}">
                <a16:creationId xmlns:a16="http://schemas.microsoft.com/office/drawing/2014/main" id="{A3CCFEB3-A0E6-490B-9CC7-1941D6F614A9}"/>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Graphic 8">
            <a:extLst>
              <a:ext uri="{FF2B5EF4-FFF2-40B4-BE49-F238E27FC236}">
                <a16:creationId xmlns:a16="http://schemas.microsoft.com/office/drawing/2014/main" id="{60DCE228-0B63-4417-98F0-83184D798964}"/>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34124193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1_DIVIDER 1">
    <p:bg>
      <p:bgPr>
        <a:solidFill>
          <a:srgbClr val="00338D"/>
        </a:solidFill>
        <a:effectLst/>
      </p:bgPr>
    </p:bg>
    <p:spTree>
      <p:nvGrpSpPr>
        <p:cNvPr id="1" name=""/>
        <p:cNvGrpSpPr/>
        <p:nvPr/>
      </p:nvGrpSpPr>
      <p:grpSpPr>
        <a:xfrm>
          <a:off x="0" y="0"/>
          <a:ext cx="0" cy="0"/>
          <a:chOff x="0" y="0"/>
          <a:chExt cx="0" cy="0"/>
        </a:xfrm>
      </p:grpSpPr>
      <p:pic>
        <p:nvPicPr>
          <p:cNvPr id="13" name="Picture 12" descr="A picture containing water, sky, outdoor, boat&#10;&#10;Description automatically generated">
            <a:extLst>
              <a:ext uri="{FF2B5EF4-FFF2-40B4-BE49-F238E27FC236}">
                <a16:creationId xmlns:a16="http://schemas.microsoft.com/office/drawing/2014/main" id="{9D3C7FA3-61FC-4875-8279-D3B54C672361}"/>
              </a:ext>
            </a:extLst>
          </p:cNvPr>
          <p:cNvPicPr>
            <a:picLocks noChangeAspect="1"/>
          </p:cNvPicPr>
          <p:nvPr userDrawn="1"/>
        </p:nvPicPr>
        <p:blipFill rotWithShape="1">
          <a:blip r:embed="rId3"/>
          <a:srcRect l="1186" t="12387" b="13404"/>
          <a:stretch/>
        </p:blipFill>
        <p:spPr>
          <a:xfrm flipH="1">
            <a:off x="0" y="0"/>
            <a:ext cx="12192000" cy="6858000"/>
          </a:xfrm>
          <a:prstGeom prst="rect">
            <a:avLst/>
          </a:prstGeom>
        </p:spPr>
      </p:pic>
      <p:sp>
        <p:nvSpPr>
          <p:cNvPr id="15" name="Rectangle 14">
            <a:extLst>
              <a:ext uri="{FF2B5EF4-FFF2-40B4-BE49-F238E27FC236}">
                <a16:creationId xmlns:a16="http://schemas.microsoft.com/office/drawing/2014/main" id="{1B132EE1-487A-4B69-95D1-CA1029F76CBC}"/>
              </a:ext>
            </a:extLst>
          </p:cNvPr>
          <p:cNvSpPr/>
          <p:nvPr userDrawn="1"/>
        </p:nvSpPr>
        <p:spPr>
          <a:xfrm>
            <a:off x="0" y="0"/>
            <a:ext cx="12192000" cy="6858000"/>
          </a:xfrm>
          <a:prstGeom prst="rect">
            <a:avLst/>
          </a:prstGeom>
          <a:gradFill>
            <a:gsLst>
              <a:gs pos="63000">
                <a:srgbClr val="E8DCE0">
                  <a:alpha val="0"/>
                </a:srgbClr>
              </a:gs>
              <a:gs pos="7000">
                <a:srgbClr val="E8DCE0">
                  <a:alpha val="7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tx2"/>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tx2"/>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tx2"/>
                </a:solidFill>
                <a:latin typeface="+mj-lt"/>
              </a:defRPr>
            </a:lvl1pPr>
          </a:lstStyle>
          <a:p>
            <a:pPr lvl="0"/>
            <a:r>
              <a:rPr lang="en-US"/>
              <a:t>01</a:t>
            </a:r>
            <a:endParaRPr lang="en-GB"/>
          </a:p>
        </p:txBody>
      </p:sp>
      <p:sp>
        <p:nvSpPr>
          <p:cNvPr id="21" name="Shape 8">
            <a:extLst>
              <a:ext uri="{FF2B5EF4-FFF2-40B4-BE49-F238E27FC236}">
                <a16:creationId xmlns:a16="http://schemas.microsoft.com/office/drawing/2014/main" id="{D0689438-EDC3-428F-AB14-4791E1F80A1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23" name="TextBox 22">
            <a:extLst>
              <a:ext uri="{FF2B5EF4-FFF2-40B4-BE49-F238E27FC236}">
                <a16:creationId xmlns:a16="http://schemas.microsoft.com/office/drawing/2014/main" id="{F88E299F-36DD-488D-AE8F-7D4E68D09966}"/>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25" name="TextBox 24">
            <a:extLst>
              <a:ext uri="{FF2B5EF4-FFF2-40B4-BE49-F238E27FC236}">
                <a16:creationId xmlns:a16="http://schemas.microsoft.com/office/drawing/2014/main" id="{FAC32650-1A1E-4438-8EB0-88F6AE4DEE0C}"/>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2024 KPMG LLP, a Delaware limited liability partnership and a member firm of the KPMG global organization of independent member firms affiliated with KPMG International Limited, a private English company limited by guarantee. All rights reserved</a:t>
            </a:r>
          </a:p>
        </p:txBody>
      </p:sp>
      <p:cxnSp>
        <p:nvCxnSpPr>
          <p:cNvPr id="26" name="Straight Connector 25">
            <a:extLst>
              <a:ext uri="{FF2B5EF4-FFF2-40B4-BE49-F238E27FC236}">
                <a16:creationId xmlns:a16="http://schemas.microsoft.com/office/drawing/2014/main" id="{A3CCFEB3-A0E6-490B-9CC7-1941D6F614A9}"/>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Graphic 8">
            <a:extLst>
              <a:ext uri="{FF2B5EF4-FFF2-40B4-BE49-F238E27FC236}">
                <a16:creationId xmlns:a16="http://schemas.microsoft.com/office/drawing/2014/main" id="{762A669C-817B-4C79-8C20-37FC26CD72A9}"/>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32180411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2_DIVIDER 1">
    <p:bg>
      <p:bgPr>
        <a:solidFill>
          <a:srgbClr val="00338D"/>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E220E8D-EC0F-46D1-9AD3-E5B6C0D7ED0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 t="6140" r="18085" b="24749"/>
          <a:stretch/>
        </p:blipFill>
        <p:spPr>
          <a:xfrm>
            <a:off x="-600" y="1"/>
            <a:ext cx="12193200" cy="6857999"/>
          </a:xfrm>
          <a:prstGeom prst="rect">
            <a:avLst/>
          </a:prstGeom>
        </p:spPr>
      </p:pic>
      <p:sp>
        <p:nvSpPr>
          <p:cNvPr id="23" name="Rectangle 22">
            <a:extLst>
              <a:ext uri="{FF2B5EF4-FFF2-40B4-BE49-F238E27FC236}">
                <a16:creationId xmlns:a16="http://schemas.microsoft.com/office/drawing/2014/main" id="{50A466FF-A8B6-4076-9B3C-A61811420CDC}"/>
              </a:ext>
            </a:extLst>
          </p:cNvPr>
          <p:cNvSpPr/>
          <p:nvPr userDrawn="1"/>
        </p:nvSpPr>
        <p:spPr>
          <a:xfrm>
            <a:off x="1004888" y="762000"/>
            <a:ext cx="7367587" cy="5117796"/>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a:solidFill>
                <a:schemeClr val="bg1"/>
              </a:solidFill>
            </a:endParaRPr>
          </a:p>
        </p:txBody>
      </p:sp>
      <p:sp>
        <p:nvSpPr>
          <p:cNvPr id="13" name="Title 1">
            <a:extLst>
              <a:ext uri="{FF2B5EF4-FFF2-40B4-BE49-F238E27FC236}">
                <a16:creationId xmlns:a16="http://schemas.microsoft.com/office/drawing/2014/main" id="{2C0CE533-6F84-4FEB-B1E0-A1C3F0049957}"/>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4" name="Text Placeholder 3">
            <a:extLst>
              <a:ext uri="{FF2B5EF4-FFF2-40B4-BE49-F238E27FC236}">
                <a16:creationId xmlns:a16="http://schemas.microsoft.com/office/drawing/2014/main" id="{55B38886-1C37-4B08-B1E0-DA70618C4011}"/>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5" name="Text Placeholder 4">
            <a:extLst>
              <a:ext uri="{FF2B5EF4-FFF2-40B4-BE49-F238E27FC236}">
                <a16:creationId xmlns:a16="http://schemas.microsoft.com/office/drawing/2014/main" id="{E21A76FD-610B-44D4-98B5-02EF8754CE92}"/>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16" name="Shape 8">
            <a:extLst>
              <a:ext uri="{FF2B5EF4-FFF2-40B4-BE49-F238E27FC236}">
                <a16:creationId xmlns:a16="http://schemas.microsoft.com/office/drawing/2014/main" id="{5447C2C3-52D6-445B-9981-678811F40754}"/>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7" name="TextBox 16">
            <a:extLst>
              <a:ext uri="{FF2B5EF4-FFF2-40B4-BE49-F238E27FC236}">
                <a16:creationId xmlns:a16="http://schemas.microsoft.com/office/drawing/2014/main" id="{FFADC0B2-7512-4C06-BA77-859DE60C9B9F}"/>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20" name="TextBox 19">
            <a:extLst>
              <a:ext uri="{FF2B5EF4-FFF2-40B4-BE49-F238E27FC236}">
                <a16:creationId xmlns:a16="http://schemas.microsoft.com/office/drawing/2014/main" id="{584B1AC7-79DA-4A59-B3A4-1B2B4DDEFC54}"/>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2024 KPMG LLP, a Delaware limited liability partnership and a member firm of the KPMG global organization of independent member firms affiliated with KPMG International Limited, a private English company limited by guarantee. All rights reserved</a:t>
            </a:r>
          </a:p>
        </p:txBody>
      </p:sp>
      <p:cxnSp>
        <p:nvCxnSpPr>
          <p:cNvPr id="21" name="Straight Connector 20">
            <a:extLst>
              <a:ext uri="{FF2B5EF4-FFF2-40B4-BE49-F238E27FC236}">
                <a16:creationId xmlns:a16="http://schemas.microsoft.com/office/drawing/2014/main" id="{ACB3BBB9-B843-4B92-97C7-CFC475524D94}"/>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Graphic 8">
            <a:extLst>
              <a:ext uri="{FF2B5EF4-FFF2-40B4-BE49-F238E27FC236}">
                <a16:creationId xmlns:a16="http://schemas.microsoft.com/office/drawing/2014/main" id="{F214A413-5ED7-4238-BAC2-5747B3C6155B}"/>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3417561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3_DIVIDER 1">
    <p:bg>
      <p:bgPr>
        <a:solidFill>
          <a:srgbClr val="00338D"/>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5CA7AD-3724-4610-AD0B-806098ADE50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5646"/>
          <a:stretch/>
        </p:blipFill>
        <p:spPr>
          <a:xfrm>
            <a:off x="0" y="0"/>
            <a:ext cx="12192000" cy="6856293"/>
          </a:xfrm>
          <a:prstGeom prst="rect">
            <a:avLst/>
          </a:prstGeom>
        </p:spPr>
      </p:pic>
      <p:sp>
        <p:nvSpPr>
          <p:cNvPr id="24" name="Rectangle 23">
            <a:extLst>
              <a:ext uri="{FF2B5EF4-FFF2-40B4-BE49-F238E27FC236}">
                <a16:creationId xmlns:a16="http://schemas.microsoft.com/office/drawing/2014/main" id="{DCCB7276-C5E7-41DA-B9EC-B2DC13E028BA}"/>
              </a:ext>
            </a:extLst>
          </p:cNvPr>
          <p:cNvSpPr/>
          <p:nvPr userDrawn="1"/>
        </p:nvSpPr>
        <p:spPr>
          <a:xfrm>
            <a:off x="1004888" y="762000"/>
            <a:ext cx="7367587" cy="5117796"/>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a:solidFill>
                <a:schemeClr val="bg1"/>
              </a:solidFill>
            </a:endParaRPr>
          </a:p>
        </p:txBody>
      </p:sp>
      <p:sp>
        <p:nvSpPr>
          <p:cNvPr id="14" name="Title 1">
            <a:extLst>
              <a:ext uri="{FF2B5EF4-FFF2-40B4-BE49-F238E27FC236}">
                <a16:creationId xmlns:a16="http://schemas.microsoft.com/office/drawing/2014/main" id="{A7D9B65F-9B5C-4627-8CD8-6D02E4A4465F}"/>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5" name="Text Placeholder 3">
            <a:extLst>
              <a:ext uri="{FF2B5EF4-FFF2-40B4-BE49-F238E27FC236}">
                <a16:creationId xmlns:a16="http://schemas.microsoft.com/office/drawing/2014/main" id="{FA6D3BE5-0736-4CEA-91CA-7EB25ADA1861}"/>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6" name="Text Placeholder 4">
            <a:extLst>
              <a:ext uri="{FF2B5EF4-FFF2-40B4-BE49-F238E27FC236}">
                <a16:creationId xmlns:a16="http://schemas.microsoft.com/office/drawing/2014/main" id="{EA4ECE6C-BFA7-4671-BBF5-1CCAB0CC5B6A}"/>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17" name="Shape 8">
            <a:extLst>
              <a:ext uri="{FF2B5EF4-FFF2-40B4-BE49-F238E27FC236}">
                <a16:creationId xmlns:a16="http://schemas.microsoft.com/office/drawing/2014/main" id="{B9ABE5F9-3CED-4915-AA9A-621AE8E3A5B6}"/>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9" name="TextBox 18">
            <a:extLst>
              <a:ext uri="{FF2B5EF4-FFF2-40B4-BE49-F238E27FC236}">
                <a16:creationId xmlns:a16="http://schemas.microsoft.com/office/drawing/2014/main" id="{7B2D9899-50D0-4473-891E-723654DCB799}"/>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21" name="TextBox 20">
            <a:extLst>
              <a:ext uri="{FF2B5EF4-FFF2-40B4-BE49-F238E27FC236}">
                <a16:creationId xmlns:a16="http://schemas.microsoft.com/office/drawing/2014/main" id="{FD706044-792D-4F27-BA42-9C4B709AEB73}"/>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2024 KPMG LLP, a Delaware limited liability partnership and a member firm of the KPMG global organization of independent member firms affiliated with KPMG International Limited, a private English company limited by guarantee. All rights reserved</a:t>
            </a:r>
          </a:p>
        </p:txBody>
      </p:sp>
      <p:cxnSp>
        <p:nvCxnSpPr>
          <p:cNvPr id="22" name="Straight Connector 21">
            <a:extLst>
              <a:ext uri="{FF2B5EF4-FFF2-40B4-BE49-F238E27FC236}">
                <a16:creationId xmlns:a16="http://schemas.microsoft.com/office/drawing/2014/main" id="{41A33ACA-677B-43FD-9B5F-7CF7C75120B9}"/>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Graphic 8">
            <a:extLst>
              <a:ext uri="{FF2B5EF4-FFF2-40B4-BE49-F238E27FC236}">
                <a16:creationId xmlns:a16="http://schemas.microsoft.com/office/drawing/2014/main" id="{59EC7046-C285-4ABB-93F1-38CE2192A966}"/>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37126134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4_DIVIDER 1">
    <p:bg>
      <p:bgPr>
        <a:solidFill>
          <a:srgbClr val="00338D"/>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67C365C-B5DD-4C23-A880-ABB124CC8F5D}"/>
              </a:ext>
            </a:extLst>
          </p:cNvPr>
          <p:cNvPicPr>
            <a:picLocks noChangeAspect="1"/>
          </p:cNvPicPr>
          <p:nvPr userDrawn="1"/>
        </p:nvPicPr>
        <p:blipFill rotWithShape="1">
          <a:blip r:embed="rId3"/>
          <a:srcRect l="3399" r="43268"/>
          <a:stretch/>
        </p:blipFill>
        <p:spPr>
          <a:xfrm>
            <a:off x="0" y="0"/>
            <a:ext cx="12192000" cy="6858000"/>
          </a:xfrm>
          <a:prstGeom prst="rect">
            <a:avLst/>
          </a:prstGeom>
        </p:spPr>
      </p:pic>
      <p:sp>
        <p:nvSpPr>
          <p:cNvPr id="24" name="Rectangle 23">
            <a:extLst>
              <a:ext uri="{FF2B5EF4-FFF2-40B4-BE49-F238E27FC236}">
                <a16:creationId xmlns:a16="http://schemas.microsoft.com/office/drawing/2014/main" id="{9E78826E-402F-4B62-8514-20F9B6E3FD36}"/>
              </a:ext>
            </a:extLst>
          </p:cNvPr>
          <p:cNvSpPr/>
          <p:nvPr userDrawn="1"/>
        </p:nvSpPr>
        <p:spPr>
          <a:xfrm>
            <a:off x="1004888" y="762000"/>
            <a:ext cx="7367587" cy="5117796"/>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a:solidFill>
                <a:schemeClr val="bg1"/>
              </a:solidFill>
            </a:endParaRPr>
          </a:p>
        </p:txBody>
      </p:sp>
      <p:sp>
        <p:nvSpPr>
          <p:cNvPr id="14" name="Title 1">
            <a:extLst>
              <a:ext uri="{FF2B5EF4-FFF2-40B4-BE49-F238E27FC236}">
                <a16:creationId xmlns:a16="http://schemas.microsoft.com/office/drawing/2014/main" id="{A7D9B65F-9B5C-4627-8CD8-6D02E4A4465F}"/>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5" name="Text Placeholder 3">
            <a:extLst>
              <a:ext uri="{FF2B5EF4-FFF2-40B4-BE49-F238E27FC236}">
                <a16:creationId xmlns:a16="http://schemas.microsoft.com/office/drawing/2014/main" id="{FA6D3BE5-0736-4CEA-91CA-7EB25ADA1861}"/>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6" name="Text Placeholder 4">
            <a:extLst>
              <a:ext uri="{FF2B5EF4-FFF2-40B4-BE49-F238E27FC236}">
                <a16:creationId xmlns:a16="http://schemas.microsoft.com/office/drawing/2014/main" id="{EA4ECE6C-BFA7-4671-BBF5-1CCAB0CC5B6A}"/>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17" name="Shape 8">
            <a:extLst>
              <a:ext uri="{FF2B5EF4-FFF2-40B4-BE49-F238E27FC236}">
                <a16:creationId xmlns:a16="http://schemas.microsoft.com/office/drawing/2014/main" id="{B9ABE5F9-3CED-4915-AA9A-621AE8E3A5B6}"/>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9" name="TextBox 18">
            <a:extLst>
              <a:ext uri="{FF2B5EF4-FFF2-40B4-BE49-F238E27FC236}">
                <a16:creationId xmlns:a16="http://schemas.microsoft.com/office/drawing/2014/main" id="{7B2D9899-50D0-4473-891E-723654DCB799}"/>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21" name="TextBox 20">
            <a:extLst>
              <a:ext uri="{FF2B5EF4-FFF2-40B4-BE49-F238E27FC236}">
                <a16:creationId xmlns:a16="http://schemas.microsoft.com/office/drawing/2014/main" id="{FD706044-792D-4F27-BA42-9C4B709AEB73}"/>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2024 KPMG LLP, a Delaware limited liability partnership and a member firm of the KPMG global organization of independent member firms affiliated with KPMG International Limited, a private English company limited by guarantee. All rights reserved</a:t>
            </a:r>
          </a:p>
        </p:txBody>
      </p:sp>
      <p:cxnSp>
        <p:nvCxnSpPr>
          <p:cNvPr id="22" name="Straight Connector 21">
            <a:extLst>
              <a:ext uri="{FF2B5EF4-FFF2-40B4-BE49-F238E27FC236}">
                <a16:creationId xmlns:a16="http://schemas.microsoft.com/office/drawing/2014/main" id="{41A33ACA-677B-43FD-9B5F-7CF7C75120B9}"/>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Graphic 8">
            <a:extLst>
              <a:ext uri="{FF2B5EF4-FFF2-40B4-BE49-F238E27FC236}">
                <a16:creationId xmlns:a16="http://schemas.microsoft.com/office/drawing/2014/main" id="{C2489C67-E78E-4B16-B4DF-5420711D4DA4}"/>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38938119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5_DIVIDER 1">
    <p:bg>
      <p:bgPr>
        <a:solidFill>
          <a:srgbClr val="00338D"/>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4E949F2-DC86-49D8-B7F6-F5E464D2BA77}"/>
              </a:ext>
            </a:extLst>
          </p:cNvPr>
          <p:cNvPicPr>
            <a:picLocks noChangeAspect="1"/>
          </p:cNvPicPr>
          <p:nvPr userDrawn="1"/>
        </p:nvPicPr>
        <p:blipFill rotWithShape="1">
          <a:blip r:embed="rId3"/>
          <a:srcRect t="19893" b="3805"/>
          <a:stretch/>
        </p:blipFill>
        <p:spPr>
          <a:xfrm>
            <a:off x="0" y="0"/>
            <a:ext cx="12192000" cy="6858001"/>
          </a:xfrm>
          <a:prstGeom prst="rect">
            <a:avLst/>
          </a:prstGeom>
        </p:spPr>
      </p:pic>
      <p:sp>
        <p:nvSpPr>
          <p:cNvPr id="25" name="Rectangle 24">
            <a:extLst>
              <a:ext uri="{FF2B5EF4-FFF2-40B4-BE49-F238E27FC236}">
                <a16:creationId xmlns:a16="http://schemas.microsoft.com/office/drawing/2014/main" id="{5C17DA15-2931-4E70-8695-C7A1F864DD54}"/>
              </a:ext>
            </a:extLst>
          </p:cNvPr>
          <p:cNvSpPr/>
          <p:nvPr userDrawn="1"/>
        </p:nvSpPr>
        <p:spPr>
          <a:xfrm>
            <a:off x="1004888" y="762000"/>
            <a:ext cx="7367587" cy="5117796"/>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a:solidFill>
                <a:schemeClr val="bg1"/>
              </a:solidFill>
            </a:endParaRPr>
          </a:p>
        </p:txBody>
      </p:sp>
      <p:sp>
        <p:nvSpPr>
          <p:cNvPr id="14" name="Title 1">
            <a:extLst>
              <a:ext uri="{FF2B5EF4-FFF2-40B4-BE49-F238E27FC236}">
                <a16:creationId xmlns:a16="http://schemas.microsoft.com/office/drawing/2014/main" id="{A7D9B65F-9B5C-4627-8CD8-6D02E4A4465F}"/>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5" name="Text Placeholder 3">
            <a:extLst>
              <a:ext uri="{FF2B5EF4-FFF2-40B4-BE49-F238E27FC236}">
                <a16:creationId xmlns:a16="http://schemas.microsoft.com/office/drawing/2014/main" id="{FA6D3BE5-0736-4CEA-91CA-7EB25ADA1861}"/>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6" name="Text Placeholder 4">
            <a:extLst>
              <a:ext uri="{FF2B5EF4-FFF2-40B4-BE49-F238E27FC236}">
                <a16:creationId xmlns:a16="http://schemas.microsoft.com/office/drawing/2014/main" id="{EA4ECE6C-BFA7-4671-BBF5-1CCAB0CC5B6A}"/>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17" name="Shape 8">
            <a:extLst>
              <a:ext uri="{FF2B5EF4-FFF2-40B4-BE49-F238E27FC236}">
                <a16:creationId xmlns:a16="http://schemas.microsoft.com/office/drawing/2014/main" id="{B9ABE5F9-3CED-4915-AA9A-621AE8E3A5B6}"/>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9" name="TextBox 18">
            <a:extLst>
              <a:ext uri="{FF2B5EF4-FFF2-40B4-BE49-F238E27FC236}">
                <a16:creationId xmlns:a16="http://schemas.microsoft.com/office/drawing/2014/main" id="{7B2D9899-50D0-4473-891E-723654DCB799}"/>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21" name="TextBox 20">
            <a:extLst>
              <a:ext uri="{FF2B5EF4-FFF2-40B4-BE49-F238E27FC236}">
                <a16:creationId xmlns:a16="http://schemas.microsoft.com/office/drawing/2014/main" id="{FD706044-792D-4F27-BA42-9C4B709AEB73}"/>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2024 KPMG LLP, a Delaware limited liability partnership and a member firm of the KPMG global organization of independent member firms affiliated with KPMG International Limited, a private English company limited by guarantee. All rights reserved</a:t>
            </a:r>
          </a:p>
        </p:txBody>
      </p:sp>
      <p:cxnSp>
        <p:nvCxnSpPr>
          <p:cNvPr id="22" name="Straight Connector 21">
            <a:extLst>
              <a:ext uri="{FF2B5EF4-FFF2-40B4-BE49-F238E27FC236}">
                <a16:creationId xmlns:a16="http://schemas.microsoft.com/office/drawing/2014/main" id="{41A33ACA-677B-43FD-9B5F-7CF7C75120B9}"/>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Graphic 8">
            <a:extLst>
              <a:ext uri="{FF2B5EF4-FFF2-40B4-BE49-F238E27FC236}">
                <a16:creationId xmlns:a16="http://schemas.microsoft.com/office/drawing/2014/main" id="{A99167FB-25DC-46D0-82A7-C680F31079A1}"/>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6421542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6_DIVIDER 1">
    <p:bg>
      <p:bgPr>
        <a:solidFill>
          <a:srgbClr val="00338D"/>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68FCEB1-3EF3-4E82-987D-4D27092A2090}"/>
              </a:ext>
            </a:extLst>
          </p:cNvPr>
          <p:cNvPicPr>
            <a:picLocks noChangeAspect="1"/>
          </p:cNvPicPr>
          <p:nvPr userDrawn="1"/>
        </p:nvPicPr>
        <p:blipFill rotWithShape="1">
          <a:blip r:embed="rId3"/>
          <a:srcRect t="21907" r="25653" b="15362"/>
          <a:stretch/>
        </p:blipFill>
        <p:spPr>
          <a:xfrm>
            <a:off x="0" y="0"/>
            <a:ext cx="12192000" cy="6858000"/>
          </a:xfrm>
          <a:prstGeom prst="rect">
            <a:avLst/>
          </a:prstGeom>
        </p:spPr>
      </p:pic>
      <p:sp>
        <p:nvSpPr>
          <p:cNvPr id="25" name="Rectangle 24">
            <a:extLst>
              <a:ext uri="{FF2B5EF4-FFF2-40B4-BE49-F238E27FC236}">
                <a16:creationId xmlns:a16="http://schemas.microsoft.com/office/drawing/2014/main" id="{39771AAE-1FFA-41EF-BCB5-199A62E0D87C}"/>
              </a:ext>
            </a:extLst>
          </p:cNvPr>
          <p:cNvSpPr/>
          <p:nvPr userDrawn="1"/>
        </p:nvSpPr>
        <p:spPr>
          <a:xfrm>
            <a:off x="1004888" y="762000"/>
            <a:ext cx="7367587" cy="5117796"/>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a:solidFill>
                <a:schemeClr val="bg1"/>
              </a:solidFill>
            </a:endParaRPr>
          </a:p>
        </p:txBody>
      </p:sp>
      <p:sp>
        <p:nvSpPr>
          <p:cNvPr id="14" name="Title 1">
            <a:extLst>
              <a:ext uri="{FF2B5EF4-FFF2-40B4-BE49-F238E27FC236}">
                <a16:creationId xmlns:a16="http://schemas.microsoft.com/office/drawing/2014/main" id="{A7D9B65F-9B5C-4627-8CD8-6D02E4A4465F}"/>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5" name="Text Placeholder 3">
            <a:extLst>
              <a:ext uri="{FF2B5EF4-FFF2-40B4-BE49-F238E27FC236}">
                <a16:creationId xmlns:a16="http://schemas.microsoft.com/office/drawing/2014/main" id="{FA6D3BE5-0736-4CEA-91CA-7EB25ADA1861}"/>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6" name="Text Placeholder 4">
            <a:extLst>
              <a:ext uri="{FF2B5EF4-FFF2-40B4-BE49-F238E27FC236}">
                <a16:creationId xmlns:a16="http://schemas.microsoft.com/office/drawing/2014/main" id="{EA4ECE6C-BFA7-4671-BBF5-1CCAB0CC5B6A}"/>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17" name="Shape 8">
            <a:extLst>
              <a:ext uri="{FF2B5EF4-FFF2-40B4-BE49-F238E27FC236}">
                <a16:creationId xmlns:a16="http://schemas.microsoft.com/office/drawing/2014/main" id="{B9ABE5F9-3CED-4915-AA9A-621AE8E3A5B6}"/>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9" name="TextBox 18">
            <a:extLst>
              <a:ext uri="{FF2B5EF4-FFF2-40B4-BE49-F238E27FC236}">
                <a16:creationId xmlns:a16="http://schemas.microsoft.com/office/drawing/2014/main" id="{7B2D9899-50D0-4473-891E-723654DCB799}"/>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lumMod val="65000"/>
                  </a:schemeClr>
                </a:solidFill>
                <a:latin typeface="+mn-lt"/>
                <a:ea typeface="+mn-ea"/>
                <a:cs typeface="+mn-cs"/>
              </a:rPr>
              <a:t>Document Classification: KPMG Public</a:t>
            </a:r>
          </a:p>
        </p:txBody>
      </p:sp>
      <p:sp>
        <p:nvSpPr>
          <p:cNvPr id="21" name="TextBox 20">
            <a:extLst>
              <a:ext uri="{FF2B5EF4-FFF2-40B4-BE49-F238E27FC236}">
                <a16:creationId xmlns:a16="http://schemas.microsoft.com/office/drawing/2014/main" id="{FD706044-792D-4F27-BA42-9C4B709AEB73}"/>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lumMod val="65000"/>
                  </a:schemeClr>
                </a:solidFill>
                <a:latin typeface="+mn-lt"/>
                <a:ea typeface="+mn-ea"/>
                <a:cs typeface="+mn-cs"/>
              </a:rPr>
              <a:t>© 2024 KPMG LLP, a Delaware limited liability partnership and a member firm of the KPMG global organization of independent member firms affiliated with KPMG International Limited, a private English company limited by guarantee. All rights reserved</a:t>
            </a:r>
          </a:p>
        </p:txBody>
      </p:sp>
      <p:cxnSp>
        <p:nvCxnSpPr>
          <p:cNvPr id="22" name="Straight Connector 21">
            <a:extLst>
              <a:ext uri="{FF2B5EF4-FFF2-40B4-BE49-F238E27FC236}">
                <a16:creationId xmlns:a16="http://schemas.microsoft.com/office/drawing/2014/main" id="{41A33ACA-677B-43FD-9B5F-7CF7C75120B9}"/>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Graphic 8">
            <a:extLst>
              <a:ext uri="{FF2B5EF4-FFF2-40B4-BE49-F238E27FC236}">
                <a16:creationId xmlns:a16="http://schemas.microsoft.com/office/drawing/2014/main" id="{484397CC-5564-47D0-8F73-FC7BAB32972D}"/>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33072062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_FINAL SLIDE">
    <p:bg>
      <p:bgPr>
        <a:solidFill>
          <a:srgbClr val="00338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4AF6AC-47B5-4889-A9DA-091E01DE5F6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158" t="38161" r="29443" b="3297"/>
          <a:stretch/>
        </p:blipFill>
        <p:spPr>
          <a:xfrm>
            <a:off x="0" y="0"/>
            <a:ext cx="12192000" cy="6856293"/>
          </a:xfrm>
          <a:prstGeom prst="rect">
            <a:avLst/>
          </a:prstGeom>
        </p:spPr>
      </p:pic>
      <p:sp>
        <p:nvSpPr>
          <p:cNvPr id="9" name="Rectangle 8">
            <a:extLst>
              <a:ext uri="{FF2B5EF4-FFF2-40B4-BE49-F238E27FC236}">
                <a16:creationId xmlns:a16="http://schemas.microsoft.com/office/drawing/2014/main" id="{1B7C9E0A-9329-4B74-81B5-5A7A41C9A7C7}"/>
              </a:ext>
            </a:extLst>
          </p:cNvPr>
          <p:cNvSpPr/>
          <p:nvPr userDrawn="1"/>
        </p:nvSpPr>
        <p:spPr>
          <a:xfrm>
            <a:off x="0" y="0"/>
            <a:ext cx="12192000" cy="6858000"/>
          </a:xfrm>
          <a:prstGeom prst="rect">
            <a:avLst/>
          </a:prstGeom>
          <a:gradFill>
            <a:gsLst>
              <a:gs pos="100000">
                <a:srgbClr val="7213EA">
                  <a:alpha val="61000"/>
                </a:srgbClr>
              </a:gs>
              <a:gs pos="0">
                <a:srgbClr val="B497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sp>
        <p:nvSpPr>
          <p:cNvPr id="8" name="Shape 8">
            <a:extLst>
              <a:ext uri="{FF2B5EF4-FFF2-40B4-BE49-F238E27FC236}">
                <a16:creationId xmlns:a16="http://schemas.microsoft.com/office/drawing/2014/main" id="{218117A8-EF1A-493C-A287-EDFA583FB96D}"/>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0" name="TextBox 9">
            <a:extLst>
              <a:ext uri="{FF2B5EF4-FFF2-40B4-BE49-F238E27FC236}">
                <a16:creationId xmlns:a16="http://schemas.microsoft.com/office/drawing/2014/main" id="{6152CB91-51E0-4F26-B119-3004E7A24422}"/>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11" name="Freeform 19">
            <a:extLst>
              <a:ext uri="{FF2B5EF4-FFF2-40B4-BE49-F238E27FC236}">
                <a16:creationId xmlns:a16="http://schemas.microsoft.com/office/drawing/2014/main" id="{5C4D1F29-5589-485D-8D08-51CED5DD7122}"/>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2" name="TextBox 11">
            <a:extLst>
              <a:ext uri="{FF2B5EF4-FFF2-40B4-BE49-F238E27FC236}">
                <a16:creationId xmlns:a16="http://schemas.microsoft.com/office/drawing/2014/main" id="{22DFE754-53EC-4CE3-8C68-A0585386D48F}"/>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2024 KPMG LLP, a Delaware limited liability partnership and a member firm of the KPMG global organization of independent member firms affiliated with KPMG International Limited, a private English company limited by guarantee. All rights reserved</a:t>
            </a:r>
          </a:p>
        </p:txBody>
      </p:sp>
      <p:cxnSp>
        <p:nvCxnSpPr>
          <p:cNvPr id="13" name="Straight Connector 12">
            <a:extLst>
              <a:ext uri="{FF2B5EF4-FFF2-40B4-BE49-F238E27FC236}">
                <a16:creationId xmlns:a16="http://schemas.microsoft.com/office/drawing/2014/main" id="{E771C50C-1A37-4DB9-8F3A-7B00281526E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0276C03-A764-4163-B1D2-6E4AE24B39E5}"/>
              </a:ext>
            </a:extLst>
          </p:cNvPr>
          <p:cNvPicPr>
            <a:picLocks noChangeAspect="1"/>
          </p:cNvPicPr>
          <p:nvPr userDrawn="1"/>
        </p:nvPicPr>
        <p:blipFill rotWithShape="1">
          <a:blip r:embed="rId4"/>
          <a:srcRect l="36229" t="38609" r="9603" b="28759"/>
          <a:stretch/>
        </p:blipFill>
        <p:spPr>
          <a:xfrm>
            <a:off x="2234913" y="1882367"/>
            <a:ext cx="7718489" cy="3099991"/>
          </a:xfrm>
          <a:custGeom>
            <a:avLst/>
            <a:gdLst>
              <a:gd name="connsiteX0" fmla="*/ 6058533 w 7718489"/>
              <a:gd name="connsiteY0" fmla="*/ 2420175 h 3099991"/>
              <a:gd name="connsiteX1" fmla="*/ 6451222 w 7718489"/>
              <a:gd name="connsiteY1" fmla="*/ 2775917 h 3099991"/>
              <a:gd name="connsiteX2" fmla="*/ 6718997 w 7718489"/>
              <a:gd name="connsiteY2" fmla="*/ 2748296 h 3099991"/>
              <a:gd name="connsiteX3" fmla="*/ 6800455 w 7718489"/>
              <a:gd name="connsiteY3" fmla="*/ 2420175 h 3099991"/>
              <a:gd name="connsiteX4" fmla="*/ 5035465 w 7718489"/>
              <a:gd name="connsiteY4" fmla="*/ 1789620 h 3099991"/>
              <a:gd name="connsiteX5" fmla="*/ 4672157 w 7718489"/>
              <a:gd name="connsiteY5" fmla="*/ 2360005 h 3099991"/>
              <a:gd name="connsiteX6" fmla="*/ 4912310 w 7718489"/>
              <a:gd name="connsiteY6" fmla="*/ 2360005 h 3099991"/>
              <a:gd name="connsiteX7" fmla="*/ 3858453 w 7718489"/>
              <a:gd name="connsiteY7" fmla="*/ 1764813 h 3099991"/>
              <a:gd name="connsiteX8" fmla="*/ 3690962 w 7718489"/>
              <a:gd name="connsiteY8" fmla="*/ 2360005 h 3099991"/>
              <a:gd name="connsiteX9" fmla="*/ 3864435 w 7718489"/>
              <a:gd name="connsiteY9" fmla="*/ 2360005 h 3099991"/>
              <a:gd name="connsiteX10" fmla="*/ 2514654 w 7718489"/>
              <a:gd name="connsiteY10" fmla="*/ 1671568 h 3099991"/>
              <a:gd name="connsiteX11" fmla="*/ 2445687 w 7718489"/>
              <a:gd name="connsiteY11" fmla="*/ 1672623 h 3099991"/>
              <a:gd name="connsiteX12" fmla="*/ 2392026 w 7718489"/>
              <a:gd name="connsiteY12" fmla="*/ 1874949 h 3099991"/>
              <a:gd name="connsiteX13" fmla="*/ 2369859 w 7718489"/>
              <a:gd name="connsiteY13" fmla="*/ 1961686 h 3099991"/>
              <a:gd name="connsiteX14" fmla="*/ 2322884 w 7718489"/>
              <a:gd name="connsiteY14" fmla="*/ 2135863 h 3099991"/>
              <a:gd name="connsiteX15" fmla="*/ 2424575 w 7718489"/>
              <a:gd name="connsiteY15" fmla="*/ 2135863 h 3099991"/>
              <a:gd name="connsiteX16" fmla="*/ 2483161 w 7718489"/>
              <a:gd name="connsiteY16" fmla="*/ 2135863 h 3099991"/>
              <a:gd name="connsiteX17" fmla="*/ 2531895 w 7718489"/>
              <a:gd name="connsiteY17" fmla="*/ 2133575 h 3099991"/>
              <a:gd name="connsiteX18" fmla="*/ 2532423 w 7718489"/>
              <a:gd name="connsiteY18" fmla="*/ 2133575 h 3099991"/>
              <a:gd name="connsiteX19" fmla="*/ 2837145 w 7718489"/>
              <a:gd name="connsiteY19" fmla="*/ 1896765 h 3099991"/>
              <a:gd name="connsiteX20" fmla="*/ 2844358 w 7718489"/>
              <a:gd name="connsiteY20" fmla="*/ 1722589 h 3099991"/>
              <a:gd name="connsiteX21" fmla="*/ 2593473 w 7718489"/>
              <a:gd name="connsiteY21" fmla="*/ 1671568 h 3099991"/>
              <a:gd name="connsiteX22" fmla="*/ 4208566 w 7718489"/>
              <a:gd name="connsiteY22" fmla="*/ 61049 h 3099991"/>
              <a:gd name="connsiteX23" fmla="*/ 4208566 w 7718489"/>
              <a:gd name="connsiteY23" fmla="*/ 2360885 h 3099991"/>
              <a:gd name="connsiteX24" fmla="*/ 4252198 w 7718489"/>
              <a:gd name="connsiteY24" fmla="*/ 2360885 h 3099991"/>
              <a:gd name="connsiteX25" fmla="*/ 4854779 w 7718489"/>
              <a:gd name="connsiteY25" fmla="*/ 1410830 h 3099991"/>
              <a:gd name="connsiteX26" fmla="*/ 5528086 w 7718489"/>
              <a:gd name="connsiteY26" fmla="*/ 1410830 h 3099991"/>
              <a:gd name="connsiteX27" fmla="*/ 5329102 w 7718489"/>
              <a:gd name="connsiteY27" fmla="*/ 2360005 h 3099991"/>
              <a:gd name="connsiteX28" fmla="*/ 5563097 w 7718489"/>
              <a:gd name="connsiteY28" fmla="*/ 2360005 h 3099991"/>
              <a:gd name="connsiteX29" fmla="*/ 5588256 w 7718489"/>
              <a:gd name="connsiteY29" fmla="*/ 2220488 h 3099991"/>
              <a:gd name="connsiteX30" fmla="*/ 5800435 w 7718489"/>
              <a:gd name="connsiteY30" fmla="*/ 1764813 h 3099991"/>
              <a:gd name="connsiteX31" fmla="*/ 5801491 w 7718489"/>
              <a:gd name="connsiteY31" fmla="*/ 1435285 h 3099991"/>
              <a:gd name="connsiteX32" fmla="*/ 5800787 w 7718489"/>
              <a:gd name="connsiteY32" fmla="*/ 61049 h 3099991"/>
              <a:gd name="connsiteX33" fmla="*/ 2354376 w 7718489"/>
              <a:gd name="connsiteY33" fmla="*/ 61049 h 3099991"/>
              <a:gd name="connsiteX34" fmla="*/ 2354376 w 7718489"/>
              <a:gd name="connsiteY34" fmla="*/ 1408015 h 3099991"/>
              <a:gd name="connsiteX35" fmla="*/ 2671061 w 7718489"/>
              <a:gd name="connsiteY35" fmla="*/ 1408015 h 3099991"/>
              <a:gd name="connsiteX36" fmla="*/ 3184442 w 7718489"/>
              <a:gd name="connsiteY36" fmla="*/ 1525364 h 3099991"/>
              <a:gd name="connsiteX37" fmla="*/ 3238279 w 7718489"/>
              <a:gd name="connsiteY37" fmla="*/ 1902571 h 3099991"/>
              <a:gd name="connsiteX38" fmla="*/ 2851219 w 7718489"/>
              <a:gd name="connsiteY38" fmla="*/ 2360005 h 3099991"/>
              <a:gd name="connsiteX39" fmla="*/ 3273466 w 7718489"/>
              <a:gd name="connsiteY39" fmla="*/ 2360005 h 3099991"/>
              <a:gd name="connsiteX40" fmla="*/ 3546695 w 7718489"/>
              <a:gd name="connsiteY40" fmla="*/ 1408543 h 3099991"/>
              <a:gd name="connsiteX41" fmla="*/ 3944662 w 7718489"/>
              <a:gd name="connsiteY41" fmla="*/ 1408543 h 3099991"/>
              <a:gd name="connsiteX42" fmla="*/ 3944662 w 7718489"/>
              <a:gd name="connsiteY42" fmla="*/ 61049 h 3099991"/>
              <a:gd name="connsiteX43" fmla="*/ 498603 w 7718489"/>
              <a:gd name="connsiteY43" fmla="*/ 61049 h 3099991"/>
              <a:gd name="connsiteX44" fmla="*/ 498603 w 7718489"/>
              <a:gd name="connsiteY44" fmla="*/ 1410830 h 3099991"/>
              <a:gd name="connsiteX45" fmla="*/ 881440 w 7718489"/>
              <a:gd name="connsiteY45" fmla="*/ 1410830 h 3099991"/>
              <a:gd name="connsiteX46" fmla="*/ 676826 w 7718489"/>
              <a:gd name="connsiteY46" fmla="*/ 2091351 h 3099991"/>
              <a:gd name="connsiteX47" fmla="*/ 1308612 w 7718489"/>
              <a:gd name="connsiteY47" fmla="*/ 1412062 h 3099991"/>
              <a:gd name="connsiteX48" fmla="*/ 1827624 w 7718489"/>
              <a:gd name="connsiteY48" fmla="*/ 1412062 h 3099991"/>
              <a:gd name="connsiteX49" fmla="*/ 1019725 w 7718489"/>
              <a:gd name="connsiteY49" fmla="*/ 2237729 h 3099991"/>
              <a:gd name="connsiteX50" fmla="*/ 1078312 w 7718489"/>
              <a:gd name="connsiteY50" fmla="*/ 2360885 h 3099991"/>
              <a:gd name="connsiteX51" fmla="*/ 1827624 w 7718489"/>
              <a:gd name="connsiteY51" fmla="*/ 2360885 h 3099991"/>
              <a:gd name="connsiteX52" fmla="*/ 1836596 w 7718489"/>
              <a:gd name="connsiteY52" fmla="*/ 2333966 h 3099991"/>
              <a:gd name="connsiteX53" fmla="*/ 2064434 w 7718489"/>
              <a:gd name="connsiteY53" fmla="*/ 1575506 h 3099991"/>
              <a:gd name="connsiteX54" fmla="*/ 2089416 w 7718489"/>
              <a:gd name="connsiteY54" fmla="*/ 1492992 h 3099991"/>
              <a:gd name="connsiteX55" fmla="*/ 2089416 w 7718489"/>
              <a:gd name="connsiteY55" fmla="*/ 61049 h 3099991"/>
              <a:gd name="connsiteX56" fmla="*/ 6065395 w 7718489"/>
              <a:gd name="connsiteY56" fmla="*/ 60698 h 3099991"/>
              <a:gd name="connsiteX57" fmla="*/ 6065395 w 7718489"/>
              <a:gd name="connsiteY57" fmla="*/ 1503372 h 3099991"/>
              <a:gd name="connsiteX58" fmla="*/ 6770898 w 7718489"/>
              <a:gd name="connsiteY58" fmla="*/ 1317056 h 3099991"/>
              <a:gd name="connsiteX59" fmla="*/ 7344274 w 7718489"/>
              <a:gd name="connsiteY59" fmla="*/ 1514632 h 3099991"/>
              <a:gd name="connsiteX60" fmla="*/ 7383859 w 7718489"/>
              <a:gd name="connsiteY60" fmla="*/ 1868792 h 3099991"/>
              <a:gd name="connsiteX61" fmla="*/ 6906017 w 7718489"/>
              <a:gd name="connsiteY61" fmla="*/ 1868792 h 3099991"/>
              <a:gd name="connsiteX62" fmla="*/ 6667272 w 7718489"/>
              <a:gd name="connsiteY62" fmla="*/ 1642186 h 3099991"/>
              <a:gd name="connsiteX63" fmla="*/ 6084044 w 7718489"/>
              <a:gd name="connsiteY63" fmla="*/ 2210811 h 3099991"/>
              <a:gd name="connsiteX64" fmla="*/ 6065395 w 7718489"/>
              <a:gd name="connsiteY64" fmla="*/ 2305465 h 3099991"/>
              <a:gd name="connsiteX65" fmla="*/ 6065395 w 7718489"/>
              <a:gd name="connsiteY65" fmla="*/ 2360005 h 3099991"/>
              <a:gd name="connsiteX66" fmla="*/ 6453685 w 7718489"/>
              <a:gd name="connsiteY66" fmla="*/ 2360005 h 3099991"/>
              <a:gd name="connsiteX67" fmla="*/ 6519837 w 7718489"/>
              <a:gd name="connsiteY67" fmla="*/ 2094693 h 3099991"/>
              <a:gd name="connsiteX68" fmla="*/ 7322633 w 7718489"/>
              <a:gd name="connsiteY68" fmla="*/ 2094693 h 3099991"/>
              <a:gd name="connsiteX69" fmla="*/ 7257009 w 7718489"/>
              <a:gd name="connsiteY69" fmla="*/ 2360005 h 3099991"/>
              <a:gd name="connsiteX70" fmla="*/ 7658671 w 7718489"/>
              <a:gd name="connsiteY70" fmla="*/ 2360005 h 3099991"/>
              <a:gd name="connsiteX71" fmla="*/ 7657967 w 7718489"/>
              <a:gd name="connsiteY71" fmla="*/ 60698 h 3099991"/>
              <a:gd name="connsiteX72" fmla="*/ 437201 w 7718489"/>
              <a:gd name="connsiteY72" fmla="*/ 0 h 3099991"/>
              <a:gd name="connsiteX73" fmla="*/ 2151170 w 7718489"/>
              <a:gd name="connsiteY73" fmla="*/ 0 h 3099991"/>
              <a:gd name="connsiteX74" fmla="*/ 2151170 w 7718489"/>
              <a:gd name="connsiteY74" fmla="*/ 1410830 h 3099991"/>
              <a:gd name="connsiteX75" fmla="*/ 2292974 w 7718489"/>
              <a:gd name="connsiteY75" fmla="*/ 1410830 h 3099991"/>
              <a:gd name="connsiteX76" fmla="*/ 2292974 w 7718489"/>
              <a:gd name="connsiteY76" fmla="*/ 0 h 3099991"/>
              <a:gd name="connsiteX77" fmla="*/ 4006767 w 7718489"/>
              <a:gd name="connsiteY77" fmla="*/ 0 h 3099991"/>
              <a:gd name="connsiteX78" fmla="*/ 4006767 w 7718489"/>
              <a:gd name="connsiteY78" fmla="*/ 1408543 h 3099991"/>
              <a:gd name="connsiteX79" fmla="*/ 4148748 w 7718489"/>
              <a:gd name="connsiteY79" fmla="*/ 1408543 h 3099991"/>
              <a:gd name="connsiteX80" fmla="*/ 4148748 w 7718489"/>
              <a:gd name="connsiteY80" fmla="*/ 0 h 3099991"/>
              <a:gd name="connsiteX81" fmla="*/ 5862013 w 7718489"/>
              <a:gd name="connsiteY81" fmla="*/ 0 h 3099991"/>
              <a:gd name="connsiteX82" fmla="*/ 5862013 w 7718489"/>
              <a:gd name="connsiteY82" fmla="*/ 1684411 h 3099991"/>
              <a:gd name="connsiteX83" fmla="*/ 6005048 w 7718489"/>
              <a:gd name="connsiteY83" fmla="*/ 1546829 h 3099991"/>
              <a:gd name="connsiteX84" fmla="*/ 6005048 w 7718489"/>
              <a:gd name="connsiteY84" fmla="*/ 0 h 3099991"/>
              <a:gd name="connsiteX85" fmla="*/ 7718489 w 7718489"/>
              <a:gd name="connsiteY85" fmla="*/ 0 h 3099991"/>
              <a:gd name="connsiteX86" fmla="*/ 7718489 w 7718489"/>
              <a:gd name="connsiteY86" fmla="*/ 2420175 h 3099991"/>
              <a:gd name="connsiteX87" fmla="*/ 7242406 w 7718489"/>
              <a:gd name="connsiteY87" fmla="*/ 2420175 h 3099991"/>
              <a:gd name="connsiteX88" fmla="*/ 7097963 w 7718489"/>
              <a:gd name="connsiteY88" fmla="*/ 3004810 h 3099991"/>
              <a:gd name="connsiteX89" fmla="*/ 6322965 w 7718489"/>
              <a:gd name="connsiteY89" fmla="*/ 3099991 h 3099991"/>
              <a:gd name="connsiteX90" fmla="*/ 5729357 w 7718489"/>
              <a:gd name="connsiteY90" fmla="*/ 2923000 h 3099991"/>
              <a:gd name="connsiteX91" fmla="*/ 5555532 w 7718489"/>
              <a:gd name="connsiteY91" fmla="*/ 2420175 h 3099991"/>
              <a:gd name="connsiteX92" fmla="*/ 5314324 w 7718489"/>
              <a:gd name="connsiteY92" fmla="*/ 2420175 h 3099991"/>
              <a:gd name="connsiteX93" fmla="*/ 5178853 w 7718489"/>
              <a:gd name="connsiteY93" fmla="*/ 3064101 h 3099991"/>
              <a:gd name="connsiteX94" fmla="*/ 4761709 w 7718489"/>
              <a:gd name="connsiteY94" fmla="*/ 3064101 h 3099991"/>
              <a:gd name="connsiteX95" fmla="*/ 4899466 w 7718489"/>
              <a:gd name="connsiteY95" fmla="*/ 2420175 h 3099991"/>
              <a:gd name="connsiteX96" fmla="*/ 4632396 w 7718489"/>
              <a:gd name="connsiteY96" fmla="*/ 2420175 h 3099991"/>
              <a:gd name="connsiteX97" fmla="*/ 4224576 w 7718489"/>
              <a:gd name="connsiteY97" fmla="*/ 3064101 h 3099991"/>
              <a:gd name="connsiteX98" fmla="*/ 3869009 w 7718489"/>
              <a:gd name="connsiteY98" fmla="*/ 3064101 h 3099991"/>
              <a:gd name="connsiteX99" fmla="*/ 3863907 w 7718489"/>
              <a:gd name="connsiteY99" fmla="*/ 2420175 h 3099991"/>
              <a:gd name="connsiteX100" fmla="*/ 3673193 w 7718489"/>
              <a:gd name="connsiteY100" fmla="*/ 2420175 h 3099991"/>
              <a:gd name="connsiteX101" fmla="*/ 3493562 w 7718489"/>
              <a:gd name="connsiteY101" fmla="*/ 3064101 h 3099991"/>
              <a:gd name="connsiteX102" fmla="*/ 3069732 w 7718489"/>
              <a:gd name="connsiteY102" fmla="*/ 3064101 h 3099991"/>
              <a:gd name="connsiteX103" fmla="*/ 3255345 w 7718489"/>
              <a:gd name="connsiteY103" fmla="*/ 2420175 h 3099991"/>
              <a:gd name="connsiteX104" fmla="*/ 2319717 w 7718489"/>
              <a:gd name="connsiteY104" fmla="*/ 2420175 h 3099991"/>
              <a:gd name="connsiteX105" fmla="*/ 2319717 w 7718489"/>
              <a:gd name="connsiteY105" fmla="*/ 2421934 h 3099991"/>
              <a:gd name="connsiteX106" fmla="*/ 2227350 w 7718489"/>
              <a:gd name="connsiteY106" fmla="*/ 2421934 h 3099991"/>
              <a:gd name="connsiteX107" fmla="*/ 2035228 w 7718489"/>
              <a:gd name="connsiteY107" fmla="*/ 3065860 h 3099991"/>
              <a:gd name="connsiteX108" fmla="*/ 1614917 w 7718489"/>
              <a:gd name="connsiteY108" fmla="*/ 3065860 h 3099991"/>
              <a:gd name="connsiteX109" fmla="*/ 1809678 w 7718489"/>
              <a:gd name="connsiteY109" fmla="*/ 2420175 h 3099991"/>
              <a:gd name="connsiteX110" fmla="*/ 1107517 w 7718489"/>
              <a:gd name="connsiteY110" fmla="*/ 2420175 h 3099991"/>
              <a:gd name="connsiteX111" fmla="*/ 1417165 w 7718489"/>
              <a:gd name="connsiteY111" fmla="*/ 3065860 h 3099991"/>
              <a:gd name="connsiteX112" fmla="*/ 952694 w 7718489"/>
              <a:gd name="connsiteY112" fmla="*/ 3065860 h 3099991"/>
              <a:gd name="connsiteX113" fmla="*/ 633722 w 7718489"/>
              <a:gd name="connsiteY113" fmla="*/ 2420175 h 3099991"/>
              <a:gd name="connsiteX114" fmla="*/ 578126 w 7718489"/>
              <a:gd name="connsiteY114" fmla="*/ 2420175 h 3099991"/>
              <a:gd name="connsiteX115" fmla="*/ 384596 w 7718489"/>
              <a:gd name="connsiteY115" fmla="*/ 3065860 h 3099991"/>
              <a:gd name="connsiteX116" fmla="*/ 0 w 7718489"/>
              <a:gd name="connsiteY116" fmla="*/ 3065860 h 3099991"/>
              <a:gd name="connsiteX117" fmla="*/ 437201 w 7718489"/>
              <a:gd name="connsiteY117" fmla="*/ 1607879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18489" h="3099991">
                <a:moveTo>
                  <a:pt x="6058533" y="2420175"/>
                </a:moveTo>
                <a:cubicBezTo>
                  <a:pt x="6061876" y="2669124"/>
                  <a:pt x="6221626" y="2775917"/>
                  <a:pt x="6451222" y="2775917"/>
                </a:cubicBezTo>
                <a:cubicBezTo>
                  <a:pt x="6541125" y="2774668"/>
                  <a:pt x="6630730" y="2765432"/>
                  <a:pt x="6718997" y="2748296"/>
                </a:cubicBezTo>
                <a:lnTo>
                  <a:pt x="6800455" y="2420175"/>
                </a:lnTo>
                <a:close/>
                <a:moveTo>
                  <a:pt x="5035465" y="1789620"/>
                </a:moveTo>
                <a:lnTo>
                  <a:pt x="4672157" y="2360005"/>
                </a:lnTo>
                <a:lnTo>
                  <a:pt x="4912310" y="2360005"/>
                </a:lnTo>
                <a:close/>
                <a:moveTo>
                  <a:pt x="3858453" y="1764813"/>
                </a:moveTo>
                <a:lnTo>
                  <a:pt x="3690962" y="2360005"/>
                </a:lnTo>
                <a:lnTo>
                  <a:pt x="3864435" y="2360005"/>
                </a:lnTo>
                <a:close/>
                <a:moveTo>
                  <a:pt x="2514654" y="1671568"/>
                </a:moveTo>
                <a:cubicBezTo>
                  <a:pt x="2492486" y="1671568"/>
                  <a:pt x="2469438" y="1672623"/>
                  <a:pt x="2445687" y="1672623"/>
                </a:cubicBezTo>
                <a:lnTo>
                  <a:pt x="2392026" y="1874949"/>
                </a:lnTo>
                <a:lnTo>
                  <a:pt x="2369859" y="1961686"/>
                </a:lnTo>
                <a:lnTo>
                  <a:pt x="2322884" y="2135863"/>
                </a:lnTo>
                <a:lnTo>
                  <a:pt x="2424575" y="2135863"/>
                </a:lnTo>
                <a:cubicBezTo>
                  <a:pt x="2441816" y="2135863"/>
                  <a:pt x="2459762" y="2135863"/>
                  <a:pt x="2483161" y="2135863"/>
                </a:cubicBezTo>
                <a:cubicBezTo>
                  <a:pt x="2500931" y="2135863"/>
                  <a:pt x="2516589" y="2133575"/>
                  <a:pt x="2531895" y="2133575"/>
                </a:cubicBezTo>
                <a:lnTo>
                  <a:pt x="2532423" y="2133575"/>
                </a:lnTo>
                <a:cubicBezTo>
                  <a:pt x="2728240" y="2118621"/>
                  <a:pt x="2788938" y="2043848"/>
                  <a:pt x="2837145" y="1896765"/>
                </a:cubicBezTo>
                <a:cubicBezTo>
                  <a:pt x="2865118" y="1811437"/>
                  <a:pt x="2867933" y="1755137"/>
                  <a:pt x="2844358" y="1722589"/>
                </a:cubicBezTo>
                <a:cubicBezTo>
                  <a:pt x="2813393" y="1679308"/>
                  <a:pt x="2728240" y="1671568"/>
                  <a:pt x="2593473" y="1671568"/>
                </a:cubicBezTo>
                <a:close/>
                <a:moveTo>
                  <a:pt x="4208566" y="61049"/>
                </a:moveTo>
                <a:lnTo>
                  <a:pt x="4208566" y="2360885"/>
                </a:lnTo>
                <a:lnTo>
                  <a:pt x="4252198" y="2360885"/>
                </a:lnTo>
                <a:lnTo>
                  <a:pt x="4854779" y="1410830"/>
                </a:lnTo>
                <a:lnTo>
                  <a:pt x="5528086" y="1410830"/>
                </a:lnTo>
                <a:lnTo>
                  <a:pt x="5329102" y="2360005"/>
                </a:lnTo>
                <a:lnTo>
                  <a:pt x="5563097" y="2360005"/>
                </a:lnTo>
                <a:cubicBezTo>
                  <a:pt x="5567865" y="2312924"/>
                  <a:pt x="5576275" y="2266266"/>
                  <a:pt x="5588256" y="2220488"/>
                </a:cubicBezTo>
                <a:cubicBezTo>
                  <a:pt x="5629319" y="2056480"/>
                  <a:pt x="5701348" y="1901815"/>
                  <a:pt x="5800435" y="1764813"/>
                </a:cubicBezTo>
                <a:lnTo>
                  <a:pt x="5801491" y="1435285"/>
                </a:lnTo>
                <a:lnTo>
                  <a:pt x="5800787" y="61049"/>
                </a:lnTo>
                <a:close/>
                <a:moveTo>
                  <a:pt x="2354376" y="61049"/>
                </a:moveTo>
                <a:lnTo>
                  <a:pt x="2354376" y="1408015"/>
                </a:lnTo>
                <a:lnTo>
                  <a:pt x="2671061" y="1408015"/>
                </a:lnTo>
                <a:cubicBezTo>
                  <a:pt x="2861952" y="1408015"/>
                  <a:pt x="3077121" y="1396931"/>
                  <a:pt x="3184442" y="1525364"/>
                </a:cubicBezTo>
                <a:cubicBezTo>
                  <a:pt x="3255872" y="1611749"/>
                  <a:pt x="3271706" y="1726635"/>
                  <a:pt x="3238279" y="1902571"/>
                </a:cubicBezTo>
                <a:cubicBezTo>
                  <a:pt x="3197286" y="2128297"/>
                  <a:pt x="3066389" y="2280306"/>
                  <a:pt x="2851219" y="2360005"/>
                </a:cubicBezTo>
                <a:lnTo>
                  <a:pt x="3273466" y="2360005"/>
                </a:lnTo>
                <a:lnTo>
                  <a:pt x="3546695" y="1408543"/>
                </a:lnTo>
                <a:lnTo>
                  <a:pt x="3944662" y="1408543"/>
                </a:lnTo>
                <a:lnTo>
                  <a:pt x="3944662" y="61049"/>
                </a:lnTo>
                <a:close/>
                <a:moveTo>
                  <a:pt x="498603" y="61049"/>
                </a:moveTo>
                <a:lnTo>
                  <a:pt x="498603" y="1410830"/>
                </a:lnTo>
                <a:lnTo>
                  <a:pt x="881440" y="1410830"/>
                </a:lnTo>
                <a:lnTo>
                  <a:pt x="676826" y="2091351"/>
                </a:lnTo>
                <a:lnTo>
                  <a:pt x="1308612" y="1412062"/>
                </a:lnTo>
                <a:lnTo>
                  <a:pt x="1827624" y="1412062"/>
                </a:lnTo>
                <a:lnTo>
                  <a:pt x="1019725" y="2237729"/>
                </a:lnTo>
                <a:lnTo>
                  <a:pt x="1078312" y="2360885"/>
                </a:lnTo>
                <a:lnTo>
                  <a:pt x="1827624" y="2360885"/>
                </a:lnTo>
                <a:lnTo>
                  <a:pt x="1836596" y="2333966"/>
                </a:lnTo>
                <a:lnTo>
                  <a:pt x="2064434" y="1575506"/>
                </a:lnTo>
                <a:lnTo>
                  <a:pt x="2089416" y="1492992"/>
                </a:lnTo>
                <a:lnTo>
                  <a:pt x="2089416" y="61049"/>
                </a:lnTo>
                <a:close/>
                <a:moveTo>
                  <a:pt x="6065395" y="60698"/>
                </a:moveTo>
                <a:lnTo>
                  <a:pt x="6065395" y="1503372"/>
                </a:lnTo>
                <a:cubicBezTo>
                  <a:pt x="6304668" y="1347317"/>
                  <a:pt x="6581591" y="1317056"/>
                  <a:pt x="6770898" y="1317056"/>
                </a:cubicBezTo>
                <a:cubicBezTo>
                  <a:pt x="7037265" y="1317056"/>
                  <a:pt x="7242406" y="1373884"/>
                  <a:pt x="7344274" y="1514632"/>
                </a:cubicBezTo>
                <a:cubicBezTo>
                  <a:pt x="7434353" y="1644649"/>
                  <a:pt x="7402860" y="1785926"/>
                  <a:pt x="7383859" y="1868792"/>
                </a:cubicBezTo>
                <a:lnTo>
                  <a:pt x="6906017" y="1868792"/>
                </a:lnTo>
                <a:cubicBezTo>
                  <a:pt x="6923434" y="1691096"/>
                  <a:pt x="6795705" y="1642186"/>
                  <a:pt x="6667272" y="1642186"/>
                </a:cubicBezTo>
                <a:cubicBezTo>
                  <a:pt x="6342669" y="1642186"/>
                  <a:pt x="6154418" y="1924739"/>
                  <a:pt x="6084044" y="2210811"/>
                </a:cubicBezTo>
                <a:cubicBezTo>
                  <a:pt x="6076479" y="2244239"/>
                  <a:pt x="6071376" y="2275556"/>
                  <a:pt x="6065395" y="2305465"/>
                </a:cubicBezTo>
                <a:lnTo>
                  <a:pt x="6065395" y="2360005"/>
                </a:lnTo>
                <a:lnTo>
                  <a:pt x="6453685" y="2360005"/>
                </a:lnTo>
                <a:lnTo>
                  <a:pt x="6519837" y="2094693"/>
                </a:lnTo>
                <a:lnTo>
                  <a:pt x="7322633" y="2094693"/>
                </a:lnTo>
                <a:lnTo>
                  <a:pt x="7257009" y="2360005"/>
                </a:lnTo>
                <a:lnTo>
                  <a:pt x="7658671" y="2360005"/>
                </a:lnTo>
                <a:lnTo>
                  <a:pt x="7657967" y="60698"/>
                </a:lnTo>
                <a:close/>
                <a:moveTo>
                  <a:pt x="437201" y="0"/>
                </a:moveTo>
                <a:lnTo>
                  <a:pt x="2151170" y="0"/>
                </a:lnTo>
                <a:lnTo>
                  <a:pt x="2151170" y="1410830"/>
                </a:lnTo>
                <a:lnTo>
                  <a:pt x="2292974" y="1410830"/>
                </a:lnTo>
                <a:lnTo>
                  <a:pt x="2292974" y="0"/>
                </a:lnTo>
                <a:lnTo>
                  <a:pt x="4006767" y="0"/>
                </a:lnTo>
                <a:lnTo>
                  <a:pt x="4006767" y="1408543"/>
                </a:lnTo>
                <a:lnTo>
                  <a:pt x="4148748" y="1408543"/>
                </a:lnTo>
                <a:lnTo>
                  <a:pt x="4148748" y="0"/>
                </a:lnTo>
                <a:lnTo>
                  <a:pt x="5862013" y="0"/>
                </a:lnTo>
                <a:lnTo>
                  <a:pt x="5862013" y="1684411"/>
                </a:lnTo>
                <a:cubicBezTo>
                  <a:pt x="5905345" y="1634234"/>
                  <a:pt x="5953218" y="1588174"/>
                  <a:pt x="6005048" y="1546829"/>
                </a:cubicBezTo>
                <a:lnTo>
                  <a:pt x="6005048" y="0"/>
                </a:lnTo>
                <a:lnTo>
                  <a:pt x="7718489" y="0"/>
                </a:lnTo>
                <a:lnTo>
                  <a:pt x="7718489" y="2420175"/>
                </a:lnTo>
                <a:lnTo>
                  <a:pt x="7242406" y="2420175"/>
                </a:lnTo>
                <a:lnTo>
                  <a:pt x="7097963" y="3004810"/>
                </a:lnTo>
                <a:cubicBezTo>
                  <a:pt x="6843929" y="3064980"/>
                  <a:pt x="6584019" y="3096913"/>
                  <a:pt x="6322965" y="3099991"/>
                </a:cubicBezTo>
                <a:cubicBezTo>
                  <a:pt x="6139112" y="3099991"/>
                  <a:pt x="5891218" y="3071490"/>
                  <a:pt x="5729357" y="2923000"/>
                </a:cubicBezTo>
                <a:cubicBezTo>
                  <a:pt x="5597053" y="2801076"/>
                  <a:pt x="5546031" y="2619686"/>
                  <a:pt x="5555532" y="2420175"/>
                </a:cubicBezTo>
                <a:lnTo>
                  <a:pt x="5314324" y="2420175"/>
                </a:lnTo>
                <a:lnTo>
                  <a:pt x="5178853" y="3064101"/>
                </a:lnTo>
                <a:lnTo>
                  <a:pt x="4761709" y="3064101"/>
                </a:lnTo>
                <a:lnTo>
                  <a:pt x="4899466" y="2420175"/>
                </a:lnTo>
                <a:lnTo>
                  <a:pt x="4632396" y="2420175"/>
                </a:lnTo>
                <a:lnTo>
                  <a:pt x="4224576" y="3064101"/>
                </a:lnTo>
                <a:lnTo>
                  <a:pt x="3869009" y="3064101"/>
                </a:lnTo>
                <a:lnTo>
                  <a:pt x="3863907" y="2420175"/>
                </a:lnTo>
                <a:lnTo>
                  <a:pt x="3673193" y="2420175"/>
                </a:lnTo>
                <a:lnTo>
                  <a:pt x="3493562" y="3064101"/>
                </a:lnTo>
                <a:lnTo>
                  <a:pt x="3069732" y="3064101"/>
                </a:lnTo>
                <a:lnTo>
                  <a:pt x="3255345" y="2420175"/>
                </a:lnTo>
                <a:lnTo>
                  <a:pt x="2319717" y="2420175"/>
                </a:lnTo>
                <a:lnTo>
                  <a:pt x="2319717" y="2421934"/>
                </a:lnTo>
                <a:lnTo>
                  <a:pt x="2227350" y="2421934"/>
                </a:lnTo>
                <a:lnTo>
                  <a:pt x="2035228" y="3065860"/>
                </a:lnTo>
                <a:lnTo>
                  <a:pt x="1614917" y="3065860"/>
                </a:lnTo>
                <a:lnTo>
                  <a:pt x="1809678" y="2420175"/>
                </a:lnTo>
                <a:lnTo>
                  <a:pt x="1107517" y="2420175"/>
                </a:lnTo>
                <a:lnTo>
                  <a:pt x="1417165" y="3065860"/>
                </a:lnTo>
                <a:lnTo>
                  <a:pt x="952694" y="3065860"/>
                </a:lnTo>
                <a:lnTo>
                  <a:pt x="633722" y="2420175"/>
                </a:lnTo>
                <a:lnTo>
                  <a:pt x="578126" y="2420175"/>
                </a:lnTo>
                <a:lnTo>
                  <a:pt x="384596" y="3065860"/>
                </a:lnTo>
                <a:lnTo>
                  <a:pt x="0" y="3065860"/>
                </a:lnTo>
                <a:lnTo>
                  <a:pt x="437201" y="1607879"/>
                </a:lnTo>
                <a:close/>
              </a:path>
            </a:pathLst>
          </a:custGeom>
        </p:spPr>
      </p:pic>
    </p:spTree>
    <p:extLst>
      <p:ext uri="{BB962C8B-B14F-4D97-AF65-F5344CB8AC3E}">
        <p14:creationId xmlns:p14="http://schemas.microsoft.com/office/powerpoint/2010/main" val="574861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4_FINAL SLIDE">
    <p:bg>
      <p:bgPr>
        <a:solidFill>
          <a:srgbClr val="00338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CB56A4-D08B-4353-9FB8-0DC3EE984A8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4785" t="1" r="25611" b="44121"/>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C8B69055-DC25-49C8-9B89-81E75E56EDEA}"/>
              </a:ext>
            </a:extLst>
          </p:cNvPr>
          <p:cNvPicPr>
            <a:picLocks noChangeAspect="1"/>
          </p:cNvPicPr>
          <p:nvPr userDrawn="1"/>
        </p:nvPicPr>
        <p:blipFill>
          <a:blip r:embed="rId4">
            <a:extLst>
              <a:ext uri="{28A0092B-C50C-407E-A947-70E740481C1C}">
                <a14:useLocalDpi xmlns:a14="http://schemas.microsoft.com/office/drawing/2010/main" val="0"/>
              </a:ext>
            </a:extLst>
          </a:blip>
          <a:srcRect l="9065" t="22610" r="9010" b="22550"/>
          <a:stretch>
            <a:fillRect/>
          </a:stretch>
        </p:blipFill>
        <p:spPr>
          <a:xfrm flipH="1">
            <a:off x="2238565" y="1882444"/>
            <a:ext cx="7709732" cy="3096473"/>
          </a:xfrm>
          <a:custGeom>
            <a:avLst/>
            <a:gdLst>
              <a:gd name="connsiteX0" fmla="*/ 1658073 w 7709732"/>
              <a:gd name="connsiteY0" fmla="*/ 2417428 h 3096473"/>
              <a:gd name="connsiteX1" fmla="*/ 1265829 w 7709732"/>
              <a:gd name="connsiteY1" fmla="*/ 2772767 h 3096473"/>
              <a:gd name="connsiteX2" fmla="*/ 998358 w 7709732"/>
              <a:gd name="connsiteY2" fmla="*/ 2745177 h 3096473"/>
              <a:gd name="connsiteX3" fmla="*/ 916992 w 7709732"/>
              <a:gd name="connsiteY3" fmla="*/ 2417428 h 3096473"/>
              <a:gd name="connsiteX4" fmla="*/ 2679980 w 7709732"/>
              <a:gd name="connsiteY4" fmla="*/ 1787589 h 3096473"/>
              <a:gd name="connsiteX5" fmla="*/ 3042876 w 7709732"/>
              <a:gd name="connsiteY5" fmla="*/ 2357327 h 3096473"/>
              <a:gd name="connsiteX6" fmla="*/ 2802996 w 7709732"/>
              <a:gd name="connsiteY6" fmla="*/ 2357327 h 3096473"/>
              <a:gd name="connsiteX7" fmla="*/ 3855657 w 7709732"/>
              <a:gd name="connsiteY7" fmla="*/ 1762811 h 3096473"/>
              <a:gd name="connsiteX8" fmla="*/ 4022958 w 7709732"/>
              <a:gd name="connsiteY8" fmla="*/ 2357327 h 3096473"/>
              <a:gd name="connsiteX9" fmla="*/ 3849682 w 7709732"/>
              <a:gd name="connsiteY9" fmla="*/ 2357327 h 3096473"/>
              <a:gd name="connsiteX10" fmla="*/ 5197931 w 7709732"/>
              <a:gd name="connsiteY10" fmla="*/ 1669671 h 3096473"/>
              <a:gd name="connsiteX11" fmla="*/ 5266820 w 7709732"/>
              <a:gd name="connsiteY11" fmla="*/ 1670725 h 3096473"/>
              <a:gd name="connsiteX12" fmla="*/ 5320420 w 7709732"/>
              <a:gd name="connsiteY12" fmla="*/ 1872822 h 3096473"/>
              <a:gd name="connsiteX13" fmla="*/ 5342562 w 7709732"/>
              <a:gd name="connsiteY13" fmla="*/ 1959460 h 3096473"/>
              <a:gd name="connsiteX14" fmla="*/ 5389484 w 7709732"/>
              <a:gd name="connsiteY14" fmla="*/ 2133439 h 3096473"/>
              <a:gd name="connsiteX15" fmla="*/ 5287908 w 7709732"/>
              <a:gd name="connsiteY15" fmla="*/ 2133439 h 3096473"/>
              <a:gd name="connsiteX16" fmla="*/ 5229388 w 7709732"/>
              <a:gd name="connsiteY16" fmla="*/ 2133439 h 3096473"/>
              <a:gd name="connsiteX17" fmla="*/ 5180709 w 7709732"/>
              <a:gd name="connsiteY17" fmla="*/ 2131154 h 3096473"/>
              <a:gd name="connsiteX18" fmla="*/ 5180182 w 7709732"/>
              <a:gd name="connsiteY18" fmla="*/ 2131154 h 3096473"/>
              <a:gd name="connsiteX19" fmla="*/ 4875806 w 7709732"/>
              <a:gd name="connsiteY19" fmla="*/ 1894613 h 3096473"/>
              <a:gd name="connsiteX20" fmla="*/ 4868601 w 7709732"/>
              <a:gd name="connsiteY20" fmla="*/ 1720634 h 3096473"/>
              <a:gd name="connsiteX21" fmla="*/ 5119201 w 7709732"/>
              <a:gd name="connsiteY21" fmla="*/ 1669671 h 3096473"/>
              <a:gd name="connsiteX22" fmla="*/ 3505941 w 7709732"/>
              <a:gd name="connsiteY22" fmla="*/ 60980 h 3096473"/>
              <a:gd name="connsiteX23" fmla="*/ 3505941 w 7709732"/>
              <a:gd name="connsiteY23" fmla="*/ 2358205 h 3096473"/>
              <a:gd name="connsiteX24" fmla="*/ 3462358 w 7709732"/>
              <a:gd name="connsiteY24" fmla="*/ 2358205 h 3096473"/>
              <a:gd name="connsiteX25" fmla="*/ 2860461 w 7709732"/>
              <a:gd name="connsiteY25" fmla="*/ 1409229 h 3096473"/>
              <a:gd name="connsiteX26" fmla="*/ 2187918 w 7709732"/>
              <a:gd name="connsiteY26" fmla="*/ 1409229 h 3096473"/>
              <a:gd name="connsiteX27" fmla="*/ 2386676 w 7709732"/>
              <a:gd name="connsiteY27" fmla="*/ 2357327 h 3096473"/>
              <a:gd name="connsiteX28" fmla="*/ 2152947 w 7709732"/>
              <a:gd name="connsiteY28" fmla="*/ 2357327 h 3096473"/>
              <a:gd name="connsiteX29" fmla="*/ 2127816 w 7709732"/>
              <a:gd name="connsiteY29" fmla="*/ 2217968 h 3096473"/>
              <a:gd name="connsiteX30" fmla="*/ 1915878 w 7709732"/>
              <a:gd name="connsiteY30" fmla="*/ 1762811 h 3096473"/>
              <a:gd name="connsiteX31" fmla="*/ 1914824 w 7709732"/>
              <a:gd name="connsiteY31" fmla="*/ 1433657 h 3096473"/>
              <a:gd name="connsiteX32" fmla="*/ 1915527 w 7709732"/>
              <a:gd name="connsiteY32" fmla="*/ 60980 h 3096473"/>
              <a:gd name="connsiteX33" fmla="*/ 5358027 w 7709732"/>
              <a:gd name="connsiteY33" fmla="*/ 60980 h 3096473"/>
              <a:gd name="connsiteX34" fmla="*/ 5358027 w 7709732"/>
              <a:gd name="connsiteY34" fmla="*/ 1406417 h 3096473"/>
              <a:gd name="connsiteX35" fmla="*/ 5041702 w 7709732"/>
              <a:gd name="connsiteY35" fmla="*/ 1406417 h 3096473"/>
              <a:gd name="connsiteX36" fmla="*/ 4528903 w 7709732"/>
              <a:gd name="connsiteY36" fmla="*/ 1523633 h 3096473"/>
              <a:gd name="connsiteX37" fmla="*/ 4475127 w 7709732"/>
              <a:gd name="connsiteY37" fmla="*/ 1900412 h 3096473"/>
              <a:gd name="connsiteX38" fmla="*/ 4861747 w 7709732"/>
              <a:gd name="connsiteY38" fmla="*/ 2357327 h 3096473"/>
              <a:gd name="connsiteX39" fmla="*/ 4439980 w 7709732"/>
              <a:gd name="connsiteY39" fmla="*/ 2357327 h 3096473"/>
              <a:gd name="connsiteX40" fmla="*/ 4167061 w 7709732"/>
              <a:gd name="connsiteY40" fmla="*/ 1406945 h 3096473"/>
              <a:gd name="connsiteX41" fmla="*/ 3769546 w 7709732"/>
              <a:gd name="connsiteY41" fmla="*/ 1406945 h 3096473"/>
              <a:gd name="connsiteX42" fmla="*/ 3769546 w 7709732"/>
              <a:gd name="connsiteY42" fmla="*/ 60980 h 3096473"/>
              <a:gd name="connsiteX43" fmla="*/ 7211695 w 7709732"/>
              <a:gd name="connsiteY43" fmla="*/ 60980 h 3096473"/>
              <a:gd name="connsiteX44" fmla="*/ 7211695 w 7709732"/>
              <a:gd name="connsiteY44" fmla="*/ 1409229 h 3096473"/>
              <a:gd name="connsiteX45" fmla="*/ 6829292 w 7709732"/>
              <a:gd name="connsiteY45" fmla="*/ 1409229 h 3096473"/>
              <a:gd name="connsiteX46" fmla="*/ 7033674 w 7709732"/>
              <a:gd name="connsiteY46" fmla="*/ 2088977 h 3096473"/>
              <a:gd name="connsiteX47" fmla="*/ 6402604 w 7709732"/>
              <a:gd name="connsiteY47" fmla="*/ 1410459 h 3096473"/>
              <a:gd name="connsiteX48" fmla="*/ 5884182 w 7709732"/>
              <a:gd name="connsiteY48" fmla="*/ 1410459 h 3096473"/>
              <a:gd name="connsiteX49" fmla="*/ 6691164 w 7709732"/>
              <a:gd name="connsiteY49" fmla="*/ 2235190 h 3096473"/>
              <a:gd name="connsiteX50" fmla="*/ 6632643 w 7709732"/>
              <a:gd name="connsiteY50" fmla="*/ 2358205 h 3096473"/>
              <a:gd name="connsiteX51" fmla="*/ 5884182 w 7709732"/>
              <a:gd name="connsiteY51" fmla="*/ 2358205 h 3096473"/>
              <a:gd name="connsiteX52" fmla="*/ 5875219 w 7709732"/>
              <a:gd name="connsiteY52" fmla="*/ 2331318 h 3096473"/>
              <a:gd name="connsiteX53" fmla="*/ 5647641 w 7709732"/>
              <a:gd name="connsiteY53" fmla="*/ 1573718 h 3096473"/>
              <a:gd name="connsiteX54" fmla="*/ 5622686 w 7709732"/>
              <a:gd name="connsiteY54" fmla="*/ 1491298 h 3096473"/>
              <a:gd name="connsiteX55" fmla="*/ 5622686 w 7709732"/>
              <a:gd name="connsiteY55" fmla="*/ 60980 h 3096473"/>
              <a:gd name="connsiteX56" fmla="*/ 1651219 w 7709732"/>
              <a:gd name="connsiteY56" fmla="*/ 60629 h 3096473"/>
              <a:gd name="connsiteX57" fmla="*/ 1651219 w 7709732"/>
              <a:gd name="connsiteY57" fmla="*/ 1501666 h 3096473"/>
              <a:gd name="connsiteX58" fmla="*/ 946516 w 7709732"/>
              <a:gd name="connsiteY58" fmla="*/ 1315562 h 3096473"/>
              <a:gd name="connsiteX59" fmla="*/ 373791 w 7709732"/>
              <a:gd name="connsiteY59" fmla="*/ 1512914 h 3096473"/>
              <a:gd name="connsiteX60" fmla="*/ 334250 w 7709732"/>
              <a:gd name="connsiteY60" fmla="*/ 1866671 h 3096473"/>
              <a:gd name="connsiteX61" fmla="*/ 811550 w 7709732"/>
              <a:gd name="connsiteY61" fmla="*/ 1866671 h 3096473"/>
              <a:gd name="connsiteX62" fmla="*/ 1050025 w 7709732"/>
              <a:gd name="connsiteY62" fmla="*/ 1640322 h 3096473"/>
              <a:gd name="connsiteX63" fmla="*/ 1632591 w 7709732"/>
              <a:gd name="connsiteY63" fmla="*/ 2208302 h 3096473"/>
              <a:gd name="connsiteX64" fmla="*/ 1651219 w 7709732"/>
              <a:gd name="connsiteY64" fmla="*/ 2302848 h 3096473"/>
              <a:gd name="connsiteX65" fmla="*/ 1651219 w 7709732"/>
              <a:gd name="connsiteY65" fmla="*/ 2357327 h 3096473"/>
              <a:gd name="connsiteX66" fmla="*/ 1263369 w 7709732"/>
              <a:gd name="connsiteY66" fmla="*/ 2357327 h 3096473"/>
              <a:gd name="connsiteX67" fmla="*/ 1197292 w 7709732"/>
              <a:gd name="connsiteY67" fmla="*/ 2092316 h 3096473"/>
              <a:gd name="connsiteX68" fmla="*/ 395407 w 7709732"/>
              <a:gd name="connsiteY68" fmla="*/ 2092316 h 3096473"/>
              <a:gd name="connsiteX69" fmla="*/ 460957 w 7709732"/>
              <a:gd name="connsiteY69" fmla="*/ 2357327 h 3096473"/>
              <a:gd name="connsiteX70" fmla="*/ 59750 w 7709732"/>
              <a:gd name="connsiteY70" fmla="*/ 2357327 h 3096473"/>
              <a:gd name="connsiteX71" fmla="*/ 60453 w 7709732"/>
              <a:gd name="connsiteY71" fmla="*/ 60629 h 3096473"/>
              <a:gd name="connsiteX72" fmla="*/ 7273027 w 7709732"/>
              <a:gd name="connsiteY72" fmla="*/ 0 h 3096473"/>
              <a:gd name="connsiteX73" fmla="*/ 5561003 w 7709732"/>
              <a:gd name="connsiteY73" fmla="*/ 0 h 3096473"/>
              <a:gd name="connsiteX74" fmla="*/ 5561003 w 7709732"/>
              <a:gd name="connsiteY74" fmla="*/ 1409229 h 3096473"/>
              <a:gd name="connsiteX75" fmla="*/ 5419359 w 7709732"/>
              <a:gd name="connsiteY75" fmla="*/ 1409229 h 3096473"/>
              <a:gd name="connsiteX76" fmla="*/ 5419359 w 7709732"/>
              <a:gd name="connsiteY76" fmla="*/ 0 h 3096473"/>
              <a:gd name="connsiteX77" fmla="*/ 3707511 w 7709732"/>
              <a:gd name="connsiteY77" fmla="*/ 0 h 3096473"/>
              <a:gd name="connsiteX78" fmla="*/ 3707511 w 7709732"/>
              <a:gd name="connsiteY78" fmla="*/ 1406945 h 3096473"/>
              <a:gd name="connsiteX79" fmla="*/ 3565692 w 7709732"/>
              <a:gd name="connsiteY79" fmla="*/ 1406945 h 3096473"/>
              <a:gd name="connsiteX80" fmla="*/ 3565692 w 7709732"/>
              <a:gd name="connsiteY80" fmla="*/ 0 h 3096473"/>
              <a:gd name="connsiteX81" fmla="*/ 1854370 w 7709732"/>
              <a:gd name="connsiteY81" fmla="*/ 0 h 3096473"/>
              <a:gd name="connsiteX82" fmla="*/ 1854370 w 7709732"/>
              <a:gd name="connsiteY82" fmla="*/ 1682499 h 3096473"/>
              <a:gd name="connsiteX83" fmla="*/ 1711497 w 7709732"/>
              <a:gd name="connsiteY83" fmla="*/ 1545073 h 3096473"/>
              <a:gd name="connsiteX84" fmla="*/ 1711497 w 7709732"/>
              <a:gd name="connsiteY84" fmla="*/ 0 h 3096473"/>
              <a:gd name="connsiteX85" fmla="*/ 0 w 7709732"/>
              <a:gd name="connsiteY85" fmla="*/ 0 h 3096473"/>
              <a:gd name="connsiteX86" fmla="*/ 0 w 7709732"/>
              <a:gd name="connsiteY86" fmla="*/ 2417428 h 3096473"/>
              <a:gd name="connsiteX87" fmla="*/ 475543 w 7709732"/>
              <a:gd name="connsiteY87" fmla="*/ 2417428 h 3096473"/>
              <a:gd name="connsiteX88" fmla="*/ 619822 w 7709732"/>
              <a:gd name="connsiteY88" fmla="*/ 3001400 h 3096473"/>
              <a:gd name="connsiteX89" fmla="*/ 1393941 w 7709732"/>
              <a:gd name="connsiteY89" fmla="*/ 3096473 h 3096473"/>
              <a:gd name="connsiteX90" fmla="*/ 1986876 w 7709732"/>
              <a:gd name="connsiteY90" fmla="*/ 2919683 h 3096473"/>
              <a:gd name="connsiteX91" fmla="*/ 2160503 w 7709732"/>
              <a:gd name="connsiteY91" fmla="*/ 2417428 h 3096473"/>
              <a:gd name="connsiteX92" fmla="*/ 2401438 w 7709732"/>
              <a:gd name="connsiteY92" fmla="*/ 2417428 h 3096473"/>
              <a:gd name="connsiteX93" fmla="*/ 2536755 w 7709732"/>
              <a:gd name="connsiteY93" fmla="*/ 3060623 h 3096473"/>
              <a:gd name="connsiteX94" fmla="*/ 2953426 w 7709732"/>
              <a:gd name="connsiteY94" fmla="*/ 3060623 h 3096473"/>
              <a:gd name="connsiteX95" fmla="*/ 2815824 w 7709732"/>
              <a:gd name="connsiteY95" fmla="*/ 2417428 h 3096473"/>
              <a:gd name="connsiteX96" fmla="*/ 3082592 w 7709732"/>
              <a:gd name="connsiteY96" fmla="*/ 2417428 h 3096473"/>
              <a:gd name="connsiteX97" fmla="*/ 3489949 w 7709732"/>
              <a:gd name="connsiteY97" fmla="*/ 3060623 h 3096473"/>
              <a:gd name="connsiteX98" fmla="*/ 3845113 w 7709732"/>
              <a:gd name="connsiteY98" fmla="*/ 3060623 h 3096473"/>
              <a:gd name="connsiteX99" fmla="*/ 3850209 w 7709732"/>
              <a:gd name="connsiteY99" fmla="*/ 2417428 h 3096473"/>
              <a:gd name="connsiteX100" fmla="*/ 4040707 w 7709732"/>
              <a:gd name="connsiteY100" fmla="*/ 2417428 h 3096473"/>
              <a:gd name="connsiteX101" fmla="*/ 4220134 w 7709732"/>
              <a:gd name="connsiteY101" fmla="*/ 3060623 h 3096473"/>
              <a:gd name="connsiteX102" fmla="*/ 4643483 w 7709732"/>
              <a:gd name="connsiteY102" fmla="*/ 3060623 h 3096473"/>
              <a:gd name="connsiteX103" fmla="*/ 4458081 w 7709732"/>
              <a:gd name="connsiteY103" fmla="*/ 2417428 h 3096473"/>
              <a:gd name="connsiteX104" fmla="*/ 5392647 w 7709732"/>
              <a:gd name="connsiteY104" fmla="*/ 2417428 h 3096473"/>
              <a:gd name="connsiteX105" fmla="*/ 5392647 w 7709732"/>
              <a:gd name="connsiteY105" fmla="*/ 2419186 h 3096473"/>
              <a:gd name="connsiteX106" fmla="*/ 5484909 w 7709732"/>
              <a:gd name="connsiteY106" fmla="*/ 2419186 h 3096473"/>
              <a:gd name="connsiteX107" fmla="*/ 5676813 w 7709732"/>
              <a:gd name="connsiteY107" fmla="*/ 3062381 h 3096473"/>
              <a:gd name="connsiteX108" fmla="*/ 6096647 w 7709732"/>
              <a:gd name="connsiteY108" fmla="*/ 3062381 h 3096473"/>
              <a:gd name="connsiteX109" fmla="*/ 5902107 w 7709732"/>
              <a:gd name="connsiteY109" fmla="*/ 2417428 h 3096473"/>
              <a:gd name="connsiteX110" fmla="*/ 6603471 w 7709732"/>
              <a:gd name="connsiteY110" fmla="*/ 2417428 h 3096473"/>
              <a:gd name="connsiteX111" fmla="*/ 6294175 w 7709732"/>
              <a:gd name="connsiteY111" fmla="*/ 3062381 h 3096473"/>
              <a:gd name="connsiteX112" fmla="*/ 6758119 w 7709732"/>
              <a:gd name="connsiteY112" fmla="*/ 3062381 h 3096473"/>
              <a:gd name="connsiteX113" fmla="*/ 7076729 w 7709732"/>
              <a:gd name="connsiteY113" fmla="*/ 2417428 h 3096473"/>
              <a:gd name="connsiteX114" fmla="*/ 7132262 w 7709732"/>
              <a:gd name="connsiteY114" fmla="*/ 2417428 h 3096473"/>
              <a:gd name="connsiteX115" fmla="*/ 7325572 w 7709732"/>
              <a:gd name="connsiteY115" fmla="*/ 3062381 h 3096473"/>
              <a:gd name="connsiteX116" fmla="*/ 7709732 w 7709732"/>
              <a:gd name="connsiteY116" fmla="*/ 3062381 h 3096473"/>
              <a:gd name="connsiteX117" fmla="*/ 7273027 w 7709732"/>
              <a:gd name="connsiteY117" fmla="*/ 1606054 h 309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09732" h="3096473">
                <a:moveTo>
                  <a:pt x="1658073" y="2417428"/>
                </a:moveTo>
                <a:cubicBezTo>
                  <a:pt x="1654734" y="2666095"/>
                  <a:pt x="1495165" y="2772767"/>
                  <a:pt x="1265829" y="2772767"/>
                </a:cubicBezTo>
                <a:cubicBezTo>
                  <a:pt x="1176028" y="2771519"/>
                  <a:pt x="1086525" y="2762293"/>
                  <a:pt x="998358" y="2745177"/>
                </a:cubicBezTo>
                <a:lnTo>
                  <a:pt x="916992" y="2417428"/>
                </a:lnTo>
                <a:close/>
                <a:moveTo>
                  <a:pt x="2679980" y="1787589"/>
                </a:moveTo>
                <a:lnTo>
                  <a:pt x="3042876" y="2357327"/>
                </a:lnTo>
                <a:lnTo>
                  <a:pt x="2802996" y="2357327"/>
                </a:lnTo>
                <a:close/>
                <a:moveTo>
                  <a:pt x="3855657" y="1762811"/>
                </a:moveTo>
                <a:lnTo>
                  <a:pt x="4022958" y="2357327"/>
                </a:lnTo>
                <a:lnTo>
                  <a:pt x="3849682" y="2357327"/>
                </a:lnTo>
                <a:close/>
                <a:moveTo>
                  <a:pt x="5197931" y="1669671"/>
                </a:moveTo>
                <a:cubicBezTo>
                  <a:pt x="5220074" y="1669671"/>
                  <a:pt x="5243096" y="1670725"/>
                  <a:pt x="5266820" y="1670725"/>
                </a:cubicBezTo>
                <a:lnTo>
                  <a:pt x="5320420" y="1872822"/>
                </a:lnTo>
                <a:lnTo>
                  <a:pt x="5342562" y="1959460"/>
                </a:lnTo>
                <a:lnTo>
                  <a:pt x="5389484" y="2133439"/>
                </a:lnTo>
                <a:lnTo>
                  <a:pt x="5287908" y="2133439"/>
                </a:lnTo>
                <a:cubicBezTo>
                  <a:pt x="5270686" y="2133439"/>
                  <a:pt x="5252761" y="2133439"/>
                  <a:pt x="5229388" y="2133439"/>
                </a:cubicBezTo>
                <a:cubicBezTo>
                  <a:pt x="5211639" y="2133439"/>
                  <a:pt x="5195998" y="2131154"/>
                  <a:pt x="5180709" y="2131154"/>
                </a:cubicBezTo>
                <a:lnTo>
                  <a:pt x="5180182" y="2131154"/>
                </a:lnTo>
                <a:cubicBezTo>
                  <a:pt x="4984587" y="2116216"/>
                  <a:pt x="4923958" y="2041528"/>
                  <a:pt x="4875806" y="1894613"/>
                </a:cubicBezTo>
                <a:cubicBezTo>
                  <a:pt x="4847864" y="1809381"/>
                  <a:pt x="4845053" y="1753145"/>
                  <a:pt x="4868601" y="1720634"/>
                </a:cubicBezTo>
                <a:cubicBezTo>
                  <a:pt x="4899531" y="1677403"/>
                  <a:pt x="4984587" y="1669671"/>
                  <a:pt x="5119201" y="1669671"/>
                </a:cubicBezTo>
                <a:close/>
                <a:moveTo>
                  <a:pt x="3505941" y="60980"/>
                </a:moveTo>
                <a:lnTo>
                  <a:pt x="3505941" y="2358205"/>
                </a:lnTo>
                <a:lnTo>
                  <a:pt x="3462358" y="2358205"/>
                </a:lnTo>
                <a:lnTo>
                  <a:pt x="2860461" y="1409229"/>
                </a:lnTo>
                <a:lnTo>
                  <a:pt x="2187918" y="1409229"/>
                </a:lnTo>
                <a:lnTo>
                  <a:pt x="2386676" y="2357327"/>
                </a:lnTo>
                <a:lnTo>
                  <a:pt x="2152947" y="2357327"/>
                </a:lnTo>
                <a:cubicBezTo>
                  <a:pt x="2148184" y="2310300"/>
                  <a:pt x="2139784" y="2263694"/>
                  <a:pt x="2127816" y="2217968"/>
                </a:cubicBezTo>
                <a:cubicBezTo>
                  <a:pt x="2086799" y="2054146"/>
                  <a:pt x="2014853" y="1899656"/>
                  <a:pt x="1915878" y="1762811"/>
                </a:cubicBezTo>
                <a:lnTo>
                  <a:pt x="1914824" y="1433657"/>
                </a:lnTo>
                <a:lnTo>
                  <a:pt x="1915527" y="60980"/>
                </a:lnTo>
                <a:close/>
                <a:moveTo>
                  <a:pt x="5358027" y="60980"/>
                </a:moveTo>
                <a:lnTo>
                  <a:pt x="5358027" y="1406417"/>
                </a:lnTo>
                <a:lnTo>
                  <a:pt x="5041702" y="1406417"/>
                </a:lnTo>
                <a:cubicBezTo>
                  <a:pt x="4851028" y="1406417"/>
                  <a:pt x="4636102" y="1395346"/>
                  <a:pt x="4528903" y="1523633"/>
                </a:cubicBezTo>
                <a:cubicBezTo>
                  <a:pt x="4457554" y="1609920"/>
                  <a:pt x="4441738" y="1724676"/>
                  <a:pt x="4475127" y="1900412"/>
                </a:cubicBezTo>
                <a:cubicBezTo>
                  <a:pt x="4516074" y="2125882"/>
                  <a:pt x="4646822" y="2277718"/>
                  <a:pt x="4861747" y="2357327"/>
                </a:cubicBezTo>
                <a:lnTo>
                  <a:pt x="4439980" y="2357327"/>
                </a:lnTo>
                <a:lnTo>
                  <a:pt x="4167061" y="1406945"/>
                </a:lnTo>
                <a:lnTo>
                  <a:pt x="3769546" y="1406945"/>
                </a:lnTo>
                <a:lnTo>
                  <a:pt x="3769546" y="60980"/>
                </a:lnTo>
                <a:close/>
                <a:moveTo>
                  <a:pt x="7211695" y="60980"/>
                </a:moveTo>
                <a:lnTo>
                  <a:pt x="7211695" y="1409229"/>
                </a:lnTo>
                <a:lnTo>
                  <a:pt x="6829292" y="1409229"/>
                </a:lnTo>
                <a:lnTo>
                  <a:pt x="7033674" y="2088977"/>
                </a:lnTo>
                <a:lnTo>
                  <a:pt x="6402604" y="1410459"/>
                </a:lnTo>
                <a:lnTo>
                  <a:pt x="5884182" y="1410459"/>
                </a:lnTo>
                <a:lnTo>
                  <a:pt x="6691164" y="2235190"/>
                </a:lnTo>
                <a:lnTo>
                  <a:pt x="6632643" y="2358205"/>
                </a:lnTo>
                <a:lnTo>
                  <a:pt x="5884182" y="2358205"/>
                </a:lnTo>
                <a:lnTo>
                  <a:pt x="5875219" y="2331318"/>
                </a:lnTo>
                <a:lnTo>
                  <a:pt x="5647641" y="1573718"/>
                </a:lnTo>
                <a:lnTo>
                  <a:pt x="5622686" y="1491298"/>
                </a:lnTo>
                <a:lnTo>
                  <a:pt x="5622686" y="60980"/>
                </a:lnTo>
                <a:close/>
                <a:moveTo>
                  <a:pt x="1651219" y="60629"/>
                </a:moveTo>
                <a:lnTo>
                  <a:pt x="1651219" y="1501666"/>
                </a:lnTo>
                <a:cubicBezTo>
                  <a:pt x="1412217" y="1345788"/>
                  <a:pt x="1135608" y="1315562"/>
                  <a:pt x="946516" y="1315562"/>
                </a:cubicBezTo>
                <a:cubicBezTo>
                  <a:pt x="680451" y="1315562"/>
                  <a:pt x="475543" y="1372324"/>
                  <a:pt x="373791" y="1512914"/>
                </a:cubicBezTo>
                <a:cubicBezTo>
                  <a:pt x="283814" y="1642783"/>
                  <a:pt x="315271" y="1783899"/>
                  <a:pt x="334250" y="1866671"/>
                </a:cubicBezTo>
                <a:lnTo>
                  <a:pt x="811550" y="1866671"/>
                </a:lnTo>
                <a:cubicBezTo>
                  <a:pt x="794153" y="1689177"/>
                  <a:pt x="921738" y="1640322"/>
                  <a:pt x="1050025" y="1640322"/>
                </a:cubicBezTo>
                <a:cubicBezTo>
                  <a:pt x="1374259" y="1640322"/>
                  <a:pt x="1562296" y="1922555"/>
                  <a:pt x="1632591" y="2208302"/>
                </a:cubicBezTo>
                <a:cubicBezTo>
                  <a:pt x="1640148" y="2241692"/>
                  <a:pt x="1645244" y="2272973"/>
                  <a:pt x="1651219" y="2302848"/>
                </a:cubicBezTo>
                <a:lnTo>
                  <a:pt x="1651219" y="2357327"/>
                </a:lnTo>
                <a:lnTo>
                  <a:pt x="1263369" y="2357327"/>
                </a:lnTo>
                <a:lnTo>
                  <a:pt x="1197292" y="2092316"/>
                </a:lnTo>
                <a:lnTo>
                  <a:pt x="395407" y="2092316"/>
                </a:lnTo>
                <a:lnTo>
                  <a:pt x="460957" y="2357327"/>
                </a:lnTo>
                <a:lnTo>
                  <a:pt x="59750" y="2357327"/>
                </a:lnTo>
                <a:lnTo>
                  <a:pt x="60453" y="60629"/>
                </a:lnTo>
                <a:close/>
                <a:moveTo>
                  <a:pt x="7273027" y="0"/>
                </a:moveTo>
                <a:lnTo>
                  <a:pt x="5561003" y="0"/>
                </a:lnTo>
                <a:lnTo>
                  <a:pt x="5561003" y="1409229"/>
                </a:lnTo>
                <a:lnTo>
                  <a:pt x="5419359" y="1409229"/>
                </a:lnTo>
                <a:lnTo>
                  <a:pt x="5419359" y="0"/>
                </a:lnTo>
                <a:lnTo>
                  <a:pt x="3707511" y="0"/>
                </a:lnTo>
                <a:lnTo>
                  <a:pt x="3707511" y="1406945"/>
                </a:lnTo>
                <a:lnTo>
                  <a:pt x="3565692" y="1406945"/>
                </a:lnTo>
                <a:lnTo>
                  <a:pt x="3565692" y="0"/>
                </a:lnTo>
                <a:lnTo>
                  <a:pt x="1854370" y="0"/>
                </a:lnTo>
                <a:lnTo>
                  <a:pt x="1854370" y="1682499"/>
                </a:lnTo>
                <a:cubicBezTo>
                  <a:pt x="1811087" y="1632379"/>
                  <a:pt x="1763269" y="1586371"/>
                  <a:pt x="1711497" y="1545073"/>
                </a:cubicBezTo>
                <a:lnTo>
                  <a:pt x="1711497" y="0"/>
                </a:lnTo>
                <a:lnTo>
                  <a:pt x="0" y="0"/>
                </a:lnTo>
                <a:lnTo>
                  <a:pt x="0" y="2417428"/>
                </a:lnTo>
                <a:lnTo>
                  <a:pt x="475543" y="2417428"/>
                </a:lnTo>
                <a:lnTo>
                  <a:pt x="619822" y="3001400"/>
                </a:lnTo>
                <a:cubicBezTo>
                  <a:pt x="873568" y="3061502"/>
                  <a:pt x="1133183" y="3093398"/>
                  <a:pt x="1393941" y="3096473"/>
                </a:cubicBezTo>
                <a:cubicBezTo>
                  <a:pt x="1577585" y="3096473"/>
                  <a:pt x="1825198" y="3068004"/>
                  <a:pt x="1986876" y="2919683"/>
                </a:cubicBezTo>
                <a:cubicBezTo>
                  <a:pt x="2119029" y="2797898"/>
                  <a:pt x="2169993" y="2616714"/>
                  <a:pt x="2160503" y="2417428"/>
                </a:cubicBezTo>
                <a:lnTo>
                  <a:pt x="2401438" y="2417428"/>
                </a:lnTo>
                <a:lnTo>
                  <a:pt x="2536755" y="3060623"/>
                </a:lnTo>
                <a:lnTo>
                  <a:pt x="2953426" y="3060623"/>
                </a:lnTo>
                <a:lnTo>
                  <a:pt x="2815824" y="2417428"/>
                </a:lnTo>
                <a:lnTo>
                  <a:pt x="3082592" y="2417428"/>
                </a:lnTo>
                <a:lnTo>
                  <a:pt x="3489949" y="3060623"/>
                </a:lnTo>
                <a:lnTo>
                  <a:pt x="3845113" y="3060623"/>
                </a:lnTo>
                <a:lnTo>
                  <a:pt x="3850209" y="2417428"/>
                </a:lnTo>
                <a:lnTo>
                  <a:pt x="4040707" y="2417428"/>
                </a:lnTo>
                <a:lnTo>
                  <a:pt x="4220134" y="3060623"/>
                </a:lnTo>
                <a:lnTo>
                  <a:pt x="4643483" y="3060623"/>
                </a:lnTo>
                <a:lnTo>
                  <a:pt x="4458081" y="2417428"/>
                </a:lnTo>
                <a:lnTo>
                  <a:pt x="5392647" y="2417428"/>
                </a:lnTo>
                <a:lnTo>
                  <a:pt x="5392647" y="2419186"/>
                </a:lnTo>
                <a:lnTo>
                  <a:pt x="5484909" y="2419186"/>
                </a:lnTo>
                <a:lnTo>
                  <a:pt x="5676813" y="3062381"/>
                </a:lnTo>
                <a:lnTo>
                  <a:pt x="6096647" y="3062381"/>
                </a:lnTo>
                <a:lnTo>
                  <a:pt x="5902107" y="2417428"/>
                </a:lnTo>
                <a:lnTo>
                  <a:pt x="6603471" y="2417428"/>
                </a:lnTo>
                <a:lnTo>
                  <a:pt x="6294175" y="3062381"/>
                </a:lnTo>
                <a:lnTo>
                  <a:pt x="6758119" y="3062381"/>
                </a:lnTo>
                <a:lnTo>
                  <a:pt x="7076729" y="2417428"/>
                </a:lnTo>
                <a:lnTo>
                  <a:pt x="7132262" y="2417428"/>
                </a:lnTo>
                <a:lnTo>
                  <a:pt x="7325572" y="3062381"/>
                </a:lnTo>
                <a:lnTo>
                  <a:pt x="7709732" y="3062381"/>
                </a:lnTo>
                <a:lnTo>
                  <a:pt x="7273027" y="1606054"/>
                </a:lnTo>
                <a:close/>
              </a:path>
            </a:pathLst>
          </a:custGeom>
        </p:spPr>
      </p:pic>
      <p:sp>
        <p:nvSpPr>
          <p:cNvPr id="7" name="Shape 8">
            <a:extLst>
              <a:ext uri="{FF2B5EF4-FFF2-40B4-BE49-F238E27FC236}">
                <a16:creationId xmlns:a16="http://schemas.microsoft.com/office/drawing/2014/main" id="{FB4B4C31-D5DC-413D-ACD8-70061BC10191}"/>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8" name="TextBox 7">
            <a:extLst>
              <a:ext uri="{FF2B5EF4-FFF2-40B4-BE49-F238E27FC236}">
                <a16:creationId xmlns:a16="http://schemas.microsoft.com/office/drawing/2014/main" id="{516CBF43-F8A7-4C4C-A764-38F3B60FD3B7}"/>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9" name="Freeform 19">
            <a:extLst>
              <a:ext uri="{FF2B5EF4-FFF2-40B4-BE49-F238E27FC236}">
                <a16:creationId xmlns:a16="http://schemas.microsoft.com/office/drawing/2014/main" id="{297F94BA-E0EE-4D6A-A572-9F267DD6CE69}"/>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TextBox 9">
            <a:extLst>
              <a:ext uri="{FF2B5EF4-FFF2-40B4-BE49-F238E27FC236}">
                <a16:creationId xmlns:a16="http://schemas.microsoft.com/office/drawing/2014/main" id="{843D1A92-E1A8-44F2-84CE-E33ED1461F0D}"/>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2024 KPMG LLP, a Delaware limited liability partnership and a member firm of the KPMG global organization of independent member firms affiliated with KPMG International Limited, a private English company limited by guarantee. All rights reserved</a:t>
            </a:r>
          </a:p>
        </p:txBody>
      </p:sp>
      <p:cxnSp>
        <p:nvCxnSpPr>
          <p:cNvPr id="11" name="Straight Connector 10">
            <a:extLst>
              <a:ext uri="{FF2B5EF4-FFF2-40B4-BE49-F238E27FC236}">
                <a16:creationId xmlns:a16="http://schemas.microsoft.com/office/drawing/2014/main" id="{1A7C6D7D-537F-4A3E-B0A0-3B8044951FC8}"/>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344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33821-7F6E-47FF-89CD-D057DAFB6B1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8670719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0_FINAL SLIDE">
    <p:bg>
      <p:bgPr>
        <a:solidFill>
          <a:srgbClr val="00338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1D4965-9C6E-45A9-AEEE-E0C2874F96CA}"/>
              </a:ext>
            </a:extLst>
          </p:cNvPr>
          <p:cNvPicPr>
            <a:picLocks noChangeAspect="1"/>
          </p:cNvPicPr>
          <p:nvPr userDrawn="1"/>
        </p:nvPicPr>
        <p:blipFill rotWithShape="1">
          <a:blip r:embed="rId3"/>
          <a:srcRect l="15110" r="31557"/>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7F23ADA7-3E7F-4804-B221-69FE4E3E7945}"/>
              </a:ext>
            </a:extLst>
          </p:cNvPr>
          <p:cNvPicPr>
            <a:picLocks noChangeAspect="1"/>
          </p:cNvPicPr>
          <p:nvPr userDrawn="1"/>
        </p:nvPicPr>
        <p:blipFill rotWithShape="1">
          <a:blip r:embed="rId4"/>
          <a:srcRect l="39642" t="7155" r="11054" b="43339"/>
          <a:stretch/>
        </p:blipFill>
        <p:spPr>
          <a:xfrm>
            <a:off x="2234912" y="1882367"/>
            <a:ext cx="7718489" cy="3099991"/>
          </a:xfrm>
          <a:custGeom>
            <a:avLst/>
            <a:gdLst>
              <a:gd name="connsiteX0" fmla="*/ 6058533 w 7718489"/>
              <a:gd name="connsiteY0" fmla="*/ 2420175 h 3099991"/>
              <a:gd name="connsiteX1" fmla="*/ 6451222 w 7718489"/>
              <a:gd name="connsiteY1" fmla="*/ 2775917 h 3099991"/>
              <a:gd name="connsiteX2" fmla="*/ 6718997 w 7718489"/>
              <a:gd name="connsiteY2" fmla="*/ 2748296 h 3099991"/>
              <a:gd name="connsiteX3" fmla="*/ 6800455 w 7718489"/>
              <a:gd name="connsiteY3" fmla="*/ 2420175 h 3099991"/>
              <a:gd name="connsiteX4" fmla="*/ 5035465 w 7718489"/>
              <a:gd name="connsiteY4" fmla="*/ 1789620 h 3099991"/>
              <a:gd name="connsiteX5" fmla="*/ 4672157 w 7718489"/>
              <a:gd name="connsiteY5" fmla="*/ 2360005 h 3099991"/>
              <a:gd name="connsiteX6" fmla="*/ 4912310 w 7718489"/>
              <a:gd name="connsiteY6" fmla="*/ 2360005 h 3099991"/>
              <a:gd name="connsiteX7" fmla="*/ 3858453 w 7718489"/>
              <a:gd name="connsiteY7" fmla="*/ 1764813 h 3099991"/>
              <a:gd name="connsiteX8" fmla="*/ 3690962 w 7718489"/>
              <a:gd name="connsiteY8" fmla="*/ 2360005 h 3099991"/>
              <a:gd name="connsiteX9" fmla="*/ 3864435 w 7718489"/>
              <a:gd name="connsiteY9" fmla="*/ 2360005 h 3099991"/>
              <a:gd name="connsiteX10" fmla="*/ 2514654 w 7718489"/>
              <a:gd name="connsiteY10" fmla="*/ 1671568 h 3099991"/>
              <a:gd name="connsiteX11" fmla="*/ 2445687 w 7718489"/>
              <a:gd name="connsiteY11" fmla="*/ 1672623 h 3099991"/>
              <a:gd name="connsiteX12" fmla="*/ 2392026 w 7718489"/>
              <a:gd name="connsiteY12" fmla="*/ 1874949 h 3099991"/>
              <a:gd name="connsiteX13" fmla="*/ 2369859 w 7718489"/>
              <a:gd name="connsiteY13" fmla="*/ 1961686 h 3099991"/>
              <a:gd name="connsiteX14" fmla="*/ 2322884 w 7718489"/>
              <a:gd name="connsiteY14" fmla="*/ 2135863 h 3099991"/>
              <a:gd name="connsiteX15" fmla="*/ 2424575 w 7718489"/>
              <a:gd name="connsiteY15" fmla="*/ 2135863 h 3099991"/>
              <a:gd name="connsiteX16" fmla="*/ 2483161 w 7718489"/>
              <a:gd name="connsiteY16" fmla="*/ 2135863 h 3099991"/>
              <a:gd name="connsiteX17" fmla="*/ 2531895 w 7718489"/>
              <a:gd name="connsiteY17" fmla="*/ 2133575 h 3099991"/>
              <a:gd name="connsiteX18" fmla="*/ 2532423 w 7718489"/>
              <a:gd name="connsiteY18" fmla="*/ 2133575 h 3099991"/>
              <a:gd name="connsiteX19" fmla="*/ 2837145 w 7718489"/>
              <a:gd name="connsiteY19" fmla="*/ 1896765 h 3099991"/>
              <a:gd name="connsiteX20" fmla="*/ 2844358 w 7718489"/>
              <a:gd name="connsiteY20" fmla="*/ 1722589 h 3099991"/>
              <a:gd name="connsiteX21" fmla="*/ 2593473 w 7718489"/>
              <a:gd name="connsiteY21" fmla="*/ 1671568 h 3099991"/>
              <a:gd name="connsiteX22" fmla="*/ 4208566 w 7718489"/>
              <a:gd name="connsiteY22" fmla="*/ 61049 h 3099991"/>
              <a:gd name="connsiteX23" fmla="*/ 4208566 w 7718489"/>
              <a:gd name="connsiteY23" fmla="*/ 2360885 h 3099991"/>
              <a:gd name="connsiteX24" fmla="*/ 4252198 w 7718489"/>
              <a:gd name="connsiteY24" fmla="*/ 2360885 h 3099991"/>
              <a:gd name="connsiteX25" fmla="*/ 4854779 w 7718489"/>
              <a:gd name="connsiteY25" fmla="*/ 1410830 h 3099991"/>
              <a:gd name="connsiteX26" fmla="*/ 5528086 w 7718489"/>
              <a:gd name="connsiteY26" fmla="*/ 1410830 h 3099991"/>
              <a:gd name="connsiteX27" fmla="*/ 5329102 w 7718489"/>
              <a:gd name="connsiteY27" fmla="*/ 2360005 h 3099991"/>
              <a:gd name="connsiteX28" fmla="*/ 5563097 w 7718489"/>
              <a:gd name="connsiteY28" fmla="*/ 2360005 h 3099991"/>
              <a:gd name="connsiteX29" fmla="*/ 5588256 w 7718489"/>
              <a:gd name="connsiteY29" fmla="*/ 2220488 h 3099991"/>
              <a:gd name="connsiteX30" fmla="*/ 5800435 w 7718489"/>
              <a:gd name="connsiteY30" fmla="*/ 1764813 h 3099991"/>
              <a:gd name="connsiteX31" fmla="*/ 5801491 w 7718489"/>
              <a:gd name="connsiteY31" fmla="*/ 1435285 h 3099991"/>
              <a:gd name="connsiteX32" fmla="*/ 5800787 w 7718489"/>
              <a:gd name="connsiteY32" fmla="*/ 61049 h 3099991"/>
              <a:gd name="connsiteX33" fmla="*/ 2354377 w 7718489"/>
              <a:gd name="connsiteY33" fmla="*/ 61049 h 3099991"/>
              <a:gd name="connsiteX34" fmla="*/ 2354377 w 7718489"/>
              <a:gd name="connsiteY34" fmla="*/ 1408015 h 3099991"/>
              <a:gd name="connsiteX35" fmla="*/ 2671061 w 7718489"/>
              <a:gd name="connsiteY35" fmla="*/ 1408015 h 3099991"/>
              <a:gd name="connsiteX36" fmla="*/ 3184442 w 7718489"/>
              <a:gd name="connsiteY36" fmla="*/ 1525364 h 3099991"/>
              <a:gd name="connsiteX37" fmla="*/ 3238279 w 7718489"/>
              <a:gd name="connsiteY37" fmla="*/ 1902571 h 3099991"/>
              <a:gd name="connsiteX38" fmla="*/ 2851219 w 7718489"/>
              <a:gd name="connsiteY38" fmla="*/ 2360005 h 3099991"/>
              <a:gd name="connsiteX39" fmla="*/ 3273466 w 7718489"/>
              <a:gd name="connsiteY39" fmla="*/ 2360005 h 3099991"/>
              <a:gd name="connsiteX40" fmla="*/ 3546695 w 7718489"/>
              <a:gd name="connsiteY40" fmla="*/ 1408543 h 3099991"/>
              <a:gd name="connsiteX41" fmla="*/ 3944662 w 7718489"/>
              <a:gd name="connsiteY41" fmla="*/ 1408543 h 3099991"/>
              <a:gd name="connsiteX42" fmla="*/ 3944662 w 7718489"/>
              <a:gd name="connsiteY42" fmla="*/ 61049 h 3099991"/>
              <a:gd name="connsiteX43" fmla="*/ 498603 w 7718489"/>
              <a:gd name="connsiteY43" fmla="*/ 61049 h 3099991"/>
              <a:gd name="connsiteX44" fmla="*/ 498603 w 7718489"/>
              <a:gd name="connsiteY44" fmla="*/ 1410830 h 3099991"/>
              <a:gd name="connsiteX45" fmla="*/ 881441 w 7718489"/>
              <a:gd name="connsiteY45" fmla="*/ 1410830 h 3099991"/>
              <a:gd name="connsiteX46" fmla="*/ 676826 w 7718489"/>
              <a:gd name="connsiteY46" fmla="*/ 2091351 h 3099991"/>
              <a:gd name="connsiteX47" fmla="*/ 1308612 w 7718489"/>
              <a:gd name="connsiteY47" fmla="*/ 1412062 h 3099991"/>
              <a:gd name="connsiteX48" fmla="*/ 1827624 w 7718489"/>
              <a:gd name="connsiteY48" fmla="*/ 1412062 h 3099991"/>
              <a:gd name="connsiteX49" fmla="*/ 1019725 w 7718489"/>
              <a:gd name="connsiteY49" fmla="*/ 2237729 h 3099991"/>
              <a:gd name="connsiteX50" fmla="*/ 1078312 w 7718489"/>
              <a:gd name="connsiteY50" fmla="*/ 2360885 h 3099991"/>
              <a:gd name="connsiteX51" fmla="*/ 1827624 w 7718489"/>
              <a:gd name="connsiteY51" fmla="*/ 2360885 h 3099991"/>
              <a:gd name="connsiteX52" fmla="*/ 1836596 w 7718489"/>
              <a:gd name="connsiteY52" fmla="*/ 2333966 h 3099991"/>
              <a:gd name="connsiteX53" fmla="*/ 2064435 w 7718489"/>
              <a:gd name="connsiteY53" fmla="*/ 1575506 h 3099991"/>
              <a:gd name="connsiteX54" fmla="*/ 2089417 w 7718489"/>
              <a:gd name="connsiteY54" fmla="*/ 1492992 h 3099991"/>
              <a:gd name="connsiteX55" fmla="*/ 2089417 w 7718489"/>
              <a:gd name="connsiteY55" fmla="*/ 61049 h 3099991"/>
              <a:gd name="connsiteX56" fmla="*/ 6065395 w 7718489"/>
              <a:gd name="connsiteY56" fmla="*/ 60698 h 3099991"/>
              <a:gd name="connsiteX57" fmla="*/ 6065395 w 7718489"/>
              <a:gd name="connsiteY57" fmla="*/ 1503372 h 3099991"/>
              <a:gd name="connsiteX58" fmla="*/ 6770898 w 7718489"/>
              <a:gd name="connsiteY58" fmla="*/ 1317056 h 3099991"/>
              <a:gd name="connsiteX59" fmla="*/ 7344274 w 7718489"/>
              <a:gd name="connsiteY59" fmla="*/ 1514632 h 3099991"/>
              <a:gd name="connsiteX60" fmla="*/ 7383859 w 7718489"/>
              <a:gd name="connsiteY60" fmla="*/ 1868792 h 3099991"/>
              <a:gd name="connsiteX61" fmla="*/ 6906017 w 7718489"/>
              <a:gd name="connsiteY61" fmla="*/ 1868792 h 3099991"/>
              <a:gd name="connsiteX62" fmla="*/ 6667272 w 7718489"/>
              <a:gd name="connsiteY62" fmla="*/ 1642186 h 3099991"/>
              <a:gd name="connsiteX63" fmla="*/ 6084044 w 7718489"/>
              <a:gd name="connsiteY63" fmla="*/ 2210811 h 3099991"/>
              <a:gd name="connsiteX64" fmla="*/ 6065395 w 7718489"/>
              <a:gd name="connsiteY64" fmla="*/ 2305465 h 3099991"/>
              <a:gd name="connsiteX65" fmla="*/ 6065395 w 7718489"/>
              <a:gd name="connsiteY65" fmla="*/ 2360005 h 3099991"/>
              <a:gd name="connsiteX66" fmla="*/ 6453685 w 7718489"/>
              <a:gd name="connsiteY66" fmla="*/ 2360005 h 3099991"/>
              <a:gd name="connsiteX67" fmla="*/ 6519837 w 7718489"/>
              <a:gd name="connsiteY67" fmla="*/ 2094693 h 3099991"/>
              <a:gd name="connsiteX68" fmla="*/ 7322633 w 7718489"/>
              <a:gd name="connsiteY68" fmla="*/ 2094693 h 3099991"/>
              <a:gd name="connsiteX69" fmla="*/ 7257009 w 7718489"/>
              <a:gd name="connsiteY69" fmla="*/ 2360005 h 3099991"/>
              <a:gd name="connsiteX70" fmla="*/ 7658671 w 7718489"/>
              <a:gd name="connsiteY70" fmla="*/ 2360005 h 3099991"/>
              <a:gd name="connsiteX71" fmla="*/ 7657967 w 7718489"/>
              <a:gd name="connsiteY71" fmla="*/ 60698 h 3099991"/>
              <a:gd name="connsiteX72" fmla="*/ 437201 w 7718489"/>
              <a:gd name="connsiteY72" fmla="*/ 0 h 3099991"/>
              <a:gd name="connsiteX73" fmla="*/ 2151170 w 7718489"/>
              <a:gd name="connsiteY73" fmla="*/ 0 h 3099991"/>
              <a:gd name="connsiteX74" fmla="*/ 2151170 w 7718489"/>
              <a:gd name="connsiteY74" fmla="*/ 1410830 h 3099991"/>
              <a:gd name="connsiteX75" fmla="*/ 2292974 w 7718489"/>
              <a:gd name="connsiteY75" fmla="*/ 1410830 h 3099991"/>
              <a:gd name="connsiteX76" fmla="*/ 2292974 w 7718489"/>
              <a:gd name="connsiteY76" fmla="*/ 0 h 3099991"/>
              <a:gd name="connsiteX77" fmla="*/ 4006767 w 7718489"/>
              <a:gd name="connsiteY77" fmla="*/ 0 h 3099991"/>
              <a:gd name="connsiteX78" fmla="*/ 4006767 w 7718489"/>
              <a:gd name="connsiteY78" fmla="*/ 1408543 h 3099991"/>
              <a:gd name="connsiteX79" fmla="*/ 4148748 w 7718489"/>
              <a:gd name="connsiteY79" fmla="*/ 1408543 h 3099991"/>
              <a:gd name="connsiteX80" fmla="*/ 4148748 w 7718489"/>
              <a:gd name="connsiteY80" fmla="*/ 0 h 3099991"/>
              <a:gd name="connsiteX81" fmla="*/ 5862013 w 7718489"/>
              <a:gd name="connsiteY81" fmla="*/ 0 h 3099991"/>
              <a:gd name="connsiteX82" fmla="*/ 5862013 w 7718489"/>
              <a:gd name="connsiteY82" fmla="*/ 1684411 h 3099991"/>
              <a:gd name="connsiteX83" fmla="*/ 6005048 w 7718489"/>
              <a:gd name="connsiteY83" fmla="*/ 1546829 h 3099991"/>
              <a:gd name="connsiteX84" fmla="*/ 6005048 w 7718489"/>
              <a:gd name="connsiteY84" fmla="*/ 0 h 3099991"/>
              <a:gd name="connsiteX85" fmla="*/ 7718489 w 7718489"/>
              <a:gd name="connsiteY85" fmla="*/ 0 h 3099991"/>
              <a:gd name="connsiteX86" fmla="*/ 7718489 w 7718489"/>
              <a:gd name="connsiteY86" fmla="*/ 2420175 h 3099991"/>
              <a:gd name="connsiteX87" fmla="*/ 7242406 w 7718489"/>
              <a:gd name="connsiteY87" fmla="*/ 2420175 h 3099991"/>
              <a:gd name="connsiteX88" fmla="*/ 7097963 w 7718489"/>
              <a:gd name="connsiteY88" fmla="*/ 3004810 h 3099991"/>
              <a:gd name="connsiteX89" fmla="*/ 6322965 w 7718489"/>
              <a:gd name="connsiteY89" fmla="*/ 3099991 h 3099991"/>
              <a:gd name="connsiteX90" fmla="*/ 5729357 w 7718489"/>
              <a:gd name="connsiteY90" fmla="*/ 2923000 h 3099991"/>
              <a:gd name="connsiteX91" fmla="*/ 5555532 w 7718489"/>
              <a:gd name="connsiteY91" fmla="*/ 2420175 h 3099991"/>
              <a:gd name="connsiteX92" fmla="*/ 5314324 w 7718489"/>
              <a:gd name="connsiteY92" fmla="*/ 2420175 h 3099991"/>
              <a:gd name="connsiteX93" fmla="*/ 5178853 w 7718489"/>
              <a:gd name="connsiteY93" fmla="*/ 3064101 h 3099991"/>
              <a:gd name="connsiteX94" fmla="*/ 4761709 w 7718489"/>
              <a:gd name="connsiteY94" fmla="*/ 3064101 h 3099991"/>
              <a:gd name="connsiteX95" fmla="*/ 4899466 w 7718489"/>
              <a:gd name="connsiteY95" fmla="*/ 2420175 h 3099991"/>
              <a:gd name="connsiteX96" fmla="*/ 4632396 w 7718489"/>
              <a:gd name="connsiteY96" fmla="*/ 2420175 h 3099991"/>
              <a:gd name="connsiteX97" fmla="*/ 4224576 w 7718489"/>
              <a:gd name="connsiteY97" fmla="*/ 3064101 h 3099991"/>
              <a:gd name="connsiteX98" fmla="*/ 3869009 w 7718489"/>
              <a:gd name="connsiteY98" fmla="*/ 3064101 h 3099991"/>
              <a:gd name="connsiteX99" fmla="*/ 3863907 w 7718489"/>
              <a:gd name="connsiteY99" fmla="*/ 2420175 h 3099991"/>
              <a:gd name="connsiteX100" fmla="*/ 3673193 w 7718489"/>
              <a:gd name="connsiteY100" fmla="*/ 2420175 h 3099991"/>
              <a:gd name="connsiteX101" fmla="*/ 3493562 w 7718489"/>
              <a:gd name="connsiteY101" fmla="*/ 3064101 h 3099991"/>
              <a:gd name="connsiteX102" fmla="*/ 3069732 w 7718489"/>
              <a:gd name="connsiteY102" fmla="*/ 3064101 h 3099991"/>
              <a:gd name="connsiteX103" fmla="*/ 3255345 w 7718489"/>
              <a:gd name="connsiteY103" fmla="*/ 2420175 h 3099991"/>
              <a:gd name="connsiteX104" fmla="*/ 2319717 w 7718489"/>
              <a:gd name="connsiteY104" fmla="*/ 2420175 h 3099991"/>
              <a:gd name="connsiteX105" fmla="*/ 2319717 w 7718489"/>
              <a:gd name="connsiteY105" fmla="*/ 2421934 h 3099991"/>
              <a:gd name="connsiteX106" fmla="*/ 2227350 w 7718489"/>
              <a:gd name="connsiteY106" fmla="*/ 2421934 h 3099991"/>
              <a:gd name="connsiteX107" fmla="*/ 2035229 w 7718489"/>
              <a:gd name="connsiteY107" fmla="*/ 3065860 h 3099991"/>
              <a:gd name="connsiteX108" fmla="*/ 1614917 w 7718489"/>
              <a:gd name="connsiteY108" fmla="*/ 3065860 h 3099991"/>
              <a:gd name="connsiteX109" fmla="*/ 1809678 w 7718489"/>
              <a:gd name="connsiteY109" fmla="*/ 2420175 h 3099991"/>
              <a:gd name="connsiteX110" fmla="*/ 1107517 w 7718489"/>
              <a:gd name="connsiteY110" fmla="*/ 2420175 h 3099991"/>
              <a:gd name="connsiteX111" fmla="*/ 1417165 w 7718489"/>
              <a:gd name="connsiteY111" fmla="*/ 3065860 h 3099991"/>
              <a:gd name="connsiteX112" fmla="*/ 952694 w 7718489"/>
              <a:gd name="connsiteY112" fmla="*/ 3065860 h 3099991"/>
              <a:gd name="connsiteX113" fmla="*/ 633723 w 7718489"/>
              <a:gd name="connsiteY113" fmla="*/ 2420175 h 3099991"/>
              <a:gd name="connsiteX114" fmla="*/ 578126 w 7718489"/>
              <a:gd name="connsiteY114" fmla="*/ 2420175 h 3099991"/>
              <a:gd name="connsiteX115" fmla="*/ 384596 w 7718489"/>
              <a:gd name="connsiteY115" fmla="*/ 3065860 h 3099991"/>
              <a:gd name="connsiteX116" fmla="*/ 0 w 7718489"/>
              <a:gd name="connsiteY116" fmla="*/ 3065860 h 3099991"/>
              <a:gd name="connsiteX117" fmla="*/ 437201 w 7718489"/>
              <a:gd name="connsiteY117" fmla="*/ 1607879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18489" h="3099991">
                <a:moveTo>
                  <a:pt x="6058533" y="2420175"/>
                </a:moveTo>
                <a:cubicBezTo>
                  <a:pt x="6061876" y="2669124"/>
                  <a:pt x="6221626" y="2775917"/>
                  <a:pt x="6451222" y="2775917"/>
                </a:cubicBezTo>
                <a:cubicBezTo>
                  <a:pt x="6541125" y="2774668"/>
                  <a:pt x="6630730" y="2765432"/>
                  <a:pt x="6718997" y="2748296"/>
                </a:cubicBezTo>
                <a:lnTo>
                  <a:pt x="6800455" y="2420175"/>
                </a:lnTo>
                <a:close/>
                <a:moveTo>
                  <a:pt x="5035465" y="1789620"/>
                </a:moveTo>
                <a:lnTo>
                  <a:pt x="4672157" y="2360005"/>
                </a:lnTo>
                <a:lnTo>
                  <a:pt x="4912310" y="2360005"/>
                </a:lnTo>
                <a:close/>
                <a:moveTo>
                  <a:pt x="3858453" y="1764813"/>
                </a:moveTo>
                <a:lnTo>
                  <a:pt x="3690962" y="2360005"/>
                </a:lnTo>
                <a:lnTo>
                  <a:pt x="3864435" y="2360005"/>
                </a:lnTo>
                <a:close/>
                <a:moveTo>
                  <a:pt x="2514654" y="1671568"/>
                </a:moveTo>
                <a:cubicBezTo>
                  <a:pt x="2492486" y="1671568"/>
                  <a:pt x="2469438" y="1672623"/>
                  <a:pt x="2445687" y="1672623"/>
                </a:cubicBezTo>
                <a:lnTo>
                  <a:pt x="2392026" y="1874949"/>
                </a:lnTo>
                <a:lnTo>
                  <a:pt x="2369859" y="1961686"/>
                </a:lnTo>
                <a:lnTo>
                  <a:pt x="2322884" y="2135863"/>
                </a:lnTo>
                <a:lnTo>
                  <a:pt x="2424575" y="2135863"/>
                </a:lnTo>
                <a:cubicBezTo>
                  <a:pt x="2441816" y="2135863"/>
                  <a:pt x="2459762" y="2135863"/>
                  <a:pt x="2483161" y="2135863"/>
                </a:cubicBezTo>
                <a:cubicBezTo>
                  <a:pt x="2500931" y="2135863"/>
                  <a:pt x="2516589" y="2133575"/>
                  <a:pt x="2531895" y="2133575"/>
                </a:cubicBezTo>
                <a:lnTo>
                  <a:pt x="2532423" y="2133575"/>
                </a:lnTo>
                <a:cubicBezTo>
                  <a:pt x="2728240" y="2118621"/>
                  <a:pt x="2788938" y="2043848"/>
                  <a:pt x="2837145" y="1896765"/>
                </a:cubicBezTo>
                <a:cubicBezTo>
                  <a:pt x="2865118" y="1811437"/>
                  <a:pt x="2867933" y="1755137"/>
                  <a:pt x="2844358" y="1722589"/>
                </a:cubicBezTo>
                <a:cubicBezTo>
                  <a:pt x="2813393" y="1679308"/>
                  <a:pt x="2728240" y="1671568"/>
                  <a:pt x="2593473" y="1671568"/>
                </a:cubicBezTo>
                <a:close/>
                <a:moveTo>
                  <a:pt x="4208566" y="61049"/>
                </a:moveTo>
                <a:lnTo>
                  <a:pt x="4208566" y="2360885"/>
                </a:lnTo>
                <a:lnTo>
                  <a:pt x="4252198" y="2360885"/>
                </a:lnTo>
                <a:lnTo>
                  <a:pt x="4854779" y="1410830"/>
                </a:lnTo>
                <a:lnTo>
                  <a:pt x="5528086" y="1410830"/>
                </a:lnTo>
                <a:lnTo>
                  <a:pt x="5329102" y="2360005"/>
                </a:lnTo>
                <a:lnTo>
                  <a:pt x="5563097" y="2360005"/>
                </a:lnTo>
                <a:cubicBezTo>
                  <a:pt x="5567865" y="2312924"/>
                  <a:pt x="5576275" y="2266266"/>
                  <a:pt x="5588256" y="2220488"/>
                </a:cubicBezTo>
                <a:cubicBezTo>
                  <a:pt x="5629319" y="2056480"/>
                  <a:pt x="5701348" y="1901815"/>
                  <a:pt x="5800435" y="1764813"/>
                </a:cubicBezTo>
                <a:lnTo>
                  <a:pt x="5801491" y="1435285"/>
                </a:lnTo>
                <a:lnTo>
                  <a:pt x="5800787" y="61049"/>
                </a:lnTo>
                <a:close/>
                <a:moveTo>
                  <a:pt x="2354377" y="61049"/>
                </a:moveTo>
                <a:lnTo>
                  <a:pt x="2354377" y="1408015"/>
                </a:lnTo>
                <a:lnTo>
                  <a:pt x="2671061" y="1408015"/>
                </a:lnTo>
                <a:cubicBezTo>
                  <a:pt x="2861952" y="1408015"/>
                  <a:pt x="3077121" y="1396931"/>
                  <a:pt x="3184442" y="1525364"/>
                </a:cubicBezTo>
                <a:cubicBezTo>
                  <a:pt x="3255872" y="1611749"/>
                  <a:pt x="3271706" y="1726635"/>
                  <a:pt x="3238279" y="1902571"/>
                </a:cubicBezTo>
                <a:cubicBezTo>
                  <a:pt x="3197286" y="2128297"/>
                  <a:pt x="3066389" y="2280306"/>
                  <a:pt x="2851219" y="2360005"/>
                </a:cubicBezTo>
                <a:lnTo>
                  <a:pt x="3273466" y="2360005"/>
                </a:lnTo>
                <a:lnTo>
                  <a:pt x="3546695" y="1408543"/>
                </a:lnTo>
                <a:lnTo>
                  <a:pt x="3944662" y="1408543"/>
                </a:lnTo>
                <a:lnTo>
                  <a:pt x="3944662" y="61049"/>
                </a:lnTo>
                <a:close/>
                <a:moveTo>
                  <a:pt x="498603" y="61049"/>
                </a:moveTo>
                <a:lnTo>
                  <a:pt x="498603" y="1410830"/>
                </a:lnTo>
                <a:lnTo>
                  <a:pt x="881441" y="1410830"/>
                </a:lnTo>
                <a:lnTo>
                  <a:pt x="676826" y="2091351"/>
                </a:lnTo>
                <a:lnTo>
                  <a:pt x="1308612" y="1412062"/>
                </a:lnTo>
                <a:lnTo>
                  <a:pt x="1827624" y="1412062"/>
                </a:lnTo>
                <a:lnTo>
                  <a:pt x="1019725" y="2237729"/>
                </a:lnTo>
                <a:lnTo>
                  <a:pt x="1078312" y="2360885"/>
                </a:lnTo>
                <a:lnTo>
                  <a:pt x="1827624" y="2360885"/>
                </a:lnTo>
                <a:lnTo>
                  <a:pt x="1836596" y="2333966"/>
                </a:lnTo>
                <a:lnTo>
                  <a:pt x="2064435" y="1575506"/>
                </a:lnTo>
                <a:lnTo>
                  <a:pt x="2089417" y="1492992"/>
                </a:lnTo>
                <a:lnTo>
                  <a:pt x="2089417" y="61049"/>
                </a:lnTo>
                <a:close/>
                <a:moveTo>
                  <a:pt x="6065395" y="60698"/>
                </a:moveTo>
                <a:lnTo>
                  <a:pt x="6065395" y="1503372"/>
                </a:lnTo>
                <a:cubicBezTo>
                  <a:pt x="6304668" y="1347317"/>
                  <a:pt x="6581591" y="1317056"/>
                  <a:pt x="6770898" y="1317056"/>
                </a:cubicBezTo>
                <a:cubicBezTo>
                  <a:pt x="7037265" y="1317056"/>
                  <a:pt x="7242406" y="1373884"/>
                  <a:pt x="7344274" y="1514632"/>
                </a:cubicBezTo>
                <a:cubicBezTo>
                  <a:pt x="7434353" y="1644649"/>
                  <a:pt x="7402860" y="1785926"/>
                  <a:pt x="7383859" y="1868792"/>
                </a:cubicBezTo>
                <a:lnTo>
                  <a:pt x="6906017" y="1868792"/>
                </a:lnTo>
                <a:cubicBezTo>
                  <a:pt x="6923434" y="1691096"/>
                  <a:pt x="6795705" y="1642186"/>
                  <a:pt x="6667272" y="1642186"/>
                </a:cubicBezTo>
                <a:cubicBezTo>
                  <a:pt x="6342669" y="1642186"/>
                  <a:pt x="6154418" y="1924739"/>
                  <a:pt x="6084044" y="2210811"/>
                </a:cubicBezTo>
                <a:cubicBezTo>
                  <a:pt x="6076479" y="2244239"/>
                  <a:pt x="6071376" y="2275556"/>
                  <a:pt x="6065395" y="2305465"/>
                </a:cubicBezTo>
                <a:lnTo>
                  <a:pt x="6065395" y="2360005"/>
                </a:lnTo>
                <a:lnTo>
                  <a:pt x="6453685" y="2360005"/>
                </a:lnTo>
                <a:lnTo>
                  <a:pt x="6519837" y="2094693"/>
                </a:lnTo>
                <a:lnTo>
                  <a:pt x="7322633" y="2094693"/>
                </a:lnTo>
                <a:lnTo>
                  <a:pt x="7257009" y="2360005"/>
                </a:lnTo>
                <a:lnTo>
                  <a:pt x="7658671" y="2360005"/>
                </a:lnTo>
                <a:lnTo>
                  <a:pt x="7657967" y="60698"/>
                </a:lnTo>
                <a:close/>
                <a:moveTo>
                  <a:pt x="437201" y="0"/>
                </a:moveTo>
                <a:lnTo>
                  <a:pt x="2151170" y="0"/>
                </a:lnTo>
                <a:lnTo>
                  <a:pt x="2151170" y="1410830"/>
                </a:lnTo>
                <a:lnTo>
                  <a:pt x="2292974" y="1410830"/>
                </a:lnTo>
                <a:lnTo>
                  <a:pt x="2292974" y="0"/>
                </a:lnTo>
                <a:lnTo>
                  <a:pt x="4006767" y="0"/>
                </a:lnTo>
                <a:lnTo>
                  <a:pt x="4006767" y="1408543"/>
                </a:lnTo>
                <a:lnTo>
                  <a:pt x="4148748" y="1408543"/>
                </a:lnTo>
                <a:lnTo>
                  <a:pt x="4148748" y="0"/>
                </a:lnTo>
                <a:lnTo>
                  <a:pt x="5862013" y="0"/>
                </a:lnTo>
                <a:lnTo>
                  <a:pt x="5862013" y="1684411"/>
                </a:lnTo>
                <a:cubicBezTo>
                  <a:pt x="5905345" y="1634234"/>
                  <a:pt x="5953218" y="1588174"/>
                  <a:pt x="6005048" y="1546829"/>
                </a:cubicBezTo>
                <a:lnTo>
                  <a:pt x="6005048" y="0"/>
                </a:lnTo>
                <a:lnTo>
                  <a:pt x="7718489" y="0"/>
                </a:lnTo>
                <a:lnTo>
                  <a:pt x="7718489" y="2420175"/>
                </a:lnTo>
                <a:lnTo>
                  <a:pt x="7242406" y="2420175"/>
                </a:lnTo>
                <a:lnTo>
                  <a:pt x="7097963" y="3004810"/>
                </a:lnTo>
                <a:cubicBezTo>
                  <a:pt x="6843929" y="3064980"/>
                  <a:pt x="6584019" y="3096913"/>
                  <a:pt x="6322965" y="3099991"/>
                </a:cubicBezTo>
                <a:cubicBezTo>
                  <a:pt x="6139112" y="3099991"/>
                  <a:pt x="5891218" y="3071490"/>
                  <a:pt x="5729357" y="2923000"/>
                </a:cubicBezTo>
                <a:cubicBezTo>
                  <a:pt x="5597053" y="2801076"/>
                  <a:pt x="5546031" y="2619686"/>
                  <a:pt x="5555532" y="2420175"/>
                </a:cubicBezTo>
                <a:lnTo>
                  <a:pt x="5314324" y="2420175"/>
                </a:lnTo>
                <a:lnTo>
                  <a:pt x="5178853" y="3064101"/>
                </a:lnTo>
                <a:lnTo>
                  <a:pt x="4761709" y="3064101"/>
                </a:lnTo>
                <a:lnTo>
                  <a:pt x="4899466" y="2420175"/>
                </a:lnTo>
                <a:lnTo>
                  <a:pt x="4632396" y="2420175"/>
                </a:lnTo>
                <a:lnTo>
                  <a:pt x="4224576" y="3064101"/>
                </a:lnTo>
                <a:lnTo>
                  <a:pt x="3869009" y="3064101"/>
                </a:lnTo>
                <a:lnTo>
                  <a:pt x="3863907" y="2420175"/>
                </a:lnTo>
                <a:lnTo>
                  <a:pt x="3673193" y="2420175"/>
                </a:lnTo>
                <a:lnTo>
                  <a:pt x="3493562" y="3064101"/>
                </a:lnTo>
                <a:lnTo>
                  <a:pt x="3069732" y="3064101"/>
                </a:lnTo>
                <a:lnTo>
                  <a:pt x="3255345" y="2420175"/>
                </a:lnTo>
                <a:lnTo>
                  <a:pt x="2319717" y="2420175"/>
                </a:lnTo>
                <a:lnTo>
                  <a:pt x="2319717" y="2421934"/>
                </a:lnTo>
                <a:lnTo>
                  <a:pt x="2227350" y="2421934"/>
                </a:lnTo>
                <a:lnTo>
                  <a:pt x="2035229" y="3065860"/>
                </a:lnTo>
                <a:lnTo>
                  <a:pt x="1614917" y="3065860"/>
                </a:lnTo>
                <a:lnTo>
                  <a:pt x="1809678" y="2420175"/>
                </a:lnTo>
                <a:lnTo>
                  <a:pt x="1107517" y="2420175"/>
                </a:lnTo>
                <a:lnTo>
                  <a:pt x="1417165" y="3065860"/>
                </a:lnTo>
                <a:lnTo>
                  <a:pt x="952694" y="3065860"/>
                </a:lnTo>
                <a:lnTo>
                  <a:pt x="633723" y="2420175"/>
                </a:lnTo>
                <a:lnTo>
                  <a:pt x="578126" y="2420175"/>
                </a:lnTo>
                <a:lnTo>
                  <a:pt x="384596" y="3065860"/>
                </a:lnTo>
                <a:lnTo>
                  <a:pt x="0" y="3065860"/>
                </a:lnTo>
                <a:lnTo>
                  <a:pt x="437201" y="1607879"/>
                </a:lnTo>
                <a:close/>
              </a:path>
            </a:pathLst>
          </a:custGeom>
        </p:spPr>
      </p:pic>
      <p:sp>
        <p:nvSpPr>
          <p:cNvPr id="7" name="Shape 8">
            <a:extLst>
              <a:ext uri="{FF2B5EF4-FFF2-40B4-BE49-F238E27FC236}">
                <a16:creationId xmlns:a16="http://schemas.microsoft.com/office/drawing/2014/main" id="{4CBCC8CD-E01A-4F61-8E09-23B36481DC5C}"/>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8" name="TextBox 7">
            <a:extLst>
              <a:ext uri="{FF2B5EF4-FFF2-40B4-BE49-F238E27FC236}">
                <a16:creationId xmlns:a16="http://schemas.microsoft.com/office/drawing/2014/main" id="{B7F707DF-6B0D-4CA9-B3CD-89CCCE5F9FAA}"/>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9" name="Freeform 19">
            <a:extLst>
              <a:ext uri="{FF2B5EF4-FFF2-40B4-BE49-F238E27FC236}">
                <a16:creationId xmlns:a16="http://schemas.microsoft.com/office/drawing/2014/main" id="{4E889479-F88E-49B0-B6A9-E0CF984888D7}"/>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TextBox 9">
            <a:extLst>
              <a:ext uri="{FF2B5EF4-FFF2-40B4-BE49-F238E27FC236}">
                <a16:creationId xmlns:a16="http://schemas.microsoft.com/office/drawing/2014/main" id="{3E252D93-E833-4E17-B413-8EC0339BA74E}"/>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2024 KPMG LLP, a Delaware limited liability partnership and a member firm of the KPMG global organization of independent member firms affiliated with KPMG International Limited, a private English company limited by guarantee. All rights reserved</a:t>
            </a:r>
          </a:p>
        </p:txBody>
      </p:sp>
      <p:cxnSp>
        <p:nvCxnSpPr>
          <p:cNvPr id="11" name="Straight Connector 10">
            <a:extLst>
              <a:ext uri="{FF2B5EF4-FFF2-40B4-BE49-F238E27FC236}">
                <a16:creationId xmlns:a16="http://schemas.microsoft.com/office/drawing/2014/main" id="{579E8285-6E10-4938-8BBA-7C8DC8C95F47}"/>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5000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9_FINAL SLIDE">
    <p:bg>
      <p:bgPr>
        <a:gradFill>
          <a:gsLst>
            <a:gs pos="0">
              <a:srgbClr val="7213EA"/>
            </a:gs>
            <a:gs pos="100000">
              <a:srgbClr val="1F4AE3"/>
            </a:gs>
          </a:gsLst>
          <a:lin ang="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1B8724-6109-47A4-A438-AD136BBBDA58}"/>
              </a:ext>
            </a:extLst>
          </p:cNvPr>
          <p:cNvPicPr>
            <a:picLocks noChangeAspect="1"/>
          </p:cNvPicPr>
          <p:nvPr userDrawn="1"/>
        </p:nvPicPr>
        <p:blipFill rotWithShape="1">
          <a:blip r:embed="rId3"/>
          <a:srcRect t="34232" r="45531" b="3101"/>
          <a:stretch/>
        </p:blipFill>
        <p:spPr>
          <a:xfrm>
            <a:off x="1" y="0"/>
            <a:ext cx="12192000" cy="6858000"/>
          </a:xfrm>
          <a:prstGeom prst="rect">
            <a:avLst/>
          </a:prstGeom>
        </p:spPr>
      </p:pic>
      <p:sp>
        <p:nvSpPr>
          <p:cNvPr id="6" name="Shape 8">
            <a:extLst>
              <a:ext uri="{FF2B5EF4-FFF2-40B4-BE49-F238E27FC236}">
                <a16:creationId xmlns:a16="http://schemas.microsoft.com/office/drawing/2014/main" id="{10DA7EC7-B966-4F26-A629-BC231114FE9A}"/>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7" name="TextBox 6">
            <a:extLst>
              <a:ext uri="{FF2B5EF4-FFF2-40B4-BE49-F238E27FC236}">
                <a16:creationId xmlns:a16="http://schemas.microsoft.com/office/drawing/2014/main" id="{9465B88E-59B6-4300-A6A5-FE6907AB6F32}"/>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8" name="Freeform 19">
            <a:extLst>
              <a:ext uri="{FF2B5EF4-FFF2-40B4-BE49-F238E27FC236}">
                <a16:creationId xmlns:a16="http://schemas.microsoft.com/office/drawing/2014/main" id="{173A96F6-37E6-4BFF-B84F-D4B64D629A0C}"/>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TextBox 8">
            <a:extLst>
              <a:ext uri="{FF2B5EF4-FFF2-40B4-BE49-F238E27FC236}">
                <a16:creationId xmlns:a16="http://schemas.microsoft.com/office/drawing/2014/main" id="{B440353C-5FA5-4860-9949-2793CD666F3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2024 KPMG LLP, a Delaware limited liability partnership and a member firm of the KPMG global organization of independent member firms affiliated with KPMG International Limited, a private English company limited by guarantee. All rights reserved</a:t>
            </a:r>
          </a:p>
        </p:txBody>
      </p:sp>
      <p:cxnSp>
        <p:nvCxnSpPr>
          <p:cNvPr id="10" name="Straight Connector 9">
            <a:extLst>
              <a:ext uri="{FF2B5EF4-FFF2-40B4-BE49-F238E27FC236}">
                <a16:creationId xmlns:a16="http://schemas.microsoft.com/office/drawing/2014/main" id="{4336DF39-CB75-4B94-99A7-6AC992AC2597}"/>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282F9A0-CBE4-4286-9E2C-A2D2CAD180AB}"/>
              </a:ext>
            </a:extLst>
          </p:cNvPr>
          <p:cNvPicPr>
            <a:picLocks noChangeAspect="1"/>
          </p:cNvPicPr>
          <p:nvPr userDrawn="1"/>
        </p:nvPicPr>
        <p:blipFill rotWithShape="1">
          <a:blip r:embed="rId4"/>
          <a:srcRect l="26828" t="41914" r="17655" b="24642"/>
          <a:stretch/>
        </p:blipFill>
        <p:spPr>
          <a:xfrm>
            <a:off x="2234913" y="1882367"/>
            <a:ext cx="7718489" cy="3099991"/>
          </a:xfrm>
          <a:custGeom>
            <a:avLst/>
            <a:gdLst>
              <a:gd name="connsiteX0" fmla="*/ 6058533 w 7718489"/>
              <a:gd name="connsiteY0" fmla="*/ 2420175 h 3099991"/>
              <a:gd name="connsiteX1" fmla="*/ 6451222 w 7718489"/>
              <a:gd name="connsiteY1" fmla="*/ 2775917 h 3099991"/>
              <a:gd name="connsiteX2" fmla="*/ 6718997 w 7718489"/>
              <a:gd name="connsiteY2" fmla="*/ 2748296 h 3099991"/>
              <a:gd name="connsiteX3" fmla="*/ 6800455 w 7718489"/>
              <a:gd name="connsiteY3" fmla="*/ 2420175 h 3099991"/>
              <a:gd name="connsiteX4" fmla="*/ 5035465 w 7718489"/>
              <a:gd name="connsiteY4" fmla="*/ 1789620 h 3099991"/>
              <a:gd name="connsiteX5" fmla="*/ 4672157 w 7718489"/>
              <a:gd name="connsiteY5" fmla="*/ 2360005 h 3099991"/>
              <a:gd name="connsiteX6" fmla="*/ 4912310 w 7718489"/>
              <a:gd name="connsiteY6" fmla="*/ 2360005 h 3099991"/>
              <a:gd name="connsiteX7" fmla="*/ 3858453 w 7718489"/>
              <a:gd name="connsiteY7" fmla="*/ 1764813 h 3099991"/>
              <a:gd name="connsiteX8" fmla="*/ 3690962 w 7718489"/>
              <a:gd name="connsiteY8" fmla="*/ 2360005 h 3099991"/>
              <a:gd name="connsiteX9" fmla="*/ 3864435 w 7718489"/>
              <a:gd name="connsiteY9" fmla="*/ 2360005 h 3099991"/>
              <a:gd name="connsiteX10" fmla="*/ 2514654 w 7718489"/>
              <a:gd name="connsiteY10" fmla="*/ 1671568 h 3099991"/>
              <a:gd name="connsiteX11" fmla="*/ 2445687 w 7718489"/>
              <a:gd name="connsiteY11" fmla="*/ 1672623 h 3099991"/>
              <a:gd name="connsiteX12" fmla="*/ 2392026 w 7718489"/>
              <a:gd name="connsiteY12" fmla="*/ 1874949 h 3099991"/>
              <a:gd name="connsiteX13" fmla="*/ 2369859 w 7718489"/>
              <a:gd name="connsiteY13" fmla="*/ 1961686 h 3099991"/>
              <a:gd name="connsiteX14" fmla="*/ 2322884 w 7718489"/>
              <a:gd name="connsiteY14" fmla="*/ 2135863 h 3099991"/>
              <a:gd name="connsiteX15" fmla="*/ 2424575 w 7718489"/>
              <a:gd name="connsiteY15" fmla="*/ 2135863 h 3099991"/>
              <a:gd name="connsiteX16" fmla="*/ 2483161 w 7718489"/>
              <a:gd name="connsiteY16" fmla="*/ 2135863 h 3099991"/>
              <a:gd name="connsiteX17" fmla="*/ 2531895 w 7718489"/>
              <a:gd name="connsiteY17" fmla="*/ 2133575 h 3099991"/>
              <a:gd name="connsiteX18" fmla="*/ 2532423 w 7718489"/>
              <a:gd name="connsiteY18" fmla="*/ 2133575 h 3099991"/>
              <a:gd name="connsiteX19" fmla="*/ 2837145 w 7718489"/>
              <a:gd name="connsiteY19" fmla="*/ 1896765 h 3099991"/>
              <a:gd name="connsiteX20" fmla="*/ 2844358 w 7718489"/>
              <a:gd name="connsiteY20" fmla="*/ 1722589 h 3099991"/>
              <a:gd name="connsiteX21" fmla="*/ 2593473 w 7718489"/>
              <a:gd name="connsiteY21" fmla="*/ 1671568 h 3099991"/>
              <a:gd name="connsiteX22" fmla="*/ 4208566 w 7718489"/>
              <a:gd name="connsiteY22" fmla="*/ 61049 h 3099991"/>
              <a:gd name="connsiteX23" fmla="*/ 4208566 w 7718489"/>
              <a:gd name="connsiteY23" fmla="*/ 2360885 h 3099991"/>
              <a:gd name="connsiteX24" fmla="*/ 4252198 w 7718489"/>
              <a:gd name="connsiteY24" fmla="*/ 2360885 h 3099991"/>
              <a:gd name="connsiteX25" fmla="*/ 4854779 w 7718489"/>
              <a:gd name="connsiteY25" fmla="*/ 1410830 h 3099991"/>
              <a:gd name="connsiteX26" fmla="*/ 5528086 w 7718489"/>
              <a:gd name="connsiteY26" fmla="*/ 1410830 h 3099991"/>
              <a:gd name="connsiteX27" fmla="*/ 5329102 w 7718489"/>
              <a:gd name="connsiteY27" fmla="*/ 2360005 h 3099991"/>
              <a:gd name="connsiteX28" fmla="*/ 5563097 w 7718489"/>
              <a:gd name="connsiteY28" fmla="*/ 2360005 h 3099991"/>
              <a:gd name="connsiteX29" fmla="*/ 5588256 w 7718489"/>
              <a:gd name="connsiteY29" fmla="*/ 2220488 h 3099991"/>
              <a:gd name="connsiteX30" fmla="*/ 5800435 w 7718489"/>
              <a:gd name="connsiteY30" fmla="*/ 1764813 h 3099991"/>
              <a:gd name="connsiteX31" fmla="*/ 5801491 w 7718489"/>
              <a:gd name="connsiteY31" fmla="*/ 1435285 h 3099991"/>
              <a:gd name="connsiteX32" fmla="*/ 5800787 w 7718489"/>
              <a:gd name="connsiteY32" fmla="*/ 61049 h 3099991"/>
              <a:gd name="connsiteX33" fmla="*/ 2354376 w 7718489"/>
              <a:gd name="connsiteY33" fmla="*/ 61049 h 3099991"/>
              <a:gd name="connsiteX34" fmla="*/ 2354376 w 7718489"/>
              <a:gd name="connsiteY34" fmla="*/ 1408015 h 3099991"/>
              <a:gd name="connsiteX35" fmla="*/ 2671061 w 7718489"/>
              <a:gd name="connsiteY35" fmla="*/ 1408015 h 3099991"/>
              <a:gd name="connsiteX36" fmla="*/ 3184442 w 7718489"/>
              <a:gd name="connsiteY36" fmla="*/ 1525364 h 3099991"/>
              <a:gd name="connsiteX37" fmla="*/ 3238279 w 7718489"/>
              <a:gd name="connsiteY37" fmla="*/ 1902571 h 3099991"/>
              <a:gd name="connsiteX38" fmla="*/ 2851219 w 7718489"/>
              <a:gd name="connsiteY38" fmla="*/ 2360005 h 3099991"/>
              <a:gd name="connsiteX39" fmla="*/ 3273466 w 7718489"/>
              <a:gd name="connsiteY39" fmla="*/ 2360005 h 3099991"/>
              <a:gd name="connsiteX40" fmla="*/ 3546695 w 7718489"/>
              <a:gd name="connsiteY40" fmla="*/ 1408543 h 3099991"/>
              <a:gd name="connsiteX41" fmla="*/ 3944662 w 7718489"/>
              <a:gd name="connsiteY41" fmla="*/ 1408543 h 3099991"/>
              <a:gd name="connsiteX42" fmla="*/ 3944662 w 7718489"/>
              <a:gd name="connsiteY42" fmla="*/ 61049 h 3099991"/>
              <a:gd name="connsiteX43" fmla="*/ 498603 w 7718489"/>
              <a:gd name="connsiteY43" fmla="*/ 61049 h 3099991"/>
              <a:gd name="connsiteX44" fmla="*/ 498603 w 7718489"/>
              <a:gd name="connsiteY44" fmla="*/ 1410830 h 3099991"/>
              <a:gd name="connsiteX45" fmla="*/ 881440 w 7718489"/>
              <a:gd name="connsiteY45" fmla="*/ 1410830 h 3099991"/>
              <a:gd name="connsiteX46" fmla="*/ 676826 w 7718489"/>
              <a:gd name="connsiteY46" fmla="*/ 2091351 h 3099991"/>
              <a:gd name="connsiteX47" fmla="*/ 1308612 w 7718489"/>
              <a:gd name="connsiteY47" fmla="*/ 1412062 h 3099991"/>
              <a:gd name="connsiteX48" fmla="*/ 1827624 w 7718489"/>
              <a:gd name="connsiteY48" fmla="*/ 1412062 h 3099991"/>
              <a:gd name="connsiteX49" fmla="*/ 1019725 w 7718489"/>
              <a:gd name="connsiteY49" fmla="*/ 2237729 h 3099991"/>
              <a:gd name="connsiteX50" fmla="*/ 1078312 w 7718489"/>
              <a:gd name="connsiteY50" fmla="*/ 2360885 h 3099991"/>
              <a:gd name="connsiteX51" fmla="*/ 1827624 w 7718489"/>
              <a:gd name="connsiteY51" fmla="*/ 2360885 h 3099991"/>
              <a:gd name="connsiteX52" fmla="*/ 1836596 w 7718489"/>
              <a:gd name="connsiteY52" fmla="*/ 2333966 h 3099991"/>
              <a:gd name="connsiteX53" fmla="*/ 2064434 w 7718489"/>
              <a:gd name="connsiteY53" fmla="*/ 1575506 h 3099991"/>
              <a:gd name="connsiteX54" fmla="*/ 2089416 w 7718489"/>
              <a:gd name="connsiteY54" fmla="*/ 1492992 h 3099991"/>
              <a:gd name="connsiteX55" fmla="*/ 2089416 w 7718489"/>
              <a:gd name="connsiteY55" fmla="*/ 61049 h 3099991"/>
              <a:gd name="connsiteX56" fmla="*/ 6065395 w 7718489"/>
              <a:gd name="connsiteY56" fmla="*/ 60698 h 3099991"/>
              <a:gd name="connsiteX57" fmla="*/ 6065395 w 7718489"/>
              <a:gd name="connsiteY57" fmla="*/ 1503372 h 3099991"/>
              <a:gd name="connsiteX58" fmla="*/ 6770898 w 7718489"/>
              <a:gd name="connsiteY58" fmla="*/ 1317056 h 3099991"/>
              <a:gd name="connsiteX59" fmla="*/ 7344274 w 7718489"/>
              <a:gd name="connsiteY59" fmla="*/ 1514632 h 3099991"/>
              <a:gd name="connsiteX60" fmla="*/ 7383859 w 7718489"/>
              <a:gd name="connsiteY60" fmla="*/ 1868792 h 3099991"/>
              <a:gd name="connsiteX61" fmla="*/ 6906017 w 7718489"/>
              <a:gd name="connsiteY61" fmla="*/ 1868792 h 3099991"/>
              <a:gd name="connsiteX62" fmla="*/ 6667272 w 7718489"/>
              <a:gd name="connsiteY62" fmla="*/ 1642186 h 3099991"/>
              <a:gd name="connsiteX63" fmla="*/ 6084044 w 7718489"/>
              <a:gd name="connsiteY63" fmla="*/ 2210811 h 3099991"/>
              <a:gd name="connsiteX64" fmla="*/ 6065395 w 7718489"/>
              <a:gd name="connsiteY64" fmla="*/ 2305465 h 3099991"/>
              <a:gd name="connsiteX65" fmla="*/ 6065395 w 7718489"/>
              <a:gd name="connsiteY65" fmla="*/ 2360005 h 3099991"/>
              <a:gd name="connsiteX66" fmla="*/ 6453685 w 7718489"/>
              <a:gd name="connsiteY66" fmla="*/ 2360005 h 3099991"/>
              <a:gd name="connsiteX67" fmla="*/ 6519837 w 7718489"/>
              <a:gd name="connsiteY67" fmla="*/ 2094693 h 3099991"/>
              <a:gd name="connsiteX68" fmla="*/ 7322633 w 7718489"/>
              <a:gd name="connsiteY68" fmla="*/ 2094693 h 3099991"/>
              <a:gd name="connsiteX69" fmla="*/ 7257009 w 7718489"/>
              <a:gd name="connsiteY69" fmla="*/ 2360005 h 3099991"/>
              <a:gd name="connsiteX70" fmla="*/ 7658671 w 7718489"/>
              <a:gd name="connsiteY70" fmla="*/ 2360005 h 3099991"/>
              <a:gd name="connsiteX71" fmla="*/ 7657967 w 7718489"/>
              <a:gd name="connsiteY71" fmla="*/ 60698 h 3099991"/>
              <a:gd name="connsiteX72" fmla="*/ 437201 w 7718489"/>
              <a:gd name="connsiteY72" fmla="*/ 0 h 3099991"/>
              <a:gd name="connsiteX73" fmla="*/ 2151170 w 7718489"/>
              <a:gd name="connsiteY73" fmla="*/ 0 h 3099991"/>
              <a:gd name="connsiteX74" fmla="*/ 2151170 w 7718489"/>
              <a:gd name="connsiteY74" fmla="*/ 1410830 h 3099991"/>
              <a:gd name="connsiteX75" fmla="*/ 2292974 w 7718489"/>
              <a:gd name="connsiteY75" fmla="*/ 1410830 h 3099991"/>
              <a:gd name="connsiteX76" fmla="*/ 2292974 w 7718489"/>
              <a:gd name="connsiteY76" fmla="*/ 0 h 3099991"/>
              <a:gd name="connsiteX77" fmla="*/ 4006767 w 7718489"/>
              <a:gd name="connsiteY77" fmla="*/ 0 h 3099991"/>
              <a:gd name="connsiteX78" fmla="*/ 4006767 w 7718489"/>
              <a:gd name="connsiteY78" fmla="*/ 1408543 h 3099991"/>
              <a:gd name="connsiteX79" fmla="*/ 4148748 w 7718489"/>
              <a:gd name="connsiteY79" fmla="*/ 1408543 h 3099991"/>
              <a:gd name="connsiteX80" fmla="*/ 4148748 w 7718489"/>
              <a:gd name="connsiteY80" fmla="*/ 0 h 3099991"/>
              <a:gd name="connsiteX81" fmla="*/ 5862013 w 7718489"/>
              <a:gd name="connsiteY81" fmla="*/ 0 h 3099991"/>
              <a:gd name="connsiteX82" fmla="*/ 5862013 w 7718489"/>
              <a:gd name="connsiteY82" fmla="*/ 1684411 h 3099991"/>
              <a:gd name="connsiteX83" fmla="*/ 6005048 w 7718489"/>
              <a:gd name="connsiteY83" fmla="*/ 1546829 h 3099991"/>
              <a:gd name="connsiteX84" fmla="*/ 6005048 w 7718489"/>
              <a:gd name="connsiteY84" fmla="*/ 0 h 3099991"/>
              <a:gd name="connsiteX85" fmla="*/ 7718489 w 7718489"/>
              <a:gd name="connsiteY85" fmla="*/ 0 h 3099991"/>
              <a:gd name="connsiteX86" fmla="*/ 7718489 w 7718489"/>
              <a:gd name="connsiteY86" fmla="*/ 2420175 h 3099991"/>
              <a:gd name="connsiteX87" fmla="*/ 7242406 w 7718489"/>
              <a:gd name="connsiteY87" fmla="*/ 2420175 h 3099991"/>
              <a:gd name="connsiteX88" fmla="*/ 7097963 w 7718489"/>
              <a:gd name="connsiteY88" fmla="*/ 3004810 h 3099991"/>
              <a:gd name="connsiteX89" fmla="*/ 6322965 w 7718489"/>
              <a:gd name="connsiteY89" fmla="*/ 3099991 h 3099991"/>
              <a:gd name="connsiteX90" fmla="*/ 5729357 w 7718489"/>
              <a:gd name="connsiteY90" fmla="*/ 2923000 h 3099991"/>
              <a:gd name="connsiteX91" fmla="*/ 5555532 w 7718489"/>
              <a:gd name="connsiteY91" fmla="*/ 2420175 h 3099991"/>
              <a:gd name="connsiteX92" fmla="*/ 5314324 w 7718489"/>
              <a:gd name="connsiteY92" fmla="*/ 2420175 h 3099991"/>
              <a:gd name="connsiteX93" fmla="*/ 5178853 w 7718489"/>
              <a:gd name="connsiteY93" fmla="*/ 3064101 h 3099991"/>
              <a:gd name="connsiteX94" fmla="*/ 4761709 w 7718489"/>
              <a:gd name="connsiteY94" fmla="*/ 3064101 h 3099991"/>
              <a:gd name="connsiteX95" fmla="*/ 4899466 w 7718489"/>
              <a:gd name="connsiteY95" fmla="*/ 2420175 h 3099991"/>
              <a:gd name="connsiteX96" fmla="*/ 4632396 w 7718489"/>
              <a:gd name="connsiteY96" fmla="*/ 2420175 h 3099991"/>
              <a:gd name="connsiteX97" fmla="*/ 4224576 w 7718489"/>
              <a:gd name="connsiteY97" fmla="*/ 3064101 h 3099991"/>
              <a:gd name="connsiteX98" fmla="*/ 3869009 w 7718489"/>
              <a:gd name="connsiteY98" fmla="*/ 3064101 h 3099991"/>
              <a:gd name="connsiteX99" fmla="*/ 3863907 w 7718489"/>
              <a:gd name="connsiteY99" fmla="*/ 2420175 h 3099991"/>
              <a:gd name="connsiteX100" fmla="*/ 3673193 w 7718489"/>
              <a:gd name="connsiteY100" fmla="*/ 2420175 h 3099991"/>
              <a:gd name="connsiteX101" fmla="*/ 3493562 w 7718489"/>
              <a:gd name="connsiteY101" fmla="*/ 3064101 h 3099991"/>
              <a:gd name="connsiteX102" fmla="*/ 3069732 w 7718489"/>
              <a:gd name="connsiteY102" fmla="*/ 3064101 h 3099991"/>
              <a:gd name="connsiteX103" fmla="*/ 3255345 w 7718489"/>
              <a:gd name="connsiteY103" fmla="*/ 2420175 h 3099991"/>
              <a:gd name="connsiteX104" fmla="*/ 2319717 w 7718489"/>
              <a:gd name="connsiteY104" fmla="*/ 2420175 h 3099991"/>
              <a:gd name="connsiteX105" fmla="*/ 2319717 w 7718489"/>
              <a:gd name="connsiteY105" fmla="*/ 2421934 h 3099991"/>
              <a:gd name="connsiteX106" fmla="*/ 2227350 w 7718489"/>
              <a:gd name="connsiteY106" fmla="*/ 2421934 h 3099991"/>
              <a:gd name="connsiteX107" fmla="*/ 2035228 w 7718489"/>
              <a:gd name="connsiteY107" fmla="*/ 3065860 h 3099991"/>
              <a:gd name="connsiteX108" fmla="*/ 1614917 w 7718489"/>
              <a:gd name="connsiteY108" fmla="*/ 3065860 h 3099991"/>
              <a:gd name="connsiteX109" fmla="*/ 1809678 w 7718489"/>
              <a:gd name="connsiteY109" fmla="*/ 2420175 h 3099991"/>
              <a:gd name="connsiteX110" fmla="*/ 1107517 w 7718489"/>
              <a:gd name="connsiteY110" fmla="*/ 2420175 h 3099991"/>
              <a:gd name="connsiteX111" fmla="*/ 1417165 w 7718489"/>
              <a:gd name="connsiteY111" fmla="*/ 3065860 h 3099991"/>
              <a:gd name="connsiteX112" fmla="*/ 952694 w 7718489"/>
              <a:gd name="connsiteY112" fmla="*/ 3065860 h 3099991"/>
              <a:gd name="connsiteX113" fmla="*/ 633722 w 7718489"/>
              <a:gd name="connsiteY113" fmla="*/ 2420175 h 3099991"/>
              <a:gd name="connsiteX114" fmla="*/ 578126 w 7718489"/>
              <a:gd name="connsiteY114" fmla="*/ 2420175 h 3099991"/>
              <a:gd name="connsiteX115" fmla="*/ 384596 w 7718489"/>
              <a:gd name="connsiteY115" fmla="*/ 3065860 h 3099991"/>
              <a:gd name="connsiteX116" fmla="*/ 0 w 7718489"/>
              <a:gd name="connsiteY116" fmla="*/ 3065860 h 3099991"/>
              <a:gd name="connsiteX117" fmla="*/ 437201 w 7718489"/>
              <a:gd name="connsiteY117" fmla="*/ 1607879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18489" h="3099991">
                <a:moveTo>
                  <a:pt x="6058533" y="2420175"/>
                </a:moveTo>
                <a:cubicBezTo>
                  <a:pt x="6061876" y="2669124"/>
                  <a:pt x="6221626" y="2775917"/>
                  <a:pt x="6451222" y="2775917"/>
                </a:cubicBezTo>
                <a:cubicBezTo>
                  <a:pt x="6541125" y="2774668"/>
                  <a:pt x="6630730" y="2765432"/>
                  <a:pt x="6718997" y="2748296"/>
                </a:cubicBezTo>
                <a:lnTo>
                  <a:pt x="6800455" y="2420175"/>
                </a:lnTo>
                <a:close/>
                <a:moveTo>
                  <a:pt x="5035465" y="1789620"/>
                </a:moveTo>
                <a:lnTo>
                  <a:pt x="4672157" y="2360005"/>
                </a:lnTo>
                <a:lnTo>
                  <a:pt x="4912310" y="2360005"/>
                </a:lnTo>
                <a:close/>
                <a:moveTo>
                  <a:pt x="3858453" y="1764813"/>
                </a:moveTo>
                <a:lnTo>
                  <a:pt x="3690962" y="2360005"/>
                </a:lnTo>
                <a:lnTo>
                  <a:pt x="3864435" y="2360005"/>
                </a:lnTo>
                <a:close/>
                <a:moveTo>
                  <a:pt x="2514654" y="1671568"/>
                </a:moveTo>
                <a:cubicBezTo>
                  <a:pt x="2492486" y="1671568"/>
                  <a:pt x="2469438" y="1672623"/>
                  <a:pt x="2445687" y="1672623"/>
                </a:cubicBezTo>
                <a:lnTo>
                  <a:pt x="2392026" y="1874949"/>
                </a:lnTo>
                <a:lnTo>
                  <a:pt x="2369859" y="1961686"/>
                </a:lnTo>
                <a:lnTo>
                  <a:pt x="2322884" y="2135863"/>
                </a:lnTo>
                <a:lnTo>
                  <a:pt x="2424575" y="2135863"/>
                </a:lnTo>
                <a:cubicBezTo>
                  <a:pt x="2441816" y="2135863"/>
                  <a:pt x="2459762" y="2135863"/>
                  <a:pt x="2483161" y="2135863"/>
                </a:cubicBezTo>
                <a:cubicBezTo>
                  <a:pt x="2500931" y="2135863"/>
                  <a:pt x="2516589" y="2133575"/>
                  <a:pt x="2531895" y="2133575"/>
                </a:cubicBezTo>
                <a:lnTo>
                  <a:pt x="2532423" y="2133575"/>
                </a:lnTo>
                <a:cubicBezTo>
                  <a:pt x="2728240" y="2118621"/>
                  <a:pt x="2788938" y="2043848"/>
                  <a:pt x="2837145" y="1896765"/>
                </a:cubicBezTo>
                <a:cubicBezTo>
                  <a:pt x="2865118" y="1811437"/>
                  <a:pt x="2867933" y="1755137"/>
                  <a:pt x="2844358" y="1722589"/>
                </a:cubicBezTo>
                <a:cubicBezTo>
                  <a:pt x="2813393" y="1679308"/>
                  <a:pt x="2728240" y="1671568"/>
                  <a:pt x="2593473" y="1671568"/>
                </a:cubicBezTo>
                <a:close/>
                <a:moveTo>
                  <a:pt x="4208566" y="61049"/>
                </a:moveTo>
                <a:lnTo>
                  <a:pt x="4208566" y="2360885"/>
                </a:lnTo>
                <a:lnTo>
                  <a:pt x="4252198" y="2360885"/>
                </a:lnTo>
                <a:lnTo>
                  <a:pt x="4854779" y="1410830"/>
                </a:lnTo>
                <a:lnTo>
                  <a:pt x="5528086" y="1410830"/>
                </a:lnTo>
                <a:lnTo>
                  <a:pt x="5329102" y="2360005"/>
                </a:lnTo>
                <a:lnTo>
                  <a:pt x="5563097" y="2360005"/>
                </a:lnTo>
                <a:cubicBezTo>
                  <a:pt x="5567865" y="2312924"/>
                  <a:pt x="5576275" y="2266266"/>
                  <a:pt x="5588256" y="2220488"/>
                </a:cubicBezTo>
                <a:cubicBezTo>
                  <a:pt x="5629319" y="2056480"/>
                  <a:pt x="5701348" y="1901815"/>
                  <a:pt x="5800435" y="1764813"/>
                </a:cubicBezTo>
                <a:lnTo>
                  <a:pt x="5801491" y="1435285"/>
                </a:lnTo>
                <a:lnTo>
                  <a:pt x="5800787" y="61049"/>
                </a:lnTo>
                <a:close/>
                <a:moveTo>
                  <a:pt x="2354376" y="61049"/>
                </a:moveTo>
                <a:lnTo>
                  <a:pt x="2354376" y="1408015"/>
                </a:lnTo>
                <a:lnTo>
                  <a:pt x="2671061" y="1408015"/>
                </a:lnTo>
                <a:cubicBezTo>
                  <a:pt x="2861952" y="1408015"/>
                  <a:pt x="3077121" y="1396931"/>
                  <a:pt x="3184442" y="1525364"/>
                </a:cubicBezTo>
                <a:cubicBezTo>
                  <a:pt x="3255872" y="1611749"/>
                  <a:pt x="3271706" y="1726635"/>
                  <a:pt x="3238279" y="1902571"/>
                </a:cubicBezTo>
                <a:cubicBezTo>
                  <a:pt x="3197286" y="2128297"/>
                  <a:pt x="3066389" y="2280306"/>
                  <a:pt x="2851219" y="2360005"/>
                </a:cubicBezTo>
                <a:lnTo>
                  <a:pt x="3273466" y="2360005"/>
                </a:lnTo>
                <a:lnTo>
                  <a:pt x="3546695" y="1408543"/>
                </a:lnTo>
                <a:lnTo>
                  <a:pt x="3944662" y="1408543"/>
                </a:lnTo>
                <a:lnTo>
                  <a:pt x="3944662" y="61049"/>
                </a:lnTo>
                <a:close/>
                <a:moveTo>
                  <a:pt x="498603" y="61049"/>
                </a:moveTo>
                <a:lnTo>
                  <a:pt x="498603" y="1410830"/>
                </a:lnTo>
                <a:lnTo>
                  <a:pt x="881440" y="1410830"/>
                </a:lnTo>
                <a:lnTo>
                  <a:pt x="676826" y="2091351"/>
                </a:lnTo>
                <a:lnTo>
                  <a:pt x="1308612" y="1412062"/>
                </a:lnTo>
                <a:lnTo>
                  <a:pt x="1827624" y="1412062"/>
                </a:lnTo>
                <a:lnTo>
                  <a:pt x="1019725" y="2237729"/>
                </a:lnTo>
                <a:lnTo>
                  <a:pt x="1078312" y="2360885"/>
                </a:lnTo>
                <a:lnTo>
                  <a:pt x="1827624" y="2360885"/>
                </a:lnTo>
                <a:lnTo>
                  <a:pt x="1836596" y="2333966"/>
                </a:lnTo>
                <a:lnTo>
                  <a:pt x="2064434" y="1575506"/>
                </a:lnTo>
                <a:lnTo>
                  <a:pt x="2089416" y="1492992"/>
                </a:lnTo>
                <a:lnTo>
                  <a:pt x="2089416" y="61049"/>
                </a:lnTo>
                <a:close/>
                <a:moveTo>
                  <a:pt x="6065395" y="60698"/>
                </a:moveTo>
                <a:lnTo>
                  <a:pt x="6065395" y="1503372"/>
                </a:lnTo>
                <a:cubicBezTo>
                  <a:pt x="6304668" y="1347317"/>
                  <a:pt x="6581591" y="1317056"/>
                  <a:pt x="6770898" y="1317056"/>
                </a:cubicBezTo>
                <a:cubicBezTo>
                  <a:pt x="7037265" y="1317056"/>
                  <a:pt x="7242406" y="1373884"/>
                  <a:pt x="7344274" y="1514632"/>
                </a:cubicBezTo>
                <a:cubicBezTo>
                  <a:pt x="7434353" y="1644649"/>
                  <a:pt x="7402860" y="1785926"/>
                  <a:pt x="7383859" y="1868792"/>
                </a:cubicBezTo>
                <a:lnTo>
                  <a:pt x="6906017" y="1868792"/>
                </a:lnTo>
                <a:cubicBezTo>
                  <a:pt x="6923434" y="1691096"/>
                  <a:pt x="6795705" y="1642186"/>
                  <a:pt x="6667272" y="1642186"/>
                </a:cubicBezTo>
                <a:cubicBezTo>
                  <a:pt x="6342669" y="1642186"/>
                  <a:pt x="6154418" y="1924739"/>
                  <a:pt x="6084044" y="2210811"/>
                </a:cubicBezTo>
                <a:cubicBezTo>
                  <a:pt x="6076479" y="2244239"/>
                  <a:pt x="6071376" y="2275556"/>
                  <a:pt x="6065395" y="2305465"/>
                </a:cubicBezTo>
                <a:lnTo>
                  <a:pt x="6065395" y="2360005"/>
                </a:lnTo>
                <a:lnTo>
                  <a:pt x="6453685" y="2360005"/>
                </a:lnTo>
                <a:lnTo>
                  <a:pt x="6519837" y="2094693"/>
                </a:lnTo>
                <a:lnTo>
                  <a:pt x="7322633" y="2094693"/>
                </a:lnTo>
                <a:lnTo>
                  <a:pt x="7257009" y="2360005"/>
                </a:lnTo>
                <a:lnTo>
                  <a:pt x="7658671" y="2360005"/>
                </a:lnTo>
                <a:lnTo>
                  <a:pt x="7657967" y="60698"/>
                </a:lnTo>
                <a:close/>
                <a:moveTo>
                  <a:pt x="437201" y="0"/>
                </a:moveTo>
                <a:lnTo>
                  <a:pt x="2151170" y="0"/>
                </a:lnTo>
                <a:lnTo>
                  <a:pt x="2151170" y="1410830"/>
                </a:lnTo>
                <a:lnTo>
                  <a:pt x="2292974" y="1410830"/>
                </a:lnTo>
                <a:lnTo>
                  <a:pt x="2292974" y="0"/>
                </a:lnTo>
                <a:lnTo>
                  <a:pt x="4006767" y="0"/>
                </a:lnTo>
                <a:lnTo>
                  <a:pt x="4006767" y="1408543"/>
                </a:lnTo>
                <a:lnTo>
                  <a:pt x="4148748" y="1408543"/>
                </a:lnTo>
                <a:lnTo>
                  <a:pt x="4148748" y="0"/>
                </a:lnTo>
                <a:lnTo>
                  <a:pt x="5862013" y="0"/>
                </a:lnTo>
                <a:lnTo>
                  <a:pt x="5862013" y="1684411"/>
                </a:lnTo>
                <a:cubicBezTo>
                  <a:pt x="5905345" y="1634234"/>
                  <a:pt x="5953218" y="1588174"/>
                  <a:pt x="6005048" y="1546829"/>
                </a:cubicBezTo>
                <a:lnTo>
                  <a:pt x="6005048" y="0"/>
                </a:lnTo>
                <a:lnTo>
                  <a:pt x="7718489" y="0"/>
                </a:lnTo>
                <a:lnTo>
                  <a:pt x="7718489" y="2420175"/>
                </a:lnTo>
                <a:lnTo>
                  <a:pt x="7242406" y="2420175"/>
                </a:lnTo>
                <a:lnTo>
                  <a:pt x="7097963" y="3004810"/>
                </a:lnTo>
                <a:cubicBezTo>
                  <a:pt x="6843929" y="3064980"/>
                  <a:pt x="6584019" y="3096913"/>
                  <a:pt x="6322965" y="3099991"/>
                </a:cubicBezTo>
                <a:cubicBezTo>
                  <a:pt x="6139112" y="3099991"/>
                  <a:pt x="5891218" y="3071490"/>
                  <a:pt x="5729357" y="2923000"/>
                </a:cubicBezTo>
                <a:cubicBezTo>
                  <a:pt x="5597053" y="2801076"/>
                  <a:pt x="5546031" y="2619686"/>
                  <a:pt x="5555532" y="2420175"/>
                </a:cubicBezTo>
                <a:lnTo>
                  <a:pt x="5314324" y="2420175"/>
                </a:lnTo>
                <a:lnTo>
                  <a:pt x="5178853" y="3064101"/>
                </a:lnTo>
                <a:lnTo>
                  <a:pt x="4761709" y="3064101"/>
                </a:lnTo>
                <a:lnTo>
                  <a:pt x="4899466" y="2420175"/>
                </a:lnTo>
                <a:lnTo>
                  <a:pt x="4632396" y="2420175"/>
                </a:lnTo>
                <a:lnTo>
                  <a:pt x="4224576" y="3064101"/>
                </a:lnTo>
                <a:lnTo>
                  <a:pt x="3869009" y="3064101"/>
                </a:lnTo>
                <a:lnTo>
                  <a:pt x="3863907" y="2420175"/>
                </a:lnTo>
                <a:lnTo>
                  <a:pt x="3673193" y="2420175"/>
                </a:lnTo>
                <a:lnTo>
                  <a:pt x="3493562" y="3064101"/>
                </a:lnTo>
                <a:lnTo>
                  <a:pt x="3069732" y="3064101"/>
                </a:lnTo>
                <a:lnTo>
                  <a:pt x="3255345" y="2420175"/>
                </a:lnTo>
                <a:lnTo>
                  <a:pt x="2319717" y="2420175"/>
                </a:lnTo>
                <a:lnTo>
                  <a:pt x="2319717" y="2421934"/>
                </a:lnTo>
                <a:lnTo>
                  <a:pt x="2227350" y="2421934"/>
                </a:lnTo>
                <a:lnTo>
                  <a:pt x="2035228" y="3065860"/>
                </a:lnTo>
                <a:lnTo>
                  <a:pt x="1614917" y="3065860"/>
                </a:lnTo>
                <a:lnTo>
                  <a:pt x="1809678" y="2420175"/>
                </a:lnTo>
                <a:lnTo>
                  <a:pt x="1107517" y="2420175"/>
                </a:lnTo>
                <a:lnTo>
                  <a:pt x="1417165" y="3065860"/>
                </a:lnTo>
                <a:lnTo>
                  <a:pt x="952694" y="3065860"/>
                </a:lnTo>
                <a:lnTo>
                  <a:pt x="633722" y="2420175"/>
                </a:lnTo>
                <a:lnTo>
                  <a:pt x="578126" y="2420175"/>
                </a:lnTo>
                <a:lnTo>
                  <a:pt x="384596" y="3065860"/>
                </a:lnTo>
                <a:lnTo>
                  <a:pt x="0" y="3065860"/>
                </a:lnTo>
                <a:lnTo>
                  <a:pt x="437201" y="1607879"/>
                </a:lnTo>
                <a:close/>
              </a:path>
            </a:pathLst>
          </a:custGeom>
        </p:spPr>
      </p:pic>
    </p:spTree>
    <p:extLst>
      <p:ext uri="{BB962C8B-B14F-4D97-AF65-F5344CB8AC3E}">
        <p14:creationId xmlns:p14="http://schemas.microsoft.com/office/powerpoint/2010/main" val="14258752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11_FINAL SLIDE">
    <p:bg>
      <p:bgPr>
        <a:gradFill>
          <a:gsLst>
            <a:gs pos="0">
              <a:srgbClr val="7213EA"/>
            </a:gs>
            <a:gs pos="100000">
              <a:srgbClr val="1F4AE3"/>
            </a:gs>
          </a:gsLst>
          <a:lin ang="0" scaled="0"/>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ABFCD1-5785-4AFC-8DA5-9971CBE3526F}"/>
              </a:ext>
            </a:extLst>
          </p:cNvPr>
          <p:cNvPicPr>
            <a:picLocks noChangeAspect="1"/>
          </p:cNvPicPr>
          <p:nvPr userDrawn="1"/>
        </p:nvPicPr>
        <p:blipFill rotWithShape="1">
          <a:blip r:embed="rId3"/>
          <a:srcRect t="1946" b="1946"/>
          <a:stretch/>
        </p:blipFill>
        <p:spPr>
          <a:xfrm>
            <a:off x="0" y="-1"/>
            <a:ext cx="12192000" cy="6858001"/>
          </a:xfrm>
          <a:prstGeom prst="rect">
            <a:avLst/>
          </a:prstGeom>
        </p:spPr>
      </p:pic>
      <p:sp>
        <p:nvSpPr>
          <p:cNvPr id="12" name="Rectangle 11">
            <a:extLst>
              <a:ext uri="{FF2B5EF4-FFF2-40B4-BE49-F238E27FC236}">
                <a16:creationId xmlns:a16="http://schemas.microsoft.com/office/drawing/2014/main" id="{3C1D1989-8373-4A6D-9533-37075802AD89}"/>
              </a:ext>
            </a:extLst>
          </p:cNvPr>
          <p:cNvSpPr/>
          <p:nvPr userDrawn="1"/>
        </p:nvSpPr>
        <p:spPr>
          <a:xfrm>
            <a:off x="0" y="-1"/>
            <a:ext cx="6362689" cy="6858001"/>
          </a:xfrm>
          <a:prstGeom prst="rect">
            <a:avLst/>
          </a:prstGeom>
          <a:gradFill>
            <a:gsLst>
              <a:gs pos="0">
                <a:srgbClr val="7213EA">
                  <a:alpha val="43000"/>
                </a:srgbClr>
              </a:gs>
              <a:gs pos="100000">
                <a:srgbClr val="1F4AE3">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sp>
        <p:nvSpPr>
          <p:cNvPr id="6" name="Shape 8">
            <a:extLst>
              <a:ext uri="{FF2B5EF4-FFF2-40B4-BE49-F238E27FC236}">
                <a16:creationId xmlns:a16="http://schemas.microsoft.com/office/drawing/2014/main" id="{10DA7EC7-B966-4F26-A629-BC231114FE9A}"/>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7" name="TextBox 6">
            <a:extLst>
              <a:ext uri="{FF2B5EF4-FFF2-40B4-BE49-F238E27FC236}">
                <a16:creationId xmlns:a16="http://schemas.microsoft.com/office/drawing/2014/main" id="{9465B88E-59B6-4300-A6A5-FE6907AB6F32}"/>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8" name="Freeform 19">
            <a:extLst>
              <a:ext uri="{FF2B5EF4-FFF2-40B4-BE49-F238E27FC236}">
                <a16:creationId xmlns:a16="http://schemas.microsoft.com/office/drawing/2014/main" id="{173A96F6-37E6-4BFF-B84F-D4B64D629A0C}"/>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9" name="TextBox 8">
            <a:extLst>
              <a:ext uri="{FF2B5EF4-FFF2-40B4-BE49-F238E27FC236}">
                <a16:creationId xmlns:a16="http://schemas.microsoft.com/office/drawing/2014/main" id="{B440353C-5FA5-4860-9949-2793CD666F3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2024 KPMG LLP, a Delaware limited liability partnership and a member firm of the KPMG global organization of independent member firms affiliated with KPMG International Limited, a private English company limited by guarantee. All rights reserved</a:t>
            </a:r>
          </a:p>
        </p:txBody>
      </p:sp>
      <p:cxnSp>
        <p:nvCxnSpPr>
          <p:cNvPr id="10" name="Straight Connector 9">
            <a:extLst>
              <a:ext uri="{FF2B5EF4-FFF2-40B4-BE49-F238E27FC236}">
                <a16:creationId xmlns:a16="http://schemas.microsoft.com/office/drawing/2014/main" id="{4336DF39-CB75-4B94-99A7-6AC992AC2597}"/>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Graphic 6">
            <a:extLst>
              <a:ext uri="{FF2B5EF4-FFF2-40B4-BE49-F238E27FC236}">
                <a16:creationId xmlns:a16="http://schemas.microsoft.com/office/drawing/2014/main" id="{ED1A19EE-224F-4C0C-A670-C9BBCD8540D6}"/>
              </a:ext>
            </a:extLst>
          </p:cNvPr>
          <p:cNvSpPr/>
          <p:nvPr userDrawn="1"/>
        </p:nvSpPr>
        <p:spPr>
          <a:xfrm>
            <a:off x="2234933" y="1882443"/>
            <a:ext cx="7718488" cy="3099991"/>
          </a:xfrm>
          <a:custGeom>
            <a:avLst/>
            <a:gdLst>
              <a:gd name="connsiteX0" fmla="*/ 6005027 w 7718488"/>
              <a:gd name="connsiteY0" fmla="*/ -77 h 3099991"/>
              <a:gd name="connsiteX1" fmla="*/ 6005027 w 7718488"/>
              <a:gd name="connsiteY1" fmla="*/ 1546752 h 3099991"/>
              <a:gd name="connsiteX2" fmla="*/ 5861992 w 7718488"/>
              <a:gd name="connsiteY2" fmla="*/ 1684334 h 3099991"/>
              <a:gd name="connsiteX3" fmla="*/ 5861992 w 7718488"/>
              <a:gd name="connsiteY3" fmla="*/ -77 h 3099991"/>
              <a:gd name="connsiteX4" fmla="*/ 4148727 w 7718488"/>
              <a:gd name="connsiteY4" fmla="*/ -77 h 3099991"/>
              <a:gd name="connsiteX5" fmla="*/ 4148727 w 7718488"/>
              <a:gd name="connsiteY5" fmla="*/ 1408466 h 3099991"/>
              <a:gd name="connsiteX6" fmla="*/ 4006746 w 7718488"/>
              <a:gd name="connsiteY6" fmla="*/ 1408466 h 3099991"/>
              <a:gd name="connsiteX7" fmla="*/ 4006746 w 7718488"/>
              <a:gd name="connsiteY7" fmla="*/ -77 h 3099991"/>
              <a:gd name="connsiteX8" fmla="*/ 2292953 w 7718488"/>
              <a:gd name="connsiteY8" fmla="*/ -77 h 3099991"/>
              <a:gd name="connsiteX9" fmla="*/ 2292953 w 7718488"/>
              <a:gd name="connsiteY9" fmla="*/ 1410753 h 3099991"/>
              <a:gd name="connsiteX10" fmla="*/ 2151149 w 7718488"/>
              <a:gd name="connsiteY10" fmla="*/ 1410753 h 3099991"/>
              <a:gd name="connsiteX11" fmla="*/ 2151149 w 7718488"/>
              <a:gd name="connsiteY11" fmla="*/ -77 h 3099991"/>
              <a:gd name="connsiteX12" fmla="*/ 437180 w 7718488"/>
              <a:gd name="connsiteY12" fmla="*/ -77 h 3099991"/>
              <a:gd name="connsiteX13" fmla="*/ 437180 w 7718488"/>
              <a:gd name="connsiteY13" fmla="*/ 1607802 h 3099991"/>
              <a:gd name="connsiteX14" fmla="*/ -21 w 7718488"/>
              <a:gd name="connsiteY14" fmla="*/ 3065783 h 3099991"/>
              <a:gd name="connsiteX15" fmla="*/ 384575 w 7718488"/>
              <a:gd name="connsiteY15" fmla="*/ 3065783 h 3099991"/>
              <a:gd name="connsiteX16" fmla="*/ 578105 w 7718488"/>
              <a:gd name="connsiteY16" fmla="*/ 2420098 h 3099991"/>
              <a:gd name="connsiteX17" fmla="*/ 633701 w 7718488"/>
              <a:gd name="connsiteY17" fmla="*/ 2420098 h 3099991"/>
              <a:gd name="connsiteX18" fmla="*/ 952673 w 7718488"/>
              <a:gd name="connsiteY18" fmla="*/ 3065783 h 3099991"/>
              <a:gd name="connsiteX19" fmla="*/ 1417144 w 7718488"/>
              <a:gd name="connsiteY19" fmla="*/ 3065783 h 3099991"/>
              <a:gd name="connsiteX20" fmla="*/ 1107496 w 7718488"/>
              <a:gd name="connsiteY20" fmla="*/ 2420098 h 3099991"/>
              <a:gd name="connsiteX21" fmla="*/ 1809657 w 7718488"/>
              <a:gd name="connsiteY21" fmla="*/ 2420098 h 3099991"/>
              <a:gd name="connsiteX22" fmla="*/ 1614896 w 7718488"/>
              <a:gd name="connsiteY22" fmla="*/ 3065783 h 3099991"/>
              <a:gd name="connsiteX23" fmla="*/ 2035207 w 7718488"/>
              <a:gd name="connsiteY23" fmla="*/ 3065783 h 3099991"/>
              <a:gd name="connsiteX24" fmla="*/ 2227329 w 7718488"/>
              <a:gd name="connsiteY24" fmla="*/ 2421857 h 3099991"/>
              <a:gd name="connsiteX25" fmla="*/ 2319696 w 7718488"/>
              <a:gd name="connsiteY25" fmla="*/ 2421857 h 3099991"/>
              <a:gd name="connsiteX26" fmla="*/ 2319696 w 7718488"/>
              <a:gd name="connsiteY26" fmla="*/ 2420098 h 3099991"/>
              <a:gd name="connsiteX27" fmla="*/ 3255324 w 7718488"/>
              <a:gd name="connsiteY27" fmla="*/ 2420098 h 3099991"/>
              <a:gd name="connsiteX28" fmla="*/ 3069711 w 7718488"/>
              <a:gd name="connsiteY28" fmla="*/ 3064024 h 3099991"/>
              <a:gd name="connsiteX29" fmla="*/ 3493541 w 7718488"/>
              <a:gd name="connsiteY29" fmla="*/ 3064024 h 3099991"/>
              <a:gd name="connsiteX30" fmla="*/ 3673172 w 7718488"/>
              <a:gd name="connsiteY30" fmla="*/ 2420098 h 3099991"/>
              <a:gd name="connsiteX31" fmla="*/ 3863886 w 7718488"/>
              <a:gd name="connsiteY31" fmla="*/ 2420098 h 3099991"/>
              <a:gd name="connsiteX32" fmla="*/ 3868988 w 7718488"/>
              <a:gd name="connsiteY32" fmla="*/ 3064024 h 3099991"/>
              <a:gd name="connsiteX33" fmla="*/ 4224555 w 7718488"/>
              <a:gd name="connsiteY33" fmla="*/ 3064024 h 3099991"/>
              <a:gd name="connsiteX34" fmla="*/ 4632375 w 7718488"/>
              <a:gd name="connsiteY34" fmla="*/ 2420098 h 3099991"/>
              <a:gd name="connsiteX35" fmla="*/ 4899445 w 7718488"/>
              <a:gd name="connsiteY35" fmla="*/ 2420098 h 3099991"/>
              <a:gd name="connsiteX36" fmla="*/ 4761688 w 7718488"/>
              <a:gd name="connsiteY36" fmla="*/ 3064024 h 3099991"/>
              <a:gd name="connsiteX37" fmla="*/ 5178832 w 7718488"/>
              <a:gd name="connsiteY37" fmla="*/ 3064024 h 3099991"/>
              <a:gd name="connsiteX38" fmla="*/ 5314303 w 7718488"/>
              <a:gd name="connsiteY38" fmla="*/ 2420098 h 3099991"/>
              <a:gd name="connsiteX39" fmla="*/ 5555511 w 7718488"/>
              <a:gd name="connsiteY39" fmla="*/ 2420098 h 3099991"/>
              <a:gd name="connsiteX40" fmla="*/ 5729336 w 7718488"/>
              <a:gd name="connsiteY40" fmla="*/ 2922923 h 3099991"/>
              <a:gd name="connsiteX41" fmla="*/ 6322944 w 7718488"/>
              <a:gd name="connsiteY41" fmla="*/ 3099914 h 3099991"/>
              <a:gd name="connsiteX42" fmla="*/ 7097942 w 7718488"/>
              <a:gd name="connsiteY42" fmla="*/ 3004733 h 3099991"/>
              <a:gd name="connsiteX43" fmla="*/ 7242385 w 7718488"/>
              <a:gd name="connsiteY43" fmla="*/ 2420098 h 3099991"/>
              <a:gd name="connsiteX44" fmla="*/ 7718468 w 7718488"/>
              <a:gd name="connsiteY44" fmla="*/ 2420098 h 3099991"/>
              <a:gd name="connsiteX45" fmla="*/ 7718468 w 7718488"/>
              <a:gd name="connsiteY45" fmla="*/ -77 h 3099991"/>
              <a:gd name="connsiteX46" fmla="*/ 2089395 w 7718488"/>
              <a:gd name="connsiteY46" fmla="*/ 1492915 h 3099991"/>
              <a:gd name="connsiteX47" fmla="*/ 2064413 w 7718488"/>
              <a:gd name="connsiteY47" fmla="*/ 1575429 h 3099991"/>
              <a:gd name="connsiteX48" fmla="*/ 1836575 w 7718488"/>
              <a:gd name="connsiteY48" fmla="*/ 2333889 h 3099991"/>
              <a:gd name="connsiteX49" fmla="*/ 1827603 w 7718488"/>
              <a:gd name="connsiteY49" fmla="*/ 2360808 h 3099991"/>
              <a:gd name="connsiteX50" fmla="*/ 1078291 w 7718488"/>
              <a:gd name="connsiteY50" fmla="*/ 2360808 h 3099991"/>
              <a:gd name="connsiteX51" fmla="*/ 1019704 w 7718488"/>
              <a:gd name="connsiteY51" fmla="*/ 2237652 h 3099991"/>
              <a:gd name="connsiteX52" fmla="*/ 1827603 w 7718488"/>
              <a:gd name="connsiteY52" fmla="*/ 1411985 h 3099991"/>
              <a:gd name="connsiteX53" fmla="*/ 1308591 w 7718488"/>
              <a:gd name="connsiteY53" fmla="*/ 1411985 h 3099991"/>
              <a:gd name="connsiteX54" fmla="*/ 676805 w 7718488"/>
              <a:gd name="connsiteY54" fmla="*/ 2091274 h 3099991"/>
              <a:gd name="connsiteX55" fmla="*/ 881419 w 7718488"/>
              <a:gd name="connsiteY55" fmla="*/ 1410753 h 3099991"/>
              <a:gd name="connsiteX56" fmla="*/ 498582 w 7718488"/>
              <a:gd name="connsiteY56" fmla="*/ 1410753 h 3099991"/>
              <a:gd name="connsiteX57" fmla="*/ 498582 w 7718488"/>
              <a:gd name="connsiteY57" fmla="*/ 60972 h 3099991"/>
              <a:gd name="connsiteX58" fmla="*/ 2089395 w 7718488"/>
              <a:gd name="connsiteY58" fmla="*/ 60972 h 3099991"/>
              <a:gd name="connsiteX59" fmla="*/ 2531874 w 7718488"/>
              <a:gd name="connsiteY59" fmla="*/ 2133498 h 3099991"/>
              <a:gd name="connsiteX60" fmla="*/ 2531874 w 7718488"/>
              <a:gd name="connsiteY60" fmla="*/ 2133498 h 3099991"/>
              <a:gd name="connsiteX61" fmla="*/ 2483140 w 7718488"/>
              <a:gd name="connsiteY61" fmla="*/ 2135786 h 3099991"/>
              <a:gd name="connsiteX62" fmla="*/ 2424554 w 7718488"/>
              <a:gd name="connsiteY62" fmla="*/ 2135786 h 3099991"/>
              <a:gd name="connsiteX63" fmla="*/ 2322863 w 7718488"/>
              <a:gd name="connsiteY63" fmla="*/ 2135786 h 3099991"/>
              <a:gd name="connsiteX64" fmla="*/ 2369838 w 7718488"/>
              <a:gd name="connsiteY64" fmla="*/ 1961609 h 3099991"/>
              <a:gd name="connsiteX65" fmla="*/ 2392005 w 7718488"/>
              <a:gd name="connsiteY65" fmla="*/ 1874872 h 3099991"/>
              <a:gd name="connsiteX66" fmla="*/ 2445666 w 7718488"/>
              <a:gd name="connsiteY66" fmla="*/ 1672546 h 3099991"/>
              <a:gd name="connsiteX67" fmla="*/ 2514633 w 7718488"/>
              <a:gd name="connsiteY67" fmla="*/ 1671491 h 3099991"/>
              <a:gd name="connsiteX68" fmla="*/ 2593452 w 7718488"/>
              <a:gd name="connsiteY68" fmla="*/ 1671491 h 3099991"/>
              <a:gd name="connsiteX69" fmla="*/ 2844337 w 7718488"/>
              <a:gd name="connsiteY69" fmla="*/ 1722512 h 3099991"/>
              <a:gd name="connsiteX70" fmla="*/ 2837124 w 7718488"/>
              <a:gd name="connsiteY70" fmla="*/ 1896688 h 3099991"/>
              <a:gd name="connsiteX71" fmla="*/ 2532402 w 7718488"/>
              <a:gd name="connsiteY71" fmla="*/ 2133498 h 3099991"/>
              <a:gd name="connsiteX72" fmla="*/ 3690941 w 7718488"/>
              <a:gd name="connsiteY72" fmla="*/ 2359928 h 3099991"/>
              <a:gd name="connsiteX73" fmla="*/ 3858432 w 7718488"/>
              <a:gd name="connsiteY73" fmla="*/ 1764736 h 3099991"/>
              <a:gd name="connsiteX74" fmla="*/ 3864414 w 7718488"/>
              <a:gd name="connsiteY74" fmla="*/ 2359928 h 3099991"/>
              <a:gd name="connsiteX75" fmla="*/ 3944641 w 7718488"/>
              <a:gd name="connsiteY75" fmla="*/ 1408466 h 3099991"/>
              <a:gd name="connsiteX76" fmla="*/ 3546674 w 7718488"/>
              <a:gd name="connsiteY76" fmla="*/ 1408466 h 3099991"/>
              <a:gd name="connsiteX77" fmla="*/ 3273445 w 7718488"/>
              <a:gd name="connsiteY77" fmla="*/ 2359928 h 3099991"/>
              <a:gd name="connsiteX78" fmla="*/ 2851198 w 7718488"/>
              <a:gd name="connsiteY78" fmla="*/ 2359928 h 3099991"/>
              <a:gd name="connsiteX79" fmla="*/ 3238258 w 7718488"/>
              <a:gd name="connsiteY79" fmla="*/ 1902494 h 3099991"/>
              <a:gd name="connsiteX80" fmla="*/ 3184421 w 7718488"/>
              <a:gd name="connsiteY80" fmla="*/ 1525287 h 3099991"/>
              <a:gd name="connsiteX81" fmla="*/ 2671040 w 7718488"/>
              <a:gd name="connsiteY81" fmla="*/ 1407938 h 3099991"/>
              <a:gd name="connsiteX82" fmla="*/ 2354355 w 7718488"/>
              <a:gd name="connsiteY82" fmla="*/ 1407938 h 3099991"/>
              <a:gd name="connsiteX83" fmla="*/ 2354355 w 7718488"/>
              <a:gd name="connsiteY83" fmla="*/ 60972 h 3099991"/>
              <a:gd name="connsiteX84" fmla="*/ 3944641 w 7718488"/>
              <a:gd name="connsiteY84" fmla="*/ 60972 h 3099991"/>
              <a:gd name="connsiteX85" fmla="*/ 4912289 w 7718488"/>
              <a:gd name="connsiteY85" fmla="*/ 2359928 h 3099991"/>
              <a:gd name="connsiteX86" fmla="*/ 4672136 w 7718488"/>
              <a:gd name="connsiteY86" fmla="*/ 2359928 h 3099991"/>
              <a:gd name="connsiteX87" fmla="*/ 5035444 w 7718488"/>
              <a:gd name="connsiteY87" fmla="*/ 1789543 h 3099991"/>
              <a:gd name="connsiteX88" fmla="*/ 5801470 w 7718488"/>
              <a:gd name="connsiteY88" fmla="*/ 1435208 h 3099991"/>
              <a:gd name="connsiteX89" fmla="*/ 5800414 w 7718488"/>
              <a:gd name="connsiteY89" fmla="*/ 1764736 h 3099991"/>
              <a:gd name="connsiteX90" fmla="*/ 5588235 w 7718488"/>
              <a:gd name="connsiteY90" fmla="*/ 2220411 h 3099991"/>
              <a:gd name="connsiteX91" fmla="*/ 5563076 w 7718488"/>
              <a:gd name="connsiteY91" fmla="*/ 2359928 h 3099991"/>
              <a:gd name="connsiteX92" fmla="*/ 5329081 w 7718488"/>
              <a:gd name="connsiteY92" fmla="*/ 2359928 h 3099991"/>
              <a:gd name="connsiteX93" fmla="*/ 5528065 w 7718488"/>
              <a:gd name="connsiteY93" fmla="*/ 1410753 h 3099991"/>
              <a:gd name="connsiteX94" fmla="*/ 4854758 w 7718488"/>
              <a:gd name="connsiteY94" fmla="*/ 1410753 h 3099991"/>
              <a:gd name="connsiteX95" fmla="*/ 4252177 w 7718488"/>
              <a:gd name="connsiteY95" fmla="*/ 2360808 h 3099991"/>
              <a:gd name="connsiteX96" fmla="*/ 4208545 w 7718488"/>
              <a:gd name="connsiteY96" fmla="*/ 2360808 h 3099991"/>
              <a:gd name="connsiteX97" fmla="*/ 4208545 w 7718488"/>
              <a:gd name="connsiteY97" fmla="*/ 60972 h 3099991"/>
              <a:gd name="connsiteX98" fmla="*/ 5800766 w 7718488"/>
              <a:gd name="connsiteY98" fmla="*/ 60972 h 3099991"/>
              <a:gd name="connsiteX99" fmla="*/ 6718976 w 7718488"/>
              <a:gd name="connsiteY99" fmla="*/ 2748219 h 3099991"/>
              <a:gd name="connsiteX100" fmla="*/ 6451201 w 7718488"/>
              <a:gd name="connsiteY100" fmla="*/ 2775840 h 3099991"/>
              <a:gd name="connsiteX101" fmla="*/ 6058512 w 7718488"/>
              <a:gd name="connsiteY101" fmla="*/ 2420098 h 3099991"/>
              <a:gd name="connsiteX102" fmla="*/ 6800434 w 7718488"/>
              <a:gd name="connsiteY102" fmla="*/ 2420098 h 3099991"/>
              <a:gd name="connsiteX103" fmla="*/ 7658650 w 7718488"/>
              <a:gd name="connsiteY103" fmla="*/ 2359928 h 3099991"/>
              <a:gd name="connsiteX104" fmla="*/ 7256988 w 7718488"/>
              <a:gd name="connsiteY104" fmla="*/ 2359928 h 3099991"/>
              <a:gd name="connsiteX105" fmla="*/ 7322612 w 7718488"/>
              <a:gd name="connsiteY105" fmla="*/ 2094616 h 3099991"/>
              <a:gd name="connsiteX106" fmla="*/ 6519816 w 7718488"/>
              <a:gd name="connsiteY106" fmla="*/ 2094616 h 3099991"/>
              <a:gd name="connsiteX107" fmla="*/ 6453664 w 7718488"/>
              <a:gd name="connsiteY107" fmla="*/ 2359928 h 3099991"/>
              <a:gd name="connsiteX108" fmla="*/ 6065374 w 7718488"/>
              <a:gd name="connsiteY108" fmla="*/ 2359928 h 3099991"/>
              <a:gd name="connsiteX109" fmla="*/ 6065374 w 7718488"/>
              <a:gd name="connsiteY109" fmla="*/ 2305388 h 3099991"/>
              <a:gd name="connsiteX110" fmla="*/ 6084023 w 7718488"/>
              <a:gd name="connsiteY110" fmla="*/ 2210734 h 3099991"/>
              <a:gd name="connsiteX111" fmla="*/ 6667251 w 7718488"/>
              <a:gd name="connsiteY111" fmla="*/ 1642109 h 3099991"/>
              <a:gd name="connsiteX112" fmla="*/ 6905996 w 7718488"/>
              <a:gd name="connsiteY112" fmla="*/ 1868715 h 3099991"/>
              <a:gd name="connsiteX113" fmla="*/ 7383838 w 7718488"/>
              <a:gd name="connsiteY113" fmla="*/ 1868715 h 3099991"/>
              <a:gd name="connsiteX114" fmla="*/ 7344253 w 7718488"/>
              <a:gd name="connsiteY114" fmla="*/ 1514555 h 3099991"/>
              <a:gd name="connsiteX115" fmla="*/ 6770877 w 7718488"/>
              <a:gd name="connsiteY115" fmla="*/ 1316979 h 3099991"/>
              <a:gd name="connsiteX116" fmla="*/ 6065374 w 7718488"/>
              <a:gd name="connsiteY116" fmla="*/ 1503295 h 3099991"/>
              <a:gd name="connsiteX117" fmla="*/ 6065374 w 7718488"/>
              <a:gd name="connsiteY117" fmla="*/ 60621 h 3099991"/>
              <a:gd name="connsiteX118" fmla="*/ 7657946 w 7718488"/>
              <a:gd name="connsiteY118" fmla="*/ 60621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18488" h="3099991">
                <a:moveTo>
                  <a:pt x="6005027" y="-77"/>
                </a:moveTo>
                <a:lnTo>
                  <a:pt x="6005027" y="1546752"/>
                </a:lnTo>
                <a:cubicBezTo>
                  <a:pt x="5953197" y="1588097"/>
                  <a:pt x="5905324" y="1634157"/>
                  <a:pt x="5861992" y="1684334"/>
                </a:cubicBezTo>
                <a:lnTo>
                  <a:pt x="5861992" y="-77"/>
                </a:lnTo>
                <a:lnTo>
                  <a:pt x="4148727" y="-77"/>
                </a:lnTo>
                <a:lnTo>
                  <a:pt x="4148727" y="1408466"/>
                </a:lnTo>
                <a:lnTo>
                  <a:pt x="4006746" y="1408466"/>
                </a:lnTo>
                <a:lnTo>
                  <a:pt x="4006746" y="-77"/>
                </a:lnTo>
                <a:lnTo>
                  <a:pt x="2292953" y="-77"/>
                </a:lnTo>
                <a:lnTo>
                  <a:pt x="2292953" y="1410753"/>
                </a:lnTo>
                <a:lnTo>
                  <a:pt x="2151149" y="1410753"/>
                </a:lnTo>
                <a:lnTo>
                  <a:pt x="2151149" y="-77"/>
                </a:lnTo>
                <a:lnTo>
                  <a:pt x="437180" y="-77"/>
                </a:lnTo>
                <a:lnTo>
                  <a:pt x="437180" y="1607802"/>
                </a:lnTo>
                <a:lnTo>
                  <a:pt x="-21" y="3065783"/>
                </a:lnTo>
                <a:lnTo>
                  <a:pt x="384575" y="3065783"/>
                </a:lnTo>
                <a:lnTo>
                  <a:pt x="578105" y="2420098"/>
                </a:lnTo>
                <a:lnTo>
                  <a:pt x="633701" y="2420098"/>
                </a:lnTo>
                <a:lnTo>
                  <a:pt x="952673" y="3065783"/>
                </a:lnTo>
                <a:lnTo>
                  <a:pt x="1417144" y="3065783"/>
                </a:lnTo>
                <a:lnTo>
                  <a:pt x="1107496" y="2420098"/>
                </a:lnTo>
                <a:lnTo>
                  <a:pt x="1809657" y="2420098"/>
                </a:lnTo>
                <a:lnTo>
                  <a:pt x="1614896" y="3065783"/>
                </a:lnTo>
                <a:lnTo>
                  <a:pt x="2035207" y="3065783"/>
                </a:lnTo>
                <a:lnTo>
                  <a:pt x="2227329" y="2421857"/>
                </a:lnTo>
                <a:lnTo>
                  <a:pt x="2319696" y="2421857"/>
                </a:lnTo>
                <a:lnTo>
                  <a:pt x="2319696" y="2420098"/>
                </a:lnTo>
                <a:lnTo>
                  <a:pt x="3255324" y="2420098"/>
                </a:lnTo>
                <a:lnTo>
                  <a:pt x="3069711" y="3064024"/>
                </a:lnTo>
                <a:lnTo>
                  <a:pt x="3493541" y="3064024"/>
                </a:lnTo>
                <a:lnTo>
                  <a:pt x="3673172" y="2420098"/>
                </a:lnTo>
                <a:lnTo>
                  <a:pt x="3863886" y="2420098"/>
                </a:lnTo>
                <a:lnTo>
                  <a:pt x="3868988" y="3064024"/>
                </a:lnTo>
                <a:lnTo>
                  <a:pt x="4224555" y="3064024"/>
                </a:lnTo>
                <a:lnTo>
                  <a:pt x="4632375" y="2420098"/>
                </a:lnTo>
                <a:lnTo>
                  <a:pt x="4899445" y="2420098"/>
                </a:lnTo>
                <a:lnTo>
                  <a:pt x="4761688" y="3064024"/>
                </a:lnTo>
                <a:lnTo>
                  <a:pt x="5178832" y="3064024"/>
                </a:lnTo>
                <a:lnTo>
                  <a:pt x="5314303" y="2420098"/>
                </a:lnTo>
                <a:lnTo>
                  <a:pt x="5555511" y="2420098"/>
                </a:lnTo>
                <a:cubicBezTo>
                  <a:pt x="5546010" y="2619609"/>
                  <a:pt x="5597032" y="2800999"/>
                  <a:pt x="5729336" y="2922923"/>
                </a:cubicBezTo>
                <a:cubicBezTo>
                  <a:pt x="5891197" y="3071413"/>
                  <a:pt x="6139091" y="3099914"/>
                  <a:pt x="6322944" y="3099914"/>
                </a:cubicBezTo>
                <a:cubicBezTo>
                  <a:pt x="6583998" y="3096836"/>
                  <a:pt x="6843908" y="3064903"/>
                  <a:pt x="7097942" y="3004733"/>
                </a:cubicBezTo>
                <a:lnTo>
                  <a:pt x="7242385" y="2420098"/>
                </a:lnTo>
                <a:lnTo>
                  <a:pt x="7718468" y="2420098"/>
                </a:lnTo>
                <a:lnTo>
                  <a:pt x="7718468" y="-77"/>
                </a:lnTo>
                <a:close/>
                <a:moveTo>
                  <a:pt x="2089395" y="1492915"/>
                </a:moveTo>
                <a:lnTo>
                  <a:pt x="2064413" y="1575429"/>
                </a:lnTo>
                <a:lnTo>
                  <a:pt x="1836575" y="2333889"/>
                </a:lnTo>
                <a:lnTo>
                  <a:pt x="1827603" y="2360808"/>
                </a:lnTo>
                <a:lnTo>
                  <a:pt x="1078291" y="2360808"/>
                </a:lnTo>
                <a:lnTo>
                  <a:pt x="1019704" y="2237652"/>
                </a:lnTo>
                <a:lnTo>
                  <a:pt x="1827603" y="1411985"/>
                </a:lnTo>
                <a:lnTo>
                  <a:pt x="1308591" y="1411985"/>
                </a:lnTo>
                <a:lnTo>
                  <a:pt x="676805" y="2091274"/>
                </a:lnTo>
                <a:lnTo>
                  <a:pt x="881419" y="1410753"/>
                </a:lnTo>
                <a:lnTo>
                  <a:pt x="498582" y="1410753"/>
                </a:lnTo>
                <a:lnTo>
                  <a:pt x="498582" y="60972"/>
                </a:lnTo>
                <a:lnTo>
                  <a:pt x="2089395" y="60972"/>
                </a:lnTo>
                <a:close/>
                <a:moveTo>
                  <a:pt x="2531874" y="2133498"/>
                </a:moveTo>
                <a:lnTo>
                  <a:pt x="2531874" y="2133498"/>
                </a:lnTo>
                <a:cubicBezTo>
                  <a:pt x="2516568" y="2133498"/>
                  <a:pt x="2500910" y="2135786"/>
                  <a:pt x="2483140" y="2135786"/>
                </a:cubicBezTo>
                <a:cubicBezTo>
                  <a:pt x="2459741" y="2135786"/>
                  <a:pt x="2441795" y="2135786"/>
                  <a:pt x="2424554" y="2135786"/>
                </a:cubicBezTo>
                <a:lnTo>
                  <a:pt x="2322863" y="2135786"/>
                </a:lnTo>
                <a:lnTo>
                  <a:pt x="2369838" y="1961609"/>
                </a:lnTo>
                <a:lnTo>
                  <a:pt x="2392005" y="1874872"/>
                </a:lnTo>
                <a:lnTo>
                  <a:pt x="2445666" y="1672546"/>
                </a:lnTo>
                <a:cubicBezTo>
                  <a:pt x="2469417" y="1672546"/>
                  <a:pt x="2492465" y="1671491"/>
                  <a:pt x="2514633" y="1671491"/>
                </a:cubicBezTo>
                <a:lnTo>
                  <a:pt x="2593452" y="1671491"/>
                </a:lnTo>
                <a:cubicBezTo>
                  <a:pt x="2728219" y="1671491"/>
                  <a:pt x="2813372" y="1679231"/>
                  <a:pt x="2844337" y="1722512"/>
                </a:cubicBezTo>
                <a:cubicBezTo>
                  <a:pt x="2867912" y="1755060"/>
                  <a:pt x="2865097" y="1811360"/>
                  <a:pt x="2837124" y="1896688"/>
                </a:cubicBezTo>
                <a:cubicBezTo>
                  <a:pt x="2788917" y="2043771"/>
                  <a:pt x="2728219" y="2118544"/>
                  <a:pt x="2532402" y="2133498"/>
                </a:cubicBezTo>
                <a:moveTo>
                  <a:pt x="3690941" y="2359928"/>
                </a:moveTo>
                <a:lnTo>
                  <a:pt x="3858432" y="1764736"/>
                </a:lnTo>
                <a:lnTo>
                  <a:pt x="3864414" y="2359928"/>
                </a:lnTo>
                <a:close/>
                <a:moveTo>
                  <a:pt x="3944641" y="1408466"/>
                </a:moveTo>
                <a:lnTo>
                  <a:pt x="3546674" y="1408466"/>
                </a:lnTo>
                <a:lnTo>
                  <a:pt x="3273445" y="2359928"/>
                </a:lnTo>
                <a:lnTo>
                  <a:pt x="2851198" y="2359928"/>
                </a:lnTo>
                <a:cubicBezTo>
                  <a:pt x="3066368" y="2280229"/>
                  <a:pt x="3197265" y="2128220"/>
                  <a:pt x="3238258" y="1902494"/>
                </a:cubicBezTo>
                <a:cubicBezTo>
                  <a:pt x="3271685" y="1726558"/>
                  <a:pt x="3255851" y="1611672"/>
                  <a:pt x="3184421" y="1525287"/>
                </a:cubicBezTo>
                <a:cubicBezTo>
                  <a:pt x="3077100" y="1396854"/>
                  <a:pt x="2861931" y="1407938"/>
                  <a:pt x="2671040" y="1407938"/>
                </a:cubicBezTo>
                <a:lnTo>
                  <a:pt x="2354355" y="1407938"/>
                </a:lnTo>
                <a:lnTo>
                  <a:pt x="2354355" y="60972"/>
                </a:lnTo>
                <a:lnTo>
                  <a:pt x="3944641" y="60972"/>
                </a:lnTo>
                <a:close/>
                <a:moveTo>
                  <a:pt x="4912289" y="2359928"/>
                </a:moveTo>
                <a:lnTo>
                  <a:pt x="4672136" y="2359928"/>
                </a:lnTo>
                <a:lnTo>
                  <a:pt x="5035444" y="1789543"/>
                </a:lnTo>
                <a:close/>
                <a:moveTo>
                  <a:pt x="5801470" y="1435208"/>
                </a:moveTo>
                <a:lnTo>
                  <a:pt x="5800414" y="1764736"/>
                </a:lnTo>
                <a:cubicBezTo>
                  <a:pt x="5701327" y="1901738"/>
                  <a:pt x="5629298" y="2056403"/>
                  <a:pt x="5588235" y="2220411"/>
                </a:cubicBezTo>
                <a:cubicBezTo>
                  <a:pt x="5576254" y="2266189"/>
                  <a:pt x="5567844" y="2312847"/>
                  <a:pt x="5563076" y="2359928"/>
                </a:cubicBezTo>
                <a:lnTo>
                  <a:pt x="5329081" y="2359928"/>
                </a:lnTo>
                <a:lnTo>
                  <a:pt x="5528065" y="1410753"/>
                </a:lnTo>
                <a:lnTo>
                  <a:pt x="4854758" y="1410753"/>
                </a:lnTo>
                <a:lnTo>
                  <a:pt x="4252177" y="2360808"/>
                </a:lnTo>
                <a:lnTo>
                  <a:pt x="4208545" y="2360808"/>
                </a:lnTo>
                <a:lnTo>
                  <a:pt x="4208545" y="60972"/>
                </a:lnTo>
                <a:lnTo>
                  <a:pt x="5800766" y="60972"/>
                </a:lnTo>
                <a:close/>
                <a:moveTo>
                  <a:pt x="6718976" y="2748219"/>
                </a:moveTo>
                <a:cubicBezTo>
                  <a:pt x="6630709" y="2765355"/>
                  <a:pt x="6541104" y="2774591"/>
                  <a:pt x="6451201" y="2775840"/>
                </a:cubicBezTo>
                <a:cubicBezTo>
                  <a:pt x="6221605" y="2775840"/>
                  <a:pt x="6061855" y="2669047"/>
                  <a:pt x="6058512" y="2420098"/>
                </a:cubicBezTo>
                <a:lnTo>
                  <a:pt x="6800434" y="2420098"/>
                </a:lnTo>
                <a:close/>
                <a:moveTo>
                  <a:pt x="7658650" y="2359928"/>
                </a:moveTo>
                <a:lnTo>
                  <a:pt x="7256988" y="2359928"/>
                </a:lnTo>
                <a:lnTo>
                  <a:pt x="7322612" y="2094616"/>
                </a:lnTo>
                <a:lnTo>
                  <a:pt x="6519816" y="2094616"/>
                </a:lnTo>
                <a:lnTo>
                  <a:pt x="6453664" y="2359928"/>
                </a:lnTo>
                <a:lnTo>
                  <a:pt x="6065374" y="2359928"/>
                </a:lnTo>
                <a:lnTo>
                  <a:pt x="6065374" y="2305388"/>
                </a:lnTo>
                <a:cubicBezTo>
                  <a:pt x="6071355" y="2275479"/>
                  <a:pt x="6076458" y="2244162"/>
                  <a:pt x="6084023" y="2210734"/>
                </a:cubicBezTo>
                <a:cubicBezTo>
                  <a:pt x="6154397" y="1924662"/>
                  <a:pt x="6342648" y="1642109"/>
                  <a:pt x="6667251" y="1642109"/>
                </a:cubicBezTo>
                <a:cubicBezTo>
                  <a:pt x="6795684" y="1642109"/>
                  <a:pt x="6923413" y="1691019"/>
                  <a:pt x="6905996" y="1868715"/>
                </a:cubicBezTo>
                <a:lnTo>
                  <a:pt x="7383838" y="1868715"/>
                </a:lnTo>
                <a:cubicBezTo>
                  <a:pt x="7402839" y="1785849"/>
                  <a:pt x="7434332" y="1644572"/>
                  <a:pt x="7344253" y="1514555"/>
                </a:cubicBezTo>
                <a:cubicBezTo>
                  <a:pt x="7242385" y="1373807"/>
                  <a:pt x="7037244" y="1316979"/>
                  <a:pt x="6770877" y="1316979"/>
                </a:cubicBezTo>
                <a:cubicBezTo>
                  <a:pt x="6581570" y="1316979"/>
                  <a:pt x="6304647" y="1347240"/>
                  <a:pt x="6065374" y="1503295"/>
                </a:cubicBezTo>
                <a:lnTo>
                  <a:pt x="6065374" y="60621"/>
                </a:lnTo>
                <a:lnTo>
                  <a:pt x="7657946" y="60621"/>
                </a:lnTo>
                <a:close/>
              </a:path>
            </a:pathLst>
          </a:custGeom>
          <a:solidFill>
            <a:srgbClr val="FCEAE7"/>
          </a:solidFill>
          <a:ln w="17575" cap="flat">
            <a:noFill/>
            <a:prstDash val="solid"/>
            <a:miter/>
          </a:ln>
        </p:spPr>
        <p:txBody>
          <a:bodyPr rtlCol="0" anchor="ctr"/>
          <a:lstStyle/>
          <a:p>
            <a:endParaRPr lang="en-GB"/>
          </a:p>
        </p:txBody>
      </p:sp>
    </p:spTree>
    <p:extLst>
      <p:ext uri="{BB962C8B-B14F-4D97-AF65-F5344CB8AC3E}">
        <p14:creationId xmlns:p14="http://schemas.microsoft.com/office/powerpoint/2010/main" val="9490494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6_FINAL SLIDE">
    <p:bg>
      <p:bgPr>
        <a:gradFill>
          <a:gsLst>
            <a:gs pos="0">
              <a:srgbClr val="7213EA"/>
            </a:gs>
            <a:gs pos="100000">
              <a:srgbClr val="1F4AE3"/>
            </a:gs>
          </a:gsLst>
          <a:lin ang="0" scaled="0"/>
        </a:gradFill>
        <a:effectLst/>
      </p:bgPr>
    </p:bg>
    <p:spTree>
      <p:nvGrpSpPr>
        <p:cNvPr id="1" name=""/>
        <p:cNvGrpSpPr/>
        <p:nvPr/>
      </p:nvGrpSpPr>
      <p:grpSpPr>
        <a:xfrm>
          <a:off x="0" y="0"/>
          <a:ext cx="0" cy="0"/>
          <a:chOff x="0" y="0"/>
          <a:chExt cx="0" cy="0"/>
        </a:xfrm>
      </p:grpSpPr>
      <p:sp>
        <p:nvSpPr>
          <p:cNvPr id="2" name="Graphic 6">
            <a:extLst>
              <a:ext uri="{FF2B5EF4-FFF2-40B4-BE49-F238E27FC236}">
                <a16:creationId xmlns:a16="http://schemas.microsoft.com/office/drawing/2014/main" id="{248485D9-C9C0-4687-AA25-7A69FB015CB9}"/>
              </a:ext>
            </a:extLst>
          </p:cNvPr>
          <p:cNvSpPr/>
          <p:nvPr/>
        </p:nvSpPr>
        <p:spPr>
          <a:xfrm>
            <a:off x="2234933" y="1882443"/>
            <a:ext cx="7718488" cy="3099991"/>
          </a:xfrm>
          <a:custGeom>
            <a:avLst/>
            <a:gdLst>
              <a:gd name="connsiteX0" fmla="*/ 6005027 w 7718488"/>
              <a:gd name="connsiteY0" fmla="*/ -77 h 3099991"/>
              <a:gd name="connsiteX1" fmla="*/ 6005027 w 7718488"/>
              <a:gd name="connsiteY1" fmla="*/ 1546752 h 3099991"/>
              <a:gd name="connsiteX2" fmla="*/ 5861992 w 7718488"/>
              <a:gd name="connsiteY2" fmla="*/ 1684334 h 3099991"/>
              <a:gd name="connsiteX3" fmla="*/ 5861992 w 7718488"/>
              <a:gd name="connsiteY3" fmla="*/ -77 h 3099991"/>
              <a:gd name="connsiteX4" fmla="*/ 4148727 w 7718488"/>
              <a:gd name="connsiteY4" fmla="*/ -77 h 3099991"/>
              <a:gd name="connsiteX5" fmla="*/ 4148727 w 7718488"/>
              <a:gd name="connsiteY5" fmla="*/ 1408466 h 3099991"/>
              <a:gd name="connsiteX6" fmla="*/ 4006746 w 7718488"/>
              <a:gd name="connsiteY6" fmla="*/ 1408466 h 3099991"/>
              <a:gd name="connsiteX7" fmla="*/ 4006746 w 7718488"/>
              <a:gd name="connsiteY7" fmla="*/ -77 h 3099991"/>
              <a:gd name="connsiteX8" fmla="*/ 2292953 w 7718488"/>
              <a:gd name="connsiteY8" fmla="*/ -77 h 3099991"/>
              <a:gd name="connsiteX9" fmla="*/ 2292953 w 7718488"/>
              <a:gd name="connsiteY9" fmla="*/ 1410753 h 3099991"/>
              <a:gd name="connsiteX10" fmla="*/ 2151149 w 7718488"/>
              <a:gd name="connsiteY10" fmla="*/ 1410753 h 3099991"/>
              <a:gd name="connsiteX11" fmla="*/ 2151149 w 7718488"/>
              <a:gd name="connsiteY11" fmla="*/ -77 h 3099991"/>
              <a:gd name="connsiteX12" fmla="*/ 437180 w 7718488"/>
              <a:gd name="connsiteY12" fmla="*/ -77 h 3099991"/>
              <a:gd name="connsiteX13" fmla="*/ 437180 w 7718488"/>
              <a:gd name="connsiteY13" fmla="*/ 1607802 h 3099991"/>
              <a:gd name="connsiteX14" fmla="*/ -21 w 7718488"/>
              <a:gd name="connsiteY14" fmla="*/ 3065783 h 3099991"/>
              <a:gd name="connsiteX15" fmla="*/ 384575 w 7718488"/>
              <a:gd name="connsiteY15" fmla="*/ 3065783 h 3099991"/>
              <a:gd name="connsiteX16" fmla="*/ 578105 w 7718488"/>
              <a:gd name="connsiteY16" fmla="*/ 2420098 h 3099991"/>
              <a:gd name="connsiteX17" fmla="*/ 633701 w 7718488"/>
              <a:gd name="connsiteY17" fmla="*/ 2420098 h 3099991"/>
              <a:gd name="connsiteX18" fmla="*/ 952673 w 7718488"/>
              <a:gd name="connsiteY18" fmla="*/ 3065783 h 3099991"/>
              <a:gd name="connsiteX19" fmla="*/ 1417144 w 7718488"/>
              <a:gd name="connsiteY19" fmla="*/ 3065783 h 3099991"/>
              <a:gd name="connsiteX20" fmla="*/ 1107496 w 7718488"/>
              <a:gd name="connsiteY20" fmla="*/ 2420098 h 3099991"/>
              <a:gd name="connsiteX21" fmla="*/ 1809657 w 7718488"/>
              <a:gd name="connsiteY21" fmla="*/ 2420098 h 3099991"/>
              <a:gd name="connsiteX22" fmla="*/ 1614896 w 7718488"/>
              <a:gd name="connsiteY22" fmla="*/ 3065783 h 3099991"/>
              <a:gd name="connsiteX23" fmla="*/ 2035207 w 7718488"/>
              <a:gd name="connsiteY23" fmla="*/ 3065783 h 3099991"/>
              <a:gd name="connsiteX24" fmla="*/ 2227329 w 7718488"/>
              <a:gd name="connsiteY24" fmla="*/ 2421857 h 3099991"/>
              <a:gd name="connsiteX25" fmla="*/ 2319696 w 7718488"/>
              <a:gd name="connsiteY25" fmla="*/ 2421857 h 3099991"/>
              <a:gd name="connsiteX26" fmla="*/ 2319696 w 7718488"/>
              <a:gd name="connsiteY26" fmla="*/ 2420098 h 3099991"/>
              <a:gd name="connsiteX27" fmla="*/ 3255324 w 7718488"/>
              <a:gd name="connsiteY27" fmla="*/ 2420098 h 3099991"/>
              <a:gd name="connsiteX28" fmla="*/ 3069711 w 7718488"/>
              <a:gd name="connsiteY28" fmla="*/ 3064024 h 3099991"/>
              <a:gd name="connsiteX29" fmla="*/ 3493541 w 7718488"/>
              <a:gd name="connsiteY29" fmla="*/ 3064024 h 3099991"/>
              <a:gd name="connsiteX30" fmla="*/ 3673172 w 7718488"/>
              <a:gd name="connsiteY30" fmla="*/ 2420098 h 3099991"/>
              <a:gd name="connsiteX31" fmla="*/ 3863886 w 7718488"/>
              <a:gd name="connsiteY31" fmla="*/ 2420098 h 3099991"/>
              <a:gd name="connsiteX32" fmla="*/ 3868988 w 7718488"/>
              <a:gd name="connsiteY32" fmla="*/ 3064024 h 3099991"/>
              <a:gd name="connsiteX33" fmla="*/ 4224555 w 7718488"/>
              <a:gd name="connsiteY33" fmla="*/ 3064024 h 3099991"/>
              <a:gd name="connsiteX34" fmla="*/ 4632375 w 7718488"/>
              <a:gd name="connsiteY34" fmla="*/ 2420098 h 3099991"/>
              <a:gd name="connsiteX35" fmla="*/ 4899445 w 7718488"/>
              <a:gd name="connsiteY35" fmla="*/ 2420098 h 3099991"/>
              <a:gd name="connsiteX36" fmla="*/ 4761688 w 7718488"/>
              <a:gd name="connsiteY36" fmla="*/ 3064024 h 3099991"/>
              <a:gd name="connsiteX37" fmla="*/ 5178832 w 7718488"/>
              <a:gd name="connsiteY37" fmla="*/ 3064024 h 3099991"/>
              <a:gd name="connsiteX38" fmla="*/ 5314303 w 7718488"/>
              <a:gd name="connsiteY38" fmla="*/ 2420098 h 3099991"/>
              <a:gd name="connsiteX39" fmla="*/ 5555511 w 7718488"/>
              <a:gd name="connsiteY39" fmla="*/ 2420098 h 3099991"/>
              <a:gd name="connsiteX40" fmla="*/ 5729336 w 7718488"/>
              <a:gd name="connsiteY40" fmla="*/ 2922923 h 3099991"/>
              <a:gd name="connsiteX41" fmla="*/ 6322944 w 7718488"/>
              <a:gd name="connsiteY41" fmla="*/ 3099914 h 3099991"/>
              <a:gd name="connsiteX42" fmla="*/ 7097942 w 7718488"/>
              <a:gd name="connsiteY42" fmla="*/ 3004733 h 3099991"/>
              <a:gd name="connsiteX43" fmla="*/ 7242385 w 7718488"/>
              <a:gd name="connsiteY43" fmla="*/ 2420098 h 3099991"/>
              <a:gd name="connsiteX44" fmla="*/ 7718468 w 7718488"/>
              <a:gd name="connsiteY44" fmla="*/ 2420098 h 3099991"/>
              <a:gd name="connsiteX45" fmla="*/ 7718468 w 7718488"/>
              <a:gd name="connsiteY45" fmla="*/ -77 h 3099991"/>
              <a:gd name="connsiteX46" fmla="*/ 2089395 w 7718488"/>
              <a:gd name="connsiteY46" fmla="*/ 1492915 h 3099991"/>
              <a:gd name="connsiteX47" fmla="*/ 2064413 w 7718488"/>
              <a:gd name="connsiteY47" fmla="*/ 1575429 h 3099991"/>
              <a:gd name="connsiteX48" fmla="*/ 1836575 w 7718488"/>
              <a:gd name="connsiteY48" fmla="*/ 2333889 h 3099991"/>
              <a:gd name="connsiteX49" fmla="*/ 1827603 w 7718488"/>
              <a:gd name="connsiteY49" fmla="*/ 2360808 h 3099991"/>
              <a:gd name="connsiteX50" fmla="*/ 1078291 w 7718488"/>
              <a:gd name="connsiteY50" fmla="*/ 2360808 h 3099991"/>
              <a:gd name="connsiteX51" fmla="*/ 1019704 w 7718488"/>
              <a:gd name="connsiteY51" fmla="*/ 2237652 h 3099991"/>
              <a:gd name="connsiteX52" fmla="*/ 1827603 w 7718488"/>
              <a:gd name="connsiteY52" fmla="*/ 1411985 h 3099991"/>
              <a:gd name="connsiteX53" fmla="*/ 1308591 w 7718488"/>
              <a:gd name="connsiteY53" fmla="*/ 1411985 h 3099991"/>
              <a:gd name="connsiteX54" fmla="*/ 676805 w 7718488"/>
              <a:gd name="connsiteY54" fmla="*/ 2091274 h 3099991"/>
              <a:gd name="connsiteX55" fmla="*/ 881419 w 7718488"/>
              <a:gd name="connsiteY55" fmla="*/ 1410753 h 3099991"/>
              <a:gd name="connsiteX56" fmla="*/ 498582 w 7718488"/>
              <a:gd name="connsiteY56" fmla="*/ 1410753 h 3099991"/>
              <a:gd name="connsiteX57" fmla="*/ 498582 w 7718488"/>
              <a:gd name="connsiteY57" fmla="*/ 60972 h 3099991"/>
              <a:gd name="connsiteX58" fmla="*/ 2089395 w 7718488"/>
              <a:gd name="connsiteY58" fmla="*/ 60972 h 3099991"/>
              <a:gd name="connsiteX59" fmla="*/ 2531874 w 7718488"/>
              <a:gd name="connsiteY59" fmla="*/ 2133498 h 3099991"/>
              <a:gd name="connsiteX60" fmla="*/ 2531874 w 7718488"/>
              <a:gd name="connsiteY60" fmla="*/ 2133498 h 3099991"/>
              <a:gd name="connsiteX61" fmla="*/ 2483140 w 7718488"/>
              <a:gd name="connsiteY61" fmla="*/ 2135786 h 3099991"/>
              <a:gd name="connsiteX62" fmla="*/ 2424554 w 7718488"/>
              <a:gd name="connsiteY62" fmla="*/ 2135786 h 3099991"/>
              <a:gd name="connsiteX63" fmla="*/ 2322863 w 7718488"/>
              <a:gd name="connsiteY63" fmla="*/ 2135786 h 3099991"/>
              <a:gd name="connsiteX64" fmla="*/ 2369838 w 7718488"/>
              <a:gd name="connsiteY64" fmla="*/ 1961609 h 3099991"/>
              <a:gd name="connsiteX65" fmla="*/ 2392005 w 7718488"/>
              <a:gd name="connsiteY65" fmla="*/ 1874872 h 3099991"/>
              <a:gd name="connsiteX66" fmla="*/ 2445666 w 7718488"/>
              <a:gd name="connsiteY66" fmla="*/ 1672546 h 3099991"/>
              <a:gd name="connsiteX67" fmla="*/ 2514633 w 7718488"/>
              <a:gd name="connsiteY67" fmla="*/ 1671491 h 3099991"/>
              <a:gd name="connsiteX68" fmla="*/ 2593452 w 7718488"/>
              <a:gd name="connsiteY68" fmla="*/ 1671491 h 3099991"/>
              <a:gd name="connsiteX69" fmla="*/ 2844337 w 7718488"/>
              <a:gd name="connsiteY69" fmla="*/ 1722512 h 3099991"/>
              <a:gd name="connsiteX70" fmla="*/ 2837124 w 7718488"/>
              <a:gd name="connsiteY70" fmla="*/ 1896688 h 3099991"/>
              <a:gd name="connsiteX71" fmla="*/ 2532402 w 7718488"/>
              <a:gd name="connsiteY71" fmla="*/ 2133498 h 3099991"/>
              <a:gd name="connsiteX72" fmla="*/ 3690941 w 7718488"/>
              <a:gd name="connsiteY72" fmla="*/ 2359928 h 3099991"/>
              <a:gd name="connsiteX73" fmla="*/ 3858432 w 7718488"/>
              <a:gd name="connsiteY73" fmla="*/ 1764736 h 3099991"/>
              <a:gd name="connsiteX74" fmla="*/ 3864414 w 7718488"/>
              <a:gd name="connsiteY74" fmla="*/ 2359928 h 3099991"/>
              <a:gd name="connsiteX75" fmla="*/ 3944641 w 7718488"/>
              <a:gd name="connsiteY75" fmla="*/ 1408466 h 3099991"/>
              <a:gd name="connsiteX76" fmla="*/ 3546674 w 7718488"/>
              <a:gd name="connsiteY76" fmla="*/ 1408466 h 3099991"/>
              <a:gd name="connsiteX77" fmla="*/ 3273445 w 7718488"/>
              <a:gd name="connsiteY77" fmla="*/ 2359928 h 3099991"/>
              <a:gd name="connsiteX78" fmla="*/ 2851198 w 7718488"/>
              <a:gd name="connsiteY78" fmla="*/ 2359928 h 3099991"/>
              <a:gd name="connsiteX79" fmla="*/ 3238258 w 7718488"/>
              <a:gd name="connsiteY79" fmla="*/ 1902494 h 3099991"/>
              <a:gd name="connsiteX80" fmla="*/ 3184421 w 7718488"/>
              <a:gd name="connsiteY80" fmla="*/ 1525287 h 3099991"/>
              <a:gd name="connsiteX81" fmla="*/ 2671040 w 7718488"/>
              <a:gd name="connsiteY81" fmla="*/ 1407938 h 3099991"/>
              <a:gd name="connsiteX82" fmla="*/ 2354355 w 7718488"/>
              <a:gd name="connsiteY82" fmla="*/ 1407938 h 3099991"/>
              <a:gd name="connsiteX83" fmla="*/ 2354355 w 7718488"/>
              <a:gd name="connsiteY83" fmla="*/ 60972 h 3099991"/>
              <a:gd name="connsiteX84" fmla="*/ 3944641 w 7718488"/>
              <a:gd name="connsiteY84" fmla="*/ 60972 h 3099991"/>
              <a:gd name="connsiteX85" fmla="*/ 4912289 w 7718488"/>
              <a:gd name="connsiteY85" fmla="*/ 2359928 h 3099991"/>
              <a:gd name="connsiteX86" fmla="*/ 4672136 w 7718488"/>
              <a:gd name="connsiteY86" fmla="*/ 2359928 h 3099991"/>
              <a:gd name="connsiteX87" fmla="*/ 5035444 w 7718488"/>
              <a:gd name="connsiteY87" fmla="*/ 1789543 h 3099991"/>
              <a:gd name="connsiteX88" fmla="*/ 5801470 w 7718488"/>
              <a:gd name="connsiteY88" fmla="*/ 1435208 h 3099991"/>
              <a:gd name="connsiteX89" fmla="*/ 5800414 w 7718488"/>
              <a:gd name="connsiteY89" fmla="*/ 1764736 h 3099991"/>
              <a:gd name="connsiteX90" fmla="*/ 5588235 w 7718488"/>
              <a:gd name="connsiteY90" fmla="*/ 2220411 h 3099991"/>
              <a:gd name="connsiteX91" fmla="*/ 5563076 w 7718488"/>
              <a:gd name="connsiteY91" fmla="*/ 2359928 h 3099991"/>
              <a:gd name="connsiteX92" fmla="*/ 5329081 w 7718488"/>
              <a:gd name="connsiteY92" fmla="*/ 2359928 h 3099991"/>
              <a:gd name="connsiteX93" fmla="*/ 5528065 w 7718488"/>
              <a:gd name="connsiteY93" fmla="*/ 1410753 h 3099991"/>
              <a:gd name="connsiteX94" fmla="*/ 4854758 w 7718488"/>
              <a:gd name="connsiteY94" fmla="*/ 1410753 h 3099991"/>
              <a:gd name="connsiteX95" fmla="*/ 4252177 w 7718488"/>
              <a:gd name="connsiteY95" fmla="*/ 2360808 h 3099991"/>
              <a:gd name="connsiteX96" fmla="*/ 4208545 w 7718488"/>
              <a:gd name="connsiteY96" fmla="*/ 2360808 h 3099991"/>
              <a:gd name="connsiteX97" fmla="*/ 4208545 w 7718488"/>
              <a:gd name="connsiteY97" fmla="*/ 60972 h 3099991"/>
              <a:gd name="connsiteX98" fmla="*/ 5800766 w 7718488"/>
              <a:gd name="connsiteY98" fmla="*/ 60972 h 3099991"/>
              <a:gd name="connsiteX99" fmla="*/ 6718976 w 7718488"/>
              <a:gd name="connsiteY99" fmla="*/ 2748219 h 3099991"/>
              <a:gd name="connsiteX100" fmla="*/ 6451201 w 7718488"/>
              <a:gd name="connsiteY100" fmla="*/ 2775840 h 3099991"/>
              <a:gd name="connsiteX101" fmla="*/ 6058512 w 7718488"/>
              <a:gd name="connsiteY101" fmla="*/ 2420098 h 3099991"/>
              <a:gd name="connsiteX102" fmla="*/ 6800434 w 7718488"/>
              <a:gd name="connsiteY102" fmla="*/ 2420098 h 3099991"/>
              <a:gd name="connsiteX103" fmla="*/ 7658650 w 7718488"/>
              <a:gd name="connsiteY103" fmla="*/ 2359928 h 3099991"/>
              <a:gd name="connsiteX104" fmla="*/ 7256988 w 7718488"/>
              <a:gd name="connsiteY104" fmla="*/ 2359928 h 3099991"/>
              <a:gd name="connsiteX105" fmla="*/ 7322612 w 7718488"/>
              <a:gd name="connsiteY105" fmla="*/ 2094616 h 3099991"/>
              <a:gd name="connsiteX106" fmla="*/ 6519816 w 7718488"/>
              <a:gd name="connsiteY106" fmla="*/ 2094616 h 3099991"/>
              <a:gd name="connsiteX107" fmla="*/ 6453664 w 7718488"/>
              <a:gd name="connsiteY107" fmla="*/ 2359928 h 3099991"/>
              <a:gd name="connsiteX108" fmla="*/ 6065374 w 7718488"/>
              <a:gd name="connsiteY108" fmla="*/ 2359928 h 3099991"/>
              <a:gd name="connsiteX109" fmla="*/ 6065374 w 7718488"/>
              <a:gd name="connsiteY109" fmla="*/ 2305388 h 3099991"/>
              <a:gd name="connsiteX110" fmla="*/ 6084023 w 7718488"/>
              <a:gd name="connsiteY110" fmla="*/ 2210734 h 3099991"/>
              <a:gd name="connsiteX111" fmla="*/ 6667251 w 7718488"/>
              <a:gd name="connsiteY111" fmla="*/ 1642109 h 3099991"/>
              <a:gd name="connsiteX112" fmla="*/ 6905996 w 7718488"/>
              <a:gd name="connsiteY112" fmla="*/ 1868715 h 3099991"/>
              <a:gd name="connsiteX113" fmla="*/ 7383838 w 7718488"/>
              <a:gd name="connsiteY113" fmla="*/ 1868715 h 3099991"/>
              <a:gd name="connsiteX114" fmla="*/ 7344253 w 7718488"/>
              <a:gd name="connsiteY114" fmla="*/ 1514555 h 3099991"/>
              <a:gd name="connsiteX115" fmla="*/ 6770877 w 7718488"/>
              <a:gd name="connsiteY115" fmla="*/ 1316979 h 3099991"/>
              <a:gd name="connsiteX116" fmla="*/ 6065374 w 7718488"/>
              <a:gd name="connsiteY116" fmla="*/ 1503295 h 3099991"/>
              <a:gd name="connsiteX117" fmla="*/ 6065374 w 7718488"/>
              <a:gd name="connsiteY117" fmla="*/ 60621 h 3099991"/>
              <a:gd name="connsiteX118" fmla="*/ 7657946 w 7718488"/>
              <a:gd name="connsiteY118" fmla="*/ 60621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18488" h="3099991">
                <a:moveTo>
                  <a:pt x="6005027" y="-77"/>
                </a:moveTo>
                <a:lnTo>
                  <a:pt x="6005027" y="1546752"/>
                </a:lnTo>
                <a:cubicBezTo>
                  <a:pt x="5953197" y="1588097"/>
                  <a:pt x="5905324" y="1634157"/>
                  <a:pt x="5861992" y="1684334"/>
                </a:cubicBezTo>
                <a:lnTo>
                  <a:pt x="5861992" y="-77"/>
                </a:lnTo>
                <a:lnTo>
                  <a:pt x="4148727" y="-77"/>
                </a:lnTo>
                <a:lnTo>
                  <a:pt x="4148727" y="1408466"/>
                </a:lnTo>
                <a:lnTo>
                  <a:pt x="4006746" y="1408466"/>
                </a:lnTo>
                <a:lnTo>
                  <a:pt x="4006746" y="-77"/>
                </a:lnTo>
                <a:lnTo>
                  <a:pt x="2292953" y="-77"/>
                </a:lnTo>
                <a:lnTo>
                  <a:pt x="2292953" y="1410753"/>
                </a:lnTo>
                <a:lnTo>
                  <a:pt x="2151149" y="1410753"/>
                </a:lnTo>
                <a:lnTo>
                  <a:pt x="2151149" y="-77"/>
                </a:lnTo>
                <a:lnTo>
                  <a:pt x="437180" y="-77"/>
                </a:lnTo>
                <a:lnTo>
                  <a:pt x="437180" y="1607802"/>
                </a:lnTo>
                <a:lnTo>
                  <a:pt x="-21" y="3065783"/>
                </a:lnTo>
                <a:lnTo>
                  <a:pt x="384575" y="3065783"/>
                </a:lnTo>
                <a:lnTo>
                  <a:pt x="578105" y="2420098"/>
                </a:lnTo>
                <a:lnTo>
                  <a:pt x="633701" y="2420098"/>
                </a:lnTo>
                <a:lnTo>
                  <a:pt x="952673" y="3065783"/>
                </a:lnTo>
                <a:lnTo>
                  <a:pt x="1417144" y="3065783"/>
                </a:lnTo>
                <a:lnTo>
                  <a:pt x="1107496" y="2420098"/>
                </a:lnTo>
                <a:lnTo>
                  <a:pt x="1809657" y="2420098"/>
                </a:lnTo>
                <a:lnTo>
                  <a:pt x="1614896" y="3065783"/>
                </a:lnTo>
                <a:lnTo>
                  <a:pt x="2035207" y="3065783"/>
                </a:lnTo>
                <a:lnTo>
                  <a:pt x="2227329" y="2421857"/>
                </a:lnTo>
                <a:lnTo>
                  <a:pt x="2319696" y="2421857"/>
                </a:lnTo>
                <a:lnTo>
                  <a:pt x="2319696" y="2420098"/>
                </a:lnTo>
                <a:lnTo>
                  <a:pt x="3255324" y="2420098"/>
                </a:lnTo>
                <a:lnTo>
                  <a:pt x="3069711" y="3064024"/>
                </a:lnTo>
                <a:lnTo>
                  <a:pt x="3493541" y="3064024"/>
                </a:lnTo>
                <a:lnTo>
                  <a:pt x="3673172" y="2420098"/>
                </a:lnTo>
                <a:lnTo>
                  <a:pt x="3863886" y="2420098"/>
                </a:lnTo>
                <a:lnTo>
                  <a:pt x="3868988" y="3064024"/>
                </a:lnTo>
                <a:lnTo>
                  <a:pt x="4224555" y="3064024"/>
                </a:lnTo>
                <a:lnTo>
                  <a:pt x="4632375" y="2420098"/>
                </a:lnTo>
                <a:lnTo>
                  <a:pt x="4899445" y="2420098"/>
                </a:lnTo>
                <a:lnTo>
                  <a:pt x="4761688" y="3064024"/>
                </a:lnTo>
                <a:lnTo>
                  <a:pt x="5178832" y="3064024"/>
                </a:lnTo>
                <a:lnTo>
                  <a:pt x="5314303" y="2420098"/>
                </a:lnTo>
                <a:lnTo>
                  <a:pt x="5555511" y="2420098"/>
                </a:lnTo>
                <a:cubicBezTo>
                  <a:pt x="5546010" y="2619609"/>
                  <a:pt x="5597032" y="2800999"/>
                  <a:pt x="5729336" y="2922923"/>
                </a:cubicBezTo>
                <a:cubicBezTo>
                  <a:pt x="5891197" y="3071413"/>
                  <a:pt x="6139091" y="3099914"/>
                  <a:pt x="6322944" y="3099914"/>
                </a:cubicBezTo>
                <a:cubicBezTo>
                  <a:pt x="6583998" y="3096836"/>
                  <a:pt x="6843908" y="3064903"/>
                  <a:pt x="7097942" y="3004733"/>
                </a:cubicBezTo>
                <a:lnTo>
                  <a:pt x="7242385" y="2420098"/>
                </a:lnTo>
                <a:lnTo>
                  <a:pt x="7718468" y="2420098"/>
                </a:lnTo>
                <a:lnTo>
                  <a:pt x="7718468" y="-77"/>
                </a:lnTo>
                <a:close/>
                <a:moveTo>
                  <a:pt x="2089395" y="1492915"/>
                </a:moveTo>
                <a:lnTo>
                  <a:pt x="2064413" y="1575429"/>
                </a:lnTo>
                <a:lnTo>
                  <a:pt x="1836575" y="2333889"/>
                </a:lnTo>
                <a:lnTo>
                  <a:pt x="1827603" y="2360808"/>
                </a:lnTo>
                <a:lnTo>
                  <a:pt x="1078291" y="2360808"/>
                </a:lnTo>
                <a:lnTo>
                  <a:pt x="1019704" y="2237652"/>
                </a:lnTo>
                <a:lnTo>
                  <a:pt x="1827603" y="1411985"/>
                </a:lnTo>
                <a:lnTo>
                  <a:pt x="1308591" y="1411985"/>
                </a:lnTo>
                <a:lnTo>
                  <a:pt x="676805" y="2091274"/>
                </a:lnTo>
                <a:lnTo>
                  <a:pt x="881419" y="1410753"/>
                </a:lnTo>
                <a:lnTo>
                  <a:pt x="498582" y="1410753"/>
                </a:lnTo>
                <a:lnTo>
                  <a:pt x="498582" y="60972"/>
                </a:lnTo>
                <a:lnTo>
                  <a:pt x="2089395" y="60972"/>
                </a:lnTo>
                <a:close/>
                <a:moveTo>
                  <a:pt x="2531874" y="2133498"/>
                </a:moveTo>
                <a:lnTo>
                  <a:pt x="2531874" y="2133498"/>
                </a:lnTo>
                <a:cubicBezTo>
                  <a:pt x="2516568" y="2133498"/>
                  <a:pt x="2500910" y="2135786"/>
                  <a:pt x="2483140" y="2135786"/>
                </a:cubicBezTo>
                <a:cubicBezTo>
                  <a:pt x="2459741" y="2135786"/>
                  <a:pt x="2441795" y="2135786"/>
                  <a:pt x="2424554" y="2135786"/>
                </a:cubicBezTo>
                <a:lnTo>
                  <a:pt x="2322863" y="2135786"/>
                </a:lnTo>
                <a:lnTo>
                  <a:pt x="2369838" y="1961609"/>
                </a:lnTo>
                <a:lnTo>
                  <a:pt x="2392005" y="1874872"/>
                </a:lnTo>
                <a:lnTo>
                  <a:pt x="2445666" y="1672546"/>
                </a:lnTo>
                <a:cubicBezTo>
                  <a:pt x="2469417" y="1672546"/>
                  <a:pt x="2492465" y="1671491"/>
                  <a:pt x="2514633" y="1671491"/>
                </a:cubicBezTo>
                <a:lnTo>
                  <a:pt x="2593452" y="1671491"/>
                </a:lnTo>
                <a:cubicBezTo>
                  <a:pt x="2728219" y="1671491"/>
                  <a:pt x="2813372" y="1679231"/>
                  <a:pt x="2844337" y="1722512"/>
                </a:cubicBezTo>
                <a:cubicBezTo>
                  <a:pt x="2867912" y="1755060"/>
                  <a:pt x="2865097" y="1811360"/>
                  <a:pt x="2837124" y="1896688"/>
                </a:cubicBezTo>
                <a:cubicBezTo>
                  <a:pt x="2788917" y="2043771"/>
                  <a:pt x="2728219" y="2118544"/>
                  <a:pt x="2532402" y="2133498"/>
                </a:cubicBezTo>
                <a:moveTo>
                  <a:pt x="3690941" y="2359928"/>
                </a:moveTo>
                <a:lnTo>
                  <a:pt x="3858432" y="1764736"/>
                </a:lnTo>
                <a:lnTo>
                  <a:pt x="3864414" y="2359928"/>
                </a:lnTo>
                <a:close/>
                <a:moveTo>
                  <a:pt x="3944641" y="1408466"/>
                </a:moveTo>
                <a:lnTo>
                  <a:pt x="3546674" y="1408466"/>
                </a:lnTo>
                <a:lnTo>
                  <a:pt x="3273445" y="2359928"/>
                </a:lnTo>
                <a:lnTo>
                  <a:pt x="2851198" y="2359928"/>
                </a:lnTo>
                <a:cubicBezTo>
                  <a:pt x="3066368" y="2280229"/>
                  <a:pt x="3197265" y="2128220"/>
                  <a:pt x="3238258" y="1902494"/>
                </a:cubicBezTo>
                <a:cubicBezTo>
                  <a:pt x="3271685" y="1726558"/>
                  <a:pt x="3255851" y="1611672"/>
                  <a:pt x="3184421" y="1525287"/>
                </a:cubicBezTo>
                <a:cubicBezTo>
                  <a:pt x="3077100" y="1396854"/>
                  <a:pt x="2861931" y="1407938"/>
                  <a:pt x="2671040" y="1407938"/>
                </a:cubicBezTo>
                <a:lnTo>
                  <a:pt x="2354355" y="1407938"/>
                </a:lnTo>
                <a:lnTo>
                  <a:pt x="2354355" y="60972"/>
                </a:lnTo>
                <a:lnTo>
                  <a:pt x="3944641" y="60972"/>
                </a:lnTo>
                <a:close/>
                <a:moveTo>
                  <a:pt x="4912289" y="2359928"/>
                </a:moveTo>
                <a:lnTo>
                  <a:pt x="4672136" y="2359928"/>
                </a:lnTo>
                <a:lnTo>
                  <a:pt x="5035444" y="1789543"/>
                </a:lnTo>
                <a:close/>
                <a:moveTo>
                  <a:pt x="5801470" y="1435208"/>
                </a:moveTo>
                <a:lnTo>
                  <a:pt x="5800414" y="1764736"/>
                </a:lnTo>
                <a:cubicBezTo>
                  <a:pt x="5701327" y="1901738"/>
                  <a:pt x="5629298" y="2056403"/>
                  <a:pt x="5588235" y="2220411"/>
                </a:cubicBezTo>
                <a:cubicBezTo>
                  <a:pt x="5576254" y="2266189"/>
                  <a:pt x="5567844" y="2312847"/>
                  <a:pt x="5563076" y="2359928"/>
                </a:cubicBezTo>
                <a:lnTo>
                  <a:pt x="5329081" y="2359928"/>
                </a:lnTo>
                <a:lnTo>
                  <a:pt x="5528065" y="1410753"/>
                </a:lnTo>
                <a:lnTo>
                  <a:pt x="4854758" y="1410753"/>
                </a:lnTo>
                <a:lnTo>
                  <a:pt x="4252177" y="2360808"/>
                </a:lnTo>
                <a:lnTo>
                  <a:pt x="4208545" y="2360808"/>
                </a:lnTo>
                <a:lnTo>
                  <a:pt x="4208545" y="60972"/>
                </a:lnTo>
                <a:lnTo>
                  <a:pt x="5800766" y="60972"/>
                </a:lnTo>
                <a:close/>
                <a:moveTo>
                  <a:pt x="6718976" y="2748219"/>
                </a:moveTo>
                <a:cubicBezTo>
                  <a:pt x="6630709" y="2765355"/>
                  <a:pt x="6541104" y="2774591"/>
                  <a:pt x="6451201" y="2775840"/>
                </a:cubicBezTo>
                <a:cubicBezTo>
                  <a:pt x="6221605" y="2775840"/>
                  <a:pt x="6061855" y="2669047"/>
                  <a:pt x="6058512" y="2420098"/>
                </a:cubicBezTo>
                <a:lnTo>
                  <a:pt x="6800434" y="2420098"/>
                </a:lnTo>
                <a:close/>
                <a:moveTo>
                  <a:pt x="7658650" y="2359928"/>
                </a:moveTo>
                <a:lnTo>
                  <a:pt x="7256988" y="2359928"/>
                </a:lnTo>
                <a:lnTo>
                  <a:pt x="7322612" y="2094616"/>
                </a:lnTo>
                <a:lnTo>
                  <a:pt x="6519816" y="2094616"/>
                </a:lnTo>
                <a:lnTo>
                  <a:pt x="6453664" y="2359928"/>
                </a:lnTo>
                <a:lnTo>
                  <a:pt x="6065374" y="2359928"/>
                </a:lnTo>
                <a:lnTo>
                  <a:pt x="6065374" y="2305388"/>
                </a:lnTo>
                <a:cubicBezTo>
                  <a:pt x="6071355" y="2275479"/>
                  <a:pt x="6076458" y="2244162"/>
                  <a:pt x="6084023" y="2210734"/>
                </a:cubicBezTo>
                <a:cubicBezTo>
                  <a:pt x="6154397" y="1924662"/>
                  <a:pt x="6342648" y="1642109"/>
                  <a:pt x="6667251" y="1642109"/>
                </a:cubicBezTo>
                <a:cubicBezTo>
                  <a:pt x="6795684" y="1642109"/>
                  <a:pt x="6923413" y="1691019"/>
                  <a:pt x="6905996" y="1868715"/>
                </a:cubicBezTo>
                <a:lnTo>
                  <a:pt x="7383838" y="1868715"/>
                </a:lnTo>
                <a:cubicBezTo>
                  <a:pt x="7402839" y="1785849"/>
                  <a:pt x="7434332" y="1644572"/>
                  <a:pt x="7344253" y="1514555"/>
                </a:cubicBezTo>
                <a:cubicBezTo>
                  <a:pt x="7242385" y="1373807"/>
                  <a:pt x="7037244" y="1316979"/>
                  <a:pt x="6770877" y="1316979"/>
                </a:cubicBezTo>
                <a:cubicBezTo>
                  <a:pt x="6581570" y="1316979"/>
                  <a:pt x="6304647" y="1347240"/>
                  <a:pt x="6065374" y="1503295"/>
                </a:cubicBezTo>
                <a:lnTo>
                  <a:pt x="6065374" y="60621"/>
                </a:lnTo>
                <a:lnTo>
                  <a:pt x="7657946" y="60621"/>
                </a:lnTo>
                <a:close/>
              </a:path>
            </a:pathLst>
          </a:custGeom>
          <a:solidFill>
            <a:schemeClr val="bg1"/>
          </a:solidFill>
          <a:ln w="17575" cap="flat">
            <a:noFill/>
            <a:prstDash val="solid"/>
            <a:miter/>
          </a:ln>
        </p:spPr>
        <p:txBody>
          <a:bodyPr rtlCol="0" anchor="ctr"/>
          <a:lstStyle/>
          <a:p>
            <a:endParaRPr lang="en-GB"/>
          </a:p>
        </p:txBody>
      </p:sp>
      <p:sp>
        <p:nvSpPr>
          <p:cNvPr id="6" name="Shape 8">
            <a:extLst>
              <a:ext uri="{FF2B5EF4-FFF2-40B4-BE49-F238E27FC236}">
                <a16:creationId xmlns:a16="http://schemas.microsoft.com/office/drawing/2014/main" id="{10DA7EC7-B966-4F26-A629-BC231114FE9A}"/>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7" name="TextBox 6">
            <a:extLst>
              <a:ext uri="{FF2B5EF4-FFF2-40B4-BE49-F238E27FC236}">
                <a16:creationId xmlns:a16="http://schemas.microsoft.com/office/drawing/2014/main" id="{9465B88E-59B6-4300-A6A5-FE6907AB6F32}"/>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8" name="Freeform 19">
            <a:extLst>
              <a:ext uri="{FF2B5EF4-FFF2-40B4-BE49-F238E27FC236}">
                <a16:creationId xmlns:a16="http://schemas.microsoft.com/office/drawing/2014/main" id="{173A96F6-37E6-4BFF-B84F-D4B64D629A0C}"/>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TextBox 8">
            <a:extLst>
              <a:ext uri="{FF2B5EF4-FFF2-40B4-BE49-F238E27FC236}">
                <a16:creationId xmlns:a16="http://schemas.microsoft.com/office/drawing/2014/main" id="{B440353C-5FA5-4860-9949-2793CD666F3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2024 KPMG LLP, a Delaware limited liability partnership and a member firm of the KPMG global organization of independent member firms affiliated with KPMG International Limited, a private English company limited by guarantee. All rights reserved</a:t>
            </a:r>
          </a:p>
        </p:txBody>
      </p:sp>
      <p:cxnSp>
        <p:nvCxnSpPr>
          <p:cNvPr id="10" name="Straight Connector 9">
            <a:extLst>
              <a:ext uri="{FF2B5EF4-FFF2-40B4-BE49-F238E27FC236}">
                <a16:creationId xmlns:a16="http://schemas.microsoft.com/office/drawing/2014/main" id="{4336DF39-CB75-4B94-99A7-6AC992AC2597}"/>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80852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7_FINAL SLIDE">
    <p:bg>
      <p:bgPr>
        <a:gradFill>
          <a:gsLst>
            <a:gs pos="0">
              <a:srgbClr val="7213EA"/>
            </a:gs>
            <a:gs pos="100000">
              <a:srgbClr val="1F4AE3"/>
            </a:gs>
          </a:gsLst>
          <a:lin ang="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85C4F2-66B1-4798-82AE-D4F04D677D09}"/>
              </a:ext>
            </a:extLst>
          </p:cNvPr>
          <p:cNvPicPr>
            <a:picLocks noChangeAspect="1"/>
          </p:cNvPicPr>
          <p:nvPr userDrawn="1"/>
        </p:nvPicPr>
        <p:blipFill rotWithShape="1">
          <a:blip r:embed="rId3"/>
          <a:srcRect t="2612" b="11877"/>
          <a:stretch/>
        </p:blipFill>
        <p:spPr>
          <a:xfrm>
            <a:off x="0" y="0"/>
            <a:ext cx="12192000" cy="6858000"/>
          </a:xfrm>
          <a:prstGeom prst="rect">
            <a:avLst/>
          </a:prstGeom>
        </p:spPr>
      </p:pic>
      <p:sp>
        <p:nvSpPr>
          <p:cNvPr id="2" name="Graphic 6">
            <a:extLst>
              <a:ext uri="{FF2B5EF4-FFF2-40B4-BE49-F238E27FC236}">
                <a16:creationId xmlns:a16="http://schemas.microsoft.com/office/drawing/2014/main" id="{248485D9-C9C0-4687-AA25-7A69FB015CB9}"/>
              </a:ext>
            </a:extLst>
          </p:cNvPr>
          <p:cNvSpPr/>
          <p:nvPr/>
        </p:nvSpPr>
        <p:spPr>
          <a:xfrm>
            <a:off x="2234933" y="1882443"/>
            <a:ext cx="7718488" cy="3099991"/>
          </a:xfrm>
          <a:custGeom>
            <a:avLst/>
            <a:gdLst>
              <a:gd name="connsiteX0" fmla="*/ 6005027 w 7718488"/>
              <a:gd name="connsiteY0" fmla="*/ -77 h 3099991"/>
              <a:gd name="connsiteX1" fmla="*/ 6005027 w 7718488"/>
              <a:gd name="connsiteY1" fmla="*/ 1546752 h 3099991"/>
              <a:gd name="connsiteX2" fmla="*/ 5861992 w 7718488"/>
              <a:gd name="connsiteY2" fmla="*/ 1684334 h 3099991"/>
              <a:gd name="connsiteX3" fmla="*/ 5861992 w 7718488"/>
              <a:gd name="connsiteY3" fmla="*/ -77 h 3099991"/>
              <a:gd name="connsiteX4" fmla="*/ 4148727 w 7718488"/>
              <a:gd name="connsiteY4" fmla="*/ -77 h 3099991"/>
              <a:gd name="connsiteX5" fmla="*/ 4148727 w 7718488"/>
              <a:gd name="connsiteY5" fmla="*/ 1408466 h 3099991"/>
              <a:gd name="connsiteX6" fmla="*/ 4006746 w 7718488"/>
              <a:gd name="connsiteY6" fmla="*/ 1408466 h 3099991"/>
              <a:gd name="connsiteX7" fmla="*/ 4006746 w 7718488"/>
              <a:gd name="connsiteY7" fmla="*/ -77 h 3099991"/>
              <a:gd name="connsiteX8" fmla="*/ 2292953 w 7718488"/>
              <a:gd name="connsiteY8" fmla="*/ -77 h 3099991"/>
              <a:gd name="connsiteX9" fmla="*/ 2292953 w 7718488"/>
              <a:gd name="connsiteY9" fmla="*/ 1410753 h 3099991"/>
              <a:gd name="connsiteX10" fmla="*/ 2151149 w 7718488"/>
              <a:gd name="connsiteY10" fmla="*/ 1410753 h 3099991"/>
              <a:gd name="connsiteX11" fmla="*/ 2151149 w 7718488"/>
              <a:gd name="connsiteY11" fmla="*/ -77 h 3099991"/>
              <a:gd name="connsiteX12" fmla="*/ 437180 w 7718488"/>
              <a:gd name="connsiteY12" fmla="*/ -77 h 3099991"/>
              <a:gd name="connsiteX13" fmla="*/ 437180 w 7718488"/>
              <a:gd name="connsiteY13" fmla="*/ 1607802 h 3099991"/>
              <a:gd name="connsiteX14" fmla="*/ -21 w 7718488"/>
              <a:gd name="connsiteY14" fmla="*/ 3065783 h 3099991"/>
              <a:gd name="connsiteX15" fmla="*/ 384575 w 7718488"/>
              <a:gd name="connsiteY15" fmla="*/ 3065783 h 3099991"/>
              <a:gd name="connsiteX16" fmla="*/ 578105 w 7718488"/>
              <a:gd name="connsiteY16" fmla="*/ 2420098 h 3099991"/>
              <a:gd name="connsiteX17" fmla="*/ 633701 w 7718488"/>
              <a:gd name="connsiteY17" fmla="*/ 2420098 h 3099991"/>
              <a:gd name="connsiteX18" fmla="*/ 952673 w 7718488"/>
              <a:gd name="connsiteY18" fmla="*/ 3065783 h 3099991"/>
              <a:gd name="connsiteX19" fmla="*/ 1417144 w 7718488"/>
              <a:gd name="connsiteY19" fmla="*/ 3065783 h 3099991"/>
              <a:gd name="connsiteX20" fmla="*/ 1107496 w 7718488"/>
              <a:gd name="connsiteY20" fmla="*/ 2420098 h 3099991"/>
              <a:gd name="connsiteX21" fmla="*/ 1809657 w 7718488"/>
              <a:gd name="connsiteY21" fmla="*/ 2420098 h 3099991"/>
              <a:gd name="connsiteX22" fmla="*/ 1614896 w 7718488"/>
              <a:gd name="connsiteY22" fmla="*/ 3065783 h 3099991"/>
              <a:gd name="connsiteX23" fmla="*/ 2035207 w 7718488"/>
              <a:gd name="connsiteY23" fmla="*/ 3065783 h 3099991"/>
              <a:gd name="connsiteX24" fmla="*/ 2227329 w 7718488"/>
              <a:gd name="connsiteY24" fmla="*/ 2421857 h 3099991"/>
              <a:gd name="connsiteX25" fmla="*/ 2319696 w 7718488"/>
              <a:gd name="connsiteY25" fmla="*/ 2421857 h 3099991"/>
              <a:gd name="connsiteX26" fmla="*/ 2319696 w 7718488"/>
              <a:gd name="connsiteY26" fmla="*/ 2420098 h 3099991"/>
              <a:gd name="connsiteX27" fmla="*/ 3255324 w 7718488"/>
              <a:gd name="connsiteY27" fmla="*/ 2420098 h 3099991"/>
              <a:gd name="connsiteX28" fmla="*/ 3069711 w 7718488"/>
              <a:gd name="connsiteY28" fmla="*/ 3064024 h 3099991"/>
              <a:gd name="connsiteX29" fmla="*/ 3493541 w 7718488"/>
              <a:gd name="connsiteY29" fmla="*/ 3064024 h 3099991"/>
              <a:gd name="connsiteX30" fmla="*/ 3673172 w 7718488"/>
              <a:gd name="connsiteY30" fmla="*/ 2420098 h 3099991"/>
              <a:gd name="connsiteX31" fmla="*/ 3863886 w 7718488"/>
              <a:gd name="connsiteY31" fmla="*/ 2420098 h 3099991"/>
              <a:gd name="connsiteX32" fmla="*/ 3868988 w 7718488"/>
              <a:gd name="connsiteY32" fmla="*/ 3064024 h 3099991"/>
              <a:gd name="connsiteX33" fmla="*/ 4224555 w 7718488"/>
              <a:gd name="connsiteY33" fmla="*/ 3064024 h 3099991"/>
              <a:gd name="connsiteX34" fmla="*/ 4632375 w 7718488"/>
              <a:gd name="connsiteY34" fmla="*/ 2420098 h 3099991"/>
              <a:gd name="connsiteX35" fmla="*/ 4899445 w 7718488"/>
              <a:gd name="connsiteY35" fmla="*/ 2420098 h 3099991"/>
              <a:gd name="connsiteX36" fmla="*/ 4761688 w 7718488"/>
              <a:gd name="connsiteY36" fmla="*/ 3064024 h 3099991"/>
              <a:gd name="connsiteX37" fmla="*/ 5178832 w 7718488"/>
              <a:gd name="connsiteY37" fmla="*/ 3064024 h 3099991"/>
              <a:gd name="connsiteX38" fmla="*/ 5314303 w 7718488"/>
              <a:gd name="connsiteY38" fmla="*/ 2420098 h 3099991"/>
              <a:gd name="connsiteX39" fmla="*/ 5555511 w 7718488"/>
              <a:gd name="connsiteY39" fmla="*/ 2420098 h 3099991"/>
              <a:gd name="connsiteX40" fmla="*/ 5729336 w 7718488"/>
              <a:gd name="connsiteY40" fmla="*/ 2922923 h 3099991"/>
              <a:gd name="connsiteX41" fmla="*/ 6322944 w 7718488"/>
              <a:gd name="connsiteY41" fmla="*/ 3099914 h 3099991"/>
              <a:gd name="connsiteX42" fmla="*/ 7097942 w 7718488"/>
              <a:gd name="connsiteY42" fmla="*/ 3004733 h 3099991"/>
              <a:gd name="connsiteX43" fmla="*/ 7242385 w 7718488"/>
              <a:gd name="connsiteY43" fmla="*/ 2420098 h 3099991"/>
              <a:gd name="connsiteX44" fmla="*/ 7718468 w 7718488"/>
              <a:gd name="connsiteY44" fmla="*/ 2420098 h 3099991"/>
              <a:gd name="connsiteX45" fmla="*/ 7718468 w 7718488"/>
              <a:gd name="connsiteY45" fmla="*/ -77 h 3099991"/>
              <a:gd name="connsiteX46" fmla="*/ 2089395 w 7718488"/>
              <a:gd name="connsiteY46" fmla="*/ 1492915 h 3099991"/>
              <a:gd name="connsiteX47" fmla="*/ 2064413 w 7718488"/>
              <a:gd name="connsiteY47" fmla="*/ 1575429 h 3099991"/>
              <a:gd name="connsiteX48" fmla="*/ 1836575 w 7718488"/>
              <a:gd name="connsiteY48" fmla="*/ 2333889 h 3099991"/>
              <a:gd name="connsiteX49" fmla="*/ 1827603 w 7718488"/>
              <a:gd name="connsiteY49" fmla="*/ 2360808 h 3099991"/>
              <a:gd name="connsiteX50" fmla="*/ 1078291 w 7718488"/>
              <a:gd name="connsiteY50" fmla="*/ 2360808 h 3099991"/>
              <a:gd name="connsiteX51" fmla="*/ 1019704 w 7718488"/>
              <a:gd name="connsiteY51" fmla="*/ 2237652 h 3099991"/>
              <a:gd name="connsiteX52" fmla="*/ 1827603 w 7718488"/>
              <a:gd name="connsiteY52" fmla="*/ 1411985 h 3099991"/>
              <a:gd name="connsiteX53" fmla="*/ 1308591 w 7718488"/>
              <a:gd name="connsiteY53" fmla="*/ 1411985 h 3099991"/>
              <a:gd name="connsiteX54" fmla="*/ 676805 w 7718488"/>
              <a:gd name="connsiteY54" fmla="*/ 2091274 h 3099991"/>
              <a:gd name="connsiteX55" fmla="*/ 881419 w 7718488"/>
              <a:gd name="connsiteY55" fmla="*/ 1410753 h 3099991"/>
              <a:gd name="connsiteX56" fmla="*/ 498582 w 7718488"/>
              <a:gd name="connsiteY56" fmla="*/ 1410753 h 3099991"/>
              <a:gd name="connsiteX57" fmla="*/ 498582 w 7718488"/>
              <a:gd name="connsiteY57" fmla="*/ 60972 h 3099991"/>
              <a:gd name="connsiteX58" fmla="*/ 2089395 w 7718488"/>
              <a:gd name="connsiteY58" fmla="*/ 60972 h 3099991"/>
              <a:gd name="connsiteX59" fmla="*/ 2531874 w 7718488"/>
              <a:gd name="connsiteY59" fmla="*/ 2133498 h 3099991"/>
              <a:gd name="connsiteX60" fmla="*/ 2531874 w 7718488"/>
              <a:gd name="connsiteY60" fmla="*/ 2133498 h 3099991"/>
              <a:gd name="connsiteX61" fmla="*/ 2483140 w 7718488"/>
              <a:gd name="connsiteY61" fmla="*/ 2135786 h 3099991"/>
              <a:gd name="connsiteX62" fmla="*/ 2424554 w 7718488"/>
              <a:gd name="connsiteY62" fmla="*/ 2135786 h 3099991"/>
              <a:gd name="connsiteX63" fmla="*/ 2322863 w 7718488"/>
              <a:gd name="connsiteY63" fmla="*/ 2135786 h 3099991"/>
              <a:gd name="connsiteX64" fmla="*/ 2369838 w 7718488"/>
              <a:gd name="connsiteY64" fmla="*/ 1961609 h 3099991"/>
              <a:gd name="connsiteX65" fmla="*/ 2392005 w 7718488"/>
              <a:gd name="connsiteY65" fmla="*/ 1874872 h 3099991"/>
              <a:gd name="connsiteX66" fmla="*/ 2445666 w 7718488"/>
              <a:gd name="connsiteY66" fmla="*/ 1672546 h 3099991"/>
              <a:gd name="connsiteX67" fmla="*/ 2514633 w 7718488"/>
              <a:gd name="connsiteY67" fmla="*/ 1671491 h 3099991"/>
              <a:gd name="connsiteX68" fmla="*/ 2593452 w 7718488"/>
              <a:gd name="connsiteY68" fmla="*/ 1671491 h 3099991"/>
              <a:gd name="connsiteX69" fmla="*/ 2844337 w 7718488"/>
              <a:gd name="connsiteY69" fmla="*/ 1722512 h 3099991"/>
              <a:gd name="connsiteX70" fmla="*/ 2837124 w 7718488"/>
              <a:gd name="connsiteY70" fmla="*/ 1896688 h 3099991"/>
              <a:gd name="connsiteX71" fmla="*/ 2532402 w 7718488"/>
              <a:gd name="connsiteY71" fmla="*/ 2133498 h 3099991"/>
              <a:gd name="connsiteX72" fmla="*/ 3690941 w 7718488"/>
              <a:gd name="connsiteY72" fmla="*/ 2359928 h 3099991"/>
              <a:gd name="connsiteX73" fmla="*/ 3858432 w 7718488"/>
              <a:gd name="connsiteY73" fmla="*/ 1764736 h 3099991"/>
              <a:gd name="connsiteX74" fmla="*/ 3864414 w 7718488"/>
              <a:gd name="connsiteY74" fmla="*/ 2359928 h 3099991"/>
              <a:gd name="connsiteX75" fmla="*/ 3944641 w 7718488"/>
              <a:gd name="connsiteY75" fmla="*/ 1408466 h 3099991"/>
              <a:gd name="connsiteX76" fmla="*/ 3546674 w 7718488"/>
              <a:gd name="connsiteY76" fmla="*/ 1408466 h 3099991"/>
              <a:gd name="connsiteX77" fmla="*/ 3273445 w 7718488"/>
              <a:gd name="connsiteY77" fmla="*/ 2359928 h 3099991"/>
              <a:gd name="connsiteX78" fmla="*/ 2851198 w 7718488"/>
              <a:gd name="connsiteY78" fmla="*/ 2359928 h 3099991"/>
              <a:gd name="connsiteX79" fmla="*/ 3238258 w 7718488"/>
              <a:gd name="connsiteY79" fmla="*/ 1902494 h 3099991"/>
              <a:gd name="connsiteX80" fmla="*/ 3184421 w 7718488"/>
              <a:gd name="connsiteY80" fmla="*/ 1525287 h 3099991"/>
              <a:gd name="connsiteX81" fmla="*/ 2671040 w 7718488"/>
              <a:gd name="connsiteY81" fmla="*/ 1407938 h 3099991"/>
              <a:gd name="connsiteX82" fmla="*/ 2354355 w 7718488"/>
              <a:gd name="connsiteY82" fmla="*/ 1407938 h 3099991"/>
              <a:gd name="connsiteX83" fmla="*/ 2354355 w 7718488"/>
              <a:gd name="connsiteY83" fmla="*/ 60972 h 3099991"/>
              <a:gd name="connsiteX84" fmla="*/ 3944641 w 7718488"/>
              <a:gd name="connsiteY84" fmla="*/ 60972 h 3099991"/>
              <a:gd name="connsiteX85" fmla="*/ 4912289 w 7718488"/>
              <a:gd name="connsiteY85" fmla="*/ 2359928 h 3099991"/>
              <a:gd name="connsiteX86" fmla="*/ 4672136 w 7718488"/>
              <a:gd name="connsiteY86" fmla="*/ 2359928 h 3099991"/>
              <a:gd name="connsiteX87" fmla="*/ 5035444 w 7718488"/>
              <a:gd name="connsiteY87" fmla="*/ 1789543 h 3099991"/>
              <a:gd name="connsiteX88" fmla="*/ 5801470 w 7718488"/>
              <a:gd name="connsiteY88" fmla="*/ 1435208 h 3099991"/>
              <a:gd name="connsiteX89" fmla="*/ 5800414 w 7718488"/>
              <a:gd name="connsiteY89" fmla="*/ 1764736 h 3099991"/>
              <a:gd name="connsiteX90" fmla="*/ 5588235 w 7718488"/>
              <a:gd name="connsiteY90" fmla="*/ 2220411 h 3099991"/>
              <a:gd name="connsiteX91" fmla="*/ 5563076 w 7718488"/>
              <a:gd name="connsiteY91" fmla="*/ 2359928 h 3099991"/>
              <a:gd name="connsiteX92" fmla="*/ 5329081 w 7718488"/>
              <a:gd name="connsiteY92" fmla="*/ 2359928 h 3099991"/>
              <a:gd name="connsiteX93" fmla="*/ 5528065 w 7718488"/>
              <a:gd name="connsiteY93" fmla="*/ 1410753 h 3099991"/>
              <a:gd name="connsiteX94" fmla="*/ 4854758 w 7718488"/>
              <a:gd name="connsiteY94" fmla="*/ 1410753 h 3099991"/>
              <a:gd name="connsiteX95" fmla="*/ 4252177 w 7718488"/>
              <a:gd name="connsiteY95" fmla="*/ 2360808 h 3099991"/>
              <a:gd name="connsiteX96" fmla="*/ 4208545 w 7718488"/>
              <a:gd name="connsiteY96" fmla="*/ 2360808 h 3099991"/>
              <a:gd name="connsiteX97" fmla="*/ 4208545 w 7718488"/>
              <a:gd name="connsiteY97" fmla="*/ 60972 h 3099991"/>
              <a:gd name="connsiteX98" fmla="*/ 5800766 w 7718488"/>
              <a:gd name="connsiteY98" fmla="*/ 60972 h 3099991"/>
              <a:gd name="connsiteX99" fmla="*/ 6718976 w 7718488"/>
              <a:gd name="connsiteY99" fmla="*/ 2748219 h 3099991"/>
              <a:gd name="connsiteX100" fmla="*/ 6451201 w 7718488"/>
              <a:gd name="connsiteY100" fmla="*/ 2775840 h 3099991"/>
              <a:gd name="connsiteX101" fmla="*/ 6058512 w 7718488"/>
              <a:gd name="connsiteY101" fmla="*/ 2420098 h 3099991"/>
              <a:gd name="connsiteX102" fmla="*/ 6800434 w 7718488"/>
              <a:gd name="connsiteY102" fmla="*/ 2420098 h 3099991"/>
              <a:gd name="connsiteX103" fmla="*/ 7658650 w 7718488"/>
              <a:gd name="connsiteY103" fmla="*/ 2359928 h 3099991"/>
              <a:gd name="connsiteX104" fmla="*/ 7256988 w 7718488"/>
              <a:gd name="connsiteY104" fmla="*/ 2359928 h 3099991"/>
              <a:gd name="connsiteX105" fmla="*/ 7322612 w 7718488"/>
              <a:gd name="connsiteY105" fmla="*/ 2094616 h 3099991"/>
              <a:gd name="connsiteX106" fmla="*/ 6519816 w 7718488"/>
              <a:gd name="connsiteY106" fmla="*/ 2094616 h 3099991"/>
              <a:gd name="connsiteX107" fmla="*/ 6453664 w 7718488"/>
              <a:gd name="connsiteY107" fmla="*/ 2359928 h 3099991"/>
              <a:gd name="connsiteX108" fmla="*/ 6065374 w 7718488"/>
              <a:gd name="connsiteY108" fmla="*/ 2359928 h 3099991"/>
              <a:gd name="connsiteX109" fmla="*/ 6065374 w 7718488"/>
              <a:gd name="connsiteY109" fmla="*/ 2305388 h 3099991"/>
              <a:gd name="connsiteX110" fmla="*/ 6084023 w 7718488"/>
              <a:gd name="connsiteY110" fmla="*/ 2210734 h 3099991"/>
              <a:gd name="connsiteX111" fmla="*/ 6667251 w 7718488"/>
              <a:gd name="connsiteY111" fmla="*/ 1642109 h 3099991"/>
              <a:gd name="connsiteX112" fmla="*/ 6905996 w 7718488"/>
              <a:gd name="connsiteY112" fmla="*/ 1868715 h 3099991"/>
              <a:gd name="connsiteX113" fmla="*/ 7383838 w 7718488"/>
              <a:gd name="connsiteY113" fmla="*/ 1868715 h 3099991"/>
              <a:gd name="connsiteX114" fmla="*/ 7344253 w 7718488"/>
              <a:gd name="connsiteY114" fmla="*/ 1514555 h 3099991"/>
              <a:gd name="connsiteX115" fmla="*/ 6770877 w 7718488"/>
              <a:gd name="connsiteY115" fmla="*/ 1316979 h 3099991"/>
              <a:gd name="connsiteX116" fmla="*/ 6065374 w 7718488"/>
              <a:gd name="connsiteY116" fmla="*/ 1503295 h 3099991"/>
              <a:gd name="connsiteX117" fmla="*/ 6065374 w 7718488"/>
              <a:gd name="connsiteY117" fmla="*/ 60621 h 3099991"/>
              <a:gd name="connsiteX118" fmla="*/ 7657946 w 7718488"/>
              <a:gd name="connsiteY118" fmla="*/ 60621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18488" h="3099991">
                <a:moveTo>
                  <a:pt x="6005027" y="-77"/>
                </a:moveTo>
                <a:lnTo>
                  <a:pt x="6005027" y="1546752"/>
                </a:lnTo>
                <a:cubicBezTo>
                  <a:pt x="5953197" y="1588097"/>
                  <a:pt x="5905324" y="1634157"/>
                  <a:pt x="5861992" y="1684334"/>
                </a:cubicBezTo>
                <a:lnTo>
                  <a:pt x="5861992" y="-77"/>
                </a:lnTo>
                <a:lnTo>
                  <a:pt x="4148727" y="-77"/>
                </a:lnTo>
                <a:lnTo>
                  <a:pt x="4148727" y="1408466"/>
                </a:lnTo>
                <a:lnTo>
                  <a:pt x="4006746" y="1408466"/>
                </a:lnTo>
                <a:lnTo>
                  <a:pt x="4006746" y="-77"/>
                </a:lnTo>
                <a:lnTo>
                  <a:pt x="2292953" y="-77"/>
                </a:lnTo>
                <a:lnTo>
                  <a:pt x="2292953" y="1410753"/>
                </a:lnTo>
                <a:lnTo>
                  <a:pt x="2151149" y="1410753"/>
                </a:lnTo>
                <a:lnTo>
                  <a:pt x="2151149" y="-77"/>
                </a:lnTo>
                <a:lnTo>
                  <a:pt x="437180" y="-77"/>
                </a:lnTo>
                <a:lnTo>
                  <a:pt x="437180" y="1607802"/>
                </a:lnTo>
                <a:lnTo>
                  <a:pt x="-21" y="3065783"/>
                </a:lnTo>
                <a:lnTo>
                  <a:pt x="384575" y="3065783"/>
                </a:lnTo>
                <a:lnTo>
                  <a:pt x="578105" y="2420098"/>
                </a:lnTo>
                <a:lnTo>
                  <a:pt x="633701" y="2420098"/>
                </a:lnTo>
                <a:lnTo>
                  <a:pt x="952673" y="3065783"/>
                </a:lnTo>
                <a:lnTo>
                  <a:pt x="1417144" y="3065783"/>
                </a:lnTo>
                <a:lnTo>
                  <a:pt x="1107496" y="2420098"/>
                </a:lnTo>
                <a:lnTo>
                  <a:pt x="1809657" y="2420098"/>
                </a:lnTo>
                <a:lnTo>
                  <a:pt x="1614896" y="3065783"/>
                </a:lnTo>
                <a:lnTo>
                  <a:pt x="2035207" y="3065783"/>
                </a:lnTo>
                <a:lnTo>
                  <a:pt x="2227329" y="2421857"/>
                </a:lnTo>
                <a:lnTo>
                  <a:pt x="2319696" y="2421857"/>
                </a:lnTo>
                <a:lnTo>
                  <a:pt x="2319696" y="2420098"/>
                </a:lnTo>
                <a:lnTo>
                  <a:pt x="3255324" y="2420098"/>
                </a:lnTo>
                <a:lnTo>
                  <a:pt x="3069711" y="3064024"/>
                </a:lnTo>
                <a:lnTo>
                  <a:pt x="3493541" y="3064024"/>
                </a:lnTo>
                <a:lnTo>
                  <a:pt x="3673172" y="2420098"/>
                </a:lnTo>
                <a:lnTo>
                  <a:pt x="3863886" y="2420098"/>
                </a:lnTo>
                <a:lnTo>
                  <a:pt x="3868988" y="3064024"/>
                </a:lnTo>
                <a:lnTo>
                  <a:pt x="4224555" y="3064024"/>
                </a:lnTo>
                <a:lnTo>
                  <a:pt x="4632375" y="2420098"/>
                </a:lnTo>
                <a:lnTo>
                  <a:pt x="4899445" y="2420098"/>
                </a:lnTo>
                <a:lnTo>
                  <a:pt x="4761688" y="3064024"/>
                </a:lnTo>
                <a:lnTo>
                  <a:pt x="5178832" y="3064024"/>
                </a:lnTo>
                <a:lnTo>
                  <a:pt x="5314303" y="2420098"/>
                </a:lnTo>
                <a:lnTo>
                  <a:pt x="5555511" y="2420098"/>
                </a:lnTo>
                <a:cubicBezTo>
                  <a:pt x="5546010" y="2619609"/>
                  <a:pt x="5597032" y="2800999"/>
                  <a:pt x="5729336" y="2922923"/>
                </a:cubicBezTo>
                <a:cubicBezTo>
                  <a:pt x="5891197" y="3071413"/>
                  <a:pt x="6139091" y="3099914"/>
                  <a:pt x="6322944" y="3099914"/>
                </a:cubicBezTo>
                <a:cubicBezTo>
                  <a:pt x="6583998" y="3096836"/>
                  <a:pt x="6843908" y="3064903"/>
                  <a:pt x="7097942" y="3004733"/>
                </a:cubicBezTo>
                <a:lnTo>
                  <a:pt x="7242385" y="2420098"/>
                </a:lnTo>
                <a:lnTo>
                  <a:pt x="7718468" y="2420098"/>
                </a:lnTo>
                <a:lnTo>
                  <a:pt x="7718468" y="-77"/>
                </a:lnTo>
                <a:close/>
                <a:moveTo>
                  <a:pt x="2089395" y="1492915"/>
                </a:moveTo>
                <a:lnTo>
                  <a:pt x="2064413" y="1575429"/>
                </a:lnTo>
                <a:lnTo>
                  <a:pt x="1836575" y="2333889"/>
                </a:lnTo>
                <a:lnTo>
                  <a:pt x="1827603" y="2360808"/>
                </a:lnTo>
                <a:lnTo>
                  <a:pt x="1078291" y="2360808"/>
                </a:lnTo>
                <a:lnTo>
                  <a:pt x="1019704" y="2237652"/>
                </a:lnTo>
                <a:lnTo>
                  <a:pt x="1827603" y="1411985"/>
                </a:lnTo>
                <a:lnTo>
                  <a:pt x="1308591" y="1411985"/>
                </a:lnTo>
                <a:lnTo>
                  <a:pt x="676805" y="2091274"/>
                </a:lnTo>
                <a:lnTo>
                  <a:pt x="881419" y="1410753"/>
                </a:lnTo>
                <a:lnTo>
                  <a:pt x="498582" y="1410753"/>
                </a:lnTo>
                <a:lnTo>
                  <a:pt x="498582" y="60972"/>
                </a:lnTo>
                <a:lnTo>
                  <a:pt x="2089395" y="60972"/>
                </a:lnTo>
                <a:close/>
                <a:moveTo>
                  <a:pt x="2531874" y="2133498"/>
                </a:moveTo>
                <a:lnTo>
                  <a:pt x="2531874" y="2133498"/>
                </a:lnTo>
                <a:cubicBezTo>
                  <a:pt x="2516568" y="2133498"/>
                  <a:pt x="2500910" y="2135786"/>
                  <a:pt x="2483140" y="2135786"/>
                </a:cubicBezTo>
                <a:cubicBezTo>
                  <a:pt x="2459741" y="2135786"/>
                  <a:pt x="2441795" y="2135786"/>
                  <a:pt x="2424554" y="2135786"/>
                </a:cubicBezTo>
                <a:lnTo>
                  <a:pt x="2322863" y="2135786"/>
                </a:lnTo>
                <a:lnTo>
                  <a:pt x="2369838" y="1961609"/>
                </a:lnTo>
                <a:lnTo>
                  <a:pt x="2392005" y="1874872"/>
                </a:lnTo>
                <a:lnTo>
                  <a:pt x="2445666" y="1672546"/>
                </a:lnTo>
                <a:cubicBezTo>
                  <a:pt x="2469417" y="1672546"/>
                  <a:pt x="2492465" y="1671491"/>
                  <a:pt x="2514633" y="1671491"/>
                </a:cubicBezTo>
                <a:lnTo>
                  <a:pt x="2593452" y="1671491"/>
                </a:lnTo>
                <a:cubicBezTo>
                  <a:pt x="2728219" y="1671491"/>
                  <a:pt x="2813372" y="1679231"/>
                  <a:pt x="2844337" y="1722512"/>
                </a:cubicBezTo>
                <a:cubicBezTo>
                  <a:pt x="2867912" y="1755060"/>
                  <a:pt x="2865097" y="1811360"/>
                  <a:pt x="2837124" y="1896688"/>
                </a:cubicBezTo>
                <a:cubicBezTo>
                  <a:pt x="2788917" y="2043771"/>
                  <a:pt x="2728219" y="2118544"/>
                  <a:pt x="2532402" y="2133498"/>
                </a:cubicBezTo>
                <a:moveTo>
                  <a:pt x="3690941" y="2359928"/>
                </a:moveTo>
                <a:lnTo>
                  <a:pt x="3858432" y="1764736"/>
                </a:lnTo>
                <a:lnTo>
                  <a:pt x="3864414" y="2359928"/>
                </a:lnTo>
                <a:close/>
                <a:moveTo>
                  <a:pt x="3944641" y="1408466"/>
                </a:moveTo>
                <a:lnTo>
                  <a:pt x="3546674" y="1408466"/>
                </a:lnTo>
                <a:lnTo>
                  <a:pt x="3273445" y="2359928"/>
                </a:lnTo>
                <a:lnTo>
                  <a:pt x="2851198" y="2359928"/>
                </a:lnTo>
                <a:cubicBezTo>
                  <a:pt x="3066368" y="2280229"/>
                  <a:pt x="3197265" y="2128220"/>
                  <a:pt x="3238258" y="1902494"/>
                </a:cubicBezTo>
                <a:cubicBezTo>
                  <a:pt x="3271685" y="1726558"/>
                  <a:pt x="3255851" y="1611672"/>
                  <a:pt x="3184421" y="1525287"/>
                </a:cubicBezTo>
                <a:cubicBezTo>
                  <a:pt x="3077100" y="1396854"/>
                  <a:pt x="2861931" y="1407938"/>
                  <a:pt x="2671040" y="1407938"/>
                </a:cubicBezTo>
                <a:lnTo>
                  <a:pt x="2354355" y="1407938"/>
                </a:lnTo>
                <a:lnTo>
                  <a:pt x="2354355" y="60972"/>
                </a:lnTo>
                <a:lnTo>
                  <a:pt x="3944641" y="60972"/>
                </a:lnTo>
                <a:close/>
                <a:moveTo>
                  <a:pt x="4912289" y="2359928"/>
                </a:moveTo>
                <a:lnTo>
                  <a:pt x="4672136" y="2359928"/>
                </a:lnTo>
                <a:lnTo>
                  <a:pt x="5035444" y="1789543"/>
                </a:lnTo>
                <a:close/>
                <a:moveTo>
                  <a:pt x="5801470" y="1435208"/>
                </a:moveTo>
                <a:lnTo>
                  <a:pt x="5800414" y="1764736"/>
                </a:lnTo>
                <a:cubicBezTo>
                  <a:pt x="5701327" y="1901738"/>
                  <a:pt x="5629298" y="2056403"/>
                  <a:pt x="5588235" y="2220411"/>
                </a:cubicBezTo>
                <a:cubicBezTo>
                  <a:pt x="5576254" y="2266189"/>
                  <a:pt x="5567844" y="2312847"/>
                  <a:pt x="5563076" y="2359928"/>
                </a:cubicBezTo>
                <a:lnTo>
                  <a:pt x="5329081" y="2359928"/>
                </a:lnTo>
                <a:lnTo>
                  <a:pt x="5528065" y="1410753"/>
                </a:lnTo>
                <a:lnTo>
                  <a:pt x="4854758" y="1410753"/>
                </a:lnTo>
                <a:lnTo>
                  <a:pt x="4252177" y="2360808"/>
                </a:lnTo>
                <a:lnTo>
                  <a:pt x="4208545" y="2360808"/>
                </a:lnTo>
                <a:lnTo>
                  <a:pt x="4208545" y="60972"/>
                </a:lnTo>
                <a:lnTo>
                  <a:pt x="5800766" y="60972"/>
                </a:lnTo>
                <a:close/>
                <a:moveTo>
                  <a:pt x="6718976" y="2748219"/>
                </a:moveTo>
                <a:cubicBezTo>
                  <a:pt x="6630709" y="2765355"/>
                  <a:pt x="6541104" y="2774591"/>
                  <a:pt x="6451201" y="2775840"/>
                </a:cubicBezTo>
                <a:cubicBezTo>
                  <a:pt x="6221605" y="2775840"/>
                  <a:pt x="6061855" y="2669047"/>
                  <a:pt x="6058512" y="2420098"/>
                </a:cubicBezTo>
                <a:lnTo>
                  <a:pt x="6800434" y="2420098"/>
                </a:lnTo>
                <a:close/>
                <a:moveTo>
                  <a:pt x="7658650" y="2359928"/>
                </a:moveTo>
                <a:lnTo>
                  <a:pt x="7256988" y="2359928"/>
                </a:lnTo>
                <a:lnTo>
                  <a:pt x="7322612" y="2094616"/>
                </a:lnTo>
                <a:lnTo>
                  <a:pt x="6519816" y="2094616"/>
                </a:lnTo>
                <a:lnTo>
                  <a:pt x="6453664" y="2359928"/>
                </a:lnTo>
                <a:lnTo>
                  <a:pt x="6065374" y="2359928"/>
                </a:lnTo>
                <a:lnTo>
                  <a:pt x="6065374" y="2305388"/>
                </a:lnTo>
                <a:cubicBezTo>
                  <a:pt x="6071355" y="2275479"/>
                  <a:pt x="6076458" y="2244162"/>
                  <a:pt x="6084023" y="2210734"/>
                </a:cubicBezTo>
                <a:cubicBezTo>
                  <a:pt x="6154397" y="1924662"/>
                  <a:pt x="6342648" y="1642109"/>
                  <a:pt x="6667251" y="1642109"/>
                </a:cubicBezTo>
                <a:cubicBezTo>
                  <a:pt x="6795684" y="1642109"/>
                  <a:pt x="6923413" y="1691019"/>
                  <a:pt x="6905996" y="1868715"/>
                </a:cubicBezTo>
                <a:lnTo>
                  <a:pt x="7383838" y="1868715"/>
                </a:lnTo>
                <a:cubicBezTo>
                  <a:pt x="7402839" y="1785849"/>
                  <a:pt x="7434332" y="1644572"/>
                  <a:pt x="7344253" y="1514555"/>
                </a:cubicBezTo>
                <a:cubicBezTo>
                  <a:pt x="7242385" y="1373807"/>
                  <a:pt x="7037244" y="1316979"/>
                  <a:pt x="6770877" y="1316979"/>
                </a:cubicBezTo>
                <a:cubicBezTo>
                  <a:pt x="6581570" y="1316979"/>
                  <a:pt x="6304647" y="1347240"/>
                  <a:pt x="6065374" y="1503295"/>
                </a:cubicBezTo>
                <a:lnTo>
                  <a:pt x="6065374" y="60621"/>
                </a:lnTo>
                <a:lnTo>
                  <a:pt x="7657946" y="60621"/>
                </a:lnTo>
                <a:close/>
              </a:path>
            </a:pathLst>
          </a:custGeom>
          <a:solidFill>
            <a:srgbClr val="4835F3"/>
          </a:solidFill>
          <a:ln w="17575" cap="flat">
            <a:noFill/>
            <a:prstDash val="solid"/>
            <a:miter/>
          </a:ln>
        </p:spPr>
        <p:txBody>
          <a:bodyPr rtlCol="0" anchor="ctr"/>
          <a:lstStyle/>
          <a:p>
            <a:endParaRPr lang="en-GB"/>
          </a:p>
        </p:txBody>
      </p:sp>
      <p:sp>
        <p:nvSpPr>
          <p:cNvPr id="6" name="Shape 8">
            <a:extLst>
              <a:ext uri="{FF2B5EF4-FFF2-40B4-BE49-F238E27FC236}">
                <a16:creationId xmlns:a16="http://schemas.microsoft.com/office/drawing/2014/main" id="{10DA7EC7-B966-4F26-A629-BC231114FE9A}"/>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7" name="TextBox 6">
            <a:extLst>
              <a:ext uri="{FF2B5EF4-FFF2-40B4-BE49-F238E27FC236}">
                <a16:creationId xmlns:a16="http://schemas.microsoft.com/office/drawing/2014/main" id="{9465B88E-59B6-4300-A6A5-FE6907AB6F32}"/>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8" name="Freeform 19">
            <a:extLst>
              <a:ext uri="{FF2B5EF4-FFF2-40B4-BE49-F238E27FC236}">
                <a16:creationId xmlns:a16="http://schemas.microsoft.com/office/drawing/2014/main" id="{173A96F6-37E6-4BFF-B84F-D4B64D629A0C}"/>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9" name="TextBox 8">
            <a:extLst>
              <a:ext uri="{FF2B5EF4-FFF2-40B4-BE49-F238E27FC236}">
                <a16:creationId xmlns:a16="http://schemas.microsoft.com/office/drawing/2014/main" id="{B440353C-5FA5-4860-9949-2793CD666F3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2024 KPMG LLP, a Delaware limited liability partnership and a member firm of the KPMG global organization of independent member firms affiliated with KPMG International Limited, a private English company limited by guarantee. All rights reserved</a:t>
            </a:r>
          </a:p>
        </p:txBody>
      </p:sp>
      <p:cxnSp>
        <p:nvCxnSpPr>
          <p:cNvPr id="10" name="Straight Connector 9">
            <a:extLst>
              <a:ext uri="{FF2B5EF4-FFF2-40B4-BE49-F238E27FC236}">
                <a16:creationId xmlns:a16="http://schemas.microsoft.com/office/drawing/2014/main" id="{4336DF39-CB75-4B94-99A7-6AC992AC2597}"/>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7634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8_FINAL SLIDE">
    <p:bg>
      <p:bgPr>
        <a:gradFill>
          <a:gsLst>
            <a:gs pos="0">
              <a:srgbClr val="00B8F5"/>
            </a:gs>
            <a:gs pos="100000">
              <a:srgbClr val="ACEAFF"/>
            </a:gs>
          </a:gsLst>
          <a:lin ang="0" scaled="0"/>
        </a:gradFill>
        <a:effectLst/>
      </p:bgPr>
    </p:bg>
    <p:spTree>
      <p:nvGrpSpPr>
        <p:cNvPr id="1" name=""/>
        <p:cNvGrpSpPr/>
        <p:nvPr/>
      </p:nvGrpSpPr>
      <p:grpSpPr>
        <a:xfrm>
          <a:off x="0" y="0"/>
          <a:ext cx="0" cy="0"/>
          <a:chOff x="0" y="0"/>
          <a:chExt cx="0" cy="0"/>
        </a:xfrm>
      </p:grpSpPr>
      <p:sp>
        <p:nvSpPr>
          <p:cNvPr id="2" name="Graphic 6">
            <a:extLst>
              <a:ext uri="{FF2B5EF4-FFF2-40B4-BE49-F238E27FC236}">
                <a16:creationId xmlns:a16="http://schemas.microsoft.com/office/drawing/2014/main" id="{248485D9-C9C0-4687-AA25-7A69FB015CB9}"/>
              </a:ext>
            </a:extLst>
          </p:cNvPr>
          <p:cNvSpPr/>
          <p:nvPr/>
        </p:nvSpPr>
        <p:spPr>
          <a:xfrm>
            <a:off x="2234933" y="1882443"/>
            <a:ext cx="7718488" cy="3099991"/>
          </a:xfrm>
          <a:custGeom>
            <a:avLst/>
            <a:gdLst>
              <a:gd name="connsiteX0" fmla="*/ 6005027 w 7718488"/>
              <a:gd name="connsiteY0" fmla="*/ -77 h 3099991"/>
              <a:gd name="connsiteX1" fmla="*/ 6005027 w 7718488"/>
              <a:gd name="connsiteY1" fmla="*/ 1546752 h 3099991"/>
              <a:gd name="connsiteX2" fmla="*/ 5861992 w 7718488"/>
              <a:gd name="connsiteY2" fmla="*/ 1684334 h 3099991"/>
              <a:gd name="connsiteX3" fmla="*/ 5861992 w 7718488"/>
              <a:gd name="connsiteY3" fmla="*/ -77 h 3099991"/>
              <a:gd name="connsiteX4" fmla="*/ 4148727 w 7718488"/>
              <a:gd name="connsiteY4" fmla="*/ -77 h 3099991"/>
              <a:gd name="connsiteX5" fmla="*/ 4148727 w 7718488"/>
              <a:gd name="connsiteY5" fmla="*/ 1408466 h 3099991"/>
              <a:gd name="connsiteX6" fmla="*/ 4006746 w 7718488"/>
              <a:gd name="connsiteY6" fmla="*/ 1408466 h 3099991"/>
              <a:gd name="connsiteX7" fmla="*/ 4006746 w 7718488"/>
              <a:gd name="connsiteY7" fmla="*/ -77 h 3099991"/>
              <a:gd name="connsiteX8" fmla="*/ 2292953 w 7718488"/>
              <a:gd name="connsiteY8" fmla="*/ -77 h 3099991"/>
              <a:gd name="connsiteX9" fmla="*/ 2292953 w 7718488"/>
              <a:gd name="connsiteY9" fmla="*/ 1410753 h 3099991"/>
              <a:gd name="connsiteX10" fmla="*/ 2151149 w 7718488"/>
              <a:gd name="connsiteY10" fmla="*/ 1410753 h 3099991"/>
              <a:gd name="connsiteX11" fmla="*/ 2151149 w 7718488"/>
              <a:gd name="connsiteY11" fmla="*/ -77 h 3099991"/>
              <a:gd name="connsiteX12" fmla="*/ 437180 w 7718488"/>
              <a:gd name="connsiteY12" fmla="*/ -77 h 3099991"/>
              <a:gd name="connsiteX13" fmla="*/ 437180 w 7718488"/>
              <a:gd name="connsiteY13" fmla="*/ 1607802 h 3099991"/>
              <a:gd name="connsiteX14" fmla="*/ -21 w 7718488"/>
              <a:gd name="connsiteY14" fmla="*/ 3065783 h 3099991"/>
              <a:gd name="connsiteX15" fmla="*/ 384575 w 7718488"/>
              <a:gd name="connsiteY15" fmla="*/ 3065783 h 3099991"/>
              <a:gd name="connsiteX16" fmla="*/ 578105 w 7718488"/>
              <a:gd name="connsiteY16" fmla="*/ 2420098 h 3099991"/>
              <a:gd name="connsiteX17" fmla="*/ 633701 w 7718488"/>
              <a:gd name="connsiteY17" fmla="*/ 2420098 h 3099991"/>
              <a:gd name="connsiteX18" fmla="*/ 952673 w 7718488"/>
              <a:gd name="connsiteY18" fmla="*/ 3065783 h 3099991"/>
              <a:gd name="connsiteX19" fmla="*/ 1417144 w 7718488"/>
              <a:gd name="connsiteY19" fmla="*/ 3065783 h 3099991"/>
              <a:gd name="connsiteX20" fmla="*/ 1107496 w 7718488"/>
              <a:gd name="connsiteY20" fmla="*/ 2420098 h 3099991"/>
              <a:gd name="connsiteX21" fmla="*/ 1809657 w 7718488"/>
              <a:gd name="connsiteY21" fmla="*/ 2420098 h 3099991"/>
              <a:gd name="connsiteX22" fmla="*/ 1614896 w 7718488"/>
              <a:gd name="connsiteY22" fmla="*/ 3065783 h 3099991"/>
              <a:gd name="connsiteX23" fmla="*/ 2035207 w 7718488"/>
              <a:gd name="connsiteY23" fmla="*/ 3065783 h 3099991"/>
              <a:gd name="connsiteX24" fmla="*/ 2227329 w 7718488"/>
              <a:gd name="connsiteY24" fmla="*/ 2421857 h 3099991"/>
              <a:gd name="connsiteX25" fmla="*/ 2319696 w 7718488"/>
              <a:gd name="connsiteY25" fmla="*/ 2421857 h 3099991"/>
              <a:gd name="connsiteX26" fmla="*/ 2319696 w 7718488"/>
              <a:gd name="connsiteY26" fmla="*/ 2420098 h 3099991"/>
              <a:gd name="connsiteX27" fmla="*/ 3255324 w 7718488"/>
              <a:gd name="connsiteY27" fmla="*/ 2420098 h 3099991"/>
              <a:gd name="connsiteX28" fmla="*/ 3069711 w 7718488"/>
              <a:gd name="connsiteY28" fmla="*/ 3064024 h 3099991"/>
              <a:gd name="connsiteX29" fmla="*/ 3493541 w 7718488"/>
              <a:gd name="connsiteY29" fmla="*/ 3064024 h 3099991"/>
              <a:gd name="connsiteX30" fmla="*/ 3673172 w 7718488"/>
              <a:gd name="connsiteY30" fmla="*/ 2420098 h 3099991"/>
              <a:gd name="connsiteX31" fmla="*/ 3863886 w 7718488"/>
              <a:gd name="connsiteY31" fmla="*/ 2420098 h 3099991"/>
              <a:gd name="connsiteX32" fmla="*/ 3868988 w 7718488"/>
              <a:gd name="connsiteY32" fmla="*/ 3064024 h 3099991"/>
              <a:gd name="connsiteX33" fmla="*/ 4224555 w 7718488"/>
              <a:gd name="connsiteY33" fmla="*/ 3064024 h 3099991"/>
              <a:gd name="connsiteX34" fmla="*/ 4632375 w 7718488"/>
              <a:gd name="connsiteY34" fmla="*/ 2420098 h 3099991"/>
              <a:gd name="connsiteX35" fmla="*/ 4899445 w 7718488"/>
              <a:gd name="connsiteY35" fmla="*/ 2420098 h 3099991"/>
              <a:gd name="connsiteX36" fmla="*/ 4761688 w 7718488"/>
              <a:gd name="connsiteY36" fmla="*/ 3064024 h 3099991"/>
              <a:gd name="connsiteX37" fmla="*/ 5178832 w 7718488"/>
              <a:gd name="connsiteY37" fmla="*/ 3064024 h 3099991"/>
              <a:gd name="connsiteX38" fmla="*/ 5314303 w 7718488"/>
              <a:gd name="connsiteY38" fmla="*/ 2420098 h 3099991"/>
              <a:gd name="connsiteX39" fmla="*/ 5555511 w 7718488"/>
              <a:gd name="connsiteY39" fmla="*/ 2420098 h 3099991"/>
              <a:gd name="connsiteX40" fmla="*/ 5729336 w 7718488"/>
              <a:gd name="connsiteY40" fmla="*/ 2922923 h 3099991"/>
              <a:gd name="connsiteX41" fmla="*/ 6322944 w 7718488"/>
              <a:gd name="connsiteY41" fmla="*/ 3099914 h 3099991"/>
              <a:gd name="connsiteX42" fmla="*/ 7097942 w 7718488"/>
              <a:gd name="connsiteY42" fmla="*/ 3004733 h 3099991"/>
              <a:gd name="connsiteX43" fmla="*/ 7242385 w 7718488"/>
              <a:gd name="connsiteY43" fmla="*/ 2420098 h 3099991"/>
              <a:gd name="connsiteX44" fmla="*/ 7718468 w 7718488"/>
              <a:gd name="connsiteY44" fmla="*/ 2420098 h 3099991"/>
              <a:gd name="connsiteX45" fmla="*/ 7718468 w 7718488"/>
              <a:gd name="connsiteY45" fmla="*/ -77 h 3099991"/>
              <a:gd name="connsiteX46" fmla="*/ 2089395 w 7718488"/>
              <a:gd name="connsiteY46" fmla="*/ 1492915 h 3099991"/>
              <a:gd name="connsiteX47" fmla="*/ 2064413 w 7718488"/>
              <a:gd name="connsiteY47" fmla="*/ 1575429 h 3099991"/>
              <a:gd name="connsiteX48" fmla="*/ 1836575 w 7718488"/>
              <a:gd name="connsiteY48" fmla="*/ 2333889 h 3099991"/>
              <a:gd name="connsiteX49" fmla="*/ 1827603 w 7718488"/>
              <a:gd name="connsiteY49" fmla="*/ 2360808 h 3099991"/>
              <a:gd name="connsiteX50" fmla="*/ 1078291 w 7718488"/>
              <a:gd name="connsiteY50" fmla="*/ 2360808 h 3099991"/>
              <a:gd name="connsiteX51" fmla="*/ 1019704 w 7718488"/>
              <a:gd name="connsiteY51" fmla="*/ 2237652 h 3099991"/>
              <a:gd name="connsiteX52" fmla="*/ 1827603 w 7718488"/>
              <a:gd name="connsiteY52" fmla="*/ 1411985 h 3099991"/>
              <a:gd name="connsiteX53" fmla="*/ 1308591 w 7718488"/>
              <a:gd name="connsiteY53" fmla="*/ 1411985 h 3099991"/>
              <a:gd name="connsiteX54" fmla="*/ 676805 w 7718488"/>
              <a:gd name="connsiteY54" fmla="*/ 2091274 h 3099991"/>
              <a:gd name="connsiteX55" fmla="*/ 881419 w 7718488"/>
              <a:gd name="connsiteY55" fmla="*/ 1410753 h 3099991"/>
              <a:gd name="connsiteX56" fmla="*/ 498582 w 7718488"/>
              <a:gd name="connsiteY56" fmla="*/ 1410753 h 3099991"/>
              <a:gd name="connsiteX57" fmla="*/ 498582 w 7718488"/>
              <a:gd name="connsiteY57" fmla="*/ 60972 h 3099991"/>
              <a:gd name="connsiteX58" fmla="*/ 2089395 w 7718488"/>
              <a:gd name="connsiteY58" fmla="*/ 60972 h 3099991"/>
              <a:gd name="connsiteX59" fmla="*/ 2531874 w 7718488"/>
              <a:gd name="connsiteY59" fmla="*/ 2133498 h 3099991"/>
              <a:gd name="connsiteX60" fmla="*/ 2531874 w 7718488"/>
              <a:gd name="connsiteY60" fmla="*/ 2133498 h 3099991"/>
              <a:gd name="connsiteX61" fmla="*/ 2483140 w 7718488"/>
              <a:gd name="connsiteY61" fmla="*/ 2135786 h 3099991"/>
              <a:gd name="connsiteX62" fmla="*/ 2424554 w 7718488"/>
              <a:gd name="connsiteY62" fmla="*/ 2135786 h 3099991"/>
              <a:gd name="connsiteX63" fmla="*/ 2322863 w 7718488"/>
              <a:gd name="connsiteY63" fmla="*/ 2135786 h 3099991"/>
              <a:gd name="connsiteX64" fmla="*/ 2369838 w 7718488"/>
              <a:gd name="connsiteY64" fmla="*/ 1961609 h 3099991"/>
              <a:gd name="connsiteX65" fmla="*/ 2392005 w 7718488"/>
              <a:gd name="connsiteY65" fmla="*/ 1874872 h 3099991"/>
              <a:gd name="connsiteX66" fmla="*/ 2445666 w 7718488"/>
              <a:gd name="connsiteY66" fmla="*/ 1672546 h 3099991"/>
              <a:gd name="connsiteX67" fmla="*/ 2514633 w 7718488"/>
              <a:gd name="connsiteY67" fmla="*/ 1671491 h 3099991"/>
              <a:gd name="connsiteX68" fmla="*/ 2593452 w 7718488"/>
              <a:gd name="connsiteY68" fmla="*/ 1671491 h 3099991"/>
              <a:gd name="connsiteX69" fmla="*/ 2844337 w 7718488"/>
              <a:gd name="connsiteY69" fmla="*/ 1722512 h 3099991"/>
              <a:gd name="connsiteX70" fmla="*/ 2837124 w 7718488"/>
              <a:gd name="connsiteY70" fmla="*/ 1896688 h 3099991"/>
              <a:gd name="connsiteX71" fmla="*/ 2532402 w 7718488"/>
              <a:gd name="connsiteY71" fmla="*/ 2133498 h 3099991"/>
              <a:gd name="connsiteX72" fmla="*/ 3690941 w 7718488"/>
              <a:gd name="connsiteY72" fmla="*/ 2359928 h 3099991"/>
              <a:gd name="connsiteX73" fmla="*/ 3858432 w 7718488"/>
              <a:gd name="connsiteY73" fmla="*/ 1764736 h 3099991"/>
              <a:gd name="connsiteX74" fmla="*/ 3864414 w 7718488"/>
              <a:gd name="connsiteY74" fmla="*/ 2359928 h 3099991"/>
              <a:gd name="connsiteX75" fmla="*/ 3944641 w 7718488"/>
              <a:gd name="connsiteY75" fmla="*/ 1408466 h 3099991"/>
              <a:gd name="connsiteX76" fmla="*/ 3546674 w 7718488"/>
              <a:gd name="connsiteY76" fmla="*/ 1408466 h 3099991"/>
              <a:gd name="connsiteX77" fmla="*/ 3273445 w 7718488"/>
              <a:gd name="connsiteY77" fmla="*/ 2359928 h 3099991"/>
              <a:gd name="connsiteX78" fmla="*/ 2851198 w 7718488"/>
              <a:gd name="connsiteY78" fmla="*/ 2359928 h 3099991"/>
              <a:gd name="connsiteX79" fmla="*/ 3238258 w 7718488"/>
              <a:gd name="connsiteY79" fmla="*/ 1902494 h 3099991"/>
              <a:gd name="connsiteX80" fmla="*/ 3184421 w 7718488"/>
              <a:gd name="connsiteY80" fmla="*/ 1525287 h 3099991"/>
              <a:gd name="connsiteX81" fmla="*/ 2671040 w 7718488"/>
              <a:gd name="connsiteY81" fmla="*/ 1407938 h 3099991"/>
              <a:gd name="connsiteX82" fmla="*/ 2354355 w 7718488"/>
              <a:gd name="connsiteY82" fmla="*/ 1407938 h 3099991"/>
              <a:gd name="connsiteX83" fmla="*/ 2354355 w 7718488"/>
              <a:gd name="connsiteY83" fmla="*/ 60972 h 3099991"/>
              <a:gd name="connsiteX84" fmla="*/ 3944641 w 7718488"/>
              <a:gd name="connsiteY84" fmla="*/ 60972 h 3099991"/>
              <a:gd name="connsiteX85" fmla="*/ 4912289 w 7718488"/>
              <a:gd name="connsiteY85" fmla="*/ 2359928 h 3099991"/>
              <a:gd name="connsiteX86" fmla="*/ 4672136 w 7718488"/>
              <a:gd name="connsiteY86" fmla="*/ 2359928 h 3099991"/>
              <a:gd name="connsiteX87" fmla="*/ 5035444 w 7718488"/>
              <a:gd name="connsiteY87" fmla="*/ 1789543 h 3099991"/>
              <a:gd name="connsiteX88" fmla="*/ 5801470 w 7718488"/>
              <a:gd name="connsiteY88" fmla="*/ 1435208 h 3099991"/>
              <a:gd name="connsiteX89" fmla="*/ 5800414 w 7718488"/>
              <a:gd name="connsiteY89" fmla="*/ 1764736 h 3099991"/>
              <a:gd name="connsiteX90" fmla="*/ 5588235 w 7718488"/>
              <a:gd name="connsiteY90" fmla="*/ 2220411 h 3099991"/>
              <a:gd name="connsiteX91" fmla="*/ 5563076 w 7718488"/>
              <a:gd name="connsiteY91" fmla="*/ 2359928 h 3099991"/>
              <a:gd name="connsiteX92" fmla="*/ 5329081 w 7718488"/>
              <a:gd name="connsiteY92" fmla="*/ 2359928 h 3099991"/>
              <a:gd name="connsiteX93" fmla="*/ 5528065 w 7718488"/>
              <a:gd name="connsiteY93" fmla="*/ 1410753 h 3099991"/>
              <a:gd name="connsiteX94" fmla="*/ 4854758 w 7718488"/>
              <a:gd name="connsiteY94" fmla="*/ 1410753 h 3099991"/>
              <a:gd name="connsiteX95" fmla="*/ 4252177 w 7718488"/>
              <a:gd name="connsiteY95" fmla="*/ 2360808 h 3099991"/>
              <a:gd name="connsiteX96" fmla="*/ 4208545 w 7718488"/>
              <a:gd name="connsiteY96" fmla="*/ 2360808 h 3099991"/>
              <a:gd name="connsiteX97" fmla="*/ 4208545 w 7718488"/>
              <a:gd name="connsiteY97" fmla="*/ 60972 h 3099991"/>
              <a:gd name="connsiteX98" fmla="*/ 5800766 w 7718488"/>
              <a:gd name="connsiteY98" fmla="*/ 60972 h 3099991"/>
              <a:gd name="connsiteX99" fmla="*/ 6718976 w 7718488"/>
              <a:gd name="connsiteY99" fmla="*/ 2748219 h 3099991"/>
              <a:gd name="connsiteX100" fmla="*/ 6451201 w 7718488"/>
              <a:gd name="connsiteY100" fmla="*/ 2775840 h 3099991"/>
              <a:gd name="connsiteX101" fmla="*/ 6058512 w 7718488"/>
              <a:gd name="connsiteY101" fmla="*/ 2420098 h 3099991"/>
              <a:gd name="connsiteX102" fmla="*/ 6800434 w 7718488"/>
              <a:gd name="connsiteY102" fmla="*/ 2420098 h 3099991"/>
              <a:gd name="connsiteX103" fmla="*/ 7658650 w 7718488"/>
              <a:gd name="connsiteY103" fmla="*/ 2359928 h 3099991"/>
              <a:gd name="connsiteX104" fmla="*/ 7256988 w 7718488"/>
              <a:gd name="connsiteY104" fmla="*/ 2359928 h 3099991"/>
              <a:gd name="connsiteX105" fmla="*/ 7322612 w 7718488"/>
              <a:gd name="connsiteY105" fmla="*/ 2094616 h 3099991"/>
              <a:gd name="connsiteX106" fmla="*/ 6519816 w 7718488"/>
              <a:gd name="connsiteY106" fmla="*/ 2094616 h 3099991"/>
              <a:gd name="connsiteX107" fmla="*/ 6453664 w 7718488"/>
              <a:gd name="connsiteY107" fmla="*/ 2359928 h 3099991"/>
              <a:gd name="connsiteX108" fmla="*/ 6065374 w 7718488"/>
              <a:gd name="connsiteY108" fmla="*/ 2359928 h 3099991"/>
              <a:gd name="connsiteX109" fmla="*/ 6065374 w 7718488"/>
              <a:gd name="connsiteY109" fmla="*/ 2305388 h 3099991"/>
              <a:gd name="connsiteX110" fmla="*/ 6084023 w 7718488"/>
              <a:gd name="connsiteY110" fmla="*/ 2210734 h 3099991"/>
              <a:gd name="connsiteX111" fmla="*/ 6667251 w 7718488"/>
              <a:gd name="connsiteY111" fmla="*/ 1642109 h 3099991"/>
              <a:gd name="connsiteX112" fmla="*/ 6905996 w 7718488"/>
              <a:gd name="connsiteY112" fmla="*/ 1868715 h 3099991"/>
              <a:gd name="connsiteX113" fmla="*/ 7383838 w 7718488"/>
              <a:gd name="connsiteY113" fmla="*/ 1868715 h 3099991"/>
              <a:gd name="connsiteX114" fmla="*/ 7344253 w 7718488"/>
              <a:gd name="connsiteY114" fmla="*/ 1514555 h 3099991"/>
              <a:gd name="connsiteX115" fmla="*/ 6770877 w 7718488"/>
              <a:gd name="connsiteY115" fmla="*/ 1316979 h 3099991"/>
              <a:gd name="connsiteX116" fmla="*/ 6065374 w 7718488"/>
              <a:gd name="connsiteY116" fmla="*/ 1503295 h 3099991"/>
              <a:gd name="connsiteX117" fmla="*/ 6065374 w 7718488"/>
              <a:gd name="connsiteY117" fmla="*/ 60621 h 3099991"/>
              <a:gd name="connsiteX118" fmla="*/ 7657946 w 7718488"/>
              <a:gd name="connsiteY118" fmla="*/ 60621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18488" h="3099991">
                <a:moveTo>
                  <a:pt x="6005027" y="-77"/>
                </a:moveTo>
                <a:lnTo>
                  <a:pt x="6005027" y="1546752"/>
                </a:lnTo>
                <a:cubicBezTo>
                  <a:pt x="5953197" y="1588097"/>
                  <a:pt x="5905324" y="1634157"/>
                  <a:pt x="5861992" y="1684334"/>
                </a:cubicBezTo>
                <a:lnTo>
                  <a:pt x="5861992" y="-77"/>
                </a:lnTo>
                <a:lnTo>
                  <a:pt x="4148727" y="-77"/>
                </a:lnTo>
                <a:lnTo>
                  <a:pt x="4148727" y="1408466"/>
                </a:lnTo>
                <a:lnTo>
                  <a:pt x="4006746" y="1408466"/>
                </a:lnTo>
                <a:lnTo>
                  <a:pt x="4006746" y="-77"/>
                </a:lnTo>
                <a:lnTo>
                  <a:pt x="2292953" y="-77"/>
                </a:lnTo>
                <a:lnTo>
                  <a:pt x="2292953" y="1410753"/>
                </a:lnTo>
                <a:lnTo>
                  <a:pt x="2151149" y="1410753"/>
                </a:lnTo>
                <a:lnTo>
                  <a:pt x="2151149" y="-77"/>
                </a:lnTo>
                <a:lnTo>
                  <a:pt x="437180" y="-77"/>
                </a:lnTo>
                <a:lnTo>
                  <a:pt x="437180" y="1607802"/>
                </a:lnTo>
                <a:lnTo>
                  <a:pt x="-21" y="3065783"/>
                </a:lnTo>
                <a:lnTo>
                  <a:pt x="384575" y="3065783"/>
                </a:lnTo>
                <a:lnTo>
                  <a:pt x="578105" y="2420098"/>
                </a:lnTo>
                <a:lnTo>
                  <a:pt x="633701" y="2420098"/>
                </a:lnTo>
                <a:lnTo>
                  <a:pt x="952673" y="3065783"/>
                </a:lnTo>
                <a:lnTo>
                  <a:pt x="1417144" y="3065783"/>
                </a:lnTo>
                <a:lnTo>
                  <a:pt x="1107496" y="2420098"/>
                </a:lnTo>
                <a:lnTo>
                  <a:pt x="1809657" y="2420098"/>
                </a:lnTo>
                <a:lnTo>
                  <a:pt x="1614896" y="3065783"/>
                </a:lnTo>
                <a:lnTo>
                  <a:pt x="2035207" y="3065783"/>
                </a:lnTo>
                <a:lnTo>
                  <a:pt x="2227329" y="2421857"/>
                </a:lnTo>
                <a:lnTo>
                  <a:pt x="2319696" y="2421857"/>
                </a:lnTo>
                <a:lnTo>
                  <a:pt x="2319696" y="2420098"/>
                </a:lnTo>
                <a:lnTo>
                  <a:pt x="3255324" y="2420098"/>
                </a:lnTo>
                <a:lnTo>
                  <a:pt x="3069711" y="3064024"/>
                </a:lnTo>
                <a:lnTo>
                  <a:pt x="3493541" y="3064024"/>
                </a:lnTo>
                <a:lnTo>
                  <a:pt x="3673172" y="2420098"/>
                </a:lnTo>
                <a:lnTo>
                  <a:pt x="3863886" y="2420098"/>
                </a:lnTo>
                <a:lnTo>
                  <a:pt x="3868988" y="3064024"/>
                </a:lnTo>
                <a:lnTo>
                  <a:pt x="4224555" y="3064024"/>
                </a:lnTo>
                <a:lnTo>
                  <a:pt x="4632375" y="2420098"/>
                </a:lnTo>
                <a:lnTo>
                  <a:pt x="4899445" y="2420098"/>
                </a:lnTo>
                <a:lnTo>
                  <a:pt x="4761688" y="3064024"/>
                </a:lnTo>
                <a:lnTo>
                  <a:pt x="5178832" y="3064024"/>
                </a:lnTo>
                <a:lnTo>
                  <a:pt x="5314303" y="2420098"/>
                </a:lnTo>
                <a:lnTo>
                  <a:pt x="5555511" y="2420098"/>
                </a:lnTo>
                <a:cubicBezTo>
                  <a:pt x="5546010" y="2619609"/>
                  <a:pt x="5597032" y="2800999"/>
                  <a:pt x="5729336" y="2922923"/>
                </a:cubicBezTo>
                <a:cubicBezTo>
                  <a:pt x="5891197" y="3071413"/>
                  <a:pt x="6139091" y="3099914"/>
                  <a:pt x="6322944" y="3099914"/>
                </a:cubicBezTo>
                <a:cubicBezTo>
                  <a:pt x="6583998" y="3096836"/>
                  <a:pt x="6843908" y="3064903"/>
                  <a:pt x="7097942" y="3004733"/>
                </a:cubicBezTo>
                <a:lnTo>
                  <a:pt x="7242385" y="2420098"/>
                </a:lnTo>
                <a:lnTo>
                  <a:pt x="7718468" y="2420098"/>
                </a:lnTo>
                <a:lnTo>
                  <a:pt x="7718468" y="-77"/>
                </a:lnTo>
                <a:close/>
                <a:moveTo>
                  <a:pt x="2089395" y="1492915"/>
                </a:moveTo>
                <a:lnTo>
                  <a:pt x="2064413" y="1575429"/>
                </a:lnTo>
                <a:lnTo>
                  <a:pt x="1836575" y="2333889"/>
                </a:lnTo>
                <a:lnTo>
                  <a:pt x="1827603" y="2360808"/>
                </a:lnTo>
                <a:lnTo>
                  <a:pt x="1078291" y="2360808"/>
                </a:lnTo>
                <a:lnTo>
                  <a:pt x="1019704" y="2237652"/>
                </a:lnTo>
                <a:lnTo>
                  <a:pt x="1827603" y="1411985"/>
                </a:lnTo>
                <a:lnTo>
                  <a:pt x="1308591" y="1411985"/>
                </a:lnTo>
                <a:lnTo>
                  <a:pt x="676805" y="2091274"/>
                </a:lnTo>
                <a:lnTo>
                  <a:pt x="881419" y="1410753"/>
                </a:lnTo>
                <a:lnTo>
                  <a:pt x="498582" y="1410753"/>
                </a:lnTo>
                <a:lnTo>
                  <a:pt x="498582" y="60972"/>
                </a:lnTo>
                <a:lnTo>
                  <a:pt x="2089395" y="60972"/>
                </a:lnTo>
                <a:close/>
                <a:moveTo>
                  <a:pt x="2531874" y="2133498"/>
                </a:moveTo>
                <a:lnTo>
                  <a:pt x="2531874" y="2133498"/>
                </a:lnTo>
                <a:cubicBezTo>
                  <a:pt x="2516568" y="2133498"/>
                  <a:pt x="2500910" y="2135786"/>
                  <a:pt x="2483140" y="2135786"/>
                </a:cubicBezTo>
                <a:cubicBezTo>
                  <a:pt x="2459741" y="2135786"/>
                  <a:pt x="2441795" y="2135786"/>
                  <a:pt x="2424554" y="2135786"/>
                </a:cubicBezTo>
                <a:lnTo>
                  <a:pt x="2322863" y="2135786"/>
                </a:lnTo>
                <a:lnTo>
                  <a:pt x="2369838" y="1961609"/>
                </a:lnTo>
                <a:lnTo>
                  <a:pt x="2392005" y="1874872"/>
                </a:lnTo>
                <a:lnTo>
                  <a:pt x="2445666" y="1672546"/>
                </a:lnTo>
                <a:cubicBezTo>
                  <a:pt x="2469417" y="1672546"/>
                  <a:pt x="2492465" y="1671491"/>
                  <a:pt x="2514633" y="1671491"/>
                </a:cubicBezTo>
                <a:lnTo>
                  <a:pt x="2593452" y="1671491"/>
                </a:lnTo>
                <a:cubicBezTo>
                  <a:pt x="2728219" y="1671491"/>
                  <a:pt x="2813372" y="1679231"/>
                  <a:pt x="2844337" y="1722512"/>
                </a:cubicBezTo>
                <a:cubicBezTo>
                  <a:pt x="2867912" y="1755060"/>
                  <a:pt x="2865097" y="1811360"/>
                  <a:pt x="2837124" y="1896688"/>
                </a:cubicBezTo>
                <a:cubicBezTo>
                  <a:pt x="2788917" y="2043771"/>
                  <a:pt x="2728219" y="2118544"/>
                  <a:pt x="2532402" y="2133498"/>
                </a:cubicBezTo>
                <a:moveTo>
                  <a:pt x="3690941" y="2359928"/>
                </a:moveTo>
                <a:lnTo>
                  <a:pt x="3858432" y="1764736"/>
                </a:lnTo>
                <a:lnTo>
                  <a:pt x="3864414" y="2359928"/>
                </a:lnTo>
                <a:close/>
                <a:moveTo>
                  <a:pt x="3944641" y="1408466"/>
                </a:moveTo>
                <a:lnTo>
                  <a:pt x="3546674" y="1408466"/>
                </a:lnTo>
                <a:lnTo>
                  <a:pt x="3273445" y="2359928"/>
                </a:lnTo>
                <a:lnTo>
                  <a:pt x="2851198" y="2359928"/>
                </a:lnTo>
                <a:cubicBezTo>
                  <a:pt x="3066368" y="2280229"/>
                  <a:pt x="3197265" y="2128220"/>
                  <a:pt x="3238258" y="1902494"/>
                </a:cubicBezTo>
                <a:cubicBezTo>
                  <a:pt x="3271685" y="1726558"/>
                  <a:pt x="3255851" y="1611672"/>
                  <a:pt x="3184421" y="1525287"/>
                </a:cubicBezTo>
                <a:cubicBezTo>
                  <a:pt x="3077100" y="1396854"/>
                  <a:pt x="2861931" y="1407938"/>
                  <a:pt x="2671040" y="1407938"/>
                </a:cubicBezTo>
                <a:lnTo>
                  <a:pt x="2354355" y="1407938"/>
                </a:lnTo>
                <a:lnTo>
                  <a:pt x="2354355" y="60972"/>
                </a:lnTo>
                <a:lnTo>
                  <a:pt x="3944641" y="60972"/>
                </a:lnTo>
                <a:close/>
                <a:moveTo>
                  <a:pt x="4912289" y="2359928"/>
                </a:moveTo>
                <a:lnTo>
                  <a:pt x="4672136" y="2359928"/>
                </a:lnTo>
                <a:lnTo>
                  <a:pt x="5035444" y="1789543"/>
                </a:lnTo>
                <a:close/>
                <a:moveTo>
                  <a:pt x="5801470" y="1435208"/>
                </a:moveTo>
                <a:lnTo>
                  <a:pt x="5800414" y="1764736"/>
                </a:lnTo>
                <a:cubicBezTo>
                  <a:pt x="5701327" y="1901738"/>
                  <a:pt x="5629298" y="2056403"/>
                  <a:pt x="5588235" y="2220411"/>
                </a:cubicBezTo>
                <a:cubicBezTo>
                  <a:pt x="5576254" y="2266189"/>
                  <a:pt x="5567844" y="2312847"/>
                  <a:pt x="5563076" y="2359928"/>
                </a:cubicBezTo>
                <a:lnTo>
                  <a:pt x="5329081" y="2359928"/>
                </a:lnTo>
                <a:lnTo>
                  <a:pt x="5528065" y="1410753"/>
                </a:lnTo>
                <a:lnTo>
                  <a:pt x="4854758" y="1410753"/>
                </a:lnTo>
                <a:lnTo>
                  <a:pt x="4252177" y="2360808"/>
                </a:lnTo>
                <a:lnTo>
                  <a:pt x="4208545" y="2360808"/>
                </a:lnTo>
                <a:lnTo>
                  <a:pt x="4208545" y="60972"/>
                </a:lnTo>
                <a:lnTo>
                  <a:pt x="5800766" y="60972"/>
                </a:lnTo>
                <a:close/>
                <a:moveTo>
                  <a:pt x="6718976" y="2748219"/>
                </a:moveTo>
                <a:cubicBezTo>
                  <a:pt x="6630709" y="2765355"/>
                  <a:pt x="6541104" y="2774591"/>
                  <a:pt x="6451201" y="2775840"/>
                </a:cubicBezTo>
                <a:cubicBezTo>
                  <a:pt x="6221605" y="2775840"/>
                  <a:pt x="6061855" y="2669047"/>
                  <a:pt x="6058512" y="2420098"/>
                </a:cubicBezTo>
                <a:lnTo>
                  <a:pt x="6800434" y="2420098"/>
                </a:lnTo>
                <a:close/>
                <a:moveTo>
                  <a:pt x="7658650" y="2359928"/>
                </a:moveTo>
                <a:lnTo>
                  <a:pt x="7256988" y="2359928"/>
                </a:lnTo>
                <a:lnTo>
                  <a:pt x="7322612" y="2094616"/>
                </a:lnTo>
                <a:lnTo>
                  <a:pt x="6519816" y="2094616"/>
                </a:lnTo>
                <a:lnTo>
                  <a:pt x="6453664" y="2359928"/>
                </a:lnTo>
                <a:lnTo>
                  <a:pt x="6065374" y="2359928"/>
                </a:lnTo>
                <a:lnTo>
                  <a:pt x="6065374" y="2305388"/>
                </a:lnTo>
                <a:cubicBezTo>
                  <a:pt x="6071355" y="2275479"/>
                  <a:pt x="6076458" y="2244162"/>
                  <a:pt x="6084023" y="2210734"/>
                </a:cubicBezTo>
                <a:cubicBezTo>
                  <a:pt x="6154397" y="1924662"/>
                  <a:pt x="6342648" y="1642109"/>
                  <a:pt x="6667251" y="1642109"/>
                </a:cubicBezTo>
                <a:cubicBezTo>
                  <a:pt x="6795684" y="1642109"/>
                  <a:pt x="6923413" y="1691019"/>
                  <a:pt x="6905996" y="1868715"/>
                </a:cubicBezTo>
                <a:lnTo>
                  <a:pt x="7383838" y="1868715"/>
                </a:lnTo>
                <a:cubicBezTo>
                  <a:pt x="7402839" y="1785849"/>
                  <a:pt x="7434332" y="1644572"/>
                  <a:pt x="7344253" y="1514555"/>
                </a:cubicBezTo>
                <a:cubicBezTo>
                  <a:pt x="7242385" y="1373807"/>
                  <a:pt x="7037244" y="1316979"/>
                  <a:pt x="6770877" y="1316979"/>
                </a:cubicBezTo>
                <a:cubicBezTo>
                  <a:pt x="6581570" y="1316979"/>
                  <a:pt x="6304647" y="1347240"/>
                  <a:pt x="6065374" y="1503295"/>
                </a:cubicBezTo>
                <a:lnTo>
                  <a:pt x="6065374" y="60621"/>
                </a:lnTo>
                <a:lnTo>
                  <a:pt x="7657946" y="60621"/>
                </a:lnTo>
                <a:close/>
              </a:path>
            </a:pathLst>
          </a:custGeom>
          <a:solidFill>
            <a:schemeClr val="accent2"/>
          </a:solidFill>
          <a:ln w="17575" cap="flat">
            <a:noFill/>
            <a:prstDash val="solid"/>
            <a:miter/>
          </a:ln>
        </p:spPr>
        <p:txBody>
          <a:bodyPr rtlCol="0" anchor="ctr"/>
          <a:lstStyle/>
          <a:p>
            <a:endParaRPr lang="en-GB"/>
          </a:p>
        </p:txBody>
      </p:sp>
      <p:sp>
        <p:nvSpPr>
          <p:cNvPr id="11" name="Shape 8">
            <a:extLst>
              <a:ext uri="{FF2B5EF4-FFF2-40B4-BE49-F238E27FC236}">
                <a16:creationId xmlns:a16="http://schemas.microsoft.com/office/drawing/2014/main" id="{4FB16981-6B82-4675-8BD2-16F7F9ECDD5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tx2"/>
                </a:solidFill>
                <a:latin typeface="+mn-lt"/>
                <a:ea typeface="Arial"/>
                <a:cs typeface="Arial" panose="020B0604020202020204" pitchFamily="34" charset="0"/>
              </a:rPr>
              <a:pPr algn="r"/>
              <a:t>‹#›</a:t>
            </a:fld>
            <a:endParaRPr lang="en-GB" sz="1000">
              <a:solidFill>
                <a:schemeClr val="tx2"/>
              </a:solidFill>
              <a:latin typeface="+mn-lt"/>
              <a:ea typeface="Arial"/>
              <a:cs typeface="Arial" panose="020B0604020202020204" pitchFamily="34" charset="0"/>
            </a:endParaRPr>
          </a:p>
        </p:txBody>
      </p:sp>
      <p:sp>
        <p:nvSpPr>
          <p:cNvPr id="12" name="TextBox 11">
            <a:extLst>
              <a:ext uri="{FF2B5EF4-FFF2-40B4-BE49-F238E27FC236}">
                <a16:creationId xmlns:a16="http://schemas.microsoft.com/office/drawing/2014/main" id="{E2FD7771-E391-4914-AD47-57F13F654EFD}"/>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tx2"/>
                </a:solidFill>
                <a:latin typeface="+mn-lt"/>
                <a:ea typeface="+mn-ea"/>
                <a:cs typeface="+mn-cs"/>
              </a:rPr>
              <a:t>Document Classification: KPMG Public</a:t>
            </a:r>
          </a:p>
        </p:txBody>
      </p:sp>
      <p:sp>
        <p:nvSpPr>
          <p:cNvPr id="13" name="Freeform 19">
            <a:extLst>
              <a:ext uri="{FF2B5EF4-FFF2-40B4-BE49-F238E27FC236}">
                <a16:creationId xmlns:a16="http://schemas.microsoft.com/office/drawing/2014/main" id="{5D4B1157-B5C0-4AD9-BA1D-B6C821264097}"/>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14" name="TextBox 13">
            <a:extLst>
              <a:ext uri="{FF2B5EF4-FFF2-40B4-BE49-F238E27FC236}">
                <a16:creationId xmlns:a16="http://schemas.microsoft.com/office/drawing/2014/main" id="{B18B8CBB-ED87-4C39-9AC3-A1B4F02BEE87}"/>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tx2"/>
                </a:solidFill>
                <a:latin typeface="+mn-lt"/>
                <a:ea typeface="+mn-ea"/>
                <a:cs typeface="+mn-cs"/>
              </a:rPr>
              <a:t>© 2024 KPMG LLP, a Delaware limited liability partnership and a member firm of the KPMG global organization of independent member firms affiliated with KPMG International Limited, a private English company limited by guarantee. All rights reserved</a:t>
            </a:r>
          </a:p>
        </p:txBody>
      </p:sp>
      <p:cxnSp>
        <p:nvCxnSpPr>
          <p:cNvPr id="15" name="Straight Connector 14">
            <a:extLst>
              <a:ext uri="{FF2B5EF4-FFF2-40B4-BE49-F238E27FC236}">
                <a16:creationId xmlns:a16="http://schemas.microsoft.com/office/drawing/2014/main" id="{7D1DF9C6-DFC5-4AB2-833E-C58C8F901A0B}"/>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6969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Content - 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FC99C-7410-4D22-BA8D-48877FCFB6C0}"/>
              </a:ext>
            </a:extLst>
          </p:cNvPr>
          <p:cNvSpPr>
            <a:spLocks noGrp="1"/>
          </p:cNvSpPr>
          <p:nvPr>
            <p:ph type="title"/>
          </p:nvPr>
        </p:nvSpPr>
        <p:spPr/>
        <p:txBody>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03BF0349-D058-A407-0551-F4C4F624967E}"/>
              </a:ext>
            </a:extLst>
          </p:cNvPr>
          <p:cNvSpPr>
            <a:spLocks noGrp="1"/>
          </p:cNvSpPr>
          <p:nvPr>
            <p:ph sz="quarter" idx="11"/>
          </p:nvPr>
        </p:nvSpPr>
        <p:spPr>
          <a:xfrm>
            <a:off x="995363" y="1319213"/>
            <a:ext cx="10204450" cy="455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9941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Closing layout">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F36415CC-18EE-44C6-AA6A-0C70BEB38184}"/>
              </a:ext>
            </a:extLst>
          </p:cNvPr>
          <p:cNvSpPr>
            <a:spLocks noGrp="1"/>
          </p:cNvSpPr>
          <p:nvPr>
            <p:ph type="body" sz="quarter" idx="10"/>
          </p:nvPr>
        </p:nvSpPr>
        <p:spPr>
          <a:xfrm>
            <a:off x="741301" y="4240696"/>
            <a:ext cx="5748399" cy="1854200"/>
          </a:xfrm>
        </p:spPr>
        <p:txBody>
          <a:bodyPr anchor="b"/>
          <a:lstStyle>
            <a:lvl1pPr>
              <a:spcAft>
                <a:spcPts val="1000"/>
              </a:spcAft>
              <a:defRPr lang="en-US" sz="900" b="0" kern="1200" dirty="0" smtClean="0">
                <a:solidFill>
                  <a:schemeClr val="bg1">
                    <a:lumMod val="65000"/>
                  </a:schemeClr>
                </a:solidFill>
                <a:latin typeface="+mn-lt"/>
                <a:ea typeface="+mn-ea"/>
                <a:cs typeface="+mn-cs"/>
              </a:defRPr>
            </a:lvl1pPr>
            <a:lvl2pPr>
              <a:spcAft>
                <a:spcPts val="1000"/>
              </a:spcAft>
              <a:defRPr sz="900" b="0">
                <a:solidFill>
                  <a:schemeClr val="tx1"/>
                </a:solidFill>
              </a:defRPr>
            </a:lvl2pPr>
          </a:lstStyle>
          <a:p>
            <a:pPr marL="0" lvl="0" indent="0" algn="l" defTabSz="685766" rtl="0" eaLnBrk="1" latinLnBrk="0" hangingPunct="1">
              <a:lnSpc>
                <a:spcPct val="100000"/>
              </a:lnSpc>
              <a:spcBef>
                <a:spcPts val="0"/>
              </a:spcBef>
              <a:spcAft>
                <a:spcPts val="600"/>
              </a:spcAft>
              <a:buFontTx/>
              <a:buNone/>
            </a:pPr>
            <a:r>
              <a:rPr lang="en-US"/>
              <a:t>Click to edit Master text styles</a:t>
            </a:r>
          </a:p>
          <a:p>
            <a:pPr marL="0" lvl="1" indent="0" algn="l" defTabSz="685766" rtl="0" eaLnBrk="1" latinLnBrk="0" hangingPunct="1">
              <a:lnSpc>
                <a:spcPct val="100000"/>
              </a:lnSpc>
              <a:spcBef>
                <a:spcPts val="0"/>
              </a:spcBef>
              <a:spcAft>
                <a:spcPts val="600"/>
              </a:spcAft>
              <a:buFontTx/>
              <a:buNone/>
            </a:pPr>
            <a:r>
              <a:rPr lang="en-US"/>
              <a:t>Second level</a:t>
            </a:r>
          </a:p>
        </p:txBody>
      </p:sp>
      <p:pic>
        <p:nvPicPr>
          <p:cNvPr id="23" name="Graphic 22">
            <a:extLst>
              <a:ext uri="{FF2B5EF4-FFF2-40B4-BE49-F238E27FC236}">
                <a16:creationId xmlns:a16="http://schemas.microsoft.com/office/drawing/2014/main" id="{BB7DCF77-C63C-4BBE-88C9-6A8B122B82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1301" y="736722"/>
            <a:ext cx="914400" cy="368346"/>
          </a:xfrm>
          <a:prstGeom prst="rect">
            <a:avLst/>
          </a:prstGeom>
        </p:spPr>
      </p:pic>
      <p:sp>
        <p:nvSpPr>
          <p:cNvPr id="3" name="TextBox 2">
            <a:extLst>
              <a:ext uri="{FF2B5EF4-FFF2-40B4-BE49-F238E27FC236}">
                <a16:creationId xmlns:a16="http://schemas.microsoft.com/office/drawing/2014/main" id="{4A81CA90-D592-C9D2-D312-E24E59BEEAD5}"/>
              </a:ext>
            </a:extLst>
          </p:cNvPr>
          <p:cNvSpPr txBox="1"/>
          <p:nvPr userDrawn="1"/>
        </p:nvSpPr>
        <p:spPr>
          <a:xfrm>
            <a:off x="741301" y="3824579"/>
            <a:ext cx="1112108" cy="161583"/>
          </a:xfrm>
          <a:prstGeom prst="rect">
            <a:avLst/>
          </a:prstGeom>
          <a:noFill/>
        </p:spPr>
        <p:txBody>
          <a:bodyPr wrap="square" lIns="0" tIns="0" rIns="0" bIns="0">
            <a:spAutoFit/>
          </a:bodyPr>
          <a:lstStyle/>
          <a:p>
            <a:pPr marR="0">
              <a:spcBef>
                <a:spcPts val="0"/>
              </a:spcBef>
              <a:spcAft>
                <a:spcPts val="0"/>
              </a:spcAft>
            </a:pPr>
            <a:r>
              <a:rPr lang="en-US" sz="1050" b="1">
                <a:solidFill>
                  <a:schemeClr val="tx2"/>
                </a:solidFill>
                <a:effectLst/>
                <a:ea typeface="Calibri" panose="020F0502020204030204" pitchFamily="34" charset="0"/>
              </a:rPr>
              <a:t>Learn about us:</a:t>
            </a:r>
          </a:p>
        </p:txBody>
      </p:sp>
      <p:sp>
        <p:nvSpPr>
          <p:cNvPr id="4" name="Freeform: Shape 3">
            <a:extLst>
              <a:ext uri="{FF2B5EF4-FFF2-40B4-BE49-F238E27FC236}">
                <a16:creationId xmlns:a16="http://schemas.microsoft.com/office/drawing/2014/main" id="{4A9FA3A8-95F7-342F-0770-F1DF6F57C670}"/>
              </a:ext>
            </a:extLst>
          </p:cNvPr>
          <p:cNvSpPr/>
          <p:nvPr userDrawn="1"/>
        </p:nvSpPr>
        <p:spPr>
          <a:xfrm>
            <a:off x="1914717" y="3715275"/>
            <a:ext cx="380190" cy="380190"/>
          </a:xfrm>
          <a:custGeom>
            <a:avLst/>
            <a:gdLst>
              <a:gd name="connsiteX0" fmla="*/ 192044 w 207146"/>
              <a:gd name="connsiteY0" fmla="*/ 0 h 207146"/>
              <a:gd name="connsiteX1" fmla="*/ 15251 w 207146"/>
              <a:gd name="connsiteY1" fmla="*/ 0 h 207146"/>
              <a:gd name="connsiteX2" fmla="*/ 0 w 207146"/>
              <a:gd name="connsiteY2" fmla="*/ 15251 h 207146"/>
              <a:gd name="connsiteX3" fmla="*/ 0 w 207146"/>
              <a:gd name="connsiteY3" fmla="*/ 191896 h 207146"/>
              <a:gd name="connsiteX4" fmla="*/ 15251 w 207146"/>
              <a:gd name="connsiteY4" fmla="*/ 207147 h 207146"/>
              <a:gd name="connsiteX5" fmla="*/ 191896 w 207146"/>
              <a:gd name="connsiteY5" fmla="*/ 207147 h 207146"/>
              <a:gd name="connsiteX6" fmla="*/ 207147 w 207146"/>
              <a:gd name="connsiteY6" fmla="*/ 191896 h 207146"/>
              <a:gd name="connsiteX7" fmla="*/ 207147 w 207146"/>
              <a:gd name="connsiteY7" fmla="*/ 15251 h 207146"/>
              <a:gd name="connsiteX8" fmla="*/ 191896 w 207146"/>
              <a:gd name="connsiteY8" fmla="*/ 0 h 207146"/>
              <a:gd name="connsiteX9" fmla="*/ 61892 w 207146"/>
              <a:gd name="connsiteY9" fmla="*/ 176645 h 207146"/>
              <a:gd name="connsiteX10" fmla="*/ 30798 w 207146"/>
              <a:gd name="connsiteY10" fmla="*/ 176645 h 207146"/>
              <a:gd name="connsiteX11" fmla="*/ 30798 w 207146"/>
              <a:gd name="connsiteY11" fmla="*/ 77587 h 207146"/>
              <a:gd name="connsiteX12" fmla="*/ 61892 w 207146"/>
              <a:gd name="connsiteY12" fmla="*/ 77587 h 207146"/>
              <a:gd name="connsiteX13" fmla="*/ 61892 w 207146"/>
              <a:gd name="connsiteY13" fmla="*/ 176645 h 207146"/>
              <a:gd name="connsiteX14" fmla="*/ 46345 w 207146"/>
              <a:gd name="connsiteY14" fmla="*/ 63965 h 207146"/>
              <a:gd name="connsiteX15" fmla="*/ 28429 w 207146"/>
              <a:gd name="connsiteY15" fmla="*/ 46049 h 207146"/>
              <a:gd name="connsiteX16" fmla="*/ 46345 w 207146"/>
              <a:gd name="connsiteY16" fmla="*/ 28133 h 207146"/>
              <a:gd name="connsiteX17" fmla="*/ 64261 w 207146"/>
              <a:gd name="connsiteY17" fmla="*/ 46049 h 207146"/>
              <a:gd name="connsiteX18" fmla="*/ 46345 w 207146"/>
              <a:gd name="connsiteY18" fmla="*/ 63965 h 207146"/>
              <a:gd name="connsiteX19" fmla="*/ 176793 w 207146"/>
              <a:gd name="connsiteY19" fmla="*/ 176793 h 207146"/>
              <a:gd name="connsiteX20" fmla="*/ 145699 w 207146"/>
              <a:gd name="connsiteY20" fmla="*/ 176793 h 207146"/>
              <a:gd name="connsiteX21" fmla="*/ 145699 w 207146"/>
              <a:gd name="connsiteY21" fmla="*/ 122748 h 207146"/>
              <a:gd name="connsiteX22" fmla="*/ 130152 w 207146"/>
              <a:gd name="connsiteY22" fmla="*/ 101871 h 207146"/>
              <a:gd name="connsiteX23" fmla="*/ 111791 w 207146"/>
              <a:gd name="connsiteY23" fmla="*/ 123192 h 207146"/>
              <a:gd name="connsiteX24" fmla="*/ 111791 w 207146"/>
              <a:gd name="connsiteY24" fmla="*/ 176941 h 207146"/>
              <a:gd name="connsiteX25" fmla="*/ 80697 w 207146"/>
              <a:gd name="connsiteY25" fmla="*/ 176941 h 207146"/>
              <a:gd name="connsiteX26" fmla="*/ 80697 w 207146"/>
              <a:gd name="connsiteY26" fmla="*/ 77884 h 207146"/>
              <a:gd name="connsiteX27" fmla="*/ 110607 w 207146"/>
              <a:gd name="connsiteY27" fmla="*/ 77884 h 207146"/>
              <a:gd name="connsiteX28" fmla="*/ 110607 w 207146"/>
              <a:gd name="connsiteY28" fmla="*/ 91654 h 207146"/>
              <a:gd name="connsiteX29" fmla="*/ 111051 w 207146"/>
              <a:gd name="connsiteY29" fmla="*/ 91654 h 207146"/>
              <a:gd name="connsiteX30" fmla="*/ 140664 w 207146"/>
              <a:gd name="connsiteY30" fmla="*/ 75218 h 207146"/>
              <a:gd name="connsiteX31" fmla="*/ 176793 w 207146"/>
              <a:gd name="connsiteY31" fmla="*/ 115789 h 207146"/>
              <a:gd name="connsiteX32" fmla="*/ 176793 w 207146"/>
              <a:gd name="connsiteY32" fmla="*/ 177089 h 207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7146" h="207146">
                <a:moveTo>
                  <a:pt x="192044" y="0"/>
                </a:moveTo>
                <a:lnTo>
                  <a:pt x="15251" y="0"/>
                </a:lnTo>
                <a:cubicBezTo>
                  <a:pt x="6811" y="0"/>
                  <a:pt x="0" y="6811"/>
                  <a:pt x="0" y="15251"/>
                </a:cubicBezTo>
                <a:lnTo>
                  <a:pt x="0" y="191896"/>
                </a:lnTo>
                <a:cubicBezTo>
                  <a:pt x="0" y="200336"/>
                  <a:pt x="6811" y="207147"/>
                  <a:pt x="15251" y="207147"/>
                </a:cubicBezTo>
                <a:lnTo>
                  <a:pt x="191896" y="207147"/>
                </a:lnTo>
                <a:cubicBezTo>
                  <a:pt x="200336" y="207147"/>
                  <a:pt x="207147" y="200336"/>
                  <a:pt x="207147" y="191896"/>
                </a:cubicBezTo>
                <a:lnTo>
                  <a:pt x="207147" y="15251"/>
                </a:lnTo>
                <a:cubicBezTo>
                  <a:pt x="207147" y="6811"/>
                  <a:pt x="200336" y="0"/>
                  <a:pt x="191896" y="0"/>
                </a:cubicBezTo>
                <a:close/>
                <a:moveTo>
                  <a:pt x="61892" y="176645"/>
                </a:moveTo>
                <a:lnTo>
                  <a:pt x="30798" y="176645"/>
                </a:lnTo>
                <a:lnTo>
                  <a:pt x="30798" y="77587"/>
                </a:lnTo>
                <a:lnTo>
                  <a:pt x="61892" y="77587"/>
                </a:lnTo>
                <a:lnTo>
                  <a:pt x="61892" y="176645"/>
                </a:lnTo>
                <a:close/>
                <a:moveTo>
                  <a:pt x="46345" y="63965"/>
                </a:moveTo>
                <a:cubicBezTo>
                  <a:pt x="36425" y="63965"/>
                  <a:pt x="28429" y="56414"/>
                  <a:pt x="28429" y="46049"/>
                </a:cubicBezTo>
                <a:cubicBezTo>
                  <a:pt x="28429" y="35684"/>
                  <a:pt x="36425" y="28133"/>
                  <a:pt x="46345" y="28133"/>
                </a:cubicBezTo>
                <a:cubicBezTo>
                  <a:pt x="56266" y="28133"/>
                  <a:pt x="64261" y="35684"/>
                  <a:pt x="64261" y="46049"/>
                </a:cubicBezTo>
                <a:cubicBezTo>
                  <a:pt x="64261" y="56414"/>
                  <a:pt x="56266" y="63965"/>
                  <a:pt x="46345" y="63965"/>
                </a:cubicBezTo>
                <a:close/>
                <a:moveTo>
                  <a:pt x="176793" y="176793"/>
                </a:moveTo>
                <a:lnTo>
                  <a:pt x="145699" y="176793"/>
                </a:lnTo>
                <a:lnTo>
                  <a:pt x="145699" y="122748"/>
                </a:lnTo>
                <a:cubicBezTo>
                  <a:pt x="145699" y="106757"/>
                  <a:pt x="138888" y="101871"/>
                  <a:pt x="130152" y="101871"/>
                </a:cubicBezTo>
                <a:cubicBezTo>
                  <a:pt x="120971" y="101871"/>
                  <a:pt x="111791" y="108830"/>
                  <a:pt x="111791" y="123192"/>
                </a:cubicBezTo>
                <a:lnTo>
                  <a:pt x="111791" y="176941"/>
                </a:lnTo>
                <a:lnTo>
                  <a:pt x="80697" y="176941"/>
                </a:lnTo>
                <a:lnTo>
                  <a:pt x="80697" y="77884"/>
                </a:lnTo>
                <a:lnTo>
                  <a:pt x="110607" y="77884"/>
                </a:lnTo>
                <a:lnTo>
                  <a:pt x="110607" y="91654"/>
                </a:lnTo>
                <a:lnTo>
                  <a:pt x="111051" y="91654"/>
                </a:lnTo>
                <a:cubicBezTo>
                  <a:pt x="114012" y="85583"/>
                  <a:pt x="124525" y="75218"/>
                  <a:pt x="140664" y="75218"/>
                </a:cubicBezTo>
                <a:cubicBezTo>
                  <a:pt x="157988" y="75218"/>
                  <a:pt x="176793" y="85583"/>
                  <a:pt x="176793" y="115789"/>
                </a:cubicBezTo>
                <a:lnTo>
                  <a:pt x="176793" y="177089"/>
                </a:lnTo>
                <a:close/>
              </a:path>
            </a:pathLst>
          </a:custGeom>
          <a:solidFill>
            <a:srgbClr val="0077B5"/>
          </a:solidFill>
          <a:ln w="14795" cap="flat">
            <a:noFill/>
            <a:prstDash val="solid"/>
            <a:miter/>
          </a:ln>
        </p:spPr>
        <p:txBody>
          <a:bodyPr rtlCol="0" anchor="ctr"/>
          <a:lstStyle/>
          <a:p>
            <a:endParaRPr lang="en-US"/>
          </a:p>
        </p:txBody>
      </p:sp>
      <p:cxnSp>
        <p:nvCxnSpPr>
          <p:cNvPr id="5" name="Straight Connector 4">
            <a:extLst>
              <a:ext uri="{FF2B5EF4-FFF2-40B4-BE49-F238E27FC236}">
                <a16:creationId xmlns:a16="http://schemas.microsoft.com/office/drawing/2014/main" id="{8744A530-441A-2937-9A20-D05EFF740899}"/>
              </a:ext>
            </a:extLst>
          </p:cNvPr>
          <p:cNvCxnSpPr>
            <a:cxnSpLocks/>
          </p:cNvCxnSpPr>
          <p:nvPr userDrawn="1"/>
        </p:nvCxnSpPr>
        <p:spPr>
          <a:xfrm>
            <a:off x="2469922" y="3631050"/>
            <a:ext cx="0" cy="54864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7070DF8-AC8F-E0D1-6890-C6CE330EEC6F}"/>
              </a:ext>
            </a:extLst>
          </p:cNvPr>
          <p:cNvSpPr txBox="1"/>
          <p:nvPr userDrawn="1"/>
        </p:nvSpPr>
        <p:spPr>
          <a:xfrm>
            <a:off x="2644938" y="3824579"/>
            <a:ext cx="1112108" cy="161583"/>
          </a:xfrm>
          <a:prstGeom prst="rect">
            <a:avLst/>
          </a:prstGeom>
          <a:noFill/>
        </p:spPr>
        <p:txBody>
          <a:bodyPr wrap="square" lIns="0" tIns="0" rIns="0" bIns="0">
            <a:spAutoFit/>
          </a:bodyPr>
          <a:lstStyle/>
          <a:p>
            <a:pPr marR="0">
              <a:spcBef>
                <a:spcPts val="0"/>
              </a:spcBef>
              <a:spcAft>
                <a:spcPts val="0"/>
              </a:spcAft>
            </a:pPr>
            <a:r>
              <a:rPr lang="en-US" sz="1050" b="1">
                <a:solidFill>
                  <a:schemeClr val="tx2"/>
                </a:solidFill>
                <a:effectLst/>
                <a:ea typeface="Calibri" panose="020F0502020204030204" pitchFamily="34" charset="0"/>
              </a:rPr>
              <a:t>kpmg.com</a:t>
            </a:r>
          </a:p>
        </p:txBody>
      </p:sp>
    </p:spTree>
    <p:extLst>
      <p:ext uri="{BB962C8B-B14F-4D97-AF65-F5344CB8AC3E}">
        <p14:creationId xmlns:p14="http://schemas.microsoft.com/office/powerpoint/2010/main" val="2364854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with light image backgroun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BE8CBDF-D242-FD5E-4CDF-5C82B2B7CBA3}"/>
              </a:ext>
            </a:extLst>
          </p:cNvPr>
          <p:cNvSpPr>
            <a:spLocks noGrp="1"/>
          </p:cNvSpPr>
          <p:nvPr>
            <p:ph type="pic" sz="quarter" idx="10"/>
          </p:nvPr>
        </p:nvSpPr>
        <p:spPr>
          <a:xfrm>
            <a:off x="0" y="0"/>
            <a:ext cx="12192000" cy="5876925"/>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F2533821-7F6E-47FF-89CD-D057DAFB6B1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35043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 Dark image backgroun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BE8CBDF-D242-FD5E-4CDF-5C82B2B7CBA3}"/>
              </a:ext>
            </a:extLst>
          </p:cNvPr>
          <p:cNvSpPr>
            <a:spLocks noGrp="1"/>
          </p:cNvSpPr>
          <p:nvPr>
            <p:ph type="pic" sz="quarter" idx="10"/>
          </p:nvPr>
        </p:nvSpPr>
        <p:spPr>
          <a:xfrm>
            <a:off x="0" y="0"/>
            <a:ext cx="12192000" cy="5876925"/>
          </a:xfrm>
          <a:solidFill>
            <a:schemeClr val="accent1"/>
          </a:solidFill>
        </p:spPr>
        <p:txBody>
          <a:bodyPr/>
          <a:lstStyle/>
          <a:p>
            <a:r>
              <a:rPr lang="en-US"/>
              <a:t>Click icon to add picture</a:t>
            </a:r>
          </a:p>
        </p:txBody>
      </p:sp>
      <p:sp>
        <p:nvSpPr>
          <p:cNvPr id="2" name="Title 1">
            <a:extLst>
              <a:ext uri="{FF2B5EF4-FFF2-40B4-BE49-F238E27FC236}">
                <a16:creationId xmlns:a16="http://schemas.microsoft.com/office/drawing/2014/main" id="{F2533821-7F6E-47FF-89CD-D057DAFB6B1F}"/>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63973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546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only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52C9E4-0AA5-DF17-A208-1A1E7BA63E39}"/>
              </a:ext>
            </a:extLst>
          </p:cNvPr>
          <p:cNvSpPr>
            <a:spLocks noGrp="1"/>
          </p:cNvSpPr>
          <p:nvPr>
            <p:ph type="pic" sz="quarter" idx="10"/>
          </p:nvPr>
        </p:nvSpPr>
        <p:spPr>
          <a:xfrm>
            <a:off x="0" y="0"/>
            <a:ext cx="12192000" cy="5876925"/>
          </a:xfrm>
          <a:solidFill>
            <a:schemeClr val="bg2"/>
          </a:solidFill>
        </p:spPr>
        <p:txBody>
          <a:bodyPr/>
          <a:lstStyle/>
          <a:p>
            <a:r>
              <a:rPr lang="en-US"/>
              <a:t>Click icon to add picture</a:t>
            </a:r>
          </a:p>
        </p:txBody>
      </p:sp>
    </p:spTree>
    <p:extLst>
      <p:ext uri="{BB962C8B-B14F-4D97-AF65-F5344CB8AC3E}">
        <p14:creationId xmlns:p14="http://schemas.microsoft.com/office/powerpoint/2010/main" val="443744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 Dark BG colour">
    <p:bg>
      <p:bgPr>
        <a:solidFill>
          <a:schemeClr val="accent2"/>
        </a:solidFill>
        <a:effectLst/>
      </p:bgPr>
    </p:bg>
    <p:spTree>
      <p:nvGrpSpPr>
        <p:cNvPr id="1" name=""/>
        <p:cNvGrpSpPr/>
        <p:nvPr/>
      </p:nvGrpSpPr>
      <p:grpSpPr>
        <a:xfrm>
          <a:off x="0" y="0"/>
          <a:ext cx="0" cy="0"/>
          <a:chOff x="0" y="0"/>
          <a:chExt cx="0" cy="0"/>
        </a:xfrm>
      </p:grpSpPr>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900" smtClean="0">
                <a:solidFill>
                  <a:schemeClr val="bg1"/>
                </a:solidFill>
                <a:latin typeface="+mn-lt"/>
                <a:ea typeface="Arial"/>
                <a:cs typeface="Arial" panose="020B0604020202020204" pitchFamily="34" charset="0"/>
              </a:rPr>
              <a:pPr algn="r"/>
              <a:t>‹#›</a:t>
            </a:fld>
            <a:endParaRPr lang="en-GB" sz="900">
              <a:solidFill>
                <a:schemeClr val="bg1"/>
              </a:solidFill>
              <a:latin typeface="+mn-lt"/>
              <a:ea typeface="Arial"/>
              <a:cs typeface="Arial" panose="020B0604020202020204" pitchFamily="34" charset="0"/>
            </a:endParaRPr>
          </a:p>
        </p:txBody>
      </p:sp>
      <p:sp>
        <p:nvSpPr>
          <p:cNvPr id="2" name="Title 1">
            <a:extLst>
              <a:ext uri="{FF2B5EF4-FFF2-40B4-BE49-F238E27FC236}">
                <a16:creationId xmlns:a16="http://schemas.microsoft.com/office/drawing/2014/main" id="{32C06C60-BBAD-4B44-9D69-53684892203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9" name="Graphic 8">
            <a:extLst>
              <a:ext uri="{FF2B5EF4-FFF2-40B4-BE49-F238E27FC236}">
                <a16:creationId xmlns:a16="http://schemas.microsoft.com/office/drawing/2014/main" id="{147A601A-3AE8-4889-A026-9740E00CCFBB}"/>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1777057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FC99C-7410-4D22-BA8D-48877FCFB6C0}"/>
              </a:ext>
            </a:extLst>
          </p:cNvPr>
          <p:cNvSpPr>
            <a:spLocks noGrp="1"/>
          </p:cNvSpPr>
          <p:nvPr>
            <p:ph type="title"/>
          </p:nvPr>
        </p:nvSpPr>
        <p:spPr/>
        <p:txBody>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03BF0349-D058-A407-0551-F4C4F624967E}"/>
              </a:ext>
            </a:extLst>
          </p:cNvPr>
          <p:cNvSpPr>
            <a:spLocks noGrp="1"/>
          </p:cNvSpPr>
          <p:nvPr>
            <p:ph sz="quarter" idx="11"/>
          </p:nvPr>
        </p:nvSpPr>
        <p:spPr>
          <a:xfrm>
            <a:off x="995363" y="1319213"/>
            <a:ext cx="8759824" cy="455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4358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One Column with background image l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44AC5D4-EADD-ECDB-2470-C619A59C07A2}"/>
              </a:ext>
            </a:extLst>
          </p:cNvPr>
          <p:cNvSpPr>
            <a:spLocks noGrp="1"/>
          </p:cNvSpPr>
          <p:nvPr>
            <p:ph type="pic" sz="quarter" idx="12"/>
          </p:nvPr>
        </p:nvSpPr>
        <p:spPr>
          <a:xfrm>
            <a:off x="0" y="0"/>
            <a:ext cx="12192000" cy="5872163"/>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8CCFC99C-7410-4D22-BA8D-48877FCFB6C0}"/>
              </a:ext>
            </a:extLst>
          </p:cNvPr>
          <p:cNvSpPr>
            <a:spLocks noGrp="1"/>
          </p:cNvSpPr>
          <p:nvPr>
            <p:ph type="title"/>
          </p:nvPr>
        </p:nvSpPr>
        <p:spPr/>
        <p:txBody>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03BF0349-D058-A407-0551-F4C4F624967E}"/>
              </a:ext>
            </a:extLst>
          </p:cNvPr>
          <p:cNvSpPr>
            <a:spLocks noGrp="1"/>
          </p:cNvSpPr>
          <p:nvPr>
            <p:ph sz="quarter" idx="11"/>
          </p:nvPr>
        </p:nvSpPr>
        <p:spPr>
          <a:xfrm>
            <a:off x="995363" y="1319213"/>
            <a:ext cx="8759824" cy="4312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2054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One Column with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FC99C-7410-4D22-BA8D-48877FCFB6C0}"/>
              </a:ext>
            </a:extLst>
          </p:cNvPr>
          <p:cNvSpPr>
            <a:spLocks noGrp="1"/>
          </p:cNvSpPr>
          <p:nvPr>
            <p:ph type="title"/>
          </p:nvPr>
        </p:nvSpPr>
        <p:spPr/>
        <p:txBody>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03BF0349-D058-A407-0551-F4C4F624967E}"/>
              </a:ext>
            </a:extLst>
          </p:cNvPr>
          <p:cNvSpPr>
            <a:spLocks noGrp="1"/>
          </p:cNvSpPr>
          <p:nvPr>
            <p:ph sz="quarter" idx="11"/>
          </p:nvPr>
        </p:nvSpPr>
        <p:spPr>
          <a:xfrm>
            <a:off x="995363" y="1319213"/>
            <a:ext cx="7071275" cy="455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B70D78B4-5113-23F5-AF68-C56D3317A348}"/>
              </a:ext>
            </a:extLst>
          </p:cNvPr>
          <p:cNvSpPr>
            <a:spLocks noGrp="1"/>
          </p:cNvSpPr>
          <p:nvPr>
            <p:ph sz="quarter" idx="12"/>
          </p:nvPr>
        </p:nvSpPr>
        <p:spPr>
          <a:xfrm>
            <a:off x="8374455" y="1319213"/>
            <a:ext cx="2822182" cy="4552950"/>
          </a:xfrm>
        </p:spPr>
        <p:txBody>
          <a:bodyPr anchor="ctr"/>
          <a:lstStyle>
            <a:lvl1pPr algn="ctr">
              <a:defRPr/>
            </a:lvl1pPr>
            <a:lvl2pPr algn="ctr">
              <a:defRPr/>
            </a:lvl2pPr>
          </a:lstStyle>
          <a:p>
            <a:pPr lvl="0"/>
            <a:r>
              <a:rPr lang="en-US"/>
              <a:t>Click to edit Master text styles</a:t>
            </a:r>
          </a:p>
        </p:txBody>
      </p:sp>
    </p:spTree>
    <p:extLst>
      <p:ext uri="{BB962C8B-B14F-4D97-AF65-F5344CB8AC3E}">
        <p14:creationId xmlns:p14="http://schemas.microsoft.com/office/powerpoint/2010/main" val="3502485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Image cover with white text">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1EF583-5E0E-CD31-4F49-00B0E07FB05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741302" y="1456388"/>
            <a:ext cx="5506648" cy="3442681"/>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357588"/>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Text Placeholder 3"/>
          <p:cNvSpPr>
            <a:spLocks noGrp="1"/>
          </p:cNvSpPr>
          <p:nvPr userDrawn="1">
            <p:ph type="body" sz="quarter" idx="11"/>
          </p:nvPr>
        </p:nvSpPr>
        <p:spPr>
          <a:xfrm>
            <a:off x="741302" y="5007009"/>
            <a:ext cx="5506648" cy="810000"/>
          </a:xfrm>
          <a:ln w="3175">
            <a:noFill/>
            <a:prstDash val="lgDash"/>
          </a:ln>
        </p:spPr>
        <p:txBody>
          <a:bodyPr wrap="square" anchor="b">
            <a:noAutofit/>
          </a:bodyPr>
          <a:lstStyle>
            <a:lvl1pPr>
              <a:defRPr sz="1400" b="1">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10" name="Graphic 9">
            <a:extLst>
              <a:ext uri="{FF2B5EF4-FFF2-40B4-BE49-F238E27FC236}">
                <a16:creationId xmlns:a16="http://schemas.microsoft.com/office/drawing/2014/main" id="{9A84BD71-38D7-4AC1-B38A-7DE8843A6D1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1301" y="736722"/>
            <a:ext cx="914400" cy="368346"/>
          </a:xfrm>
          <a:prstGeom prst="rect">
            <a:avLst/>
          </a:prstGeom>
        </p:spPr>
      </p:pic>
    </p:spTree>
    <p:extLst>
      <p:ext uri="{BB962C8B-B14F-4D97-AF65-F5344CB8AC3E}">
        <p14:creationId xmlns:p14="http://schemas.microsoft.com/office/powerpoint/2010/main" val="10938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 One Column with vertical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5C54AE5-D1B8-61EC-0152-53A094C39CD0}"/>
              </a:ext>
            </a:extLst>
          </p:cNvPr>
          <p:cNvSpPr>
            <a:spLocks noGrp="1"/>
          </p:cNvSpPr>
          <p:nvPr>
            <p:ph type="pic" sz="quarter" idx="13"/>
          </p:nvPr>
        </p:nvSpPr>
        <p:spPr>
          <a:xfrm>
            <a:off x="8347074" y="0"/>
            <a:ext cx="3005971" cy="6858000"/>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8CCFC99C-7410-4D22-BA8D-48877FCFB6C0}"/>
              </a:ext>
            </a:extLst>
          </p:cNvPr>
          <p:cNvSpPr>
            <a:spLocks noGrp="1"/>
          </p:cNvSpPr>
          <p:nvPr>
            <p:ph type="title"/>
          </p:nvPr>
        </p:nvSpPr>
        <p:spPr>
          <a:xfrm>
            <a:off x="995364" y="431800"/>
            <a:ext cx="7071274" cy="533400"/>
          </a:xfrm>
        </p:spPr>
        <p:txBody>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03BF0349-D058-A407-0551-F4C4F624967E}"/>
              </a:ext>
            </a:extLst>
          </p:cNvPr>
          <p:cNvSpPr>
            <a:spLocks noGrp="1"/>
          </p:cNvSpPr>
          <p:nvPr>
            <p:ph sz="quarter" idx="11"/>
          </p:nvPr>
        </p:nvSpPr>
        <p:spPr>
          <a:xfrm>
            <a:off x="995363" y="1319213"/>
            <a:ext cx="7071275" cy="455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713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One Column _doubl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C733E-E364-489F-B7AF-D2002EE59732}"/>
              </a:ext>
            </a:extLst>
          </p:cNvPr>
          <p:cNvSpPr>
            <a:spLocks noGrp="1"/>
          </p:cNvSpPr>
          <p:nvPr>
            <p:ph type="title" hasCustomPrompt="1"/>
          </p:nvPr>
        </p:nvSpPr>
        <p:spPr>
          <a:xfrm>
            <a:off x="995364" y="431800"/>
            <a:ext cx="10204450" cy="1001074"/>
          </a:xfrm>
        </p:spPr>
        <p:txBody>
          <a:bodyPr/>
          <a:lstStyle>
            <a:lvl1pPr>
              <a:defRPr/>
            </a:lvl1pPr>
          </a:lstStyle>
          <a:p>
            <a:r>
              <a:rPr lang="en-US"/>
              <a:t>Click to edit </a:t>
            </a:r>
            <a:br>
              <a:rPr lang="en-US"/>
            </a:br>
            <a:r>
              <a:rPr lang="en-US"/>
              <a:t>Master title style</a:t>
            </a:r>
            <a:endParaRPr lang="en-GB"/>
          </a:p>
        </p:txBody>
      </p:sp>
      <p:sp>
        <p:nvSpPr>
          <p:cNvPr id="5" name="Content Placeholder 4">
            <a:extLst>
              <a:ext uri="{FF2B5EF4-FFF2-40B4-BE49-F238E27FC236}">
                <a16:creationId xmlns:a16="http://schemas.microsoft.com/office/drawing/2014/main" id="{547C9FF4-C999-39DC-2F76-6B71B5A8BED9}"/>
              </a:ext>
            </a:extLst>
          </p:cNvPr>
          <p:cNvSpPr>
            <a:spLocks noGrp="1"/>
          </p:cNvSpPr>
          <p:nvPr>
            <p:ph sz="quarter" idx="11"/>
          </p:nvPr>
        </p:nvSpPr>
        <p:spPr>
          <a:xfrm>
            <a:off x="995363" y="1700213"/>
            <a:ext cx="8759824"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2394141"/>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One Column - Dark BG colour">
    <p:bg>
      <p:bgPr>
        <a:solidFill>
          <a:schemeClr val="accent2"/>
        </a:solidFill>
        <a:effectLst/>
      </p:bgPr>
    </p:bg>
    <p:spTree>
      <p:nvGrpSpPr>
        <p:cNvPr id="1" name=""/>
        <p:cNvGrpSpPr/>
        <p:nvPr/>
      </p:nvGrpSpPr>
      <p:grpSpPr>
        <a:xfrm>
          <a:off x="0" y="0"/>
          <a:ext cx="0" cy="0"/>
          <a:chOff x="0" y="0"/>
          <a:chExt cx="0" cy="0"/>
        </a:xfrm>
      </p:grpSpPr>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900" smtClean="0">
                <a:solidFill>
                  <a:schemeClr val="bg1"/>
                </a:solidFill>
                <a:latin typeface="+mn-lt"/>
                <a:ea typeface="Arial"/>
                <a:cs typeface="Arial" panose="020B0604020202020204" pitchFamily="34" charset="0"/>
              </a:rPr>
              <a:pPr algn="r"/>
              <a:t>‹#›</a:t>
            </a:fld>
            <a:endParaRPr lang="en-GB" sz="900">
              <a:solidFill>
                <a:schemeClr val="bg1"/>
              </a:solidFill>
              <a:latin typeface="+mn-lt"/>
              <a:ea typeface="Arial"/>
              <a:cs typeface="Arial" panose="020B0604020202020204" pitchFamily="34" charset="0"/>
            </a:endParaRPr>
          </a:p>
        </p:txBody>
      </p:sp>
      <p:sp>
        <p:nvSpPr>
          <p:cNvPr id="2" name="Title 1">
            <a:extLst>
              <a:ext uri="{FF2B5EF4-FFF2-40B4-BE49-F238E27FC236}">
                <a16:creationId xmlns:a16="http://schemas.microsoft.com/office/drawing/2014/main" id="{893FD8B3-A559-4E34-BA53-32A7F927878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9" name="Graphic 8">
            <a:extLst>
              <a:ext uri="{FF2B5EF4-FFF2-40B4-BE49-F238E27FC236}">
                <a16:creationId xmlns:a16="http://schemas.microsoft.com/office/drawing/2014/main" id="{48947F85-E5F1-445E-BD2C-8963D165668D}"/>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5" name="Content Placeholder 4">
            <a:extLst>
              <a:ext uri="{FF2B5EF4-FFF2-40B4-BE49-F238E27FC236}">
                <a16:creationId xmlns:a16="http://schemas.microsoft.com/office/drawing/2014/main" id="{5175E1DB-F124-D258-2E60-1D91DC98BF9D}"/>
              </a:ext>
            </a:extLst>
          </p:cNvPr>
          <p:cNvSpPr>
            <a:spLocks noGrp="1"/>
          </p:cNvSpPr>
          <p:nvPr>
            <p:ph sz="quarter" idx="11"/>
          </p:nvPr>
        </p:nvSpPr>
        <p:spPr>
          <a:xfrm>
            <a:off x="995363" y="1330325"/>
            <a:ext cx="8745674" cy="4546600"/>
          </a:xfr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9372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tent - One Column - Image background dark">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F46F35F-06C5-0399-C927-16C811862E64}"/>
              </a:ext>
            </a:extLst>
          </p:cNvPr>
          <p:cNvSpPr>
            <a:spLocks noGrp="1"/>
          </p:cNvSpPr>
          <p:nvPr>
            <p:ph type="pic" sz="quarter" idx="12"/>
          </p:nvPr>
        </p:nvSpPr>
        <p:spPr>
          <a:xfrm>
            <a:off x="0" y="0"/>
            <a:ext cx="12192000" cy="5876925"/>
          </a:xfrm>
          <a:solidFill>
            <a:schemeClr val="accent1"/>
          </a:solidFill>
        </p:spPr>
        <p:txBody>
          <a:bodyPr/>
          <a:lstStyle/>
          <a:p>
            <a:r>
              <a:rPr lang="en-US"/>
              <a:t>Click icon to add picture</a:t>
            </a:r>
          </a:p>
        </p:txBody>
      </p:sp>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a:noFill/>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900" smtClean="0">
                <a:solidFill>
                  <a:schemeClr val="tx2"/>
                </a:solidFill>
                <a:latin typeface="+mn-lt"/>
                <a:ea typeface="Arial"/>
                <a:cs typeface="Arial" panose="020B0604020202020204" pitchFamily="34" charset="0"/>
              </a:rPr>
              <a:pPr algn="r"/>
              <a:t>‹#›</a:t>
            </a:fld>
            <a:endParaRPr lang="en-GB" sz="900">
              <a:solidFill>
                <a:schemeClr val="tx2"/>
              </a:solidFill>
              <a:latin typeface="+mn-lt"/>
              <a:ea typeface="Arial"/>
              <a:cs typeface="Arial" panose="020B0604020202020204" pitchFamily="34" charset="0"/>
            </a:endParaRPr>
          </a:p>
        </p:txBody>
      </p:sp>
      <p:sp>
        <p:nvSpPr>
          <p:cNvPr id="2" name="Title 1">
            <a:extLst>
              <a:ext uri="{FF2B5EF4-FFF2-40B4-BE49-F238E27FC236}">
                <a16:creationId xmlns:a16="http://schemas.microsoft.com/office/drawing/2014/main" id="{893FD8B3-A559-4E34-BA53-32A7F927878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9" name="Graphic 8">
            <a:extLst>
              <a:ext uri="{FF2B5EF4-FFF2-40B4-BE49-F238E27FC236}">
                <a16:creationId xmlns:a16="http://schemas.microsoft.com/office/drawing/2014/main" id="{48947F85-E5F1-445E-BD2C-8963D165668D}"/>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
        <p:nvSpPr>
          <p:cNvPr id="5" name="Content Placeholder 4">
            <a:extLst>
              <a:ext uri="{FF2B5EF4-FFF2-40B4-BE49-F238E27FC236}">
                <a16:creationId xmlns:a16="http://schemas.microsoft.com/office/drawing/2014/main" id="{5175E1DB-F124-D258-2E60-1D91DC98BF9D}"/>
              </a:ext>
            </a:extLst>
          </p:cNvPr>
          <p:cNvSpPr>
            <a:spLocks noGrp="1"/>
          </p:cNvSpPr>
          <p:nvPr>
            <p:ph sz="quarter" idx="11"/>
          </p:nvPr>
        </p:nvSpPr>
        <p:spPr>
          <a:xfrm>
            <a:off x="995363" y="1330325"/>
            <a:ext cx="8745674" cy="4346198"/>
          </a:xfr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56968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One Column_double title_KPMG Blue">
    <p:bg>
      <p:bgPr>
        <a:solidFill>
          <a:schemeClr val="accent2"/>
        </a:solidFill>
        <a:effectLst/>
      </p:bgPr>
    </p:bg>
    <p:spTree>
      <p:nvGrpSpPr>
        <p:cNvPr id="1" name=""/>
        <p:cNvGrpSpPr/>
        <p:nvPr/>
      </p:nvGrpSpPr>
      <p:grpSpPr>
        <a:xfrm>
          <a:off x="0" y="0"/>
          <a:ext cx="0" cy="0"/>
          <a:chOff x="0" y="0"/>
          <a:chExt cx="0" cy="0"/>
        </a:xfrm>
      </p:grpSpPr>
      <p:sp>
        <p:nvSpPr>
          <p:cNvPr id="5" name="Shape 8">
            <a:extLst>
              <a:ext uri="{FF2B5EF4-FFF2-40B4-BE49-F238E27FC236}">
                <a16:creationId xmlns:a16="http://schemas.microsoft.com/office/drawing/2014/main" id="{F4561A05-7671-4539-AB97-A9979F67EB4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900" smtClean="0">
                <a:solidFill>
                  <a:schemeClr val="bg1"/>
                </a:solidFill>
                <a:latin typeface="+mn-lt"/>
                <a:ea typeface="Arial"/>
                <a:cs typeface="Arial" panose="020B0604020202020204" pitchFamily="34" charset="0"/>
              </a:rPr>
              <a:pPr algn="r"/>
              <a:t>‹#›</a:t>
            </a:fld>
            <a:endParaRPr lang="en-GB" sz="900">
              <a:solidFill>
                <a:schemeClr val="bg1"/>
              </a:solidFill>
              <a:latin typeface="+mn-lt"/>
              <a:ea typeface="Arial"/>
              <a:cs typeface="Arial" panose="020B0604020202020204" pitchFamily="34" charset="0"/>
            </a:endParaRPr>
          </a:p>
        </p:txBody>
      </p:sp>
      <p:sp>
        <p:nvSpPr>
          <p:cNvPr id="2" name="Title 1">
            <a:extLst>
              <a:ext uri="{FF2B5EF4-FFF2-40B4-BE49-F238E27FC236}">
                <a16:creationId xmlns:a16="http://schemas.microsoft.com/office/drawing/2014/main" id="{803AAE32-05EB-420A-97AB-3254804D32FD}"/>
              </a:ext>
            </a:extLst>
          </p:cNvPr>
          <p:cNvSpPr>
            <a:spLocks noGrp="1"/>
          </p:cNvSpPr>
          <p:nvPr>
            <p:ph type="title" hasCustomPrompt="1"/>
          </p:nvPr>
        </p:nvSpPr>
        <p:spPr>
          <a:xfrm>
            <a:off x="995364" y="431799"/>
            <a:ext cx="10204450" cy="963367"/>
          </a:xfrm>
        </p:spPr>
        <p:txBody>
          <a:bodyPr/>
          <a:lstStyle>
            <a:lvl1pPr>
              <a:defRPr>
                <a:solidFill>
                  <a:schemeClr val="bg1"/>
                </a:solidFill>
              </a:defRPr>
            </a:lvl1pPr>
          </a:lstStyle>
          <a:p>
            <a:r>
              <a:rPr lang="en-US"/>
              <a:t>Click to edit </a:t>
            </a:r>
            <a:br>
              <a:rPr lang="en-US"/>
            </a:br>
            <a:r>
              <a:rPr lang="en-US"/>
              <a:t>Master title style</a:t>
            </a:r>
            <a:endParaRPr lang="en-GB"/>
          </a:p>
        </p:txBody>
      </p:sp>
      <p:sp>
        <p:nvSpPr>
          <p:cNvPr id="10" name="Graphic 8">
            <a:extLst>
              <a:ext uri="{FF2B5EF4-FFF2-40B4-BE49-F238E27FC236}">
                <a16:creationId xmlns:a16="http://schemas.microsoft.com/office/drawing/2014/main" id="{567897B5-3A96-440B-8018-FDD880280B2A}"/>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6" name="Content Placeholder 5">
            <a:extLst>
              <a:ext uri="{FF2B5EF4-FFF2-40B4-BE49-F238E27FC236}">
                <a16:creationId xmlns:a16="http://schemas.microsoft.com/office/drawing/2014/main" id="{9FC56427-BEBE-72D5-9F72-57A321667EDA}"/>
              </a:ext>
            </a:extLst>
          </p:cNvPr>
          <p:cNvSpPr>
            <a:spLocks noGrp="1"/>
          </p:cNvSpPr>
          <p:nvPr>
            <p:ph sz="quarter" idx="11"/>
          </p:nvPr>
        </p:nvSpPr>
        <p:spPr>
          <a:xfrm>
            <a:off x="995363" y="1700213"/>
            <a:ext cx="8745536" cy="4176712"/>
          </a:xfr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8224362"/>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 Two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69D30F-5094-425F-A158-0850AE27D366}"/>
              </a:ext>
            </a:extLst>
          </p:cNvPr>
          <p:cNvSpPr>
            <a:spLocks noGrp="1"/>
          </p:cNvSpPr>
          <p:nvPr>
            <p:ph type="title"/>
          </p:nvPr>
        </p:nvSpPr>
        <p:spPr/>
        <p:txBody>
          <a:bodyPr/>
          <a:lstStyle/>
          <a:p>
            <a:r>
              <a:rPr lang="en-US"/>
              <a:t>Click to edit Master title style</a:t>
            </a:r>
            <a:endParaRPr lang="en-GB"/>
          </a:p>
        </p:txBody>
      </p:sp>
      <p:sp>
        <p:nvSpPr>
          <p:cNvPr id="5" name="Content Placeholder 4">
            <a:extLst>
              <a:ext uri="{FF2B5EF4-FFF2-40B4-BE49-F238E27FC236}">
                <a16:creationId xmlns:a16="http://schemas.microsoft.com/office/drawing/2014/main" id="{0EB3EC5E-F3D7-A1BA-615C-40D2A155A4BD}"/>
              </a:ext>
            </a:extLst>
          </p:cNvPr>
          <p:cNvSpPr>
            <a:spLocks noGrp="1"/>
          </p:cNvSpPr>
          <p:nvPr>
            <p:ph sz="quarter" idx="12"/>
          </p:nvPr>
        </p:nvSpPr>
        <p:spPr>
          <a:xfrm>
            <a:off x="995363" y="1330325"/>
            <a:ext cx="4968000" cy="454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4A7FDECC-089E-DBE5-1B2C-4C338AF06DFA}"/>
              </a:ext>
            </a:extLst>
          </p:cNvPr>
          <p:cNvSpPr>
            <a:spLocks noGrp="1"/>
          </p:cNvSpPr>
          <p:nvPr>
            <p:ph sz="quarter" idx="13"/>
          </p:nvPr>
        </p:nvSpPr>
        <p:spPr>
          <a:xfrm>
            <a:off x="6220800" y="1330325"/>
            <a:ext cx="4968000" cy="454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0996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 Two Column - Dark BG colour">
    <p:bg>
      <p:bgPr>
        <a:solidFill>
          <a:schemeClr val="accent2"/>
        </a:solidFill>
        <a:effectLst/>
      </p:bgPr>
    </p:bg>
    <p:spTree>
      <p:nvGrpSpPr>
        <p:cNvPr id="1" name=""/>
        <p:cNvGrpSpPr/>
        <p:nvPr/>
      </p:nvGrpSpPr>
      <p:grpSpPr>
        <a:xfrm>
          <a:off x="0" y="0"/>
          <a:ext cx="0" cy="0"/>
          <a:chOff x="0" y="0"/>
          <a:chExt cx="0" cy="0"/>
        </a:xfrm>
      </p:grpSpPr>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900" smtClean="0">
                <a:solidFill>
                  <a:schemeClr val="bg1"/>
                </a:solidFill>
                <a:latin typeface="+mn-lt"/>
                <a:ea typeface="Arial"/>
                <a:cs typeface="Arial" panose="020B0604020202020204" pitchFamily="34" charset="0"/>
              </a:rPr>
              <a:pPr algn="r"/>
              <a:t>‹#›</a:t>
            </a:fld>
            <a:endParaRPr lang="en-GB" sz="900">
              <a:solidFill>
                <a:schemeClr val="bg1"/>
              </a:solidFill>
              <a:latin typeface="+mn-lt"/>
              <a:ea typeface="Arial"/>
              <a:cs typeface="Arial" panose="020B0604020202020204" pitchFamily="34" charset="0"/>
            </a:endParaRPr>
          </a:p>
        </p:txBody>
      </p:sp>
      <p:sp>
        <p:nvSpPr>
          <p:cNvPr id="2" name="Title 1">
            <a:extLst>
              <a:ext uri="{FF2B5EF4-FFF2-40B4-BE49-F238E27FC236}">
                <a16:creationId xmlns:a16="http://schemas.microsoft.com/office/drawing/2014/main" id="{E1C918AE-52AC-4531-9640-0D2CA3A28F2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0" name="Graphic 8">
            <a:extLst>
              <a:ext uri="{FF2B5EF4-FFF2-40B4-BE49-F238E27FC236}">
                <a16:creationId xmlns:a16="http://schemas.microsoft.com/office/drawing/2014/main" id="{79D6C947-06F1-4188-A558-E10C77FF12CE}"/>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3" name="Content Placeholder 5">
            <a:extLst>
              <a:ext uri="{FF2B5EF4-FFF2-40B4-BE49-F238E27FC236}">
                <a16:creationId xmlns:a16="http://schemas.microsoft.com/office/drawing/2014/main" id="{92138313-6F7E-9B18-D72C-5FB26A14BE92}"/>
              </a:ext>
            </a:extLst>
          </p:cNvPr>
          <p:cNvSpPr>
            <a:spLocks noGrp="1"/>
          </p:cNvSpPr>
          <p:nvPr>
            <p:ph sz="quarter" idx="12"/>
          </p:nvPr>
        </p:nvSpPr>
        <p:spPr>
          <a:xfrm>
            <a:off x="995363" y="1330125"/>
            <a:ext cx="4968000" cy="4546599"/>
          </a:xfr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5">
            <a:extLst>
              <a:ext uri="{FF2B5EF4-FFF2-40B4-BE49-F238E27FC236}">
                <a16:creationId xmlns:a16="http://schemas.microsoft.com/office/drawing/2014/main" id="{451948A6-255B-1B23-B9F9-4670FB417672}"/>
              </a:ext>
            </a:extLst>
          </p:cNvPr>
          <p:cNvSpPr>
            <a:spLocks noGrp="1"/>
          </p:cNvSpPr>
          <p:nvPr>
            <p:ph sz="quarter" idx="13"/>
          </p:nvPr>
        </p:nvSpPr>
        <p:spPr>
          <a:xfrm>
            <a:off x="6220800" y="1330125"/>
            <a:ext cx="4968000" cy="4546599"/>
          </a:xfr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5841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One Column Chart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D32ADA-D319-4A1F-BF43-8C0B259FADD8}"/>
              </a:ext>
            </a:extLst>
          </p:cNvPr>
          <p:cNvSpPr>
            <a:spLocks noGrp="1"/>
          </p:cNvSpPr>
          <p:nvPr>
            <p:ph type="title"/>
          </p:nvPr>
        </p:nvSpPr>
        <p:spPr/>
        <p:txBody>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969E5A1F-6A53-8F08-BF73-3A465A63460C}"/>
              </a:ext>
            </a:extLst>
          </p:cNvPr>
          <p:cNvSpPr>
            <a:spLocks noGrp="1"/>
          </p:cNvSpPr>
          <p:nvPr>
            <p:ph sz="quarter" idx="12"/>
          </p:nvPr>
        </p:nvSpPr>
        <p:spPr>
          <a:xfrm>
            <a:off x="995363" y="1338067"/>
            <a:ext cx="10195200" cy="2136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4A9A8E5C-1DF5-A8AD-B648-0094CAE89A1D}"/>
              </a:ext>
            </a:extLst>
          </p:cNvPr>
          <p:cNvSpPr>
            <a:spLocks noGrp="1"/>
          </p:cNvSpPr>
          <p:nvPr>
            <p:ph sz="quarter" idx="13"/>
          </p:nvPr>
        </p:nvSpPr>
        <p:spPr>
          <a:xfrm>
            <a:off x="995363" y="3741091"/>
            <a:ext cx="10195200" cy="2136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8661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bottom im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D32ADA-D319-4A1F-BF43-8C0B259FADD8}"/>
              </a:ext>
            </a:extLst>
          </p:cNvPr>
          <p:cNvSpPr>
            <a:spLocks noGrp="1"/>
          </p:cNvSpPr>
          <p:nvPr>
            <p:ph type="title"/>
          </p:nvPr>
        </p:nvSpPr>
        <p:spPr/>
        <p:txBody>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969E5A1F-6A53-8F08-BF73-3A465A63460C}"/>
              </a:ext>
            </a:extLst>
          </p:cNvPr>
          <p:cNvSpPr>
            <a:spLocks noGrp="1"/>
          </p:cNvSpPr>
          <p:nvPr>
            <p:ph sz="quarter" idx="12"/>
          </p:nvPr>
        </p:nvSpPr>
        <p:spPr>
          <a:xfrm>
            <a:off x="995363" y="1338067"/>
            <a:ext cx="10195200" cy="2136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9A0A351A-AC30-1EF0-1C9E-8C41C93B1438}"/>
              </a:ext>
            </a:extLst>
          </p:cNvPr>
          <p:cNvSpPr>
            <a:spLocks noGrp="1"/>
          </p:cNvSpPr>
          <p:nvPr>
            <p:ph type="pic" sz="quarter" idx="14"/>
          </p:nvPr>
        </p:nvSpPr>
        <p:spPr>
          <a:xfrm>
            <a:off x="0" y="3740149"/>
            <a:ext cx="12192000" cy="2136776"/>
          </a:xfrm>
          <a:solidFill>
            <a:schemeClr val="bg2"/>
          </a:solidFill>
        </p:spPr>
        <p:txBody>
          <a:bodyPr/>
          <a:lstStyle/>
          <a:p>
            <a:r>
              <a:rPr lang="en-US"/>
              <a:t>Click icon to add picture</a:t>
            </a:r>
          </a:p>
        </p:txBody>
      </p:sp>
    </p:spTree>
    <p:extLst>
      <p:ext uri="{BB962C8B-B14F-4D97-AF65-F5344CB8AC3E}">
        <p14:creationId xmlns:p14="http://schemas.microsoft.com/office/powerpoint/2010/main" val="40875819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 Two Column + Intro">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B398D60-3AA9-4DD4-AFCF-8682C70E396F}"/>
              </a:ext>
            </a:extLst>
          </p:cNvPr>
          <p:cNvSpPr>
            <a:spLocks noGrp="1"/>
          </p:cNvSpPr>
          <p:nvPr>
            <p:ph type="body" sz="quarter" idx="17" hasCustomPrompt="1"/>
          </p:nvPr>
        </p:nvSpPr>
        <p:spPr>
          <a:xfrm>
            <a:off x="1003200" y="1322389"/>
            <a:ext cx="10185400" cy="518400"/>
          </a:xfrm>
        </p:spPr>
        <p:txBody>
          <a:bodyPr/>
          <a:lstStyle>
            <a:lvl1pPr>
              <a:defRPr sz="1800" kern="0"/>
            </a:lvl1pPr>
          </a:lstStyle>
          <a:p>
            <a:pPr lvl="0"/>
            <a:r>
              <a:rPr lang="en-US"/>
              <a:t>Introduction text</a:t>
            </a:r>
          </a:p>
        </p:txBody>
      </p:sp>
      <p:sp>
        <p:nvSpPr>
          <p:cNvPr id="2" name="Title 1"/>
          <p:cNvSpPr>
            <a:spLocks noGrp="1"/>
          </p:cNvSpPr>
          <p:nvPr>
            <p:ph type="title"/>
          </p:nvPr>
        </p:nvSpPr>
        <p:spPr>
          <a:xfrm>
            <a:off x="1003200" y="432000"/>
            <a:ext cx="10185600" cy="518400"/>
          </a:xfrm>
        </p:spPr>
        <p:txBody>
          <a:bodyPr/>
          <a:lstStyle>
            <a:lvl1pPr>
              <a:defRPr/>
            </a:lvl1pPr>
          </a:lstStyle>
          <a:p>
            <a:r>
              <a:rPr lang="en-US"/>
              <a:t>Click to edit Master title style</a:t>
            </a:r>
          </a:p>
        </p:txBody>
      </p:sp>
      <p:sp>
        <p:nvSpPr>
          <p:cNvPr id="5" name="Content Placeholder 4">
            <a:extLst>
              <a:ext uri="{FF2B5EF4-FFF2-40B4-BE49-F238E27FC236}">
                <a16:creationId xmlns:a16="http://schemas.microsoft.com/office/drawing/2014/main" id="{78CC6ADA-51FB-F5AE-B78E-993E30482578}"/>
              </a:ext>
            </a:extLst>
          </p:cNvPr>
          <p:cNvSpPr>
            <a:spLocks noGrp="1"/>
          </p:cNvSpPr>
          <p:nvPr>
            <p:ph sz="quarter" idx="18"/>
          </p:nvPr>
        </p:nvSpPr>
        <p:spPr>
          <a:xfrm>
            <a:off x="1003300" y="2051049"/>
            <a:ext cx="4967288" cy="3825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87FAE8E2-031A-E822-2E9D-3F665FC6E6DE}"/>
              </a:ext>
            </a:extLst>
          </p:cNvPr>
          <p:cNvSpPr>
            <a:spLocks noGrp="1"/>
          </p:cNvSpPr>
          <p:nvPr>
            <p:ph sz="quarter" idx="19"/>
          </p:nvPr>
        </p:nvSpPr>
        <p:spPr>
          <a:xfrm>
            <a:off x="6220800" y="2051049"/>
            <a:ext cx="4967288" cy="3825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8746505"/>
      </p:ext>
    </p:extLst>
  </p:cSld>
  <p:clrMapOvr>
    <a:masterClrMapping/>
  </p:clrMapOvr>
  <p:extLst>
    <p:ext uri="{DCECCB84-F9BA-43D5-87BE-67443E8EF086}">
      <p15:sldGuideLst xmlns:p15="http://schemas.microsoft.com/office/powerpoint/2012/main">
        <p15:guide id="1" orient="horz" pos="127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Horizontal Window_Dark background">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noChangeAspect="1"/>
          </p:cNvSpPr>
          <p:nvPr userDrawn="1"/>
        </p:nvSpPr>
        <p:spPr>
          <a:xfrm>
            <a:off x="741301" y="1470479"/>
            <a:ext cx="6350010" cy="4445007"/>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017666" y="1759937"/>
            <a:ext cx="5765982" cy="2903488"/>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p:ph type="body" sz="quarter" idx="11"/>
          </p:nvPr>
        </p:nvSpPr>
        <p:spPr>
          <a:xfrm>
            <a:off x="1017666" y="4752153"/>
            <a:ext cx="5765982" cy="816606"/>
          </a:xfrm>
          <a:ln w="3175">
            <a:noFill/>
            <a:prstDash val="lgDash"/>
          </a:ln>
        </p:spPr>
        <p:txBody>
          <a:bodyPr wrap="square" anchor="b">
            <a:noAutofit/>
          </a:bodyPr>
          <a:lstStyle>
            <a:lvl1pPr>
              <a:defRPr sz="1400" b="1">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9" name="Graphic 8">
            <a:extLst>
              <a:ext uri="{FF2B5EF4-FFF2-40B4-BE49-F238E27FC236}">
                <a16:creationId xmlns:a16="http://schemas.microsoft.com/office/drawing/2014/main" id="{3AE81D1E-EC03-4E35-9F55-9751C67CE02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1301" y="736722"/>
            <a:ext cx="914400" cy="368346"/>
          </a:xfrm>
          <a:prstGeom prst="rect">
            <a:avLst/>
          </a:prstGeom>
        </p:spPr>
      </p:pic>
    </p:spTree>
    <p:extLst>
      <p:ext uri="{BB962C8B-B14F-4D97-AF65-F5344CB8AC3E}">
        <p14:creationId xmlns:p14="http://schemas.microsoft.com/office/powerpoint/2010/main" val="185271779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 Two Column + Intro + Bottom content or imag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B398D60-3AA9-4DD4-AFCF-8682C70E396F}"/>
              </a:ext>
            </a:extLst>
          </p:cNvPr>
          <p:cNvSpPr>
            <a:spLocks noGrp="1"/>
          </p:cNvSpPr>
          <p:nvPr>
            <p:ph type="body" sz="quarter" idx="17" hasCustomPrompt="1"/>
          </p:nvPr>
        </p:nvSpPr>
        <p:spPr>
          <a:xfrm>
            <a:off x="1003200" y="1322389"/>
            <a:ext cx="10185400" cy="518400"/>
          </a:xfrm>
        </p:spPr>
        <p:txBody>
          <a:bodyPr/>
          <a:lstStyle>
            <a:lvl1pPr>
              <a:defRPr sz="1800" kern="0"/>
            </a:lvl1pPr>
          </a:lstStyle>
          <a:p>
            <a:pPr lvl="0"/>
            <a:r>
              <a:rPr lang="en-US"/>
              <a:t>Introduction text</a:t>
            </a:r>
          </a:p>
        </p:txBody>
      </p:sp>
      <p:sp>
        <p:nvSpPr>
          <p:cNvPr id="2" name="Title 1"/>
          <p:cNvSpPr>
            <a:spLocks noGrp="1"/>
          </p:cNvSpPr>
          <p:nvPr>
            <p:ph type="title"/>
          </p:nvPr>
        </p:nvSpPr>
        <p:spPr>
          <a:xfrm>
            <a:off x="1003200" y="432000"/>
            <a:ext cx="10185600" cy="518400"/>
          </a:xfrm>
        </p:spPr>
        <p:txBody>
          <a:bodyPr/>
          <a:lstStyle>
            <a:lvl1pPr>
              <a:defRPr/>
            </a:lvl1pPr>
          </a:lstStyle>
          <a:p>
            <a:r>
              <a:rPr lang="en-US"/>
              <a:t>Click to edit Master title style</a:t>
            </a:r>
          </a:p>
        </p:txBody>
      </p:sp>
      <p:sp>
        <p:nvSpPr>
          <p:cNvPr id="5" name="Content Placeholder 4">
            <a:extLst>
              <a:ext uri="{FF2B5EF4-FFF2-40B4-BE49-F238E27FC236}">
                <a16:creationId xmlns:a16="http://schemas.microsoft.com/office/drawing/2014/main" id="{78CC6ADA-51FB-F5AE-B78E-993E30482578}"/>
              </a:ext>
            </a:extLst>
          </p:cNvPr>
          <p:cNvSpPr>
            <a:spLocks noGrp="1"/>
          </p:cNvSpPr>
          <p:nvPr>
            <p:ph sz="quarter" idx="18"/>
          </p:nvPr>
        </p:nvSpPr>
        <p:spPr>
          <a:xfrm>
            <a:off x="1003300" y="2051050"/>
            <a:ext cx="4967288" cy="1470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87FAE8E2-031A-E822-2E9D-3F665FC6E6DE}"/>
              </a:ext>
            </a:extLst>
          </p:cNvPr>
          <p:cNvSpPr>
            <a:spLocks noGrp="1"/>
          </p:cNvSpPr>
          <p:nvPr>
            <p:ph sz="quarter" idx="19"/>
          </p:nvPr>
        </p:nvSpPr>
        <p:spPr>
          <a:xfrm>
            <a:off x="6220800" y="2051050"/>
            <a:ext cx="4967288" cy="1470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37D83062-1E57-69E1-3C81-C160D7CFD6E9}"/>
              </a:ext>
            </a:extLst>
          </p:cNvPr>
          <p:cNvSpPr>
            <a:spLocks noGrp="1"/>
          </p:cNvSpPr>
          <p:nvPr>
            <p:ph sz="quarter" idx="13"/>
          </p:nvPr>
        </p:nvSpPr>
        <p:spPr>
          <a:xfrm>
            <a:off x="1003199" y="3675709"/>
            <a:ext cx="10187363" cy="22021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8425881"/>
      </p:ext>
    </p:extLst>
  </p:cSld>
  <p:clrMapOvr>
    <a:masterClrMapping/>
  </p:clrMapOvr>
  <p:extLst>
    <p:ext uri="{DCECCB84-F9BA-43D5-87BE-67443E8EF086}">
      <p15:sldGuideLst xmlns:p15="http://schemas.microsoft.com/office/powerpoint/2012/main">
        <p15:guide id="1" orient="horz" pos="127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 Two column + header image ba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F83AC61-1BCB-1F69-DD53-B0AAED647DF8}"/>
              </a:ext>
            </a:extLst>
          </p:cNvPr>
          <p:cNvSpPr>
            <a:spLocks noGrp="1"/>
          </p:cNvSpPr>
          <p:nvPr>
            <p:ph type="pic" sz="quarter" idx="14"/>
          </p:nvPr>
        </p:nvSpPr>
        <p:spPr>
          <a:xfrm>
            <a:off x="0" y="0"/>
            <a:ext cx="12192000" cy="2501660"/>
          </a:xfrm>
          <a:solidFill>
            <a:schemeClr val="accent4"/>
          </a:solidFill>
        </p:spPr>
        <p:txBody>
          <a:bodyPr/>
          <a:lstStyle/>
          <a:p>
            <a:r>
              <a:rPr lang="en-US"/>
              <a:t>Click icon to add picture</a:t>
            </a:r>
          </a:p>
        </p:txBody>
      </p:sp>
      <p:sp>
        <p:nvSpPr>
          <p:cNvPr id="2" name="Title 1"/>
          <p:cNvSpPr>
            <a:spLocks noGrp="1"/>
          </p:cNvSpPr>
          <p:nvPr>
            <p:ph type="title"/>
          </p:nvPr>
        </p:nvSpPr>
        <p:spPr>
          <a:xfrm>
            <a:off x="1003200" y="2910600"/>
            <a:ext cx="10185600" cy="518400"/>
          </a:xfrm>
        </p:spPr>
        <p:txBody>
          <a:bodyPr/>
          <a:lstStyle>
            <a:lvl1pPr>
              <a:defRPr kern="0"/>
            </a:lvl1pPr>
          </a:lstStyle>
          <a:p>
            <a:r>
              <a:rPr lang="en-US"/>
              <a:t>Click to edit Master title style</a:t>
            </a:r>
          </a:p>
        </p:txBody>
      </p:sp>
      <p:sp>
        <p:nvSpPr>
          <p:cNvPr id="6" name="Content Placeholder 5">
            <a:extLst>
              <a:ext uri="{FF2B5EF4-FFF2-40B4-BE49-F238E27FC236}">
                <a16:creationId xmlns:a16="http://schemas.microsoft.com/office/drawing/2014/main" id="{B55CD9A9-9858-C4E3-4703-C9709BC2E356}"/>
              </a:ext>
            </a:extLst>
          </p:cNvPr>
          <p:cNvSpPr>
            <a:spLocks noGrp="1"/>
          </p:cNvSpPr>
          <p:nvPr>
            <p:ph sz="quarter" idx="12"/>
          </p:nvPr>
        </p:nvSpPr>
        <p:spPr>
          <a:xfrm>
            <a:off x="1003300" y="3733800"/>
            <a:ext cx="4967288" cy="21902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5">
            <a:extLst>
              <a:ext uri="{FF2B5EF4-FFF2-40B4-BE49-F238E27FC236}">
                <a16:creationId xmlns:a16="http://schemas.microsoft.com/office/drawing/2014/main" id="{16B4FB7A-CA88-373B-4037-472FAF622F69}"/>
              </a:ext>
            </a:extLst>
          </p:cNvPr>
          <p:cNvSpPr>
            <a:spLocks noGrp="1"/>
          </p:cNvSpPr>
          <p:nvPr>
            <p:ph sz="quarter" idx="13"/>
          </p:nvPr>
        </p:nvSpPr>
        <p:spPr>
          <a:xfrm>
            <a:off x="6221412" y="3733800"/>
            <a:ext cx="4967288" cy="21902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52427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 3 Column Chart +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93B809-7A30-47BC-953E-AF9FE10FDFBB}"/>
              </a:ext>
            </a:extLst>
          </p:cNvPr>
          <p:cNvSpPr>
            <a:spLocks noGrp="1"/>
          </p:cNvSpPr>
          <p:nvPr>
            <p:ph type="title"/>
          </p:nvPr>
        </p:nvSpPr>
        <p:spPr/>
        <p:txBody>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345054C0-4190-A073-FF06-A5EB62316AA4}"/>
              </a:ext>
            </a:extLst>
          </p:cNvPr>
          <p:cNvSpPr>
            <a:spLocks noGrp="1"/>
          </p:cNvSpPr>
          <p:nvPr>
            <p:ph sz="quarter" idx="16"/>
          </p:nvPr>
        </p:nvSpPr>
        <p:spPr>
          <a:xfrm>
            <a:off x="995363" y="1331912"/>
            <a:ext cx="3187700" cy="21342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D6105C62-91E0-B66D-85BA-D26896F940DC}"/>
              </a:ext>
            </a:extLst>
          </p:cNvPr>
          <p:cNvSpPr>
            <a:spLocks noGrp="1"/>
          </p:cNvSpPr>
          <p:nvPr>
            <p:ph sz="quarter" idx="17"/>
          </p:nvPr>
        </p:nvSpPr>
        <p:spPr>
          <a:xfrm>
            <a:off x="4502150" y="1331912"/>
            <a:ext cx="3187700" cy="21342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887642C3-1AC2-77F0-4602-3BAD72478BE9}"/>
              </a:ext>
            </a:extLst>
          </p:cNvPr>
          <p:cNvSpPr>
            <a:spLocks noGrp="1"/>
          </p:cNvSpPr>
          <p:nvPr>
            <p:ph sz="quarter" idx="18"/>
          </p:nvPr>
        </p:nvSpPr>
        <p:spPr>
          <a:xfrm>
            <a:off x="8008937" y="1331912"/>
            <a:ext cx="3187700" cy="21342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25E75ECB-D0CA-2D00-702F-1AD57C5EBABA}"/>
              </a:ext>
            </a:extLst>
          </p:cNvPr>
          <p:cNvSpPr>
            <a:spLocks noGrp="1"/>
          </p:cNvSpPr>
          <p:nvPr>
            <p:ph sz="quarter" idx="19"/>
          </p:nvPr>
        </p:nvSpPr>
        <p:spPr>
          <a:xfrm>
            <a:off x="995363" y="3742126"/>
            <a:ext cx="3187700" cy="21342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a:extLst>
              <a:ext uri="{FF2B5EF4-FFF2-40B4-BE49-F238E27FC236}">
                <a16:creationId xmlns:a16="http://schemas.microsoft.com/office/drawing/2014/main" id="{8B33D029-7198-2E2E-5E6C-B289731A27FF}"/>
              </a:ext>
            </a:extLst>
          </p:cNvPr>
          <p:cNvSpPr>
            <a:spLocks noGrp="1"/>
          </p:cNvSpPr>
          <p:nvPr>
            <p:ph sz="quarter" idx="20"/>
          </p:nvPr>
        </p:nvSpPr>
        <p:spPr>
          <a:xfrm>
            <a:off x="4502150" y="3742126"/>
            <a:ext cx="3187700" cy="21342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D7A19DB0-EA08-D699-0C88-37B4D178D11E}"/>
              </a:ext>
            </a:extLst>
          </p:cNvPr>
          <p:cNvSpPr>
            <a:spLocks noGrp="1"/>
          </p:cNvSpPr>
          <p:nvPr>
            <p:ph sz="quarter" idx="21"/>
          </p:nvPr>
        </p:nvSpPr>
        <p:spPr>
          <a:xfrm>
            <a:off x="8008937" y="3742126"/>
            <a:ext cx="3187700" cy="21342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9648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 FIVE COLUMN">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lvl1pPr>
              <a:defRPr kern="0"/>
            </a:lvl1pPr>
          </a:lstStyle>
          <a:p>
            <a:r>
              <a:rPr lang="en-US"/>
              <a:t>Click to edit Master title style</a:t>
            </a:r>
          </a:p>
        </p:txBody>
      </p:sp>
      <p:sp>
        <p:nvSpPr>
          <p:cNvPr id="4" name="Content Placeholder 3">
            <a:extLst>
              <a:ext uri="{FF2B5EF4-FFF2-40B4-BE49-F238E27FC236}">
                <a16:creationId xmlns:a16="http://schemas.microsoft.com/office/drawing/2014/main" id="{9E40C064-15D1-24D5-3E98-71739E8B8974}"/>
              </a:ext>
            </a:extLst>
          </p:cNvPr>
          <p:cNvSpPr>
            <a:spLocks noGrp="1"/>
          </p:cNvSpPr>
          <p:nvPr>
            <p:ph sz="quarter" idx="24"/>
          </p:nvPr>
        </p:nvSpPr>
        <p:spPr>
          <a:xfrm>
            <a:off x="1003300" y="1322387"/>
            <a:ext cx="1900238" cy="4554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8428DB69-A5E6-3995-43BE-21D7823D6168}"/>
              </a:ext>
            </a:extLst>
          </p:cNvPr>
          <p:cNvSpPr>
            <a:spLocks noGrp="1"/>
          </p:cNvSpPr>
          <p:nvPr>
            <p:ph sz="quarter" idx="25"/>
          </p:nvPr>
        </p:nvSpPr>
        <p:spPr>
          <a:xfrm>
            <a:off x="3074470" y="1322387"/>
            <a:ext cx="1900238" cy="4554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E84EA45F-006F-C693-3D9A-C894873CED48}"/>
              </a:ext>
            </a:extLst>
          </p:cNvPr>
          <p:cNvSpPr>
            <a:spLocks noGrp="1"/>
          </p:cNvSpPr>
          <p:nvPr>
            <p:ph sz="quarter" idx="26"/>
          </p:nvPr>
        </p:nvSpPr>
        <p:spPr>
          <a:xfrm>
            <a:off x="5145641" y="1322387"/>
            <a:ext cx="1900238" cy="4554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A92FB52F-B0E0-37C7-5F65-EEF98E215D4C}"/>
              </a:ext>
            </a:extLst>
          </p:cNvPr>
          <p:cNvSpPr>
            <a:spLocks noGrp="1"/>
          </p:cNvSpPr>
          <p:nvPr>
            <p:ph sz="quarter" idx="27"/>
          </p:nvPr>
        </p:nvSpPr>
        <p:spPr>
          <a:xfrm>
            <a:off x="7216812" y="1322387"/>
            <a:ext cx="1900238" cy="4554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6B7BF63F-B2C0-FCAC-0EB5-D84B8D6B88E0}"/>
              </a:ext>
            </a:extLst>
          </p:cNvPr>
          <p:cNvSpPr>
            <a:spLocks noGrp="1"/>
          </p:cNvSpPr>
          <p:nvPr>
            <p:ph sz="quarter" idx="28"/>
          </p:nvPr>
        </p:nvSpPr>
        <p:spPr>
          <a:xfrm>
            <a:off x="9287982" y="1322387"/>
            <a:ext cx="1900238" cy="4554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1046883"/>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 Process 5 Columns">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1" y="1936712"/>
            <a:ext cx="1728000" cy="3940213"/>
          </a:xfrm>
          <a:solidFill>
            <a:schemeClr val="bg1">
              <a:lumMod val="8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3068984" y="1936712"/>
            <a:ext cx="1728000" cy="3940213"/>
          </a:xfrm>
          <a:solidFill>
            <a:schemeClr val="bg1">
              <a:lumMod val="8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5134768" y="1936712"/>
            <a:ext cx="1728000" cy="3940213"/>
          </a:xfrm>
          <a:solidFill>
            <a:schemeClr val="bg1">
              <a:lumMod val="8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7200552" y="1936712"/>
            <a:ext cx="1728000" cy="3940213"/>
          </a:xfrm>
          <a:solidFill>
            <a:schemeClr val="bg1">
              <a:lumMod val="8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p:cNvSpPr>
            <a:spLocks noGrp="1"/>
          </p:cNvSpPr>
          <p:nvPr>
            <p:ph type="body" sz="quarter" idx="14" hasCustomPrompt="1"/>
          </p:nvPr>
        </p:nvSpPr>
        <p:spPr>
          <a:xfrm>
            <a:off x="1003200"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5" name="Text Placeholder 12"/>
          <p:cNvSpPr>
            <a:spLocks noGrp="1"/>
          </p:cNvSpPr>
          <p:nvPr>
            <p:ph type="body" sz="quarter" idx="15" hasCustomPrompt="1"/>
          </p:nvPr>
        </p:nvSpPr>
        <p:spPr>
          <a:xfrm>
            <a:off x="3068984"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6" name="Text Placeholder 12"/>
          <p:cNvSpPr>
            <a:spLocks noGrp="1"/>
          </p:cNvSpPr>
          <p:nvPr>
            <p:ph type="body" sz="quarter" idx="16" hasCustomPrompt="1"/>
          </p:nvPr>
        </p:nvSpPr>
        <p:spPr>
          <a:xfrm>
            <a:off x="5134768"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7" name="Text Placeholder 12"/>
          <p:cNvSpPr>
            <a:spLocks noGrp="1"/>
          </p:cNvSpPr>
          <p:nvPr>
            <p:ph type="body" sz="quarter" idx="17" hasCustomPrompt="1"/>
          </p:nvPr>
        </p:nvSpPr>
        <p:spPr>
          <a:xfrm>
            <a:off x="7200552"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1" name="Text Placeholder 12"/>
          <p:cNvSpPr>
            <a:spLocks noGrp="1"/>
          </p:cNvSpPr>
          <p:nvPr>
            <p:ph type="body" sz="quarter" idx="18" hasCustomPrompt="1"/>
          </p:nvPr>
        </p:nvSpPr>
        <p:spPr>
          <a:xfrm>
            <a:off x="9266337"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2" name="Text Placeholder 8"/>
          <p:cNvSpPr>
            <a:spLocks noGrp="1"/>
          </p:cNvSpPr>
          <p:nvPr>
            <p:ph type="body" sz="quarter" idx="19"/>
          </p:nvPr>
        </p:nvSpPr>
        <p:spPr>
          <a:xfrm>
            <a:off x="9266337" y="1936712"/>
            <a:ext cx="1728000" cy="3940213"/>
          </a:xfrm>
          <a:solidFill>
            <a:schemeClr val="bg1">
              <a:lumMod val="8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B6F9AD75-9C5D-491A-8EB6-1E4763A9BC3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79874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 5 column + intro + header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580C36-1E70-46DD-9783-AFD66B7DEC90}"/>
              </a:ext>
            </a:extLst>
          </p:cNvPr>
          <p:cNvSpPr/>
          <p:nvPr userDrawn="1"/>
        </p:nvSpPr>
        <p:spPr>
          <a:xfrm>
            <a:off x="0" y="0"/>
            <a:ext cx="12192000" cy="26860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400">
              <a:solidFill>
                <a:schemeClr val="bg1"/>
              </a:solidFill>
            </a:endParaRPr>
          </a:p>
        </p:txBody>
      </p:sp>
      <p:sp>
        <p:nvSpPr>
          <p:cNvPr id="10" name="Text Placeholder 9">
            <a:extLst>
              <a:ext uri="{FF2B5EF4-FFF2-40B4-BE49-F238E27FC236}">
                <a16:creationId xmlns:a16="http://schemas.microsoft.com/office/drawing/2014/main" id="{38557E01-A30E-46EA-BAB3-4F33E0992F32}"/>
              </a:ext>
            </a:extLst>
          </p:cNvPr>
          <p:cNvSpPr>
            <a:spLocks noGrp="1"/>
          </p:cNvSpPr>
          <p:nvPr>
            <p:ph type="body" sz="quarter" idx="21"/>
          </p:nvPr>
        </p:nvSpPr>
        <p:spPr>
          <a:xfrm>
            <a:off x="995363" y="1330325"/>
            <a:ext cx="10185400" cy="246221"/>
          </a:xfrm>
        </p:spPr>
        <p:txBody>
          <a:bodyPr>
            <a:spAutoFit/>
          </a:bodyPr>
          <a:lstStyle>
            <a:lvl1pPr>
              <a:defRPr>
                <a:solidFill>
                  <a:schemeClr val="bg1"/>
                </a:solidFill>
              </a:defRPr>
            </a:lvl1pPr>
            <a:lvl2pPr>
              <a:buClrTx/>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7" name="Title 6">
            <a:extLst>
              <a:ext uri="{FF2B5EF4-FFF2-40B4-BE49-F238E27FC236}">
                <a16:creationId xmlns:a16="http://schemas.microsoft.com/office/drawing/2014/main" id="{59724627-195E-4BFD-9A60-FFD6EECF128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8" name="Content Placeholder 7">
            <a:extLst>
              <a:ext uri="{FF2B5EF4-FFF2-40B4-BE49-F238E27FC236}">
                <a16:creationId xmlns:a16="http://schemas.microsoft.com/office/drawing/2014/main" id="{013FA197-29C7-A542-7F4A-98E54EAA4044}"/>
              </a:ext>
            </a:extLst>
          </p:cNvPr>
          <p:cNvSpPr>
            <a:spLocks noGrp="1"/>
          </p:cNvSpPr>
          <p:nvPr>
            <p:ph sz="quarter" idx="22"/>
          </p:nvPr>
        </p:nvSpPr>
        <p:spPr>
          <a:xfrm>
            <a:off x="995363" y="2009775"/>
            <a:ext cx="1989137" cy="3938538"/>
          </a:xfrm>
          <a:solidFill>
            <a:schemeClr val="bg1"/>
          </a:solidFill>
          <a:ln w="6350">
            <a:solidFill>
              <a:schemeClr val="accent1"/>
            </a:solidFill>
          </a:ln>
        </p:spPr>
        <p:txBody>
          <a:bodyPr vert="horz" lIns="108000" tIns="108000" rIns="108000" bIns="108000" rtlCol="0" anchor="t" anchorCtr="0">
            <a:noAutofit/>
          </a:bodyPr>
          <a:lstStyle>
            <a:lvl1pPr>
              <a:defRPr lang="en-US" sz="1400" smtClean="0"/>
            </a:lvl1pPr>
            <a:lvl2pPr>
              <a:defRPr lang="en-US" sz="1400" smtClean="0"/>
            </a:lvl2pPr>
            <a:lvl3pPr>
              <a:defRPr lang="en-US" sz="1400" smtClean="0"/>
            </a:lvl3pPr>
            <a:lvl4pPr>
              <a:defRPr lang="en-US" sz="1400" smtClean="0"/>
            </a:lvl4pPr>
            <a:lvl5pPr>
              <a:defRPr lang="en-US"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7">
            <a:extLst>
              <a:ext uri="{FF2B5EF4-FFF2-40B4-BE49-F238E27FC236}">
                <a16:creationId xmlns:a16="http://schemas.microsoft.com/office/drawing/2014/main" id="{80062C7F-1E7F-D3F0-42DA-19C1A9676E45}"/>
              </a:ext>
            </a:extLst>
          </p:cNvPr>
          <p:cNvSpPr>
            <a:spLocks noGrp="1"/>
          </p:cNvSpPr>
          <p:nvPr>
            <p:ph sz="quarter" idx="23"/>
          </p:nvPr>
        </p:nvSpPr>
        <p:spPr>
          <a:xfrm>
            <a:off x="3048397" y="2009775"/>
            <a:ext cx="1989137" cy="3938538"/>
          </a:xfrm>
          <a:solidFill>
            <a:schemeClr val="bg1"/>
          </a:solidFill>
          <a:ln w="6350">
            <a:solidFill>
              <a:schemeClr val="accent1"/>
            </a:solidFill>
          </a:ln>
        </p:spPr>
        <p:txBody>
          <a:bodyPr vert="horz" lIns="108000" tIns="108000" rIns="108000" bIns="108000" rtlCol="0" anchor="t" anchorCtr="0">
            <a:noAutofit/>
          </a:bodyPr>
          <a:lstStyle>
            <a:lvl1pPr>
              <a:defRPr lang="en-US" sz="1400" smtClean="0"/>
            </a:lvl1pPr>
            <a:lvl2pPr>
              <a:defRPr lang="en-US" sz="1400" smtClean="0"/>
            </a:lvl2pPr>
            <a:lvl3pPr>
              <a:defRPr lang="en-US" sz="1400" smtClean="0"/>
            </a:lvl3pPr>
            <a:lvl4pPr>
              <a:defRPr lang="en-US" sz="1400" smtClean="0"/>
            </a:lvl4pPr>
            <a:lvl5pPr>
              <a:defRPr lang="en-US"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DB8C39D9-73AE-A115-2AC4-E84A2758E601}"/>
              </a:ext>
            </a:extLst>
          </p:cNvPr>
          <p:cNvSpPr>
            <a:spLocks noGrp="1"/>
          </p:cNvSpPr>
          <p:nvPr>
            <p:ph sz="quarter" idx="24"/>
          </p:nvPr>
        </p:nvSpPr>
        <p:spPr>
          <a:xfrm>
            <a:off x="5101431" y="2009775"/>
            <a:ext cx="1989137" cy="3938538"/>
          </a:xfrm>
          <a:solidFill>
            <a:schemeClr val="bg1"/>
          </a:solidFill>
          <a:ln w="6350">
            <a:solidFill>
              <a:schemeClr val="accent1"/>
            </a:solidFill>
          </a:ln>
        </p:spPr>
        <p:txBody>
          <a:bodyPr vert="horz" lIns="108000" tIns="108000" rIns="108000" bIns="108000" rtlCol="0" anchor="t" anchorCtr="0">
            <a:noAutofit/>
          </a:bodyPr>
          <a:lstStyle>
            <a:lvl1pPr>
              <a:defRPr lang="en-US" sz="1400" smtClean="0"/>
            </a:lvl1pPr>
            <a:lvl2pPr>
              <a:defRPr lang="en-US" sz="1400" smtClean="0"/>
            </a:lvl2pPr>
            <a:lvl3pPr>
              <a:defRPr lang="en-US" sz="1400" smtClean="0"/>
            </a:lvl3pPr>
            <a:lvl4pPr>
              <a:defRPr lang="en-US" sz="1400" smtClean="0"/>
            </a:lvl4pPr>
            <a:lvl5pPr>
              <a:defRPr lang="en-US"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7">
            <a:extLst>
              <a:ext uri="{FF2B5EF4-FFF2-40B4-BE49-F238E27FC236}">
                <a16:creationId xmlns:a16="http://schemas.microsoft.com/office/drawing/2014/main" id="{ED9CEF0B-75E3-E133-3C7E-37C7249C4ACC}"/>
              </a:ext>
            </a:extLst>
          </p:cNvPr>
          <p:cNvSpPr>
            <a:spLocks noGrp="1"/>
          </p:cNvSpPr>
          <p:nvPr>
            <p:ph sz="quarter" idx="25"/>
          </p:nvPr>
        </p:nvSpPr>
        <p:spPr>
          <a:xfrm>
            <a:off x="7154465" y="2009775"/>
            <a:ext cx="1989137" cy="3938538"/>
          </a:xfrm>
          <a:solidFill>
            <a:schemeClr val="bg1"/>
          </a:solidFill>
          <a:ln w="6350">
            <a:solidFill>
              <a:schemeClr val="accent1"/>
            </a:solidFill>
          </a:ln>
        </p:spPr>
        <p:txBody>
          <a:bodyPr vert="horz" lIns="108000" tIns="108000" rIns="108000" bIns="108000" rtlCol="0" anchor="t" anchorCtr="0">
            <a:noAutofit/>
          </a:bodyPr>
          <a:lstStyle>
            <a:lvl1pPr>
              <a:defRPr lang="en-US" sz="1400" smtClean="0"/>
            </a:lvl1pPr>
            <a:lvl2pPr>
              <a:defRPr lang="en-US" sz="1400" smtClean="0"/>
            </a:lvl2pPr>
            <a:lvl3pPr>
              <a:defRPr lang="en-US" sz="1400" smtClean="0"/>
            </a:lvl3pPr>
            <a:lvl4pPr>
              <a:defRPr lang="en-US" sz="1400" smtClean="0"/>
            </a:lvl4pPr>
            <a:lvl5pPr>
              <a:defRPr lang="en-US"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7">
            <a:extLst>
              <a:ext uri="{FF2B5EF4-FFF2-40B4-BE49-F238E27FC236}">
                <a16:creationId xmlns:a16="http://schemas.microsoft.com/office/drawing/2014/main" id="{5891467F-14E8-7772-2AA4-3FE5032AA06B}"/>
              </a:ext>
            </a:extLst>
          </p:cNvPr>
          <p:cNvSpPr>
            <a:spLocks noGrp="1"/>
          </p:cNvSpPr>
          <p:nvPr>
            <p:ph sz="quarter" idx="26"/>
          </p:nvPr>
        </p:nvSpPr>
        <p:spPr>
          <a:xfrm>
            <a:off x="9207500" y="2009775"/>
            <a:ext cx="1989137" cy="3938538"/>
          </a:xfrm>
          <a:solidFill>
            <a:schemeClr val="bg1"/>
          </a:solidFill>
          <a:ln w="6350">
            <a:solidFill>
              <a:schemeClr val="accent1"/>
            </a:solidFill>
          </a:ln>
        </p:spPr>
        <p:txBody>
          <a:bodyPr vert="horz" lIns="108000" tIns="108000" rIns="108000" bIns="108000" rtlCol="0" anchor="t" anchorCtr="0">
            <a:noAutofit/>
          </a:bodyPr>
          <a:lstStyle>
            <a:lvl1pPr>
              <a:defRPr lang="en-US" sz="1400" smtClean="0"/>
            </a:lvl1pPr>
            <a:lvl2pPr>
              <a:defRPr lang="en-US" sz="1400" smtClean="0"/>
            </a:lvl2pPr>
            <a:lvl3pPr>
              <a:defRPr lang="en-US" sz="1400" smtClean="0"/>
            </a:lvl3pPr>
            <a:lvl4pPr>
              <a:defRPr lang="en-US" sz="1400" smtClean="0"/>
            </a:lvl4pPr>
            <a:lvl5pPr>
              <a:defRPr lang="en-US"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93110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 Process 4 Columns">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936713"/>
            <a:ext cx="2196000" cy="3940213"/>
          </a:xfrm>
          <a:solidFill>
            <a:schemeClr val="bg1">
              <a:lumMod val="85000"/>
            </a:schemeClr>
          </a:solidFill>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3593775" y="1936713"/>
            <a:ext cx="2196000" cy="3940213"/>
          </a:xfrm>
          <a:solidFill>
            <a:schemeClr val="bg1">
              <a:lumMod val="85000"/>
            </a:schemeClr>
          </a:solidFill>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6184350" y="1936713"/>
            <a:ext cx="2196000" cy="3940213"/>
          </a:xfrm>
          <a:solidFill>
            <a:schemeClr val="bg1">
              <a:lumMod val="85000"/>
            </a:schemeClr>
          </a:solidFill>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8774926" y="1936713"/>
            <a:ext cx="2196000" cy="3940213"/>
          </a:xfrm>
          <a:solidFill>
            <a:schemeClr val="bg1">
              <a:lumMod val="85000"/>
            </a:schemeClr>
          </a:solidFill>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p:cNvSpPr>
            <a:spLocks noGrp="1"/>
          </p:cNvSpPr>
          <p:nvPr>
            <p:ph type="body" sz="quarter" idx="14" hasCustomPrompt="1"/>
          </p:nvPr>
        </p:nvSpPr>
        <p:spPr>
          <a:xfrm>
            <a:off x="1003200" y="1331913"/>
            <a:ext cx="2424887" cy="604800"/>
          </a:xfrm>
          <a:prstGeom prst="homePlate">
            <a:avLst>
              <a:gd name="adj" fmla="val 34200"/>
            </a:avLst>
          </a:prstGeom>
          <a:solidFill>
            <a:schemeClr val="accent2"/>
          </a:solidFill>
        </p:spPr>
        <p:txBody>
          <a:bodyPr lIns="108000" tIns="108000" rIns="108000" bIns="108000" anchor="ctr"/>
          <a:lstStyle>
            <a:lvl1pPr algn="l">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5" name="Text Placeholder 12"/>
          <p:cNvSpPr>
            <a:spLocks noGrp="1"/>
          </p:cNvSpPr>
          <p:nvPr>
            <p:ph type="body" sz="quarter" idx="15" hasCustomPrompt="1"/>
          </p:nvPr>
        </p:nvSpPr>
        <p:spPr>
          <a:xfrm>
            <a:off x="3593775" y="1331913"/>
            <a:ext cx="2424887" cy="604800"/>
          </a:xfrm>
          <a:prstGeom prst="homePlate">
            <a:avLst>
              <a:gd name="adj" fmla="val 34200"/>
            </a:avLst>
          </a:prstGeom>
          <a:solidFill>
            <a:schemeClr val="accent2"/>
          </a:solidFill>
        </p:spPr>
        <p:txBody>
          <a:bodyPr lIns="108000" tIns="108000" rIns="108000" bIns="108000" anchor="ctr"/>
          <a:lstStyle>
            <a:lvl1pPr algn="l">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6" name="Text Placeholder 12"/>
          <p:cNvSpPr>
            <a:spLocks noGrp="1"/>
          </p:cNvSpPr>
          <p:nvPr>
            <p:ph type="body" sz="quarter" idx="16" hasCustomPrompt="1"/>
          </p:nvPr>
        </p:nvSpPr>
        <p:spPr>
          <a:xfrm>
            <a:off x="6184350" y="1331913"/>
            <a:ext cx="2424887" cy="604800"/>
          </a:xfrm>
          <a:prstGeom prst="homePlate">
            <a:avLst>
              <a:gd name="adj" fmla="val 34200"/>
            </a:avLst>
          </a:prstGeom>
          <a:solidFill>
            <a:schemeClr val="accent2"/>
          </a:solidFill>
        </p:spPr>
        <p:txBody>
          <a:bodyPr lIns="108000" tIns="108000" rIns="108000" bIns="108000" anchor="ctr"/>
          <a:lstStyle>
            <a:lvl1pPr algn="l">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7" name="Text Placeholder 12"/>
          <p:cNvSpPr>
            <a:spLocks noGrp="1"/>
          </p:cNvSpPr>
          <p:nvPr>
            <p:ph type="body" sz="quarter" idx="17" hasCustomPrompt="1"/>
          </p:nvPr>
        </p:nvSpPr>
        <p:spPr>
          <a:xfrm>
            <a:off x="8774926" y="1331913"/>
            <a:ext cx="2424887" cy="604800"/>
          </a:xfrm>
          <a:prstGeom prst="homePlate">
            <a:avLst>
              <a:gd name="adj" fmla="val 34200"/>
            </a:avLst>
          </a:prstGeom>
          <a:solidFill>
            <a:schemeClr val="accent2"/>
          </a:solidFill>
        </p:spPr>
        <p:txBody>
          <a:bodyPr lIns="108000" tIns="108000" rIns="108000" bIns="108000" anchor="ctr"/>
          <a:lstStyle>
            <a:lvl1pPr algn="l">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 name="Title 2">
            <a:extLst>
              <a:ext uri="{FF2B5EF4-FFF2-40B4-BE49-F238E27FC236}">
                <a16:creationId xmlns:a16="http://schemas.microsoft.com/office/drawing/2014/main" id="{DE70D7C0-6953-439A-A54E-CED56520F82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2433077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 FIVE COLUMN + Subtitle boxes">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2C7EC625-DE37-4829-ACBE-0373F0B82962}"/>
              </a:ext>
            </a:extLst>
          </p:cNvPr>
          <p:cNvSpPr>
            <a:spLocks noGrp="1"/>
          </p:cNvSpPr>
          <p:nvPr>
            <p:ph type="body" sz="quarter" idx="14"/>
          </p:nvPr>
        </p:nvSpPr>
        <p:spPr>
          <a:xfrm>
            <a:off x="1003200" y="1322388"/>
            <a:ext cx="1899657" cy="4554538"/>
          </a:xfrm>
          <a:solidFill>
            <a:srgbClr val="E5E5E5"/>
          </a:solidFill>
        </p:spPr>
        <p:txBody>
          <a:bodyPr lIns="91440" tIns="1005840" rIns="91440"/>
          <a:lstStyle>
            <a:lvl1pPr>
              <a:defRPr sz="1600" b="1" spc="0"/>
            </a:lvl1pPr>
            <a:lvl2pPr>
              <a:defRPr sz="1600" b="0">
                <a:solidFill>
                  <a:schemeClr val="tx1"/>
                </a:solidFill>
              </a:defRPr>
            </a:lvl2pPr>
            <a:lvl3pPr>
              <a:defRPr sz="1600" kern="0"/>
            </a:lvl3pPr>
            <a:lvl4pPr>
              <a:defRPr sz="1600" kern="0"/>
            </a:lvl4pPr>
            <a:lvl5pPr marL="461963" indent="-231775">
              <a:buClr>
                <a:schemeClr val="tx2"/>
              </a:buClr>
              <a:buFont typeface="Arial" panose="020B0604020202020204" pitchFamily="34" charset="0"/>
              <a:buChar char="-"/>
              <a:defRPr sz="1600" kern="0"/>
            </a:lvl5pPr>
            <a:lvl7pPr>
              <a:defRPr sz="1600"/>
            </a:lvl7pPr>
            <a:lvl8pPr>
              <a:defRPr sz="1600"/>
            </a:lvl8pPr>
            <a:lvl9pPr marL="1090613" indent="-228600">
              <a:lnSpc>
                <a:spcPct val="100000"/>
              </a:lnSpc>
              <a:spcBef>
                <a:spcPts val="0"/>
              </a:spcBef>
              <a:spcAft>
                <a:spcPts val="600"/>
              </a:spcAft>
              <a:defRPr sz="1600">
                <a:solidFill>
                  <a:srgbClr val="00338D"/>
                </a:solidFill>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1003200" y="432000"/>
            <a:ext cx="10185600" cy="518400"/>
          </a:xfrm>
        </p:spPr>
        <p:txBody>
          <a:bodyPr/>
          <a:lstStyle>
            <a:lvl1pPr>
              <a:defRPr kern="0"/>
            </a:lvl1pPr>
          </a:lstStyle>
          <a:p>
            <a:r>
              <a:rPr lang="en-US"/>
              <a:t>Click to edit Master title style</a:t>
            </a:r>
          </a:p>
        </p:txBody>
      </p:sp>
      <p:sp>
        <p:nvSpPr>
          <p:cNvPr id="10" name="Text Placeholder 8">
            <a:extLst>
              <a:ext uri="{FF2B5EF4-FFF2-40B4-BE49-F238E27FC236}">
                <a16:creationId xmlns:a16="http://schemas.microsoft.com/office/drawing/2014/main" id="{8037C46F-D057-4106-9B45-A730A557B5D9}"/>
              </a:ext>
            </a:extLst>
          </p:cNvPr>
          <p:cNvSpPr>
            <a:spLocks noGrp="1"/>
          </p:cNvSpPr>
          <p:nvPr>
            <p:ph type="body" sz="quarter" idx="20"/>
          </p:nvPr>
        </p:nvSpPr>
        <p:spPr>
          <a:xfrm>
            <a:off x="3072600" y="1322388"/>
            <a:ext cx="1899657" cy="4554538"/>
          </a:xfrm>
          <a:solidFill>
            <a:srgbClr val="E5E5E5"/>
          </a:solidFill>
        </p:spPr>
        <p:txBody>
          <a:bodyPr lIns="91440" tIns="1005840" rIns="91440"/>
          <a:lstStyle>
            <a:lvl1pPr>
              <a:defRPr sz="1600" b="1" spc="0"/>
            </a:lvl1pPr>
            <a:lvl2pPr>
              <a:defRPr sz="1600" b="0"/>
            </a:lvl2pPr>
            <a:lvl3pPr>
              <a:defRPr sz="1600" kern="0"/>
            </a:lvl3pPr>
            <a:lvl4pPr>
              <a:defRPr sz="1600" kern="0"/>
            </a:lvl4pPr>
            <a:lvl5pPr marL="461963" indent="-231775">
              <a:buClr>
                <a:schemeClr val="tx2"/>
              </a:buClr>
              <a:buFont typeface="Arial" panose="020B0604020202020204" pitchFamily="34" charset="0"/>
              <a:buChar char="-"/>
              <a:defRPr sz="1600" kern="0"/>
            </a:lvl5pPr>
            <a:lvl7pPr>
              <a:defRPr sz="1600"/>
            </a:lvl7pPr>
            <a:lvl8pPr>
              <a:defRPr sz="1600"/>
            </a:lvl8pPr>
            <a:lvl9pPr marL="1090613" indent="-228600">
              <a:lnSpc>
                <a:spcPct val="100000"/>
              </a:lnSpc>
              <a:spcBef>
                <a:spcPts val="0"/>
              </a:spcBef>
              <a:spcAft>
                <a:spcPts val="600"/>
              </a:spcAft>
              <a:defRPr sz="1600">
                <a:solidFill>
                  <a:srgbClr val="00338D"/>
                </a:solidFill>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8">
            <a:extLst>
              <a:ext uri="{FF2B5EF4-FFF2-40B4-BE49-F238E27FC236}">
                <a16:creationId xmlns:a16="http://schemas.microsoft.com/office/drawing/2014/main" id="{FE33DBCF-2199-4682-AAC2-C3FC0CBE92A8}"/>
              </a:ext>
            </a:extLst>
          </p:cNvPr>
          <p:cNvSpPr>
            <a:spLocks noGrp="1"/>
          </p:cNvSpPr>
          <p:nvPr>
            <p:ph type="body" sz="quarter" idx="21"/>
          </p:nvPr>
        </p:nvSpPr>
        <p:spPr>
          <a:xfrm>
            <a:off x="5142000" y="1322388"/>
            <a:ext cx="1899657" cy="4554538"/>
          </a:xfrm>
          <a:solidFill>
            <a:srgbClr val="E5E5E5"/>
          </a:solidFill>
        </p:spPr>
        <p:txBody>
          <a:bodyPr lIns="91440" tIns="1005840" rIns="91440"/>
          <a:lstStyle>
            <a:lvl1pPr>
              <a:defRPr sz="1600" b="1" spc="0"/>
            </a:lvl1pPr>
            <a:lvl2pPr>
              <a:defRPr sz="1600" b="0"/>
            </a:lvl2pPr>
            <a:lvl3pPr>
              <a:defRPr sz="1600" kern="0"/>
            </a:lvl3pPr>
            <a:lvl4pPr>
              <a:defRPr sz="1600" kern="0"/>
            </a:lvl4pPr>
            <a:lvl5pPr marL="461963" indent="-231775">
              <a:buClr>
                <a:schemeClr val="tx2"/>
              </a:buClr>
              <a:buFont typeface="Arial" panose="020B0604020202020204" pitchFamily="34" charset="0"/>
              <a:buChar char="-"/>
              <a:defRPr sz="1600" kern="0"/>
            </a:lvl5pPr>
            <a:lvl7pPr>
              <a:defRPr sz="1600"/>
            </a:lvl7pPr>
            <a:lvl8pPr>
              <a:defRPr sz="1600"/>
            </a:lvl8pPr>
            <a:lvl9pPr marL="1090613" indent="-228600">
              <a:lnSpc>
                <a:spcPct val="100000"/>
              </a:lnSpc>
              <a:spcBef>
                <a:spcPts val="0"/>
              </a:spcBef>
              <a:spcAft>
                <a:spcPts val="600"/>
              </a:spcAft>
              <a:defRPr sz="1600">
                <a:solidFill>
                  <a:srgbClr val="00338D"/>
                </a:solidFill>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8">
            <a:extLst>
              <a:ext uri="{FF2B5EF4-FFF2-40B4-BE49-F238E27FC236}">
                <a16:creationId xmlns:a16="http://schemas.microsoft.com/office/drawing/2014/main" id="{E130E5C8-8660-4D01-AD3B-CEEFB37F7538}"/>
              </a:ext>
            </a:extLst>
          </p:cNvPr>
          <p:cNvSpPr>
            <a:spLocks noGrp="1"/>
          </p:cNvSpPr>
          <p:nvPr>
            <p:ph type="body" sz="quarter" idx="22"/>
          </p:nvPr>
        </p:nvSpPr>
        <p:spPr>
          <a:xfrm>
            <a:off x="7211400" y="1322388"/>
            <a:ext cx="1899657" cy="4554538"/>
          </a:xfrm>
          <a:solidFill>
            <a:srgbClr val="E5E5E5"/>
          </a:solidFill>
        </p:spPr>
        <p:txBody>
          <a:bodyPr lIns="91440" tIns="1005840" rIns="91440"/>
          <a:lstStyle>
            <a:lvl1pPr>
              <a:defRPr sz="1600" b="1" spc="0"/>
            </a:lvl1pPr>
            <a:lvl2pPr>
              <a:defRPr sz="1600" b="0"/>
            </a:lvl2pPr>
            <a:lvl3pPr>
              <a:defRPr sz="1600" kern="0"/>
            </a:lvl3pPr>
            <a:lvl4pPr>
              <a:defRPr sz="1600" kern="0"/>
            </a:lvl4pPr>
            <a:lvl5pPr marL="461963" indent="-231775">
              <a:buClr>
                <a:schemeClr val="tx2"/>
              </a:buClr>
              <a:buFont typeface="Arial" panose="020B0604020202020204" pitchFamily="34" charset="0"/>
              <a:buChar char="-"/>
              <a:defRPr sz="1600" kern="0"/>
            </a:lvl5pPr>
            <a:lvl7pPr>
              <a:defRPr sz="1600"/>
            </a:lvl7pPr>
            <a:lvl8pPr>
              <a:defRPr sz="1600"/>
            </a:lvl8pPr>
            <a:lvl9pPr marL="1090613" indent="-228600">
              <a:lnSpc>
                <a:spcPct val="100000"/>
              </a:lnSpc>
              <a:spcBef>
                <a:spcPts val="0"/>
              </a:spcBef>
              <a:spcAft>
                <a:spcPts val="600"/>
              </a:spcAft>
              <a:defRPr sz="1600">
                <a:solidFill>
                  <a:srgbClr val="00338D"/>
                </a:solidFill>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8">
            <a:extLst>
              <a:ext uri="{FF2B5EF4-FFF2-40B4-BE49-F238E27FC236}">
                <a16:creationId xmlns:a16="http://schemas.microsoft.com/office/drawing/2014/main" id="{F404CCF0-6C3D-42EE-9F8D-FE237FEEB13D}"/>
              </a:ext>
            </a:extLst>
          </p:cNvPr>
          <p:cNvSpPr>
            <a:spLocks noGrp="1"/>
          </p:cNvSpPr>
          <p:nvPr>
            <p:ph type="body" sz="quarter" idx="23"/>
          </p:nvPr>
        </p:nvSpPr>
        <p:spPr>
          <a:xfrm>
            <a:off x="9280798" y="1322388"/>
            <a:ext cx="1899657" cy="4554538"/>
          </a:xfrm>
          <a:solidFill>
            <a:srgbClr val="E5E5E5"/>
          </a:solidFill>
        </p:spPr>
        <p:txBody>
          <a:bodyPr lIns="91440" tIns="1005840" rIns="91440"/>
          <a:lstStyle>
            <a:lvl1pPr>
              <a:defRPr sz="1600" b="1" spc="0"/>
            </a:lvl1pPr>
            <a:lvl2pPr>
              <a:defRPr sz="1600" b="0"/>
            </a:lvl2pPr>
            <a:lvl3pPr>
              <a:defRPr sz="1600" kern="0"/>
            </a:lvl3pPr>
            <a:lvl4pPr>
              <a:defRPr sz="1600" kern="0"/>
            </a:lvl4pPr>
            <a:lvl5pPr marL="461963" indent="-231775">
              <a:buClr>
                <a:schemeClr val="tx2"/>
              </a:buClr>
              <a:buFont typeface="Arial" panose="020B0604020202020204" pitchFamily="34" charset="0"/>
              <a:buChar char="-"/>
              <a:defRPr sz="1600" kern="0"/>
            </a:lvl5pPr>
            <a:lvl7pPr>
              <a:defRPr sz="1600"/>
            </a:lvl7pPr>
            <a:lvl8pPr>
              <a:defRPr sz="1600"/>
            </a:lvl8pPr>
            <a:lvl9pPr marL="1090613" indent="-228600">
              <a:lnSpc>
                <a:spcPct val="100000"/>
              </a:lnSpc>
              <a:spcBef>
                <a:spcPts val="0"/>
              </a:spcBef>
              <a:spcAft>
                <a:spcPts val="600"/>
              </a:spcAft>
              <a:defRPr sz="1600">
                <a:solidFill>
                  <a:srgbClr val="00338D"/>
                </a:solidFill>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a:extLst>
              <a:ext uri="{FF2B5EF4-FFF2-40B4-BE49-F238E27FC236}">
                <a16:creationId xmlns:a16="http://schemas.microsoft.com/office/drawing/2014/main" id="{B0A7138E-6EE9-4E16-AB30-D7C7DA3DCEFF}"/>
              </a:ext>
            </a:extLst>
          </p:cNvPr>
          <p:cNvSpPr>
            <a:spLocks noGrp="1"/>
          </p:cNvSpPr>
          <p:nvPr>
            <p:ph type="body" sz="quarter" idx="24" hasCustomPrompt="1"/>
          </p:nvPr>
        </p:nvSpPr>
        <p:spPr>
          <a:xfrm>
            <a:off x="998538" y="1630363"/>
            <a:ext cx="1906587" cy="563562"/>
          </a:xfrm>
          <a:solidFill>
            <a:srgbClr val="1E49E2"/>
          </a:solidFill>
        </p:spPr>
        <p:txBody>
          <a:bodyPr anchor="ctr"/>
          <a:lstStyle>
            <a:lvl1pPr algn="ctr">
              <a:defRPr sz="1600" b="1" kern="0">
                <a:solidFill>
                  <a:schemeClr val="bg1"/>
                </a:solidFill>
              </a:defRPr>
            </a:lvl1pPr>
          </a:lstStyle>
          <a:p>
            <a:pPr lvl="0"/>
            <a:r>
              <a:rPr lang="en-US"/>
              <a:t>Subtitle</a:t>
            </a:r>
          </a:p>
        </p:txBody>
      </p:sp>
      <p:sp>
        <p:nvSpPr>
          <p:cNvPr id="15" name="Text Placeholder 3">
            <a:extLst>
              <a:ext uri="{FF2B5EF4-FFF2-40B4-BE49-F238E27FC236}">
                <a16:creationId xmlns:a16="http://schemas.microsoft.com/office/drawing/2014/main" id="{4E652417-F61A-4ABE-AAED-E30436B90B12}"/>
              </a:ext>
            </a:extLst>
          </p:cNvPr>
          <p:cNvSpPr>
            <a:spLocks noGrp="1"/>
          </p:cNvSpPr>
          <p:nvPr>
            <p:ph type="body" sz="quarter" idx="25" hasCustomPrompt="1"/>
          </p:nvPr>
        </p:nvSpPr>
        <p:spPr>
          <a:xfrm>
            <a:off x="3073464" y="1630363"/>
            <a:ext cx="1906587" cy="563562"/>
          </a:xfrm>
          <a:solidFill>
            <a:schemeClr val="tx2"/>
          </a:solidFill>
        </p:spPr>
        <p:txBody>
          <a:bodyPr anchor="ctr"/>
          <a:lstStyle>
            <a:lvl1pPr algn="ctr">
              <a:defRPr sz="1600" b="1" kern="0">
                <a:solidFill>
                  <a:schemeClr val="bg1"/>
                </a:solidFill>
              </a:defRPr>
            </a:lvl1pPr>
          </a:lstStyle>
          <a:p>
            <a:pPr lvl="0"/>
            <a:r>
              <a:rPr lang="en-US"/>
              <a:t>Subtitle</a:t>
            </a:r>
          </a:p>
        </p:txBody>
      </p:sp>
      <p:sp>
        <p:nvSpPr>
          <p:cNvPr id="16" name="Text Placeholder 3">
            <a:extLst>
              <a:ext uri="{FF2B5EF4-FFF2-40B4-BE49-F238E27FC236}">
                <a16:creationId xmlns:a16="http://schemas.microsoft.com/office/drawing/2014/main" id="{31218554-B99A-45E3-9AE4-434D8CA5AD2C}"/>
              </a:ext>
            </a:extLst>
          </p:cNvPr>
          <p:cNvSpPr>
            <a:spLocks noGrp="1"/>
          </p:cNvSpPr>
          <p:nvPr>
            <p:ph type="body" sz="quarter" idx="26" hasCustomPrompt="1"/>
          </p:nvPr>
        </p:nvSpPr>
        <p:spPr>
          <a:xfrm>
            <a:off x="5140699" y="1630363"/>
            <a:ext cx="1906587" cy="563562"/>
          </a:xfrm>
          <a:solidFill>
            <a:schemeClr val="accent4"/>
          </a:solidFill>
        </p:spPr>
        <p:txBody>
          <a:bodyPr anchor="ctr"/>
          <a:lstStyle>
            <a:lvl1pPr algn="ctr">
              <a:defRPr sz="1600" b="1" kern="0">
                <a:solidFill>
                  <a:schemeClr val="bg1"/>
                </a:solidFill>
              </a:defRPr>
            </a:lvl1pPr>
          </a:lstStyle>
          <a:p>
            <a:pPr lvl="0"/>
            <a:r>
              <a:rPr lang="en-US"/>
              <a:t>Subtitle</a:t>
            </a:r>
          </a:p>
        </p:txBody>
      </p:sp>
      <p:sp>
        <p:nvSpPr>
          <p:cNvPr id="17" name="Text Placeholder 3">
            <a:extLst>
              <a:ext uri="{FF2B5EF4-FFF2-40B4-BE49-F238E27FC236}">
                <a16:creationId xmlns:a16="http://schemas.microsoft.com/office/drawing/2014/main" id="{BFCA38BE-76B7-4635-8179-9D7DD99CD973}"/>
              </a:ext>
            </a:extLst>
          </p:cNvPr>
          <p:cNvSpPr>
            <a:spLocks noGrp="1"/>
          </p:cNvSpPr>
          <p:nvPr>
            <p:ph type="body" sz="quarter" idx="27" hasCustomPrompt="1"/>
          </p:nvPr>
        </p:nvSpPr>
        <p:spPr>
          <a:xfrm>
            <a:off x="7207934" y="1630363"/>
            <a:ext cx="1906587" cy="563562"/>
          </a:xfrm>
          <a:solidFill>
            <a:schemeClr val="accent3"/>
          </a:solidFill>
        </p:spPr>
        <p:txBody>
          <a:bodyPr anchor="ctr"/>
          <a:lstStyle>
            <a:lvl1pPr algn="ctr">
              <a:defRPr sz="1600" b="1" kern="0">
                <a:solidFill>
                  <a:schemeClr val="bg1"/>
                </a:solidFill>
              </a:defRPr>
            </a:lvl1pPr>
          </a:lstStyle>
          <a:p>
            <a:pPr lvl="0"/>
            <a:r>
              <a:rPr lang="en-US"/>
              <a:t>Subtitle</a:t>
            </a:r>
          </a:p>
        </p:txBody>
      </p:sp>
      <p:sp>
        <p:nvSpPr>
          <p:cNvPr id="18" name="Text Placeholder 3">
            <a:extLst>
              <a:ext uri="{FF2B5EF4-FFF2-40B4-BE49-F238E27FC236}">
                <a16:creationId xmlns:a16="http://schemas.microsoft.com/office/drawing/2014/main" id="{D2020005-E0B8-4233-8022-8AC559F11D2F}"/>
              </a:ext>
            </a:extLst>
          </p:cNvPr>
          <p:cNvSpPr>
            <a:spLocks noGrp="1"/>
          </p:cNvSpPr>
          <p:nvPr>
            <p:ph type="body" sz="quarter" idx="28" hasCustomPrompt="1"/>
          </p:nvPr>
        </p:nvSpPr>
        <p:spPr>
          <a:xfrm>
            <a:off x="9280798" y="1630363"/>
            <a:ext cx="1906587" cy="563562"/>
          </a:xfrm>
          <a:solidFill>
            <a:schemeClr val="accent1"/>
          </a:solidFill>
        </p:spPr>
        <p:txBody>
          <a:bodyPr anchor="ctr"/>
          <a:lstStyle>
            <a:lvl1pPr algn="ctr">
              <a:defRPr sz="1600" b="1" kern="0">
                <a:solidFill>
                  <a:schemeClr val="bg1"/>
                </a:solidFill>
              </a:defRPr>
            </a:lvl1pPr>
          </a:lstStyle>
          <a:p>
            <a:pPr lvl="0"/>
            <a:r>
              <a:rPr lang="en-US"/>
              <a:t>Subtitle</a:t>
            </a:r>
          </a:p>
        </p:txBody>
      </p:sp>
    </p:spTree>
    <p:extLst>
      <p:ext uri="{BB962C8B-B14F-4D97-AF65-F5344CB8AC3E}">
        <p14:creationId xmlns:p14="http://schemas.microsoft.com/office/powerpoint/2010/main" val="3253055748"/>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 Quad Box with Center Text Box">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919862B5-E58D-4F98-8070-F04E6659AC38}"/>
              </a:ext>
            </a:extLst>
          </p:cNvPr>
          <p:cNvSpPr>
            <a:spLocks noGrp="1"/>
          </p:cNvSpPr>
          <p:nvPr>
            <p:ph type="body" sz="quarter" idx="53"/>
          </p:nvPr>
        </p:nvSpPr>
        <p:spPr>
          <a:xfrm>
            <a:off x="1003346" y="1330325"/>
            <a:ext cx="4967685" cy="2132614"/>
          </a:xfrm>
          <a:custGeom>
            <a:avLst/>
            <a:gdLst>
              <a:gd name="connsiteX0" fmla="*/ 0 w 4967685"/>
              <a:gd name="connsiteY0" fmla="*/ 0 h 2132614"/>
              <a:gd name="connsiteX1" fmla="*/ 4967685 w 4967685"/>
              <a:gd name="connsiteY1" fmla="*/ 0 h 2132614"/>
              <a:gd name="connsiteX2" fmla="*/ 4967685 w 4967685"/>
              <a:gd name="connsiteY2" fmla="*/ 1013538 h 2132614"/>
              <a:gd name="connsiteX3" fmla="*/ 3364916 w 4967685"/>
              <a:gd name="connsiteY3" fmla="*/ 1013538 h 2132614"/>
              <a:gd name="connsiteX4" fmla="*/ 3364916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4967685" y="0"/>
                </a:lnTo>
                <a:lnTo>
                  <a:pt x="4967685" y="1013538"/>
                </a:lnTo>
                <a:lnTo>
                  <a:pt x="3364916" y="1013538"/>
                </a:lnTo>
                <a:lnTo>
                  <a:pt x="3364916" y="2132614"/>
                </a:lnTo>
                <a:lnTo>
                  <a:pt x="0" y="2132614"/>
                </a:lnTo>
                <a:close/>
              </a:path>
            </a:pathLst>
          </a:custGeom>
          <a:solidFill>
            <a:schemeClr val="bg1">
              <a:lumMod val="85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EEBDCDC-F212-4ED4-8D32-7B1BC919EF2D}"/>
              </a:ext>
            </a:extLst>
          </p:cNvPr>
          <p:cNvSpPr>
            <a:spLocks noGrp="1"/>
          </p:cNvSpPr>
          <p:nvPr>
            <p:ph type="body" sz="quarter" idx="55"/>
          </p:nvPr>
        </p:nvSpPr>
        <p:spPr>
          <a:xfrm>
            <a:off x="6232260" y="1330325"/>
            <a:ext cx="4970724" cy="2132614"/>
          </a:xfrm>
          <a:custGeom>
            <a:avLst/>
            <a:gdLst>
              <a:gd name="connsiteX0" fmla="*/ 0 w 4970724"/>
              <a:gd name="connsiteY0" fmla="*/ 0 h 2132614"/>
              <a:gd name="connsiteX1" fmla="*/ 4970724 w 4970724"/>
              <a:gd name="connsiteY1" fmla="*/ 0 h 2132614"/>
              <a:gd name="connsiteX2" fmla="*/ 4970724 w 4970724"/>
              <a:gd name="connsiteY2" fmla="*/ 2132614 h 2132614"/>
              <a:gd name="connsiteX3" fmla="*/ 1602767 w 4970724"/>
              <a:gd name="connsiteY3" fmla="*/ 2132614 h 2132614"/>
              <a:gd name="connsiteX4" fmla="*/ 1602767 w 4970724"/>
              <a:gd name="connsiteY4" fmla="*/ 1013538 h 2132614"/>
              <a:gd name="connsiteX5" fmla="*/ 0 w 4970724"/>
              <a:gd name="connsiteY5" fmla="*/ 1013538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0" y="0"/>
                </a:moveTo>
                <a:lnTo>
                  <a:pt x="4970724" y="0"/>
                </a:lnTo>
                <a:lnTo>
                  <a:pt x="4970724" y="2132614"/>
                </a:lnTo>
                <a:lnTo>
                  <a:pt x="1602767" y="2132614"/>
                </a:lnTo>
                <a:lnTo>
                  <a:pt x="1602767" y="1013538"/>
                </a:lnTo>
                <a:lnTo>
                  <a:pt x="0" y="1013538"/>
                </a:lnTo>
                <a:close/>
              </a:path>
            </a:pathLst>
          </a:custGeom>
          <a:solidFill>
            <a:schemeClr val="bg1">
              <a:lumMod val="85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19">
            <a:extLst>
              <a:ext uri="{FF2B5EF4-FFF2-40B4-BE49-F238E27FC236}">
                <a16:creationId xmlns:a16="http://schemas.microsoft.com/office/drawing/2014/main" id="{BE0E984E-3A85-42BD-A2C6-26D3EB300D8B}"/>
              </a:ext>
            </a:extLst>
          </p:cNvPr>
          <p:cNvSpPr>
            <a:spLocks noGrp="1"/>
          </p:cNvSpPr>
          <p:nvPr>
            <p:ph type="body" sz="quarter" idx="54"/>
          </p:nvPr>
        </p:nvSpPr>
        <p:spPr>
          <a:xfrm>
            <a:off x="1003346" y="3747502"/>
            <a:ext cx="4967685" cy="2132614"/>
          </a:xfrm>
          <a:custGeom>
            <a:avLst/>
            <a:gdLst>
              <a:gd name="connsiteX0" fmla="*/ 0 w 4967685"/>
              <a:gd name="connsiteY0" fmla="*/ 0 h 2132614"/>
              <a:gd name="connsiteX1" fmla="*/ 3364916 w 4967685"/>
              <a:gd name="connsiteY1" fmla="*/ 0 h 2132614"/>
              <a:gd name="connsiteX2" fmla="*/ 3364916 w 4967685"/>
              <a:gd name="connsiteY2" fmla="*/ 1119077 h 2132614"/>
              <a:gd name="connsiteX3" fmla="*/ 4967685 w 4967685"/>
              <a:gd name="connsiteY3" fmla="*/ 1119077 h 2132614"/>
              <a:gd name="connsiteX4" fmla="*/ 4967685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3364916" y="0"/>
                </a:lnTo>
                <a:lnTo>
                  <a:pt x="3364916" y="1119077"/>
                </a:lnTo>
                <a:lnTo>
                  <a:pt x="4967685" y="1119077"/>
                </a:lnTo>
                <a:lnTo>
                  <a:pt x="4967685" y="2132614"/>
                </a:lnTo>
                <a:lnTo>
                  <a:pt x="0" y="2132614"/>
                </a:lnTo>
                <a:close/>
              </a:path>
            </a:pathLst>
          </a:custGeom>
          <a:solidFill>
            <a:schemeClr val="bg1">
              <a:lumMod val="85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8">
            <a:extLst>
              <a:ext uri="{FF2B5EF4-FFF2-40B4-BE49-F238E27FC236}">
                <a16:creationId xmlns:a16="http://schemas.microsoft.com/office/drawing/2014/main" id="{4DB6DB5B-6EBB-4E77-8ECE-2DE4424BD660}"/>
              </a:ext>
            </a:extLst>
          </p:cNvPr>
          <p:cNvSpPr>
            <a:spLocks noGrp="1"/>
          </p:cNvSpPr>
          <p:nvPr>
            <p:ph type="body" sz="quarter" idx="56"/>
          </p:nvPr>
        </p:nvSpPr>
        <p:spPr>
          <a:xfrm>
            <a:off x="6232260" y="3747502"/>
            <a:ext cx="4970724" cy="2132614"/>
          </a:xfrm>
          <a:custGeom>
            <a:avLst/>
            <a:gdLst>
              <a:gd name="connsiteX0" fmla="*/ 1602767 w 4970724"/>
              <a:gd name="connsiteY0" fmla="*/ 0 h 2132614"/>
              <a:gd name="connsiteX1" fmla="*/ 4970724 w 4970724"/>
              <a:gd name="connsiteY1" fmla="*/ 0 h 2132614"/>
              <a:gd name="connsiteX2" fmla="*/ 4970724 w 4970724"/>
              <a:gd name="connsiteY2" fmla="*/ 2132614 h 2132614"/>
              <a:gd name="connsiteX3" fmla="*/ 0 w 4970724"/>
              <a:gd name="connsiteY3" fmla="*/ 2132614 h 2132614"/>
              <a:gd name="connsiteX4" fmla="*/ 0 w 4970724"/>
              <a:gd name="connsiteY4" fmla="*/ 1119077 h 2132614"/>
              <a:gd name="connsiteX5" fmla="*/ 1602767 w 4970724"/>
              <a:gd name="connsiteY5" fmla="*/ 1119077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1602767" y="0"/>
                </a:moveTo>
                <a:lnTo>
                  <a:pt x="4970724" y="0"/>
                </a:lnTo>
                <a:lnTo>
                  <a:pt x="4970724" y="2132614"/>
                </a:lnTo>
                <a:lnTo>
                  <a:pt x="0" y="2132614"/>
                </a:lnTo>
                <a:lnTo>
                  <a:pt x="0" y="1119077"/>
                </a:lnTo>
                <a:lnTo>
                  <a:pt x="1602767" y="1119077"/>
                </a:lnTo>
                <a:close/>
              </a:path>
            </a:pathLst>
          </a:custGeom>
          <a:solidFill>
            <a:schemeClr val="bg1">
              <a:lumMod val="85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01CCA206-C726-4930-8059-66751EC1483B}"/>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GB"/>
          </a:p>
        </p:txBody>
      </p:sp>
      <p:sp>
        <p:nvSpPr>
          <p:cNvPr id="4" name="Content Placeholder 3">
            <a:extLst>
              <a:ext uri="{FF2B5EF4-FFF2-40B4-BE49-F238E27FC236}">
                <a16:creationId xmlns:a16="http://schemas.microsoft.com/office/drawing/2014/main" id="{B49FE0EB-C435-5FB3-FCE5-D3B348E2ACAE}"/>
              </a:ext>
            </a:extLst>
          </p:cNvPr>
          <p:cNvSpPr>
            <a:spLocks noGrp="1"/>
          </p:cNvSpPr>
          <p:nvPr>
            <p:ph sz="quarter" idx="57"/>
          </p:nvPr>
        </p:nvSpPr>
        <p:spPr>
          <a:xfrm>
            <a:off x="4570413" y="2546350"/>
            <a:ext cx="3049649" cy="2132013"/>
          </a:xfrm>
          <a:solidFill>
            <a:schemeClr val="accent1"/>
          </a:solidFill>
          <a:ln>
            <a:noFill/>
          </a:ln>
        </p:spPr>
        <p:txBody>
          <a:bodyPr vert="horz" lIns="108000" tIns="108000" rIns="108000" bIns="108000" rtlCol="0" anchor="ctr" anchorCtr="1">
            <a:noAutofit/>
          </a:bodyPr>
          <a:lstStyle>
            <a:lvl1pPr algn="ctr">
              <a:defRPr lang="en-US" dirty="0" smtClean="0">
                <a:solidFill>
                  <a:schemeClr val="bg1"/>
                </a:solidFill>
                <a:cs typeface="Arial" panose="020B0604020202020204" pitchFamily="34" charset="0"/>
              </a:defRPr>
            </a:lvl1pPr>
            <a:lvl2pPr algn="ctr">
              <a:defRPr lang="en-US" dirty="0" smtClean="0">
                <a:solidFill>
                  <a:schemeClr val="bg1"/>
                </a:solidFill>
              </a:defRPr>
            </a:lvl2pPr>
            <a:lvl3pPr algn="ctr">
              <a:defRPr lang="en-US" dirty="0" smtClean="0">
                <a:solidFill>
                  <a:schemeClr val="bg1"/>
                </a:solidFill>
              </a:defRPr>
            </a:lvl3pPr>
            <a:lvl4pPr algn="ctr">
              <a:defRPr lang="en-US" dirty="0" smtClean="0">
                <a:solidFill>
                  <a:schemeClr val="bg1"/>
                </a:solidFill>
              </a:defRPr>
            </a:lvl4pPr>
            <a:lvl5pPr algn="ctr">
              <a:defRPr lang="en-US" dirty="0">
                <a:solidFill>
                  <a:schemeClr val="bg1"/>
                </a:solidFill>
              </a:defRPr>
            </a:lvl5pPr>
          </a:lstStyle>
          <a:p>
            <a:pPr lvl="0" algn="ctr"/>
            <a:r>
              <a:rPr lang="en-US"/>
              <a:t>Click to edit Master text styles</a:t>
            </a:r>
          </a:p>
        </p:txBody>
      </p:sp>
    </p:spTree>
    <p:extLst>
      <p:ext uri="{BB962C8B-B14F-4D97-AF65-F5344CB8AC3E}">
        <p14:creationId xmlns:p14="http://schemas.microsoft.com/office/powerpoint/2010/main" val="3317225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 2 Column + Blue Heading">
    <p:spTree>
      <p:nvGrpSpPr>
        <p:cNvPr id="1" name=""/>
        <p:cNvGrpSpPr/>
        <p:nvPr/>
      </p:nvGrpSpPr>
      <p:grpSpPr>
        <a:xfrm>
          <a:off x="0" y="0"/>
          <a:ext cx="0" cy="0"/>
          <a:chOff x="0" y="0"/>
          <a:chExt cx="0" cy="0"/>
        </a:xfrm>
      </p:grpSpPr>
      <p:sp>
        <p:nvSpPr>
          <p:cNvPr id="20"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600" b="1">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7" name="Text Placeholder 8"/>
          <p:cNvSpPr>
            <a:spLocks noGrp="1"/>
          </p:cNvSpPr>
          <p:nvPr>
            <p:ph type="body" sz="quarter" idx="22"/>
          </p:nvPr>
        </p:nvSpPr>
        <p:spPr>
          <a:xfrm>
            <a:off x="6236040" y="1331913"/>
            <a:ext cx="4968000" cy="388800"/>
          </a:xfrm>
          <a:solidFill>
            <a:schemeClr val="accent2"/>
          </a:solidFill>
          <a:ln w="12700">
            <a:noFill/>
          </a:ln>
        </p:spPr>
        <p:txBody>
          <a:bodyPr lIns="108000" tIns="108000" rIns="108000" bIns="108000" anchor="ctr"/>
          <a:lstStyle>
            <a:lvl1pPr>
              <a:defRPr sz="1600" b="1">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3" name="Title 2">
            <a:extLst>
              <a:ext uri="{FF2B5EF4-FFF2-40B4-BE49-F238E27FC236}">
                <a16:creationId xmlns:a16="http://schemas.microsoft.com/office/drawing/2014/main" id="{AC76913D-77B2-43C9-9A9E-B86D68E16B74}"/>
              </a:ext>
            </a:extLst>
          </p:cNvPr>
          <p:cNvSpPr>
            <a:spLocks noGrp="1"/>
          </p:cNvSpPr>
          <p:nvPr>
            <p:ph type="title"/>
          </p:nvPr>
        </p:nvSpPr>
        <p:spPr/>
        <p:txBody>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D2A5EBE6-C4EB-3D63-4351-4FBEA06A0BC6}"/>
              </a:ext>
            </a:extLst>
          </p:cNvPr>
          <p:cNvSpPr>
            <a:spLocks noGrp="1"/>
          </p:cNvSpPr>
          <p:nvPr>
            <p:ph sz="quarter" idx="23"/>
          </p:nvPr>
        </p:nvSpPr>
        <p:spPr>
          <a:xfrm>
            <a:off x="1002588" y="1720850"/>
            <a:ext cx="4968000" cy="4156074"/>
          </a:xfrm>
          <a:solidFill>
            <a:schemeClr val="bg1">
              <a:lumMod val="85000"/>
            </a:schemeClr>
          </a:solidFill>
          <a:ln w="12700">
            <a:noFill/>
          </a:ln>
        </p:spPr>
        <p:txBody>
          <a:bodyPr vert="horz" lIns="108000" tIns="108000" rIns="108000" bIns="108000" rtlCol="0" anchor="t" anchorCtr="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0E5B1772-E65F-A92F-6EE3-3FB7C60E2E13}"/>
              </a:ext>
            </a:extLst>
          </p:cNvPr>
          <p:cNvSpPr>
            <a:spLocks noGrp="1"/>
          </p:cNvSpPr>
          <p:nvPr>
            <p:ph sz="quarter" idx="24"/>
          </p:nvPr>
        </p:nvSpPr>
        <p:spPr>
          <a:xfrm>
            <a:off x="6240394" y="1720850"/>
            <a:ext cx="4968000" cy="4156074"/>
          </a:xfrm>
          <a:solidFill>
            <a:schemeClr val="bg1">
              <a:lumMod val="85000"/>
            </a:schemeClr>
          </a:solidFill>
          <a:ln w="12700">
            <a:noFill/>
          </a:ln>
        </p:spPr>
        <p:txBody>
          <a:bodyPr vert="horz" lIns="108000" tIns="108000" rIns="108000" bIns="108000" rtlCol="0" anchor="t" anchorCtr="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0590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Vertical Window_Dark background">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73FA8F-86B4-4B38-9318-B211F1BBAFEB}"/>
              </a:ext>
            </a:extLst>
          </p:cNvPr>
          <p:cNvSpPr>
            <a:spLocks noChangeAspect="1"/>
          </p:cNvSpPr>
          <p:nvPr userDrawn="1"/>
        </p:nvSpPr>
        <p:spPr>
          <a:xfrm>
            <a:off x="741301" y="1470479"/>
            <a:ext cx="3099633"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017666" y="1759937"/>
            <a:ext cx="2487266" cy="2900514"/>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userDrawn="1">
            <p:ph type="body" sz="quarter" idx="11"/>
          </p:nvPr>
        </p:nvSpPr>
        <p:spPr>
          <a:xfrm>
            <a:off x="1017666" y="4752153"/>
            <a:ext cx="2487267" cy="815770"/>
          </a:xfrm>
          <a:ln w="3175">
            <a:noFill/>
            <a:prstDash val="lgDash"/>
          </a:ln>
        </p:spPr>
        <p:txBody>
          <a:bodyPr wrap="square" anchor="b">
            <a:noAutofit/>
          </a:bodyPr>
          <a:lstStyle>
            <a:lvl1pPr>
              <a:defRPr sz="1400" b="1">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7" name="Graphic 6">
            <a:extLst>
              <a:ext uri="{FF2B5EF4-FFF2-40B4-BE49-F238E27FC236}">
                <a16:creationId xmlns:a16="http://schemas.microsoft.com/office/drawing/2014/main" id="{38ADB91F-075F-40EA-BBF8-09E1B53E17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1301" y="736722"/>
            <a:ext cx="914400" cy="368346"/>
          </a:xfrm>
          <a:prstGeom prst="rect">
            <a:avLst/>
          </a:prstGeom>
        </p:spPr>
      </p:pic>
    </p:spTree>
    <p:extLst>
      <p:ext uri="{BB962C8B-B14F-4D97-AF65-F5344CB8AC3E}">
        <p14:creationId xmlns:p14="http://schemas.microsoft.com/office/powerpoint/2010/main" val="37973592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 Four Boxes + headings">
    <p:spTree>
      <p:nvGrpSpPr>
        <p:cNvPr id="1" name=""/>
        <p:cNvGrpSpPr/>
        <p:nvPr/>
      </p:nvGrpSpPr>
      <p:grpSpPr>
        <a:xfrm>
          <a:off x="0" y="0"/>
          <a:ext cx="0" cy="0"/>
          <a:chOff x="0" y="0"/>
          <a:chExt cx="0" cy="0"/>
        </a:xfrm>
      </p:grpSpPr>
      <p:sp>
        <p:nvSpPr>
          <p:cNvPr id="13" name="Text Placeholder 8"/>
          <p:cNvSpPr>
            <a:spLocks noGrp="1"/>
          </p:cNvSpPr>
          <p:nvPr>
            <p:ph type="body" sz="quarter" idx="19"/>
          </p:nvPr>
        </p:nvSpPr>
        <p:spPr>
          <a:xfrm>
            <a:off x="1003200" y="1720714"/>
            <a:ext cx="4968000" cy="1746205"/>
          </a:xfrm>
          <a:solidFill>
            <a:schemeClr val="bg1">
              <a:lumMod val="85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600" b="1">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5" name="Text Placeholder 8"/>
          <p:cNvSpPr>
            <a:spLocks noGrp="1"/>
          </p:cNvSpPr>
          <p:nvPr>
            <p:ph type="body" sz="quarter" idx="21"/>
          </p:nvPr>
        </p:nvSpPr>
        <p:spPr>
          <a:xfrm>
            <a:off x="6236040" y="1720714"/>
            <a:ext cx="4968000" cy="1746205"/>
          </a:xfrm>
          <a:solidFill>
            <a:schemeClr val="bg1">
              <a:lumMod val="85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p:cNvSpPr>
            <a:spLocks noGrp="1"/>
          </p:cNvSpPr>
          <p:nvPr>
            <p:ph type="body" sz="quarter" idx="22"/>
          </p:nvPr>
        </p:nvSpPr>
        <p:spPr>
          <a:xfrm>
            <a:off x="6236040" y="1331913"/>
            <a:ext cx="4968000" cy="388800"/>
          </a:xfrm>
          <a:solidFill>
            <a:schemeClr val="accent2"/>
          </a:solidFill>
          <a:ln w="12700">
            <a:noFill/>
          </a:ln>
        </p:spPr>
        <p:txBody>
          <a:bodyPr lIns="108000" tIns="108000" rIns="108000" bIns="108000" anchor="ctr"/>
          <a:lstStyle>
            <a:lvl1pPr>
              <a:defRPr sz="1600" b="1">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1" name="Text Placeholder 8"/>
          <p:cNvSpPr>
            <a:spLocks noGrp="1"/>
          </p:cNvSpPr>
          <p:nvPr>
            <p:ph type="body" sz="quarter" idx="23"/>
          </p:nvPr>
        </p:nvSpPr>
        <p:spPr>
          <a:xfrm>
            <a:off x="1003200" y="4130720"/>
            <a:ext cx="4968000" cy="1746205"/>
          </a:xfrm>
          <a:solidFill>
            <a:schemeClr val="bg1">
              <a:lumMod val="85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8"/>
          <p:cNvSpPr>
            <a:spLocks noGrp="1"/>
          </p:cNvSpPr>
          <p:nvPr>
            <p:ph type="body" sz="quarter" idx="24"/>
          </p:nvPr>
        </p:nvSpPr>
        <p:spPr>
          <a:xfrm>
            <a:off x="1003200" y="3741920"/>
            <a:ext cx="4968000" cy="388800"/>
          </a:xfrm>
          <a:solidFill>
            <a:schemeClr val="accent2"/>
          </a:solidFill>
          <a:ln w="12700">
            <a:noFill/>
          </a:ln>
        </p:spPr>
        <p:txBody>
          <a:bodyPr lIns="108000" tIns="108000" rIns="108000" bIns="108000" anchor="ctr"/>
          <a:lstStyle>
            <a:lvl1pPr>
              <a:defRPr sz="1600" b="1">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3" name="Text Placeholder 8"/>
          <p:cNvSpPr>
            <a:spLocks noGrp="1"/>
          </p:cNvSpPr>
          <p:nvPr>
            <p:ph type="body" sz="quarter" idx="25"/>
          </p:nvPr>
        </p:nvSpPr>
        <p:spPr>
          <a:xfrm>
            <a:off x="6236040" y="4130720"/>
            <a:ext cx="4968000" cy="1746205"/>
          </a:xfrm>
          <a:solidFill>
            <a:schemeClr val="bg1">
              <a:lumMod val="85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8"/>
          <p:cNvSpPr>
            <a:spLocks noGrp="1"/>
          </p:cNvSpPr>
          <p:nvPr>
            <p:ph type="body" sz="quarter" idx="26"/>
          </p:nvPr>
        </p:nvSpPr>
        <p:spPr>
          <a:xfrm>
            <a:off x="6236040" y="3741920"/>
            <a:ext cx="4968000" cy="388800"/>
          </a:xfrm>
          <a:solidFill>
            <a:schemeClr val="accent2"/>
          </a:solidFill>
          <a:ln w="12700">
            <a:noFill/>
          </a:ln>
        </p:spPr>
        <p:txBody>
          <a:bodyPr lIns="108000" tIns="108000" rIns="108000" bIns="108000" anchor="ctr"/>
          <a:lstStyle>
            <a:lvl1pPr>
              <a:defRPr sz="1600" b="1">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3" name="Title 2">
            <a:extLst>
              <a:ext uri="{FF2B5EF4-FFF2-40B4-BE49-F238E27FC236}">
                <a16:creationId xmlns:a16="http://schemas.microsoft.com/office/drawing/2014/main" id="{AEF8E881-FC4C-4F00-9389-FF3C71D7CB7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016126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Break 1">
    <p:bg>
      <p:bgPr>
        <a:solidFill>
          <a:schemeClr val="accent2"/>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9D65585-570B-4F7D-B4BC-0F7CFAF52BAF}"/>
              </a:ext>
            </a:extLst>
          </p:cNvPr>
          <p:cNvSpPr>
            <a:spLocks noChangeAspect="1"/>
          </p:cNvSpPr>
          <p:nvPr userDrawn="1"/>
        </p:nvSpPr>
        <p:spPr>
          <a:xfrm>
            <a:off x="998476" y="971550"/>
            <a:ext cx="7061787" cy="4943250"/>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9BE67C5C-769B-4AEA-A1B7-EFD4A3AA2397}"/>
              </a:ext>
            </a:extLst>
          </p:cNvPr>
          <p:cNvSpPr>
            <a:spLocks noGrp="1"/>
          </p:cNvSpPr>
          <p:nvPr>
            <p:ph type="body" sz="quarter" idx="11"/>
          </p:nvPr>
        </p:nvSpPr>
        <p:spPr>
          <a:xfrm>
            <a:off x="1289860" y="5308261"/>
            <a:ext cx="5252400" cy="246221"/>
          </a:xfrm>
        </p:spPr>
        <p:txBody>
          <a:bodyPr wrap="square" anchor="b">
            <a:spAutoFit/>
          </a:bodyPr>
          <a:lstStyle>
            <a:lvl1pPr>
              <a:defRPr sz="1600" b="1">
                <a:solidFill>
                  <a:schemeClr val="bg1"/>
                </a:solidFill>
              </a:defRPr>
            </a:lvl1pPr>
            <a:lvl2pPr>
              <a:defRPr sz="16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sp>
        <p:nvSpPr>
          <p:cNvPr id="4" name="Text Placeholder 3">
            <a:extLst>
              <a:ext uri="{FF2B5EF4-FFF2-40B4-BE49-F238E27FC236}">
                <a16:creationId xmlns:a16="http://schemas.microsoft.com/office/drawing/2014/main" id="{B5E8B0BD-68A6-4AD8-A640-99B893F06320}"/>
              </a:ext>
            </a:extLst>
          </p:cNvPr>
          <p:cNvSpPr>
            <a:spLocks noGrp="1"/>
          </p:cNvSpPr>
          <p:nvPr>
            <p:ph type="body" sz="quarter" idx="12" hasCustomPrompt="1"/>
          </p:nvPr>
        </p:nvSpPr>
        <p:spPr>
          <a:xfrm>
            <a:off x="1289860" y="1140069"/>
            <a:ext cx="1082675" cy="812530"/>
          </a:xfrm>
        </p:spPr>
        <p:txBody>
          <a:bodyPr>
            <a:spAutoFit/>
          </a:bodyPr>
          <a:lstStyle>
            <a:lvl1pPr>
              <a:lnSpc>
                <a:spcPct val="80000"/>
              </a:lnSpc>
              <a:defRPr lang="en-US" sz="6600" kern="1200" baseline="0" dirty="0" smtClean="0">
                <a:solidFill>
                  <a:schemeClr val="bg1"/>
                </a:solidFill>
                <a:latin typeface="+mj-lt"/>
                <a:ea typeface="+mj-ea"/>
                <a:cs typeface="+mj-cs"/>
              </a:defRPr>
            </a:lvl1pPr>
          </a:lstStyle>
          <a:p>
            <a:pPr lvl="0"/>
            <a:r>
              <a:rPr lang="en-US"/>
              <a:t>00</a:t>
            </a:r>
          </a:p>
        </p:txBody>
      </p:sp>
    </p:spTree>
    <p:extLst>
      <p:ext uri="{BB962C8B-B14F-4D97-AF65-F5344CB8AC3E}">
        <p14:creationId xmlns:p14="http://schemas.microsoft.com/office/powerpoint/2010/main" val="2386961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break 2">
    <p:bg>
      <p:bgPr>
        <a:gradFill flip="none" rotWithShape="1">
          <a:gsLst>
            <a:gs pos="0">
              <a:schemeClr val="accent5"/>
            </a:gs>
            <a:gs pos="100000">
              <a:schemeClr val="accent1"/>
            </a:gs>
          </a:gsLst>
          <a:lin ang="0" scaled="0"/>
          <a:tileRect/>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AF31653-DA95-4567-9106-71E1E49BA627}"/>
              </a:ext>
            </a:extLst>
          </p:cNvPr>
          <p:cNvSpPr>
            <a:spLocks noChangeAspect="1"/>
          </p:cNvSpPr>
          <p:nvPr userDrawn="1"/>
        </p:nvSpPr>
        <p:spPr>
          <a:xfrm>
            <a:off x="998476" y="971550"/>
            <a:ext cx="7061787" cy="4943250"/>
          </a:xfrm>
          <a:prstGeom prst="rect">
            <a:avLst/>
          </a:prstGeom>
          <a:gradFill>
            <a:gsLst>
              <a:gs pos="100000">
                <a:srgbClr val="ACEAFF"/>
              </a:gs>
              <a:gs pos="0">
                <a:schemeClr val="accent4"/>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a:solidFill>
                <a:schemeClr val="bg1"/>
              </a:solidFill>
              <a:latin typeface="KPMG Bold" panose="020B0803030202040204" pitchFamily="34" charset="0"/>
              <a:ea typeface="+mj-ea"/>
              <a:cs typeface="+mj-cs"/>
            </a:endParaRPr>
          </a:p>
        </p:txBody>
      </p:sp>
      <p:sp>
        <p:nvSpPr>
          <p:cNvPr id="60" name="Text Placeholder 3">
            <a:extLst>
              <a:ext uri="{FF2B5EF4-FFF2-40B4-BE49-F238E27FC236}">
                <a16:creationId xmlns:a16="http://schemas.microsoft.com/office/drawing/2014/main" id="{2925CE2F-8945-49DE-BCC2-8BCACF480E4F}"/>
              </a:ext>
            </a:extLst>
          </p:cNvPr>
          <p:cNvSpPr>
            <a:spLocks noGrp="1"/>
          </p:cNvSpPr>
          <p:nvPr>
            <p:ph type="body" sz="quarter" idx="13"/>
          </p:nvPr>
        </p:nvSpPr>
        <p:spPr>
          <a:xfrm>
            <a:off x="1289860" y="5308261"/>
            <a:ext cx="5252400" cy="246221"/>
          </a:xfrm>
        </p:spPr>
        <p:txBody>
          <a:bodyPr wrap="square" anchor="b">
            <a:spAutoFit/>
          </a:bodyPr>
          <a:lstStyle>
            <a:lvl1pPr>
              <a:defRPr sz="1600" b="1">
                <a:solidFill>
                  <a:schemeClr val="accent2"/>
                </a:solidFill>
              </a:defRPr>
            </a:lvl1pPr>
            <a:lvl2pPr>
              <a:defRPr sz="16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sp>
        <p:nvSpPr>
          <p:cNvPr id="61" name="Text Placeholder 3">
            <a:extLst>
              <a:ext uri="{FF2B5EF4-FFF2-40B4-BE49-F238E27FC236}">
                <a16:creationId xmlns:a16="http://schemas.microsoft.com/office/drawing/2014/main" id="{C346F2F1-AF73-4284-8702-745152AF5399}"/>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a:t>00</a:t>
            </a: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US"/>
              <a:t>Click to edit Master title style</a:t>
            </a:r>
          </a:p>
        </p:txBody>
      </p:sp>
    </p:spTree>
    <p:extLst>
      <p:ext uri="{BB962C8B-B14F-4D97-AF65-F5344CB8AC3E}">
        <p14:creationId xmlns:p14="http://schemas.microsoft.com/office/powerpoint/2010/main" val="14256639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Section Break 1">
    <p:bg>
      <p:bgPr>
        <a:solidFill>
          <a:schemeClr val="accent2"/>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9D65585-570B-4F7D-B4BC-0F7CFAF52BAF}"/>
              </a:ext>
            </a:extLst>
          </p:cNvPr>
          <p:cNvSpPr>
            <a:spLocks noChangeAspect="1"/>
          </p:cNvSpPr>
          <p:nvPr userDrawn="1"/>
        </p:nvSpPr>
        <p:spPr>
          <a:xfrm>
            <a:off x="998477" y="971550"/>
            <a:ext cx="3473688" cy="4943250"/>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2901140" cy="2367199"/>
          </a:xfrm>
          <a:noFill/>
        </p:spPr>
        <p:txBody>
          <a:bodyPr lIns="0" tIns="0" rIns="0" bIns="0" anchor="t" anchorCtr="0"/>
          <a:lstStyle>
            <a:lvl1pPr algn="l">
              <a:defRPr sz="5400" baseline="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9BE67C5C-769B-4AEA-A1B7-EFD4A3AA2397}"/>
              </a:ext>
            </a:extLst>
          </p:cNvPr>
          <p:cNvSpPr>
            <a:spLocks noGrp="1"/>
          </p:cNvSpPr>
          <p:nvPr>
            <p:ph type="body" sz="quarter" idx="11"/>
          </p:nvPr>
        </p:nvSpPr>
        <p:spPr>
          <a:xfrm>
            <a:off x="1289860" y="5062039"/>
            <a:ext cx="2901140" cy="492443"/>
          </a:xfrm>
        </p:spPr>
        <p:txBody>
          <a:bodyPr wrap="square" anchor="b">
            <a:spAutoFit/>
          </a:bodyPr>
          <a:lstStyle>
            <a:lvl1pPr>
              <a:defRPr sz="1600" b="1">
                <a:solidFill>
                  <a:schemeClr val="bg1"/>
                </a:solidFill>
              </a:defRPr>
            </a:lvl1pPr>
            <a:lvl2pPr>
              <a:defRPr sz="16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sp>
        <p:nvSpPr>
          <p:cNvPr id="4" name="Text Placeholder 3">
            <a:extLst>
              <a:ext uri="{FF2B5EF4-FFF2-40B4-BE49-F238E27FC236}">
                <a16:creationId xmlns:a16="http://schemas.microsoft.com/office/drawing/2014/main" id="{B5E8B0BD-68A6-4AD8-A640-99B893F06320}"/>
              </a:ext>
            </a:extLst>
          </p:cNvPr>
          <p:cNvSpPr>
            <a:spLocks noGrp="1"/>
          </p:cNvSpPr>
          <p:nvPr>
            <p:ph type="body" sz="quarter" idx="12" hasCustomPrompt="1"/>
          </p:nvPr>
        </p:nvSpPr>
        <p:spPr>
          <a:xfrm>
            <a:off x="1289860" y="1140069"/>
            <a:ext cx="1082675" cy="812530"/>
          </a:xfrm>
        </p:spPr>
        <p:txBody>
          <a:bodyPr>
            <a:spAutoFit/>
          </a:bodyPr>
          <a:lstStyle>
            <a:lvl1pPr>
              <a:lnSpc>
                <a:spcPct val="80000"/>
              </a:lnSpc>
              <a:defRPr lang="en-US" sz="6600" kern="1200" baseline="0" dirty="0" smtClean="0">
                <a:solidFill>
                  <a:schemeClr val="bg1"/>
                </a:solidFill>
                <a:latin typeface="+mj-lt"/>
                <a:ea typeface="+mj-ea"/>
                <a:cs typeface="+mj-cs"/>
              </a:defRPr>
            </a:lvl1pPr>
          </a:lstStyle>
          <a:p>
            <a:pPr lvl="0"/>
            <a:r>
              <a:rPr lang="en-US"/>
              <a:t>00</a:t>
            </a:r>
          </a:p>
        </p:txBody>
      </p:sp>
    </p:spTree>
    <p:extLst>
      <p:ext uri="{BB962C8B-B14F-4D97-AF65-F5344CB8AC3E}">
        <p14:creationId xmlns:p14="http://schemas.microsoft.com/office/powerpoint/2010/main" val="32459830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Section break 2">
    <p:bg>
      <p:bgPr>
        <a:gradFill flip="none" rotWithShape="1">
          <a:gsLst>
            <a:gs pos="0">
              <a:schemeClr val="accent5"/>
            </a:gs>
            <a:gs pos="100000">
              <a:schemeClr val="accent1"/>
            </a:gs>
          </a:gsLst>
          <a:lin ang="0" scaled="0"/>
          <a:tileRect/>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AF31653-DA95-4567-9106-71E1E49BA627}"/>
              </a:ext>
            </a:extLst>
          </p:cNvPr>
          <p:cNvSpPr>
            <a:spLocks noChangeAspect="1"/>
          </p:cNvSpPr>
          <p:nvPr userDrawn="1"/>
        </p:nvSpPr>
        <p:spPr>
          <a:xfrm>
            <a:off x="998477" y="971550"/>
            <a:ext cx="3473688" cy="4943250"/>
          </a:xfrm>
          <a:prstGeom prst="rect">
            <a:avLst/>
          </a:prstGeom>
          <a:gradFill>
            <a:gsLst>
              <a:gs pos="100000">
                <a:srgbClr val="ACEAFF"/>
              </a:gs>
              <a:gs pos="0">
                <a:schemeClr val="accent4"/>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a:solidFill>
                <a:schemeClr val="bg1"/>
              </a:solidFill>
              <a:latin typeface="KPMG Bold" panose="020B0803030202040204" pitchFamily="34" charset="0"/>
              <a:ea typeface="+mj-ea"/>
              <a:cs typeface="+mj-cs"/>
            </a:endParaRPr>
          </a:p>
        </p:txBody>
      </p:sp>
      <p:sp>
        <p:nvSpPr>
          <p:cNvPr id="60" name="Text Placeholder 3">
            <a:extLst>
              <a:ext uri="{FF2B5EF4-FFF2-40B4-BE49-F238E27FC236}">
                <a16:creationId xmlns:a16="http://schemas.microsoft.com/office/drawing/2014/main" id="{2925CE2F-8945-49DE-BCC2-8BCACF480E4F}"/>
              </a:ext>
            </a:extLst>
          </p:cNvPr>
          <p:cNvSpPr>
            <a:spLocks noGrp="1"/>
          </p:cNvSpPr>
          <p:nvPr>
            <p:ph type="body" sz="quarter" idx="13"/>
          </p:nvPr>
        </p:nvSpPr>
        <p:spPr>
          <a:xfrm>
            <a:off x="1289860" y="5062039"/>
            <a:ext cx="2914995" cy="492443"/>
          </a:xfrm>
        </p:spPr>
        <p:txBody>
          <a:bodyPr wrap="square" anchor="b">
            <a:spAutoFit/>
          </a:bodyPr>
          <a:lstStyle>
            <a:lvl1pPr>
              <a:defRPr sz="1600" b="1">
                <a:solidFill>
                  <a:schemeClr val="accent2"/>
                </a:solidFill>
              </a:defRPr>
            </a:lvl1pPr>
            <a:lvl2pPr>
              <a:defRPr sz="16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sp>
        <p:nvSpPr>
          <p:cNvPr id="61" name="Text Placeholder 3">
            <a:extLst>
              <a:ext uri="{FF2B5EF4-FFF2-40B4-BE49-F238E27FC236}">
                <a16:creationId xmlns:a16="http://schemas.microsoft.com/office/drawing/2014/main" id="{C346F2F1-AF73-4284-8702-745152AF5399}"/>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a:t>00</a:t>
            </a: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2914995" cy="2367199"/>
          </a:xfrm>
          <a:noFill/>
        </p:spPr>
        <p:txBody>
          <a:bodyPr lIns="0" tIns="0" rIns="0" bIns="0" anchor="t" anchorCtr="0"/>
          <a:lstStyle>
            <a:lvl1pPr algn="l">
              <a:defRPr sz="5400" baseline="0">
                <a:solidFill>
                  <a:schemeClr val="accent2"/>
                </a:solidFill>
              </a:defRPr>
            </a:lvl1pPr>
          </a:lstStyle>
          <a:p>
            <a:r>
              <a:rPr lang="en-US"/>
              <a:t>Click to edit Master title style</a:t>
            </a:r>
          </a:p>
        </p:txBody>
      </p:sp>
    </p:spTree>
    <p:extLst>
      <p:ext uri="{BB962C8B-B14F-4D97-AF65-F5344CB8AC3E}">
        <p14:creationId xmlns:p14="http://schemas.microsoft.com/office/powerpoint/2010/main" val="30108442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ubsection break">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604226E-EE2B-456C-B755-B27FB56F0514}"/>
              </a:ext>
            </a:extLst>
          </p:cNvPr>
          <p:cNvSpPr>
            <a:spLocks noGrp="1"/>
          </p:cNvSpPr>
          <p:nvPr>
            <p:ph type="body" sz="quarter" idx="21" hasCustomPrompt="1"/>
          </p:nvPr>
        </p:nvSpPr>
        <p:spPr>
          <a:xfrm>
            <a:off x="5530051" y="1675973"/>
            <a:ext cx="1131897" cy="1554907"/>
          </a:xfrm>
          <a:gradFill>
            <a:gsLst>
              <a:gs pos="0">
                <a:srgbClr val="7213EA"/>
              </a:gs>
              <a:gs pos="100000">
                <a:srgbClr val="1E49E2"/>
              </a:gs>
            </a:gsLst>
            <a:lin ang="0" scaled="0"/>
          </a:gradFill>
          <a:ln w="12700" cap="flat" cmpd="sng" algn="ctr">
            <a:noFill/>
            <a:prstDash val="solid"/>
            <a:miter lim="800000"/>
          </a:ln>
          <a:effectLst/>
        </p:spPr>
        <p:txBody>
          <a:bodyPr lIns="0" tIns="0" rIns="0" bIns="0" rtlCol="0" anchor="ctr"/>
          <a:lstStyle>
            <a:lvl1pPr algn="ctr">
              <a:defRPr kumimoji="0" lang="en-US" sz="7200" b="0" i="0" u="none" strike="noStrike" kern="0" cap="none" spc="0" normalizeH="0" baseline="0" dirty="0">
                <a:ln>
                  <a:noFill/>
                </a:ln>
                <a:solidFill>
                  <a:srgbClr val="FFFFFF"/>
                </a:solidFill>
                <a:effectLst/>
                <a:uLnTx/>
                <a:uFillTx/>
                <a:latin typeface="Arial"/>
              </a:defRPr>
            </a:lvl1pPr>
          </a:lstStyle>
          <a:p>
            <a:pPr marR="0" lvl="0" fontAlgn="auto">
              <a:spcAft>
                <a:spcPts val="0"/>
              </a:spcAft>
              <a:buClrTx/>
              <a:buSzTx/>
              <a:tabLst/>
            </a:pPr>
            <a:r>
              <a:rPr lang="en-US"/>
              <a:t>#</a:t>
            </a:r>
          </a:p>
        </p:txBody>
      </p:sp>
      <p:sp>
        <p:nvSpPr>
          <p:cNvPr id="9" name="Text Placeholder 5">
            <a:extLst>
              <a:ext uri="{FF2B5EF4-FFF2-40B4-BE49-F238E27FC236}">
                <a16:creationId xmlns:a16="http://schemas.microsoft.com/office/drawing/2014/main" id="{3BAEEB15-711A-422A-8181-97EDF5829289}"/>
              </a:ext>
            </a:extLst>
          </p:cNvPr>
          <p:cNvSpPr>
            <a:spLocks noGrp="1"/>
          </p:cNvSpPr>
          <p:nvPr>
            <p:ph type="body" sz="quarter" idx="17" hasCustomPrompt="1"/>
          </p:nvPr>
        </p:nvSpPr>
        <p:spPr>
          <a:xfrm>
            <a:off x="5530051" y="5356619"/>
            <a:ext cx="5092699" cy="520305"/>
          </a:xfrm>
        </p:spPr>
        <p:txBody>
          <a:bodyPr anchor="b"/>
          <a:lstStyle>
            <a:lvl1pPr>
              <a:defRPr kern="0" spc="0" baseline="0"/>
            </a:lvl1pPr>
          </a:lstStyle>
          <a:p>
            <a:pPr lvl="0"/>
            <a:r>
              <a:rPr lang="en-US"/>
              <a:t>Subtitle</a:t>
            </a:r>
          </a:p>
        </p:txBody>
      </p:sp>
      <p:sp>
        <p:nvSpPr>
          <p:cNvPr id="8" name="Picture Placeholder 7">
            <a:extLst>
              <a:ext uri="{FF2B5EF4-FFF2-40B4-BE49-F238E27FC236}">
                <a16:creationId xmlns:a16="http://schemas.microsoft.com/office/drawing/2014/main" id="{8685A893-E2C2-4E62-A1DE-835DB19E8238}"/>
              </a:ext>
            </a:extLst>
          </p:cNvPr>
          <p:cNvSpPr>
            <a:spLocks noGrp="1"/>
          </p:cNvSpPr>
          <p:nvPr>
            <p:ph type="pic" sz="quarter" idx="20"/>
          </p:nvPr>
        </p:nvSpPr>
        <p:spPr>
          <a:xfrm>
            <a:off x="995363" y="655320"/>
            <a:ext cx="3799745" cy="5221605"/>
          </a:xfrm>
          <a:solidFill>
            <a:schemeClr val="bg1">
              <a:lumMod val="85000"/>
            </a:schemeClr>
          </a:solidFill>
        </p:spPr>
        <p:txBody>
          <a:bodyPr/>
          <a:lstStyle>
            <a:lvl1pPr>
              <a:defRPr kern="0" spc="0" baseline="0"/>
            </a:lvl1pPr>
          </a:lstStyle>
          <a:p>
            <a:r>
              <a:rPr lang="en-US"/>
              <a:t>Click icon to add picture</a:t>
            </a:r>
          </a:p>
        </p:txBody>
      </p:sp>
      <p:sp>
        <p:nvSpPr>
          <p:cNvPr id="2" name="Title 1"/>
          <p:cNvSpPr>
            <a:spLocks noGrp="1"/>
          </p:cNvSpPr>
          <p:nvPr>
            <p:ph type="title" hasCustomPrompt="1"/>
          </p:nvPr>
        </p:nvSpPr>
        <p:spPr>
          <a:xfrm>
            <a:off x="5530051" y="3429000"/>
            <a:ext cx="5092800" cy="1554920"/>
          </a:xfrm>
        </p:spPr>
        <p:txBody>
          <a:bodyPr/>
          <a:lstStyle>
            <a:lvl1pPr>
              <a:lnSpc>
                <a:spcPct val="80000"/>
              </a:lnSpc>
              <a:defRPr sz="6000" kern="0" spc="0" baseline="0"/>
            </a:lvl1pPr>
          </a:lstStyle>
          <a:p>
            <a:r>
              <a:rPr lang="en-US"/>
              <a:t>Divider copy goes here</a:t>
            </a:r>
          </a:p>
        </p:txBody>
      </p:sp>
    </p:spTree>
    <p:extLst>
      <p:ext uri="{BB962C8B-B14F-4D97-AF65-F5344CB8AC3E}">
        <p14:creationId xmlns:p14="http://schemas.microsoft.com/office/powerpoint/2010/main" val="725209049"/>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losing layout">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F36415CC-18EE-44C6-AA6A-0C70BEB38184}"/>
              </a:ext>
            </a:extLst>
          </p:cNvPr>
          <p:cNvSpPr>
            <a:spLocks noGrp="1"/>
          </p:cNvSpPr>
          <p:nvPr>
            <p:ph type="body" sz="quarter" idx="10"/>
          </p:nvPr>
        </p:nvSpPr>
        <p:spPr>
          <a:xfrm>
            <a:off x="741301" y="4240696"/>
            <a:ext cx="5748399" cy="1854200"/>
          </a:xfrm>
        </p:spPr>
        <p:txBody>
          <a:bodyPr anchor="b"/>
          <a:lstStyle>
            <a:lvl1pPr>
              <a:spcAft>
                <a:spcPts val="1000"/>
              </a:spcAft>
              <a:defRPr lang="en-US" sz="900" b="0" kern="1200" dirty="0" smtClean="0">
                <a:solidFill>
                  <a:schemeClr val="bg1">
                    <a:lumMod val="65000"/>
                  </a:schemeClr>
                </a:solidFill>
                <a:latin typeface="+mn-lt"/>
                <a:ea typeface="+mn-ea"/>
                <a:cs typeface="+mn-cs"/>
              </a:defRPr>
            </a:lvl1pPr>
            <a:lvl2pPr>
              <a:spcAft>
                <a:spcPts val="1000"/>
              </a:spcAft>
              <a:defRPr sz="900" b="0">
                <a:solidFill>
                  <a:schemeClr val="tx1"/>
                </a:solidFill>
              </a:defRPr>
            </a:lvl2pPr>
          </a:lstStyle>
          <a:p>
            <a:pPr marL="0" lvl="0" indent="0" algn="l" defTabSz="685766" rtl="0" eaLnBrk="1" latinLnBrk="0" hangingPunct="1">
              <a:lnSpc>
                <a:spcPct val="100000"/>
              </a:lnSpc>
              <a:spcBef>
                <a:spcPts val="0"/>
              </a:spcBef>
              <a:spcAft>
                <a:spcPts val="600"/>
              </a:spcAft>
              <a:buFontTx/>
              <a:buNone/>
            </a:pPr>
            <a:r>
              <a:rPr lang="en-US"/>
              <a:t>Click to edit Master text styles</a:t>
            </a:r>
          </a:p>
          <a:p>
            <a:pPr marL="0" lvl="1" indent="0" algn="l" defTabSz="685766" rtl="0" eaLnBrk="1" latinLnBrk="0" hangingPunct="1">
              <a:lnSpc>
                <a:spcPct val="100000"/>
              </a:lnSpc>
              <a:spcBef>
                <a:spcPts val="0"/>
              </a:spcBef>
              <a:spcAft>
                <a:spcPts val="600"/>
              </a:spcAft>
              <a:buFontTx/>
              <a:buNone/>
            </a:pPr>
            <a:r>
              <a:rPr lang="en-US"/>
              <a:t>Second level</a:t>
            </a:r>
          </a:p>
        </p:txBody>
      </p:sp>
      <p:pic>
        <p:nvPicPr>
          <p:cNvPr id="23" name="Graphic 22">
            <a:extLst>
              <a:ext uri="{FF2B5EF4-FFF2-40B4-BE49-F238E27FC236}">
                <a16:creationId xmlns:a16="http://schemas.microsoft.com/office/drawing/2014/main" id="{BB7DCF77-C63C-4BBE-88C9-6A8B122B82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1301" y="736722"/>
            <a:ext cx="914400" cy="368346"/>
          </a:xfrm>
          <a:prstGeom prst="rect">
            <a:avLst/>
          </a:prstGeom>
        </p:spPr>
      </p:pic>
      <p:sp>
        <p:nvSpPr>
          <p:cNvPr id="3" name="TextBox 2">
            <a:extLst>
              <a:ext uri="{FF2B5EF4-FFF2-40B4-BE49-F238E27FC236}">
                <a16:creationId xmlns:a16="http://schemas.microsoft.com/office/drawing/2014/main" id="{4A81CA90-D592-C9D2-D312-E24E59BEEAD5}"/>
              </a:ext>
            </a:extLst>
          </p:cNvPr>
          <p:cNvSpPr txBox="1"/>
          <p:nvPr userDrawn="1"/>
        </p:nvSpPr>
        <p:spPr>
          <a:xfrm>
            <a:off x="741301" y="3824579"/>
            <a:ext cx="1112108" cy="161583"/>
          </a:xfrm>
          <a:prstGeom prst="rect">
            <a:avLst/>
          </a:prstGeom>
          <a:noFill/>
        </p:spPr>
        <p:txBody>
          <a:bodyPr wrap="square" lIns="0" tIns="0" rIns="0" bIns="0">
            <a:spAutoFit/>
          </a:bodyPr>
          <a:lstStyle/>
          <a:p>
            <a:pPr marR="0">
              <a:spcBef>
                <a:spcPts val="0"/>
              </a:spcBef>
              <a:spcAft>
                <a:spcPts val="0"/>
              </a:spcAft>
            </a:pPr>
            <a:r>
              <a:rPr lang="en-US" sz="1050" b="1">
                <a:solidFill>
                  <a:schemeClr val="tx2"/>
                </a:solidFill>
                <a:effectLst/>
                <a:ea typeface="Calibri" panose="020F0502020204030204" pitchFamily="34" charset="0"/>
              </a:rPr>
              <a:t>Learn about us:</a:t>
            </a:r>
          </a:p>
        </p:txBody>
      </p:sp>
      <p:sp>
        <p:nvSpPr>
          <p:cNvPr id="4" name="Freeform: Shape 3">
            <a:extLst>
              <a:ext uri="{FF2B5EF4-FFF2-40B4-BE49-F238E27FC236}">
                <a16:creationId xmlns:a16="http://schemas.microsoft.com/office/drawing/2014/main" id="{4A9FA3A8-95F7-342F-0770-F1DF6F57C670}"/>
              </a:ext>
            </a:extLst>
          </p:cNvPr>
          <p:cNvSpPr/>
          <p:nvPr userDrawn="1"/>
        </p:nvSpPr>
        <p:spPr>
          <a:xfrm>
            <a:off x="1914717" y="3715275"/>
            <a:ext cx="380190" cy="380190"/>
          </a:xfrm>
          <a:custGeom>
            <a:avLst/>
            <a:gdLst>
              <a:gd name="connsiteX0" fmla="*/ 192044 w 207146"/>
              <a:gd name="connsiteY0" fmla="*/ 0 h 207146"/>
              <a:gd name="connsiteX1" fmla="*/ 15251 w 207146"/>
              <a:gd name="connsiteY1" fmla="*/ 0 h 207146"/>
              <a:gd name="connsiteX2" fmla="*/ 0 w 207146"/>
              <a:gd name="connsiteY2" fmla="*/ 15251 h 207146"/>
              <a:gd name="connsiteX3" fmla="*/ 0 w 207146"/>
              <a:gd name="connsiteY3" fmla="*/ 191896 h 207146"/>
              <a:gd name="connsiteX4" fmla="*/ 15251 w 207146"/>
              <a:gd name="connsiteY4" fmla="*/ 207147 h 207146"/>
              <a:gd name="connsiteX5" fmla="*/ 191896 w 207146"/>
              <a:gd name="connsiteY5" fmla="*/ 207147 h 207146"/>
              <a:gd name="connsiteX6" fmla="*/ 207147 w 207146"/>
              <a:gd name="connsiteY6" fmla="*/ 191896 h 207146"/>
              <a:gd name="connsiteX7" fmla="*/ 207147 w 207146"/>
              <a:gd name="connsiteY7" fmla="*/ 15251 h 207146"/>
              <a:gd name="connsiteX8" fmla="*/ 191896 w 207146"/>
              <a:gd name="connsiteY8" fmla="*/ 0 h 207146"/>
              <a:gd name="connsiteX9" fmla="*/ 61892 w 207146"/>
              <a:gd name="connsiteY9" fmla="*/ 176645 h 207146"/>
              <a:gd name="connsiteX10" fmla="*/ 30798 w 207146"/>
              <a:gd name="connsiteY10" fmla="*/ 176645 h 207146"/>
              <a:gd name="connsiteX11" fmla="*/ 30798 w 207146"/>
              <a:gd name="connsiteY11" fmla="*/ 77587 h 207146"/>
              <a:gd name="connsiteX12" fmla="*/ 61892 w 207146"/>
              <a:gd name="connsiteY12" fmla="*/ 77587 h 207146"/>
              <a:gd name="connsiteX13" fmla="*/ 61892 w 207146"/>
              <a:gd name="connsiteY13" fmla="*/ 176645 h 207146"/>
              <a:gd name="connsiteX14" fmla="*/ 46345 w 207146"/>
              <a:gd name="connsiteY14" fmla="*/ 63965 h 207146"/>
              <a:gd name="connsiteX15" fmla="*/ 28429 w 207146"/>
              <a:gd name="connsiteY15" fmla="*/ 46049 h 207146"/>
              <a:gd name="connsiteX16" fmla="*/ 46345 w 207146"/>
              <a:gd name="connsiteY16" fmla="*/ 28133 h 207146"/>
              <a:gd name="connsiteX17" fmla="*/ 64261 w 207146"/>
              <a:gd name="connsiteY17" fmla="*/ 46049 h 207146"/>
              <a:gd name="connsiteX18" fmla="*/ 46345 w 207146"/>
              <a:gd name="connsiteY18" fmla="*/ 63965 h 207146"/>
              <a:gd name="connsiteX19" fmla="*/ 176793 w 207146"/>
              <a:gd name="connsiteY19" fmla="*/ 176793 h 207146"/>
              <a:gd name="connsiteX20" fmla="*/ 145699 w 207146"/>
              <a:gd name="connsiteY20" fmla="*/ 176793 h 207146"/>
              <a:gd name="connsiteX21" fmla="*/ 145699 w 207146"/>
              <a:gd name="connsiteY21" fmla="*/ 122748 h 207146"/>
              <a:gd name="connsiteX22" fmla="*/ 130152 w 207146"/>
              <a:gd name="connsiteY22" fmla="*/ 101871 h 207146"/>
              <a:gd name="connsiteX23" fmla="*/ 111791 w 207146"/>
              <a:gd name="connsiteY23" fmla="*/ 123192 h 207146"/>
              <a:gd name="connsiteX24" fmla="*/ 111791 w 207146"/>
              <a:gd name="connsiteY24" fmla="*/ 176941 h 207146"/>
              <a:gd name="connsiteX25" fmla="*/ 80697 w 207146"/>
              <a:gd name="connsiteY25" fmla="*/ 176941 h 207146"/>
              <a:gd name="connsiteX26" fmla="*/ 80697 w 207146"/>
              <a:gd name="connsiteY26" fmla="*/ 77884 h 207146"/>
              <a:gd name="connsiteX27" fmla="*/ 110607 w 207146"/>
              <a:gd name="connsiteY27" fmla="*/ 77884 h 207146"/>
              <a:gd name="connsiteX28" fmla="*/ 110607 w 207146"/>
              <a:gd name="connsiteY28" fmla="*/ 91654 h 207146"/>
              <a:gd name="connsiteX29" fmla="*/ 111051 w 207146"/>
              <a:gd name="connsiteY29" fmla="*/ 91654 h 207146"/>
              <a:gd name="connsiteX30" fmla="*/ 140664 w 207146"/>
              <a:gd name="connsiteY30" fmla="*/ 75218 h 207146"/>
              <a:gd name="connsiteX31" fmla="*/ 176793 w 207146"/>
              <a:gd name="connsiteY31" fmla="*/ 115789 h 207146"/>
              <a:gd name="connsiteX32" fmla="*/ 176793 w 207146"/>
              <a:gd name="connsiteY32" fmla="*/ 177089 h 207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7146" h="207146">
                <a:moveTo>
                  <a:pt x="192044" y="0"/>
                </a:moveTo>
                <a:lnTo>
                  <a:pt x="15251" y="0"/>
                </a:lnTo>
                <a:cubicBezTo>
                  <a:pt x="6811" y="0"/>
                  <a:pt x="0" y="6811"/>
                  <a:pt x="0" y="15251"/>
                </a:cubicBezTo>
                <a:lnTo>
                  <a:pt x="0" y="191896"/>
                </a:lnTo>
                <a:cubicBezTo>
                  <a:pt x="0" y="200336"/>
                  <a:pt x="6811" y="207147"/>
                  <a:pt x="15251" y="207147"/>
                </a:cubicBezTo>
                <a:lnTo>
                  <a:pt x="191896" y="207147"/>
                </a:lnTo>
                <a:cubicBezTo>
                  <a:pt x="200336" y="207147"/>
                  <a:pt x="207147" y="200336"/>
                  <a:pt x="207147" y="191896"/>
                </a:cubicBezTo>
                <a:lnTo>
                  <a:pt x="207147" y="15251"/>
                </a:lnTo>
                <a:cubicBezTo>
                  <a:pt x="207147" y="6811"/>
                  <a:pt x="200336" y="0"/>
                  <a:pt x="191896" y="0"/>
                </a:cubicBezTo>
                <a:close/>
                <a:moveTo>
                  <a:pt x="61892" y="176645"/>
                </a:moveTo>
                <a:lnTo>
                  <a:pt x="30798" y="176645"/>
                </a:lnTo>
                <a:lnTo>
                  <a:pt x="30798" y="77587"/>
                </a:lnTo>
                <a:lnTo>
                  <a:pt x="61892" y="77587"/>
                </a:lnTo>
                <a:lnTo>
                  <a:pt x="61892" y="176645"/>
                </a:lnTo>
                <a:close/>
                <a:moveTo>
                  <a:pt x="46345" y="63965"/>
                </a:moveTo>
                <a:cubicBezTo>
                  <a:pt x="36425" y="63965"/>
                  <a:pt x="28429" y="56414"/>
                  <a:pt x="28429" y="46049"/>
                </a:cubicBezTo>
                <a:cubicBezTo>
                  <a:pt x="28429" y="35684"/>
                  <a:pt x="36425" y="28133"/>
                  <a:pt x="46345" y="28133"/>
                </a:cubicBezTo>
                <a:cubicBezTo>
                  <a:pt x="56266" y="28133"/>
                  <a:pt x="64261" y="35684"/>
                  <a:pt x="64261" y="46049"/>
                </a:cubicBezTo>
                <a:cubicBezTo>
                  <a:pt x="64261" y="56414"/>
                  <a:pt x="56266" y="63965"/>
                  <a:pt x="46345" y="63965"/>
                </a:cubicBezTo>
                <a:close/>
                <a:moveTo>
                  <a:pt x="176793" y="176793"/>
                </a:moveTo>
                <a:lnTo>
                  <a:pt x="145699" y="176793"/>
                </a:lnTo>
                <a:lnTo>
                  <a:pt x="145699" y="122748"/>
                </a:lnTo>
                <a:cubicBezTo>
                  <a:pt x="145699" y="106757"/>
                  <a:pt x="138888" y="101871"/>
                  <a:pt x="130152" y="101871"/>
                </a:cubicBezTo>
                <a:cubicBezTo>
                  <a:pt x="120971" y="101871"/>
                  <a:pt x="111791" y="108830"/>
                  <a:pt x="111791" y="123192"/>
                </a:cubicBezTo>
                <a:lnTo>
                  <a:pt x="111791" y="176941"/>
                </a:lnTo>
                <a:lnTo>
                  <a:pt x="80697" y="176941"/>
                </a:lnTo>
                <a:lnTo>
                  <a:pt x="80697" y="77884"/>
                </a:lnTo>
                <a:lnTo>
                  <a:pt x="110607" y="77884"/>
                </a:lnTo>
                <a:lnTo>
                  <a:pt x="110607" y="91654"/>
                </a:lnTo>
                <a:lnTo>
                  <a:pt x="111051" y="91654"/>
                </a:lnTo>
                <a:cubicBezTo>
                  <a:pt x="114012" y="85583"/>
                  <a:pt x="124525" y="75218"/>
                  <a:pt x="140664" y="75218"/>
                </a:cubicBezTo>
                <a:cubicBezTo>
                  <a:pt x="157988" y="75218"/>
                  <a:pt x="176793" y="85583"/>
                  <a:pt x="176793" y="115789"/>
                </a:cubicBezTo>
                <a:lnTo>
                  <a:pt x="176793" y="177089"/>
                </a:lnTo>
                <a:close/>
              </a:path>
            </a:pathLst>
          </a:custGeom>
          <a:solidFill>
            <a:srgbClr val="0077B5"/>
          </a:solidFill>
          <a:ln w="14795" cap="flat">
            <a:noFill/>
            <a:prstDash val="solid"/>
            <a:miter/>
          </a:ln>
        </p:spPr>
        <p:txBody>
          <a:bodyPr rtlCol="0" anchor="ctr"/>
          <a:lstStyle/>
          <a:p>
            <a:endParaRPr lang="en-US"/>
          </a:p>
        </p:txBody>
      </p:sp>
      <p:cxnSp>
        <p:nvCxnSpPr>
          <p:cNvPr id="5" name="Straight Connector 4">
            <a:extLst>
              <a:ext uri="{FF2B5EF4-FFF2-40B4-BE49-F238E27FC236}">
                <a16:creationId xmlns:a16="http://schemas.microsoft.com/office/drawing/2014/main" id="{8744A530-441A-2937-9A20-D05EFF740899}"/>
              </a:ext>
            </a:extLst>
          </p:cNvPr>
          <p:cNvCxnSpPr>
            <a:cxnSpLocks/>
          </p:cNvCxnSpPr>
          <p:nvPr userDrawn="1"/>
        </p:nvCxnSpPr>
        <p:spPr>
          <a:xfrm>
            <a:off x="2469922" y="3631050"/>
            <a:ext cx="0" cy="54864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7070DF8-AC8F-E0D1-6890-C6CE330EEC6F}"/>
              </a:ext>
            </a:extLst>
          </p:cNvPr>
          <p:cNvSpPr txBox="1"/>
          <p:nvPr userDrawn="1"/>
        </p:nvSpPr>
        <p:spPr>
          <a:xfrm>
            <a:off x="2644938" y="3824579"/>
            <a:ext cx="1112108" cy="161583"/>
          </a:xfrm>
          <a:prstGeom prst="rect">
            <a:avLst/>
          </a:prstGeom>
          <a:noFill/>
        </p:spPr>
        <p:txBody>
          <a:bodyPr wrap="square" lIns="0" tIns="0" rIns="0" bIns="0">
            <a:spAutoFit/>
          </a:bodyPr>
          <a:lstStyle/>
          <a:p>
            <a:pPr marR="0">
              <a:spcBef>
                <a:spcPts val="0"/>
              </a:spcBef>
              <a:spcAft>
                <a:spcPts val="0"/>
              </a:spcAft>
            </a:pPr>
            <a:r>
              <a:rPr lang="en-US" sz="1050" b="1">
                <a:solidFill>
                  <a:schemeClr val="tx2"/>
                </a:solidFill>
                <a:effectLst/>
                <a:ea typeface="Calibri" panose="020F0502020204030204" pitchFamily="34" charset="0"/>
              </a:rPr>
              <a:t>kpmg.com</a:t>
            </a:r>
          </a:p>
        </p:txBody>
      </p:sp>
    </p:spTree>
    <p:extLst>
      <p:ext uri="{BB962C8B-B14F-4D97-AF65-F5344CB8AC3E}">
        <p14:creationId xmlns:p14="http://schemas.microsoft.com/office/powerpoint/2010/main" val="37223361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5724-C137-47F3-B441-6C1B9714F578}"/>
              </a:ext>
            </a:extLst>
          </p:cNvPr>
          <p:cNvSpPr>
            <a:spLocks noGrp="1"/>
          </p:cNvSpPr>
          <p:nvPr>
            <p:ph type="title"/>
          </p:nvPr>
        </p:nvSpPr>
        <p:spPr>
          <a:solidFill>
            <a:schemeClr val="bg1"/>
          </a:solidFill>
        </p:spPr>
        <p:txBody>
          <a:bodyPr/>
          <a:lstStyle/>
          <a:p>
            <a:r>
              <a:rPr lang="en-US"/>
              <a:t>Click to edit Master title style</a:t>
            </a:r>
            <a:endParaRPr lang="en-GB"/>
          </a:p>
        </p:txBody>
      </p:sp>
      <p:sp>
        <p:nvSpPr>
          <p:cNvPr id="4" name="Rectangle 3">
            <a:extLst>
              <a:ext uri="{FF2B5EF4-FFF2-40B4-BE49-F238E27FC236}">
                <a16:creationId xmlns:a16="http://schemas.microsoft.com/office/drawing/2014/main" id="{1ACC0FFF-EDF5-49D0-8C1F-A5D5BA3335B9}"/>
              </a:ext>
            </a:extLst>
          </p:cNvPr>
          <p:cNvSpPr/>
          <p:nvPr userDrawn="1"/>
        </p:nvSpPr>
        <p:spPr>
          <a:xfrm>
            <a:off x="998351" y="2246533"/>
            <a:ext cx="839614" cy="411225"/>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30</a:t>
            </a:r>
          </a:p>
          <a:p>
            <a:pPr algn="ctr"/>
            <a:r>
              <a:rPr lang="en-GB" sz="800">
                <a:solidFill>
                  <a:schemeClr val="bg1"/>
                </a:solidFill>
              </a:rPr>
              <a:t>73</a:t>
            </a:r>
          </a:p>
          <a:p>
            <a:pPr algn="ctr"/>
            <a:r>
              <a:rPr lang="en-GB" sz="800">
                <a:solidFill>
                  <a:schemeClr val="bg1"/>
                </a:solidFill>
              </a:rPr>
              <a:t>226</a:t>
            </a:r>
          </a:p>
        </p:txBody>
      </p:sp>
      <p:sp>
        <p:nvSpPr>
          <p:cNvPr id="5" name="Rectangle 4">
            <a:extLst>
              <a:ext uri="{FF2B5EF4-FFF2-40B4-BE49-F238E27FC236}">
                <a16:creationId xmlns:a16="http://schemas.microsoft.com/office/drawing/2014/main" id="{081F4118-D01B-40DD-940F-068338DB15A5}"/>
              </a:ext>
            </a:extLst>
          </p:cNvPr>
          <p:cNvSpPr/>
          <p:nvPr userDrawn="1"/>
        </p:nvSpPr>
        <p:spPr>
          <a:xfrm>
            <a:off x="998351" y="1731971"/>
            <a:ext cx="839614" cy="411225"/>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51</a:t>
            </a:r>
          </a:p>
          <a:p>
            <a:pPr algn="ctr"/>
            <a:r>
              <a:rPr lang="en-GB" sz="800">
                <a:solidFill>
                  <a:schemeClr val="bg1"/>
                </a:solidFill>
              </a:rPr>
              <a:t>141</a:t>
            </a:r>
          </a:p>
        </p:txBody>
      </p:sp>
      <p:sp>
        <p:nvSpPr>
          <p:cNvPr id="6" name="Rectangle 5">
            <a:extLst>
              <a:ext uri="{FF2B5EF4-FFF2-40B4-BE49-F238E27FC236}">
                <a16:creationId xmlns:a16="http://schemas.microsoft.com/office/drawing/2014/main" id="{4A97C791-7BB0-4AC9-BDE9-68939F34221B}"/>
              </a:ext>
            </a:extLst>
          </p:cNvPr>
          <p:cNvSpPr/>
          <p:nvPr userDrawn="1"/>
        </p:nvSpPr>
        <p:spPr>
          <a:xfrm>
            <a:off x="998351" y="2761094"/>
            <a:ext cx="839614" cy="411225"/>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12</a:t>
            </a:r>
          </a:p>
          <a:p>
            <a:pPr algn="ctr"/>
            <a:r>
              <a:rPr lang="en-GB" sz="800">
                <a:solidFill>
                  <a:schemeClr val="bg1"/>
                </a:solidFill>
              </a:rPr>
              <a:t>35</a:t>
            </a:r>
          </a:p>
          <a:p>
            <a:pPr algn="ctr"/>
            <a:r>
              <a:rPr lang="en-GB" sz="800">
                <a:solidFill>
                  <a:schemeClr val="bg1"/>
                </a:solidFill>
              </a:rPr>
              <a:t>60</a:t>
            </a:r>
          </a:p>
        </p:txBody>
      </p:sp>
      <p:sp>
        <p:nvSpPr>
          <p:cNvPr id="7" name="Rectangle 6">
            <a:extLst>
              <a:ext uri="{FF2B5EF4-FFF2-40B4-BE49-F238E27FC236}">
                <a16:creationId xmlns:a16="http://schemas.microsoft.com/office/drawing/2014/main" id="{C8693543-F502-48B0-9E65-053408E60BF0}"/>
              </a:ext>
            </a:extLst>
          </p:cNvPr>
          <p:cNvSpPr/>
          <p:nvPr userDrawn="1"/>
        </p:nvSpPr>
        <p:spPr>
          <a:xfrm>
            <a:off x="998351" y="3275656"/>
            <a:ext cx="839614" cy="411225"/>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172</a:t>
            </a:r>
          </a:p>
          <a:p>
            <a:pPr algn="ctr"/>
            <a:r>
              <a:rPr lang="en-GB" sz="800">
                <a:solidFill>
                  <a:sysClr val="windowText" lastClr="000000"/>
                </a:solidFill>
              </a:rPr>
              <a:t>234</a:t>
            </a:r>
          </a:p>
          <a:p>
            <a:pPr algn="ctr"/>
            <a:r>
              <a:rPr lang="en-GB" sz="800">
                <a:solidFill>
                  <a:sysClr val="windowText" lastClr="000000"/>
                </a:solidFill>
              </a:rPr>
              <a:t>255</a:t>
            </a:r>
          </a:p>
        </p:txBody>
      </p:sp>
      <p:sp>
        <p:nvSpPr>
          <p:cNvPr id="8" name="Rectangle 7">
            <a:extLst>
              <a:ext uri="{FF2B5EF4-FFF2-40B4-BE49-F238E27FC236}">
                <a16:creationId xmlns:a16="http://schemas.microsoft.com/office/drawing/2014/main" id="{A2309040-9C95-48FE-AA99-4757E8328519}"/>
              </a:ext>
            </a:extLst>
          </p:cNvPr>
          <p:cNvSpPr/>
          <p:nvPr userDrawn="1"/>
        </p:nvSpPr>
        <p:spPr>
          <a:xfrm>
            <a:off x="2992848" y="1732478"/>
            <a:ext cx="839614" cy="411225"/>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118</a:t>
            </a:r>
          </a:p>
          <a:p>
            <a:pPr algn="ctr"/>
            <a:r>
              <a:rPr lang="en-GB" sz="800">
                <a:solidFill>
                  <a:sysClr val="windowText" lastClr="000000"/>
                </a:solidFill>
              </a:rPr>
              <a:t>210</a:t>
            </a:r>
          </a:p>
          <a:p>
            <a:pPr algn="ctr"/>
            <a:r>
              <a:rPr lang="en-GB" sz="800">
                <a:solidFill>
                  <a:sysClr val="windowText" lastClr="000000"/>
                </a:solidFill>
              </a:rPr>
              <a:t>255</a:t>
            </a:r>
          </a:p>
        </p:txBody>
      </p:sp>
      <p:sp>
        <p:nvSpPr>
          <p:cNvPr id="11" name="TextBox 10">
            <a:extLst>
              <a:ext uri="{FF2B5EF4-FFF2-40B4-BE49-F238E27FC236}">
                <a16:creationId xmlns:a16="http://schemas.microsoft.com/office/drawing/2014/main" id="{A4897B22-3CA8-4621-8A3B-B9D2E3D07988}"/>
              </a:ext>
            </a:extLst>
          </p:cNvPr>
          <p:cNvSpPr txBox="1"/>
          <p:nvPr userDrawn="1"/>
        </p:nvSpPr>
        <p:spPr>
          <a:xfrm>
            <a:off x="983882" y="1330325"/>
            <a:ext cx="1364046" cy="153888"/>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Primary colors</a:t>
            </a:r>
          </a:p>
        </p:txBody>
      </p:sp>
      <p:sp>
        <p:nvSpPr>
          <p:cNvPr id="20" name="Rectangle 19">
            <a:extLst>
              <a:ext uri="{FF2B5EF4-FFF2-40B4-BE49-F238E27FC236}">
                <a16:creationId xmlns:a16="http://schemas.microsoft.com/office/drawing/2014/main" id="{6453D312-00EF-44B5-9D91-290BE0E19654}"/>
              </a:ext>
            </a:extLst>
          </p:cNvPr>
          <p:cNvSpPr/>
          <p:nvPr userDrawn="1"/>
        </p:nvSpPr>
        <p:spPr>
          <a:xfrm>
            <a:off x="998351" y="3786711"/>
            <a:ext cx="839614" cy="411225"/>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184</a:t>
            </a:r>
          </a:p>
          <a:p>
            <a:pPr algn="ctr"/>
            <a:r>
              <a:rPr lang="en-GB" sz="800">
                <a:solidFill>
                  <a:schemeClr val="bg1"/>
                </a:solidFill>
              </a:rPr>
              <a:t>245</a:t>
            </a:r>
          </a:p>
        </p:txBody>
      </p:sp>
      <p:sp>
        <p:nvSpPr>
          <p:cNvPr id="21" name="Rectangle 20">
            <a:extLst>
              <a:ext uri="{FF2B5EF4-FFF2-40B4-BE49-F238E27FC236}">
                <a16:creationId xmlns:a16="http://schemas.microsoft.com/office/drawing/2014/main" id="{58D98991-520C-4FD6-8B23-8732995E56B1}"/>
              </a:ext>
            </a:extLst>
          </p:cNvPr>
          <p:cNvSpPr/>
          <p:nvPr userDrawn="1"/>
        </p:nvSpPr>
        <p:spPr>
          <a:xfrm>
            <a:off x="998351" y="4301271"/>
            <a:ext cx="839614" cy="411225"/>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114</a:t>
            </a:r>
          </a:p>
          <a:p>
            <a:pPr algn="ctr"/>
            <a:r>
              <a:rPr lang="en-GB" sz="800">
                <a:solidFill>
                  <a:schemeClr val="bg1"/>
                </a:solidFill>
              </a:rPr>
              <a:t>19</a:t>
            </a:r>
          </a:p>
          <a:p>
            <a:pPr algn="ctr"/>
            <a:r>
              <a:rPr lang="en-GB" sz="800">
                <a:solidFill>
                  <a:schemeClr val="bg1"/>
                </a:solidFill>
              </a:rPr>
              <a:t>234</a:t>
            </a:r>
          </a:p>
        </p:txBody>
      </p:sp>
      <p:sp>
        <p:nvSpPr>
          <p:cNvPr id="22" name="Rectangle 21">
            <a:extLst>
              <a:ext uri="{FF2B5EF4-FFF2-40B4-BE49-F238E27FC236}">
                <a16:creationId xmlns:a16="http://schemas.microsoft.com/office/drawing/2014/main" id="{2FA38B4C-5B80-413E-B283-1F1ADBFD09CD}"/>
              </a:ext>
            </a:extLst>
          </p:cNvPr>
          <p:cNvSpPr/>
          <p:nvPr userDrawn="1"/>
        </p:nvSpPr>
        <p:spPr>
          <a:xfrm>
            <a:off x="998351" y="4809439"/>
            <a:ext cx="839614" cy="411225"/>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253</a:t>
            </a:r>
          </a:p>
          <a:p>
            <a:pPr algn="ctr"/>
            <a:r>
              <a:rPr lang="en-GB" sz="800">
                <a:solidFill>
                  <a:schemeClr val="bg1"/>
                </a:solidFill>
              </a:rPr>
              <a:t>52</a:t>
            </a:r>
          </a:p>
          <a:p>
            <a:pPr algn="ctr"/>
            <a:r>
              <a:rPr lang="en-GB" sz="800">
                <a:solidFill>
                  <a:schemeClr val="bg1"/>
                </a:solidFill>
              </a:rPr>
              <a:t>156</a:t>
            </a:r>
          </a:p>
        </p:txBody>
      </p:sp>
      <p:sp>
        <p:nvSpPr>
          <p:cNvPr id="25" name="TextBox 24">
            <a:extLst>
              <a:ext uri="{FF2B5EF4-FFF2-40B4-BE49-F238E27FC236}">
                <a16:creationId xmlns:a16="http://schemas.microsoft.com/office/drawing/2014/main" id="{6A07E492-5EF0-4085-AA14-90D280B1DF69}"/>
              </a:ext>
            </a:extLst>
          </p:cNvPr>
          <p:cNvSpPr txBox="1"/>
          <p:nvPr userDrawn="1"/>
        </p:nvSpPr>
        <p:spPr>
          <a:xfrm>
            <a:off x="1921682" y="2852903"/>
            <a:ext cx="1253995" cy="237066"/>
          </a:xfrm>
          <a:prstGeom prst="rect">
            <a:avLst/>
          </a:prstGeom>
          <a:noFill/>
        </p:spPr>
        <p:txBody>
          <a:bodyPr wrap="square" lIns="54610" tIns="54610" rIns="54610" bIns="54610" rtlCol="0" anchor="ctr">
            <a:noAutofit/>
          </a:bodyPr>
          <a:lstStyle/>
          <a:p>
            <a:pPr algn="l">
              <a:spcAft>
                <a:spcPts val="600"/>
              </a:spcAft>
            </a:pPr>
            <a:r>
              <a:rPr lang="en-GB" sz="1000"/>
              <a:t>Dark Blue</a:t>
            </a:r>
          </a:p>
        </p:txBody>
      </p:sp>
      <p:sp>
        <p:nvSpPr>
          <p:cNvPr id="30" name="TextBox 29">
            <a:extLst>
              <a:ext uri="{FF2B5EF4-FFF2-40B4-BE49-F238E27FC236}">
                <a16:creationId xmlns:a16="http://schemas.microsoft.com/office/drawing/2014/main" id="{B28A2D81-3A9C-47D3-8174-874F601607DC}"/>
              </a:ext>
            </a:extLst>
          </p:cNvPr>
          <p:cNvSpPr txBox="1"/>
          <p:nvPr userDrawn="1"/>
        </p:nvSpPr>
        <p:spPr>
          <a:xfrm>
            <a:off x="1921682" y="1830789"/>
            <a:ext cx="1253995" cy="237066"/>
          </a:xfrm>
          <a:prstGeom prst="rect">
            <a:avLst/>
          </a:prstGeom>
          <a:noFill/>
        </p:spPr>
        <p:txBody>
          <a:bodyPr wrap="square" lIns="54610" tIns="54610" rIns="54610" bIns="54610" rtlCol="0" anchor="ctr">
            <a:noAutofit/>
          </a:bodyPr>
          <a:lstStyle/>
          <a:p>
            <a:pPr algn="l">
              <a:spcAft>
                <a:spcPts val="600"/>
              </a:spcAft>
            </a:pPr>
            <a:r>
              <a:rPr lang="en-GB" sz="1000"/>
              <a:t>KPMG Blue</a:t>
            </a:r>
          </a:p>
        </p:txBody>
      </p:sp>
      <p:sp>
        <p:nvSpPr>
          <p:cNvPr id="33" name="TextBox 32">
            <a:extLst>
              <a:ext uri="{FF2B5EF4-FFF2-40B4-BE49-F238E27FC236}">
                <a16:creationId xmlns:a16="http://schemas.microsoft.com/office/drawing/2014/main" id="{2C791116-D184-4C43-9C1C-30181CDF0E84}"/>
              </a:ext>
            </a:extLst>
          </p:cNvPr>
          <p:cNvSpPr txBox="1"/>
          <p:nvPr userDrawn="1"/>
        </p:nvSpPr>
        <p:spPr>
          <a:xfrm>
            <a:off x="1921682" y="3363960"/>
            <a:ext cx="1253995" cy="237066"/>
          </a:xfrm>
          <a:prstGeom prst="rect">
            <a:avLst/>
          </a:prstGeom>
          <a:noFill/>
        </p:spPr>
        <p:txBody>
          <a:bodyPr wrap="square" lIns="54610" tIns="54610" rIns="54610" bIns="54610" rtlCol="0" anchor="ctr">
            <a:noAutofit/>
          </a:bodyPr>
          <a:lstStyle/>
          <a:p>
            <a:pPr algn="l">
              <a:spcAft>
                <a:spcPts val="600"/>
              </a:spcAft>
            </a:pPr>
            <a:r>
              <a:rPr lang="en-GB" sz="1000"/>
              <a:t>Light Blue</a:t>
            </a:r>
          </a:p>
        </p:txBody>
      </p:sp>
      <p:sp>
        <p:nvSpPr>
          <p:cNvPr id="36" name="TextBox 35">
            <a:extLst>
              <a:ext uri="{FF2B5EF4-FFF2-40B4-BE49-F238E27FC236}">
                <a16:creationId xmlns:a16="http://schemas.microsoft.com/office/drawing/2014/main" id="{0A430D78-5EDB-481E-BB6D-67D8689BCE11}"/>
              </a:ext>
            </a:extLst>
          </p:cNvPr>
          <p:cNvSpPr txBox="1"/>
          <p:nvPr userDrawn="1"/>
        </p:nvSpPr>
        <p:spPr>
          <a:xfrm>
            <a:off x="3971415" y="1817279"/>
            <a:ext cx="1253995" cy="237066"/>
          </a:xfrm>
          <a:prstGeom prst="rect">
            <a:avLst/>
          </a:prstGeom>
          <a:noFill/>
        </p:spPr>
        <p:txBody>
          <a:bodyPr wrap="square" lIns="54610" tIns="54610" rIns="54610" bIns="54610" rtlCol="0" anchor="ctr">
            <a:noAutofit/>
          </a:bodyPr>
          <a:lstStyle/>
          <a:p>
            <a:pPr algn="l">
              <a:spcAft>
                <a:spcPts val="600"/>
              </a:spcAft>
            </a:pPr>
            <a:r>
              <a:rPr lang="en-GB" sz="1000"/>
              <a:t>Blue</a:t>
            </a:r>
          </a:p>
        </p:txBody>
      </p:sp>
      <p:sp>
        <p:nvSpPr>
          <p:cNvPr id="39" name="TextBox 38">
            <a:extLst>
              <a:ext uri="{FF2B5EF4-FFF2-40B4-BE49-F238E27FC236}">
                <a16:creationId xmlns:a16="http://schemas.microsoft.com/office/drawing/2014/main" id="{E42EE987-0425-4CD8-B75D-E3E8F8C2096D}"/>
              </a:ext>
            </a:extLst>
          </p:cNvPr>
          <p:cNvSpPr txBox="1"/>
          <p:nvPr userDrawn="1"/>
        </p:nvSpPr>
        <p:spPr>
          <a:xfrm>
            <a:off x="1921682" y="2341846"/>
            <a:ext cx="1253995" cy="237066"/>
          </a:xfrm>
          <a:prstGeom prst="rect">
            <a:avLst/>
          </a:prstGeom>
          <a:noFill/>
        </p:spPr>
        <p:txBody>
          <a:bodyPr wrap="square" lIns="54610" tIns="54610" rIns="54610" bIns="54610" rtlCol="0" anchor="ctr">
            <a:noAutofit/>
          </a:bodyPr>
          <a:lstStyle/>
          <a:p>
            <a:pPr algn="l">
              <a:spcAft>
                <a:spcPts val="600"/>
              </a:spcAft>
            </a:pPr>
            <a:r>
              <a:rPr lang="en-GB" sz="1000"/>
              <a:t>Cobalt Blue</a:t>
            </a:r>
          </a:p>
        </p:txBody>
      </p:sp>
      <p:sp>
        <p:nvSpPr>
          <p:cNvPr id="45" name="TextBox 44">
            <a:extLst>
              <a:ext uri="{FF2B5EF4-FFF2-40B4-BE49-F238E27FC236}">
                <a16:creationId xmlns:a16="http://schemas.microsoft.com/office/drawing/2014/main" id="{1B01B4DF-404A-4544-B313-2720FCBDD0B4}"/>
              </a:ext>
            </a:extLst>
          </p:cNvPr>
          <p:cNvSpPr txBox="1"/>
          <p:nvPr userDrawn="1"/>
        </p:nvSpPr>
        <p:spPr>
          <a:xfrm>
            <a:off x="1921682" y="3874401"/>
            <a:ext cx="1253995" cy="237066"/>
          </a:xfrm>
          <a:prstGeom prst="rect">
            <a:avLst/>
          </a:prstGeom>
          <a:noFill/>
        </p:spPr>
        <p:txBody>
          <a:bodyPr wrap="square" lIns="54610" tIns="54610" rIns="54610" bIns="54610" rtlCol="0" anchor="ctr">
            <a:noAutofit/>
          </a:bodyPr>
          <a:lstStyle/>
          <a:p>
            <a:pPr algn="l">
              <a:spcAft>
                <a:spcPts val="600"/>
              </a:spcAft>
            </a:pPr>
            <a:r>
              <a:rPr lang="en-GB" sz="1000"/>
              <a:t>Pacific Blue</a:t>
            </a:r>
          </a:p>
        </p:txBody>
      </p:sp>
      <p:sp>
        <p:nvSpPr>
          <p:cNvPr id="48" name="TextBox 47">
            <a:extLst>
              <a:ext uri="{FF2B5EF4-FFF2-40B4-BE49-F238E27FC236}">
                <a16:creationId xmlns:a16="http://schemas.microsoft.com/office/drawing/2014/main" id="{96DFA940-4699-43CF-A21A-AE4227704697}"/>
              </a:ext>
            </a:extLst>
          </p:cNvPr>
          <p:cNvSpPr txBox="1"/>
          <p:nvPr userDrawn="1"/>
        </p:nvSpPr>
        <p:spPr>
          <a:xfrm>
            <a:off x="1921682" y="4385458"/>
            <a:ext cx="1253995" cy="237066"/>
          </a:xfrm>
          <a:prstGeom prst="rect">
            <a:avLst/>
          </a:prstGeom>
          <a:noFill/>
        </p:spPr>
        <p:txBody>
          <a:bodyPr wrap="square" lIns="54610" tIns="54610" rIns="54610" bIns="54610" rtlCol="0" anchor="ctr">
            <a:noAutofit/>
          </a:bodyPr>
          <a:lstStyle/>
          <a:p>
            <a:pPr algn="l">
              <a:spcAft>
                <a:spcPts val="600"/>
              </a:spcAft>
            </a:pPr>
            <a:r>
              <a:rPr lang="en-GB" sz="1000"/>
              <a:t>Purple</a:t>
            </a:r>
          </a:p>
        </p:txBody>
      </p:sp>
      <p:sp>
        <p:nvSpPr>
          <p:cNvPr id="51" name="TextBox 50">
            <a:extLst>
              <a:ext uri="{FF2B5EF4-FFF2-40B4-BE49-F238E27FC236}">
                <a16:creationId xmlns:a16="http://schemas.microsoft.com/office/drawing/2014/main" id="{49A40265-6498-4E16-877D-6BC9A8CE7DCA}"/>
              </a:ext>
            </a:extLst>
          </p:cNvPr>
          <p:cNvSpPr txBox="1"/>
          <p:nvPr userDrawn="1"/>
        </p:nvSpPr>
        <p:spPr>
          <a:xfrm>
            <a:off x="1921682" y="4896518"/>
            <a:ext cx="1253995" cy="237066"/>
          </a:xfrm>
          <a:prstGeom prst="rect">
            <a:avLst/>
          </a:prstGeom>
          <a:noFill/>
        </p:spPr>
        <p:txBody>
          <a:bodyPr wrap="square" lIns="54610" tIns="54610" rIns="54610" bIns="54610" rtlCol="0" anchor="ctr">
            <a:noAutofit/>
          </a:bodyPr>
          <a:lstStyle/>
          <a:p>
            <a:pPr algn="l">
              <a:spcAft>
                <a:spcPts val="600"/>
              </a:spcAft>
            </a:pPr>
            <a:r>
              <a:rPr lang="en-GB" sz="1000"/>
              <a:t>Pink</a:t>
            </a:r>
          </a:p>
        </p:txBody>
      </p:sp>
      <p:sp>
        <p:nvSpPr>
          <p:cNvPr id="9" name="Rectangle 8">
            <a:extLst>
              <a:ext uri="{FF2B5EF4-FFF2-40B4-BE49-F238E27FC236}">
                <a16:creationId xmlns:a16="http://schemas.microsoft.com/office/drawing/2014/main" id="{A4B6D9AD-8E94-4A62-B92C-C973F5486E37}"/>
              </a:ext>
            </a:extLst>
          </p:cNvPr>
          <p:cNvSpPr/>
          <p:nvPr userDrawn="1"/>
        </p:nvSpPr>
        <p:spPr>
          <a:xfrm>
            <a:off x="2999643" y="2243028"/>
            <a:ext cx="839614" cy="411225"/>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81</a:t>
            </a:r>
          </a:p>
          <a:p>
            <a:pPr algn="ctr"/>
            <a:r>
              <a:rPr lang="en-GB" sz="800">
                <a:solidFill>
                  <a:schemeClr val="bg1"/>
                </a:solidFill>
              </a:rPr>
              <a:t>13</a:t>
            </a:r>
          </a:p>
          <a:p>
            <a:pPr algn="ctr"/>
            <a:r>
              <a:rPr lang="en-GB" sz="800">
                <a:solidFill>
                  <a:schemeClr val="bg1"/>
                </a:solidFill>
              </a:rPr>
              <a:t>188</a:t>
            </a:r>
          </a:p>
        </p:txBody>
      </p:sp>
      <p:sp>
        <p:nvSpPr>
          <p:cNvPr id="10" name="Rectangle 9">
            <a:extLst>
              <a:ext uri="{FF2B5EF4-FFF2-40B4-BE49-F238E27FC236}">
                <a16:creationId xmlns:a16="http://schemas.microsoft.com/office/drawing/2014/main" id="{5D377AFC-4BDC-44AC-80A6-06A9503B868A}"/>
              </a:ext>
            </a:extLst>
          </p:cNvPr>
          <p:cNvSpPr/>
          <p:nvPr userDrawn="1"/>
        </p:nvSpPr>
        <p:spPr>
          <a:xfrm>
            <a:off x="2999643" y="2757590"/>
            <a:ext cx="839614" cy="411225"/>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180</a:t>
            </a:r>
          </a:p>
          <a:p>
            <a:pPr algn="ctr"/>
            <a:r>
              <a:rPr lang="en-GB" sz="800">
                <a:solidFill>
                  <a:schemeClr val="bg1"/>
                </a:solidFill>
              </a:rPr>
              <a:t>151</a:t>
            </a:r>
          </a:p>
          <a:p>
            <a:pPr algn="ctr"/>
            <a:r>
              <a:rPr lang="en-GB" sz="800">
                <a:solidFill>
                  <a:schemeClr val="bg1"/>
                </a:solidFill>
              </a:rPr>
              <a:t>255</a:t>
            </a:r>
          </a:p>
        </p:txBody>
      </p:sp>
      <p:sp>
        <p:nvSpPr>
          <p:cNvPr id="12" name="TextBox 11">
            <a:extLst>
              <a:ext uri="{FF2B5EF4-FFF2-40B4-BE49-F238E27FC236}">
                <a16:creationId xmlns:a16="http://schemas.microsoft.com/office/drawing/2014/main" id="{8B231EB6-12A0-47AA-88B0-D248845383EA}"/>
              </a:ext>
            </a:extLst>
          </p:cNvPr>
          <p:cNvSpPr txBox="1"/>
          <p:nvPr userDrawn="1"/>
        </p:nvSpPr>
        <p:spPr>
          <a:xfrm>
            <a:off x="2992848" y="1330325"/>
            <a:ext cx="1946348" cy="307777"/>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Accent colors for infographics and charts only</a:t>
            </a:r>
          </a:p>
        </p:txBody>
      </p:sp>
      <p:sp>
        <p:nvSpPr>
          <p:cNvPr id="59" name="Rectangle 58">
            <a:extLst>
              <a:ext uri="{FF2B5EF4-FFF2-40B4-BE49-F238E27FC236}">
                <a16:creationId xmlns:a16="http://schemas.microsoft.com/office/drawing/2014/main" id="{8B8F1FC7-CA8A-485A-9440-4EA69DF44F1B}"/>
              </a:ext>
            </a:extLst>
          </p:cNvPr>
          <p:cNvSpPr/>
          <p:nvPr userDrawn="1"/>
        </p:nvSpPr>
        <p:spPr>
          <a:xfrm>
            <a:off x="2999643" y="3272151"/>
            <a:ext cx="839614" cy="411225"/>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171</a:t>
            </a:r>
          </a:p>
          <a:p>
            <a:pPr algn="ctr"/>
            <a:r>
              <a:rPr lang="en-GB" sz="800">
                <a:solidFill>
                  <a:schemeClr val="bg1"/>
                </a:solidFill>
              </a:rPr>
              <a:t>13</a:t>
            </a:r>
          </a:p>
          <a:p>
            <a:pPr algn="ctr"/>
            <a:r>
              <a:rPr lang="en-GB" sz="800">
                <a:solidFill>
                  <a:schemeClr val="bg1"/>
                </a:solidFill>
              </a:rPr>
              <a:t>130</a:t>
            </a:r>
          </a:p>
        </p:txBody>
      </p:sp>
      <p:sp>
        <p:nvSpPr>
          <p:cNvPr id="60" name="Rectangle 59">
            <a:extLst>
              <a:ext uri="{FF2B5EF4-FFF2-40B4-BE49-F238E27FC236}">
                <a16:creationId xmlns:a16="http://schemas.microsoft.com/office/drawing/2014/main" id="{FF4DC1F0-F2DB-41DC-B843-C645575C978D}"/>
              </a:ext>
            </a:extLst>
          </p:cNvPr>
          <p:cNvSpPr/>
          <p:nvPr userDrawn="1"/>
        </p:nvSpPr>
        <p:spPr>
          <a:xfrm>
            <a:off x="2999643" y="3786713"/>
            <a:ext cx="839614" cy="411225"/>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255</a:t>
            </a:r>
          </a:p>
          <a:p>
            <a:pPr algn="ctr"/>
            <a:r>
              <a:rPr lang="en-GB" sz="800">
                <a:solidFill>
                  <a:sysClr val="windowText" lastClr="000000"/>
                </a:solidFill>
              </a:rPr>
              <a:t>163</a:t>
            </a:r>
          </a:p>
          <a:p>
            <a:pPr algn="ctr"/>
            <a:r>
              <a:rPr lang="en-GB" sz="800">
                <a:solidFill>
                  <a:sysClr val="windowText" lastClr="000000"/>
                </a:solidFill>
              </a:rPr>
              <a:t>218</a:t>
            </a:r>
          </a:p>
        </p:txBody>
      </p:sp>
      <p:sp>
        <p:nvSpPr>
          <p:cNvPr id="61" name="Rectangle 60">
            <a:extLst>
              <a:ext uri="{FF2B5EF4-FFF2-40B4-BE49-F238E27FC236}">
                <a16:creationId xmlns:a16="http://schemas.microsoft.com/office/drawing/2014/main" id="{1FDCCC15-7DDA-4C27-A66A-86FEF3CE0FDB}"/>
              </a:ext>
            </a:extLst>
          </p:cNvPr>
          <p:cNvSpPr/>
          <p:nvPr userDrawn="1"/>
        </p:nvSpPr>
        <p:spPr>
          <a:xfrm>
            <a:off x="2999643" y="4301273"/>
            <a:ext cx="839614" cy="411225"/>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9</a:t>
            </a:r>
          </a:p>
          <a:p>
            <a:pPr algn="ctr"/>
            <a:r>
              <a:rPr lang="en-GB" sz="800">
                <a:solidFill>
                  <a:schemeClr val="bg1"/>
                </a:solidFill>
              </a:rPr>
              <a:t>142</a:t>
            </a:r>
          </a:p>
          <a:p>
            <a:pPr algn="ctr"/>
            <a:r>
              <a:rPr lang="en-GB" sz="800">
                <a:solidFill>
                  <a:schemeClr val="bg1"/>
                </a:solidFill>
              </a:rPr>
              <a:t>126</a:t>
            </a:r>
          </a:p>
        </p:txBody>
      </p:sp>
      <p:sp>
        <p:nvSpPr>
          <p:cNvPr id="62" name="Rectangle 61">
            <a:extLst>
              <a:ext uri="{FF2B5EF4-FFF2-40B4-BE49-F238E27FC236}">
                <a16:creationId xmlns:a16="http://schemas.microsoft.com/office/drawing/2014/main" id="{E6A7B705-A81A-45EE-B7F8-A08C39775723}"/>
              </a:ext>
            </a:extLst>
          </p:cNvPr>
          <p:cNvSpPr/>
          <p:nvPr userDrawn="1"/>
        </p:nvSpPr>
        <p:spPr>
          <a:xfrm>
            <a:off x="2999643" y="4809441"/>
            <a:ext cx="839614" cy="411225"/>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192</a:t>
            </a:r>
          </a:p>
          <a:p>
            <a:pPr algn="ctr"/>
            <a:r>
              <a:rPr lang="en-GB" sz="800">
                <a:solidFill>
                  <a:schemeClr val="bg1"/>
                </a:solidFill>
              </a:rPr>
              <a:t>174</a:t>
            </a:r>
          </a:p>
        </p:txBody>
      </p:sp>
      <p:sp>
        <p:nvSpPr>
          <p:cNvPr id="63" name="Rectangle 62">
            <a:extLst>
              <a:ext uri="{FF2B5EF4-FFF2-40B4-BE49-F238E27FC236}">
                <a16:creationId xmlns:a16="http://schemas.microsoft.com/office/drawing/2014/main" id="{70C56EF7-AC83-449B-8CC3-F1D314081B92}"/>
              </a:ext>
            </a:extLst>
          </p:cNvPr>
          <p:cNvSpPr/>
          <p:nvPr userDrawn="1"/>
        </p:nvSpPr>
        <p:spPr>
          <a:xfrm>
            <a:off x="2999643" y="5324001"/>
            <a:ext cx="839614" cy="411225"/>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accent3"/>
                </a:solidFill>
              </a:rPr>
              <a:t>99</a:t>
            </a:r>
          </a:p>
          <a:p>
            <a:pPr algn="ctr"/>
            <a:r>
              <a:rPr lang="en-GB" sz="800">
                <a:solidFill>
                  <a:schemeClr val="accent3"/>
                </a:solidFill>
              </a:rPr>
              <a:t>235</a:t>
            </a:r>
          </a:p>
          <a:p>
            <a:pPr algn="ctr"/>
            <a:r>
              <a:rPr lang="en-GB" sz="800">
                <a:solidFill>
                  <a:schemeClr val="accent3"/>
                </a:solidFill>
              </a:rPr>
              <a:t>218</a:t>
            </a:r>
          </a:p>
        </p:txBody>
      </p:sp>
      <p:grpSp>
        <p:nvGrpSpPr>
          <p:cNvPr id="65" name="Group 64">
            <a:extLst>
              <a:ext uri="{FF2B5EF4-FFF2-40B4-BE49-F238E27FC236}">
                <a16:creationId xmlns:a16="http://schemas.microsoft.com/office/drawing/2014/main" id="{34556660-1591-47B1-B18E-F2FCE5FDCA50}"/>
              </a:ext>
            </a:extLst>
          </p:cNvPr>
          <p:cNvGrpSpPr/>
          <p:nvPr userDrawn="1"/>
        </p:nvGrpSpPr>
        <p:grpSpPr>
          <a:xfrm>
            <a:off x="3971416" y="2341846"/>
            <a:ext cx="1253995" cy="3303408"/>
            <a:chOff x="2169429" y="1756308"/>
            <a:chExt cx="2286000" cy="3303408"/>
          </a:xfrm>
        </p:grpSpPr>
        <p:sp>
          <p:nvSpPr>
            <p:cNvPr id="66" name="TextBox 65">
              <a:extLst>
                <a:ext uri="{FF2B5EF4-FFF2-40B4-BE49-F238E27FC236}">
                  <a16:creationId xmlns:a16="http://schemas.microsoft.com/office/drawing/2014/main" id="{C1242448-F6EA-445E-86F6-56F1F6B8DCA0}"/>
                </a:ext>
              </a:extLst>
            </p:cNvPr>
            <p:cNvSpPr txBox="1"/>
            <p:nvPr userDrawn="1"/>
          </p:nvSpPr>
          <p:spPr>
            <a:xfrm>
              <a:off x="2169429" y="2778422"/>
              <a:ext cx="2286000" cy="237066"/>
            </a:xfrm>
            <a:prstGeom prst="rect">
              <a:avLst/>
            </a:prstGeom>
            <a:noFill/>
          </p:spPr>
          <p:txBody>
            <a:bodyPr wrap="square" lIns="54610" tIns="54610" rIns="54610" bIns="54610" rtlCol="0" anchor="ctr">
              <a:noAutofit/>
            </a:bodyPr>
            <a:lstStyle/>
            <a:p>
              <a:pPr algn="l">
                <a:spcAft>
                  <a:spcPts val="600"/>
                </a:spcAft>
              </a:pPr>
              <a:r>
                <a:rPr lang="en-GB" sz="1000"/>
                <a:t>Dark Pink</a:t>
              </a:r>
            </a:p>
          </p:txBody>
        </p:sp>
        <p:sp>
          <p:nvSpPr>
            <p:cNvPr id="67" name="TextBox 66">
              <a:extLst>
                <a:ext uri="{FF2B5EF4-FFF2-40B4-BE49-F238E27FC236}">
                  <a16:creationId xmlns:a16="http://schemas.microsoft.com/office/drawing/2014/main" id="{F9F2D96E-0391-44D3-9D85-C49CD2682224}"/>
                </a:ext>
              </a:extLst>
            </p:cNvPr>
            <p:cNvSpPr txBox="1"/>
            <p:nvPr userDrawn="1"/>
          </p:nvSpPr>
          <p:spPr>
            <a:xfrm>
              <a:off x="2169429" y="1756308"/>
              <a:ext cx="2286000" cy="237066"/>
            </a:xfrm>
            <a:prstGeom prst="rect">
              <a:avLst/>
            </a:prstGeom>
            <a:noFill/>
          </p:spPr>
          <p:txBody>
            <a:bodyPr wrap="square" lIns="54610" tIns="54610" rIns="54610" bIns="54610" rtlCol="0" anchor="ctr">
              <a:noAutofit/>
            </a:bodyPr>
            <a:lstStyle/>
            <a:p>
              <a:pPr algn="l">
                <a:spcAft>
                  <a:spcPts val="600"/>
                </a:spcAft>
              </a:pPr>
              <a:r>
                <a:rPr lang="en-GB" sz="1000"/>
                <a:t>Dark Purple</a:t>
              </a:r>
            </a:p>
          </p:txBody>
        </p:sp>
        <p:sp>
          <p:nvSpPr>
            <p:cNvPr id="68" name="TextBox 67">
              <a:extLst>
                <a:ext uri="{FF2B5EF4-FFF2-40B4-BE49-F238E27FC236}">
                  <a16:creationId xmlns:a16="http://schemas.microsoft.com/office/drawing/2014/main" id="{712A9094-C141-4137-91C8-07CDF0270449}"/>
                </a:ext>
              </a:extLst>
            </p:cNvPr>
            <p:cNvSpPr txBox="1"/>
            <p:nvPr userDrawn="1"/>
          </p:nvSpPr>
          <p:spPr>
            <a:xfrm>
              <a:off x="2169429" y="3289479"/>
              <a:ext cx="2286000" cy="237066"/>
            </a:xfrm>
            <a:prstGeom prst="rect">
              <a:avLst/>
            </a:prstGeom>
            <a:noFill/>
          </p:spPr>
          <p:txBody>
            <a:bodyPr wrap="square" lIns="54610" tIns="54610" rIns="54610" bIns="54610" rtlCol="0" anchor="ctr">
              <a:noAutofit/>
            </a:bodyPr>
            <a:lstStyle/>
            <a:p>
              <a:pPr algn="l">
                <a:spcAft>
                  <a:spcPts val="600"/>
                </a:spcAft>
              </a:pPr>
              <a:r>
                <a:rPr lang="en-GB" sz="1000"/>
                <a:t>Light Pink</a:t>
              </a:r>
            </a:p>
          </p:txBody>
        </p:sp>
        <p:sp>
          <p:nvSpPr>
            <p:cNvPr id="69" name="TextBox 68">
              <a:extLst>
                <a:ext uri="{FF2B5EF4-FFF2-40B4-BE49-F238E27FC236}">
                  <a16:creationId xmlns:a16="http://schemas.microsoft.com/office/drawing/2014/main" id="{A455B7B5-73DE-46AF-B400-88997B50AD80}"/>
                </a:ext>
              </a:extLst>
            </p:cNvPr>
            <p:cNvSpPr txBox="1"/>
            <p:nvPr userDrawn="1"/>
          </p:nvSpPr>
          <p:spPr>
            <a:xfrm>
              <a:off x="2169429" y="3800536"/>
              <a:ext cx="2286000" cy="237066"/>
            </a:xfrm>
            <a:prstGeom prst="rect">
              <a:avLst/>
            </a:prstGeom>
            <a:noFill/>
          </p:spPr>
          <p:txBody>
            <a:bodyPr wrap="square" lIns="54610" tIns="54610" rIns="54610" bIns="54610" rtlCol="0" anchor="ctr">
              <a:noAutofit/>
            </a:bodyPr>
            <a:lstStyle/>
            <a:p>
              <a:pPr algn="l">
                <a:spcAft>
                  <a:spcPts val="600"/>
                </a:spcAft>
              </a:pPr>
              <a:r>
                <a:rPr lang="en-GB" sz="1000"/>
                <a:t>Dark Green</a:t>
              </a:r>
            </a:p>
          </p:txBody>
        </p:sp>
        <p:sp>
          <p:nvSpPr>
            <p:cNvPr id="70" name="TextBox 69">
              <a:extLst>
                <a:ext uri="{FF2B5EF4-FFF2-40B4-BE49-F238E27FC236}">
                  <a16:creationId xmlns:a16="http://schemas.microsoft.com/office/drawing/2014/main" id="{2B4C4881-6213-41A5-AC03-CCE78498A9AE}"/>
                </a:ext>
              </a:extLst>
            </p:cNvPr>
            <p:cNvSpPr txBox="1"/>
            <p:nvPr userDrawn="1"/>
          </p:nvSpPr>
          <p:spPr>
            <a:xfrm>
              <a:off x="2169429" y="2267365"/>
              <a:ext cx="2286000" cy="237066"/>
            </a:xfrm>
            <a:prstGeom prst="rect">
              <a:avLst/>
            </a:prstGeom>
            <a:noFill/>
          </p:spPr>
          <p:txBody>
            <a:bodyPr wrap="square" lIns="54610" tIns="54610" rIns="54610" bIns="54610" rtlCol="0" anchor="ctr">
              <a:noAutofit/>
            </a:bodyPr>
            <a:lstStyle/>
            <a:p>
              <a:pPr algn="l">
                <a:spcAft>
                  <a:spcPts val="600"/>
                </a:spcAft>
              </a:pPr>
              <a:r>
                <a:rPr lang="en-GB" sz="1000"/>
                <a:t>Light Purple</a:t>
              </a:r>
            </a:p>
          </p:txBody>
        </p:sp>
        <p:sp>
          <p:nvSpPr>
            <p:cNvPr id="71" name="TextBox 70">
              <a:extLst>
                <a:ext uri="{FF2B5EF4-FFF2-40B4-BE49-F238E27FC236}">
                  <a16:creationId xmlns:a16="http://schemas.microsoft.com/office/drawing/2014/main" id="{940387EA-5FDE-4F6F-BAF2-604549CCD0F0}"/>
                </a:ext>
              </a:extLst>
            </p:cNvPr>
            <p:cNvSpPr txBox="1"/>
            <p:nvPr userDrawn="1"/>
          </p:nvSpPr>
          <p:spPr>
            <a:xfrm>
              <a:off x="2169429" y="4311593"/>
              <a:ext cx="2286000" cy="237066"/>
            </a:xfrm>
            <a:prstGeom prst="rect">
              <a:avLst/>
            </a:prstGeom>
            <a:noFill/>
          </p:spPr>
          <p:txBody>
            <a:bodyPr wrap="square" lIns="54610" tIns="54610" rIns="54610" bIns="54610" rtlCol="0" anchor="ctr">
              <a:noAutofit/>
            </a:bodyPr>
            <a:lstStyle/>
            <a:p>
              <a:pPr algn="l">
                <a:spcAft>
                  <a:spcPts val="600"/>
                </a:spcAft>
              </a:pPr>
              <a:r>
                <a:rPr lang="en-GB" sz="1000"/>
                <a:t>Green</a:t>
              </a:r>
            </a:p>
          </p:txBody>
        </p:sp>
        <p:sp>
          <p:nvSpPr>
            <p:cNvPr id="72" name="TextBox 71">
              <a:extLst>
                <a:ext uri="{FF2B5EF4-FFF2-40B4-BE49-F238E27FC236}">
                  <a16:creationId xmlns:a16="http://schemas.microsoft.com/office/drawing/2014/main" id="{A92671DE-F6BD-48CB-B11C-208DD1F1CCB3}"/>
                </a:ext>
              </a:extLst>
            </p:cNvPr>
            <p:cNvSpPr txBox="1"/>
            <p:nvPr userDrawn="1"/>
          </p:nvSpPr>
          <p:spPr>
            <a:xfrm>
              <a:off x="2169429" y="4822650"/>
              <a:ext cx="2286000" cy="237066"/>
            </a:xfrm>
            <a:prstGeom prst="rect">
              <a:avLst/>
            </a:prstGeom>
            <a:noFill/>
          </p:spPr>
          <p:txBody>
            <a:bodyPr wrap="square" lIns="54610" tIns="54610" rIns="54610" bIns="54610" rtlCol="0" anchor="ctr">
              <a:noAutofit/>
            </a:bodyPr>
            <a:lstStyle/>
            <a:p>
              <a:pPr algn="l">
                <a:spcAft>
                  <a:spcPts val="600"/>
                </a:spcAft>
              </a:pPr>
              <a:r>
                <a:rPr lang="en-GB" sz="1000"/>
                <a:t>Light Green</a:t>
              </a:r>
            </a:p>
          </p:txBody>
        </p:sp>
      </p:grpSp>
      <p:sp>
        <p:nvSpPr>
          <p:cNvPr id="74" name="Rectangle 73">
            <a:extLst>
              <a:ext uri="{FF2B5EF4-FFF2-40B4-BE49-F238E27FC236}">
                <a16:creationId xmlns:a16="http://schemas.microsoft.com/office/drawing/2014/main" id="{35C7B945-9627-4D94-B008-C987FEA96972}"/>
              </a:ext>
            </a:extLst>
          </p:cNvPr>
          <p:cNvSpPr/>
          <p:nvPr userDrawn="1"/>
        </p:nvSpPr>
        <p:spPr>
          <a:xfrm>
            <a:off x="5232206" y="1731971"/>
            <a:ext cx="839614" cy="411225"/>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51</a:t>
            </a:r>
          </a:p>
          <a:p>
            <a:pPr algn="ctr"/>
            <a:r>
              <a:rPr lang="en-GB" sz="800">
                <a:solidFill>
                  <a:schemeClr val="bg1"/>
                </a:solidFill>
              </a:rPr>
              <a:t>51</a:t>
            </a:r>
          </a:p>
          <a:p>
            <a:pPr algn="ctr"/>
            <a:r>
              <a:rPr lang="en-GB" sz="800">
                <a:solidFill>
                  <a:schemeClr val="bg1"/>
                </a:solidFill>
              </a:rPr>
              <a:t>51</a:t>
            </a:r>
          </a:p>
        </p:txBody>
      </p:sp>
      <p:sp>
        <p:nvSpPr>
          <p:cNvPr id="75" name="Rectangle 74">
            <a:extLst>
              <a:ext uri="{FF2B5EF4-FFF2-40B4-BE49-F238E27FC236}">
                <a16:creationId xmlns:a16="http://schemas.microsoft.com/office/drawing/2014/main" id="{AEB1F170-4966-4AAF-ABAA-3D2A0369F7FA}"/>
              </a:ext>
            </a:extLst>
          </p:cNvPr>
          <p:cNvSpPr/>
          <p:nvPr userDrawn="1"/>
        </p:nvSpPr>
        <p:spPr>
          <a:xfrm>
            <a:off x="5232206" y="2246533"/>
            <a:ext cx="839614" cy="411225"/>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a:p>
            <a:pPr algn="ctr"/>
            <a:endParaRPr lang="en-GB" sz="800">
              <a:solidFill>
                <a:schemeClr val="bg1"/>
              </a:solidFill>
            </a:endParaRPr>
          </a:p>
        </p:txBody>
      </p:sp>
      <p:sp>
        <p:nvSpPr>
          <p:cNvPr id="76" name="TextBox 75">
            <a:extLst>
              <a:ext uri="{FF2B5EF4-FFF2-40B4-BE49-F238E27FC236}">
                <a16:creationId xmlns:a16="http://schemas.microsoft.com/office/drawing/2014/main" id="{7033C2B2-E4D1-4420-8509-EC1E2C80321F}"/>
              </a:ext>
            </a:extLst>
          </p:cNvPr>
          <p:cNvSpPr txBox="1"/>
          <p:nvPr userDrawn="1"/>
        </p:nvSpPr>
        <p:spPr>
          <a:xfrm>
            <a:off x="5225411" y="1330325"/>
            <a:ext cx="1545229" cy="307777"/>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Neutrals for infographics and charts only </a:t>
            </a:r>
          </a:p>
        </p:txBody>
      </p:sp>
      <p:sp>
        <p:nvSpPr>
          <p:cNvPr id="77" name="Rectangle 76">
            <a:extLst>
              <a:ext uri="{FF2B5EF4-FFF2-40B4-BE49-F238E27FC236}">
                <a16:creationId xmlns:a16="http://schemas.microsoft.com/office/drawing/2014/main" id="{9BFC6FF0-9D30-4829-A667-26B9E6467077}"/>
              </a:ext>
            </a:extLst>
          </p:cNvPr>
          <p:cNvSpPr/>
          <p:nvPr userDrawn="1"/>
        </p:nvSpPr>
        <p:spPr>
          <a:xfrm>
            <a:off x="5232206" y="2761094"/>
            <a:ext cx="839614" cy="4112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152</a:t>
            </a:r>
          </a:p>
          <a:p>
            <a:pPr algn="ctr"/>
            <a:r>
              <a:rPr lang="en-GB" sz="800">
                <a:solidFill>
                  <a:schemeClr val="bg1"/>
                </a:solidFill>
              </a:rPr>
              <a:t>152</a:t>
            </a:r>
          </a:p>
          <a:p>
            <a:pPr algn="ctr"/>
            <a:r>
              <a:rPr lang="en-GB" sz="800">
                <a:solidFill>
                  <a:schemeClr val="bg1"/>
                </a:solidFill>
              </a:rPr>
              <a:t>152</a:t>
            </a:r>
          </a:p>
        </p:txBody>
      </p:sp>
      <p:sp>
        <p:nvSpPr>
          <p:cNvPr id="78" name="Rectangle 77">
            <a:extLst>
              <a:ext uri="{FF2B5EF4-FFF2-40B4-BE49-F238E27FC236}">
                <a16:creationId xmlns:a16="http://schemas.microsoft.com/office/drawing/2014/main" id="{AF40F7A4-A491-46D0-AC78-F38FB368D987}"/>
              </a:ext>
            </a:extLst>
          </p:cNvPr>
          <p:cNvSpPr/>
          <p:nvPr userDrawn="1"/>
        </p:nvSpPr>
        <p:spPr>
          <a:xfrm>
            <a:off x="5232206" y="3275656"/>
            <a:ext cx="839614" cy="41122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178</a:t>
            </a:r>
          </a:p>
          <a:p>
            <a:pPr algn="ctr"/>
            <a:r>
              <a:rPr lang="en-GB" sz="800">
                <a:solidFill>
                  <a:sysClr val="windowText" lastClr="000000"/>
                </a:solidFill>
              </a:rPr>
              <a:t>178</a:t>
            </a:r>
          </a:p>
          <a:p>
            <a:pPr algn="ctr"/>
            <a:r>
              <a:rPr lang="en-GB" sz="800">
                <a:solidFill>
                  <a:sysClr val="windowText" lastClr="000000"/>
                </a:solidFill>
              </a:rPr>
              <a:t>178</a:t>
            </a:r>
          </a:p>
        </p:txBody>
      </p:sp>
      <p:sp>
        <p:nvSpPr>
          <p:cNvPr id="79" name="Rectangle 78">
            <a:extLst>
              <a:ext uri="{FF2B5EF4-FFF2-40B4-BE49-F238E27FC236}">
                <a16:creationId xmlns:a16="http://schemas.microsoft.com/office/drawing/2014/main" id="{E22CE48C-CD62-438B-AF1B-E80398CE41CF}"/>
              </a:ext>
            </a:extLst>
          </p:cNvPr>
          <p:cNvSpPr/>
          <p:nvPr userDrawn="1"/>
        </p:nvSpPr>
        <p:spPr>
          <a:xfrm>
            <a:off x="5232206" y="3790216"/>
            <a:ext cx="839614" cy="41122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229</a:t>
            </a:r>
          </a:p>
          <a:p>
            <a:pPr algn="ctr"/>
            <a:r>
              <a:rPr lang="en-GB" sz="800">
                <a:solidFill>
                  <a:schemeClr val="tx1"/>
                </a:solidFill>
              </a:rPr>
              <a:t>229</a:t>
            </a:r>
          </a:p>
          <a:p>
            <a:pPr algn="ctr"/>
            <a:r>
              <a:rPr lang="en-GB" sz="800">
                <a:solidFill>
                  <a:schemeClr val="tx1"/>
                </a:solidFill>
              </a:rPr>
              <a:t>229</a:t>
            </a:r>
          </a:p>
        </p:txBody>
      </p:sp>
      <p:sp>
        <p:nvSpPr>
          <p:cNvPr id="83" name="TextBox 82">
            <a:extLst>
              <a:ext uri="{FF2B5EF4-FFF2-40B4-BE49-F238E27FC236}">
                <a16:creationId xmlns:a16="http://schemas.microsoft.com/office/drawing/2014/main" id="{BFA814C9-BD96-4348-B664-2AD4A5DAAB12}"/>
              </a:ext>
            </a:extLst>
          </p:cNvPr>
          <p:cNvSpPr txBox="1"/>
          <p:nvPr userDrawn="1"/>
        </p:nvSpPr>
        <p:spPr>
          <a:xfrm>
            <a:off x="6203979" y="2852903"/>
            <a:ext cx="1253995" cy="237066"/>
          </a:xfrm>
          <a:prstGeom prst="rect">
            <a:avLst/>
          </a:prstGeom>
          <a:noFill/>
        </p:spPr>
        <p:txBody>
          <a:bodyPr wrap="square" lIns="54610" tIns="54610" rIns="54610" bIns="54610" rtlCol="0" anchor="ctr">
            <a:noAutofit/>
          </a:bodyPr>
          <a:lstStyle/>
          <a:p>
            <a:pPr algn="l">
              <a:spcAft>
                <a:spcPts val="600"/>
              </a:spcAft>
            </a:pPr>
            <a:r>
              <a:rPr lang="en-GB" sz="1000"/>
              <a:t>Grey 3</a:t>
            </a:r>
          </a:p>
        </p:txBody>
      </p:sp>
      <p:sp>
        <p:nvSpPr>
          <p:cNvPr id="84" name="TextBox 83">
            <a:extLst>
              <a:ext uri="{FF2B5EF4-FFF2-40B4-BE49-F238E27FC236}">
                <a16:creationId xmlns:a16="http://schemas.microsoft.com/office/drawing/2014/main" id="{B38E8C09-0782-4E70-887B-080A8FC240A9}"/>
              </a:ext>
            </a:extLst>
          </p:cNvPr>
          <p:cNvSpPr txBox="1"/>
          <p:nvPr userDrawn="1"/>
        </p:nvSpPr>
        <p:spPr>
          <a:xfrm>
            <a:off x="6203979" y="1830789"/>
            <a:ext cx="1253995" cy="237066"/>
          </a:xfrm>
          <a:prstGeom prst="rect">
            <a:avLst/>
          </a:prstGeom>
          <a:noFill/>
        </p:spPr>
        <p:txBody>
          <a:bodyPr wrap="square" lIns="54610" tIns="54610" rIns="54610" bIns="54610" rtlCol="0" anchor="ctr">
            <a:noAutofit/>
          </a:bodyPr>
          <a:lstStyle/>
          <a:p>
            <a:pPr algn="l">
              <a:spcAft>
                <a:spcPts val="600"/>
              </a:spcAft>
            </a:pPr>
            <a:r>
              <a:rPr lang="en-GB" sz="1000"/>
              <a:t>Grey 1</a:t>
            </a:r>
          </a:p>
        </p:txBody>
      </p:sp>
      <p:sp>
        <p:nvSpPr>
          <p:cNvPr id="85" name="TextBox 84">
            <a:extLst>
              <a:ext uri="{FF2B5EF4-FFF2-40B4-BE49-F238E27FC236}">
                <a16:creationId xmlns:a16="http://schemas.microsoft.com/office/drawing/2014/main" id="{7C3E17E9-EAB5-401D-99B5-E01BBCBAAE59}"/>
              </a:ext>
            </a:extLst>
          </p:cNvPr>
          <p:cNvSpPr txBox="1"/>
          <p:nvPr userDrawn="1"/>
        </p:nvSpPr>
        <p:spPr>
          <a:xfrm>
            <a:off x="6203979" y="3363960"/>
            <a:ext cx="1253995" cy="237066"/>
          </a:xfrm>
          <a:prstGeom prst="rect">
            <a:avLst/>
          </a:prstGeom>
          <a:noFill/>
        </p:spPr>
        <p:txBody>
          <a:bodyPr wrap="square" lIns="54610" tIns="54610" rIns="54610" bIns="54610" rtlCol="0" anchor="ctr">
            <a:noAutofit/>
          </a:bodyPr>
          <a:lstStyle/>
          <a:p>
            <a:pPr algn="l">
              <a:spcAft>
                <a:spcPts val="600"/>
              </a:spcAft>
            </a:pPr>
            <a:r>
              <a:rPr lang="en-GB" sz="1000"/>
              <a:t>Grey 4</a:t>
            </a:r>
          </a:p>
        </p:txBody>
      </p:sp>
      <p:sp>
        <p:nvSpPr>
          <p:cNvPr id="86" name="TextBox 85">
            <a:extLst>
              <a:ext uri="{FF2B5EF4-FFF2-40B4-BE49-F238E27FC236}">
                <a16:creationId xmlns:a16="http://schemas.microsoft.com/office/drawing/2014/main" id="{DA95C41B-9591-4042-8AC0-03DBDA91FD18}"/>
              </a:ext>
            </a:extLst>
          </p:cNvPr>
          <p:cNvSpPr txBox="1"/>
          <p:nvPr userDrawn="1"/>
        </p:nvSpPr>
        <p:spPr>
          <a:xfrm>
            <a:off x="6203979" y="3875017"/>
            <a:ext cx="1253995" cy="237066"/>
          </a:xfrm>
          <a:prstGeom prst="rect">
            <a:avLst/>
          </a:prstGeom>
          <a:noFill/>
        </p:spPr>
        <p:txBody>
          <a:bodyPr wrap="square" lIns="54610" tIns="54610" rIns="54610" bIns="54610" rtlCol="0" anchor="ctr">
            <a:noAutofit/>
          </a:bodyPr>
          <a:lstStyle/>
          <a:p>
            <a:pPr algn="l">
              <a:spcAft>
                <a:spcPts val="600"/>
              </a:spcAft>
            </a:pPr>
            <a:r>
              <a:rPr lang="en-GB" sz="1000"/>
              <a:t>Grey 5</a:t>
            </a:r>
          </a:p>
        </p:txBody>
      </p:sp>
      <p:sp>
        <p:nvSpPr>
          <p:cNvPr id="87" name="TextBox 86">
            <a:extLst>
              <a:ext uri="{FF2B5EF4-FFF2-40B4-BE49-F238E27FC236}">
                <a16:creationId xmlns:a16="http://schemas.microsoft.com/office/drawing/2014/main" id="{C924189F-5F86-46B9-810F-1AF60243011B}"/>
              </a:ext>
            </a:extLst>
          </p:cNvPr>
          <p:cNvSpPr txBox="1"/>
          <p:nvPr userDrawn="1"/>
        </p:nvSpPr>
        <p:spPr>
          <a:xfrm>
            <a:off x="6203979" y="2341846"/>
            <a:ext cx="1253995" cy="237066"/>
          </a:xfrm>
          <a:prstGeom prst="rect">
            <a:avLst/>
          </a:prstGeom>
          <a:noFill/>
        </p:spPr>
        <p:txBody>
          <a:bodyPr wrap="square" lIns="54610" tIns="54610" rIns="54610" bIns="54610" rtlCol="0" anchor="ctr">
            <a:noAutofit/>
          </a:bodyPr>
          <a:lstStyle/>
          <a:p>
            <a:pPr algn="l">
              <a:spcAft>
                <a:spcPts val="600"/>
              </a:spcAft>
            </a:pPr>
            <a:r>
              <a:rPr lang="en-GB" sz="1000"/>
              <a:t>Grey 2</a:t>
            </a:r>
          </a:p>
        </p:txBody>
      </p:sp>
      <p:sp>
        <p:nvSpPr>
          <p:cNvPr id="52" name="Rectangle 51">
            <a:extLst>
              <a:ext uri="{FF2B5EF4-FFF2-40B4-BE49-F238E27FC236}">
                <a16:creationId xmlns:a16="http://schemas.microsoft.com/office/drawing/2014/main" id="{4ACB48A6-B340-401D-8994-A0E53291AC9B}"/>
              </a:ext>
            </a:extLst>
          </p:cNvPr>
          <p:cNvSpPr/>
          <p:nvPr userDrawn="1"/>
        </p:nvSpPr>
        <p:spPr>
          <a:xfrm>
            <a:off x="7170486" y="2656172"/>
            <a:ext cx="839614" cy="411225"/>
          </a:xfrm>
          <a:prstGeom prst="rect">
            <a:avLst/>
          </a:prstGeom>
          <a:gradFill>
            <a:gsLst>
              <a:gs pos="100000">
                <a:schemeClr val="accent1"/>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a:solidFill>
                <a:schemeClr val="bg1"/>
              </a:solidFill>
            </a:endParaRPr>
          </a:p>
        </p:txBody>
      </p:sp>
      <p:sp>
        <p:nvSpPr>
          <p:cNvPr id="53" name="Rectangle 52">
            <a:extLst>
              <a:ext uri="{FF2B5EF4-FFF2-40B4-BE49-F238E27FC236}">
                <a16:creationId xmlns:a16="http://schemas.microsoft.com/office/drawing/2014/main" id="{26F71474-A782-4BB1-8B9F-8DCCEAF88E0C}"/>
              </a:ext>
            </a:extLst>
          </p:cNvPr>
          <p:cNvSpPr/>
          <p:nvPr userDrawn="1"/>
        </p:nvSpPr>
        <p:spPr>
          <a:xfrm>
            <a:off x="9170077" y="2656172"/>
            <a:ext cx="839614" cy="411225"/>
          </a:xfrm>
          <a:prstGeom prst="rect">
            <a:avLst/>
          </a:prstGeom>
          <a:gradFill>
            <a:gsLst>
              <a:gs pos="100000">
                <a:srgbClr val="ACEAFF"/>
              </a:gs>
              <a:gs pos="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a:solidFill>
                <a:schemeClr val="bg1"/>
              </a:solidFill>
            </a:endParaRPr>
          </a:p>
        </p:txBody>
      </p:sp>
      <p:sp>
        <p:nvSpPr>
          <p:cNvPr id="54" name="TextBox 53">
            <a:extLst>
              <a:ext uri="{FF2B5EF4-FFF2-40B4-BE49-F238E27FC236}">
                <a16:creationId xmlns:a16="http://schemas.microsoft.com/office/drawing/2014/main" id="{2102BFCC-8EF9-4273-ADB0-A655CD827F66}"/>
              </a:ext>
            </a:extLst>
          </p:cNvPr>
          <p:cNvSpPr txBox="1"/>
          <p:nvPr userDrawn="1"/>
        </p:nvSpPr>
        <p:spPr>
          <a:xfrm>
            <a:off x="8028290" y="2743862"/>
            <a:ext cx="1568421" cy="237066"/>
          </a:xfrm>
          <a:prstGeom prst="rect">
            <a:avLst/>
          </a:prstGeom>
          <a:noFill/>
        </p:spPr>
        <p:txBody>
          <a:bodyPr wrap="square" lIns="54610" tIns="54610" rIns="54610" bIns="54610" rtlCol="0" anchor="ctr">
            <a:noAutofit/>
          </a:bodyPr>
          <a:lstStyle/>
          <a:p>
            <a:pPr algn="l">
              <a:spcAft>
                <a:spcPts val="600"/>
              </a:spcAft>
            </a:pPr>
            <a:r>
              <a:rPr lang="en-GB" sz="1000"/>
              <a:t>Purple/</a:t>
            </a:r>
            <a:br>
              <a:rPr lang="en-GB" sz="1000"/>
            </a:br>
            <a:r>
              <a:rPr lang="en-GB" sz="1000"/>
              <a:t>Cobalt gradient</a:t>
            </a:r>
          </a:p>
        </p:txBody>
      </p:sp>
      <p:sp>
        <p:nvSpPr>
          <p:cNvPr id="55" name="TextBox 54">
            <a:extLst>
              <a:ext uri="{FF2B5EF4-FFF2-40B4-BE49-F238E27FC236}">
                <a16:creationId xmlns:a16="http://schemas.microsoft.com/office/drawing/2014/main" id="{02D8D802-07C6-434C-B36C-582D2F2FAF7C}"/>
              </a:ext>
            </a:extLst>
          </p:cNvPr>
          <p:cNvSpPr txBox="1"/>
          <p:nvPr userDrawn="1"/>
        </p:nvSpPr>
        <p:spPr>
          <a:xfrm>
            <a:off x="10053992" y="2743862"/>
            <a:ext cx="1709098" cy="237066"/>
          </a:xfrm>
          <a:prstGeom prst="rect">
            <a:avLst/>
          </a:prstGeom>
          <a:noFill/>
        </p:spPr>
        <p:txBody>
          <a:bodyPr wrap="square" lIns="54610" tIns="54610" rIns="54610" bIns="54610" rtlCol="0" anchor="ctr">
            <a:noAutofit/>
          </a:bodyPr>
          <a:lstStyle/>
          <a:p>
            <a:pPr algn="l">
              <a:spcAft>
                <a:spcPts val="600"/>
              </a:spcAft>
            </a:pPr>
            <a:r>
              <a:rPr lang="en-GB" sz="1000"/>
              <a:t>Pacific/</a:t>
            </a:r>
            <a:br>
              <a:rPr lang="en-GB" sz="1000"/>
            </a:br>
            <a:r>
              <a:rPr lang="en-GB" sz="1000"/>
              <a:t>Light Blue gradient</a:t>
            </a:r>
          </a:p>
        </p:txBody>
      </p:sp>
      <p:sp>
        <p:nvSpPr>
          <p:cNvPr id="56" name="TextBox 55">
            <a:extLst>
              <a:ext uri="{FF2B5EF4-FFF2-40B4-BE49-F238E27FC236}">
                <a16:creationId xmlns:a16="http://schemas.microsoft.com/office/drawing/2014/main" id="{F56630A0-1CC3-4558-99F3-72A9846C3FA4}"/>
              </a:ext>
            </a:extLst>
          </p:cNvPr>
          <p:cNvSpPr txBox="1"/>
          <p:nvPr userDrawn="1"/>
        </p:nvSpPr>
        <p:spPr>
          <a:xfrm>
            <a:off x="7146554" y="1298952"/>
            <a:ext cx="4047046" cy="1269578"/>
          </a:xfrm>
          <a:prstGeom prst="rect">
            <a:avLst/>
          </a:prstGeom>
          <a:noFill/>
        </p:spPr>
        <p:txBody>
          <a:bodyPr wrap="square" lIns="0" tIns="0" rIns="0" bIns="0" rtlCol="0">
            <a:spAutoFit/>
          </a:bodyPr>
          <a:lstStyle/>
          <a:p>
            <a:pPr algn="l">
              <a:spcAft>
                <a:spcPts val="300"/>
              </a:spcAft>
            </a:pPr>
            <a:r>
              <a:rPr lang="en-US" sz="1000" b="1">
                <a:solidFill>
                  <a:sysClr val="windowText" lastClr="000000"/>
                </a:solidFill>
              </a:rPr>
              <a:t>Gradients</a:t>
            </a:r>
          </a:p>
          <a:p>
            <a:pPr marL="171450" indent="-171450" algn="l">
              <a:spcAft>
                <a:spcPts val="300"/>
              </a:spcAft>
              <a:buFont typeface="Arial" panose="020B0604020202020204" pitchFamily="34" charset="0"/>
              <a:buChar char="•"/>
            </a:pPr>
            <a:r>
              <a:rPr lang="en-GB" sz="1000" b="0">
                <a:solidFill>
                  <a:sysClr val="windowText" lastClr="000000"/>
                </a:solidFill>
              </a:rPr>
              <a:t>The </a:t>
            </a:r>
            <a:r>
              <a:rPr lang="en-US" sz="1000" b="0" noProof="0">
                <a:solidFill>
                  <a:sysClr val="windowText" lastClr="000000"/>
                </a:solidFill>
              </a:rPr>
              <a:t>colors</a:t>
            </a:r>
            <a:r>
              <a:rPr lang="en-GB" sz="1000" b="0">
                <a:solidFill>
                  <a:sysClr val="windowText" lastClr="000000"/>
                </a:solidFill>
              </a:rPr>
              <a:t> are applied at both ends of the gradient, at 0% and 100% locations</a:t>
            </a:r>
          </a:p>
          <a:p>
            <a:pPr marL="171450" indent="-171450" algn="l">
              <a:spcAft>
                <a:spcPts val="300"/>
              </a:spcAft>
              <a:buFont typeface="Arial" panose="020B0604020202020204" pitchFamily="34" charset="0"/>
              <a:buChar char="•"/>
            </a:pPr>
            <a:r>
              <a:rPr lang="en-GB" sz="1000" b="0">
                <a:solidFill>
                  <a:sysClr val="windowText" lastClr="000000"/>
                </a:solidFill>
              </a:rPr>
              <a:t>The midpoint is at 50%</a:t>
            </a:r>
          </a:p>
          <a:p>
            <a:pPr marL="171450" indent="-171450" algn="l">
              <a:spcAft>
                <a:spcPts val="300"/>
              </a:spcAft>
              <a:buFont typeface="Arial" panose="020B0604020202020204" pitchFamily="34" charset="0"/>
              <a:buChar char="•"/>
            </a:pPr>
            <a:r>
              <a:rPr lang="en-GB" sz="1000" b="0">
                <a:solidFill>
                  <a:sysClr val="windowText" lastClr="000000"/>
                </a:solidFill>
              </a:rPr>
              <a:t>The gradients are used at a 0º angle</a:t>
            </a:r>
          </a:p>
          <a:p>
            <a:pPr marL="171450" indent="-171450" algn="l">
              <a:spcAft>
                <a:spcPts val="300"/>
              </a:spcAft>
              <a:buFont typeface="Arial" panose="020B0604020202020204" pitchFamily="34" charset="0"/>
              <a:buChar char="•"/>
            </a:pPr>
            <a:r>
              <a:rPr lang="en-GB" sz="1000" b="0">
                <a:solidFill>
                  <a:sysClr val="windowText" lastClr="000000"/>
                </a:solidFill>
              </a:rPr>
              <a:t>Use the linear gradient, never radial</a:t>
            </a:r>
          </a:p>
          <a:p>
            <a:pPr marL="171450" indent="-171450" algn="l">
              <a:spcAft>
                <a:spcPts val="300"/>
              </a:spcAft>
              <a:buFont typeface="Arial" panose="020B0604020202020204" pitchFamily="34" charset="0"/>
              <a:buChar char="•"/>
            </a:pPr>
            <a:r>
              <a:rPr lang="en-GB" sz="1000" b="0">
                <a:solidFill>
                  <a:sysClr val="windowText" lastClr="000000"/>
                </a:solidFill>
              </a:rPr>
              <a:t>Do not create new gradients; use only the gradients shown here</a:t>
            </a:r>
            <a:endParaRPr lang="en-US" sz="1000" b="0">
              <a:solidFill>
                <a:sysClr val="windowText" lastClr="000000"/>
              </a:solidFill>
            </a:endParaRPr>
          </a:p>
        </p:txBody>
      </p:sp>
      <p:sp>
        <p:nvSpPr>
          <p:cNvPr id="57" name="Rectangle 56">
            <a:extLst>
              <a:ext uri="{FF2B5EF4-FFF2-40B4-BE49-F238E27FC236}">
                <a16:creationId xmlns:a16="http://schemas.microsoft.com/office/drawing/2014/main" id="{9D5AAA1F-BD76-48F7-8C50-6E5979B9537B}"/>
              </a:ext>
            </a:extLst>
          </p:cNvPr>
          <p:cNvSpPr/>
          <p:nvPr userDrawn="1"/>
        </p:nvSpPr>
        <p:spPr>
          <a:xfrm>
            <a:off x="5225411" y="4304594"/>
            <a:ext cx="839614" cy="4112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255</a:t>
            </a:r>
          </a:p>
          <a:p>
            <a:pPr algn="ctr"/>
            <a:r>
              <a:rPr lang="en-GB" sz="800">
                <a:solidFill>
                  <a:schemeClr val="tx1"/>
                </a:solidFill>
              </a:rPr>
              <a:t>255</a:t>
            </a:r>
          </a:p>
          <a:p>
            <a:pPr algn="ctr"/>
            <a:r>
              <a:rPr lang="en-GB" sz="800">
                <a:solidFill>
                  <a:schemeClr val="tx1"/>
                </a:solidFill>
              </a:rPr>
              <a:t>255</a:t>
            </a:r>
          </a:p>
        </p:txBody>
      </p:sp>
      <p:sp>
        <p:nvSpPr>
          <p:cNvPr id="58" name="TextBox 57">
            <a:extLst>
              <a:ext uri="{FF2B5EF4-FFF2-40B4-BE49-F238E27FC236}">
                <a16:creationId xmlns:a16="http://schemas.microsoft.com/office/drawing/2014/main" id="{3485E89C-C25F-4DDF-BA6F-8600323267FE}"/>
              </a:ext>
            </a:extLst>
          </p:cNvPr>
          <p:cNvSpPr txBox="1"/>
          <p:nvPr userDrawn="1"/>
        </p:nvSpPr>
        <p:spPr>
          <a:xfrm>
            <a:off x="6197184" y="4389395"/>
            <a:ext cx="1253995" cy="237066"/>
          </a:xfrm>
          <a:prstGeom prst="rect">
            <a:avLst/>
          </a:prstGeom>
          <a:noFill/>
        </p:spPr>
        <p:txBody>
          <a:bodyPr wrap="square" lIns="54610" tIns="54610" rIns="54610" bIns="54610" rtlCol="0" anchor="ctr">
            <a:noAutofit/>
          </a:bodyPr>
          <a:lstStyle/>
          <a:p>
            <a:pPr algn="l">
              <a:spcAft>
                <a:spcPts val="600"/>
              </a:spcAft>
            </a:pPr>
            <a:r>
              <a:rPr lang="en-GB" sz="1000"/>
              <a:t>White</a:t>
            </a:r>
          </a:p>
        </p:txBody>
      </p:sp>
      <p:sp>
        <p:nvSpPr>
          <p:cNvPr id="73" name="TextBox 72">
            <a:extLst>
              <a:ext uri="{FF2B5EF4-FFF2-40B4-BE49-F238E27FC236}">
                <a16:creationId xmlns:a16="http://schemas.microsoft.com/office/drawing/2014/main" id="{66117D9B-6EF8-4B36-A112-FD6D19D0AE23}"/>
              </a:ext>
            </a:extLst>
          </p:cNvPr>
          <p:cNvSpPr txBox="1"/>
          <p:nvPr userDrawn="1"/>
        </p:nvSpPr>
        <p:spPr>
          <a:xfrm>
            <a:off x="7146554" y="3336981"/>
            <a:ext cx="1194238" cy="153888"/>
          </a:xfrm>
          <a:prstGeom prst="rect">
            <a:avLst/>
          </a:prstGeom>
          <a:noFill/>
        </p:spPr>
        <p:txBody>
          <a:bodyPr wrap="none" lIns="0" tIns="0" rIns="0" bIns="0" rtlCol="0">
            <a:noAutofit/>
          </a:bodyPr>
          <a:lstStyle/>
          <a:p>
            <a:pPr algn="l">
              <a:spcAft>
                <a:spcPts val="600"/>
              </a:spcAft>
            </a:pPr>
            <a:r>
              <a:rPr lang="en-US" sz="1000" b="1">
                <a:solidFill>
                  <a:sysClr val="windowText" lastClr="000000"/>
                </a:solidFill>
              </a:rPr>
              <a:t>Traffic Light palette</a:t>
            </a:r>
            <a:endParaRPr lang="en-US" sz="1000" b="0">
              <a:solidFill>
                <a:sysClr val="windowText" lastClr="000000"/>
              </a:solidFill>
            </a:endParaRPr>
          </a:p>
        </p:txBody>
      </p:sp>
      <p:sp>
        <p:nvSpPr>
          <p:cNvPr id="101" name="Rectangle 100">
            <a:extLst>
              <a:ext uri="{FF2B5EF4-FFF2-40B4-BE49-F238E27FC236}">
                <a16:creationId xmlns:a16="http://schemas.microsoft.com/office/drawing/2014/main" id="{8629CA1F-9C19-4EBE-AACF-DD30D2A7CB9D}"/>
              </a:ext>
            </a:extLst>
          </p:cNvPr>
          <p:cNvSpPr>
            <a:spLocks/>
          </p:cNvSpPr>
          <p:nvPr userDrawn="1"/>
        </p:nvSpPr>
        <p:spPr>
          <a:xfrm>
            <a:off x="9353776" y="3589581"/>
            <a:ext cx="839614" cy="411225"/>
          </a:xfrm>
          <a:prstGeom prst="rect">
            <a:avLst/>
          </a:prstGeom>
          <a:solidFill>
            <a:srgbClr val="2699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38</a:t>
            </a:r>
          </a:p>
          <a:p>
            <a:pPr algn="ctr"/>
            <a:r>
              <a:rPr lang="en-GB" sz="800">
                <a:solidFill>
                  <a:schemeClr val="bg1"/>
                </a:solidFill>
              </a:rPr>
              <a:t>153</a:t>
            </a:r>
          </a:p>
          <a:p>
            <a:pPr algn="ctr"/>
            <a:r>
              <a:rPr lang="en-GB" sz="800">
                <a:solidFill>
                  <a:schemeClr val="bg1"/>
                </a:solidFill>
              </a:rPr>
              <a:t>36</a:t>
            </a:r>
          </a:p>
        </p:txBody>
      </p:sp>
      <p:sp>
        <p:nvSpPr>
          <p:cNvPr id="102" name="Rectangle 101">
            <a:extLst>
              <a:ext uri="{FF2B5EF4-FFF2-40B4-BE49-F238E27FC236}">
                <a16:creationId xmlns:a16="http://schemas.microsoft.com/office/drawing/2014/main" id="{38F50825-9522-489D-AFE6-03DCC983AE45}"/>
              </a:ext>
            </a:extLst>
          </p:cNvPr>
          <p:cNvSpPr>
            <a:spLocks/>
          </p:cNvSpPr>
          <p:nvPr userDrawn="1"/>
        </p:nvSpPr>
        <p:spPr>
          <a:xfrm>
            <a:off x="8262131" y="3589581"/>
            <a:ext cx="839614" cy="411225"/>
          </a:xfrm>
          <a:prstGeom prst="rect">
            <a:avLst/>
          </a:prstGeom>
          <a:solidFill>
            <a:srgbClr val="F1C44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241</a:t>
            </a:r>
          </a:p>
          <a:p>
            <a:pPr algn="ctr"/>
            <a:r>
              <a:rPr lang="en-GB" sz="800">
                <a:solidFill>
                  <a:schemeClr val="bg1"/>
                </a:solidFill>
              </a:rPr>
              <a:t>196</a:t>
            </a:r>
          </a:p>
          <a:p>
            <a:pPr algn="ctr"/>
            <a:r>
              <a:rPr lang="en-GB" sz="800">
                <a:solidFill>
                  <a:schemeClr val="bg1"/>
                </a:solidFill>
              </a:rPr>
              <a:t>77</a:t>
            </a:r>
          </a:p>
        </p:txBody>
      </p:sp>
      <p:sp>
        <p:nvSpPr>
          <p:cNvPr id="103" name="Rectangle 102">
            <a:extLst>
              <a:ext uri="{FF2B5EF4-FFF2-40B4-BE49-F238E27FC236}">
                <a16:creationId xmlns:a16="http://schemas.microsoft.com/office/drawing/2014/main" id="{920DF8B8-BB57-4FAB-8303-1EA0BDA6B7F5}"/>
              </a:ext>
            </a:extLst>
          </p:cNvPr>
          <p:cNvSpPr>
            <a:spLocks/>
          </p:cNvSpPr>
          <p:nvPr userDrawn="1"/>
        </p:nvSpPr>
        <p:spPr>
          <a:xfrm>
            <a:off x="7170486" y="3589581"/>
            <a:ext cx="839614" cy="411225"/>
          </a:xfrm>
          <a:prstGeom prst="rect">
            <a:avLst/>
          </a:prstGeom>
          <a:solidFill>
            <a:srgbClr val="ED21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237</a:t>
            </a:r>
          </a:p>
          <a:p>
            <a:pPr algn="ctr"/>
            <a:r>
              <a:rPr lang="en-GB" sz="800">
                <a:solidFill>
                  <a:schemeClr val="bg1"/>
                </a:solidFill>
              </a:rPr>
              <a:t>33</a:t>
            </a:r>
          </a:p>
          <a:p>
            <a:pPr algn="ctr"/>
            <a:r>
              <a:rPr lang="en-GB" sz="800">
                <a:solidFill>
                  <a:schemeClr val="bg1"/>
                </a:solidFill>
              </a:rPr>
              <a:t>36</a:t>
            </a:r>
          </a:p>
        </p:txBody>
      </p:sp>
      <p:sp>
        <p:nvSpPr>
          <p:cNvPr id="104" name="TextBox 103">
            <a:extLst>
              <a:ext uri="{FF2B5EF4-FFF2-40B4-BE49-F238E27FC236}">
                <a16:creationId xmlns:a16="http://schemas.microsoft.com/office/drawing/2014/main" id="{0E284CC6-D89E-4E2E-9C1A-D2D015D4CCE1}"/>
              </a:ext>
            </a:extLst>
          </p:cNvPr>
          <p:cNvSpPr txBox="1"/>
          <p:nvPr userDrawn="1"/>
        </p:nvSpPr>
        <p:spPr>
          <a:xfrm>
            <a:off x="7146553" y="4285684"/>
            <a:ext cx="4159622" cy="626317"/>
          </a:xfrm>
          <a:prstGeom prst="rect">
            <a:avLst/>
          </a:prstGeom>
          <a:noFill/>
        </p:spPr>
        <p:txBody>
          <a:bodyPr wrap="square" lIns="0" tIns="0" rIns="0" bIns="0" rtlCol="0">
            <a:noAutofit/>
          </a:bodyPr>
          <a:lstStyle/>
          <a:p>
            <a:pPr algn="l">
              <a:spcAft>
                <a:spcPts val="600"/>
              </a:spcAft>
            </a:pPr>
            <a:r>
              <a:rPr lang="en-US" sz="1000" b="1">
                <a:solidFill>
                  <a:sysClr val="windowText" lastClr="000000"/>
                </a:solidFill>
              </a:rPr>
              <a:t>Potential chart color order</a:t>
            </a:r>
          </a:p>
          <a:p>
            <a:pPr marL="171450" indent="-171450" algn="l">
              <a:spcAft>
                <a:spcPts val="300"/>
              </a:spcAft>
              <a:buFont typeface="Arial" panose="020B0604020202020204" pitchFamily="34" charset="0"/>
              <a:buChar char="•"/>
            </a:pPr>
            <a:r>
              <a:rPr lang="en-US" sz="1000" b="0">
                <a:solidFill>
                  <a:sysClr val="windowText" lastClr="000000"/>
                </a:solidFill>
              </a:rPr>
              <a:t>Prioritize our blues, but they don’t have to be used all at once</a:t>
            </a:r>
          </a:p>
          <a:p>
            <a:pPr marL="171450" indent="-171450" algn="l">
              <a:spcAft>
                <a:spcPts val="300"/>
              </a:spcAft>
              <a:buFont typeface="Arial" panose="020B0604020202020204" pitchFamily="34" charset="0"/>
              <a:buChar char="•"/>
            </a:pPr>
            <a:r>
              <a:rPr lang="en-US" sz="1000" b="0">
                <a:solidFill>
                  <a:sysClr val="windowText" lastClr="000000"/>
                </a:solidFill>
              </a:rPr>
              <a:t>Mix light, mid, and dark tones within data sets</a:t>
            </a:r>
          </a:p>
        </p:txBody>
      </p:sp>
      <p:cxnSp>
        <p:nvCxnSpPr>
          <p:cNvPr id="105" name="Straight Connector 104">
            <a:extLst>
              <a:ext uri="{FF2B5EF4-FFF2-40B4-BE49-F238E27FC236}">
                <a16:creationId xmlns:a16="http://schemas.microsoft.com/office/drawing/2014/main" id="{32E93FD9-5621-45B8-BDA7-4C88B41DB4D9}"/>
              </a:ext>
            </a:extLst>
          </p:cNvPr>
          <p:cNvCxnSpPr/>
          <p:nvPr userDrawn="1"/>
        </p:nvCxnSpPr>
        <p:spPr>
          <a:xfrm>
            <a:off x="7170486" y="324260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8F7303C-5EE8-4FA6-A437-87F2BF61E6C8}"/>
              </a:ext>
            </a:extLst>
          </p:cNvPr>
          <p:cNvCxnSpPr/>
          <p:nvPr userDrawn="1"/>
        </p:nvCxnSpPr>
        <p:spPr>
          <a:xfrm>
            <a:off x="7170486" y="417664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39C72177-73C5-408A-8C21-86379F35DFDA}"/>
              </a:ext>
            </a:extLst>
          </p:cNvPr>
          <p:cNvGrpSpPr/>
          <p:nvPr userDrawn="1"/>
        </p:nvGrpSpPr>
        <p:grpSpPr>
          <a:xfrm>
            <a:off x="7170486" y="5015319"/>
            <a:ext cx="4023114" cy="868052"/>
            <a:chOff x="6942744" y="5227726"/>
            <a:chExt cx="6397168" cy="1380293"/>
          </a:xfrm>
        </p:grpSpPr>
        <p:sp>
          <p:nvSpPr>
            <p:cNvPr id="108" name="Rectangle 107">
              <a:extLst>
                <a:ext uri="{FF2B5EF4-FFF2-40B4-BE49-F238E27FC236}">
                  <a16:creationId xmlns:a16="http://schemas.microsoft.com/office/drawing/2014/main" id="{09C4E567-3FDF-4915-8D1F-4D3869F8570F}"/>
                </a:ext>
              </a:extLst>
            </p:cNvPr>
            <p:cNvSpPr/>
            <p:nvPr userDrawn="1"/>
          </p:nvSpPr>
          <p:spPr>
            <a:xfrm>
              <a:off x="8821942" y="5227726"/>
              <a:ext cx="759576" cy="592341"/>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30</a:t>
              </a:r>
            </a:p>
            <a:p>
              <a:pPr algn="ctr"/>
              <a:r>
                <a:rPr lang="en-GB" sz="800">
                  <a:solidFill>
                    <a:schemeClr val="bg1"/>
                  </a:solidFill>
                </a:rPr>
                <a:t>73</a:t>
              </a:r>
            </a:p>
            <a:p>
              <a:pPr algn="ctr"/>
              <a:r>
                <a:rPr lang="en-GB" sz="800">
                  <a:solidFill>
                    <a:schemeClr val="bg1"/>
                  </a:solidFill>
                </a:rPr>
                <a:t>226</a:t>
              </a:r>
            </a:p>
          </p:txBody>
        </p:sp>
        <p:sp>
          <p:nvSpPr>
            <p:cNvPr id="109" name="Rectangle 108">
              <a:extLst>
                <a:ext uri="{FF2B5EF4-FFF2-40B4-BE49-F238E27FC236}">
                  <a16:creationId xmlns:a16="http://schemas.microsoft.com/office/drawing/2014/main" id="{2DA33985-45D0-4046-B44C-8DCBCFFD86AC}"/>
                </a:ext>
              </a:extLst>
            </p:cNvPr>
            <p:cNvSpPr/>
            <p:nvPr userDrawn="1"/>
          </p:nvSpPr>
          <p:spPr>
            <a:xfrm>
              <a:off x="6942744" y="5227726"/>
              <a:ext cx="759576" cy="592341"/>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51</a:t>
              </a:r>
            </a:p>
            <a:p>
              <a:pPr algn="ctr"/>
              <a:r>
                <a:rPr lang="en-GB" sz="800">
                  <a:solidFill>
                    <a:schemeClr val="bg1"/>
                  </a:solidFill>
                </a:rPr>
                <a:t>141</a:t>
              </a:r>
            </a:p>
          </p:txBody>
        </p:sp>
        <p:sp>
          <p:nvSpPr>
            <p:cNvPr id="110" name="Rectangle 109">
              <a:extLst>
                <a:ext uri="{FF2B5EF4-FFF2-40B4-BE49-F238E27FC236}">
                  <a16:creationId xmlns:a16="http://schemas.microsoft.com/office/drawing/2014/main" id="{60024D76-5422-4C07-A547-F2C593130265}"/>
                </a:ext>
              </a:extLst>
            </p:cNvPr>
            <p:cNvSpPr/>
            <p:nvPr userDrawn="1"/>
          </p:nvSpPr>
          <p:spPr>
            <a:xfrm>
              <a:off x="9761541" y="5227726"/>
              <a:ext cx="759576" cy="592341"/>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118</a:t>
              </a:r>
            </a:p>
            <a:p>
              <a:pPr algn="ctr"/>
              <a:r>
                <a:rPr lang="en-GB" sz="800">
                  <a:solidFill>
                    <a:sysClr val="windowText" lastClr="000000"/>
                  </a:solidFill>
                </a:rPr>
                <a:t>210</a:t>
              </a:r>
            </a:p>
            <a:p>
              <a:pPr algn="ctr"/>
              <a:r>
                <a:rPr lang="en-GB" sz="800">
                  <a:solidFill>
                    <a:sysClr val="windowText" lastClr="000000"/>
                  </a:solidFill>
                </a:rPr>
                <a:t>255</a:t>
              </a:r>
            </a:p>
          </p:txBody>
        </p:sp>
        <p:sp>
          <p:nvSpPr>
            <p:cNvPr id="111" name="Rectangle 110">
              <a:extLst>
                <a:ext uri="{FF2B5EF4-FFF2-40B4-BE49-F238E27FC236}">
                  <a16:creationId xmlns:a16="http://schemas.microsoft.com/office/drawing/2014/main" id="{06E42AD4-4E53-43DB-966B-14EA0ED3E458}"/>
                </a:ext>
              </a:extLst>
            </p:cNvPr>
            <p:cNvSpPr/>
            <p:nvPr userDrawn="1"/>
          </p:nvSpPr>
          <p:spPr>
            <a:xfrm>
              <a:off x="11640737" y="5227726"/>
              <a:ext cx="759576" cy="592341"/>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180</a:t>
              </a:r>
            </a:p>
            <a:p>
              <a:pPr algn="ctr"/>
              <a:r>
                <a:rPr lang="en-GB" sz="800">
                  <a:solidFill>
                    <a:schemeClr val="bg1"/>
                  </a:solidFill>
                </a:rPr>
                <a:t>151</a:t>
              </a:r>
            </a:p>
            <a:p>
              <a:pPr algn="ctr"/>
              <a:r>
                <a:rPr lang="en-GB" sz="800">
                  <a:solidFill>
                    <a:schemeClr val="bg1"/>
                  </a:solidFill>
                </a:rPr>
                <a:t>255</a:t>
              </a:r>
            </a:p>
          </p:txBody>
        </p:sp>
        <p:sp>
          <p:nvSpPr>
            <p:cNvPr id="112" name="Rectangle 111">
              <a:extLst>
                <a:ext uri="{FF2B5EF4-FFF2-40B4-BE49-F238E27FC236}">
                  <a16:creationId xmlns:a16="http://schemas.microsoft.com/office/drawing/2014/main" id="{3123BFF0-C9BC-4A9F-8C1A-6677CDC1F631}"/>
                </a:ext>
              </a:extLst>
            </p:cNvPr>
            <p:cNvSpPr/>
            <p:nvPr userDrawn="1"/>
          </p:nvSpPr>
          <p:spPr>
            <a:xfrm>
              <a:off x="8821942" y="6015678"/>
              <a:ext cx="759576" cy="592341"/>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253</a:t>
              </a:r>
            </a:p>
            <a:p>
              <a:pPr algn="ctr"/>
              <a:r>
                <a:rPr lang="en-GB" sz="800">
                  <a:solidFill>
                    <a:schemeClr val="bg1"/>
                  </a:solidFill>
                </a:rPr>
                <a:t>52</a:t>
              </a:r>
            </a:p>
            <a:p>
              <a:pPr algn="ctr"/>
              <a:r>
                <a:rPr lang="en-GB" sz="800">
                  <a:solidFill>
                    <a:schemeClr val="bg1"/>
                  </a:solidFill>
                </a:rPr>
                <a:t>156</a:t>
              </a:r>
            </a:p>
          </p:txBody>
        </p:sp>
        <p:sp>
          <p:nvSpPr>
            <p:cNvPr id="113" name="Rectangle 112">
              <a:extLst>
                <a:ext uri="{FF2B5EF4-FFF2-40B4-BE49-F238E27FC236}">
                  <a16:creationId xmlns:a16="http://schemas.microsoft.com/office/drawing/2014/main" id="{2B91896C-FA19-4C29-A6A4-8285D7F3418C}"/>
                </a:ext>
              </a:extLst>
            </p:cNvPr>
            <p:cNvSpPr/>
            <p:nvPr userDrawn="1"/>
          </p:nvSpPr>
          <p:spPr>
            <a:xfrm>
              <a:off x="10701139" y="5227726"/>
              <a:ext cx="759576" cy="592341"/>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114</a:t>
              </a:r>
            </a:p>
            <a:p>
              <a:pPr algn="ctr"/>
              <a:r>
                <a:rPr lang="en-GB" sz="800">
                  <a:solidFill>
                    <a:schemeClr val="bg1"/>
                  </a:solidFill>
                </a:rPr>
                <a:t>19</a:t>
              </a:r>
            </a:p>
            <a:p>
              <a:pPr algn="ctr"/>
              <a:r>
                <a:rPr lang="en-GB" sz="800">
                  <a:solidFill>
                    <a:schemeClr val="bg1"/>
                  </a:solidFill>
                </a:rPr>
                <a:t>234</a:t>
              </a:r>
            </a:p>
          </p:txBody>
        </p:sp>
        <p:sp>
          <p:nvSpPr>
            <p:cNvPr id="114" name="Rectangle 113">
              <a:extLst>
                <a:ext uri="{FF2B5EF4-FFF2-40B4-BE49-F238E27FC236}">
                  <a16:creationId xmlns:a16="http://schemas.microsoft.com/office/drawing/2014/main" id="{48E4376B-58CB-4B0E-AB7F-3AF61E7659F9}"/>
                </a:ext>
              </a:extLst>
            </p:cNvPr>
            <p:cNvSpPr/>
            <p:nvPr userDrawn="1"/>
          </p:nvSpPr>
          <p:spPr>
            <a:xfrm>
              <a:off x="9761541" y="6015678"/>
              <a:ext cx="759576" cy="592341"/>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255</a:t>
              </a:r>
            </a:p>
            <a:p>
              <a:pPr algn="ctr"/>
              <a:r>
                <a:rPr lang="en-GB" sz="800">
                  <a:solidFill>
                    <a:schemeClr val="bg1"/>
                  </a:solidFill>
                </a:rPr>
                <a:t>163</a:t>
              </a:r>
            </a:p>
            <a:p>
              <a:pPr algn="ctr"/>
              <a:r>
                <a:rPr lang="en-GB" sz="800">
                  <a:solidFill>
                    <a:schemeClr val="bg1"/>
                  </a:solidFill>
                </a:rPr>
                <a:t>218</a:t>
              </a:r>
            </a:p>
          </p:txBody>
        </p:sp>
        <p:sp>
          <p:nvSpPr>
            <p:cNvPr id="115" name="Rectangle 114">
              <a:extLst>
                <a:ext uri="{FF2B5EF4-FFF2-40B4-BE49-F238E27FC236}">
                  <a16:creationId xmlns:a16="http://schemas.microsoft.com/office/drawing/2014/main" id="{6CCBC42E-797C-4CB6-8C59-2D6FCDDB1F33}"/>
                </a:ext>
              </a:extLst>
            </p:cNvPr>
            <p:cNvSpPr/>
            <p:nvPr userDrawn="1"/>
          </p:nvSpPr>
          <p:spPr>
            <a:xfrm>
              <a:off x="6942744" y="6015678"/>
              <a:ext cx="759576" cy="592341"/>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192</a:t>
              </a:r>
            </a:p>
            <a:p>
              <a:pPr algn="ctr"/>
              <a:r>
                <a:rPr lang="en-GB" sz="800">
                  <a:solidFill>
                    <a:schemeClr val="bg1"/>
                  </a:solidFill>
                </a:rPr>
                <a:t>174</a:t>
              </a:r>
            </a:p>
          </p:txBody>
        </p:sp>
        <p:sp>
          <p:nvSpPr>
            <p:cNvPr id="116" name="Rectangle 115">
              <a:extLst>
                <a:ext uri="{FF2B5EF4-FFF2-40B4-BE49-F238E27FC236}">
                  <a16:creationId xmlns:a16="http://schemas.microsoft.com/office/drawing/2014/main" id="{691DA2AF-1629-48DB-9571-C0A4059F3B38}"/>
                </a:ext>
              </a:extLst>
            </p:cNvPr>
            <p:cNvSpPr/>
            <p:nvPr userDrawn="1"/>
          </p:nvSpPr>
          <p:spPr>
            <a:xfrm>
              <a:off x="12580336" y="6015678"/>
              <a:ext cx="759576" cy="592341"/>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99</a:t>
              </a:r>
            </a:p>
            <a:p>
              <a:pPr algn="ctr"/>
              <a:r>
                <a:rPr lang="en-GB" sz="800">
                  <a:solidFill>
                    <a:sysClr val="windowText" lastClr="000000"/>
                  </a:solidFill>
                </a:rPr>
                <a:t>235</a:t>
              </a:r>
            </a:p>
            <a:p>
              <a:pPr algn="ctr"/>
              <a:r>
                <a:rPr lang="en-GB" sz="800">
                  <a:solidFill>
                    <a:sysClr val="windowText" lastClr="000000"/>
                  </a:solidFill>
                </a:rPr>
                <a:t>218</a:t>
              </a:r>
            </a:p>
          </p:txBody>
        </p:sp>
        <p:sp>
          <p:nvSpPr>
            <p:cNvPr id="117" name="Rectangle 116">
              <a:extLst>
                <a:ext uri="{FF2B5EF4-FFF2-40B4-BE49-F238E27FC236}">
                  <a16:creationId xmlns:a16="http://schemas.microsoft.com/office/drawing/2014/main" id="{7004D9F3-522B-4798-8584-5DAEBCA82D69}"/>
                </a:ext>
              </a:extLst>
            </p:cNvPr>
            <p:cNvSpPr/>
            <p:nvPr userDrawn="1"/>
          </p:nvSpPr>
          <p:spPr>
            <a:xfrm>
              <a:off x="7882343" y="5227726"/>
              <a:ext cx="759576" cy="592341"/>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184</a:t>
              </a:r>
            </a:p>
            <a:p>
              <a:pPr algn="ctr"/>
              <a:r>
                <a:rPr lang="en-GB" sz="800">
                  <a:solidFill>
                    <a:schemeClr val="bg1"/>
                  </a:solidFill>
                </a:rPr>
                <a:t>245</a:t>
              </a:r>
            </a:p>
          </p:txBody>
        </p:sp>
        <p:sp>
          <p:nvSpPr>
            <p:cNvPr id="118" name="Rectangle 117">
              <a:extLst>
                <a:ext uri="{FF2B5EF4-FFF2-40B4-BE49-F238E27FC236}">
                  <a16:creationId xmlns:a16="http://schemas.microsoft.com/office/drawing/2014/main" id="{DDFAE922-1756-4DBB-9867-8AF985CB3C58}"/>
                </a:ext>
              </a:extLst>
            </p:cNvPr>
            <p:cNvSpPr/>
            <p:nvPr userDrawn="1"/>
          </p:nvSpPr>
          <p:spPr>
            <a:xfrm>
              <a:off x="11640737" y="6015678"/>
              <a:ext cx="759576" cy="592341"/>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81</a:t>
              </a:r>
            </a:p>
            <a:p>
              <a:pPr algn="ctr"/>
              <a:r>
                <a:rPr lang="en-GB" sz="800">
                  <a:solidFill>
                    <a:schemeClr val="bg1"/>
                  </a:solidFill>
                </a:rPr>
                <a:t>13</a:t>
              </a:r>
            </a:p>
            <a:p>
              <a:pPr algn="ctr"/>
              <a:r>
                <a:rPr lang="en-GB" sz="800">
                  <a:solidFill>
                    <a:schemeClr val="bg1"/>
                  </a:solidFill>
                </a:rPr>
                <a:t>188</a:t>
              </a:r>
            </a:p>
          </p:txBody>
        </p:sp>
        <p:sp>
          <p:nvSpPr>
            <p:cNvPr id="119" name="Rectangle 118">
              <a:extLst>
                <a:ext uri="{FF2B5EF4-FFF2-40B4-BE49-F238E27FC236}">
                  <a16:creationId xmlns:a16="http://schemas.microsoft.com/office/drawing/2014/main" id="{88FF5845-C594-4FAB-AA8F-EA33A333B321}"/>
                </a:ext>
              </a:extLst>
            </p:cNvPr>
            <p:cNvSpPr/>
            <p:nvPr userDrawn="1"/>
          </p:nvSpPr>
          <p:spPr>
            <a:xfrm>
              <a:off x="12580336" y="5227726"/>
              <a:ext cx="759576" cy="592341"/>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9</a:t>
              </a:r>
            </a:p>
            <a:p>
              <a:pPr algn="ctr"/>
              <a:r>
                <a:rPr lang="en-GB" sz="800">
                  <a:solidFill>
                    <a:schemeClr val="bg1"/>
                  </a:solidFill>
                </a:rPr>
                <a:t>142</a:t>
              </a:r>
            </a:p>
            <a:p>
              <a:pPr algn="ctr"/>
              <a:r>
                <a:rPr lang="en-GB" sz="800">
                  <a:solidFill>
                    <a:schemeClr val="bg1"/>
                  </a:solidFill>
                </a:rPr>
                <a:t>126</a:t>
              </a:r>
            </a:p>
          </p:txBody>
        </p:sp>
        <p:sp>
          <p:nvSpPr>
            <p:cNvPr id="120" name="Rectangle 119">
              <a:extLst>
                <a:ext uri="{FF2B5EF4-FFF2-40B4-BE49-F238E27FC236}">
                  <a16:creationId xmlns:a16="http://schemas.microsoft.com/office/drawing/2014/main" id="{BDF8DBD9-3426-4B1A-A0E8-1F5F3DA02FE2}"/>
                </a:ext>
              </a:extLst>
            </p:cNvPr>
            <p:cNvSpPr/>
            <p:nvPr userDrawn="1"/>
          </p:nvSpPr>
          <p:spPr>
            <a:xfrm>
              <a:off x="10701139" y="6015678"/>
              <a:ext cx="759576" cy="592341"/>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p:txBody>
        </p:sp>
        <p:sp>
          <p:nvSpPr>
            <p:cNvPr id="121" name="Rectangle 120">
              <a:extLst>
                <a:ext uri="{FF2B5EF4-FFF2-40B4-BE49-F238E27FC236}">
                  <a16:creationId xmlns:a16="http://schemas.microsoft.com/office/drawing/2014/main" id="{7F2702EE-4E6E-4980-B5D2-9FC76A136BA8}"/>
                </a:ext>
              </a:extLst>
            </p:cNvPr>
            <p:cNvSpPr/>
            <p:nvPr userDrawn="1"/>
          </p:nvSpPr>
          <p:spPr>
            <a:xfrm>
              <a:off x="7882343" y="6015678"/>
              <a:ext cx="759576" cy="592341"/>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171</a:t>
              </a:r>
            </a:p>
            <a:p>
              <a:pPr algn="ctr"/>
              <a:r>
                <a:rPr lang="en-GB" sz="800">
                  <a:solidFill>
                    <a:schemeClr val="bg1"/>
                  </a:solidFill>
                </a:rPr>
                <a:t>13</a:t>
              </a:r>
            </a:p>
            <a:p>
              <a:pPr algn="ctr"/>
              <a:r>
                <a:rPr lang="en-GB" sz="800">
                  <a:solidFill>
                    <a:schemeClr val="bg1"/>
                  </a:solidFill>
                </a:rPr>
                <a:t>130</a:t>
              </a:r>
            </a:p>
          </p:txBody>
        </p:sp>
      </p:grpSp>
    </p:spTree>
    <p:extLst>
      <p:ext uri="{BB962C8B-B14F-4D97-AF65-F5344CB8AC3E}">
        <p14:creationId xmlns:p14="http://schemas.microsoft.com/office/powerpoint/2010/main" val="165694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20"/>
          <p:cNvSpPr txBox="1">
            <a:spLocks noGrp="1"/>
          </p:cNvSpPr>
          <p:nvPr>
            <p:ph type="ctrTitle"/>
          </p:nvPr>
        </p:nvSpPr>
        <p:spPr>
          <a:xfrm>
            <a:off x="1524000" y="3077521"/>
            <a:ext cx="9144000" cy="5064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2400"/>
              <a:buFont typeface="Arial"/>
              <a:buNone/>
              <a:defRPr sz="32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 name="Google Shape;13;p20"/>
          <p:cNvSpPr txBox="1">
            <a:spLocks noGrp="1"/>
          </p:cNvSpPr>
          <p:nvPr>
            <p:ph type="subTitle" idx="1"/>
          </p:nvPr>
        </p:nvSpPr>
        <p:spPr>
          <a:xfrm>
            <a:off x="1524000" y="3551164"/>
            <a:ext cx="9144000" cy="411200"/>
          </a:xfrm>
          <a:prstGeom prst="rect">
            <a:avLst/>
          </a:prstGeom>
          <a:noFill/>
          <a:ln>
            <a:noFill/>
          </a:ln>
        </p:spPr>
        <p:txBody>
          <a:bodyPr spcFirstLastPara="1" wrap="square" lIns="68575" tIns="34275" rIns="68575" bIns="34275" anchor="b" anchorCtr="0">
            <a:noAutofit/>
          </a:bodyPr>
          <a:lstStyle>
            <a:lvl1pPr lvl="0" algn="l">
              <a:lnSpc>
                <a:spcPct val="90000"/>
              </a:lnSpc>
              <a:spcBef>
                <a:spcPts val="1067"/>
              </a:spcBef>
              <a:spcAft>
                <a:spcPts val="0"/>
              </a:spcAft>
              <a:buClr>
                <a:schemeClr val="dk1"/>
              </a:buClr>
              <a:buSzPts val="1700"/>
              <a:buNone/>
              <a:defRPr sz="2267" b="0" i="0" u="none" strike="noStrike" cap="none">
                <a:solidFill>
                  <a:schemeClr val="dk1"/>
                </a:solidFill>
                <a:latin typeface="Arial"/>
                <a:ea typeface="Arial"/>
                <a:cs typeface="Arial"/>
                <a:sym typeface="Arial"/>
              </a:defRPr>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14" name="Google Shape;14;p20"/>
          <p:cNvSpPr txBox="1">
            <a:spLocks noGrp="1"/>
          </p:cNvSpPr>
          <p:nvPr>
            <p:ph type="body" idx="2"/>
          </p:nvPr>
        </p:nvSpPr>
        <p:spPr>
          <a:xfrm>
            <a:off x="2758699" y="4502475"/>
            <a:ext cx="7909200" cy="1079600"/>
          </a:xfrm>
          <a:prstGeom prst="rect">
            <a:avLst/>
          </a:prstGeom>
          <a:noFill/>
          <a:ln>
            <a:noFill/>
          </a:ln>
        </p:spPr>
        <p:txBody>
          <a:bodyPr spcFirstLastPara="1" wrap="square" lIns="68575" tIns="34275" rIns="68575" bIns="34275" anchor="t" anchorCtr="0">
            <a:normAutofit/>
          </a:bodyPr>
          <a:lstStyle>
            <a:lvl1pPr marL="609585" lvl="0" indent="-304792" algn="r">
              <a:lnSpc>
                <a:spcPct val="90000"/>
              </a:lnSpc>
              <a:spcBef>
                <a:spcPts val="1067"/>
              </a:spcBef>
              <a:spcAft>
                <a:spcPts val="0"/>
              </a:spcAft>
              <a:buClr>
                <a:srgbClr val="0066CC"/>
              </a:buClr>
              <a:buSzPts val="1100"/>
              <a:buFont typeface="Arial"/>
              <a:buNone/>
              <a:defRPr sz="1467" b="0" i="0">
                <a:solidFill>
                  <a:srgbClr val="0066CC"/>
                </a:solidFill>
                <a:latin typeface="Arial"/>
                <a:ea typeface="Arial"/>
                <a:cs typeface="Arial"/>
                <a:sym typeface="Arial"/>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5" name="Google Shape;15;p20"/>
          <p:cNvSpPr txBox="1">
            <a:spLocks noGrp="1"/>
          </p:cNvSpPr>
          <p:nvPr>
            <p:ph type="body" idx="3"/>
          </p:nvPr>
        </p:nvSpPr>
        <p:spPr>
          <a:xfrm>
            <a:off x="1482429" y="3891609"/>
            <a:ext cx="5034000" cy="4968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2100"/>
              <a:buNone/>
              <a:defRPr sz="1867">
                <a:solidFill>
                  <a:srgbClr val="0066CC"/>
                </a:solidFill>
              </a:defRPr>
            </a:lvl1pPr>
            <a:lvl2pPr marL="1219170" lvl="1" indent="-457189" algn="l">
              <a:lnSpc>
                <a:spcPct val="90000"/>
              </a:lnSpc>
              <a:spcBef>
                <a:spcPts val="533"/>
              </a:spcBef>
              <a:spcAft>
                <a:spcPts val="0"/>
              </a:spcAft>
              <a:buSzPts val="1800"/>
              <a:buChar char="•"/>
              <a:defRPr/>
            </a:lvl2pPr>
            <a:lvl3pPr marL="1828754" lvl="2" indent="-431789" algn="l">
              <a:lnSpc>
                <a:spcPct val="90000"/>
              </a:lnSpc>
              <a:spcBef>
                <a:spcPts val="533"/>
              </a:spcBef>
              <a:spcAft>
                <a:spcPts val="0"/>
              </a:spcAft>
              <a:buSzPts val="15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Tree>
    <p:extLst>
      <p:ext uri="{BB962C8B-B14F-4D97-AF65-F5344CB8AC3E}">
        <p14:creationId xmlns:p14="http://schemas.microsoft.com/office/powerpoint/2010/main" val="40331384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Title 1 Line &amp; Content">
  <p:cSld name="1_Title 1 Line &amp; Content">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25"/>
          <p:cNvSpPr txBox="1">
            <a:spLocks noGrp="1"/>
          </p:cNvSpPr>
          <p:nvPr>
            <p:ph type="title"/>
          </p:nvPr>
        </p:nvSpPr>
        <p:spPr>
          <a:xfrm>
            <a:off x="972127" y="347852"/>
            <a:ext cx="10515600" cy="5956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1"/>
              </a:buClr>
              <a:buSzPts val="2100"/>
              <a:buFont typeface="Arial"/>
              <a:buNone/>
              <a:defRPr sz="28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 name="Google Shape;33;p25"/>
          <p:cNvSpPr txBox="1">
            <a:spLocks noGrp="1"/>
          </p:cNvSpPr>
          <p:nvPr>
            <p:ph type="sldNum" idx="12"/>
          </p:nvPr>
        </p:nvSpPr>
        <p:spPr>
          <a:xfrm>
            <a:off x="11512551" y="6213475"/>
            <a:ext cx="5780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
        <p:nvSpPr>
          <p:cNvPr id="34" name="Google Shape;34;p25"/>
          <p:cNvSpPr>
            <a:spLocks noGrp="1"/>
          </p:cNvSpPr>
          <p:nvPr>
            <p:ph type="pic" idx="2"/>
          </p:nvPr>
        </p:nvSpPr>
        <p:spPr>
          <a:xfrm>
            <a:off x="961925" y="1087655"/>
            <a:ext cx="10541200" cy="4923200"/>
          </a:xfrm>
          <a:prstGeom prst="rect">
            <a:avLst/>
          </a:prstGeom>
          <a:noFill/>
          <a:ln>
            <a:noFill/>
          </a:ln>
        </p:spPr>
      </p:sp>
    </p:spTree>
    <p:extLst>
      <p:ext uri="{BB962C8B-B14F-4D97-AF65-F5344CB8AC3E}">
        <p14:creationId xmlns:p14="http://schemas.microsoft.com/office/powerpoint/2010/main" val="520717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Horizontal Window_Light background">
    <p:bg>
      <p:bgPr>
        <a:gradFill>
          <a:gsLst>
            <a:gs pos="0">
              <a:schemeClr val="accent4"/>
            </a:gs>
            <a:gs pos="100000">
              <a:schemeClr val="bg2"/>
            </a:gs>
          </a:gsLst>
          <a:lin ang="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noChangeAspect="1"/>
          </p:cNvSpPr>
          <p:nvPr userDrawn="1"/>
        </p:nvSpPr>
        <p:spPr>
          <a:xfrm>
            <a:off x="741301" y="1470479"/>
            <a:ext cx="6350010" cy="4445007"/>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017666" y="1759937"/>
            <a:ext cx="5765982" cy="2903488"/>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p:ph type="body" sz="quarter" idx="11"/>
          </p:nvPr>
        </p:nvSpPr>
        <p:spPr>
          <a:xfrm>
            <a:off x="1017666" y="4752153"/>
            <a:ext cx="5765982" cy="816606"/>
          </a:xfrm>
          <a:ln w="3175">
            <a:noFill/>
            <a:prstDash val="lgDash"/>
          </a:ln>
        </p:spPr>
        <p:txBody>
          <a:bodyPr wrap="square" anchor="b">
            <a:noAutofit/>
          </a:bodyPr>
          <a:lstStyle>
            <a:lvl1pPr>
              <a:defRPr sz="1400" b="1">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9" name="Graphic 8">
            <a:extLst>
              <a:ext uri="{FF2B5EF4-FFF2-40B4-BE49-F238E27FC236}">
                <a16:creationId xmlns:a16="http://schemas.microsoft.com/office/drawing/2014/main" id="{3AE81D1E-EC03-4E35-9F55-9751C67CE02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1301" y="736722"/>
            <a:ext cx="914400" cy="368346"/>
          </a:xfrm>
          <a:prstGeom prst="rect">
            <a:avLst/>
          </a:prstGeom>
        </p:spPr>
      </p:pic>
    </p:spTree>
    <p:extLst>
      <p:ext uri="{BB962C8B-B14F-4D97-AF65-F5344CB8AC3E}">
        <p14:creationId xmlns:p14="http://schemas.microsoft.com/office/powerpoint/2010/main" val="2902625179"/>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Title, Subtitle &amp; Content">
  <p:cSld name="1_Title, Subtitle &amp; Content">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26"/>
          <p:cNvSpPr txBox="1">
            <a:spLocks noGrp="1"/>
          </p:cNvSpPr>
          <p:nvPr>
            <p:ph type="title"/>
          </p:nvPr>
        </p:nvSpPr>
        <p:spPr>
          <a:xfrm>
            <a:off x="972127" y="347852"/>
            <a:ext cx="10515600" cy="8736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1"/>
              </a:buClr>
              <a:buSzPts val="2100"/>
              <a:buFont typeface="Arial"/>
              <a:buNone/>
              <a:defRPr sz="28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 name="Google Shape;37;p26"/>
          <p:cNvSpPr txBox="1">
            <a:spLocks noGrp="1"/>
          </p:cNvSpPr>
          <p:nvPr>
            <p:ph type="sldNum" idx="12"/>
          </p:nvPr>
        </p:nvSpPr>
        <p:spPr>
          <a:xfrm>
            <a:off x="11512551" y="6213475"/>
            <a:ext cx="5780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
        <p:nvSpPr>
          <p:cNvPr id="38" name="Google Shape;38;p26"/>
          <p:cNvSpPr txBox="1">
            <a:spLocks noGrp="1"/>
          </p:cNvSpPr>
          <p:nvPr>
            <p:ph type="body" idx="1"/>
          </p:nvPr>
        </p:nvSpPr>
        <p:spPr>
          <a:xfrm>
            <a:off x="971551" y="1361191"/>
            <a:ext cx="5124800" cy="4432400"/>
          </a:xfrm>
          <a:prstGeom prst="rect">
            <a:avLst/>
          </a:prstGeom>
          <a:noFill/>
          <a:ln>
            <a:noFill/>
          </a:ln>
        </p:spPr>
        <p:txBody>
          <a:bodyPr spcFirstLastPara="1" wrap="square" lIns="68575" tIns="34275" rIns="68575" bIns="34275" anchor="t" anchorCtr="0">
            <a:normAutofit/>
          </a:bodyPr>
          <a:lstStyle>
            <a:lvl1pPr marL="609585" lvl="0" indent="-431789" algn="l">
              <a:lnSpc>
                <a:spcPct val="114000"/>
              </a:lnSpc>
              <a:spcBef>
                <a:spcPts val="1067"/>
              </a:spcBef>
              <a:spcAft>
                <a:spcPts val="0"/>
              </a:spcAft>
              <a:buClr>
                <a:schemeClr val="dk1"/>
              </a:buClr>
              <a:buSzPts val="1500"/>
              <a:buFont typeface="Arial"/>
              <a:buChar char="•"/>
              <a:defRPr sz="2400" b="0" i="0">
                <a:latin typeface="Arial"/>
                <a:ea typeface="Arial"/>
                <a:cs typeface="Arial"/>
                <a:sym typeface="Arial"/>
              </a:defRPr>
            </a:lvl1pPr>
            <a:lvl2pPr marL="1219170" lvl="1" indent="-423323"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2pPr>
            <a:lvl3pPr marL="1828754" lvl="2" indent="-423323"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3pPr>
            <a:lvl4pPr marL="2438339" lvl="3" indent="-423323"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4pPr>
            <a:lvl5pPr marL="3047924" lvl="4" indent="-423323" algn="l">
              <a:lnSpc>
                <a:spcPct val="114000"/>
              </a:lnSpc>
              <a:spcBef>
                <a:spcPts val="533"/>
              </a:spcBef>
              <a:spcAft>
                <a:spcPts val="0"/>
              </a:spcAft>
              <a:buClr>
                <a:srgbClr val="0066CC"/>
              </a:buClr>
              <a:buSzPts val="1400"/>
              <a:buFont typeface="Arial"/>
              <a:buAutoNum type="arabicPeriod"/>
              <a:defRPr sz="1867" b="0" i="0">
                <a:solidFill>
                  <a:srgbClr val="0066CC"/>
                </a:solidFill>
                <a:latin typeface="Arial"/>
                <a:ea typeface="Arial"/>
                <a:cs typeface="Arial"/>
                <a:sym typeface="Aria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9" name="Google Shape;39;p26"/>
          <p:cNvSpPr txBox="1">
            <a:spLocks noGrp="1"/>
          </p:cNvSpPr>
          <p:nvPr>
            <p:ph type="body" idx="2"/>
          </p:nvPr>
        </p:nvSpPr>
        <p:spPr>
          <a:xfrm>
            <a:off x="6359096" y="1361191"/>
            <a:ext cx="5124800" cy="4432400"/>
          </a:xfrm>
          <a:prstGeom prst="rect">
            <a:avLst/>
          </a:prstGeom>
          <a:noFill/>
          <a:ln>
            <a:noFill/>
          </a:ln>
        </p:spPr>
        <p:txBody>
          <a:bodyPr spcFirstLastPara="1" wrap="square" lIns="68575" tIns="34275" rIns="68575" bIns="34275" anchor="t" anchorCtr="0">
            <a:normAutofit/>
          </a:bodyPr>
          <a:lstStyle>
            <a:lvl1pPr marL="609585" lvl="0" indent="-431789" algn="l">
              <a:lnSpc>
                <a:spcPct val="114000"/>
              </a:lnSpc>
              <a:spcBef>
                <a:spcPts val="1067"/>
              </a:spcBef>
              <a:spcAft>
                <a:spcPts val="0"/>
              </a:spcAft>
              <a:buClr>
                <a:schemeClr val="dk1"/>
              </a:buClr>
              <a:buSzPts val="1500"/>
              <a:buFont typeface="Arial"/>
              <a:buChar char="•"/>
              <a:defRPr sz="2400" b="0" i="0">
                <a:latin typeface="Arial"/>
                <a:ea typeface="Arial"/>
                <a:cs typeface="Arial"/>
                <a:sym typeface="Arial"/>
              </a:defRPr>
            </a:lvl1pPr>
            <a:lvl2pPr marL="1219170" lvl="1" indent="-423323"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2pPr>
            <a:lvl3pPr marL="1828754" lvl="2" indent="-423323"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3pPr>
            <a:lvl4pPr marL="2438339" lvl="3" indent="-423323"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4pPr>
            <a:lvl5pPr marL="3047924" lvl="4" indent="-423323" algn="l">
              <a:lnSpc>
                <a:spcPct val="114000"/>
              </a:lnSpc>
              <a:spcBef>
                <a:spcPts val="533"/>
              </a:spcBef>
              <a:spcAft>
                <a:spcPts val="0"/>
              </a:spcAft>
              <a:buClr>
                <a:srgbClr val="0066CC"/>
              </a:buClr>
              <a:buSzPts val="1400"/>
              <a:buFont typeface="Arial"/>
              <a:buAutoNum type="arabicPeriod"/>
              <a:defRPr sz="1867" b="0" i="0">
                <a:solidFill>
                  <a:srgbClr val="0066CC"/>
                </a:solidFill>
                <a:latin typeface="Arial"/>
                <a:ea typeface="Arial"/>
                <a:cs typeface="Arial"/>
                <a:sym typeface="Aria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5305115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ubtitle &amp; Content 2">
  <p:cSld name="Title, Subtitle &amp; Content 2">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29"/>
          <p:cNvSpPr txBox="1">
            <a:spLocks noGrp="1"/>
          </p:cNvSpPr>
          <p:nvPr>
            <p:ph type="body" idx="1"/>
          </p:nvPr>
        </p:nvSpPr>
        <p:spPr>
          <a:xfrm>
            <a:off x="971551" y="1361191"/>
            <a:ext cx="10515600" cy="4432400"/>
          </a:xfrm>
          <a:prstGeom prst="rect">
            <a:avLst/>
          </a:prstGeom>
          <a:noFill/>
          <a:ln>
            <a:noFill/>
          </a:ln>
        </p:spPr>
        <p:txBody>
          <a:bodyPr spcFirstLastPara="1" wrap="square" lIns="68575" tIns="34275" rIns="68575" bIns="34275" anchor="t" anchorCtr="0">
            <a:normAutofit/>
          </a:bodyPr>
          <a:lstStyle>
            <a:lvl1pPr marL="609585" lvl="0" indent="-431789" algn="l">
              <a:lnSpc>
                <a:spcPct val="114000"/>
              </a:lnSpc>
              <a:spcBef>
                <a:spcPts val="1067"/>
              </a:spcBef>
              <a:spcAft>
                <a:spcPts val="0"/>
              </a:spcAft>
              <a:buClr>
                <a:schemeClr val="dk1"/>
              </a:buClr>
              <a:buSzPts val="1500"/>
              <a:buChar char="•"/>
              <a:defRPr sz="2000" b="0" i="0">
                <a:latin typeface="Arial"/>
                <a:ea typeface="Arial"/>
                <a:cs typeface="Arial"/>
                <a:sym typeface="Arial"/>
              </a:defRPr>
            </a:lvl1pPr>
            <a:lvl2pPr marL="1219170" lvl="1" indent="-423323"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2pPr>
            <a:lvl3pPr marL="1828754" lvl="2" indent="-423323"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3pPr>
            <a:lvl4pPr marL="2438339" lvl="3" indent="-423323"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4pPr>
            <a:lvl5pPr marL="3047924" lvl="4" indent="-423323"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50" name="Google Shape;50;p29"/>
          <p:cNvSpPr txBox="1">
            <a:spLocks noGrp="1"/>
          </p:cNvSpPr>
          <p:nvPr>
            <p:ph type="sldNum" idx="12"/>
          </p:nvPr>
        </p:nvSpPr>
        <p:spPr>
          <a:xfrm>
            <a:off x="11512551" y="6213475"/>
            <a:ext cx="5780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464653"/>
              </a:buClr>
              <a:buSzPts val="1200"/>
              <a:buFont typeface="Arial"/>
              <a:buNone/>
              <a:defRPr sz="1600" b="0" i="0" u="none" strike="noStrike" cap="none">
                <a:solidFill>
                  <a:srgbClr val="464653"/>
                </a:solidFill>
                <a:latin typeface="Arial"/>
                <a:ea typeface="Arial"/>
                <a:cs typeface="Arial"/>
                <a:sym typeface="Arial"/>
              </a:defRPr>
            </a:lvl1pPr>
            <a:lvl2pPr marL="0" marR="0" lvl="1" indent="0" algn="l">
              <a:lnSpc>
                <a:spcPct val="100000"/>
              </a:lnSpc>
              <a:spcBef>
                <a:spcPts val="0"/>
              </a:spcBef>
              <a:spcAft>
                <a:spcPts val="0"/>
              </a:spcAft>
              <a:buClr>
                <a:srgbClr val="464653"/>
              </a:buClr>
              <a:buSzPts val="1200"/>
              <a:buFont typeface="Arial"/>
              <a:buNone/>
              <a:defRPr sz="1600" b="0" i="0" u="none" strike="noStrike" cap="none">
                <a:solidFill>
                  <a:srgbClr val="464653"/>
                </a:solidFill>
                <a:latin typeface="Arial"/>
                <a:ea typeface="Arial"/>
                <a:cs typeface="Arial"/>
                <a:sym typeface="Arial"/>
              </a:defRPr>
            </a:lvl2pPr>
            <a:lvl3pPr marL="0" marR="0" lvl="2" indent="0" algn="l">
              <a:lnSpc>
                <a:spcPct val="100000"/>
              </a:lnSpc>
              <a:spcBef>
                <a:spcPts val="0"/>
              </a:spcBef>
              <a:spcAft>
                <a:spcPts val="0"/>
              </a:spcAft>
              <a:buClr>
                <a:srgbClr val="464653"/>
              </a:buClr>
              <a:buSzPts val="1200"/>
              <a:buFont typeface="Arial"/>
              <a:buNone/>
              <a:defRPr sz="1600" b="0" i="0" u="none" strike="noStrike" cap="none">
                <a:solidFill>
                  <a:srgbClr val="464653"/>
                </a:solidFill>
                <a:latin typeface="Arial"/>
                <a:ea typeface="Arial"/>
                <a:cs typeface="Arial"/>
                <a:sym typeface="Arial"/>
              </a:defRPr>
            </a:lvl3pPr>
            <a:lvl4pPr marL="0" marR="0" lvl="3" indent="0" algn="l">
              <a:lnSpc>
                <a:spcPct val="100000"/>
              </a:lnSpc>
              <a:spcBef>
                <a:spcPts val="0"/>
              </a:spcBef>
              <a:spcAft>
                <a:spcPts val="0"/>
              </a:spcAft>
              <a:buClr>
                <a:srgbClr val="464653"/>
              </a:buClr>
              <a:buSzPts val="1200"/>
              <a:buFont typeface="Arial"/>
              <a:buNone/>
              <a:defRPr sz="1600" b="0" i="0" u="none" strike="noStrike" cap="none">
                <a:solidFill>
                  <a:srgbClr val="464653"/>
                </a:solidFill>
                <a:latin typeface="Arial"/>
                <a:ea typeface="Arial"/>
                <a:cs typeface="Arial"/>
                <a:sym typeface="Arial"/>
              </a:defRPr>
            </a:lvl4pPr>
            <a:lvl5pPr marL="0" marR="0" lvl="4" indent="0" algn="l">
              <a:lnSpc>
                <a:spcPct val="100000"/>
              </a:lnSpc>
              <a:spcBef>
                <a:spcPts val="0"/>
              </a:spcBef>
              <a:spcAft>
                <a:spcPts val="0"/>
              </a:spcAft>
              <a:buClr>
                <a:srgbClr val="464653"/>
              </a:buClr>
              <a:buSzPts val="1200"/>
              <a:buFont typeface="Arial"/>
              <a:buNone/>
              <a:defRPr sz="1600" b="0" i="0" u="none" strike="noStrike" cap="none">
                <a:solidFill>
                  <a:srgbClr val="464653"/>
                </a:solidFill>
                <a:latin typeface="Arial"/>
                <a:ea typeface="Arial"/>
                <a:cs typeface="Arial"/>
                <a:sym typeface="Arial"/>
              </a:defRPr>
            </a:lvl5pPr>
            <a:lvl6pPr marL="0" marR="0" lvl="5" indent="0" algn="l">
              <a:lnSpc>
                <a:spcPct val="100000"/>
              </a:lnSpc>
              <a:spcBef>
                <a:spcPts val="0"/>
              </a:spcBef>
              <a:spcAft>
                <a:spcPts val="0"/>
              </a:spcAft>
              <a:buClr>
                <a:srgbClr val="464653"/>
              </a:buClr>
              <a:buSzPts val="1200"/>
              <a:buFont typeface="Arial"/>
              <a:buNone/>
              <a:defRPr sz="1600" b="0" i="0" u="none" strike="noStrike" cap="none">
                <a:solidFill>
                  <a:srgbClr val="464653"/>
                </a:solidFill>
                <a:latin typeface="Arial"/>
                <a:ea typeface="Arial"/>
                <a:cs typeface="Arial"/>
                <a:sym typeface="Arial"/>
              </a:defRPr>
            </a:lvl6pPr>
            <a:lvl7pPr marL="0" marR="0" lvl="6" indent="0" algn="l">
              <a:lnSpc>
                <a:spcPct val="100000"/>
              </a:lnSpc>
              <a:spcBef>
                <a:spcPts val="0"/>
              </a:spcBef>
              <a:spcAft>
                <a:spcPts val="0"/>
              </a:spcAft>
              <a:buClr>
                <a:srgbClr val="464653"/>
              </a:buClr>
              <a:buSzPts val="1200"/>
              <a:buFont typeface="Arial"/>
              <a:buNone/>
              <a:defRPr sz="1600" b="0" i="0" u="none" strike="noStrike" cap="none">
                <a:solidFill>
                  <a:srgbClr val="464653"/>
                </a:solidFill>
                <a:latin typeface="Arial"/>
                <a:ea typeface="Arial"/>
                <a:cs typeface="Arial"/>
                <a:sym typeface="Arial"/>
              </a:defRPr>
            </a:lvl7pPr>
            <a:lvl8pPr marL="0" marR="0" lvl="7" indent="0" algn="l">
              <a:lnSpc>
                <a:spcPct val="100000"/>
              </a:lnSpc>
              <a:spcBef>
                <a:spcPts val="0"/>
              </a:spcBef>
              <a:spcAft>
                <a:spcPts val="0"/>
              </a:spcAft>
              <a:buClr>
                <a:srgbClr val="464653"/>
              </a:buClr>
              <a:buSzPts val="1200"/>
              <a:buFont typeface="Arial"/>
              <a:buNone/>
              <a:defRPr sz="1600" b="0" i="0" u="none" strike="noStrike" cap="none">
                <a:solidFill>
                  <a:srgbClr val="464653"/>
                </a:solidFill>
                <a:latin typeface="Arial"/>
                <a:ea typeface="Arial"/>
                <a:cs typeface="Arial"/>
                <a:sym typeface="Arial"/>
              </a:defRPr>
            </a:lvl8pPr>
            <a:lvl9pPr marL="0" marR="0" lvl="8" indent="0" algn="l">
              <a:lnSpc>
                <a:spcPct val="100000"/>
              </a:lnSpc>
              <a:spcBef>
                <a:spcPts val="0"/>
              </a:spcBef>
              <a:spcAft>
                <a:spcPts val="0"/>
              </a:spcAft>
              <a:buClr>
                <a:srgbClr val="464653"/>
              </a:buClr>
              <a:buSzPts val="1200"/>
              <a:buFont typeface="Arial"/>
              <a:buNone/>
              <a:defRPr sz="1600" b="0" i="0" u="none" strike="noStrike" cap="none">
                <a:solidFill>
                  <a:srgbClr val="464653"/>
                </a:solidFill>
                <a:latin typeface="Arial"/>
                <a:ea typeface="Arial"/>
                <a:cs typeface="Arial"/>
                <a:sym typeface="Arial"/>
              </a:defRPr>
            </a:lvl9pPr>
          </a:lstStyle>
          <a:p>
            <a:fld id="{00000000-1234-1234-1234-123412341234}" type="slidenum">
              <a:rPr lang="en" smtClean="0"/>
              <a:pPr/>
              <a:t>‹#›</a:t>
            </a:fld>
            <a:endParaRPr lang="en"/>
          </a:p>
        </p:txBody>
      </p:sp>
      <p:sp>
        <p:nvSpPr>
          <p:cNvPr id="51" name="Google Shape;51;p29"/>
          <p:cNvSpPr txBox="1">
            <a:spLocks noGrp="1"/>
          </p:cNvSpPr>
          <p:nvPr>
            <p:ph type="body" idx="2"/>
          </p:nvPr>
        </p:nvSpPr>
        <p:spPr>
          <a:xfrm>
            <a:off x="849629" y="838200"/>
            <a:ext cx="10515600" cy="5228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1067"/>
              </a:spcBef>
              <a:spcAft>
                <a:spcPts val="0"/>
              </a:spcAft>
              <a:buClr>
                <a:srgbClr val="0066CC"/>
              </a:buClr>
              <a:buSzPts val="1700"/>
              <a:buNone/>
              <a:defRPr sz="2267" b="0" i="0">
                <a:solidFill>
                  <a:srgbClr val="0066CC"/>
                </a:solidFill>
                <a:latin typeface="Arial"/>
                <a:ea typeface="Arial"/>
                <a:cs typeface="Arial"/>
                <a:sym typeface="Arial"/>
              </a:defRPr>
            </a:lvl1pPr>
            <a:lvl2pPr marL="1219170" lvl="1" indent="-457189" algn="l">
              <a:lnSpc>
                <a:spcPct val="90000"/>
              </a:lnSpc>
              <a:spcBef>
                <a:spcPts val="533"/>
              </a:spcBef>
              <a:spcAft>
                <a:spcPts val="0"/>
              </a:spcAft>
              <a:buClr>
                <a:schemeClr val="dk2"/>
              </a:buClr>
              <a:buSzPts val="1800"/>
              <a:buChar char="•"/>
              <a:defRPr>
                <a:solidFill>
                  <a:schemeClr val="dk2"/>
                </a:solidFill>
              </a:defRPr>
            </a:lvl2pPr>
            <a:lvl3pPr marL="1828754" lvl="2" indent="-431789" algn="l">
              <a:lnSpc>
                <a:spcPct val="90000"/>
              </a:lnSpc>
              <a:spcBef>
                <a:spcPts val="533"/>
              </a:spcBef>
              <a:spcAft>
                <a:spcPts val="0"/>
              </a:spcAft>
              <a:buClr>
                <a:schemeClr val="dk2"/>
              </a:buClr>
              <a:buSzPts val="1500"/>
              <a:buChar char="•"/>
              <a:defRPr>
                <a:solidFill>
                  <a:schemeClr val="dk2"/>
                </a:solidFill>
              </a:defRPr>
            </a:lvl3pPr>
            <a:lvl4pPr marL="2438339" lvl="3" indent="-423323" algn="l">
              <a:lnSpc>
                <a:spcPct val="90000"/>
              </a:lnSpc>
              <a:spcBef>
                <a:spcPts val="533"/>
              </a:spcBef>
              <a:spcAft>
                <a:spcPts val="0"/>
              </a:spcAft>
              <a:buClr>
                <a:schemeClr val="dk2"/>
              </a:buClr>
              <a:buSzPts val="1400"/>
              <a:buChar char="•"/>
              <a:defRPr>
                <a:solidFill>
                  <a:schemeClr val="dk2"/>
                </a:solidFill>
              </a:defRPr>
            </a:lvl4pPr>
            <a:lvl5pPr marL="3047924" lvl="4" indent="-423323" algn="l">
              <a:lnSpc>
                <a:spcPct val="90000"/>
              </a:lnSpc>
              <a:spcBef>
                <a:spcPts val="533"/>
              </a:spcBef>
              <a:spcAft>
                <a:spcPts val="0"/>
              </a:spcAft>
              <a:buClr>
                <a:schemeClr val="dk2"/>
              </a:buClr>
              <a:buSzPts val="1400"/>
              <a:buChar char="•"/>
              <a:defRPr>
                <a:solidFill>
                  <a:schemeClr val="dk2"/>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52" name="Google Shape;52;p29"/>
          <p:cNvSpPr txBox="1">
            <a:spLocks noGrp="1"/>
          </p:cNvSpPr>
          <p:nvPr>
            <p:ph type="title"/>
          </p:nvPr>
        </p:nvSpPr>
        <p:spPr>
          <a:xfrm>
            <a:off x="972127" y="347852"/>
            <a:ext cx="10515600" cy="10132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1"/>
              </a:buClr>
              <a:buSzPts val="2100"/>
              <a:buFont typeface="Arial"/>
              <a:buNone/>
              <a:defRPr sz="28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7657420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Title, Subtitle &amp; Content 1">
  <p:cSld name="1_Title, Subtitle &amp; Content 1">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30"/>
          <p:cNvSpPr txBox="1">
            <a:spLocks noGrp="1"/>
          </p:cNvSpPr>
          <p:nvPr>
            <p:ph type="title"/>
          </p:nvPr>
        </p:nvSpPr>
        <p:spPr>
          <a:xfrm>
            <a:off x="972127" y="347852"/>
            <a:ext cx="10515600" cy="8736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1"/>
              </a:buClr>
              <a:buSzPts val="2100"/>
              <a:buFont typeface="Arial"/>
              <a:buNone/>
              <a:defRPr sz="28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5" name="Google Shape;55;p30"/>
          <p:cNvSpPr txBox="1">
            <a:spLocks noGrp="1"/>
          </p:cNvSpPr>
          <p:nvPr>
            <p:ph type="body" idx="1"/>
          </p:nvPr>
        </p:nvSpPr>
        <p:spPr>
          <a:xfrm>
            <a:off x="971551" y="1361191"/>
            <a:ext cx="5124800" cy="4432400"/>
          </a:xfrm>
          <a:prstGeom prst="rect">
            <a:avLst/>
          </a:prstGeom>
          <a:noFill/>
          <a:ln>
            <a:noFill/>
          </a:ln>
        </p:spPr>
        <p:txBody>
          <a:bodyPr spcFirstLastPara="1" wrap="square" lIns="68575" tIns="34275" rIns="68575" bIns="34275" anchor="t" anchorCtr="0">
            <a:normAutofit/>
          </a:bodyPr>
          <a:lstStyle>
            <a:lvl1pPr marL="609585" lvl="0" indent="-431789" algn="l">
              <a:lnSpc>
                <a:spcPct val="114000"/>
              </a:lnSpc>
              <a:spcBef>
                <a:spcPts val="1067"/>
              </a:spcBef>
              <a:spcAft>
                <a:spcPts val="0"/>
              </a:spcAft>
              <a:buClr>
                <a:schemeClr val="dk1"/>
              </a:buClr>
              <a:buSzPts val="1500"/>
              <a:buChar char="•"/>
              <a:defRPr sz="2000" b="0" i="0">
                <a:latin typeface="Raleway"/>
                <a:ea typeface="Raleway"/>
                <a:cs typeface="Raleway"/>
                <a:sym typeface="Raleway"/>
              </a:defRPr>
            </a:lvl1pPr>
            <a:lvl2pPr marL="1219170" lvl="1" indent="-423323" algn="l">
              <a:lnSpc>
                <a:spcPct val="114000"/>
              </a:lnSpc>
              <a:spcBef>
                <a:spcPts val="533"/>
              </a:spcBef>
              <a:spcAft>
                <a:spcPts val="0"/>
              </a:spcAft>
              <a:buClr>
                <a:srgbClr val="0066CC"/>
              </a:buClr>
              <a:buSzPts val="1400"/>
              <a:buChar char="•"/>
              <a:defRPr sz="1867" b="0" i="0">
                <a:solidFill>
                  <a:srgbClr val="0066CC"/>
                </a:solidFill>
                <a:latin typeface="Raleway Light"/>
                <a:ea typeface="Raleway Light"/>
                <a:cs typeface="Raleway Light"/>
                <a:sym typeface="Raleway Light"/>
              </a:defRPr>
            </a:lvl2pPr>
            <a:lvl3pPr marL="1828754" lvl="2" indent="-423323" algn="l">
              <a:lnSpc>
                <a:spcPct val="114000"/>
              </a:lnSpc>
              <a:spcBef>
                <a:spcPts val="533"/>
              </a:spcBef>
              <a:spcAft>
                <a:spcPts val="0"/>
              </a:spcAft>
              <a:buClr>
                <a:srgbClr val="0066CC"/>
              </a:buClr>
              <a:buSzPts val="1400"/>
              <a:buChar char="•"/>
              <a:defRPr sz="1867" b="0" i="0">
                <a:solidFill>
                  <a:srgbClr val="0066CC"/>
                </a:solidFill>
                <a:latin typeface="Raleway Light"/>
                <a:ea typeface="Raleway Light"/>
                <a:cs typeface="Raleway Light"/>
                <a:sym typeface="Raleway Light"/>
              </a:defRPr>
            </a:lvl3pPr>
            <a:lvl4pPr marL="2438339" lvl="3" indent="-423323" algn="l">
              <a:lnSpc>
                <a:spcPct val="114000"/>
              </a:lnSpc>
              <a:spcBef>
                <a:spcPts val="533"/>
              </a:spcBef>
              <a:spcAft>
                <a:spcPts val="0"/>
              </a:spcAft>
              <a:buClr>
                <a:srgbClr val="0066CC"/>
              </a:buClr>
              <a:buSzPts val="1400"/>
              <a:buChar char="•"/>
              <a:defRPr sz="1867" b="0" i="0">
                <a:solidFill>
                  <a:srgbClr val="0066CC"/>
                </a:solidFill>
                <a:latin typeface="Raleway Light"/>
                <a:ea typeface="Raleway Light"/>
                <a:cs typeface="Raleway Light"/>
                <a:sym typeface="Raleway Light"/>
              </a:defRPr>
            </a:lvl4pPr>
            <a:lvl5pPr marL="3047924" lvl="4" indent="-423323" algn="l">
              <a:lnSpc>
                <a:spcPct val="114000"/>
              </a:lnSpc>
              <a:spcBef>
                <a:spcPts val="533"/>
              </a:spcBef>
              <a:spcAft>
                <a:spcPts val="0"/>
              </a:spcAft>
              <a:buClr>
                <a:srgbClr val="0066CC"/>
              </a:buClr>
              <a:buSzPts val="1400"/>
              <a:buChar char="•"/>
              <a:defRPr sz="1867" b="0" i="0">
                <a:solidFill>
                  <a:srgbClr val="0066CC"/>
                </a:solidFill>
                <a:latin typeface="Raleway Light"/>
                <a:ea typeface="Raleway Light"/>
                <a:cs typeface="Raleway Light"/>
                <a:sym typeface="Raleway Light"/>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56" name="Google Shape;56;p30"/>
          <p:cNvSpPr txBox="1">
            <a:spLocks noGrp="1"/>
          </p:cNvSpPr>
          <p:nvPr>
            <p:ph type="sldNum" idx="12"/>
          </p:nvPr>
        </p:nvSpPr>
        <p:spPr>
          <a:xfrm>
            <a:off x="11512551" y="6213475"/>
            <a:ext cx="5780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464653"/>
              </a:buClr>
              <a:buSzPts val="1200"/>
              <a:buFont typeface="Arial"/>
              <a:buNone/>
              <a:defRPr sz="1600" b="0" i="0" u="none" strike="noStrike" cap="none">
                <a:solidFill>
                  <a:srgbClr val="464653"/>
                </a:solidFill>
                <a:latin typeface="Arial"/>
                <a:ea typeface="Arial"/>
                <a:cs typeface="Arial"/>
                <a:sym typeface="Arial"/>
              </a:defRPr>
            </a:lvl1pPr>
            <a:lvl2pPr marL="0" marR="0" lvl="1" indent="0" algn="l">
              <a:lnSpc>
                <a:spcPct val="100000"/>
              </a:lnSpc>
              <a:spcBef>
                <a:spcPts val="0"/>
              </a:spcBef>
              <a:spcAft>
                <a:spcPts val="0"/>
              </a:spcAft>
              <a:buClr>
                <a:srgbClr val="464653"/>
              </a:buClr>
              <a:buSzPts val="1200"/>
              <a:buFont typeface="Arial"/>
              <a:buNone/>
              <a:defRPr sz="1600" b="0" i="0" u="none" strike="noStrike" cap="none">
                <a:solidFill>
                  <a:srgbClr val="464653"/>
                </a:solidFill>
                <a:latin typeface="Arial"/>
                <a:ea typeface="Arial"/>
                <a:cs typeface="Arial"/>
                <a:sym typeface="Arial"/>
              </a:defRPr>
            </a:lvl2pPr>
            <a:lvl3pPr marL="0" marR="0" lvl="2" indent="0" algn="l">
              <a:lnSpc>
                <a:spcPct val="100000"/>
              </a:lnSpc>
              <a:spcBef>
                <a:spcPts val="0"/>
              </a:spcBef>
              <a:spcAft>
                <a:spcPts val="0"/>
              </a:spcAft>
              <a:buClr>
                <a:srgbClr val="464653"/>
              </a:buClr>
              <a:buSzPts val="1200"/>
              <a:buFont typeface="Arial"/>
              <a:buNone/>
              <a:defRPr sz="1600" b="0" i="0" u="none" strike="noStrike" cap="none">
                <a:solidFill>
                  <a:srgbClr val="464653"/>
                </a:solidFill>
                <a:latin typeface="Arial"/>
                <a:ea typeface="Arial"/>
                <a:cs typeface="Arial"/>
                <a:sym typeface="Arial"/>
              </a:defRPr>
            </a:lvl3pPr>
            <a:lvl4pPr marL="0" marR="0" lvl="3" indent="0" algn="l">
              <a:lnSpc>
                <a:spcPct val="100000"/>
              </a:lnSpc>
              <a:spcBef>
                <a:spcPts val="0"/>
              </a:spcBef>
              <a:spcAft>
                <a:spcPts val="0"/>
              </a:spcAft>
              <a:buClr>
                <a:srgbClr val="464653"/>
              </a:buClr>
              <a:buSzPts val="1200"/>
              <a:buFont typeface="Arial"/>
              <a:buNone/>
              <a:defRPr sz="1600" b="0" i="0" u="none" strike="noStrike" cap="none">
                <a:solidFill>
                  <a:srgbClr val="464653"/>
                </a:solidFill>
                <a:latin typeface="Arial"/>
                <a:ea typeface="Arial"/>
                <a:cs typeface="Arial"/>
                <a:sym typeface="Arial"/>
              </a:defRPr>
            </a:lvl4pPr>
            <a:lvl5pPr marL="0" marR="0" lvl="4" indent="0" algn="l">
              <a:lnSpc>
                <a:spcPct val="100000"/>
              </a:lnSpc>
              <a:spcBef>
                <a:spcPts val="0"/>
              </a:spcBef>
              <a:spcAft>
                <a:spcPts val="0"/>
              </a:spcAft>
              <a:buClr>
                <a:srgbClr val="464653"/>
              </a:buClr>
              <a:buSzPts val="1200"/>
              <a:buFont typeface="Arial"/>
              <a:buNone/>
              <a:defRPr sz="1600" b="0" i="0" u="none" strike="noStrike" cap="none">
                <a:solidFill>
                  <a:srgbClr val="464653"/>
                </a:solidFill>
                <a:latin typeface="Arial"/>
                <a:ea typeface="Arial"/>
                <a:cs typeface="Arial"/>
                <a:sym typeface="Arial"/>
              </a:defRPr>
            </a:lvl5pPr>
            <a:lvl6pPr marL="0" marR="0" lvl="5" indent="0" algn="l">
              <a:lnSpc>
                <a:spcPct val="100000"/>
              </a:lnSpc>
              <a:spcBef>
                <a:spcPts val="0"/>
              </a:spcBef>
              <a:spcAft>
                <a:spcPts val="0"/>
              </a:spcAft>
              <a:buClr>
                <a:srgbClr val="464653"/>
              </a:buClr>
              <a:buSzPts val="1200"/>
              <a:buFont typeface="Arial"/>
              <a:buNone/>
              <a:defRPr sz="1600" b="0" i="0" u="none" strike="noStrike" cap="none">
                <a:solidFill>
                  <a:srgbClr val="464653"/>
                </a:solidFill>
                <a:latin typeface="Arial"/>
                <a:ea typeface="Arial"/>
                <a:cs typeface="Arial"/>
                <a:sym typeface="Arial"/>
              </a:defRPr>
            </a:lvl6pPr>
            <a:lvl7pPr marL="0" marR="0" lvl="6" indent="0" algn="l">
              <a:lnSpc>
                <a:spcPct val="100000"/>
              </a:lnSpc>
              <a:spcBef>
                <a:spcPts val="0"/>
              </a:spcBef>
              <a:spcAft>
                <a:spcPts val="0"/>
              </a:spcAft>
              <a:buClr>
                <a:srgbClr val="464653"/>
              </a:buClr>
              <a:buSzPts val="1200"/>
              <a:buFont typeface="Arial"/>
              <a:buNone/>
              <a:defRPr sz="1600" b="0" i="0" u="none" strike="noStrike" cap="none">
                <a:solidFill>
                  <a:srgbClr val="464653"/>
                </a:solidFill>
                <a:latin typeface="Arial"/>
                <a:ea typeface="Arial"/>
                <a:cs typeface="Arial"/>
                <a:sym typeface="Arial"/>
              </a:defRPr>
            </a:lvl7pPr>
            <a:lvl8pPr marL="0" marR="0" lvl="7" indent="0" algn="l">
              <a:lnSpc>
                <a:spcPct val="100000"/>
              </a:lnSpc>
              <a:spcBef>
                <a:spcPts val="0"/>
              </a:spcBef>
              <a:spcAft>
                <a:spcPts val="0"/>
              </a:spcAft>
              <a:buClr>
                <a:srgbClr val="464653"/>
              </a:buClr>
              <a:buSzPts val="1200"/>
              <a:buFont typeface="Arial"/>
              <a:buNone/>
              <a:defRPr sz="1600" b="0" i="0" u="none" strike="noStrike" cap="none">
                <a:solidFill>
                  <a:srgbClr val="464653"/>
                </a:solidFill>
                <a:latin typeface="Arial"/>
                <a:ea typeface="Arial"/>
                <a:cs typeface="Arial"/>
                <a:sym typeface="Arial"/>
              </a:defRPr>
            </a:lvl8pPr>
            <a:lvl9pPr marL="0" marR="0" lvl="8" indent="0" algn="l">
              <a:lnSpc>
                <a:spcPct val="100000"/>
              </a:lnSpc>
              <a:spcBef>
                <a:spcPts val="0"/>
              </a:spcBef>
              <a:spcAft>
                <a:spcPts val="0"/>
              </a:spcAft>
              <a:buClr>
                <a:srgbClr val="464653"/>
              </a:buClr>
              <a:buSzPts val="1200"/>
              <a:buFont typeface="Arial"/>
              <a:buNone/>
              <a:defRPr sz="1600" b="0" i="0" u="none" strike="noStrike" cap="none">
                <a:solidFill>
                  <a:srgbClr val="464653"/>
                </a:solidFill>
                <a:latin typeface="Arial"/>
                <a:ea typeface="Arial"/>
                <a:cs typeface="Arial"/>
                <a:sym typeface="Arial"/>
              </a:defRPr>
            </a:lvl9pPr>
          </a:lstStyle>
          <a:p>
            <a:fld id="{00000000-1234-1234-1234-123412341234}" type="slidenum">
              <a:rPr lang="en" smtClean="0"/>
              <a:pPr/>
              <a:t>‹#›</a:t>
            </a:fld>
            <a:endParaRPr lang="en"/>
          </a:p>
        </p:txBody>
      </p:sp>
      <p:sp>
        <p:nvSpPr>
          <p:cNvPr id="57" name="Google Shape;57;p30"/>
          <p:cNvSpPr txBox="1">
            <a:spLocks noGrp="1"/>
          </p:cNvSpPr>
          <p:nvPr>
            <p:ph type="body" idx="2"/>
          </p:nvPr>
        </p:nvSpPr>
        <p:spPr>
          <a:xfrm>
            <a:off x="849629" y="838200"/>
            <a:ext cx="10515600" cy="5228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1067"/>
              </a:spcBef>
              <a:spcAft>
                <a:spcPts val="0"/>
              </a:spcAft>
              <a:buClr>
                <a:srgbClr val="0066CC"/>
              </a:buClr>
              <a:buSzPts val="1700"/>
              <a:buNone/>
              <a:defRPr sz="2267" b="0" i="0">
                <a:solidFill>
                  <a:srgbClr val="0066CC"/>
                </a:solidFill>
                <a:latin typeface="Arial"/>
                <a:ea typeface="Arial"/>
                <a:cs typeface="Arial"/>
                <a:sym typeface="Arial"/>
              </a:defRPr>
            </a:lvl1pPr>
            <a:lvl2pPr marL="1219170" lvl="1" indent="-457189" algn="l">
              <a:lnSpc>
                <a:spcPct val="90000"/>
              </a:lnSpc>
              <a:spcBef>
                <a:spcPts val="533"/>
              </a:spcBef>
              <a:spcAft>
                <a:spcPts val="0"/>
              </a:spcAft>
              <a:buClr>
                <a:schemeClr val="dk2"/>
              </a:buClr>
              <a:buSzPts val="1800"/>
              <a:buChar char="•"/>
              <a:defRPr>
                <a:solidFill>
                  <a:schemeClr val="dk2"/>
                </a:solidFill>
              </a:defRPr>
            </a:lvl2pPr>
            <a:lvl3pPr marL="1828754" lvl="2" indent="-431789" algn="l">
              <a:lnSpc>
                <a:spcPct val="90000"/>
              </a:lnSpc>
              <a:spcBef>
                <a:spcPts val="533"/>
              </a:spcBef>
              <a:spcAft>
                <a:spcPts val="0"/>
              </a:spcAft>
              <a:buClr>
                <a:schemeClr val="dk2"/>
              </a:buClr>
              <a:buSzPts val="1500"/>
              <a:buChar char="•"/>
              <a:defRPr>
                <a:solidFill>
                  <a:schemeClr val="dk2"/>
                </a:solidFill>
              </a:defRPr>
            </a:lvl3pPr>
            <a:lvl4pPr marL="2438339" lvl="3" indent="-423323" algn="l">
              <a:lnSpc>
                <a:spcPct val="90000"/>
              </a:lnSpc>
              <a:spcBef>
                <a:spcPts val="533"/>
              </a:spcBef>
              <a:spcAft>
                <a:spcPts val="0"/>
              </a:spcAft>
              <a:buClr>
                <a:schemeClr val="dk2"/>
              </a:buClr>
              <a:buSzPts val="1400"/>
              <a:buChar char="•"/>
              <a:defRPr>
                <a:solidFill>
                  <a:schemeClr val="dk2"/>
                </a:solidFill>
              </a:defRPr>
            </a:lvl4pPr>
            <a:lvl5pPr marL="3047924" lvl="4" indent="-423323" algn="l">
              <a:lnSpc>
                <a:spcPct val="90000"/>
              </a:lnSpc>
              <a:spcBef>
                <a:spcPts val="533"/>
              </a:spcBef>
              <a:spcAft>
                <a:spcPts val="0"/>
              </a:spcAft>
              <a:buClr>
                <a:schemeClr val="dk2"/>
              </a:buClr>
              <a:buSzPts val="1400"/>
              <a:buChar char="•"/>
              <a:defRPr>
                <a:solidFill>
                  <a:schemeClr val="dk2"/>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58" name="Google Shape;58;p30"/>
          <p:cNvSpPr txBox="1">
            <a:spLocks noGrp="1"/>
          </p:cNvSpPr>
          <p:nvPr>
            <p:ph type="body" idx="3"/>
          </p:nvPr>
        </p:nvSpPr>
        <p:spPr>
          <a:xfrm>
            <a:off x="6388100" y="1361191"/>
            <a:ext cx="5124800" cy="4432400"/>
          </a:xfrm>
          <a:prstGeom prst="rect">
            <a:avLst/>
          </a:prstGeom>
          <a:noFill/>
          <a:ln>
            <a:noFill/>
          </a:ln>
        </p:spPr>
        <p:txBody>
          <a:bodyPr spcFirstLastPara="1" wrap="square" lIns="68575" tIns="34275" rIns="68575" bIns="34275" anchor="t" anchorCtr="0">
            <a:normAutofit/>
          </a:bodyPr>
          <a:lstStyle>
            <a:lvl1pPr marL="609585" lvl="0" indent="-431789" algn="l">
              <a:lnSpc>
                <a:spcPct val="114000"/>
              </a:lnSpc>
              <a:spcBef>
                <a:spcPts val="1067"/>
              </a:spcBef>
              <a:spcAft>
                <a:spcPts val="0"/>
              </a:spcAft>
              <a:buClr>
                <a:schemeClr val="dk1"/>
              </a:buClr>
              <a:buSzPts val="1500"/>
              <a:buChar char="•"/>
              <a:defRPr sz="2000" b="0" i="0">
                <a:latin typeface="Raleway"/>
                <a:ea typeface="Raleway"/>
                <a:cs typeface="Raleway"/>
                <a:sym typeface="Raleway"/>
              </a:defRPr>
            </a:lvl1pPr>
            <a:lvl2pPr marL="1219170" lvl="1" indent="-423323" algn="l">
              <a:lnSpc>
                <a:spcPct val="114000"/>
              </a:lnSpc>
              <a:spcBef>
                <a:spcPts val="533"/>
              </a:spcBef>
              <a:spcAft>
                <a:spcPts val="0"/>
              </a:spcAft>
              <a:buClr>
                <a:srgbClr val="0066CC"/>
              </a:buClr>
              <a:buSzPts val="1400"/>
              <a:buChar char="•"/>
              <a:defRPr sz="1867" b="0" i="0">
                <a:solidFill>
                  <a:srgbClr val="0066CC"/>
                </a:solidFill>
                <a:latin typeface="Raleway Light"/>
                <a:ea typeface="Raleway Light"/>
                <a:cs typeface="Raleway Light"/>
                <a:sym typeface="Raleway Light"/>
              </a:defRPr>
            </a:lvl2pPr>
            <a:lvl3pPr marL="1828754" lvl="2" indent="-423323" algn="l">
              <a:lnSpc>
                <a:spcPct val="114000"/>
              </a:lnSpc>
              <a:spcBef>
                <a:spcPts val="533"/>
              </a:spcBef>
              <a:spcAft>
                <a:spcPts val="0"/>
              </a:spcAft>
              <a:buClr>
                <a:srgbClr val="0066CC"/>
              </a:buClr>
              <a:buSzPts val="1400"/>
              <a:buChar char="•"/>
              <a:defRPr sz="1867" b="0" i="0">
                <a:solidFill>
                  <a:srgbClr val="0066CC"/>
                </a:solidFill>
                <a:latin typeface="Raleway Light"/>
                <a:ea typeface="Raleway Light"/>
                <a:cs typeface="Raleway Light"/>
                <a:sym typeface="Raleway Light"/>
              </a:defRPr>
            </a:lvl3pPr>
            <a:lvl4pPr marL="2438339" lvl="3" indent="-423323" algn="l">
              <a:lnSpc>
                <a:spcPct val="114000"/>
              </a:lnSpc>
              <a:spcBef>
                <a:spcPts val="533"/>
              </a:spcBef>
              <a:spcAft>
                <a:spcPts val="0"/>
              </a:spcAft>
              <a:buClr>
                <a:srgbClr val="0066CC"/>
              </a:buClr>
              <a:buSzPts val="1400"/>
              <a:buChar char="•"/>
              <a:defRPr sz="1867" b="0" i="0">
                <a:solidFill>
                  <a:srgbClr val="0066CC"/>
                </a:solidFill>
                <a:latin typeface="Raleway Light"/>
                <a:ea typeface="Raleway Light"/>
                <a:cs typeface="Raleway Light"/>
                <a:sym typeface="Raleway Light"/>
              </a:defRPr>
            </a:lvl4pPr>
            <a:lvl5pPr marL="3047924" lvl="4" indent="-423323" algn="l">
              <a:lnSpc>
                <a:spcPct val="114000"/>
              </a:lnSpc>
              <a:spcBef>
                <a:spcPts val="533"/>
              </a:spcBef>
              <a:spcAft>
                <a:spcPts val="0"/>
              </a:spcAft>
              <a:buClr>
                <a:srgbClr val="0066CC"/>
              </a:buClr>
              <a:buSzPts val="1400"/>
              <a:buChar char="•"/>
              <a:defRPr sz="1867" b="0" i="0">
                <a:solidFill>
                  <a:srgbClr val="0066CC"/>
                </a:solidFill>
                <a:latin typeface="Raleway Light"/>
                <a:ea typeface="Raleway Light"/>
                <a:cs typeface="Raleway Light"/>
                <a:sym typeface="Raleway Light"/>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3145046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3"/>
        <p:cNvGrpSpPr/>
        <p:nvPr/>
      </p:nvGrpSpPr>
      <p:grpSpPr>
        <a:xfrm>
          <a:off x="0" y="0"/>
          <a:ext cx="0" cy="0"/>
          <a:chOff x="0" y="0"/>
          <a:chExt cx="0" cy="0"/>
        </a:xfrm>
      </p:grpSpPr>
      <p:sp>
        <p:nvSpPr>
          <p:cNvPr id="64" name="Google Shape;64;p32"/>
          <p:cNvSpPr txBox="1">
            <a:spLocks noGrp="1"/>
          </p:cNvSpPr>
          <p:nvPr>
            <p:ph type="title"/>
          </p:nvPr>
        </p:nvSpPr>
        <p:spPr>
          <a:xfrm>
            <a:off x="609600" y="228600"/>
            <a:ext cx="10972800" cy="914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3200"/>
              <a:buFont typeface="Bookman Old Style"/>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5" name="Google Shape;65;p32"/>
          <p:cNvSpPr txBox="1">
            <a:spLocks noGrp="1"/>
          </p:cNvSpPr>
          <p:nvPr>
            <p:ph type="body" idx="1"/>
          </p:nvPr>
        </p:nvSpPr>
        <p:spPr>
          <a:xfrm>
            <a:off x="609600" y="1285875"/>
            <a:ext cx="5386800" cy="686000"/>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800"/>
              </a:spcBef>
              <a:spcAft>
                <a:spcPts val="0"/>
              </a:spcAft>
              <a:buSzPts val="1824"/>
              <a:buNone/>
              <a:defRPr sz="3200" b="1">
                <a:solidFill>
                  <a:schemeClr val="accent2"/>
                </a:solidFill>
              </a:defRPr>
            </a:lvl1pPr>
            <a:lvl2pPr marL="1219170" lvl="1" indent="-304792" algn="l">
              <a:lnSpc>
                <a:spcPct val="90000"/>
              </a:lnSpc>
              <a:spcBef>
                <a:spcPts val="667"/>
              </a:spcBef>
              <a:spcAft>
                <a:spcPts val="0"/>
              </a:spcAft>
              <a:buSzPts val="1520"/>
              <a:buNone/>
              <a:defRPr sz="2667" b="1"/>
            </a:lvl2pPr>
            <a:lvl3pPr marL="1828754" lvl="2" indent="-304792" algn="l">
              <a:lnSpc>
                <a:spcPct val="90000"/>
              </a:lnSpc>
              <a:spcBef>
                <a:spcPts val="667"/>
              </a:spcBef>
              <a:spcAft>
                <a:spcPts val="0"/>
              </a:spcAft>
              <a:buSzPts val="1368"/>
              <a:buNone/>
              <a:defRPr sz="2400" b="1"/>
            </a:lvl3pPr>
            <a:lvl4pPr marL="2438339" lvl="3" indent="-304792" algn="l">
              <a:lnSpc>
                <a:spcPct val="90000"/>
              </a:lnSpc>
              <a:spcBef>
                <a:spcPts val="533"/>
              </a:spcBef>
              <a:spcAft>
                <a:spcPts val="0"/>
              </a:spcAft>
              <a:buSzPts val="1120"/>
              <a:buNone/>
              <a:defRPr sz="2133" b="1"/>
            </a:lvl4pPr>
            <a:lvl5pPr marL="3047924" lvl="4" indent="-304792" algn="l">
              <a:lnSpc>
                <a:spcPct val="90000"/>
              </a:lnSpc>
              <a:spcBef>
                <a:spcPts val="400"/>
              </a:spcBef>
              <a:spcAft>
                <a:spcPts val="0"/>
              </a:spcAft>
              <a:buSzPts val="1120"/>
              <a:buNone/>
              <a:defRPr sz="2133" b="1"/>
            </a:lvl5pPr>
            <a:lvl6pPr marL="3657509" lvl="5" indent="-419090" algn="l">
              <a:lnSpc>
                <a:spcPct val="90000"/>
              </a:lnSpc>
              <a:spcBef>
                <a:spcPts val="400"/>
              </a:spcBef>
              <a:spcAft>
                <a:spcPts val="0"/>
              </a:spcAft>
              <a:buSzPts val="1350"/>
              <a:buChar char="•"/>
              <a:defRPr/>
            </a:lvl6pPr>
            <a:lvl7pPr marL="4267093" lvl="6" indent="-419090" algn="l">
              <a:lnSpc>
                <a:spcPct val="90000"/>
              </a:lnSpc>
              <a:spcBef>
                <a:spcPts val="400"/>
              </a:spcBef>
              <a:spcAft>
                <a:spcPts val="0"/>
              </a:spcAft>
              <a:buSzPts val="1350"/>
              <a:buChar char="•"/>
              <a:defRPr/>
            </a:lvl7pPr>
            <a:lvl8pPr marL="4876678" lvl="7" indent="-419090" algn="l">
              <a:lnSpc>
                <a:spcPct val="90000"/>
              </a:lnSpc>
              <a:spcBef>
                <a:spcPts val="400"/>
              </a:spcBef>
              <a:spcAft>
                <a:spcPts val="0"/>
              </a:spcAft>
              <a:buSzPts val="1350"/>
              <a:buChar char="•"/>
              <a:defRPr/>
            </a:lvl8pPr>
            <a:lvl9pPr marL="5486263" lvl="8" indent="-419090" algn="l">
              <a:lnSpc>
                <a:spcPct val="90000"/>
              </a:lnSpc>
              <a:spcBef>
                <a:spcPts val="400"/>
              </a:spcBef>
              <a:spcAft>
                <a:spcPts val="0"/>
              </a:spcAft>
              <a:buSzPts val="1350"/>
              <a:buChar char="•"/>
              <a:defRPr/>
            </a:lvl9pPr>
          </a:lstStyle>
          <a:p>
            <a:endParaRPr/>
          </a:p>
        </p:txBody>
      </p:sp>
      <p:sp>
        <p:nvSpPr>
          <p:cNvPr id="66" name="Google Shape;66;p32"/>
          <p:cNvSpPr txBox="1">
            <a:spLocks noGrp="1"/>
          </p:cNvSpPr>
          <p:nvPr>
            <p:ph type="body" idx="2"/>
          </p:nvPr>
        </p:nvSpPr>
        <p:spPr>
          <a:xfrm>
            <a:off x="6197600" y="1295400"/>
            <a:ext cx="5389200" cy="686000"/>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800"/>
              </a:spcBef>
              <a:spcAft>
                <a:spcPts val="0"/>
              </a:spcAft>
              <a:buSzPts val="1824"/>
              <a:buNone/>
              <a:defRPr sz="3200" b="1">
                <a:solidFill>
                  <a:schemeClr val="accent2"/>
                </a:solidFill>
              </a:defRPr>
            </a:lvl1pPr>
            <a:lvl2pPr marL="1219170" lvl="1" indent="-304792" algn="l">
              <a:lnSpc>
                <a:spcPct val="90000"/>
              </a:lnSpc>
              <a:spcBef>
                <a:spcPts val="667"/>
              </a:spcBef>
              <a:spcAft>
                <a:spcPts val="0"/>
              </a:spcAft>
              <a:buSzPts val="1520"/>
              <a:buNone/>
              <a:defRPr sz="2667" b="1"/>
            </a:lvl2pPr>
            <a:lvl3pPr marL="1828754" lvl="2" indent="-304792" algn="l">
              <a:lnSpc>
                <a:spcPct val="90000"/>
              </a:lnSpc>
              <a:spcBef>
                <a:spcPts val="667"/>
              </a:spcBef>
              <a:spcAft>
                <a:spcPts val="0"/>
              </a:spcAft>
              <a:buSzPts val="1368"/>
              <a:buNone/>
              <a:defRPr sz="2400" b="1"/>
            </a:lvl3pPr>
            <a:lvl4pPr marL="2438339" lvl="3" indent="-304792" algn="l">
              <a:lnSpc>
                <a:spcPct val="90000"/>
              </a:lnSpc>
              <a:spcBef>
                <a:spcPts val="533"/>
              </a:spcBef>
              <a:spcAft>
                <a:spcPts val="0"/>
              </a:spcAft>
              <a:buSzPts val="1120"/>
              <a:buNone/>
              <a:defRPr sz="2133" b="1"/>
            </a:lvl4pPr>
            <a:lvl5pPr marL="3047924" lvl="4" indent="-304792" algn="l">
              <a:lnSpc>
                <a:spcPct val="90000"/>
              </a:lnSpc>
              <a:spcBef>
                <a:spcPts val="400"/>
              </a:spcBef>
              <a:spcAft>
                <a:spcPts val="0"/>
              </a:spcAft>
              <a:buSzPts val="1120"/>
              <a:buNone/>
              <a:defRPr sz="2133" b="1"/>
            </a:lvl5pPr>
            <a:lvl6pPr marL="3657509" lvl="5" indent="-419090" algn="l">
              <a:lnSpc>
                <a:spcPct val="90000"/>
              </a:lnSpc>
              <a:spcBef>
                <a:spcPts val="400"/>
              </a:spcBef>
              <a:spcAft>
                <a:spcPts val="0"/>
              </a:spcAft>
              <a:buSzPts val="1350"/>
              <a:buChar char="•"/>
              <a:defRPr/>
            </a:lvl6pPr>
            <a:lvl7pPr marL="4267093" lvl="6" indent="-419090" algn="l">
              <a:lnSpc>
                <a:spcPct val="90000"/>
              </a:lnSpc>
              <a:spcBef>
                <a:spcPts val="400"/>
              </a:spcBef>
              <a:spcAft>
                <a:spcPts val="0"/>
              </a:spcAft>
              <a:buSzPts val="1350"/>
              <a:buChar char="•"/>
              <a:defRPr/>
            </a:lvl7pPr>
            <a:lvl8pPr marL="4876678" lvl="7" indent="-419090" algn="l">
              <a:lnSpc>
                <a:spcPct val="90000"/>
              </a:lnSpc>
              <a:spcBef>
                <a:spcPts val="400"/>
              </a:spcBef>
              <a:spcAft>
                <a:spcPts val="0"/>
              </a:spcAft>
              <a:buSzPts val="1350"/>
              <a:buChar char="•"/>
              <a:defRPr/>
            </a:lvl8pPr>
            <a:lvl9pPr marL="5486263" lvl="8" indent="-419090" algn="l">
              <a:lnSpc>
                <a:spcPct val="90000"/>
              </a:lnSpc>
              <a:spcBef>
                <a:spcPts val="400"/>
              </a:spcBef>
              <a:spcAft>
                <a:spcPts val="0"/>
              </a:spcAft>
              <a:buSzPts val="1350"/>
              <a:buChar char="•"/>
              <a:defRPr/>
            </a:lvl9pPr>
          </a:lstStyle>
          <a:p>
            <a:endParaRPr/>
          </a:p>
        </p:txBody>
      </p:sp>
      <p:sp>
        <p:nvSpPr>
          <p:cNvPr id="67" name="Google Shape;67;p32"/>
          <p:cNvSpPr txBox="1">
            <a:spLocks noGrp="1"/>
          </p:cNvSpPr>
          <p:nvPr>
            <p:ph type="dt" idx="10"/>
          </p:nvPr>
        </p:nvSpPr>
        <p:spPr>
          <a:xfrm>
            <a:off x="8534400" y="6356351"/>
            <a:ext cx="3052000" cy="365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 name="Google Shape;68;p32"/>
          <p:cNvSpPr txBox="1">
            <a:spLocks noGrp="1"/>
          </p:cNvSpPr>
          <p:nvPr>
            <p:ph type="ftr" idx="11"/>
          </p:nvPr>
        </p:nvSpPr>
        <p:spPr>
          <a:xfrm>
            <a:off x="3864864" y="6356351"/>
            <a:ext cx="4673600" cy="365600"/>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 name="Google Shape;69;p32"/>
          <p:cNvSpPr txBox="1">
            <a:spLocks noGrp="1"/>
          </p:cNvSpPr>
          <p:nvPr>
            <p:ph type="body" idx="3"/>
          </p:nvPr>
        </p:nvSpPr>
        <p:spPr>
          <a:xfrm>
            <a:off x="609600" y="2133600"/>
            <a:ext cx="5384800" cy="4038800"/>
          </a:xfrm>
          <a:prstGeom prst="rect">
            <a:avLst/>
          </a:prstGeom>
          <a:noFill/>
          <a:ln>
            <a:noFill/>
          </a:ln>
        </p:spPr>
        <p:txBody>
          <a:bodyPr spcFirstLastPara="1" wrap="square" lIns="91425" tIns="45700" rIns="91425" bIns="45700" anchor="t" anchorCtr="0">
            <a:normAutofit/>
          </a:bodyPr>
          <a:lstStyle>
            <a:lvl1pPr marL="609585" lvl="0" indent="-420613" algn="l">
              <a:lnSpc>
                <a:spcPct val="90000"/>
              </a:lnSpc>
              <a:spcBef>
                <a:spcPts val="800"/>
              </a:spcBef>
              <a:spcAft>
                <a:spcPts val="0"/>
              </a:spcAft>
              <a:buSzPts val="1368"/>
              <a:buChar char="•"/>
              <a:defRPr/>
            </a:lvl1pPr>
            <a:lvl2pPr marL="1219170" lvl="1" indent="-420613" algn="l">
              <a:lnSpc>
                <a:spcPct val="90000"/>
              </a:lnSpc>
              <a:spcBef>
                <a:spcPts val="667"/>
              </a:spcBef>
              <a:spcAft>
                <a:spcPts val="0"/>
              </a:spcAft>
              <a:buSzPts val="1368"/>
              <a:buChar char="•"/>
              <a:defRPr/>
            </a:lvl2pPr>
            <a:lvl3pPr marL="1828754" lvl="2" indent="-420612" algn="l">
              <a:lnSpc>
                <a:spcPct val="90000"/>
              </a:lnSpc>
              <a:spcBef>
                <a:spcPts val="667"/>
              </a:spcBef>
              <a:spcAft>
                <a:spcPts val="0"/>
              </a:spcAft>
              <a:buSzPts val="1368"/>
              <a:buChar char="•"/>
              <a:defRPr/>
            </a:lvl3pPr>
            <a:lvl4pPr marL="2438339" lvl="3" indent="-411470" algn="l">
              <a:lnSpc>
                <a:spcPct val="90000"/>
              </a:lnSpc>
              <a:spcBef>
                <a:spcPts val="533"/>
              </a:spcBef>
              <a:spcAft>
                <a:spcPts val="0"/>
              </a:spcAft>
              <a:buSzPts val="1260"/>
              <a:buChar char="•"/>
              <a:defRPr/>
            </a:lvl4pPr>
            <a:lvl5pPr marL="3047924" lvl="4" indent="-411470" algn="l">
              <a:lnSpc>
                <a:spcPct val="90000"/>
              </a:lnSpc>
              <a:spcBef>
                <a:spcPts val="400"/>
              </a:spcBef>
              <a:spcAft>
                <a:spcPts val="0"/>
              </a:spcAft>
              <a:buSzPts val="1260"/>
              <a:buChar char="•"/>
              <a:defRPr/>
            </a:lvl5pPr>
            <a:lvl6pPr marL="3657509" lvl="5" indent="-419090" algn="l">
              <a:lnSpc>
                <a:spcPct val="90000"/>
              </a:lnSpc>
              <a:spcBef>
                <a:spcPts val="400"/>
              </a:spcBef>
              <a:spcAft>
                <a:spcPts val="0"/>
              </a:spcAft>
              <a:buSzPts val="1350"/>
              <a:buChar char="•"/>
              <a:defRPr/>
            </a:lvl6pPr>
            <a:lvl7pPr marL="4267093" lvl="6" indent="-419090" algn="l">
              <a:lnSpc>
                <a:spcPct val="90000"/>
              </a:lnSpc>
              <a:spcBef>
                <a:spcPts val="400"/>
              </a:spcBef>
              <a:spcAft>
                <a:spcPts val="0"/>
              </a:spcAft>
              <a:buSzPts val="1350"/>
              <a:buChar char="•"/>
              <a:defRPr/>
            </a:lvl7pPr>
            <a:lvl8pPr marL="4876678" lvl="7" indent="-419090" algn="l">
              <a:lnSpc>
                <a:spcPct val="90000"/>
              </a:lnSpc>
              <a:spcBef>
                <a:spcPts val="400"/>
              </a:spcBef>
              <a:spcAft>
                <a:spcPts val="0"/>
              </a:spcAft>
              <a:buSzPts val="1350"/>
              <a:buChar char="•"/>
              <a:defRPr/>
            </a:lvl8pPr>
            <a:lvl9pPr marL="5486263" lvl="8" indent="-419090" algn="l">
              <a:lnSpc>
                <a:spcPct val="90000"/>
              </a:lnSpc>
              <a:spcBef>
                <a:spcPts val="400"/>
              </a:spcBef>
              <a:spcAft>
                <a:spcPts val="0"/>
              </a:spcAft>
              <a:buSzPts val="1350"/>
              <a:buChar char="•"/>
              <a:defRPr/>
            </a:lvl9pPr>
          </a:lstStyle>
          <a:p>
            <a:endParaRPr/>
          </a:p>
        </p:txBody>
      </p:sp>
      <p:sp>
        <p:nvSpPr>
          <p:cNvPr id="70" name="Google Shape;70;p32"/>
          <p:cNvSpPr txBox="1">
            <a:spLocks noGrp="1"/>
          </p:cNvSpPr>
          <p:nvPr>
            <p:ph type="body" idx="4"/>
          </p:nvPr>
        </p:nvSpPr>
        <p:spPr>
          <a:xfrm>
            <a:off x="6197600" y="2133600"/>
            <a:ext cx="5384800" cy="4038800"/>
          </a:xfrm>
          <a:prstGeom prst="rect">
            <a:avLst/>
          </a:prstGeom>
          <a:noFill/>
          <a:ln>
            <a:noFill/>
          </a:ln>
        </p:spPr>
        <p:txBody>
          <a:bodyPr spcFirstLastPara="1" wrap="square" lIns="91425" tIns="45700" rIns="91425" bIns="45700" anchor="t" anchorCtr="0">
            <a:normAutofit/>
          </a:bodyPr>
          <a:lstStyle>
            <a:lvl1pPr marL="609585" lvl="0" indent="-420613" algn="l">
              <a:lnSpc>
                <a:spcPct val="90000"/>
              </a:lnSpc>
              <a:spcBef>
                <a:spcPts val="800"/>
              </a:spcBef>
              <a:spcAft>
                <a:spcPts val="0"/>
              </a:spcAft>
              <a:buSzPts val="1368"/>
              <a:buChar char="•"/>
              <a:defRPr/>
            </a:lvl1pPr>
            <a:lvl2pPr marL="1219170" lvl="1" indent="-420613" algn="l">
              <a:lnSpc>
                <a:spcPct val="90000"/>
              </a:lnSpc>
              <a:spcBef>
                <a:spcPts val="667"/>
              </a:spcBef>
              <a:spcAft>
                <a:spcPts val="0"/>
              </a:spcAft>
              <a:buSzPts val="1368"/>
              <a:buChar char="•"/>
              <a:defRPr/>
            </a:lvl2pPr>
            <a:lvl3pPr marL="1828754" lvl="2" indent="-420612" algn="l">
              <a:lnSpc>
                <a:spcPct val="90000"/>
              </a:lnSpc>
              <a:spcBef>
                <a:spcPts val="667"/>
              </a:spcBef>
              <a:spcAft>
                <a:spcPts val="0"/>
              </a:spcAft>
              <a:buSzPts val="1368"/>
              <a:buChar char="•"/>
              <a:defRPr/>
            </a:lvl3pPr>
            <a:lvl4pPr marL="2438339" lvl="3" indent="-411470" algn="l">
              <a:lnSpc>
                <a:spcPct val="90000"/>
              </a:lnSpc>
              <a:spcBef>
                <a:spcPts val="533"/>
              </a:spcBef>
              <a:spcAft>
                <a:spcPts val="0"/>
              </a:spcAft>
              <a:buSzPts val="1260"/>
              <a:buChar char="•"/>
              <a:defRPr/>
            </a:lvl4pPr>
            <a:lvl5pPr marL="3047924" lvl="4" indent="-411470" algn="l">
              <a:lnSpc>
                <a:spcPct val="90000"/>
              </a:lnSpc>
              <a:spcBef>
                <a:spcPts val="400"/>
              </a:spcBef>
              <a:spcAft>
                <a:spcPts val="0"/>
              </a:spcAft>
              <a:buSzPts val="1260"/>
              <a:buChar char="•"/>
              <a:defRPr/>
            </a:lvl5pPr>
            <a:lvl6pPr marL="3657509" lvl="5" indent="-419090" algn="l">
              <a:lnSpc>
                <a:spcPct val="90000"/>
              </a:lnSpc>
              <a:spcBef>
                <a:spcPts val="400"/>
              </a:spcBef>
              <a:spcAft>
                <a:spcPts val="0"/>
              </a:spcAft>
              <a:buSzPts val="1350"/>
              <a:buChar char="•"/>
              <a:defRPr/>
            </a:lvl6pPr>
            <a:lvl7pPr marL="4267093" lvl="6" indent="-419090" algn="l">
              <a:lnSpc>
                <a:spcPct val="90000"/>
              </a:lnSpc>
              <a:spcBef>
                <a:spcPts val="400"/>
              </a:spcBef>
              <a:spcAft>
                <a:spcPts val="0"/>
              </a:spcAft>
              <a:buSzPts val="1350"/>
              <a:buChar char="•"/>
              <a:defRPr/>
            </a:lvl7pPr>
            <a:lvl8pPr marL="4876678" lvl="7" indent="-419090" algn="l">
              <a:lnSpc>
                <a:spcPct val="90000"/>
              </a:lnSpc>
              <a:spcBef>
                <a:spcPts val="400"/>
              </a:spcBef>
              <a:spcAft>
                <a:spcPts val="0"/>
              </a:spcAft>
              <a:buSzPts val="1350"/>
              <a:buChar char="•"/>
              <a:defRPr/>
            </a:lvl8pPr>
            <a:lvl9pPr marL="5486263" lvl="8" indent="-419090" algn="l">
              <a:lnSpc>
                <a:spcPct val="90000"/>
              </a:lnSpc>
              <a:spcBef>
                <a:spcPts val="400"/>
              </a:spcBef>
              <a:spcAft>
                <a:spcPts val="0"/>
              </a:spcAft>
              <a:buSzPts val="1350"/>
              <a:buChar char="•"/>
              <a:defRPr/>
            </a:lvl9pPr>
          </a:lstStyle>
          <a:p>
            <a:endParaRPr/>
          </a:p>
        </p:txBody>
      </p:sp>
    </p:spTree>
    <p:extLst>
      <p:ext uri="{BB962C8B-B14F-4D97-AF65-F5344CB8AC3E}">
        <p14:creationId xmlns:p14="http://schemas.microsoft.com/office/powerpoint/2010/main" val="13266643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A. Content w/eyebr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400" y="518400"/>
            <a:ext cx="7589836" cy="1009650"/>
          </a:xfrm>
        </p:spPr>
        <p:txBody>
          <a:bodyPr/>
          <a:lstStyle>
            <a:lvl1pPr>
              <a:defRPr>
                <a:solidFill>
                  <a:schemeClr val="tx1"/>
                </a:solidFill>
              </a:defRPr>
            </a:lvl1pPr>
          </a:lstStyle>
          <a:p>
            <a:r>
              <a:rPr lang="en-US" noProof="0"/>
              <a:t>Click to add title</a:t>
            </a:r>
            <a:endParaRPr lang="en-US"/>
          </a:p>
        </p:txBody>
      </p:sp>
      <p:sp>
        <p:nvSpPr>
          <p:cNvPr id="3" name="Content Placeholder 2"/>
          <p:cNvSpPr>
            <a:spLocks noGrp="1"/>
          </p:cNvSpPr>
          <p:nvPr>
            <p:ph idx="1"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add text</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14" name="Text Placeholder 13">
            <a:extLst>
              <a:ext uri="{FF2B5EF4-FFF2-40B4-BE49-F238E27FC236}">
                <a16:creationId xmlns:a16="http://schemas.microsoft.com/office/drawing/2014/main" id="{DEBBE09B-35FB-4112-9ADF-BA0FEC378F77}"/>
              </a:ext>
            </a:extLst>
          </p:cNvPr>
          <p:cNvSpPr>
            <a:spLocks noGrp="1"/>
          </p:cNvSpPr>
          <p:nvPr>
            <p:ph type="body" sz="quarter" idx="16" hasCustomPrompt="1"/>
          </p:nvPr>
        </p:nvSpPr>
        <p:spPr>
          <a:xfrm>
            <a:off x="360000" y="5972400"/>
            <a:ext cx="11473200" cy="180000"/>
          </a:xfrm>
        </p:spPr>
        <p:txBody>
          <a:bodyPr anchor="b"/>
          <a:lstStyle>
            <a:lvl1pPr marL="0" indent="0">
              <a:buNone/>
              <a:defRPr sz="800" i="1">
                <a:solidFill>
                  <a:schemeClr val="tx1"/>
                </a:solidFill>
              </a:defRPr>
            </a:lvl1pPr>
          </a:lstStyle>
          <a:p>
            <a:pPr lvl="0"/>
            <a:r>
              <a:rPr lang="en-US"/>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lvl1pPr algn="r">
              <a:defRPr>
                <a:solidFill>
                  <a:schemeClr val="tx1"/>
                </a:solidFill>
              </a:defRPr>
            </a:lvl1pPr>
          </a:lstStyle>
          <a:p>
            <a:fld id="{638AF732-8644-4777-A412-FBE26EAC8B14}" type="datetime1">
              <a:rPr lang="en-US" smtClean="0"/>
              <a:pPr/>
              <a:t>9/19/2025</a:t>
            </a:fld>
            <a:endParaRPr lang="en-US"/>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US" smtClean="0"/>
              <a:pPr/>
              <a:t>‹#›</a:t>
            </a:fld>
            <a:endParaRPr lang="en-US"/>
          </a:p>
        </p:txBody>
      </p:sp>
      <p:sp>
        <p:nvSpPr>
          <p:cNvPr id="5" name="Text Placeholder 4">
            <a:extLst>
              <a:ext uri="{FF2B5EF4-FFF2-40B4-BE49-F238E27FC236}">
                <a16:creationId xmlns:a16="http://schemas.microsoft.com/office/drawing/2014/main" id="{AC99B38F-58E3-4A4E-B317-D556CB4BD79C}"/>
              </a:ext>
            </a:extLst>
          </p:cNvPr>
          <p:cNvSpPr>
            <a:spLocks noGrp="1"/>
          </p:cNvSpPr>
          <p:nvPr>
            <p:ph type="body" sz="quarter" idx="17" hasCustomPrompt="1"/>
          </p:nvPr>
        </p:nvSpPr>
        <p:spPr>
          <a:xfrm>
            <a:off x="356400" y="129600"/>
            <a:ext cx="7588250" cy="269020"/>
          </a:xfrm>
        </p:spPr>
        <p:txBody>
          <a:bodyPr anchor="b" anchorCtr="0"/>
          <a:lstStyle>
            <a:lvl1pPr marL="0" indent="0">
              <a:lnSpc>
                <a:spcPct val="85000"/>
              </a:lnSpc>
              <a:spcBef>
                <a:spcPts val="0"/>
              </a:spcBef>
              <a:spcAft>
                <a:spcPts val="0"/>
              </a:spcAft>
              <a:buNone/>
              <a:defRPr sz="1200" cap="all" spc="150" baseline="0">
                <a:latin typeface="Consolas" panose="020B0609020204030204" pitchFamily="49" charset="0"/>
              </a:defRPr>
            </a:lvl1pPr>
          </a:lstStyle>
          <a:p>
            <a:pPr lvl="0"/>
            <a:r>
              <a:rPr lang="en-US"/>
              <a:t>Click to add title</a:t>
            </a:r>
          </a:p>
        </p:txBody>
      </p:sp>
    </p:spTree>
    <p:extLst>
      <p:ext uri="{BB962C8B-B14F-4D97-AF65-F5344CB8AC3E}">
        <p14:creationId xmlns:p14="http://schemas.microsoft.com/office/powerpoint/2010/main" val="37473755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ubtitle &amp; Content 3">
  <p:cSld name="Title, Subtitle &amp; Content 3">
    <p:bg>
      <p:bgPr>
        <a:blipFill>
          <a:blip r:embed="rId2">
            <a:alphaModFix/>
          </a:blip>
          <a:stretch>
            <a:fillRect/>
          </a:stretch>
        </a:blipFill>
        <a:effectLst/>
      </p:bgPr>
    </p:bg>
    <p:spTree>
      <p:nvGrpSpPr>
        <p:cNvPr id="1" name="Shape 59"/>
        <p:cNvGrpSpPr/>
        <p:nvPr/>
      </p:nvGrpSpPr>
      <p:grpSpPr>
        <a:xfrm>
          <a:off x="0" y="0"/>
          <a:ext cx="0" cy="0"/>
          <a:chOff x="0" y="0"/>
          <a:chExt cx="0" cy="0"/>
        </a:xfrm>
      </p:grpSpPr>
      <p:sp>
        <p:nvSpPr>
          <p:cNvPr id="60" name="Google Shape;60;p31"/>
          <p:cNvSpPr txBox="1">
            <a:spLocks noGrp="1"/>
          </p:cNvSpPr>
          <p:nvPr>
            <p:ph type="body" idx="1"/>
          </p:nvPr>
        </p:nvSpPr>
        <p:spPr>
          <a:xfrm>
            <a:off x="971551" y="1133481"/>
            <a:ext cx="10515600" cy="4660000"/>
          </a:xfrm>
          <a:prstGeom prst="rect">
            <a:avLst/>
          </a:prstGeom>
          <a:noFill/>
          <a:ln>
            <a:noFill/>
          </a:ln>
        </p:spPr>
        <p:txBody>
          <a:bodyPr spcFirstLastPara="1" wrap="square" lIns="68575" tIns="34275" rIns="68575" bIns="34275" anchor="t" anchorCtr="0">
            <a:normAutofit/>
          </a:bodyPr>
          <a:lstStyle>
            <a:lvl1pPr marL="609585" lvl="0" indent="-431789" algn="l">
              <a:lnSpc>
                <a:spcPct val="114000"/>
              </a:lnSpc>
              <a:spcBef>
                <a:spcPts val="1067"/>
              </a:spcBef>
              <a:spcAft>
                <a:spcPts val="0"/>
              </a:spcAft>
              <a:buClr>
                <a:schemeClr val="dk1"/>
              </a:buClr>
              <a:buSzPts val="1500"/>
              <a:buChar char="•"/>
              <a:defRPr sz="2400" b="0" i="0">
                <a:latin typeface="Arial"/>
                <a:ea typeface="Arial"/>
                <a:cs typeface="Arial"/>
                <a:sym typeface="Arial"/>
              </a:defRPr>
            </a:lvl1pPr>
            <a:lvl2pPr marL="1219170" lvl="1" indent="-423323"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2pPr>
            <a:lvl3pPr marL="1828754" lvl="2" indent="-423323"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3pPr>
            <a:lvl4pPr marL="2438339" lvl="3" indent="-423323"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4pPr>
            <a:lvl5pPr marL="3047924" lvl="4" indent="-423323"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61" name="Google Shape;61;p31"/>
          <p:cNvSpPr txBox="1">
            <a:spLocks noGrp="1"/>
          </p:cNvSpPr>
          <p:nvPr>
            <p:ph type="sldNum" idx="12"/>
          </p:nvPr>
        </p:nvSpPr>
        <p:spPr>
          <a:xfrm>
            <a:off x="11512549" y="6213480"/>
            <a:ext cx="5780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3889"/>
              </a:buClr>
              <a:buSzPts val="1200"/>
              <a:buFont typeface="Arial"/>
              <a:buNone/>
              <a:defRPr sz="1600" b="0" i="0" u="none" strike="noStrike" cap="none">
                <a:solidFill>
                  <a:srgbClr val="003889"/>
                </a:solidFill>
                <a:latin typeface="Arial"/>
                <a:ea typeface="Arial"/>
                <a:cs typeface="Arial"/>
                <a:sym typeface="Arial"/>
              </a:defRPr>
            </a:lvl1pPr>
            <a:lvl2pPr marL="0" marR="0" lvl="1" indent="0" algn="l">
              <a:lnSpc>
                <a:spcPct val="100000"/>
              </a:lnSpc>
              <a:spcBef>
                <a:spcPts val="0"/>
              </a:spcBef>
              <a:spcAft>
                <a:spcPts val="0"/>
              </a:spcAft>
              <a:buClr>
                <a:srgbClr val="003889"/>
              </a:buClr>
              <a:buSzPts val="1200"/>
              <a:buFont typeface="Arial"/>
              <a:buNone/>
              <a:defRPr sz="1600" b="0" i="0" u="none" strike="noStrike" cap="none">
                <a:solidFill>
                  <a:srgbClr val="003889"/>
                </a:solidFill>
                <a:latin typeface="Arial"/>
                <a:ea typeface="Arial"/>
                <a:cs typeface="Arial"/>
                <a:sym typeface="Arial"/>
              </a:defRPr>
            </a:lvl2pPr>
            <a:lvl3pPr marL="0" marR="0" lvl="2" indent="0" algn="l">
              <a:lnSpc>
                <a:spcPct val="100000"/>
              </a:lnSpc>
              <a:spcBef>
                <a:spcPts val="0"/>
              </a:spcBef>
              <a:spcAft>
                <a:spcPts val="0"/>
              </a:spcAft>
              <a:buClr>
                <a:srgbClr val="003889"/>
              </a:buClr>
              <a:buSzPts val="1200"/>
              <a:buFont typeface="Arial"/>
              <a:buNone/>
              <a:defRPr sz="1600" b="0" i="0" u="none" strike="noStrike" cap="none">
                <a:solidFill>
                  <a:srgbClr val="003889"/>
                </a:solidFill>
                <a:latin typeface="Arial"/>
                <a:ea typeface="Arial"/>
                <a:cs typeface="Arial"/>
                <a:sym typeface="Arial"/>
              </a:defRPr>
            </a:lvl3pPr>
            <a:lvl4pPr marL="0" marR="0" lvl="3" indent="0" algn="l">
              <a:lnSpc>
                <a:spcPct val="100000"/>
              </a:lnSpc>
              <a:spcBef>
                <a:spcPts val="0"/>
              </a:spcBef>
              <a:spcAft>
                <a:spcPts val="0"/>
              </a:spcAft>
              <a:buClr>
                <a:srgbClr val="003889"/>
              </a:buClr>
              <a:buSzPts val="1200"/>
              <a:buFont typeface="Arial"/>
              <a:buNone/>
              <a:defRPr sz="1600" b="0" i="0" u="none" strike="noStrike" cap="none">
                <a:solidFill>
                  <a:srgbClr val="003889"/>
                </a:solidFill>
                <a:latin typeface="Arial"/>
                <a:ea typeface="Arial"/>
                <a:cs typeface="Arial"/>
                <a:sym typeface="Arial"/>
              </a:defRPr>
            </a:lvl4pPr>
            <a:lvl5pPr marL="0" marR="0" lvl="4" indent="0" algn="l">
              <a:lnSpc>
                <a:spcPct val="100000"/>
              </a:lnSpc>
              <a:spcBef>
                <a:spcPts val="0"/>
              </a:spcBef>
              <a:spcAft>
                <a:spcPts val="0"/>
              </a:spcAft>
              <a:buClr>
                <a:srgbClr val="003889"/>
              </a:buClr>
              <a:buSzPts val="1200"/>
              <a:buFont typeface="Arial"/>
              <a:buNone/>
              <a:defRPr sz="1600" b="0" i="0" u="none" strike="noStrike" cap="none">
                <a:solidFill>
                  <a:srgbClr val="003889"/>
                </a:solidFill>
                <a:latin typeface="Arial"/>
                <a:ea typeface="Arial"/>
                <a:cs typeface="Arial"/>
                <a:sym typeface="Arial"/>
              </a:defRPr>
            </a:lvl5pPr>
            <a:lvl6pPr marL="0" marR="0" lvl="5" indent="0" algn="l">
              <a:lnSpc>
                <a:spcPct val="100000"/>
              </a:lnSpc>
              <a:spcBef>
                <a:spcPts val="0"/>
              </a:spcBef>
              <a:spcAft>
                <a:spcPts val="0"/>
              </a:spcAft>
              <a:buClr>
                <a:srgbClr val="003889"/>
              </a:buClr>
              <a:buSzPts val="1200"/>
              <a:buFont typeface="Arial"/>
              <a:buNone/>
              <a:defRPr sz="1600" b="0" i="0" u="none" strike="noStrike" cap="none">
                <a:solidFill>
                  <a:srgbClr val="003889"/>
                </a:solidFill>
                <a:latin typeface="Arial"/>
                <a:ea typeface="Arial"/>
                <a:cs typeface="Arial"/>
                <a:sym typeface="Arial"/>
              </a:defRPr>
            </a:lvl6pPr>
            <a:lvl7pPr marL="0" marR="0" lvl="6" indent="0" algn="l">
              <a:lnSpc>
                <a:spcPct val="100000"/>
              </a:lnSpc>
              <a:spcBef>
                <a:spcPts val="0"/>
              </a:spcBef>
              <a:spcAft>
                <a:spcPts val="0"/>
              </a:spcAft>
              <a:buClr>
                <a:srgbClr val="003889"/>
              </a:buClr>
              <a:buSzPts val="1200"/>
              <a:buFont typeface="Arial"/>
              <a:buNone/>
              <a:defRPr sz="1600" b="0" i="0" u="none" strike="noStrike" cap="none">
                <a:solidFill>
                  <a:srgbClr val="003889"/>
                </a:solidFill>
                <a:latin typeface="Arial"/>
                <a:ea typeface="Arial"/>
                <a:cs typeface="Arial"/>
                <a:sym typeface="Arial"/>
              </a:defRPr>
            </a:lvl7pPr>
            <a:lvl8pPr marL="0" marR="0" lvl="7" indent="0" algn="l">
              <a:lnSpc>
                <a:spcPct val="100000"/>
              </a:lnSpc>
              <a:spcBef>
                <a:spcPts val="0"/>
              </a:spcBef>
              <a:spcAft>
                <a:spcPts val="0"/>
              </a:spcAft>
              <a:buClr>
                <a:srgbClr val="003889"/>
              </a:buClr>
              <a:buSzPts val="1200"/>
              <a:buFont typeface="Arial"/>
              <a:buNone/>
              <a:defRPr sz="1600" b="0" i="0" u="none" strike="noStrike" cap="none">
                <a:solidFill>
                  <a:srgbClr val="003889"/>
                </a:solidFill>
                <a:latin typeface="Arial"/>
                <a:ea typeface="Arial"/>
                <a:cs typeface="Arial"/>
                <a:sym typeface="Arial"/>
              </a:defRPr>
            </a:lvl8pPr>
            <a:lvl9pPr marL="0" marR="0" lvl="8" indent="0" algn="l">
              <a:lnSpc>
                <a:spcPct val="100000"/>
              </a:lnSpc>
              <a:spcBef>
                <a:spcPts val="0"/>
              </a:spcBef>
              <a:spcAft>
                <a:spcPts val="0"/>
              </a:spcAft>
              <a:buClr>
                <a:srgbClr val="003889"/>
              </a:buClr>
              <a:buSzPts val="1200"/>
              <a:buFont typeface="Arial"/>
              <a:buNone/>
              <a:defRPr sz="1600" b="0" i="0" u="none" strike="noStrike" cap="none">
                <a:solidFill>
                  <a:srgbClr val="003889"/>
                </a:solidFill>
                <a:latin typeface="Arial"/>
                <a:ea typeface="Arial"/>
                <a:cs typeface="Arial"/>
                <a:sym typeface="Arial"/>
              </a:defRPr>
            </a:lvl9pPr>
          </a:lstStyle>
          <a:p>
            <a:fld id="{00000000-1234-1234-1234-123412341234}" type="slidenum">
              <a:rPr lang="en" smtClean="0"/>
              <a:pPr/>
              <a:t>‹#›</a:t>
            </a:fld>
            <a:endParaRPr lang="en"/>
          </a:p>
        </p:txBody>
      </p:sp>
      <p:sp>
        <p:nvSpPr>
          <p:cNvPr id="62" name="Google Shape;62;p31"/>
          <p:cNvSpPr txBox="1">
            <a:spLocks noGrp="1"/>
          </p:cNvSpPr>
          <p:nvPr>
            <p:ph type="title"/>
          </p:nvPr>
        </p:nvSpPr>
        <p:spPr>
          <a:xfrm>
            <a:off x="972127" y="347859"/>
            <a:ext cx="10515600" cy="6008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1"/>
              </a:buClr>
              <a:buSzPts val="2100"/>
              <a:buFont typeface="Arial"/>
              <a:buNone/>
              <a:defRPr sz="28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5202900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1">
  <p:cSld name="Section 1">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972127" y="1835088"/>
            <a:ext cx="10515600" cy="873600"/>
          </a:xfrm>
          <a:prstGeom prst="rect">
            <a:avLst/>
          </a:prstGeom>
          <a:noFill/>
          <a:ln>
            <a:noFill/>
          </a:ln>
        </p:spPr>
        <p:txBody>
          <a:bodyPr spcFirstLastPara="1" wrap="square" lIns="68575" tIns="34275" rIns="68575" bIns="34275" anchor="t" anchorCtr="0">
            <a:noAutofit/>
          </a:bodyPr>
          <a:lstStyle>
            <a:lvl1pPr lvl="0" algn="r">
              <a:lnSpc>
                <a:spcPct val="90000"/>
              </a:lnSpc>
              <a:spcBef>
                <a:spcPts val="0"/>
              </a:spcBef>
              <a:spcAft>
                <a:spcPts val="0"/>
              </a:spcAft>
              <a:buClr>
                <a:schemeClr val="dk1"/>
              </a:buClr>
              <a:buSzPts val="2400"/>
              <a:buFont typeface="Arial"/>
              <a:buNone/>
              <a:defRPr sz="32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 name="Google Shape;42;p27"/>
          <p:cNvSpPr txBox="1">
            <a:spLocks noGrp="1"/>
          </p:cNvSpPr>
          <p:nvPr>
            <p:ph type="body" idx="1"/>
          </p:nvPr>
        </p:nvSpPr>
        <p:spPr>
          <a:xfrm>
            <a:off x="971551" y="2394856"/>
            <a:ext cx="10515600" cy="381200"/>
          </a:xfrm>
          <a:prstGeom prst="rect">
            <a:avLst/>
          </a:prstGeom>
          <a:noFill/>
          <a:ln>
            <a:noFill/>
          </a:ln>
        </p:spPr>
        <p:txBody>
          <a:bodyPr spcFirstLastPara="1" wrap="square" lIns="68575" tIns="34275" rIns="68575" bIns="34275" anchor="t" anchorCtr="0">
            <a:noAutofit/>
          </a:bodyPr>
          <a:lstStyle>
            <a:lvl1pPr marL="609585" lvl="0" indent="-304792" algn="r">
              <a:lnSpc>
                <a:spcPct val="90000"/>
              </a:lnSpc>
              <a:spcBef>
                <a:spcPts val="1067"/>
              </a:spcBef>
              <a:spcAft>
                <a:spcPts val="0"/>
              </a:spcAft>
              <a:buClr>
                <a:srgbClr val="0066CC"/>
              </a:buClr>
              <a:buSzPts val="1800"/>
              <a:buNone/>
              <a:defRPr sz="2400" b="0" i="0">
                <a:solidFill>
                  <a:srgbClr val="0066CC"/>
                </a:solidFill>
                <a:latin typeface="Arial"/>
                <a:ea typeface="Arial"/>
                <a:cs typeface="Arial"/>
                <a:sym typeface="Arial"/>
              </a:defRPr>
            </a:lvl1pPr>
            <a:lvl2pPr marL="1219170" lvl="1" indent="-457189" algn="l">
              <a:lnSpc>
                <a:spcPct val="90000"/>
              </a:lnSpc>
              <a:spcBef>
                <a:spcPts val="533"/>
              </a:spcBef>
              <a:spcAft>
                <a:spcPts val="0"/>
              </a:spcAft>
              <a:buClr>
                <a:schemeClr val="dk2"/>
              </a:buClr>
              <a:buSzPts val="1800"/>
              <a:buChar char="•"/>
              <a:defRPr>
                <a:solidFill>
                  <a:schemeClr val="dk2"/>
                </a:solidFill>
              </a:defRPr>
            </a:lvl2pPr>
            <a:lvl3pPr marL="1828754" lvl="2" indent="-431789" algn="l">
              <a:lnSpc>
                <a:spcPct val="90000"/>
              </a:lnSpc>
              <a:spcBef>
                <a:spcPts val="533"/>
              </a:spcBef>
              <a:spcAft>
                <a:spcPts val="0"/>
              </a:spcAft>
              <a:buClr>
                <a:schemeClr val="dk2"/>
              </a:buClr>
              <a:buSzPts val="1500"/>
              <a:buChar char="•"/>
              <a:defRPr>
                <a:solidFill>
                  <a:schemeClr val="dk2"/>
                </a:solidFill>
              </a:defRPr>
            </a:lvl3pPr>
            <a:lvl4pPr marL="2438339" lvl="3" indent="-423323" algn="l">
              <a:lnSpc>
                <a:spcPct val="90000"/>
              </a:lnSpc>
              <a:spcBef>
                <a:spcPts val="533"/>
              </a:spcBef>
              <a:spcAft>
                <a:spcPts val="0"/>
              </a:spcAft>
              <a:buClr>
                <a:schemeClr val="dk2"/>
              </a:buClr>
              <a:buSzPts val="1400"/>
              <a:buChar char="•"/>
              <a:defRPr>
                <a:solidFill>
                  <a:schemeClr val="dk2"/>
                </a:solidFill>
              </a:defRPr>
            </a:lvl4pPr>
            <a:lvl5pPr marL="3047924" lvl="4" indent="-423323" algn="l">
              <a:lnSpc>
                <a:spcPct val="90000"/>
              </a:lnSpc>
              <a:spcBef>
                <a:spcPts val="533"/>
              </a:spcBef>
              <a:spcAft>
                <a:spcPts val="0"/>
              </a:spcAft>
              <a:buClr>
                <a:schemeClr val="dk2"/>
              </a:buClr>
              <a:buSzPts val="1400"/>
              <a:buChar char="•"/>
              <a:defRPr>
                <a:solidFill>
                  <a:schemeClr val="dk2"/>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43" name="Google Shape;43;p27"/>
          <p:cNvSpPr txBox="1">
            <a:spLocks noGrp="1"/>
          </p:cNvSpPr>
          <p:nvPr>
            <p:ph type="sldNum" idx="12"/>
          </p:nvPr>
        </p:nvSpPr>
        <p:spPr>
          <a:xfrm>
            <a:off x="11512551" y="6213475"/>
            <a:ext cx="5780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464653"/>
              </a:buClr>
              <a:buSzPts val="1200"/>
              <a:buFont typeface="Arial"/>
              <a:buNone/>
              <a:defRPr sz="1600" b="0" i="0" u="none" strike="noStrike" cap="none">
                <a:solidFill>
                  <a:srgbClr val="464653"/>
                </a:solidFill>
                <a:latin typeface="Arial"/>
                <a:ea typeface="Arial"/>
                <a:cs typeface="Arial"/>
                <a:sym typeface="Arial"/>
              </a:defRPr>
            </a:lvl1pPr>
            <a:lvl2pPr marL="0" marR="0" lvl="1" indent="0" algn="l">
              <a:lnSpc>
                <a:spcPct val="100000"/>
              </a:lnSpc>
              <a:spcBef>
                <a:spcPts val="0"/>
              </a:spcBef>
              <a:spcAft>
                <a:spcPts val="0"/>
              </a:spcAft>
              <a:buClr>
                <a:srgbClr val="464653"/>
              </a:buClr>
              <a:buSzPts val="1200"/>
              <a:buFont typeface="Arial"/>
              <a:buNone/>
              <a:defRPr sz="1600" b="0" i="0" u="none" strike="noStrike" cap="none">
                <a:solidFill>
                  <a:srgbClr val="464653"/>
                </a:solidFill>
                <a:latin typeface="Arial"/>
                <a:ea typeface="Arial"/>
                <a:cs typeface="Arial"/>
                <a:sym typeface="Arial"/>
              </a:defRPr>
            </a:lvl2pPr>
            <a:lvl3pPr marL="0" marR="0" lvl="2" indent="0" algn="l">
              <a:lnSpc>
                <a:spcPct val="100000"/>
              </a:lnSpc>
              <a:spcBef>
                <a:spcPts val="0"/>
              </a:spcBef>
              <a:spcAft>
                <a:spcPts val="0"/>
              </a:spcAft>
              <a:buClr>
                <a:srgbClr val="464653"/>
              </a:buClr>
              <a:buSzPts val="1200"/>
              <a:buFont typeface="Arial"/>
              <a:buNone/>
              <a:defRPr sz="1600" b="0" i="0" u="none" strike="noStrike" cap="none">
                <a:solidFill>
                  <a:srgbClr val="464653"/>
                </a:solidFill>
                <a:latin typeface="Arial"/>
                <a:ea typeface="Arial"/>
                <a:cs typeface="Arial"/>
                <a:sym typeface="Arial"/>
              </a:defRPr>
            </a:lvl3pPr>
            <a:lvl4pPr marL="0" marR="0" lvl="3" indent="0" algn="l">
              <a:lnSpc>
                <a:spcPct val="100000"/>
              </a:lnSpc>
              <a:spcBef>
                <a:spcPts val="0"/>
              </a:spcBef>
              <a:spcAft>
                <a:spcPts val="0"/>
              </a:spcAft>
              <a:buClr>
                <a:srgbClr val="464653"/>
              </a:buClr>
              <a:buSzPts val="1200"/>
              <a:buFont typeface="Arial"/>
              <a:buNone/>
              <a:defRPr sz="1600" b="0" i="0" u="none" strike="noStrike" cap="none">
                <a:solidFill>
                  <a:srgbClr val="464653"/>
                </a:solidFill>
                <a:latin typeface="Arial"/>
                <a:ea typeface="Arial"/>
                <a:cs typeface="Arial"/>
                <a:sym typeface="Arial"/>
              </a:defRPr>
            </a:lvl4pPr>
            <a:lvl5pPr marL="0" marR="0" lvl="4" indent="0" algn="l">
              <a:lnSpc>
                <a:spcPct val="100000"/>
              </a:lnSpc>
              <a:spcBef>
                <a:spcPts val="0"/>
              </a:spcBef>
              <a:spcAft>
                <a:spcPts val="0"/>
              </a:spcAft>
              <a:buClr>
                <a:srgbClr val="464653"/>
              </a:buClr>
              <a:buSzPts val="1200"/>
              <a:buFont typeface="Arial"/>
              <a:buNone/>
              <a:defRPr sz="1600" b="0" i="0" u="none" strike="noStrike" cap="none">
                <a:solidFill>
                  <a:srgbClr val="464653"/>
                </a:solidFill>
                <a:latin typeface="Arial"/>
                <a:ea typeface="Arial"/>
                <a:cs typeface="Arial"/>
                <a:sym typeface="Arial"/>
              </a:defRPr>
            </a:lvl5pPr>
            <a:lvl6pPr marL="0" marR="0" lvl="5" indent="0" algn="l">
              <a:lnSpc>
                <a:spcPct val="100000"/>
              </a:lnSpc>
              <a:spcBef>
                <a:spcPts val="0"/>
              </a:spcBef>
              <a:spcAft>
                <a:spcPts val="0"/>
              </a:spcAft>
              <a:buClr>
                <a:srgbClr val="464653"/>
              </a:buClr>
              <a:buSzPts val="1200"/>
              <a:buFont typeface="Arial"/>
              <a:buNone/>
              <a:defRPr sz="1600" b="0" i="0" u="none" strike="noStrike" cap="none">
                <a:solidFill>
                  <a:srgbClr val="464653"/>
                </a:solidFill>
                <a:latin typeface="Arial"/>
                <a:ea typeface="Arial"/>
                <a:cs typeface="Arial"/>
                <a:sym typeface="Arial"/>
              </a:defRPr>
            </a:lvl6pPr>
            <a:lvl7pPr marL="0" marR="0" lvl="6" indent="0" algn="l">
              <a:lnSpc>
                <a:spcPct val="100000"/>
              </a:lnSpc>
              <a:spcBef>
                <a:spcPts val="0"/>
              </a:spcBef>
              <a:spcAft>
                <a:spcPts val="0"/>
              </a:spcAft>
              <a:buClr>
                <a:srgbClr val="464653"/>
              </a:buClr>
              <a:buSzPts val="1200"/>
              <a:buFont typeface="Arial"/>
              <a:buNone/>
              <a:defRPr sz="1600" b="0" i="0" u="none" strike="noStrike" cap="none">
                <a:solidFill>
                  <a:srgbClr val="464653"/>
                </a:solidFill>
                <a:latin typeface="Arial"/>
                <a:ea typeface="Arial"/>
                <a:cs typeface="Arial"/>
                <a:sym typeface="Arial"/>
              </a:defRPr>
            </a:lvl7pPr>
            <a:lvl8pPr marL="0" marR="0" lvl="7" indent="0" algn="l">
              <a:lnSpc>
                <a:spcPct val="100000"/>
              </a:lnSpc>
              <a:spcBef>
                <a:spcPts val="0"/>
              </a:spcBef>
              <a:spcAft>
                <a:spcPts val="0"/>
              </a:spcAft>
              <a:buClr>
                <a:srgbClr val="464653"/>
              </a:buClr>
              <a:buSzPts val="1200"/>
              <a:buFont typeface="Arial"/>
              <a:buNone/>
              <a:defRPr sz="1600" b="0" i="0" u="none" strike="noStrike" cap="none">
                <a:solidFill>
                  <a:srgbClr val="464653"/>
                </a:solidFill>
                <a:latin typeface="Arial"/>
                <a:ea typeface="Arial"/>
                <a:cs typeface="Arial"/>
                <a:sym typeface="Arial"/>
              </a:defRPr>
            </a:lvl8pPr>
            <a:lvl9pPr marL="0" marR="0" lvl="8" indent="0" algn="l">
              <a:lnSpc>
                <a:spcPct val="100000"/>
              </a:lnSpc>
              <a:spcBef>
                <a:spcPts val="0"/>
              </a:spcBef>
              <a:spcAft>
                <a:spcPts val="0"/>
              </a:spcAft>
              <a:buClr>
                <a:srgbClr val="464653"/>
              </a:buClr>
              <a:buSzPts val="1200"/>
              <a:buFont typeface="Arial"/>
              <a:buNone/>
              <a:defRPr sz="1600" b="0" i="0" u="none" strike="noStrike" cap="none">
                <a:solidFill>
                  <a:srgbClr val="464653"/>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04393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_KPMG Blue">
    <p:bg>
      <p:bgPr>
        <a:solidFill>
          <a:schemeClr val="accent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84E6626-FD7E-4C63-8D13-D66A8A348C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
        <p:nvSpPr>
          <p:cNvPr id="9" name="Rectangle 8">
            <a:extLst>
              <a:ext uri="{FF2B5EF4-FFF2-40B4-BE49-F238E27FC236}">
                <a16:creationId xmlns:a16="http://schemas.microsoft.com/office/drawing/2014/main" id="{2101C832-6FAC-40A0-BBA3-94F0E463DC45}"/>
              </a:ext>
            </a:extLst>
          </p:cNvPr>
          <p:cNvSpPr>
            <a:spLocks noChangeAspect="1"/>
          </p:cNvSpPr>
          <p:nvPr userDrawn="1"/>
        </p:nvSpPr>
        <p:spPr>
          <a:xfrm>
            <a:off x="998476" y="1470479"/>
            <a:ext cx="6350010"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a:solidFill>
                <a:schemeClr val="bg1"/>
              </a:solidFill>
              <a:latin typeface="KPMG Bold" panose="020B0803030202040204" pitchFamily="34" charset="0"/>
              <a:ea typeface="+mj-ea"/>
              <a:cs typeface="+mj-cs"/>
            </a:endParaRPr>
          </a:p>
        </p:txBody>
      </p:sp>
      <p:sp>
        <p:nvSpPr>
          <p:cNvPr id="10" name="Title 1">
            <a:extLst>
              <a:ext uri="{FF2B5EF4-FFF2-40B4-BE49-F238E27FC236}">
                <a16:creationId xmlns:a16="http://schemas.microsoft.com/office/drawing/2014/main" id="{0B30C48B-685A-4627-8230-DBBFCD3E6048}"/>
              </a:ext>
            </a:extLst>
          </p:cNvPr>
          <p:cNvSpPr>
            <a:spLocks noGrp="1"/>
          </p:cNvSpPr>
          <p:nvPr>
            <p:ph type="ctrTitle" hasCustomPrompt="1"/>
          </p:nvPr>
        </p:nvSpPr>
        <p:spPr>
          <a:xfrm>
            <a:off x="1274841" y="1759937"/>
            <a:ext cx="5765982" cy="2903488"/>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11" name="Text Placeholder 3">
            <a:extLst>
              <a:ext uri="{FF2B5EF4-FFF2-40B4-BE49-F238E27FC236}">
                <a16:creationId xmlns:a16="http://schemas.microsoft.com/office/drawing/2014/main" id="{883A02BE-49C7-41EC-A224-F228B39F3B56}"/>
              </a:ext>
            </a:extLst>
          </p:cNvPr>
          <p:cNvSpPr>
            <a:spLocks noGrp="1"/>
          </p:cNvSpPr>
          <p:nvPr>
            <p:ph type="body" sz="quarter" idx="11"/>
          </p:nvPr>
        </p:nvSpPr>
        <p:spPr>
          <a:xfrm>
            <a:off x="1274841" y="4752153"/>
            <a:ext cx="5765982" cy="816606"/>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23004758"/>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_KPMG Blue">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C22B7E-730E-4FA3-AEBD-0EC53A300157}"/>
              </a:ext>
            </a:extLst>
          </p:cNvPr>
          <p:cNvSpPr>
            <a:spLocks noChangeAspect="1"/>
          </p:cNvSpPr>
          <p:nvPr userDrawn="1"/>
        </p:nvSpPr>
        <p:spPr>
          <a:xfrm>
            <a:off x="998476" y="1470479"/>
            <a:ext cx="3053689"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a:solidFill>
                <a:schemeClr val="bg1"/>
              </a:solidFill>
              <a:latin typeface="KPMG Bold" panose="020B0803030202040204" pitchFamily="34" charset="0"/>
              <a:ea typeface="+mj-ea"/>
              <a:cs typeface="+mj-cs"/>
            </a:endParaRPr>
          </a:p>
        </p:txBody>
      </p:sp>
      <p:sp>
        <p:nvSpPr>
          <p:cNvPr id="9" name="Title 1">
            <a:extLst>
              <a:ext uri="{FF2B5EF4-FFF2-40B4-BE49-F238E27FC236}">
                <a16:creationId xmlns:a16="http://schemas.microsoft.com/office/drawing/2014/main" id="{5BDBF24D-4D2F-42A4-AD1C-43B70FC5B5DE}"/>
              </a:ext>
            </a:extLst>
          </p:cNvPr>
          <p:cNvSpPr>
            <a:spLocks noGrp="1"/>
          </p:cNvSpPr>
          <p:nvPr>
            <p:ph type="ctrTitle" hasCustomPrompt="1"/>
          </p:nvPr>
        </p:nvSpPr>
        <p:spPr>
          <a:xfrm>
            <a:off x="1274841" y="1759937"/>
            <a:ext cx="2487266" cy="2900514"/>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10" name="Text Placeholder 3">
            <a:extLst>
              <a:ext uri="{FF2B5EF4-FFF2-40B4-BE49-F238E27FC236}">
                <a16:creationId xmlns:a16="http://schemas.microsoft.com/office/drawing/2014/main" id="{EC8AEEAC-DFBC-44E5-A1A3-F209B8C054DE}"/>
              </a:ext>
            </a:extLst>
          </p:cNvPr>
          <p:cNvSpPr>
            <a:spLocks noGrp="1"/>
          </p:cNvSpPr>
          <p:nvPr>
            <p:ph type="body" sz="quarter" idx="11"/>
          </p:nvPr>
        </p:nvSpPr>
        <p:spPr>
          <a:xfrm>
            <a:off x="1274841" y="4752153"/>
            <a:ext cx="2487267" cy="81577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11" name="Graphic 10">
            <a:extLst>
              <a:ext uri="{FF2B5EF4-FFF2-40B4-BE49-F238E27FC236}">
                <a16:creationId xmlns:a16="http://schemas.microsoft.com/office/drawing/2014/main" id="{EF0DAB2D-E302-48A2-9568-49B2734ACB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18519670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FDEB4B6-682E-4009-89BC-CB154E8DC002}"/>
              </a:ext>
            </a:extLst>
          </p:cNvPr>
          <p:cNvSpPr>
            <a:spLocks noChangeAspect="1"/>
          </p:cNvSpPr>
          <p:nvPr userDrawn="1"/>
        </p:nvSpPr>
        <p:spPr>
          <a:xfrm>
            <a:off x="3405716" y="371311"/>
            <a:ext cx="7794097" cy="541406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a:solidFill>
                <a:schemeClr val="bg1"/>
              </a:solidFill>
              <a:latin typeface="KPMG Bold" panose="020B0803030202040204" pitchFamily="34" charset="0"/>
              <a:ea typeface="+mj-ea"/>
              <a:cs typeface="+mj-cs"/>
            </a:endParaRPr>
          </a:p>
        </p:txBody>
      </p:sp>
      <p:sp>
        <p:nvSpPr>
          <p:cNvPr id="12" name="Text Placeholder 3">
            <a:extLst>
              <a:ext uri="{FF2B5EF4-FFF2-40B4-BE49-F238E27FC236}">
                <a16:creationId xmlns:a16="http://schemas.microsoft.com/office/drawing/2014/main" id="{ABABE048-BB93-46AF-B21F-692455B275EB}"/>
              </a:ext>
            </a:extLst>
          </p:cNvPr>
          <p:cNvSpPr>
            <a:spLocks noGrp="1"/>
          </p:cNvSpPr>
          <p:nvPr>
            <p:ph type="body" sz="quarter" idx="11"/>
          </p:nvPr>
        </p:nvSpPr>
        <p:spPr>
          <a:xfrm>
            <a:off x="3672180" y="4710484"/>
            <a:ext cx="7260639"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3" name="Title 9">
            <a:extLst>
              <a:ext uri="{FF2B5EF4-FFF2-40B4-BE49-F238E27FC236}">
                <a16:creationId xmlns:a16="http://schemas.microsoft.com/office/drawing/2014/main" id="{9B4976CB-3107-403A-8E4C-49D73E5523E8}"/>
              </a:ext>
            </a:extLst>
          </p:cNvPr>
          <p:cNvSpPr>
            <a:spLocks noGrp="1"/>
          </p:cNvSpPr>
          <p:nvPr>
            <p:ph type="title" hasCustomPrompt="1"/>
          </p:nvPr>
        </p:nvSpPr>
        <p:spPr>
          <a:xfrm>
            <a:off x="3671123" y="636808"/>
            <a:ext cx="7260639" cy="3950972"/>
          </a:xfrm>
        </p:spPr>
        <p:txBody>
          <a:bodyPr/>
          <a:lstStyle>
            <a:lvl1pPr>
              <a:defRPr lang="en-GB" sz="6600" kern="1200" baseline="0" dirty="0">
                <a:solidFill>
                  <a:schemeClr val="bg1"/>
                </a:solidFill>
                <a:latin typeface="+mj-lt"/>
                <a:ea typeface="+mj-ea"/>
                <a:cs typeface="+mj-cs"/>
              </a:defRPr>
            </a:lvl1pPr>
          </a:lstStyle>
          <a:p>
            <a:r>
              <a:rPr lang="en-GB"/>
              <a:t>Title slide text only</a:t>
            </a:r>
          </a:p>
        </p:txBody>
      </p:sp>
      <p:pic>
        <p:nvPicPr>
          <p:cNvPr id="14" name="Graphic 13">
            <a:extLst>
              <a:ext uri="{FF2B5EF4-FFF2-40B4-BE49-F238E27FC236}">
                <a16:creationId xmlns:a16="http://schemas.microsoft.com/office/drawing/2014/main" id="{3F974C88-37FD-486C-A053-2B6EC15FFE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399975783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Vertical Window_Light background">
    <p:bg>
      <p:bgPr>
        <a:gradFill flip="none" rotWithShape="1">
          <a:gsLst>
            <a:gs pos="0">
              <a:schemeClr val="accent4"/>
            </a:gs>
            <a:gs pos="100000">
              <a:schemeClr val="bg2"/>
            </a:gs>
          </a:gsLst>
          <a:lin ang="0" scaled="1"/>
          <a:tileRect/>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73FA8F-86B4-4B38-9318-B211F1BBAFEB}"/>
              </a:ext>
            </a:extLst>
          </p:cNvPr>
          <p:cNvSpPr>
            <a:spLocks noChangeAspect="1"/>
          </p:cNvSpPr>
          <p:nvPr userDrawn="1"/>
        </p:nvSpPr>
        <p:spPr>
          <a:xfrm>
            <a:off x="741301" y="1470479"/>
            <a:ext cx="3099633"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017666" y="1759937"/>
            <a:ext cx="2487266" cy="2900514"/>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userDrawn="1">
            <p:ph type="body" sz="quarter" idx="11"/>
          </p:nvPr>
        </p:nvSpPr>
        <p:spPr>
          <a:xfrm>
            <a:off x="1017666" y="4752153"/>
            <a:ext cx="2487267" cy="815770"/>
          </a:xfrm>
          <a:ln w="3175">
            <a:noFill/>
            <a:prstDash val="lgDash"/>
          </a:ln>
        </p:spPr>
        <p:txBody>
          <a:bodyPr wrap="square" anchor="b">
            <a:noAutofit/>
          </a:bodyPr>
          <a:lstStyle>
            <a:lvl1pPr>
              <a:defRPr sz="1400" b="1">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7" name="Graphic 6">
            <a:extLst>
              <a:ext uri="{FF2B5EF4-FFF2-40B4-BE49-F238E27FC236}">
                <a16:creationId xmlns:a16="http://schemas.microsoft.com/office/drawing/2014/main" id="{38ADB91F-075F-40EA-BBF8-09E1B53E17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1301" y="736722"/>
            <a:ext cx="914400" cy="368346"/>
          </a:xfrm>
          <a:prstGeom prst="rect">
            <a:avLst/>
          </a:prstGeom>
        </p:spPr>
      </p:pic>
    </p:spTree>
    <p:extLst>
      <p:ext uri="{BB962C8B-B14F-4D97-AF65-F5344CB8AC3E}">
        <p14:creationId xmlns:p14="http://schemas.microsoft.com/office/powerpoint/2010/main" val="27136095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0E2D7F6-77EE-4A84-A347-E3DE3770F560}"/>
              </a:ext>
            </a:extLst>
          </p:cNvPr>
          <p:cNvGrpSpPr/>
          <p:nvPr userDrawn="1"/>
        </p:nvGrpSpPr>
        <p:grpSpPr>
          <a:xfrm>
            <a:off x="998476" y="0"/>
            <a:ext cx="911399" cy="1485244"/>
            <a:chOff x="1008000" y="0"/>
            <a:chExt cx="911399" cy="1485244"/>
          </a:xfrm>
          <a:solidFill>
            <a:schemeClr val="bg1">
              <a:alpha val="0"/>
            </a:schemeClr>
          </a:solidFill>
        </p:grpSpPr>
        <p:sp>
          <p:nvSpPr>
            <p:cNvPr id="11" name="Freeform 19">
              <a:extLst>
                <a:ext uri="{FF2B5EF4-FFF2-40B4-BE49-F238E27FC236}">
                  <a16:creationId xmlns:a16="http://schemas.microsoft.com/office/drawing/2014/main" id="{A38D1D5C-300B-4EC8-97CB-72C6B7A7CC70}"/>
                </a:ext>
              </a:extLst>
            </p:cNvPr>
            <p:cNvSpPr>
              <a:spLocks noChangeAspect="1" noEditPoints="1"/>
            </p:cNvSpPr>
            <p:nvPr userDrawn="1"/>
          </p:nvSpPr>
          <p:spPr bwMode="auto">
            <a:xfrm>
              <a:off x="1008000" y="0"/>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2" name="Freeform 19">
              <a:extLst>
                <a:ext uri="{FF2B5EF4-FFF2-40B4-BE49-F238E27FC236}">
                  <a16:creationId xmlns:a16="http://schemas.microsoft.com/office/drawing/2014/main" id="{D721161A-007B-4922-864A-502861C248B2}"/>
                </a:ext>
              </a:extLst>
            </p:cNvPr>
            <p:cNvSpPr>
              <a:spLocks noChangeAspect="1" noEditPoints="1"/>
            </p:cNvSpPr>
            <p:nvPr userDrawn="1"/>
          </p:nvSpPr>
          <p:spPr bwMode="auto">
            <a:xfrm>
              <a:off x="1008000" y="742622"/>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3" name="Freeform 19">
              <a:extLst>
                <a:ext uri="{FF2B5EF4-FFF2-40B4-BE49-F238E27FC236}">
                  <a16:creationId xmlns:a16="http://schemas.microsoft.com/office/drawing/2014/main" id="{23EB2905-098A-41C5-AB65-063729C54D07}"/>
                </a:ext>
              </a:extLst>
            </p:cNvPr>
            <p:cNvSpPr>
              <a:spLocks noChangeAspect="1" noEditPoints="1"/>
            </p:cNvSpPr>
            <p:nvPr userDrawn="1"/>
          </p:nvSpPr>
          <p:spPr bwMode="auto">
            <a:xfrm>
              <a:off x="1008000" y="1113933"/>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14" name="Rectangle 13">
            <a:extLst>
              <a:ext uri="{FF2B5EF4-FFF2-40B4-BE49-F238E27FC236}">
                <a16:creationId xmlns:a16="http://schemas.microsoft.com/office/drawing/2014/main" id="{933C2314-88FE-4413-B812-D2D4A2998E51}"/>
              </a:ext>
            </a:extLst>
          </p:cNvPr>
          <p:cNvSpPr>
            <a:spLocks noChangeAspect="1"/>
          </p:cNvSpPr>
          <p:nvPr userDrawn="1"/>
        </p:nvSpPr>
        <p:spPr>
          <a:xfrm>
            <a:off x="7435789" y="371311"/>
            <a:ext cx="3764024" cy="5415923"/>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a:solidFill>
                <a:schemeClr val="bg1"/>
              </a:solidFill>
              <a:latin typeface="KPMG Bold" panose="020B0803030202040204" pitchFamily="34" charset="0"/>
              <a:ea typeface="+mj-ea"/>
              <a:cs typeface="+mj-cs"/>
            </a:endParaRPr>
          </a:p>
        </p:txBody>
      </p:sp>
      <p:sp>
        <p:nvSpPr>
          <p:cNvPr id="15" name="Text Placeholder 3">
            <a:extLst>
              <a:ext uri="{FF2B5EF4-FFF2-40B4-BE49-F238E27FC236}">
                <a16:creationId xmlns:a16="http://schemas.microsoft.com/office/drawing/2014/main" id="{EC91CE7F-7855-470E-A1C6-7B98C9783C0D}"/>
              </a:ext>
            </a:extLst>
          </p:cNvPr>
          <p:cNvSpPr>
            <a:spLocks noGrp="1"/>
          </p:cNvSpPr>
          <p:nvPr>
            <p:ph type="body" sz="quarter" idx="12"/>
          </p:nvPr>
        </p:nvSpPr>
        <p:spPr>
          <a:xfrm>
            <a:off x="7702252" y="4710484"/>
            <a:ext cx="3229510"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6" name="Title 1">
            <a:extLst>
              <a:ext uri="{FF2B5EF4-FFF2-40B4-BE49-F238E27FC236}">
                <a16:creationId xmlns:a16="http://schemas.microsoft.com/office/drawing/2014/main" id="{633FD179-5843-4777-B4EF-2C33EA14278A}"/>
              </a:ext>
            </a:extLst>
          </p:cNvPr>
          <p:cNvSpPr>
            <a:spLocks noGrp="1"/>
          </p:cNvSpPr>
          <p:nvPr>
            <p:ph type="ctrTitle" hasCustomPrompt="1"/>
          </p:nvPr>
        </p:nvSpPr>
        <p:spPr>
          <a:xfrm>
            <a:off x="7702252" y="636808"/>
            <a:ext cx="3229510" cy="3950972"/>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pic>
        <p:nvPicPr>
          <p:cNvPr id="17" name="Graphic 16">
            <a:extLst>
              <a:ext uri="{FF2B5EF4-FFF2-40B4-BE49-F238E27FC236}">
                <a16:creationId xmlns:a16="http://schemas.microsoft.com/office/drawing/2014/main" id="{178F7078-5FAB-4923-B594-5A3AB65111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28429304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 Image_KPMG Blue">
    <p:bg>
      <p:bgPr>
        <a:solidFill>
          <a:schemeClr val="accent2"/>
        </a:solidFill>
        <a:effectLst/>
      </p:bgPr>
    </p:bg>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5F7AF648-E8C1-435F-A91F-1FCE26666A35}"/>
              </a:ext>
            </a:extLst>
          </p:cNvPr>
          <p:cNvSpPr>
            <a:spLocks noGrp="1" noChangeAspect="1"/>
          </p:cNvSpPr>
          <p:nvPr>
            <p:ph type="pic" sz="quarter" idx="12"/>
          </p:nvPr>
        </p:nvSpPr>
        <p:spPr>
          <a:xfrm>
            <a:off x="998477" y="1468380"/>
            <a:ext cx="5885053" cy="4087973"/>
          </a:xfrm>
          <a:solidFill>
            <a:schemeClr val="accent1"/>
          </a:solidFill>
        </p:spPr>
        <p:txBody>
          <a:bodyPr anchor="ctr"/>
          <a:lstStyle>
            <a:lvl1pPr algn="ctr">
              <a:defRPr sz="1000" b="0">
                <a:solidFill>
                  <a:schemeClr val="bg1"/>
                </a:solidFill>
              </a:defRPr>
            </a:lvl1pPr>
          </a:lstStyle>
          <a:p>
            <a:r>
              <a:rPr lang="en-US"/>
              <a:t>Click icon to add picture</a:t>
            </a:r>
            <a:endParaRPr lang="en-GB"/>
          </a:p>
        </p:txBody>
      </p:sp>
      <p:sp>
        <p:nvSpPr>
          <p:cNvPr id="10" name="Title 1">
            <a:extLst>
              <a:ext uri="{FF2B5EF4-FFF2-40B4-BE49-F238E27FC236}">
                <a16:creationId xmlns:a16="http://schemas.microsoft.com/office/drawing/2014/main" id="{499E02FE-A18D-433A-B7C5-66327044D5E4}"/>
              </a:ext>
            </a:extLst>
          </p:cNvPr>
          <p:cNvSpPr>
            <a:spLocks noGrp="1"/>
          </p:cNvSpPr>
          <p:nvPr>
            <p:ph type="ctrTitle" hasCustomPrompt="1"/>
          </p:nvPr>
        </p:nvSpPr>
        <p:spPr>
          <a:xfrm>
            <a:off x="7642337" y="1468380"/>
            <a:ext cx="3551186" cy="3098109"/>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11" name="Freeform 19">
            <a:extLst>
              <a:ext uri="{FF2B5EF4-FFF2-40B4-BE49-F238E27FC236}">
                <a16:creationId xmlns:a16="http://schemas.microsoft.com/office/drawing/2014/main" id="{4255FB05-4B59-458B-8EFD-8DCE3678F322}"/>
              </a:ext>
            </a:extLst>
          </p:cNvPr>
          <p:cNvSpPr>
            <a:spLocks noChangeAspect="1" noEditPoints="1"/>
          </p:cNvSpPr>
          <p:nvPr userDrawn="1"/>
        </p:nvSpPr>
        <p:spPr bwMode="auto">
          <a:xfrm>
            <a:off x="7648627"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12" name="Freeform 19">
            <a:extLst>
              <a:ext uri="{FF2B5EF4-FFF2-40B4-BE49-F238E27FC236}">
                <a16:creationId xmlns:a16="http://schemas.microsoft.com/office/drawing/2014/main" id="{64C954ED-B10B-4AF2-833F-37E615D34396}"/>
              </a:ext>
            </a:extLst>
          </p:cNvPr>
          <p:cNvSpPr>
            <a:spLocks noChangeAspect="1" noEditPoints="1"/>
          </p:cNvSpPr>
          <p:nvPr userDrawn="1"/>
        </p:nvSpPr>
        <p:spPr bwMode="auto">
          <a:xfrm>
            <a:off x="7648627"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 name="Text Placeholder 3">
            <a:extLst>
              <a:ext uri="{FF2B5EF4-FFF2-40B4-BE49-F238E27FC236}">
                <a16:creationId xmlns:a16="http://schemas.microsoft.com/office/drawing/2014/main" id="{2BD4AB80-538F-43A3-8C4D-16CCBDE87A19}"/>
              </a:ext>
            </a:extLst>
          </p:cNvPr>
          <p:cNvSpPr>
            <a:spLocks noGrp="1"/>
          </p:cNvSpPr>
          <p:nvPr>
            <p:ph type="body" sz="quarter" idx="11"/>
          </p:nvPr>
        </p:nvSpPr>
        <p:spPr>
          <a:xfrm>
            <a:off x="7648628" y="4746353"/>
            <a:ext cx="355118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14" name="Graphic 13">
            <a:extLst>
              <a:ext uri="{FF2B5EF4-FFF2-40B4-BE49-F238E27FC236}">
                <a16:creationId xmlns:a16="http://schemas.microsoft.com/office/drawing/2014/main" id="{8C1EA9FA-4164-4EF7-8EA1-6A4010273A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7346" y="371311"/>
            <a:ext cx="914400" cy="368346"/>
          </a:xfrm>
          <a:prstGeom prst="rect">
            <a:avLst/>
          </a:prstGeom>
        </p:spPr>
      </p:pic>
    </p:spTree>
    <p:extLst>
      <p:ext uri="{BB962C8B-B14F-4D97-AF65-F5344CB8AC3E}">
        <p14:creationId xmlns:p14="http://schemas.microsoft.com/office/powerpoint/2010/main" val="20222208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 Image_KPMG Blue">
    <p:bg>
      <p:bgPr>
        <a:solidFill>
          <a:schemeClr val="accent2"/>
        </a:solid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E3022F2F-B43A-41C4-BF6C-3739462B739A}"/>
              </a:ext>
            </a:extLst>
          </p:cNvPr>
          <p:cNvSpPr>
            <a:spLocks noGrp="1" noChangeAspect="1"/>
          </p:cNvSpPr>
          <p:nvPr>
            <p:ph type="pic" sz="quarter" idx="12"/>
          </p:nvPr>
        </p:nvSpPr>
        <p:spPr>
          <a:xfrm>
            <a:off x="998477" y="371311"/>
            <a:ext cx="3727618" cy="5392264"/>
          </a:xfrm>
          <a:solidFill>
            <a:schemeClr val="accent1"/>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8" name="Title 1">
            <a:extLst>
              <a:ext uri="{FF2B5EF4-FFF2-40B4-BE49-F238E27FC236}">
                <a16:creationId xmlns:a16="http://schemas.microsoft.com/office/drawing/2014/main" id="{7E69996B-9D51-47AF-8239-CB068E0662C9}"/>
              </a:ext>
            </a:extLst>
          </p:cNvPr>
          <p:cNvSpPr>
            <a:spLocks noGrp="1"/>
          </p:cNvSpPr>
          <p:nvPr>
            <p:ph type="ctrTitle" hasCustomPrompt="1"/>
          </p:nvPr>
        </p:nvSpPr>
        <p:spPr>
          <a:xfrm>
            <a:off x="5489910" y="1453783"/>
            <a:ext cx="5301922" cy="3446223"/>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9" name="Freeform 19">
            <a:extLst>
              <a:ext uri="{FF2B5EF4-FFF2-40B4-BE49-F238E27FC236}">
                <a16:creationId xmlns:a16="http://schemas.microsoft.com/office/drawing/2014/main" id="{AE26B475-B5C4-4347-8C21-09E3E42E7752}"/>
              </a:ext>
            </a:extLst>
          </p:cNvPr>
          <p:cNvSpPr>
            <a:spLocks noChangeAspect="1" noEditPoints="1"/>
          </p:cNvSpPr>
          <p:nvPr userDrawn="1"/>
        </p:nvSpPr>
        <p:spPr bwMode="auto">
          <a:xfrm>
            <a:off x="4729193"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Text Placeholder 3">
            <a:extLst>
              <a:ext uri="{FF2B5EF4-FFF2-40B4-BE49-F238E27FC236}">
                <a16:creationId xmlns:a16="http://schemas.microsoft.com/office/drawing/2014/main" id="{40EC61BC-58E1-4775-ADB9-771F90B82F9B}"/>
              </a:ext>
            </a:extLst>
          </p:cNvPr>
          <p:cNvSpPr>
            <a:spLocks noGrp="1"/>
          </p:cNvSpPr>
          <p:nvPr>
            <p:ph type="body" sz="quarter" idx="11"/>
          </p:nvPr>
        </p:nvSpPr>
        <p:spPr>
          <a:xfrm>
            <a:off x="5489910" y="4953575"/>
            <a:ext cx="5301922"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11" name="Graphic 10">
            <a:extLst>
              <a:ext uri="{FF2B5EF4-FFF2-40B4-BE49-F238E27FC236}">
                <a16:creationId xmlns:a16="http://schemas.microsoft.com/office/drawing/2014/main" id="{27C17CDB-6172-4525-81E9-4F0C8DBBA4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91560" y="371311"/>
            <a:ext cx="914400" cy="368346"/>
          </a:xfrm>
          <a:prstGeom prst="rect">
            <a:avLst/>
          </a:prstGeom>
        </p:spPr>
      </p:pic>
    </p:spTree>
    <p:extLst>
      <p:ext uri="{BB962C8B-B14F-4D97-AF65-F5344CB8AC3E}">
        <p14:creationId xmlns:p14="http://schemas.microsoft.com/office/powerpoint/2010/main" val="29380554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 Image_Cobalt Blue">
    <p:bg>
      <p:bgPr>
        <a:solidFill>
          <a:schemeClr val="accent1"/>
        </a:solidFill>
        <a:effectLst/>
      </p:bgPr>
    </p:bg>
    <p:spTree>
      <p:nvGrpSpPr>
        <p:cNvPr id="1" name=""/>
        <p:cNvGrpSpPr/>
        <p:nvPr/>
      </p:nvGrpSpPr>
      <p:grpSpPr>
        <a:xfrm>
          <a:off x="0" y="0"/>
          <a:ext cx="0" cy="0"/>
          <a:chOff x="0" y="0"/>
          <a:chExt cx="0" cy="0"/>
        </a:xfrm>
      </p:grpSpPr>
      <p:sp>
        <p:nvSpPr>
          <p:cNvPr id="9" name="Freeform 19">
            <a:extLst>
              <a:ext uri="{FF2B5EF4-FFF2-40B4-BE49-F238E27FC236}">
                <a16:creationId xmlns:a16="http://schemas.microsoft.com/office/drawing/2014/main" id="{7C40611E-3A51-447C-B4D9-E63571518EA9}"/>
              </a:ext>
            </a:extLst>
          </p:cNvPr>
          <p:cNvSpPr>
            <a:spLocks noChangeAspect="1" noEditPoints="1"/>
          </p:cNvSpPr>
          <p:nvPr userDrawn="1"/>
        </p:nvSpPr>
        <p:spPr bwMode="auto">
          <a:xfrm>
            <a:off x="998476"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Freeform 19">
            <a:extLst>
              <a:ext uri="{FF2B5EF4-FFF2-40B4-BE49-F238E27FC236}">
                <a16:creationId xmlns:a16="http://schemas.microsoft.com/office/drawing/2014/main" id="{477655F7-9771-42CD-A3FF-9B0E744CD30E}"/>
              </a:ext>
            </a:extLst>
          </p:cNvPr>
          <p:cNvSpPr>
            <a:spLocks noChangeAspect="1" noEditPoints="1"/>
          </p:cNvSpPr>
          <p:nvPr userDrawn="1"/>
        </p:nvSpPr>
        <p:spPr bwMode="auto">
          <a:xfrm>
            <a:off x="998476"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11" name="Picture Placeholder 3">
            <a:extLst>
              <a:ext uri="{FF2B5EF4-FFF2-40B4-BE49-F238E27FC236}">
                <a16:creationId xmlns:a16="http://schemas.microsoft.com/office/drawing/2014/main" id="{00708127-E14A-4909-821A-61F581AA1270}"/>
              </a:ext>
            </a:extLst>
          </p:cNvPr>
          <p:cNvSpPr>
            <a:spLocks noGrp="1" noChangeAspect="1"/>
          </p:cNvSpPr>
          <p:nvPr>
            <p:ph type="pic" sz="quarter" idx="12"/>
          </p:nvPr>
        </p:nvSpPr>
        <p:spPr>
          <a:xfrm>
            <a:off x="4915965" y="1456388"/>
            <a:ext cx="6283848" cy="4364991"/>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12" name="Title 1">
            <a:extLst>
              <a:ext uri="{FF2B5EF4-FFF2-40B4-BE49-F238E27FC236}">
                <a16:creationId xmlns:a16="http://schemas.microsoft.com/office/drawing/2014/main" id="{2356C80A-82E6-41A1-8315-DBCCD3E8637A}"/>
              </a:ext>
            </a:extLst>
          </p:cNvPr>
          <p:cNvSpPr>
            <a:spLocks noGrp="1"/>
          </p:cNvSpPr>
          <p:nvPr>
            <p:ph type="ctrTitle" hasCustomPrompt="1"/>
          </p:nvPr>
        </p:nvSpPr>
        <p:spPr>
          <a:xfrm>
            <a:off x="998478" y="1456388"/>
            <a:ext cx="3174866" cy="3427743"/>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13" name="Text Placeholder 3">
            <a:extLst>
              <a:ext uri="{FF2B5EF4-FFF2-40B4-BE49-F238E27FC236}">
                <a16:creationId xmlns:a16="http://schemas.microsoft.com/office/drawing/2014/main" id="{FD661CB1-3F0A-461E-B7EF-0DD8759D0892}"/>
              </a:ext>
            </a:extLst>
          </p:cNvPr>
          <p:cNvSpPr>
            <a:spLocks noGrp="1"/>
          </p:cNvSpPr>
          <p:nvPr>
            <p:ph type="body" sz="quarter" idx="11"/>
          </p:nvPr>
        </p:nvSpPr>
        <p:spPr>
          <a:xfrm>
            <a:off x="998478" y="5007010"/>
            <a:ext cx="317486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14" name="Graphic 13">
            <a:extLst>
              <a:ext uri="{FF2B5EF4-FFF2-40B4-BE49-F238E27FC236}">
                <a16:creationId xmlns:a16="http://schemas.microsoft.com/office/drawing/2014/main" id="{0A13EE70-222E-4A80-9783-F68F00B7D3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35113780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 Image_Cobalt Blue">
    <p:bg>
      <p:bgPr>
        <a:solidFill>
          <a:schemeClr val="accent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529CB1A-1B72-48E4-9F89-031545C1FDEC}"/>
              </a:ext>
            </a:extLst>
          </p:cNvPr>
          <p:cNvSpPr>
            <a:spLocks noGrp="1"/>
          </p:cNvSpPr>
          <p:nvPr>
            <p:ph type="ctrTitle" hasCustomPrompt="1"/>
          </p:nvPr>
        </p:nvSpPr>
        <p:spPr>
          <a:xfrm>
            <a:off x="998478" y="1456388"/>
            <a:ext cx="5249471" cy="3442681"/>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10" name="Freeform 19">
            <a:extLst>
              <a:ext uri="{FF2B5EF4-FFF2-40B4-BE49-F238E27FC236}">
                <a16:creationId xmlns:a16="http://schemas.microsoft.com/office/drawing/2014/main" id="{068A8D8B-EF5A-4905-83FB-5B545573C07F}"/>
              </a:ext>
            </a:extLst>
          </p:cNvPr>
          <p:cNvSpPr>
            <a:spLocks noChangeAspect="1" noEditPoints="1"/>
          </p:cNvSpPr>
          <p:nvPr userDrawn="1"/>
        </p:nvSpPr>
        <p:spPr bwMode="auto">
          <a:xfrm>
            <a:off x="998476"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Freeform 19">
            <a:extLst>
              <a:ext uri="{FF2B5EF4-FFF2-40B4-BE49-F238E27FC236}">
                <a16:creationId xmlns:a16="http://schemas.microsoft.com/office/drawing/2014/main" id="{1A2E6BF4-8839-4971-8A92-E4187724BDD8}"/>
              </a:ext>
            </a:extLst>
          </p:cNvPr>
          <p:cNvSpPr>
            <a:spLocks noChangeAspect="1" noEditPoints="1"/>
          </p:cNvSpPr>
          <p:nvPr userDrawn="1"/>
        </p:nvSpPr>
        <p:spPr bwMode="auto">
          <a:xfrm>
            <a:off x="998476" y="1357588"/>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Text Placeholder 3">
            <a:extLst>
              <a:ext uri="{FF2B5EF4-FFF2-40B4-BE49-F238E27FC236}">
                <a16:creationId xmlns:a16="http://schemas.microsoft.com/office/drawing/2014/main" id="{48A49F3C-B81B-486A-8AC6-0C685BBE0216}"/>
              </a:ext>
            </a:extLst>
          </p:cNvPr>
          <p:cNvSpPr>
            <a:spLocks noGrp="1"/>
          </p:cNvSpPr>
          <p:nvPr>
            <p:ph type="body" sz="quarter" idx="11"/>
          </p:nvPr>
        </p:nvSpPr>
        <p:spPr>
          <a:xfrm>
            <a:off x="998478" y="5007009"/>
            <a:ext cx="5249471"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3" name="Picture Placeholder 3">
            <a:extLst>
              <a:ext uri="{FF2B5EF4-FFF2-40B4-BE49-F238E27FC236}">
                <a16:creationId xmlns:a16="http://schemas.microsoft.com/office/drawing/2014/main" id="{E01A53E6-C071-4F04-8874-C1213CB3BE6E}"/>
              </a:ext>
            </a:extLst>
          </p:cNvPr>
          <p:cNvSpPr>
            <a:spLocks noGrp="1" noChangeAspect="1"/>
          </p:cNvSpPr>
          <p:nvPr>
            <p:ph type="pic" sz="quarter" idx="12"/>
          </p:nvPr>
        </p:nvSpPr>
        <p:spPr>
          <a:xfrm>
            <a:off x="7428967" y="371311"/>
            <a:ext cx="3764557" cy="5445698"/>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pic>
        <p:nvPicPr>
          <p:cNvPr id="14" name="Graphic 13">
            <a:extLst>
              <a:ext uri="{FF2B5EF4-FFF2-40B4-BE49-F238E27FC236}">
                <a16:creationId xmlns:a16="http://schemas.microsoft.com/office/drawing/2014/main" id="{2295ABE6-9B30-4315-B16F-C7442D3C71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30311933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2326829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rgbClr val="ACEAFF"/>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994550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Only - Dark BG colour">
    <p:bg>
      <p:bgPr>
        <a:solidFill>
          <a:schemeClr val="accent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13800" y="6295536"/>
            <a:ext cx="2020193"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2024 KPMG LLP, a Delaware limited liability partnership and a member firm of the KPMG global organization of independent member firms affiliated with KPMG International Limited, a private English company limited by guarantee. All rights reserved</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Graphic 8">
            <a:extLst>
              <a:ext uri="{FF2B5EF4-FFF2-40B4-BE49-F238E27FC236}">
                <a16:creationId xmlns:a16="http://schemas.microsoft.com/office/drawing/2014/main" id="{67E4BFF9-F85A-4638-ADE5-87FB48B6ED46}"/>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39729619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98400" y="1330126"/>
            <a:ext cx="101952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1344881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ne Column Text_double title">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Click to edit</a:t>
            </a:r>
            <a:br>
              <a:rPr lang="en-US"/>
            </a:br>
            <a:r>
              <a:rPr lang="en-US"/>
              <a:t>Master title style</a:t>
            </a:r>
            <a:endParaRPr lang="en-GB"/>
          </a:p>
        </p:txBody>
      </p:sp>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79103468"/>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 Image_Cobalt Blue">
    <p:bg>
      <p:bgPr>
        <a:solidFill>
          <a:schemeClr val="accent1"/>
        </a:solidFill>
        <a:effectLst/>
      </p:bgPr>
    </p:bg>
    <p:spTree>
      <p:nvGrpSpPr>
        <p:cNvPr id="1" name=""/>
        <p:cNvGrpSpPr/>
        <p:nvPr/>
      </p:nvGrpSpPr>
      <p:grpSpPr>
        <a:xfrm>
          <a:off x="0" y="0"/>
          <a:ext cx="0" cy="0"/>
          <a:chOff x="0" y="0"/>
          <a:chExt cx="0" cy="0"/>
        </a:xfrm>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28" name="Picture Placeholder 3">
            <a:extLst>
              <a:ext uri="{FF2B5EF4-FFF2-40B4-BE49-F238E27FC236}">
                <a16:creationId xmlns:a16="http://schemas.microsoft.com/office/drawing/2014/main" id="{1D0B9D96-907F-4E37-B5A7-830AD095F223}"/>
              </a:ext>
            </a:extLst>
          </p:cNvPr>
          <p:cNvSpPr>
            <a:spLocks noGrp="1" noChangeAspect="1"/>
          </p:cNvSpPr>
          <p:nvPr>
            <p:ph type="pic" sz="quarter" idx="12"/>
          </p:nvPr>
        </p:nvSpPr>
        <p:spPr>
          <a:xfrm>
            <a:off x="4909676" y="1456388"/>
            <a:ext cx="6283848" cy="4364991"/>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34" name="Title 1">
            <a:extLst>
              <a:ext uri="{FF2B5EF4-FFF2-40B4-BE49-F238E27FC236}">
                <a16:creationId xmlns:a16="http://schemas.microsoft.com/office/drawing/2014/main" id="{E8E14845-BB2E-4EA2-8CBD-F35A520E366D}"/>
              </a:ext>
            </a:extLst>
          </p:cNvPr>
          <p:cNvSpPr>
            <a:spLocks noGrp="1"/>
          </p:cNvSpPr>
          <p:nvPr>
            <p:ph type="ctrTitle" hasCustomPrompt="1"/>
          </p:nvPr>
        </p:nvSpPr>
        <p:spPr>
          <a:xfrm>
            <a:off x="741301" y="1456388"/>
            <a:ext cx="3432043" cy="3427743"/>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40" name="Text Placeholder 3">
            <a:extLst>
              <a:ext uri="{FF2B5EF4-FFF2-40B4-BE49-F238E27FC236}">
                <a16:creationId xmlns:a16="http://schemas.microsoft.com/office/drawing/2014/main" id="{423222F2-0E39-45E4-8918-49125CD7C1EA}"/>
              </a:ext>
            </a:extLst>
          </p:cNvPr>
          <p:cNvSpPr>
            <a:spLocks noGrp="1"/>
          </p:cNvSpPr>
          <p:nvPr>
            <p:ph type="body" sz="quarter" idx="11"/>
          </p:nvPr>
        </p:nvSpPr>
        <p:spPr>
          <a:xfrm>
            <a:off x="741301" y="5007010"/>
            <a:ext cx="3432043" cy="810000"/>
          </a:xfrm>
          <a:ln w="3175">
            <a:noFill/>
            <a:prstDash val="lgDash"/>
          </a:ln>
        </p:spPr>
        <p:txBody>
          <a:bodyPr wrap="square" anchor="b">
            <a:noAutofit/>
          </a:bodyPr>
          <a:lstStyle>
            <a:lvl1pPr>
              <a:defRPr sz="1400" b="1">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10" name="Graphic 9">
            <a:extLst>
              <a:ext uri="{FF2B5EF4-FFF2-40B4-BE49-F238E27FC236}">
                <a16:creationId xmlns:a16="http://schemas.microsoft.com/office/drawing/2014/main" id="{C6BE9D60-8E37-4DED-A951-A9C36EAA76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1301" y="736722"/>
            <a:ext cx="914400" cy="368346"/>
          </a:xfrm>
          <a:prstGeom prst="rect">
            <a:avLst/>
          </a:prstGeom>
        </p:spPr>
      </p:pic>
    </p:spTree>
    <p:extLst>
      <p:ext uri="{BB962C8B-B14F-4D97-AF65-F5344CB8AC3E}">
        <p14:creationId xmlns:p14="http://schemas.microsoft.com/office/powerpoint/2010/main" val="38261752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One Column Text_double title_KPMG Blue">
    <p:bg>
      <p:bgPr>
        <a:solidFill>
          <a:schemeClr val="accent2"/>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solidFill>
                  <a:schemeClr val="bg1"/>
                </a:solidFill>
              </a:defRPr>
            </a:lvl1pPr>
          </a:lstStyle>
          <a:p>
            <a:r>
              <a:rPr lang="en-US"/>
              <a:t>Click to edit</a:t>
            </a:r>
            <a:br>
              <a:rPr lang="en-US"/>
            </a:br>
            <a:r>
              <a:rPr lang="en-US"/>
              <a:t>Master title style</a:t>
            </a:r>
            <a:endParaRPr lang="en-GB"/>
          </a:p>
        </p:txBody>
      </p:sp>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lvl1pPr>
              <a:defRPr>
                <a:solidFill>
                  <a:schemeClr val="bg1"/>
                </a:solidFill>
              </a:defRPr>
            </a:lvl1pPr>
            <a:lvl2pPr>
              <a:defRPr>
                <a:solidFill>
                  <a:schemeClr val="bg1"/>
                </a:solidFill>
              </a:defRPr>
            </a:lvl2pPr>
            <a:lvl3pPr>
              <a:buClrTx/>
              <a:defRPr>
                <a:solidFill>
                  <a:schemeClr val="bg1"/>
                </a:solidFill>
              </a:defRPr>
            </a:lvl3pPr>
            <a:lvl4pPr marL="361950" indent="-180975">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hape 8">
            <a:extLst>
              <a:ext uri="{FF2B5EF4-FFF2-40B4-BE49-F238E27FC236}">
                <a16:creationId xmlns:a16="http://schemas.microsoft.com/office/drawing/2014/main" id="{F4561A05-7671-4539-AB97-A9979F67EB4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6" name="TextBox 5">
            <a:extLst>
              <a:ext uri="{FF2B5EF4-FFF2-40B4-BE49-F238E27FC236}">
                <a16:creationId xmlns:a16="http://schemas.microsoft.com/office/drawing/2014/main" id="{EC919669-F96A-4239-990D-B48E0AE682F3}"/>
              </a:ext>
              <a:ext uri="{C183D7F6-B498-43B3-948B-1728B52AA6E4}">
                <adec:decorative xmlns:adec="http://schemas.microsoft.com/office/drawing/2017/decorative" val="1"/>
              </a:ext>
            </a:extLst>
          </p:cNvPr>
          <p:cNvSpPr txBox="1"/>
          <p:nvPr userDrawn="1">
            <p:custDataLst>
              <p:tags r:id="rId1"/>
            </p:custDataLst>
          </p:nvPr>
        </p:nvSpPr>
        <p:spPr>
          <a:xfrm>
            <a:off x="8820154" y="6295536"/>
            <a:ext cx="201384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8" name="TextBox 7">
            <a:extLst>
              <a:ext uri="{FF2B5EF4-FFF2-40B4-BE49-F238E27FC236}">
                <a16:creationId xmlns:a16="http://schemas.microsoft.com/office/drawing/2014/main" id="{1CBF1CF3-C473-4B59-9814-FFEC4D26E803}"/>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2024 KPMG LLP, a Delaware limited liability partnership and a member firm of the KPMG global organization of independent member firms affiliated with KPMG International Limited, a private English company limited by guarantee. All rights reserved</a:t>
            </a:r>
          </a:p>
        </p:txBody>
      </p:sp>
      <p:cxnSp>
        <p:nvCxnSpPr>
          <p:cNvPr id="9" name="Straight Connector 8">
            <a:extLst>
              <a:ext uri="{FF2B5EF4-FFF2-40B4-BE49-F238E27FC236}">
                <a16:creationId xmlns:a16="http://schemas.microsoft.com/office/drawing/2014/main" id="{89D5ED2D-F17F-4481-8AE6-4D9EA0535145}"/>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Graphic 8">
            <a:extLst>
              <a:ext uri="{FF2B5EF4-FFF2-40B4-BE49-F238E27FC236}">
                <a16:creationId xmlns:a16="http://schemas.microsoft.com/office/drawing/2014/main" id="{8D073B6C-A3F6-459D-BC13-DC57D78ED58C}"/>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3750301901"/>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One Column Text - Dark BG colour">
    <p:bg>
      <p:bgPr>
        <a:solidFill>
          <a:schemeClr val="accent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003200" y="432000"/>
            <a:ext cx="10195200" cy="533400"/>
          </a:xfrm>
        </p:spPr>
        <p:txBody>
          <a:bodyPr/>
          <a:lstStyle>
            <a:lvl1pPr>
              <a:defRPr>
                <a:solidFill>
                  <a:schemeClr val="bg1"/>
                </a:solidFill>
              </a:defRPr>
            </a:lvl1pPr>
          </a:lstStyle>
          <a:p>
            <a:r>
              <a:rPr lang="en-US"/>
              <a:t>Click to edit Master title style</a:t>
            </a:r>
            <a:endParaRPr lang="en-GB"/>
          </a:p>
        </p:txBody>
      </p:sp>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96358" y="6295536"/>
            <a:ext cx="1937636"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2024 KPMG LLP, a Delaware limited liability partnership and a member firm of the KPMG global organization of independent member firms affiliated with KPMG International Limited, a private English company limited by guarantee. All rights reserved</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102012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Graphic 8">
            <a:extLst>
              <a:ext uri="{FF2B5EF4-FFF2-40B4-BE49-F238E27FC236}">
                <a16:creationId xmlns:a16="http://schemas.microsoft.com/office/drawing/2014/main" id="{98B95CDD-2ABB-4477-9BBC-48463CC47FEF}"/>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21435144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9" name="Text Placeholder 8"/>
          <p:cNvSpPr>
            <a:spLocks noGrp="1"/>
          </p:cNvSpPr>
          <p:nvPr>
            <p:ph type="body" sz="quarter" idx="10"/>
          </p:nvPr>
        </p:nvSpPr>
        <p:spPr>
          <a:xfrm>
            <a:off x="1003200" y="1330126"/>
            <a:ext cx="49680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6220800" y="1330126"/>
            <a:ext cx="49680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946319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wo Column Text - Dark BG colour">
    <p:bg>
      <p:bgPr>
        <a:solidFill>
          <a:schemeClr val="accent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003200" y="432000"/>
            <a:ext cx="10195200" cy="533400"/>
          </a:xfrm>
        </p:spPr>
        <p:txBody>
          <a:bodyPr/>
          <a:lstStyle>
            <a:lvl1pPr>
              <a:defRPr>
                <a:solidFill>
                  <a:schemeClr val="bg1"/>
                </a:solidFill>
              </a:defRPr>
            </a:lvl1pPr>
          </a:lstStyle>
          <a:p>
            <a:r>
              <a:rPr lang="en-US"/>
              <a:t>Click to edit Master title style</a:t>
            </a:r>
            <a:endParaRPr lang="en-GB"/>
          </a:p>
        </p:txBody>
      </p:sp>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64606" y="6295536"/>
            <a:ext cx="1969388"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1" kern="1200" noProof="0">
                <a:solidFill>
                  <a:schemeClr val="bg1"/>
                </a:solidFill>
                <a:latin typeface="+mn-lt"/>
                <a:ea typeface="+mn-ea"/>
                <a:cs typeface="+mn-cs"/>
              </a:rPr>
              <a:t>Document Classification: KPMG Public</a:t>
            </a:r>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2024 KPMG LLP, a Delaware limited liability partnership and a member firm of the KPMG global organization of independent member firms affiliated with KPMG International Limited, a private English company limited by guarantee. All rights reserved</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4968000"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7">
            <a:extLst>
              <a:ext uri="{FF2B5EF4-FFF2-40B4-BE49-F238E27FC236}">
                <a16:creationId xmlns:a16="http://schemas.microsoft.com/office/drawing/2014/main" id="{6ED3211B-3C86-4413-BA20-A4F81B443BE8}"/>
              </a:ext>
            </a:extLst>
          </p:cNvPr>
          <p:cNvSpPr>
            <a:spLocks noGrp="1"/>
          </p:cNvSpPr>
          <p:nvPr>
            <p:ph type="body" sz="quarter" idx="11"/>
          </p:nvPr>
        </p:nvSpPr>
        <p:spPr>
          <a:xfrm>
            <a:off x="6220800" y="1330126"/>
            <a:ext cx="49688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Graphic 8">
            <a:extLst>
              <a:ext uri="{FF2B5EF4-FFF2-40B4-BE49-F238E27FC236}">
                <a16:creationId xmlns:a16="http://schemas.microsoft.com/office/drawing/2014/main" id="{26EE2363-59EE-4324-9D1D-5A7467133FB7}"/>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42412601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with Image or Char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9" name="Text Placeholder 8"/>
          <p:cNvSpPr>
            <a:spLocks noGrp="1"/>
          </p:cNvSpPr>
          <p:nvPr>
            <p:ph type="body" sz="quarter" idx="10"/>
          </p:nvPr>
        </p:nvSpPr>
        <p:spPr>
          <a:xfrm>
            <a:off x="1003200" y="1330126"/>
            <a:ext cx="49680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3"/>
          </p:nvPr>
        </p:nvSpPr>
        <p:spPr>
          <a:xfrm>
            <a:off x="6220800" y="1330126"/>
            <a:ext cx="4968000" cy="4546800"/>
          </a:xfrm>
        </p:spPr>
        <p:txBody>
          <a:bodyPr anchor="ctr"/>
          <a:lstStyle>
            <a:lvl1pPr algn="ctr">
              <a:defRPr/>
            </a:lvl1pPr>
          </a:lstStyle>
          <a:p>
            <a:r>
              <a:rPr lang="en-US"/>
              <a:t>Click icon to add chart</a:t>
            </a:r>
            <a:endParaRPr lang="en-GB"/>
          </a:p>
        </p:txBody>
      </p:sp>
    </p:spTree>
    <p:extLst>
      <p:ext uri="{BB962C8B-B14F-4D97-AF65-F5344CB8AC3E}">
        <p14:creationId xmlns:p14="http://schemas.microsoft.com/office/powerpoint/2010/main" val="30490997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 Column Chart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9" name="Text Placeholder 8"/>
          <p:cNvSpPr>
            <a:spLocks noGrp="1"/>
          </p:cNvSpPr>
          <p:nvPr>
            <p:ph type="body" sz="quarter" idx="10"/>
          </p:nvPr>
        </p:nvSpPr>
        <p:spPr>
          <a:xfrm>
            <a:off x="1003200" y="1331360"/>
            <a:ext cx="10195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1"/>
          </p:nvPr>
        </p:nvSpPr>
        <p:spPr>
          <a:xfrm>
            <a:off x="1003200" y="3742126"/>
            <a:ext cx="10195200" cy="2135740"/>
          </a:xfrm>
        </p:spPr>
        <p:txBody>
          <a:bodyPr anchor="ctr"/>
          <a:lstStyle>
            <a:lvl1pPr algn="ctr">
              <a:defRPr/>
            </a:lvl1pPr>
          </a:lstStyle>
          <a:p>
            <a:r>
              <a:rPr lang="en-US"/>
              <a:t>Click icon to add chart</a:t>
            </a:r>
            <a:endParaRPr lang="en-GB"/>
          </a:p>
        </p:txBody>
      </p:sp>
    </p:spTree>
    <p:extLst>
      <p:ext uri="{BB962C8B-B14F-4D97-AF65-F5344CB8AC3E}">
        <p14:creationId xmlns:p14="http://schemas.microsoft.com/office/powerpoint/2010/main" val="5091274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 Column Char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5" name="Chart Placeholder 4"/>
          <p:cNvSpPr>
            <a:spLocks noGrp="1"/>
          </p:cNvSpPr>
          <p:nvPr>
            <p:ph type="chart" sz="quarter" idx="11"/>
          </p:nvPr>
        </p:nvSpPr>
        <p:spPr>
          <a:xfrm>
            <a:off x="6220800" y="1330126"/>
            <a:ext cx="4968000" cy="4546800"/>
          </a:xfrm>
        </p:spPr>
        <p:txBody>
          <a:bodyPr anchor="ctr"/>
          <a:lstStyle>
            <a:lvl1pPr algn="ctr">
              <a:defRPr/>
            </a:lvl1pPr>
          </a:lstStyle>
          <a:p>
            <a:r>
              <a:rPr lang="en-US"/>
              <a:t>Click icon to add chart</a:t>
            </a:r>
            <a:endParaRPr lang="en-GB"/>
          </a:p>
        </p:txBody>
      </p:sp>
      <p:sp>
        <p:nvSpPr>
          <p:cNvPr id="6" name="Chart Placeholder 4"/>
          <p:cNvSpPr>
            <a:spLocks noGrp="1"/>
          </p:cNvSpPr>
          <p:nvPr>
            <p:ph type="chart" sz="quarter" idx="12"/>
          </p:nvPr>
        </p:nvSpPr>
        <p:spPr>
          <a:xfrm>
            <a:off x="1003200" y="1330126"/>
            <a:ext cx="4968000" cy="4546800"/>
          </a:xfrm>
        </p:spPr>
        <p:txBody>
          <a:bodyPr anchor="ctr"/>
          <a:lstStyle>
            <a:lvl1pPr algn="ctr">
              <a:defRPr/>
            </a:lvl1pPr>
          </a:lstStyle>
          <a:p>
            <a:r>
              <a:rPr lang="en-US"/>
              <a:t>Click icon to add chart</a:t>
            </a:r>
            <a:endParaRPr lang="en-GB"/>
          </a:p>
        </p:txBody>
      </p:sp>
    </p:spTree>
    <p:extLst>
      <p:ext uri="{BB962C8B-B14F-4D97-AF65-F5344CB8AC3E}">
        <p14:creationId xmlns:p14="http://schemas.microsoft.com/office/powerpoint/2010/main" val="16981451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 Column Chat &amp;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5" name="Chart Placeholder 4"/>
          <p:cNvSpPr>
            <a:spLocks noGrp="1"/>
          </p:cNvSpPr>
          <p:nvPr>
            <p:ph type="chart" sz="quarter" idx="11"/>
          </p:nvPr>
        </p:nvSpPr>
        <p:spPr>
          <a:xfrm>
            <a:off x="4507546" y="3742126"/>
            <a:ext cx="3187200" cy="2134800"/>
          </a:xfrm>
        </p:spPr>
        <p:txBody>
          <a:bodyPr anchor="ctr"/>
          <a:lstStyle>
            <a:lvl1pPr algn="ctr">
              <a:defRPr/>
            </a:lvl1pPr>
          </a:lstStyle>
          <a:p>
            <a:r>
              <a:rPr lang="en-US"/>
              <a:t>Click icon to add chart</a:t>
            </a:r>
            <a:endParaRPr lang="en-GB"/>
          </a:p>
        </p:txBody>
      </p:sp>
      <p:sp>
        <p:nvSpPr>
          <p:cNvPr id="6" name="Chart Placeholder 4"/>
          <p:cNvSpPr>
            <a:spLocks noGrp="1"/>
          </p:cNvSpPr>
          <p:nvPr>
            <p:ph type="chart" sz="quarter" idx="12"/>
          </p:nvPr>
        </p:nvSpPr>
        <p:spPr>
          <a:xfrm>
            <a:off x="1003200" y="3742126"/>
            <a:ext cx="3187200" cy="2134800"/>
          </a:xfrm>
        </p:spPr>
        <p:txBody>
          <a:bodyPr anchor="ctr"/>
          <a:lstStyle>
            <a:lvl1pPr algn="ctr">
              <a:defRPr/>
            </a:lvl1pPr>
          </a:lstStyle>
          <a:p>
            <a:r>
              <a:rPr lang="en-US"/>
              <a:t>Click icon to add chart</a:t>
            </a:r>
            <a:endParaRPr lang="en-GB"/>
          </a:p>
        </p:txBody>
      </p:sp>
      <p:sp>
        <p:nvSpPr>
          <p:cNvPr id="7" name="Text Placeholder 8"/>
          <p:cNvSpPr>
            <a:spLocks noGrp="1"/>
          </p:cNvSpPr>
          <p:nvPr>
            <p:ph type="body" sz="quarter" idx="10"/>
          </p:nvPr>
        </p:nvSpPr>
        <p:spPr>
          <a:xfrm>
            <a:off x="1003200"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hart Placeholder 4"/>
          <p:cNvSpPr>
            <a:spLocks noGrp="1"/>
          </p:cNvSpPr>
          <p:nvPr>
            <p:ph type="chart" sz="quarter" idx="13"/>
          </p:nvPr>
        </p:nvSpPr>
        <p:spPr>
          <a:xfrm>
            <a:off x="8011892" y="3742126"/>
            <a:ext cx="3187200" cy="2134800"/>
          </a:xfrm>
        </p:spPr>
        <p:txBody>
          <a:bodyPr anchor="ctr"/>
          <a:lstStyle>
            <a:lvl1pPr algn="ctr">
              <a:defRPr/>
            </a:lvl1pPr>
          </a:lstStyle>
          <a:p>
            <a:r>
              <a:rPr lang="en-US"/>
              <a:t>Click icon to add chart</a:t>
            </a:r>
            <a:endParaRPr lang="en-GB"/>
          </a:p>
        </p:txBody>
      </p:sp>
      <p:sp>
        <p:nvSpPr>
          <p:cNvPr id="9" name="Text Placeholder 8"/>
          <p:cNvSpPr>
            <a:spLocks noGrp="1"/>
          </p:cNvSpPr>
          <p:nvPr>
            <p:ph type="body" sz="quarter" idx="14"/>
          </p:nvPr>
        </p:nvSpPr>
        <p:spPr>
          <a:xfrm>
            <a:off x="4507546"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p:cNvSpPr>
            <a:spLocks noGrp="1"/>
          </p:cNvSpPr>
          <p:nvPr>
            <p:ph type="body" sz="quarter" idx="15"/>
          </p:nvPr>
        </p:nvSpPr>
        <p:spPr>
          <a:xfrm>
            <a:off x="8011892"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229311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4 Column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7" name="Text Placeholder 8"/>
          <p:cNvSpPr>
            <a:spLocks noGrp="1"/>
          </p:cNvSpPr>
          <p:nvPr>
            <p:ph type="body" sz="quarter" idx="10" hasCustomPrompt="1"/>
          </p:nvPr>
        </p:nvSpPr>
        <p:spPr>
          <a:xfrm>
            <a:off x="1003200" y="3500437"/>
            <a:ext cx="2448000" cy="646331"/>
          </a:xfrm>
        </p:spPr>
        <p:txBody>
          <a:bodyPr>
            <a:spAutoFit/>
          </a:bodyPr>
          <a:lstStyle>
            <a:lvl1pPr>
              <a:defRPr sz="2400">
                <a:solidFill>
                  <a:schemeClr val="accent1"/>
                </a:solidFill>
                <a:latin typeface="+mj-lt"/>
              </a:defRPr>
            </a:lvl1pPr>
            <a:lvl2pPr>
              <a:defRPr sz="1300"/>
            </a:lvl2pPr>
          </a:lstStyle>
          <a:p>
            <a:pPr lvl="0"/>
            <a:r>
              <a:rPr lang="en-US"/>
              <a:t>Partner Name</a:t>
            </a:r>
          </a:p>
          <a:p>
            <a:pPr lvl="1"/>
            <a:r>
              <a:rPr lang="en-US"/>
              <a:t>Sector Name</a:t>
            </a:r>
          </a:p>
        </p:txBody>
      </p:sp>
      <p:sp>
        <p:nvSpPr>
          <p:cNvPr id="9" name="Text Placeholder 8"/>
          <p:cNvSpPr>
            <a:spLocks noGrp="1"/>
          </p:cNvSpPr>
          <p:nvPr>
            <p:ph type="body" sz="quarter" idx="14" hasCustomPrompt="1"/>
          </p:nvPr>
        </p:nvSpPr>
        <p:spPr>
          <a:xfrm>
            <a:off x="3582433" y="3500437"/>
            <a:ext cx="2448000" cy="646331"/>
          </a:xfrm>
        </p:spPr>
        <p:txBody>
          <a:bodyPr>
            <a:spAutoFit/>
          </a:bodyPr>
          <a:lstStyle>
            <a:lvl1pPr>
              <a:defRPr sz="2400">
                <a:latin typeface="+mj-lt"/>
              </a:defRPr>
            </a:lvl1pPr>
            <a:lvl2pPr>
              <a:defRPr sz="1300"/>
            </a:lvl2pPr>
          </a:lstStyle>
          <a:p>
            <a:pPr lvl="0"/>
            <a:r>
              <a:rPr lang="en-US"/>
              <a:t>Partner Name</a:t>
            </a:r>
          </a:p>
          <a:p>
            <a:pPr lvl="1"/>
            <a:r>
              <a:rPr lang="en-US"/>
              <a:t>Sector Name</a:t>
            </a:r>
          </a:p>
        </p:txBody>
      </p:sp>
      <p:sp>
        <p:nvSpPr>
          <p:cNvPr id="10" name="Text Placeholder 8"/>
          <p:cNvSpPr>
            <a:spLocks noGrp="1"/>
          </p:cNvSpPr>
          <p:nvPr>
            <p:ph type="body" sz="quarter" idx="15" hasCustomPrompt="1"/>
          </p:nvPr>
        </p:nvSpPr>
        <p:spPr>
          <a:xfrm>
            <a:off x="6161566" y="3500437"/>
            <a:ext cx="2448000" cy="646331"/>
          </a:xfrm>
        </p:spPr>
        <p:txBody>
          <a:bodyPr>
            <a:spAutoFit/>
          </a:bodyPr>
          <a:lstStyle>
            <a:lvl1pPr>
              <a:defRPr sz="2400">
                <a:solidFill>
                  <a:schemeClr val="accent4"/>
                </a:solidFill>
                <a:latin typeface="+mj-lt"/>
              </a:defRPr>
            </a:lvl1pPr>
            <a:lvl2pPr>
              <a:defRPr sz="1300"/>
            </a:lvl2pPr>
          </a:lstStyle>
          <a:p>
            <a:pPr lvl="0"/>
            <a:r>
              <a:rPr lang="en-US"/>
              <a:t>Partner Name</a:t>
            </a:r>
          </a:p>
          <a:p>
            <a:pPr lvl="1"/>
            <a:r>
              <a:rPr lang="en-US"/>
              <a:t>Sector Name</a:t>
            </a:r>
          </a:p>
        </p:txBody>
      </p:sp>
      <p:sp>
        <p:nvSpPr>
          <p:cNvPr id="11" name="Picture Placeholder 10">
            <a:extLst>
              <a:ext uri="{FF2B5EF4-FFF2-40B4-BE49-F238E27FC236}">
                <a16:creationId xmlns:a16="http://schemas.microsoft.com/office/drawing/2014/main" id="{76D499DA-AB3A-42FA-AEC3-59074A9B1432}"/>
              </a:ext>
            </a:extLst>
          </p:cNvPr>
          <p:cNvSpPr>
            <a:spLocks noGrp="1"/>
          </p:cNvSpPr>
          <p:nvPr>
            <p:ph type="pic" sz="quarter" idx="16"/>
          </p:nvPr>
        </p:nvSpPr>
        <p:spPr>
          <a:xfrm>
            <a:off x="1003300" y="1330324"/>
            <a:ext cx="2448000" cy="1900800"/>
          </a:xfrm>
          <a:solidFill>
            <a:schemeClr val="bg2"/>
          </a:solidFill>
        </p:spPr>
        <p:txBody>
          <a:bodyPr anchor="ctr"/>
          <a:lstStyle>
            <a:lvl1pPr algn="ctr">
              <a:defRPr>
                <a:solidFill>
                  <a:schemeClr val="bg1"/>
                </a:solidFill>
              </a:defRPr>
            </a:lvl1pPr>
          </a:lstStyle>
          <a:p>
            <a:endParaRPr lang="en-GB"/>
          </a:p>
        </p:txBody>
      </p:sp>
      <p:sp>
        <p:nvSpPr>
          <p:cNvPr id="12" name="Picture Placeholder 10">
            <a:extLst>
              <a:ext uri="{FF2B5EF4-FFF2-40B4-BE49-F238E27FC236}">
                <a16:creationId xmlns:a16="http://schemas.microsoft.com/office/drawing/2014/main" id="{30087E5F-B6BA-4B21-AEE1-13ECBDE2B7AD}"/>
              </a:ext>
            </a:extLst>
          </p:cNvPr>
          <p:cNvSpPr>
            <a:spLocks noGrp="1"/>
          </p:cNvSpPr>
          <p:nvPr>
            <p:ph type="pic" sz="quarter" idx="17"/>
          </p:nvPr>
        </p:nvSpPr>
        <p:spPr>
          <a:xfrm>
            <a:off x="3582433" y="1330324"/>
            <a:ext cx="2448000" cy="1900800"/>
          </a:xfrm>
          <a:solidFill>
            <a:schemeClr val="bg2"/>
          </a:solidFill>
        </p:spPr>
        <p:txBody>
          <a:bodyPr anchor="ctr"/>
          <a:lstStyle>
            <a:lvl1pPr algn="ctr">
              <a:defRPr>
                <a:solidFill>
                  <a:schemeClr val="bg1"/>
                </a:solidFill>
              </a:defRPr>
            </a:lvl1pPr>
          </a:lstStyle>
          <a:p>
            <a:endParaRPr lang="en-GB"/>
          </a:p>
        </p:txBody>
      </p:sp>
      <p:sp>
        <p:nvSpPr>
          <p:cNvPr id="13" name="Picture Placeholder 10">
            <a:extLst>
              <a:ext uri="{FF2B5EF4-FFF2-40B4-BE49-F238E27FC236}">
                <a16:creationId xmlns:a16="http://schemas.microsoft.com/office/drawing/2014/main" id="{787444CB-F6F1-40E7-BD1A-43812BC02BEE}"/>
              </a:ext>
            </a:extLst>
          </p:cNvPr>
          <p:cNvSpPr>
            <a:spLocks noGrp="1"/>
          </p:cNvSpPr>
          <p:nvPr>
            <p:ph type="pic" sz="quarter" idx="18"/>
          </p:nvPr>
        </p:nvSpPr>
        <p:spPr>
          <a:xfrm>
            <a:off x="6161566" y="1330324"/>
            <a:ext cx="2448000" cy="1900800"/>
          </a:xfrm>
          <a:solidFill>
            <a:schemeClr val="bg2"/>
          </a:solidFill>
        </p:spPr>
        <p:txBody>
          <a:bodyPr anchor="ctr"/>
          <a:lstStyle>
            <a:lvl1pPr algn="ctr">
              <a:defRPr>
                <a:solidFill>
                  <a:schemeClr val="bg1"/>
                </a:solidFill>
              </a:defRPr>
            </a:lvl1pPr>
          </a:lstStyle>
          <a:p>
            <a:endParaRPr lang="en-GB"/>
          </a:p>
        </p:txBody>
      </p:sp>
      <p:sp>
        <p:nvSpPr>
          <p:cNvPr id="14" name="Picture Placeholder 10">
            <a:extLst>
              <a:ext uri="{FF2B5EF4-FFF2-40B4-BE49-F238E27FC236}">
                <a16:creationId xmlns:a16="http://schemas.microsoft.com/office/drawing/2014/main" id="{BF16C7DF-AAFB-48BF-9719-BEDB49FA0EA7}"/>
              </a:ext>
            </a:extLst>
          </p:cNvPr>
          <p:cNvSpPr>
            <a:spLocks noGrp="1"/>
          </p:cNvSpPr>
          <p:nvPr>
            <p:ph type="pic" sz="quarter" idx="19"/>
          </p:nvPr>
        </p:nvSpPr>
        <p:spPr>
          <a:xfrm>
            <a:off x="8740700" y="1330324"/>
            <a:ext cx="2448000" cy="1900800"/>
          </a:xfrm>
          <a:solidFill>
            <a:schemeClr val="bg2"/>
          </a:solidFill>
        </p:spPr>
        <p:txBody>
          <a:bodyPr anchor="ctr"/>
          <a:lstStyle>
            <a:lvl1pPr algn="ctr">
              <a:defRPr>
                <a:solidFill>
                  <a:schemeClr val="bg1"/>
                </a:solidFill>
              </a:defRPr>
            </a:lvl1pPr>
          </a:lstStyle>
          <a:p>
            <a:endParaRPr lang="en-GB"/>
          </a:p>
        </p:txBody>
      </p:sp>
      <p:sp>
        <p:nvSpPr>
          <p:cNvPr id="16" name="Text Placeholder 15">
            <a:extLst>
              <a:ext uri="{FF2B5EF4-FFF2-40B4-BE49-F238E27FC236}">
                <a16:creationId xmlns:a16="http://schemas.microsoft.com/office/drawing/2014/main" id="{7BE82B65-4225-4835-9D11-414E80A480D6}"/>
              </a:ext>
            </a:extLst>
          </p:cNvPr>
          <p:cNvSpPr>
            <a:spLocks noGrp="1"/>
          </p:cNvSpPr>
          <p:nvPr>
            <p:ph type="body" sz="quarter" idx="20" hasCustomPrompt="1"/>
          </p:nvPr>
        </p:nvSpPr>
        <p:spPr>
          <a:xfrm>
            <a:off x="8740700" y="3500437"/>
            <a:ext cx="2448000" cy="646331"/>
          </a:xfrm>
        </p:spPr>
        <p:txBody>
          <a:bodyPr>
            <a:spAutoFit/>
          </a:bodyPr>
          <a:lstStyle>
            <a:lvl1pPr>
              <a:defRPr sz="2400">
                <a:solidFill>
                  <a:schemeClr val="accent5"/>
                </a:solidFill>
                <a:latin typeface="+mj-lt"/>
              </a:defRPr>
            </a:lvl1pPr>
            <a:lvl2pPr>
              <a:defRPr sz="1300"/>
            </a:lvl2pPr>
          </a:lstStyle>
          <a:p>
            <a:pPr lvl="0"/>
            <a:r>
              <a:rPr lang="en-US"/>
              <a:t>Partner Name</a:t>
            </a:r>
          </a:p>
          <a:p>
            <a:pPr lvl="1"/>
            <a:r>
              <a:rPr lang="en-US"/>
              <a:t>Sector Name</a:t>
            </a:r>
          </a:p>
        </p:txBody>
      </p:sp>
      <p:sp>
        <p:nvSpPr>
          <p:cNvPr id="18" name="Text Placeholder 17">
            <a:extLst>
              <a:ext uri="{FF2B5EF4-FFF2-40B4-BE49-F238E27FC236}">
                <a16:creationId xmlns:a16="http://schemas.microsoft.com/office/drawing/2014/main" id="{E24AF4F7-6286-4F12-8CC6-9D3D2C2EA2F0}"/>
              </a:ext>
            </a:extLst>
          </p:cNvPr>
          <p:cNvSpPr>
            <a:spLocks noGrp="1"/>
          </p:cNvSpPr>
          <p:nvPr>
            <p:ph type="body" sz="quarter" idx="21" hasCustomPrompt="1"/>
          </p:nvPr>
        </p:nvSpPr>
        <p:spPr>
          <a:xfrm>
            <a:off x="2857953" y="1330324"/>
            <a:ext cx="593348" cy="565319"/>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1392"/>
              <a:gd name="connsiteX1" fmla="*/ 10000 w 10000"/>
              <a:gd name="connsiteY1" fmla="*/ 0 h 11392"/>
              <a:gd name="connsiteX2" fmla="*/ 9996 w 10000"/>
              <a:gd name="connsiteY2" fmla="*/ 11392 h 11392"/>
              <a:gd name="connsiteX3" fmla="*/ 0 w 10000"/>
              <a:gd name="connsiteY3" fmla="*/ 0 h 11392"/>
              <a:gd name="connsiteX0" fmla="*/ 0 w 12833"/>
              <a:gd name="connsiteY0" fmla="*/ 48 h 11392"/>
              <a:gd name="connsiteX1" fmla="*/ 12833 w 12833"/>
              <a:gd name="connsiteY1" fmla="*/ 0 h 11392"/>
              <a:gd name="connsiteX2" fmla="*/ 12829 w 12833"/>
              <a:gd name="connsiteY2" fmla="*/ 11392 h 11392"/>
              <a:gd name="connsiteX3" fmla="*/ 0 w 12833"/>
              <a:gd name="connsiteY3" fmla="*/ 48 h 11392"/>
            </a:gdLst>
            <a:ahLst/>
            <a:cxnLst>
              <a:cxn ang="0">
                <a:pos x="connsiteX0" y="connsiteY0"/>
              </a:cxn>
              <a:cxn ang="0">
                <a:pos x="connsiteX1" y="connsiteY1"/>
              </a:cxn>
              <a:cxn ang="0">
                <a:pos x="connsiteX2" y="connsiteY2"/>
              </a:cxn>
              <a:cxn ang="0">
                <a:pos x="connsiteX3" y="connsiteY3"/>
              </a:cxn>
            </a:cxnLst>
            <a:rect l="l" t="t" r="r" b="b"/>
            <a:pathLst>
              <a:path w="12833" h="11392">
                <a:moveTo>
                  <a:pt x="0" y="48"/>
                </a:moveTo>
                <a:lnTo>
                  <a:pt x="12833" y="0"/>
                </a:lnTo>
                <a:cubicBezTo>
                  <a:pt x="12832" y="3797"/>
                  <a:pt x="12830" y="7595"/>
                  <a:pt x="12829" y="11392"/>
                </a:cubicBezTo>
                <a:lnTo>
                  <a:pt x="0" y="48"/>
                </a:lnTo>
                <a:close/>
              </a:path>
            </a:pathLst>
          </a:custGeom>
          <a:solidFill>
            <a:schemeClr val="accent1"/>
          </a:solidFill>
        </p:spPr>
        <p:txBody>
          <a:bodyPr wrap="none" lIns="216000" tIns="0" bIns="288000" anchor="ctr" anchorCtr="1">
            <a:noAutofit/>
          </a:bodyPr>
          <a:lstStyle>
            <a:lvl1pPr algn="r">
              <a:defRPr lang="en-GB" sz="1600" b="0" kern="1200" spc="20" baseline="0" dirty="0">
                <a:solidFill>
                  <a:schemeClr val="bg1"/>
                </a:solidFill>
                <a:latin typeface="+mn-lt"/>
                <a:ea typeface="+mn-ea"/>
                <a:cs typeface="+mn-cs"/>
              </a:defRPr>
            </a:lvl1pPr>
            <a:lvl5pPr>
              <a:defRPr/>
            </a:lvl5pPr>
          </a:lstStyle>
          <a:p>
            <a:pPr marL="0" lvl="0" indent="0" algn="l" defTabSz="914400" rtl="0" eaLnBrk="1" latinLnBrk="0" hangingPunct="1">
              <a:lnSpc>
                <a:spcPct val="110000"/>
              </a:lnSpc>
              <a:spcBef>
                <a:spcPts val="0"/>
              </a:spcBef>
              <a:spcAft>
                <a:spcPts val="600"/>
              </a:spcAft>
              <a:buFontTx/>
              <a:buNone/>
            </a:pPr>
            <a:r>
              <a:rPr lang="en-US"/>
              <a:t>01</a:t>
            </a:r>
            <a:endParaRPr lang="en-GB"/>
          </a:p>
        </p:txBody>
      </p:sp>
      <p:sp>
        <p:nvSpPr>
          <p:cNvPr id="27" name="Text Placeholder 26">
            <a:extLst>
              <a:ext uri="{FF2B5EF4-FFF2-40B4-BE49-F238E27FC236}">
                <a16:creationId xmlns:a16="http://schemas.microsoft.com/office/drawing/2014/main" id="{8A1AAB6E-94B2-4E91-9CEB-50E84434F063}"/>
              </a:ext>
            </a:extLst>
          </p:cNvPr>
          <p:cNvSpPr>
            <a:spLocks noGrp="1"/>
          </p:cNvSpPr>
          <p:nvPr>
            <p:ph type="body" sz="quarter" idx="25" hasCustomPrompt="1"/>
          </p:nvPr>
        </p:nvSpPr>
        <p:spPr>
          <a:xfrm>
            <a:off x="995363" y="4343400"/>
            <a:ext cx="2448000" cy="1533525"/>
          </a:xfrm>
        </p:spPr>
        <p:txBody>
          <a:bodyPr/>
          <a:lstStyle>
            <a:lvl2pPr>
              <a:defRPr sz="1300"/>
            </a:lvl2pPr>
          </a:lstStyle>
          <a:p>
            <a:pPr lvl="1"/>
            <a:r>
              <a:rPr lang="en-US"/>
              <a:t>Text Placeholder</a:t>
            </a:r>
          </a:p>
        </p:txBody>
      </p:sp>
      <p:sp>
        <p:nvSpPr>
          <p:cNvPr id="29" name="Text Placeholder 28">
            <a:extLst>
              <a:ext uri="{FF2B5EF4-FFF2-40B4-BE49-F238E27FC236}">
                <a16:creationId xmlns:a16="http://schemas.microsoft.com/office/drawing/2014/main" id="{441DA198-669A-415B-9D0E-89D5BDCB8BF1}"/>
              </a:ext>
            </a:extLst>
          </p:cNvPr>
          <p:cNvSpPr>
            <a:spLocks noGrp="1"/>
          </p:cNvSpPr>
          <p:nvPr>
            <p:ph type="body" sz="quarter" idx="26" hasCustomPrompt="1"/>
          </p:nvPr>
        </p:nvSpPr>
        <p:spPr>
          <a:xfrm>
            <a:off x="3582433" y="4343400"/>
            <a:ext cx="2448000" cy="1533525"/>
          </a:xfrm>
        </p:spPr>
        <p:txBody>
          <a:bodyPr/>
          <a:lstStyle>
            <a:lvl2pPr>
              <a:defRPr sz="1300"/>
            </a:lvl2pPr>
          </a:lstStyle>
          <a:p>
            <a:pPr lvl="1"/>
            <a:r>
              <a:rPr lang="en-US"/>
              <a:t>Text Placeholder</a:t>
            </a:r>
          </a:p>
        </p:txBody>
      </p:sp>
      <p:sp>
        <p:nvSpPr>
          <p:cNvPr id="31" name="Text Placeholder 30">
            <a:extLst>
              <a:ext uri="{FF2B5EF4-FFF2-40B4-BE49-F238E27FC236}">
                <a16:creationId xmlns:a16="http://schemas.microsoft.com/office/drawing/2014/main" id="{BDC5114C-C3D2-49E7-A38D-466F95B5A2BA}"/>
              </a:ext>
            </a:extLst>
          </p:cNvPr>
          <p:cNvSpPr>
            <a:spLocks noGrp="1"/>
          </p:cNvSpPr>
          <p:nvPr>
            <p:ph type="body" sz="quarter" idx="27" hasCustomPrompt="1"/>
          </p:nvPr>
        </p:nvSpPr>
        <p:spPr>
          <a:xfrm>
            <a:off x="6161566" y="4343400"/>
            <a:ext cx="2448000" cy="1533525"/>
          </a:xfrm>
        </p:spPr>
        <p:txBody>
          <a:bodyPr/>
          <a:lstStyle>
            <a:lvl2pPr>
              <a:defRPr sz="1300"/>
            </a:lvl2pPr>
          </a:lstStyle>
          <a:p>
            <a:pPr lvl="1"/>
            <a:r>
              <a:rPr lang="en-US"/>
              <a:t>Text Placeholder</a:t>
            </a:r>
          </a:p>
        </p:txBody>
      </p:sp>
      <p:sp>
        <p:nvSpPr>
          <p:cNvPr id="33" name="Text Placeholder 32">
            <a:extLst>
              <a:ext uri="{FF2B5EF4-FFF2-40B4-BE49-F238E27FC236}">
                <a16:creationId xmlns:a16="http://schemas.microsoft.com/office/drawing/2014/main" id="{A468C94C-268F-4547-8993-7B47FB365E82}"/>
              </a:ext>
            </a:extLst>
          </p:cNvPr>
          <p:cNvSpPr>
            <a:spLocks noGrp="1"/>
          </p:cNvSpPr>
          <p:nvPr>
            <p:ph type="body" sz="quarter" idx="28" hasCustomPrompt="1"/>
          </p:nvPr>
        </p:nvSpPr>
        <p:spPr>
          <a:xfrm>
            <a:off x="8740700" y="4343400"/>
            <a:ext cx="2448000" cy="1533525"/>
          </a:xfrm>
        </p:spPr>
        <p:txBody>
          <a:bodyPr/>
          <a:lstStyle>
            <a:lvl2pPr>
              <a:defRPr sz="1300"/>
            </a:lvl2pPr>
          </a:lstStyle>
          <a:p>
            <a:pPr lvl="1"/>
            <a:r>
              <a:rPr lang="en-US"/>
              <a:t>Text Placeholder</a:t>
            </a:r>
          </a:p>
        </p:txBody>
      </p:sp>
      <p:sp>
        <p:nvSpPr>
          <p:cNvPr id="39" name="Text Placeholder 17">
            <a:extLst>
              <a:ext uri="{FF2B5EF4-FFF2-40B4-BE49-F238E27FC236}">
                <a16:creationId xmlns:a16="http://schemas.microsoft.com/office/drawing/2014/main" id="{CA373DA8-5766-4E27-AB6B-2D49F7E78419}"/>
              </a:ext>
            </a:extLst>
          </p:cNvPr>
          <p:cNvSpPr>
            <a:spLocks noGrp="1"/>
          </p:cNvSpPr>
          <p:nvPr>
            <p:ph type="body" sz="quarter" idx="29" hasCustomPrompt="1"/>
          </p:nvPr>
        </p:nvSpPr>
        <p:spPr>
          <a:xfrm>
            <a:off x="5437085" y="1330324"/>
            <a:ext cx="593348" cy="565319"/>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1392"/>
              <a:gd name="connsiteX1" fmla="*/ 10000 w 10000"/>
              <a:gd name="connsiteY1" fmla="*/ 0 h 11392"/>
              <a:gd name="connsiteX2" fmla="*/ 9996 w 10000"/>
              <a:gd name="connsiteY2" fmla="*/ 11392 h 11392"/>
              <a:gd name="connsiteX3" fmla="*/ 0 w 10000"/>
              <a:gd name="connsiteY3" fmla="*/ 0 h 11392"/>
              <a:gd name="connsiteX0" fmla="*/ 0 w 12833"/>
              <a:gd name="connsiteY0" fmla="*/ 48 h 11392"/>
              <a:gd name="connsiteX1" fmla="*/ 12833 w 12833"/>
              <a:gd name="connsiteY1" fmla="*/ 0 h 11392"/>
              <a:gd name="connsiteX2" fmla="*/ 12829 w 12833"/>
              <a:gd name="connsiteY2" fmla="*/ 11392 h 11392"/>
              <a:gd name="connsiteX3" fmla="*/ 0 w 12833"/>
              <a:gd name="connsiteY3" fmla="*/ 48 h 11392"/>
            </a:gdLst>
            <a:ahLst/>
            <a:cxnLst>
              <a:cxn ang="0">
                <a:pos x="connsiteX0" y="connsiteY0"/>
              </a:cxn>
              <a:cxn ang="0">
                <a:pos x="connsiteX1" y="connsiteY1"/>
              </a:cxn>
              <a:cxn ang="0">
                <a:pos x="connsiteX2" y="connsiteY2"/>
              </a:cxn>
              <a:cxn ang="0">
                <a:pos x="connsiteX3" y="connsiteY3"/>
              </a:cxn>
            </a:cxnLst>
            <a:rect l="l" t="t" r="r" b="b"/>
            <a:pathLst>
              <a:path w="12833" h="11392">
                <a:moveTo>
                  <a:pt x="0" y="48"/>
                </a:moveTo>
                <a:lnTo>
                  <a:pt x="12833" y="0"/>
                </a:lnTo>
                <a:cubicBezTo>
                  <a:pt x="12832" y="3797"/>
                  <a:pt x="12830" y="7595"/>
                  <a:pt x="12829" y="11392"/>
                </a:cubicBezTo>
                <a:lnTo>
                  <a:pt x="0" y="48"/>
                </a:lnTo>
                <a:close/>
              </a:path>
            </a:pathLst>
          </a:custGeom>
          <a:solidFill>
            <a:schemeClr val="accent2"/>
          </a:solidFill>
        </p:spPr>
        <p:txBody>
          <a:bodyPr wrap="none" lIns="216000" tIns="0" bIns="288000" anchor="ctr" anchorCtr="1">
            <a:noAutofit/>
          </a:bodyPr>
          <a:lstStyle>
            <a:lvl1pPr algn="r">
              <a:defRPr lang="en-GB" sz="1600" b="0" kern="1200" spc="20" baseline="0" dirty="0">
                <a:solidFill>
                  <a:schemeClr val="bg1"/>
                </a:solidFill>
                <a:latin typeface="+mn-lt"/>
                <a:ea typeface="+mn-ea"/>
                <a:cs typeface="+mn-cs"/>
              </a:defRPr>
            </a:lvl1pPr>
            <a:lvl5pPr>
              <a:defRPr/>
            </a:lvl5pPr>
          </a:lstStyle>
          <a:p>
            <a:pPr marL="0" lvl="0" indent="0" algn="l" defTabSz="914400" rtl="0" eaLnBrk="1" latinLnBrk="0" hangingPunct="1">
              <a:lnSpc>
                <a:spcPct val="110000"/>
              </a:lnSpc>
              <a:spcBef>
                <a:spcPts val="0"/>
              </a:spcBef>
              <a:spcAft>
                <a:spcPts val="600"/>
              </a:spcAft>
              <a:buFontTx/>
              <a:buNone/>
            </a:pPr>
            <a:r>
              <a:rPr lang="en-US"/>
              <a:t>02</a:t>
            </a:r>
            <a:endParaRPr lang="en-GB"/>
          </a:p>
        </p:txBody>
      </p:sp>
      <p:sp>
        <p:nvSpPr>
          <p:cNvPr id="40" name="Text Placeholder 17">
            <a:extLst>
              <a:ext uri="{FF2B5EF4-FFF2-40B4-BE49-F238E27FC236}">
                <a16:creationId xmlns:a16="http://schemas.microsoft.com/office/drawing/2014/main" id="{72EC7370-28C3-4DEF-9936-6044EC44FDC7}"/>
              </a:ext>
            </a:extLst>
          </p:cNvPr>
          <p:cNvSpPr>
            <a:spLocks noGrp="1"/>
          </p:cNvSpPr>
          <p:nvPr>
            <p:ph type="body" sz="quarter" idx="30" hasCustomPrompt="1"/>
          </p:nvPr>
        </p:nvSpPr>
        <p:spPr>
          <a:xfrm>
            <a:off x="8016218" y="1330324"/>
            <a:ext cx="593348" cy="565319"/>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1392"/>
              <a:gd name="connsiteX1" fmla="*/ 10000 w 10000"/>
              <a:gd name="connsiteY1" fmla="*/ 0 h 11392"/>
              <a:gd name="connsiteX2" fmla="*/ 9996 w 10000"/>
              <a:gd name="connsiteY2" fmla="*/ 11392 h 11392"/>
              <a:gd name="connsiteX3" fmla="*/ 0 w 10000"/>
              <a:gd name="connsiteY3" fmla="*/ 0 h 11392"/>
              <a:gd name="connsiteX0" fmla="*/ 0 w 12833"/>
              <a:gd name="connsiteY0" fmla="*/ 48 h 11392"/>
              <a:gd name="connsiteX1" fmla="*/ 12833 w 12833"/>
              <a:gd name="connsiteY1" fmla="*/ 0 h 11392"/>
              <a:gd name="connsiteX2" fmla="*/ 12829 w 12833"/>
              <a:gd name="connsiteY2" fmla="*/ 11392 h 11392"/>
              <a:gd name="connsiteX3" fmla="*/ 0 w 12833"/>
              <a:gd name="connsiteY3" fmla="*/ 48 h 11392"/>
            </a:gdLst>
            <a:ahLst/>
            <a:cxnLst>
              <a:cxn ang="0">
                <a:pos x="connsiteX0" y="connsiteY0"/>
              </a:cxn>
              <a:cxn ang="0">
                <a:pos x="connsiteX1" y="connsiteY1"/>
              </a:cxn>
              <a:cxn ang="0">
                <a:pos x="connsiteX2" y="connsiteY2"/>
              </a:cxn>
              <a:cxn ang="0">
                <a:pos x="connsiteX3" y="connsiteY3"/>
              </a:cxn>
            </a:cxnLst>
            <a:rect l="l" t="t" r="r" b="b"/>
            <a:pathLst>
              <a:path w="12833" h="11392">
                <a:moveTo>
                  <a:pt x="0" y="48"/>
                </a:moveTo>
                <a:lnTo>
                  <a:pt x="12833" y="0"/>
                </a:lnTo>
                <a:cubicBezTo>
                  <a:pt x="12832" y="3797"/>
                  <a:pt x="12830" y="7595"/>
                  <a:pt x="12829" y="11392"/>
                </a:cubicBezTo>
                <a:lnTo>
                  <a:pt x="0" y="48"/>
                </a:lnTo>
                <a:close/>
              </a:path>
            </a:pathLst>
          </a:custGeom>
          <a:solidFill>
            <a:schemeClr val="accent4"/>
          </a:solidFill>
        </p:spPr>
        <p:txBody>
          <a:bodyPr wrap="none" lIns="216000" tIns="0" bIns="288000" anchor="ctr" anchorCtr="1">
            <a:noAutofit/>
          </a:bodyPr>
          <a:lstStyle>
            <a:lvl1pPr algn="r">
              <a:defRPr lang="en-GB" sz="1600" b="0" kern="1200" spc="20" baseline="0" dirty="0">
                <a:solidFill>
                  <a:schemeClr val="bg1"/>
                </a:solidFill>
                <a:latin typeface="+mn-lt"/>
                <a:ea typeface="+mn-ea"/>
                <a:cs typeface="+mn-cs"/>
              </a:defRPr>
            </a:lvl1pPr>
            <a:lvl5pPr>
              <a:defRPr/>
            </a:lvl5pPr>
          </a:lstStyle>
          <a:p>
            <a:pPr marL="0" lvl="0" indent="0" algn="l" defTabSz="914400" rtl="0" eaLnBrk="1" latinLnBrk="0" hangingPunct="1">
              <a:lnSpc>
                <a:spcPct val="110000"/>
              </a:lnSpc>
              <a:spcBef>
                <a:spcPts val="0"/>
              </a:spcBef>
              <a:spcAft>
                <a:spcPts val="600"/>
              </a:spcAft>
              <a:buFontTx/>
              <a:buNone/>
            </a:pPr>
            <a:r>
              <a:rPr lang="en-US"/>
              <a:t>03</a:t>
            </a:r>
            <a:endParaRPr lang="en-GB"/>
          </a:p>
        </p:txBody>
      </p:sp>
      <p:sp>
        <p:nvSpPr>
          <p:cNvPr id="41" name="Text Placeholder 17">
            <a:extLst>
              <a:ext uri="{FF2B5EF4-FFF2-40B4-BE49-F238E27FC236}">
                <a16:creationId xmlns:a16="http://schemas.microsoft.com/office/drawing/2014/main" id="{CA9841A3-E975-4AA0-932D-99A38F361989}"/>
              </a:ext>
            </a:extLst>
          </p:cNvPr>
          <p:cNvSpPr>
            <a:spLocks noGrp="1"/>
          </p:cNvSpPr>
          <p:nvPr>
            <p:ph type="body" sz="quarter" idx="31" hasCustomPrompt="1"/>
          </p:nvPr>
        </p:nvSpPr>
        <p:spPr>
          <a:xfrm>
            <a:off x="10595352" y="1330324"/>
            <a:ext cx="593348" cy="565319"/>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1392"/>
              <a:gd name="connsiteX1" fmla="*/ 10000 w 10000"/>
              <a:gd name="connsiteY1" fmla="*/ 0 h 11392"/>
              <a:gd name="connsiteX2" fmla="*/ 9996 w 10000"/>
              <a:gd name="connsiteY2" fmla="*/ 11392 h 11392"/>
              <a:gd name="connsiteX3" fmla="*/ 0 w 10000"/>
              <a:gd name="connsiteY3" fmla="*/ 0 h 11392"/>
              <a:gd name="connsiteX0" fmla="*/ 0 w 12833"/>
              <a:gd name="connsiteY0" fmla="*/ 48 h 11392"/>
              <a:gd name="connsiteX1" fmla="*/ 12833 w 12833"/>
              <a:gd name="connsiteY1" fmla="*/ 0 h 11392"/>
              <a:gd name="connsiteX2" fmla="*/ 12829 w 12833"/>
              <a:gd name="connsiteY2" fmla="*/ 11392 h 11392"/>
              <a:gd name="connsiteX3" fmla="*/ 0 w 12833"/>
              <a:gd name="connsiteY3" fmla="*/ 48 h 11392"/>
            </a:gdLst>
            <a:ahLst/>
            <a:cxnLst>
              <a:cxn ang="0">
                <a:pos x="connsiteX0" y="connsiteY0"/>
              </a:cxn>
              <a:cxn ang="0">
                <a:pos x="connsiteX1" y="connsiteY1"/>
              </a:cxn>
              <a:cxn ang="0">
                <a:pos x="connsiteX2" y="connsiteY2"/>
              </a:cxn>
              <a:cxn ang="0">
                <a:pos x="connsiteX3" y="connsiteY3"/>
              </a:cxn>
            </a:cxnLst>
            <a:rect l="l" t="t" r="r" b="b"/>
            <a:pathLst>
              <a:path w="12833" h="11392">
                <a:moveTo>
                  <a:pt x="0" y="48"/>
                </a:moveTo>
                <a:lnTo>
                  <a:pt x="12833" y="0"/>
                </a:lnTo>
                <a:cubicBezTo>
                  <a:pt x="12832" y="3797"/>
                  <a:pt x="12830" y="7595"/>
                  <a:pt x="12829" y="11392"/>
                </a:cubicBezTo>
                <a:lnTo>
                  <a:pt x="0" y="48"/>
                </a:lnTo>
                <a:close/>
              </a:path>
            </a:pathLst>
          </a:custGeom>
          <a:solidFill>
            <a:schemeClr val="accent5"/>
          </a:solidFill>
        </p:spPr>
        <p:txBody>
          <a:bodyPr wrap="none" lIns="216000" tIns="0" bIns="288000" anchor="ctr" anchorCtr="1">
            <a:noAutofit/>
          </a:bodyPr>
          <a:lstStyle>
            <a:lvl1pPr algn="r">
              <a:defRPr lang="en-GB" sz="1600" b="0" kern="1200" spc="20" baseline="0" dirty="0">
                <a:solidFill>
                  <a:schemeClr val="bg1"/>
                </a:solidFill>
                <a:latin typeface="+mn-lt"/>
                <a:ea typeface="+mn-ea"/>
                <a:cs typeface="+mn-cs"/>
              </a:defRPr>
            </a:lvl1pPr>
            <a:lvl5pPr>
              <a:defRPr/>
            </a:lvl5pPr>
          </a:lstStyle>
          <a:p>
            <a:pPr marL="0" lvl="0" indent="0" algn="l" defTabSz="914400" rtl="0" eaLnBrk="1" latinLnBrk="0" hangingPunct="1">
              <a:lnSpc>
                <a:spcPct val="110000"/>
              </a:lnSpc>
              <a:spcBef>
                <a:spcPts val="0"/>
              </a:spcBef>
              <a:spcAft>
                <a:spcPts val="600"/>
              </a:spcAft>
              <a:buFontTx/>
              <a:buNone/>
            </a:pPr>
            <a:r>
              <a:rPr lang="en-US"/>
              <a:t>04</a:t>
            </a:r>
            <a:endParaRPr lang="en-GB"/>
          </a:p>
        </p:txBody>
      </p:sp>
    </p:spTree>
    <p:extLst>
      <p:ext uri="{BB962C8B-B14F-4D97-AF65-F5344CB8AC3E}">
        <p14:creationId xmlns:p14="http://schemas.microsoft.com/office/powerpoint/2010/main" val="31439692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rocess 5 Columns">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9" name="Text Placeholder 8"/>
          <p:cNvSpPr>
            <a:spLocks noGrp="1"/>
          </p:cNvSpPr>
          <p:nvPr>
            <p:ph type="body" sz="quarter" idx="10"/>
          </p:nvPr>
        </p:nvSpPr>
        <p:spPr>
          <a:xfrm>
            <a:off x="1003201"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3068984"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5134768"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7200552"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p:cNvSpPr>
            <a:spLocks noGrp="1"/>
          </p:cNvSpPr>
          <p:nvPr>
            <p:ph type="body" sz="quarter" idx="14" hasCustomPrompt="1"/>
          </p:nvPr>
        </p:nvSpPr>
        <p:spPr>
          <a:xfrm>
            <a:off x="1003200"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5" name="Text Placeholder 12"/>
          <p:cNvSpPr>
            <a:spLocks noGrp="1"/>
          </p:cNvSpPr>
          <p:nvPr>
            <p:ph type="body" sz="quarter" idx="15" hasCustomPrompt="1"/>
          </p:nvPr>
        </p:nvSpPr>
        <p:spPr>
          <a:xfrm>
            <a:off x="3068984"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6" name="Text Placeholder 12"/>
          <p:cNvSpPr>
            <a:spLocks noGrp="1"/>
          </p:cNvSpPr>
          <p:nvPr>
            <p:ph type="body" sz="quarter" idx="16" hasCustomPrompt="1"/>
          </p:nvPr>
        </p:nvSpPr>
        <p:spPr>
          <a:xfrm>
            <a:off x="5134768"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7" name="Text Placeholder 12"/>
          <p:cNvSpPr>
            <a:spLocks noGrp="1"/>
          </p:cNvSpPr>
          <p:nvPr>
            <p:ph type="body" sz="quarter" idx="17" hasCustomPrompt="1"/>
          </p:nvPr>
        </p:nvSpPr>
        <p:spPr>
          <a:xfrm>
            <a:off x="7200552"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1" name="Text Placeholder 12"/>
          <p:cNvSpPr>
            <a:spLocks noGrp="1"/>
          </p:cNvSpPr>
          <p:nvPr>
            <p:ph type="body" sz="quarter" idx="18" hasCustomPrompt="1"/>
          </p:nvPr>
        </p:nvSpPr>
        <p:spPr>
          <a:xfrm>
            <a:off x="9266337"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2" name="Text Placeholder 8"/>
          <p:cNvSpPr>
            <a:spLocks noGrp="1"/>
          </p:cNvSpPr>
          <p:nvPr>
            <p:ph type="body" sz="quarter" idx="19"/>
          </p:nvPr>
        </p:nvSpPr>
        <p:spPr>
          <a:xfrm>
            <a:off x="9266337"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38108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 Image_Cobalt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41302" y="1456388"/>
            <a:ext cx="5506648" cy="3442681"/>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357588"/>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Text Placeholder 3"/>
          <p:cNvSpPr>
            <a:spLocks noGrp="1"/>
          </p:cNvSpPr>
          <p:nvPr userDrawn="1">
            <p:ph type="body" sz="quarter" idx="11"/>
          </p:nvPr>
        </p:nvSpPr>
        <p:spPr>
          <a:xfrm>
            <a:off x="741302" y="5007009"/>
            <a:ext cx="5506648" cy="810000"/>
          </a:xfrm>
          <a:ln w="3175">
            <a:noFill/>
            <a:prstDash val="lgDash"/>
          </a:ln>
        </p:spPr>
        <p:txBody>
          <a:bodyPr wrap="square" anchor="b">
            <a:noAutofit/>
          </a:bodyPr>
          <a:lstStyle>
            <a:lvl1pPr>
              <a:defRPr sz="1400" b="1">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sp>
        <p:nvSpPr>
          <p:cNvPr id="28" name="Picture Placeholder 3">
            <a:extLst>
              <a:ext uri="{FF2B5EF4-FFF2-40B4-BE49-F238E27FC236}">
                <a16:creationId xmlns:a16="http://schemas.microsoft.com/office/drawing/2014/main" id="{13BD1F9C-C7CA-4162-BCD4-0E8701D30076}"/>
              </a:ext>
            </a:extLst>
          </p:cNvPr>
          <p:cNvSpPr>
            <a:spLocks noGrp="1" noChangeAspect="1"/>
          </p:cNvSpPr>
          <p:nvPr>
            <p:ph type="pic" sz="quarter" idx="12"/>
          </p:nvPr>
        </p:nvSpPr>
        <p:spPr>
          <a:xfrm>
            <a:off x="7686141" y="736722"/>
            <a:ext cx="3764557" cy="5391258"/>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pic>
        <p:nvPicPr>
          <p:cNvPr id="10" name="Graphic 9">
            <a:extLst>
              <a:ext uri="{FF2B5EF4-FFF2-40B4-BE49-F238E27FC236}">
                <a16:creationId xmlns:a16="http://schemas.microsoft.com/office/drawing/2014/main" id="{9A84BD71-38D7-4AC1-B38A-7DE8843A6D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1301" y="736722"/>
            <a:ext cx="914400" cy="368346"/>
          </a:xfrm>
          <a:prstGeom prst="rect">
            <a:avLst/>
          </a:prstGeom>
        </p:spPr>
      </p:pic>
    </p:spTree>
    <p:extLst>
      <p:ext uri="{BB962C8B-B14F-4D97-AF65-F5344CB8AC3E}">
        <p14:creationId xmlns:p14="http://schemas.microsoft.com/office/powerpoint/2010/main" val="19482082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rocess 5 Columns_Cobalt Blue">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lvl1pPr>
              <a:defRPr>
                <a:solidFill>
                  <a:schemeClr val="accent1"/>
                </a:solidFill>
              </a:defRPr>
            </a:lvl1pPr>
          </a:lstStyle>
          <a:p>
            <a:r>
              <a:rPr lang="en-US"/>
              <a:t>Click to edit Master title style</a:t>
            </a:r>
          </a:p>
        </p:txBody>
      </p:sp>
      <p:sp>
        <p:nvSpPr>
          <p:cNvPr id="27" name="Text Placeholder 8">
            <a:extLst>
              <a:ext uri="{FF2B5EF4-FFF2-40B4-BE49-F238E27FC236}">
                <a16:creationId xmlns:a16="http://schemas.microsoft.com/office/drawing/2014/main" id="{A68D3E60-F95F-4250-92C1-89CF93433E23}"/>
              </a:ext>
            </a:extLst>
          </p:cNvPr>
          <p:cNvSpPr>
            <a:spLocks noGrp="1"/>
          </p:cNvSpPr>
          <p:nvPr>
            <p:ph type="body" sz="quarter" idx="10"/>
          </p:nvPr>
        </p:nvSpPr>
        <p:spPr>
          <a:xfrm>
            <a:off x="1003201"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ext Placeholder 8">
            <a:extLst>
              <a:ext uri="{FF2B5EF4-FFF2-40B4-BE49-F238E27FC236}">
                <a16:creationId xmlns:a16="http://schemas.microsoft.com/office/drawing/2014/main" id="{8D8E592C-F128-4E4B-970B-BFB5C0F2A492}"/>
              </a:ext>
            </a:extLst>
          </p:cNvPr>
          <p:cNvSpPr>
            <a:spLocks noGrp="1"/>
          </p:cNvSpPr>
          <p:nvPr>
            <p:ph type="body" sz="quarter" idx="11"/>
          </p:nvPr>
        </p:nvSpPr>
        <p:spPr>
          <a:xfrm>
            <a:off x="3068984"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9" name="Text Placeholder 8">
            <a:extLst>
              <a:ext uri="{FF2B5EF4-FFF2-40B4-BE49-F238E27FC236}">
                <a16:creationId xmlns:a16="http://schemas.microsoft.com/office/drawing/2014/main" id="{EE6B17CD-E0EF-40A4-A171-4E4B731CE0D9}"/>
              </a:ext>
            </a:extLst>
          </p:cNvPr>
          <p:cNvSpPr>
            <a:spLocks noGrp="1"/>
          </p:cNvSpPr>
          <p:nvPr>
            <p:ph type="body" sz="quarter" idx="12"/>
          </p:nvPr>
        </p:nvSpPr>
        <p:spPr>
          <a:xfrm>
            <a:off x="5134768"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8">
            <a:extLst>
              <a:ext uri="{FF2B5EF4-FFF2-40B4-BE49-F238E27FC236}">
                <a16:creationId xmlns:a16="http://schemas.microsoft.com/office/drawing/2014/main" id="{03C9A44B-2A8F-416D-A76B-F3A018572E3F}"/>
              </a:ext>
            </a:extLst>
          </p:cNvPr>
          <p:cNvSpPr>
            <a:spLocks noGrp="1"/>
          </p:cNvSpPr>
          <p:nvPr>
            <p:ph type="body" sz="quarter" idx="13"/>
          </p:nvPr>
        </p:nvSpPr>
        <p:spPr>
          <a:xfrm>
            <a:off x="7200552"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Text Placeholder 12">
            <a:extLst>
              <a:ext uri="{FF2B5EF4-FFF2-40B4-BE49-F238E27FC236}">
                <a16:creationId xmlns:a16="http://schemas.microsoft.com/office/drawing/2014/main" id="{D3A5B3AC-C2E0-40CF-9D31-036461F790D0}"/>
              </a:ext>
            </a:extLst>
          </p:cNvPr>
          <p:cNvSpPr>
            <a:spLocks noGrp="1"/>
          </p:cNvSpPr>
          <p:nvPr>
            <p:ph type="body" sz="quarter" idx="14" hasCustomPrompt="1"/>
          </p:nvPr>
        </p:nvSpPr>
        <p:spPr>
          <a:xfrm>
            <a:off x="1003200"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2" name="Text Placeholder 12">
            <a:extLst>
              <a:ext uri="{FF2B5EF4-FFF2-40B4-BE49-F238E27FC236}">
                <a16:creationId xmlns:a16="http://schemas.microsoft.com/office/drawing/2014/main" id="{969E3860-942E-40E2-A1C8-AF5DF29675F7}"/>
              </a:ext>
            </a:extLst>
          </p:cNvPr>
          <p:cNvSpPr>
            <a:spLocks noGrp="1"/>
          </p:cNvSpPr>
          <p:nvPr>
            <p:ph type="body" sz="quarter" idx="15" hasCustomPrompt="1"/>
          </p:nvPr>
        </p:nvSpPr>
        <p:spPr>
          <a:xfrm>
            <a:off x="3068984"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3" name="Text Placeholder 12">
            <a:extLst>
              <a:ext uri="{FF2B5EF4-FFF2-40B4-BE49-F238E27FC236}">
                <a16:creationId xmlns:a16="http://schemas.microsoft.com/office/drawing/2014/main" id="{8E580107-2025-4C04-9884-4A6DBB63DE03}"/>
              </a:ext>
            </a:extLst>
          </p:cNvPr>
          <p:cNvSpPr>
            <a:spLocks noGrp="1"/>
          </p:cNvSpPr>
          <p:nvPr>
            <p:ph type="body" sz="quarter" idx="16" hasCustomPrompt="1"/>
          </p:nvPr>
        </p:nvSpPr>
        <p:spPr>
          <a:xfrm>
            <a:off x="5134768"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4" name="Text Placeholder 12">
            <a:extLst>
              <a:ext uri="{FF2B5EF4-FFF2-40B4-BE49-F238E27FC236}">
                <a16:creationId xmlns:a16="http://schemas.microsoft.com/office/drawing/2014/main" id="{BC4D5128-392D-4FC9-A83F-FA43203A40D7}"/>
              </a:ext>
            </a:extLst>
          </p:cNvPr>
          <p:cNvSpPr>
            <a:spLocks noGrp="1"/>
          </p:cNvSpPr>
          <p:nvPr>
            <p:ph type="body" sz="quarter" idx="17" hasCustomPrompt="1"/>
          </p:nvPr>
        </p:nvSpPr>
        <p:spPr>
          <a:xfrm>
            <a:off x="7200552"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5" name="Text Placeholder 12">
            <a:extLst>
              <a:ext uri="{FF2B5EF4-FFF2-40B4-BE49-F238E27FC236}">
                <a16:creationId xmlns:a16="http://schemas.microsoft.com/office/drawing/2014/main" id="{A8EB5529-8601-4864-9983-FBB672B8B9FF}"/>
              </a:ext>
            </a:extLst>
          </p:cNvPr>
          <p:cNvSpPr>
            <a:spLocks noGrp="1"/>
          </p:cNvSpPr>
          <p:nvPr>
            <p:ph type="body" sz="quarter" idx="18" hasCustomPrompt="1"/>
          </p:nvPr>
        </p:nvSpPr>
        <p:spPr>
          <a:xfrm>
            <a:off x="9266337"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6" name="Text Placeholder 8">
            <a:extLst>
              <a:ext uri="{FF2B5EF4-FFF2-40B4-BE49-F238E27FC236}">
                <a16:creationId xmlns:a16="http://schemas.microsoft.com/office/drawing/2014/main" id="{4715BC67-F699-49E6-B5D7-22ED9DFA817E}"/>
              </a:ext>
            </a:extLst>
          </p:cNvPr>
          <p:cNvSpPr>
            <a:spLocks noGrp="1"/>
          </p:cNvSpPr>
          <p:nvPr>
            <p:ph type="body" sz="quarter" idx="19"/>
          </p:nvPr>
        </p:nvSpPr>
        <p:spPr>
          <a:xfrm>
            <a:off x="9266337"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51690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rocess 6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580C36-1E70-46DD-9783-AFD66B7DEC90}"/>
              </a:ext>
            </a:extLst>
          </p:cNvPr>
          <p:cNvSpPr/>
          <p:nvPr userDrawn="1"/>
        </p:nvSpPr>
        <p:spPr>
          <a:xfrm>
            <a:off x="0" y="0"/>
            <a:ext cx="12192000" cy="26860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a:solidFill>
                <a:schemeClr val="bg1"/>
              </a:solidFill>
            </a:endParaRPr>
          </a:p>
        </p:txBody>
      </p:sp>
      <p:sp>
        <p:nvSpPr>
          <p:cNvPr id="2" name="Title 1"/>
          <p:cNvSpPr>
            <a:spLocks noGrp="1"/>
          </p:cNvSpPr>
          <p:nvPr>
            <p:ph type="title"/>
          </p:nvPr>
        </p:nvSpPr>
        <p:spPr>
          <a:xfrm>
            <a:off x="1003200" y="432000"/>
            <a:ext cx="10185600" cy="518400"/>
          </a:xfrm>
        </p:spPr>
        <p:txBody>
          <a:bodyPr/>
          <a:lstStyle>
            <a:lvl1pPr>
              <a:defRPr>
                <a:solidFill>
                  <a:schemeClr val="bg1"/>
                </a:solidFill>
              </a:defRPr>
            </a:lvl1pPr>
          </a:lstStyle>
          <a:p>
            <a:r>
              <a:rPr lang="en-US"/>
              <a:t>Click to edit Master title style</a:t>
            </a:r>
          </a:p>
        </p:txBody>
      </p:sp>
      <p:sp>
        <p:nvSpPr>
          <p:cNvPr id="9" name="Text Placeholder 8"/>
          <p:cNvSpPr>
            <a:spLocks noGrp="1"/>
          </p:cNvSpPr>
          <p:nvPr>
            <p:ph type="body" sz="quarter" idx="10"/>
          </p:nvPr>
        </p:nvSpPr>
        <p:spPr>
          <a:xfrm>
            <a:off x="1003200"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272059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4437994"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6155391"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p:cNvSpPr>
            <a:spLocks noGrp="1"/>
          </p:cNvSpPr>
          <p:nvPr>
            <p:ph type="body" sz="quarter" idx="19"/>
          </p:nvPr>
        </p:nvSpPr>
        <p:spPr>
          <a:xfrm>
            <a:off x="959018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a:extLst>
              <a:ext uri="{FF2B5EF4-FFF2-40B4-BE49-F238E27FC236}">
                <a16:creationId xmlns:a16="http://schemas.microsoft.com/office/drawing/2014/main" id="{E469478F-D315-4922-A7E4-E575455BF352}"/>
              </a:ext>
            </a:extLst>
          </p:cNvPr>
          <p:cNvSpPr>
            <a:spLocks noGrp="1"/>
          </p:cNvSpPr>
          <p:nvPr>
            <p:ph type="body" sz="quarter" idx="20"/>
          </p:nvPr>
        </p:nvSpPr>
        <p:spPr>
          <a:xfrm>
            <a:off x="7872788"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38557E01-A30E-46EA-BAB3-4F33E0992F32}"/>
              </a:ext>
            </a:extLst>
          </p:cNvPr>
          <p:cNvSpPr>
            <a:spLocks noGrp="1"/>
          </p:cNvSpPr>
          <p:nvPr>
            <p:ph type="body" sz="quarter" idx="21"/>
          </p:nvPr>
        </p:nvSpPr>
        <p:spPr>
          <a:xfrm>
            <a:off x="995363" y="1330325"/>
            <a:ext cx="10185400" cy="538609"/>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63476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rocess 4 Columns">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9" name="Text Placeholder 8"/>
          <p:cNvSpPr>
            <a:spLocks noGrp="1"/>
          </p:cNvSpPr>
          <p:nvPr>
            <p:ph type="body" sz="quarter" idx="10"/>
          </p:nvPr>
        </p:nvSpPr>
        <p:spPr>
          <a:xfrm>
            <a:off x="1003200"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3593775"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6184350"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8774926"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p:cNvSpPr>
            <a:spLocks noGrp="1"/>
          </p:cNvSpPr>
          <p:nvPr>
            <p:ph type="body" sz="quarter" idx="14" hasCustomPrompt="1"/>
          </p:nvPr>
        </p:nvSpPr>
        <p:spPr>
          <a:xfrm>
            <a:off x="1003200"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5" name="Text Placeholder 12"/>
          <p:cNvSpPr>
            <a:spLocks noGrp="1"/>
          </p:cNvSpPr>
          <p:nvPr>
            <p:ph type="body" sz="quarter" idx="15" hasCustomPrompt="1"/>
          </p:nvPr>
        </p:nvSpPr>
        <p:spPr>
          <a:xfrm>
            <a:off x="3593775"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6" name="Text Placeholder 12"/>
          <p:cNvSpPr>
            <a:spLocks noGrp="1"/>
          </p:cNvSpPr>
          <p:nvPr>
            <p:ph type="body" sz="quarter" idx="16" hasCustomPrompt="1"/>
          </p:nvPr>
        </p:nvSpPr>
        <p:spPr>
          <a:xfrm>
            <a:off x="6184350"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7" name="Text Placeholder 12"/>
          <p:cNvSpPr>
            <a:spLocks noGrp="1"/>
          </p:cNvSpPr>
          <p:nvPr>
            <p:ph type="body" sz="quarter" idx="17" hasCustomPrompt="1"/>
          </p:nvPr>
        </p:nvSpPr>
        <p:spPr>
          <a:xfrm>
            <a:off x="8774926"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Tree>
    <p:extLst>
      <p:ext uri="{BB962C8B-B14F-4D97-AF65-F5344CB8AC3E}">
        <p14:creationId xmlns:p14="http://schemas.microsoft.com/office/powerpoint/2010/main" val="21922743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ocess 4 Columns_Cobalt Blue">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lvl1pPr>
              <a:defRPr>
                <a:solidFill>
                  <a:schemeClr val="accent1"/>
                </a:solidFill>
              </a:defRPr>
            </a:lvl1pPr>
          </a:lstStyle>
          <a:p>
            <a:r>
              <a:rPr lang="en-US"/>
              <a:t>Click to edit Master title style</a:t>
            </a:r>
          </a:p>
        </p:txBody>
      </p:sp>
      <p:sp>
        <p:nvSpPr>
          <p:cNvPr id="11" name="Text Placeholder 8">
            <a:extLst>
              <a:ext uri="{FF2B5EF4-FFF2-40B4-BE49-F238E27FC236}">
                <a16:creationId xmlns:a16="http://schemas.microsoft.com/office/drawing/2014/main" id="{ABA5FBEF-FE77-4CC8-B2D5-D94327DAF658}"/>
              </a:ext>
            </a:extLst>
          </p:cNvPr>
          <p:cNvSpPr>
            <a:spLocks noGrp="1"/>
          </p:cNvSpPr>
          <p:nvPr>
            <p:ph type="body" sz="quarter" idx="10"/>
          </p:nvPr>
        </p:nvSpPr>
        <p:spPr>
          <a:xfrm>
            <a:off x="1003200"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659D9BAA-2BF4-4A94-BAA4-5D091A296246}"/>
              </a:ext>
            </a:extLst>
          </p:cNvPr>
          <p:cNvSpPr>
            <a:spLocks noGrp="1"/>
          </p:cNvSpPr>
          <p:nvPr>
            <p:ph type="body" sz="quarter" idx="11"/>
          </p:nvPr>
        </p:nvSpPr>
        <p:spPr>
          <a:xfrm>
            <a:off x="3593775"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a:extLst>
              <a:ext uri="{FF2B5EF4-FFF2-40B4-BE49-F238E27FC236}">
                <a16:creationId xmlns:a16="http://schemas.microsoft.com/office/drawing/2014/main" id="{E3D170C1-7106-44D2-A62F-A804F244A090}"/>
              </a:ext>
            </a:extLst>
          </p:cNvPr>
          <p:cNvSpPr>
            <a:spLocks noGrp="1"/>
          </p:cNvSpPr>
          <p:nvPr>
            <p:ph type="body" sz="quarter" idx="12"/>
          </p:nvPr>
        </p:nvSpPr>
        <p:spPr>
          <a:xfrm>
            <a:off x="6184350"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a:extLst>
              <a:ext uri="{FF2B5EF4-FFF2-40B4-BE49-F238E27FC236}">
                <a16:creationId xmlns:a16="http://schemas.microsoft.com/office/drawing/2014/main" id="{5DDAC4CF-AC2F-4D83-9FB0-DDFB71EE9A2C}"/>
              </a:ext>
            </a:extLst>
          </p:cNvPr>
          <p:cNvSpPr>
            <a:spLocks noGrp="1"/>
          </p:cNvSpPr>
          <p:nvPr>
            <p:ph type="body" sz="quarter" idx="13"/>
          </p:nvPr>
        </p:nvSpPr>
        <p:spPr>
          <a:xfrm>
            <a:off x="8774926"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2">
            <a:extLst>
              <a:ext uri="{FF2B5EF4-FFF2-40B4-BE49-F238E27FC236}">
                <a16:creationId xmlns:a16="http://schemas.microsoft.com/office/drawing/2014/main" id="{3C84B130-9B9F-460C-87A1-4E3012ECEA7A}"/>
              </a:ext>
            </a:extLst>
          </p:cNvPr>
          <p:cNvSpPr>
            <a:spLocks noGrp="1"/>
          </p:cNvSpPr>
          <p:nvPr>
            <p:ph type="body" sz="quarter" idx="14" hasCustomPrompt="1"/>
          </p:nvPr>
        </p:nvSpPr>
        <p:spPr>
          <a:xfrm>
            <a:off x="1003200"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0" name="Text Placeholder 12">
            <a:extLst>
              <a:ext uri="{FF2B5EF4-FFF2-40B4-BE49-F238E27FC236}">
                <a16:creationId xmlns:a16="http://schemas.microsoft.com/office/drawing/2014/main" id="{FC076374-F8FA-413A-9C7F-81C823512353}"/>
              </a:ext>
            </a:extLst>
          </p:cNvPr>
          <p:cNvSpPr>
            <a:spLocks noGrp="1"/>
          </p:cNvSpPr>
          <p:nvPr>
            <p:ph type="body" sz="quarter" idx="15" hasCustomPrompt="1"/>
          </p:nvPr>
        </p:nvSpPr>
        <p:spPr>
          <a:xfrm>
            <a:off x="3593775"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1" name="Text Placeholder 12">
            <a:extLst>
              <a:ext uri="{FF2B5EF4-FFF2-40B4-BE49-F238E27FC236}">
                <a16:creationId xmlns:a16="http://schemas.microsoft.com/office/drawing/2014/main" id="{92DC24D7-E120-435A-8A2A-98E939AC4C9C}"/>
              </a:ext>
            </a:extLst>
          </p:cNvPr>
          <p:cNvSpPr>
            <a:spLocks noGrp="1"/>
          </p:cNvSpPr>
          <p:nvPr>
            <p:ph type="body" sz="quarter" idx="16" hasCustomPrompt="1"/>
          </p:nvPr>
        </p:nvSpPr>
        <p:spPr>
          <a:xfrm>
            <a:off x="6184350"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2" name="Text Placeholder 12">
            <a:extLst>
              <a:ext uri="{FF2B5EF4-FFF2-40B4-BE49-F238E27FC236}">
                <a16:creationId xmlns:a16="http://schemas.microsoft.com/office/drawing/2014/main" id="{41F15369-328E-43E6-894F-1F86414EB3F0}"/>
              </a:ext>
            </a:extLst>
          </p:cNvPr>
          <p:cNvSpPr>
            <a:spLocks noGrp="1"/>
          </p:cNvSpPr>
          <p:nvPr>
            <p:ph type="body" sz="quarter" idx="17" hasCustomPrompt="1"/>
          </p:nvPr>
        </p:nvSpPr>
        <p:spPr>
          <a:xfrm>
            <a:off x="8774926"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Tree>
    <p:extLst>
      <p:ext uri="{BB962C8B-B14F-4D97-AF65-F5344CB8AC3E}">
        <p14:creationId xmlns:p14="http://schemas.microsoft.com/office/powerpoint/2010/main" val="12168556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ad Box with Icon and Center Text Box">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919862B5-E58D-4F98-8070-F04E6659AC38}"/>
              </a:ext>
            </a:extLst>
          </p:cNvPr>
          <p:cNvSpPr>
            <a:spLocks noGrp="1"/>
          </p:cNvSpPr>
          <p:nvPr>
            <p:ph type="body" sz="quarter" idx="53"/>
          </p:nvPr>
        </p:nvSpPr>
        <p:spPr>
          <a:xfrm>
            <a:off x="1003346" y="1330325"/>
            <a:ext cx="4967685" cy="2132614"/>
          </a:xfrm>
          <a:custGeom>
            <a:avLst/>
            <a:gdLst>
              <a:gd name="connsiteX0" fmla="*/ 0 w 4967685"/>
              <a:gd name="connsiteY0" fmla="*/ 0 h 2132614"/>
              <a:gd name="connsiteX1" fmla="*/ 4967685 w 4967685"/>
              <a:gd name="connsiteY1" fmla="*/ 0 h 2132614"/>
              <a:gd name="connsiteX2" fmla="*/ 4967685 w 4967685"/>
              <a:gd name="connsiteY2" fmla="*/ 1013538 h 2132614"/>
              <a:gd name="connsiteX3" fmla="*/ 3364916 w 4967685"/>
              <a:gd name="connsiteY3" fmla="*/ 1013538 h 2132614"/>
              <a:gd name="connsiteX4" fmla="*/ 3364916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4967685" y="0"/>
                </a:lnTo>
                <a:lnTo>
                  <a:pt x="4967685" y="1013538"/>
                </a:lnTo>
                <a:lnTo>
                  <a:pt x="3364916" y="1013538"/>
                </a:lnTo>
                <a:lnTo>
                  <a:pt x="3364916" y="2132614"/>
                </a:lnTo>
                <a:lnTo>
                  <a:pt x="0" y="2132614"/>
                </a:lnTo>
                <a:close/>
              </a:path>
            </a:pathLst>
          </a:custGeom>
          <a:solidFill>
            <a:srgbClr val="DCE6EE"/>
          </a:solidFill>
          <a:ln w="12700">
            <a:noFill/>
          </a:ln>
        </p:spPr>
        <p:txBody>
          <a:bodyPr wrap="square" lIns="108000" tIns="108000" rIns="1872000" bIns="108000">
            <a:noAutofit/>
          </a:bodyPr>
          <a:lstStyle>
            <a:lvl1pPr>
              <a:defRPr sz="1500">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EEBDCDC-F212-4ED4-8D32-7B1BC919EF2D}"/>
              </a:ext>
            </a:extLst>
          </p:cNvPr>
          <p:cNvSpPr>
            <a:spLocks noGrp="1"/>
          </p:cNvSpPr>
          <p:nvPr>
            <p:ph type="body" sz="quarter" idx="55"/>
          </p:nvPr>
        </p:nvSpPr>
        <p:spPr>
          <a:xfrm>
            <a:off x="6220971" y="1330325"/>
            <a:ext cx="4970724" cy="2132614"/>
          </a:xfrm>
          <a:custGeom>
            <a:avLst/>
            <a:gdLst>
              <a:gd name="connsiteX0" fmla="*/ 0 w 4970724"/>
              <a:gd name="connsiteY0" fmla="*/ 0 h 2132614"/>
              <a:gd name="connsiteX1" fmla="*/ 4970724 w 4970724"/>
              <a:gd name="connsiteY1" fmla="*/ 0 h 2132614"/>
              <a:gd name="connsiteX2" fmla="*/ 4970724 w 4970724"/>
              <a:gd name="connsiteY2" fmla="*/ 2132614 h 2132614"/>
              <a:gd name="connsiteX3" fmla="*/ 1602767 w 4970724"/>
              <a:gd name="connsiteY3" fmla="*/ 2132614 h 2132614"/>
              <a:gd name="connsiteX4" fmla="*/ 1602767 w 4970724"/>
              <a:gd name="connsiteY4" fmla="*/ 1013538 h 2132614"/>
              <a:gd name="connsiteX5" fmla="*/ 0 w 4970724"/>
              <a:gd name="connsiteY5" fmla="*/ 1013538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0" y="0"/>
                </a:moveTo>
                <a:lnTo>
                  <a:pt x="4970724" y="0"/>
                </a:lnTo>
                <a:lnTo>
                  <a:pt x="4970724" y="2132614"/>
                </a:lnTo>
                <a:lnTo>
                  <a:pt x="1602767" y="2132614"/>
                </a:lnTo>
                <a:lnTo>
                  <a:pt x="1602767" y="1013538"/>
                </a:lnTo>
                <a:lnTo>
                  <a:pt x="0" y="1013538"/>
                </a:lnTo>
                <a:close/>
              </a:path>
            </a:pathLst>
          </a:custGeom>
          <a:solidFill>
            <a:srgbClr val="DCE6EE"/>
          </a:solidFill>
          <a:ln w="12700">
            <a:noFill/>
          </a:ln>
        </p:spPr>
        <p:txBody>
          <a:bodyPr wrap="square" lIns="1872000" tIns="108000" rIns="108000" bIns="108000">
            <a:noAutofit/>
          </a:bodyPr>
          <a:lstStyle>
            <a:lvl1pPr>
              <a:defRPr sz="1500">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20" name="Text Placeholder 19">
            <a:extLst>
              <a:ext uri="{FF2B5EF4-FFF2-40B4-BE49-F238E27FC236}">
                <a16:creationId xmlns:a16="http://schemas.microsoft.com/office/drawing/2014/main" id="{BE0E984E-3A85-42BD-A2C6-26D3EB300D8B}"/>
              </a:ext>
            </a:extLst>
          </p:cNvPr>
          <p:cNvSpPr>
            <a:spLocks noGrp="1"/>
          </p:cNvSpPr>
          <p:nvPr>
            <p:ph type="body" sz="quarter" idx="54"/>
          </p:nvPr>
        </p:nvSpPr>
        <p:spPr>
          <a:xfrm>
            <a:off x="1003346" y="3747502"/>
            <a:ext cx="4967685" cy="2132614"/>
          </a:xfrm>
          <a:custGeom>
            <a:avLst/>
            <a:gdLst>
              <a:gd name="connsiteX0" fmla="*/ 0 w 4967685"/>
              <a:gd name="connsiteY0" fmla="*/ 0 h 2132614"/>
              <a:gd name="connsiteX1" fmla="*/ 3364916 w 4967685"/>
              <a:gd name="connsiteY1" fmla="*/ 0 h 2132614"/>
              <a:gd name="connsiteX2" fmla="*/ 3364916 w 4967685"/>
              <a:gd name="connsiteY2" fmla="*/ 1119077 h 2132614"/>
              <a:gd name="connsiteX3" fmla="*/ 4967685 w 4967685"/>
              <a:gd name="connsiteY3" fmla="*/ 1119077 h 2132614"/>
              <a:gd name="connsiteX4" fmla="*/ 4967685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3364916" y="0"/>
                </a:lnTo>
                <a:lnTo>
                  <a:pt x="3364916" y="1119077"/>
                </a:lnTo>
                <a:lnTo>
                  <a:pt x="4967685" y="1119077"/>
                </a:lnTo>
                <a:lnTo>
                  <a:pt x="4967685" y="2132614"/>
                </a:lnTo>
                <a:lnTo>
                  <a:pt x="0" y="2132614"/>
                </a:lnTo>
                <a:close/>
              </a:path>
            </a:pathLst>
          </a:custGeom>
          <a:solidFill>
            <a:srgbClr val="DCE6EE"/>
          </a:solidFill>
          <a:ln w="12700">
            <a:noFill/>
          </a:ln>
        </p:spPr>
        <p:txBody>
          <a:bodyPr wrap="square" lIns="108000" tIns="108000" rIns="1872000" bIns="108000">
            <a:noAutofit/>
          </a:bodyPr>
          <a:lstStyle>
            <a:lvl1pPr>
              <a:defRPr sz="1500">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8">
            <a:extLst>
              <a:ext uri="{FF2B5EF4-FFF2-40B4-BE49-F238E27FC236}">
                <a16:creationId xmlns:a16="http://schemas.microsoft.com/office/drawing/2014/main" id="{4DB6DB5B-6EBB-4E77-8ECE-2DE4424BD660}"/>
              </a:ext>
            </a:extLst>
          </p:cNvPr>
          <p:cNvSpPr>
            <a:spLocks noGrp="1"/>
          </p:cNvSpPr>
          <p:nvPr>
            <p:ph type="body" sz="quarter" idx="56"/>
          </p:nvPr>
        </p:nvSpPr>
        <p:spPr>
          <a:xfrm>
            <a:off x="6220971" y="3747502"/>
            <a:ext cx="4970724" cy="2132614"/>
          </a:xfrm>
          <a:custGeom>
            <a:avLst/>
            <a:gdLst>
              <a:gd name="connsiteX0" fmla="*/ 1602767 w 4970724"/>
              <a:gd name="connsiteY0" fmla="*/ 0 h 2132614"/>
              <a:gd name="connsiteX1" fmla="*/ 4970724 w 4970724"/>
              <a:gd name="connsiteY1" fmla="*/ 0 h 2132614"/>
              <a:gd name="connsiteX2" fmla="*/ 4970724 w 4970724"/>
              <a:gd name="connsiteY2" fmla="*/ 2132614 h 2132614"/>
              <a:gd name="connsiteX3" fmla="*/ 0 w 4970724"/>
              <a:gd name="connsiteY3" fmla="*/ 2132614 h 2132614"/>
              <a:gd name="connsiteX4" fmla="*/ 0 w 4970724"/>
              <a:gd name="connsiteY4" fmla="*/ 1119077 h 2132614"/>
              <a:gd name="connsiteX5" fmla="*/ 1602767 w 4970724"/>
              <a:gd name="connsiteY5" fmla="*/ 1119077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1602767" y="0"/>
                </a:moveTo>
                <a:lnTo>
                  <a:pt x="4970724" y="0"/>
                </a:lnTo>
                <a:lnTo>
                  <a:pt x="4970724" y="2132614"/>
                </a:lnTo>
                <a:lnTo>
                  <a:pt x="0" y="2132614"/>
                </a:lnTo>
                <a:lnTo>
                  <a:pt x="0" y="1119077"/>
                </a:lnTo>
                <a:lnTo>
                  <a:pt x="1602767" y="1119077"/>
                </a:lnTo>
                <a:close/>
              </a:path>
            </a:pathLst>
          </a:custGeom>
          <a:solidFill>
            <a:srgbClr val="DCE6EE"/>
          </a:solidFill>
          <a:ln w="12700">
            <a:noFill/>
          </a:ln>
        </p:spPr>
        <p:txBody>
          <a:bodyPr wrap="square" lIns="1872000" tIns="108000" rIns="108000" bIns="108000">
            <a:noAutofit/>
          </a:bodyPr>
          <a:lstStyle>
            <a:lvl1pPr>
              <a:defRPr sz="1500">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0"/>
          <p:cNvSpPr>
            <a:spLocks noGrp="1"/>
          </p:cNvSpPr>
          <p:nvPr>
            <p:ph type="body" sz="quarter" idx="21"/>
          </p:nvPr>
        </p:nvSpPr>
        <p:spPr bwMode="gray">
          <a:xfrm>
            <a:off x="4571176" y="2546022"/>
            <a:ext cx="3049649" cy="2118398"/>
          </a:xfrm>
          <a:prstGeom prst="rect">
            <a:avLst/>
          </a:prstGeom>
          <a:solidFill>
            <a:schemeClr val="accent2"/>
          </a:solidFill>
          <a:ln>
            <a:noFill/>
          </a:ln>
        </p:spPr>
        <p:txBody>
          <a:bodyPr lIns="108000" tIns="108000" rIns="108000" bIns="108000" anchor="ctr" anchorCtr="1">
            <a:noAutofit/>
          </a:bodyPr>
          <a:lstStyle>
            <a:lvl1pPr algn="ctr">
              <a:defRPr sz="1400">
                <a:solidFill>
                  <a:schemeClr val="bg1"/>
                </a:solidFill>
                <a:latin typeface="+mn-lt"/>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7501845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 Column Blue Heading">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19" name="Text Placeholder 8"/>
          <p:cNvSpPr>
            <a:spLocks noGrp="1"/>
          </p:cNvSpPr>
          <p:nvPr>
            <p:ph type="body" sz="quarter" idx="19"/>
          </p:nvPr>
        </p:nvSpPr>
        <p:spPr>
          <a:xfrm>
            <a:off x="1003200" y="1720713"/>
            <a:ext cx="4968000" cy="4156211"/>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6" name="Text Placeholder 8"/>
          <p:cNvSpPr>
            <a:spLocks noGrp="1"/>
          </p:cNvSpPr>
          <p:nvPr>
            <p:ph type="body" sz="quarter" idx="21"/>
          </p:nvPr>
        </p:nvSpPr>
        <p:spPr>
          <a:xfrm>
            <a:off x="6220800" y="1720713"/>
            <a:ext cx="4968000" cy="4156211"/>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8"/>
          <p:cNvSpPr>
            <a:spLocks noGrp="1"/>
          </p:cNvSpPr>
          <p:nvPr>
            <p:ph type="body" sz="quarter" idx="22"/>
          </p:nvPr>
        </p:nvSpPr>
        <p:spPr>
          <a:xfrm>
            <a:off x="6220800" y="1331913"/>
            <a:ext cx="4968000" cy="388800"/>
          </a:xfrm>
          <a:solidFill>
            <a:schemeClr val="accent2"/>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18545113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our Quad Boxes">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13" name="Text Placeholder 8"/>
          <p:cNvSpPr>
            <a:spLocks noGrp="1"/>
          </p:cNvSpPr>
          <p:nvPr>
            <p:ph type="body" sz="quarter" idx="19"/>
          </p:nvPr>
        </p:nvSpPr>
        <p:spPr>
          <a:xfrm>
            <a:off x="1003200" y="1720714"/>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5" name="Text Placeholder 8"/>
          <p:cNvSpPr>
            <a:spLocks noGrp="1"/>
          </p:cNvSpPr>
          <p:nvPr>
            <p:ph type="body" sz="quarter" idx="21"/>
          </p:nvPr>
        </p:nvSpPr>
        <p:spPr>
          <a:xfrm>
            <a:off x="6220800" y="1720714"/>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p:cNvSpPr>
            <a:spLocks noGrp="1"/>
          </p:cNvSpPr>
          <p:nvPr>
            <p:ph type="body" sz="quarter" idx="22"/>
          </p:nvPr>
        </p:nvSpPr>
        <p:spPr>
          <a:xfrm>
            <a:off x="6220800" y="1331913"/>
            <a:ext cx="4968000" cy="388800"/>
          </a:xfrm>
          <a:solidFill>
            <a:schemeClr val="accent2"/>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1" name="Text Placeholder 8"/>
          <p:cNvSpPr>
            <a:spLocks noGrp="1"/>
          </p:cNvSpPr>
          <p:nvPr>
            <p:ph type="body" sz="quarter" idx="23"/>
          </p:nvPr>
        </p:nvSpPr>
        <p:spPr>
          <a:xfrm>
            <a:off x="1003200" y="4130720"/>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8"/>
          <p:cNvSpPr>
            <a:spLocks noGrp="1"/>
          </p:cNvSpPr>
          <p:nvPr>
            <p:ph type="body" sz="quarter" idx="24"/>
          </p:nvPr>
        </p:nvSpPr>
        <p:spPr>
          <a:xfrm>
            <a:off x="1003200" y="3741920"/>
            <a:ext cx="4968000" cy="388800"/>
          </a:xfrm>
          <a:solidFill>
            <a:schemeClr val="accent2"/>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3" name="Text Placeholder 8"/>
          <p:cNvSpPr>
            <a:spLocks noGrp="1"/>
          </p:cNvSpPr>
          <p:nvPr>
            <p:ph type="body" sz="quarter" idx="25"/>
          </p:nvPr>
        </p:nvSpPr>
        <p:spPr>
          <a:xfrm>
            <a:off x="6220800" y="4130720"/>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8"/>
          <p:cNvSpPr>
            <a:spLocks noGrp="1"/>
          </p:cNvSpPr>
          <p:nvPr>
            <p:ph type="body" sz="quarter" idx="26"/>
          </p:nvPr>
        </p:nvSpPr>
        <p:spPr>
          <a:xfrm>
            <a:off x="6220800" y="3741920"/>
            <a:ext cx="4968000" cy="388800"/>
          </a:xfrm>
          <a:solidFill>
            <a:schemeClr val="accent2"/>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22064052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Four Quad Boxes BG Dark Colou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lvl1pPr>
              <a:defRPr>
                <a:solidFill>
                  <a:schemeClr val="bg1"/>
                </a:solidFill>
              </a:defRPr>
            </a:lvl1pPr>
          </a:lstStyle>
          <a:p>
            <a:r>
              <a:rPr lang="en-US"/>
              <a:t>Click to edit Master title style</a:t>
            </a:r>
          </a:p>
        </p:txBody>
      </p:sp>
      <p:sp>
        <p:nvSpPr>
          <p:cNvPr id="11" name="Shape 8">
            <a:extLst>
              <a:ext uri="{FF2B5EF4-FFF2-40B4-BE49-F238E27FC236}">
                <a16:creationId xmlns:a16="http://schemas.microsoft.com/office/drawing/2014/main" id="{1763B05F-830B-4267-AD78-15D92D15E48D}"/>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2" name="TextBox 11">
            <a:extLst>
              <a:ext uri="{FF2B5EF4-FFF2-40B4-BE49-F238E27FC236}">
                <a16:creationId xmlns:a16="http://schemas.microsoft.com/office/drawing/2014/main" id="{2F13A210-92DD-4299-9F1D-B2FE60EC3160}"/>
              </a:ext>
              <a:ext uri="{C183D7F6-B498-43B3-948B-1728B52AA6E4}">
                <adec:decorative xmlns:adec="http://schemas.microsoft.com/office/drawing/2017/decorative" val="1"/>
              </a:ext>
            </a:extLst>
          </p:cNvPr>
          <p:cNvSpPr txBox="1"/>
          <p:nvPr userDrawn="1">
            <p:custDataLst>
              <p:tags r:id="rId1"/>
            </p:custDataLst>
          </p:nvPr>
        </p:nvSpPr>
        <p:spPr>
          <a:xfrm>
            <a:off x="8902702" y="6295536"/>
            <a:ext cx="1931292"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17" name="TextBox 16">
            <a:extLst>
              <a:ext uri="{FF2B5EF4-FFF2-40B4-BE49-F238E27FC236}">
                <a16:creationId xmlns:a16="http://schemas.microsoft.com/office/drawing/2014/main" id="{94359EB3-99CA-467E-9F82-D5B531A28A37}"/>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2024 KPMG LLP, a Delaware limited liability partnership and a member firm of the KPMG global organization of independent member firms affiliated with KPMG International Limited, a private English company limited by guarantee. All rights reserved</a:t>
            </a:r>
          </a:p>
        </p:txBody>
      </p:sp>
      <p:cxnSp>
        <p:nvCxnSpPr>
          <p:cNvPr id="19" name="Straight Connector 18">
            <a:extLst>
              <a:ext uri="{FF2B5EF4-FFF2-40B4-BE49-F238E27FC236}">
                <a16:creationId xmlns:a16="http://schemas.microsoft.com/office/drawing/2014/main" id="{E4C51904-D930-45AA-AF92-A006847C8BF5}"/>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Text Placeholder 8">
            <a:extLst>
              <a:ext uri="{FF2B5EF4-FFF2-40B4-BE49-F238E27FC236}">
                <a16:creationId xmlns:a16="http://schemas.microsoft.com/office/drawing/2014/main" id="{2086F202-0162-4310-A956-FCCC9474338A}"/>
              </a:ext>
            </a:extLst>
          </p:cNvPr>
          <p:cNvSpPr>
            <a:spLocks noGrp="1"/>
          </p:cNvSpPr>
          <p:nvPr>
            <p:ph type="body" sz="quarter" idx="19"/>
          </p:nvPr>
        </p:nvSpPr>
        <p:spPr>
          <a:xfrm>
            <a:off x="1003200" y="1720714"/>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0" name="Text Placeholder 8">
            <a:extLst>
              <a:ext uri="{FF2B5EF4-FFF2-40B4-BE49-F238E27FC236}">
                <a16:creationId xmlns:a16="http://schemas.microsoft.com/office/drawing/2014/main" id="{E8B6691E-17EA-480D-B598-F314E1A68EB3}"/>
              </a:ext>
            </a:extLst>
          </p:cNvPr>
          <p:cNvSpPr>
            <a:spLocks noGrp="1"/>
          </p:cNvSpPr>
          <p:nvPr>
            <p:ph type="body" sz="quarter" idx="20"/>
          </p:nvPr>
        </p:nvSpPr>
        <p:spPr>
          <a:xfrm>
            <a:off x="1003200" y="1331913"/>
            <a:ext cx="4968000" cy="388800"/>
          </a:xfrm>
          <a:solidFill>
            <a:schemeClr val="accent1"/>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1" name="Text Placeholder 8">
            <a:extLst>
              <a:ext uri="{FF2B5EF4-FFF2-40B4-BE49-F238E27FC236}">
                <a16:creationId xmlns:a16="http://schemas.microsoft.com/office/drawing/2014/main" id="{59F2358C-C167-462D-9F76-6D66B9B409BE}"/>
              </a:ext>
            </a:extLst>
          </p:cNvPr>
          <p:cNvSpPr>
            <a:spLocks noGrp="1"/>
          </p:cNvSpPr>
          <p:nvPr>
            <p:ph type="body" sz="quarter" idx="21"/>
          </p:nvPr>
        </p:nvSpPr>
        <p:spPr>
          <a:xfrm>
            <a:off x="6220800" y="1720714"/>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2" name="Text Placeholder 8">
            <a:extLst>
              <a:ext uri="{FF2B5EF4-FFF2-40B4-BE49-F238E27FC236}">
                <a16:creationId xmlns:a16="http://schemas.microsoft.com/office/drawing/2014/main" id="{B2FCC9C9-35DE-4F3C-A352-30EE65DD5B86}"/>
              </a:ext>
            </a:extLst>
          </p:cNvPr>
          <p:cNvSpPr>
            <a:spLocks noGrp="1"/>
          </p:cNvSpPr>
          <p:nvPr>
            <p:ph type="body" sz="quarter" idx="22"/>
          </p:nvPr>
        </p:nvSpPr>
        <p:spPr>
          <a:xfrm>
            <a:off x="6220800" y="1331913"/>
            <a:ext cx="4968000" cy="388800"/>
          </a:xfrm>
          <a:solidFill>
            <a:schemeClr val="accent1"/>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3" name="Text Placeholder 8">
            <a:extLst>
              <a:ext uri="{FF2B5EF4-FFF2-40B4-BE49-F238E27FC236}">
                <a16:creationId xmlns:a16="http://schemas.microsoft.com/office/drawing/2014/main" id="{EA017BC0-9170-4186-94F7-40E80F981A05}"/>
              </a:ext>
            </a:extLst>
          </p:cNvPr>
          <p:cNvSpPr>
            <a:spLocks noGrp="1"/>
          </p:cNvSpPr>
          <p:nvPr>
            <p:ph type="body" sz="quarter" idx="23"/>
          </p:nvPr>
        </p:nvSpPr>
        <p:spPr>
          <a:xfrm>
            <a:off x="1003200" y="4130720"/>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4" name="Text Placeholder 8">
            <a:extLst>
              <a:ext uri="{FF2B5EF4-FFF2-40B4-BE49-F238E27FC236}">
                <a16:creationId xmlns:a16="http://schemas.microsoft.com/office/drawing/2014/main" id="{0383342E-84C2-404C-8D37-45747A191605}"/>
              </a:ext>
            </a:extLst>
          </p:cNvPr>
          <p:cNvSpPr>
            <a:spLocks noGrp="1"/>
          </p:cNvSpPr>
          <p:nvPr>
            <p:ph type="body" sz="quarter" idx="24"/>
          </p:nvPr>
        </p:nvSpPr>
        <p:spPr>
          <a:xfrm>
            <a:off x="1003200" y="3741920"/>
            <a:ext cx="4968000" cy="388800"/>
          </a:xfrm>
          <a:solidFill>
            <a:schemeClr val="accent1"/>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5" name="Text Placeholder 8">
            <a:extLst>
              <a:ext uri="{FF2B5EF4-FFF2-40B4-BE49-F238E27FC236}">
                <a16:creationId xmlns:a16="http://schemas.microsoft.com/office/drawing/2014/main" id="{BE27B3E2-E887-473C-8464-38B061F67EA7}"/>
              </a:ext>
            </a:extLst>
          </p:cNvPr>
          <p:cNvSpPr>
            <a:spLocks noGrp="1"/>
          </p:cNvSpPr>
          <p:nvPr>
            <p:ph type="body" sz="quarter" idx="25"/>
          </p:nvPr>
        </p:nvSpPr>
        <p:spPr>
          <a:xfrm>
            <a:off x="6220800" y="4130720"/>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6" name="Text Placeholder 8">
            <a:extLst>
              <a:ext uri="{FF2B5EF4-FFF2-40B4-BE49-F238E27FC236}">
                <a16:creationId xmlns:a16="http://schemas.microsoft.com/office/drawing/2014/main" id="{4C0C9B8C-19B0-44D7-9F0F-975D45D4007F}"/>
              </a:ext>
            </a:extLst>
          </p:cNvPr>
          <p:cNvSpPr>
            <a:spLocks noGrp="1"/>
          </p:cNvSpPr>
          <p:nvPr>
            <p:ph type="body" sz="quarter" idx="26"/>
          </p:nvPr>
        </p:nvSpPr>
        <p:spPr>
          <a:xfrm>
            <a:off x="6220800" y="3741920"/>
            <a:ext cx="4968000" cy="388800"/>
          </a:xfrm>
          <a:solidFill>
            <a:schemeClr val="accent1"/>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8" name="Graphic 8">
            <a:extLst>
              <a:ext uri="{FF2B5EF4-FFF2-40B4-BE49-F238E27FC236}">
                <a16:creationId xmlns:a16="http://schemas.microsoft.com/office/drawing/2014/main" id="{A75E6CC5-8B44-4F43-ACAA-428A4ADCE45D}"/>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38006959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2"/>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9D65585-570B-4F7D-B4BC-0F7CFAF52BAF}"/>
              </a:ext>
            </a:extLst>
          </p:cNvPr>
          <p:cNvSpPr>
            <a:spLocks noChangeAspect="1"/>
          </p:cNvSpPr>
          <p:nvPr userDrawn="1"/>
        </p:nvSpPr>
        <p:spPr>
          <a:xfrm>
            <a:off x="998476" y="971550"/>
            <a:ext cx="7061787" cy="490537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hasCustomPrompt="1"/>
          </p:nvPr>
        </p:nvSpPr>
        <p:spPr>
          <a:xfrm>
            <a:off x="1289860" y="2398601"/>
            <a:ext cx="5252400" cy="2367199"/>
          </a:xfrm>
          <a:noFill/>
        </p:spPr>
        <p:txBody>
          <a:bodyPr lIns="0" tIns="0" rIns="0" bIns="0" anchor="t" anchorCtr="0"/>
          <a:lstStyle>
            <a:lvl1pPr algn="l">
              <a:defRPr sz="8000" baseline="0">
                <a:solidFill>
                  <a:schemeClr val="bg1"/>
                </a:solidFill>
              </a:defRPr>
            </a:lvl1pPr>
          </a:lstStyle>
          <a:p>
            <a:r>
              <a:rPr lang="en-GB"/>
              <a:t>Title slide text only</a:t>
            </a:r>
            <a:endParaRPr lang="en-US"/>
          </a:p>
        </p:txBody>
      </p:sp>
      <p:sp>
        <p:nvSpPr>
          <p:cNvPr id="12" name="Text Placeholder 3">
            <a:extLst>
              <a:ext uri="{FF2B5EF4-FFF2-40B4-BE49-F238E27FC236}">
                <a16:creationId xmlns:a16="http://schemas.microsoft.com/office/drawing/2014/main" id="{9BE67C5C-769B-4AEA-A1B7-EFD4A3AA2397}"/>
              </a:ext>
            </a:extLst>
          </p:cNvPr>
          <p:cNvSpPr>
            <a:spLocks noGrp="1"/>
          </p:cNvSpPr>
          <p:nvPr>
            <p:ph type="body" sz="quarter" idx="11"/>
          </p:nvPr>
        </p:nvSpPr>
        <p:spPr>
          <a:xfrm>
            <a:off x="1289860"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4" name="Text Placeholder 3">
            <a:extLst>
              <a:ext uri="{FF2B5EF4-FFF2-40B4-BE49-F238E27FC236}">
                <a16:creationId xmlns:a16="http://schemas.microsoft.com/office/drawing/2014/main" id="{B5E8B0BD-68A6-4AD8-A640-99B893F06320}"/>
              </a:ext>
            </a:extLst>
          </p:cNvPr>
          <p:cNvSpPr>
            <a:spLocks noGrp="1"/>
          </p:cNvSpPr>
          <p:nvPr>
            <p:ph type="body" sz="quarter" idx="12" hasCustomPrompt="1"/>
          </p:nvPr>
        </p:nvSpPr>
        <p:spPr>
          <a:xfrm>
            <a:off x="1289860" y="1140069"/>
            <a:ext cx="1082675" cy="812530"/>
          </a:xfrm>
        </p:spPr>
        <p:txBody>
          <a:bodyPr>
            <a:spAutoFit/>
          </a:bodyPr>
          <a:lstStyle>
            <a:lvl1pPr>
              <a:lnSpc>
                <a:spcPct val="80000"/>
              </a:lnSpc>
              <a:defRPr lang="en-US" sz="6600" kern="1200" baseline="0" dirty="0" smtClean="0">
                <a:solidFill>
                  <a:schemeClr val="bg1"/>
                </a:solidFill>
                <a:latin typeface="+mj-lt"/>
                <a:ea typeface="+mj-ea"/>
                <a:cs typeface="+mj-cs"/>
              </a:defRPr>
            </a:lvl1pPr>
          </a:lstStyle>
          <a:p>
            <a:pPr lvl="0"/>
            <a:r>
              <a:rPr lang="en-US"/>
              <a:t>00</a:t>
            </a:r>
          </a:p>
        </p:txBody>
      </p:sp>
    </p:spTree>
    <p:extLst>
      <p:ext uri="{BB962C8B-B14F-4D97-AF65-F5344CB8AC3E}">
        <p14:creationId xmlns:p14="http://schemas.microsoft.com/office/powerpoint/2010/main" val="41303526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gradFill flip="none" rotWithShape="1">
          <a:gsLst>
            <a:gs pos="0">
              <a:schemeClr val="accent5"/>
            </a:gs>
            <a:gs pos="100000">
              <a:schemeClr val="accent1"/>
            </a:gs>
          </a:gsLst>
          <a:lin ang="0" scaled="0"/>
          <a:tileRect/>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AF31653-DA95-4567-9106-71E1E49BA627}"/>
              </a:ext>
            </a:extLst>
          </p:cNvPr>
          <p:cNvSpPr>
            <a:spLocks noChangeAspect="1"/>
          </p:cNvSpPr>
          <p:nvPr userDrawn="1"/>
        </p:nvSpPr>
        <p:spPr>
          <a:xfrm>
            <a:off x="998476" y="971550"/>
            <a:ext cx="7061787" cy="4905375"/>
          </a:xfrm>
          <a:prstGeom prst="rect">
            <a:avLst/>
          </a:prstGeom>
          <a:gradFill>
            <a:gsLst>
              <a:gs pos="100000">
                <a:srgbClr val="ACEAFF"/>
              </a:gs>
              <a:gs pos="0">
                <a:schemeClr val="accent4"/>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a:solidFill>
                <a:schemeClr val="bg1"/>
              </a:solidFill>
              <a:latin typeface="KPMG Bold" panose="020B0803030202040204" pitchFamily="34" charset="0"/>
              <a:ea typeface="+mj-ea"/>
              <a:cs typeface="+mj-cs"/>
            </a:endParaRPr>
          </a:p>
        </p:txBody>
      </p:sp>
      <p:sp>
        <p:nvSpPr>
          <p:cNvPr id="60" name="Text Placeholder 3">
            <a:extLst>
              <a:ext uri="{FF2B5EF4-FFF2-40B4-BE49-F238E27FC236}">
                <a16:creationId xmlns:a16="http://schemas.microsoft.com/office/drawing/2014/main" id="{2925CE2F-8945-49DE-BCC2-8BCACF480E4F}"/>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61" name="Text Placeholder 3">
            <a:extLst>
              <a:ext uri="{FF2B5EF4-FFF2-40B4-BE49-F238E27FC236}">
                <a16:creationId xmlns:a16="http://schemas.microsoft.com/office/drawing/2014/main" id="{C346F2F1-AF73-4284-8702-745152AF5399}"/>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a:t>00</a:t>
            </a: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hasCustomPrompt="1"/>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GB"/>
              <a:t>Title slide text only</a:t>
            </a:r>
            <a:endParaRPr lang="en-US"/>
          </a:p>
        </p:txBody>
      </p:sp>
    </p:spTree>
    <p:extLst>
      <p:ext uri="{BB962C8B-B14F-4D97-AF65-F5344CB8AC3E}">
        <p14:creationId xmlns:p14="http://schemas.microsoft.com/office/powerpoint/2010/main" val="2813135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with light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99F4025-D6D1-3FCA-5131-3FE2BFC2B5A4}"/>
              </a:ext>
            </a:extLst>
          </p:cNvPr>
          <p:cNvSpPr>
            <a:spLocks noGrp="1"/>
          </p:cNvSpPr>
          <p:nvPr>
            <p:ph type="pic" sz="quarter" idx="24"/>
          </p:nvPr>
        </p:nvSpPr>
        <p:spPr>
          <a:xfrm>
            <a:off x="1" y="0"/>
            <a:ext cx="6509442" cy="6029325"/>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lstStyle>
            <a:lvl1pPr algn="ctr">
              <a:defRPr lang="en-US" sz="1500">
                <a:solidFill>
                  <a:schemeClr val="bg1"/>
                </a:solidFill>
              </a:defRPr>
            </a:lvl1pPr>
          </a:lstStyle>
          <a:p>
            <a:pPr lvl="0"/>
            <a:r>
              <a:rPr lang="en-US"/>
              <a:t>Click icon to add picture</a:t>
            </a:r>
          </a:p>
        </p:txBody>
      </p:sp>
      <p:sp>
        <p:nvSpPr>
          <p:cNvPr id="2" name="Title 1">
            <a:extLst>
              <a:ext uri="{FF2B5EF4-FFF2-40B4-BE49-F238E27FC236}">
                <a16:creationId xmlns:a16="http://schemas.microsoft.com/office/drawing/2014/main" id="{F2533821-7F6E-47FF-89CD-D057DAFB6B1F}"/>
              </a:ext>
            </a:extLst>
          </p:cNvPr>
          <p:cNvSpPr>
            <a:spLocks noGrp="1"/>
          </p:cNvSpPr>
          <p:nvPr>
            <p:ph type="title"/>
          </p:nvPr>
        </p:nvSpPr>
        <p:spPr>
          <a:xfrm>
            <a:off x="995364" y="2296814"/>
            <a:ext cx="4020256" cy="533400"/>
          </a:xfrm>
        </p:spPr>
        <p:txBody>
          <a:bodyPr anchor="ctr"/>
          <a:lstStyle>
            <a:lvl1pPr>
              <a:defRPr sz="6600">
                <a:solidFill>
                  <a:schemeClr val="tx2"/>
                </a:solidFill>
              </a:defRPr>
            </a:lvl1pPr>
          </a:lstStyle>
          <a:p>
            <a:r>
              <a:rPr lang="en-US"/>
              <a:t>Click to edit Master title style</a:t>
            </a:r>
            <a:endParaRPr lang="en-GB"/>
          </a:p>
        </p:txBody>
      </p:sp>
      <p:sp>
        <p:nvSpPr>
          <p:cNvPr id="3" name="Text Placeholder 22">
            <a:extLst>
              <a:ext uri="{FF2B5EF4-FFF2-40B4-BE49-F238E27FC236}">
                <a16:creationId xmlns:a16="http://schemas.microsoft.com/office/drawing/2014/main" id="{B27649C9-300B-0A43-CF29-9A706DD5F417}"/>
              </a:ext>
            </a:extLst>
          </p:cNvPr>
          <p:cNvSpPr>
            <a:spLocks noGrp="1"/>
          </p:cNvSpPr>
          <p:nvPr>
            <p:ph type="body" sz="quarter" idx="17"/>
          </p:nvPr>
        </p:nvSpPr>
        <p:spPr>
          <a:xfrm>
            <a:off x="6826313" y="517524"/>
            <a:ext cx="4362488" cy="5231425"/>
          </a:xfrm>
        </p:spPr>
        <p:txBody>
          <a:bodyPr anchor="ctr"/>
          <a:lstStyle>
            <a:lvl1pPr>
              <a:spcAft>
                <a:spcPts val="0"/>
              </a:spcAft>
              <a:defRPr sz="1800" b="1">
                <a:solidFill>
                  <a:schemeClr val="tx2"/>
                </a:solidFill>
              </a:defRPr>
            </a:lvl1pPr>
            <a:lvl2pPr>
              <a:spcAft>
                <a:spcPts val="0"/>
              </a:spcAft>
              <a:defRPr sz="16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808616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A87A788-0BF5-4419-BCFC-809F6D2E93AA}"/>
              </a:ext>
            </a:extLst>
          </p:cNvPr>
          <p:cNvSpPr>
            <a:spLocks noChangeAspect="1"/>
          </p:cNvSpPr>
          <p:nvPr userDrawn="1"/>
        </p:nvSpPr>
        <p:spPr>
          <a:xfrm>
            <a:off x="998476" y="971550"/>
            <a:ext cx="7061787" cy="4905375"/>
          </a:xfrm>
          <a:prstGeom prst="rect">
            <a:avLst/>
          </a:prstGeom>
          <a:gradFill>
            <a:gsLst>
              <a:gs pos="0">
                <a:schemeClr val="accent4"/>
              </a:gs>
              <a:gs pos="100000">
                <a:srgbClr val="ACEAFF"/>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hasCustomPrompt="1"/>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GB"/>
              <a:t>Title slide text only</a:t>
            </a:r>
            <a:endParaRPr lang="en-US"/>
          </a:p>
        </p:txBody>
      </p:sp>
      <p:sp>
        <p:nvSpPr>
          <p:cNvPr id="60" name="Text Placeholder 3">
            <a:extLst>
              <a:ext uri="{FF2B5EF4-FFF2-40B4-BE49-F238E27FC236}">
                <a16:creationId xmlns:a16="http://schemas.microsoft.com/office/drawing/2014/main" id="{5F7723F4-8321-43A3-962F-3DEEE5C6DEAE}"/>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61" name="Text Placeholder 3">
            <a:extLst>
              <a:ext uri="{FF2B5EF4-FFF2-40B4-BE49-F238E27FC236}">
                <a16:creationId xmlns:a16="http://schemas.microsoft.com/office/drawing/2014/main" id="{17B18B8B-EB09-48D8-AC31-3A9DFAC0B74C}"/>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a:t>00</a:t>
            </a:r>
          </a:p>
        </p:txBody>
      </p:sp>
    </p:spTree>
    <p:extLst>
      <p:ext uri="{BB962C8B-B14F-4D97-AF65-F5344CB8AC3E}">
        <p14:creationId xmlns:p14="http://schemas.microsoft.com/office/powerpoint/2010/main" val="20629277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Back Cover dark Gradient">
    <p:bg>
      <p:bgPr>
        <a:gradFill>
          <a:gsLst>
            <a:gs pos="100000">
              <a:schemeClr val="accent1"/>
            </a:gs>
            <a:gs pos="0">
              <a:schemeClr val="accent5"/>
            </a:gs>
          </a:gsLst>
          <a:lin ang="0" scaled="0"/>
        </a:gradFill>
        <a:effectLst/>
      </p:bgPr>
    </p:bg>
    <p:spTree>
      <p:nvGrpSpPr>
        <p:cNvPr id="1" name=""/>
        <p:cNvGrpSpPr/>
        <p:nvPr/>
      </p:nvGrpSpPr>
      <p:grpSpPr>
        <a:xfrm>
          <a:off x="0" y="0"/>
          <a:ext cx="0" cy="0"/>
          <a:chOff x="0" y="0"/>
          <a:chExt cx="0" cy="0"/>
        </a:xfrm>
      </p:grpSpPr>
      <p:sp>
        <p:nvSpPr>
          <p:cNvPr id="11" name="TextBox 10"/>
          <p:cNvSpPr txBox="1"/>
          <p:nvPr userDrawn="1">
            <p:custDataLst>
              <p:tags r:id="rId1"/>
            </p:custDataLst>
          </p:nvPr>
        </p:nvSpPr>
        <p:spPr>
          <a:xfrm>
            <a:off x="989263" y="5750095"/>
            <a:ext cx="214161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bg1"/>
                </a:solidFill>
                <a:latin typeface="+mn-lt"/>
                <a:ea typeface="+mn-ea"/>
                <a:cs typeface="+mn-cs"/>
              </a:rPr>
              <a:t>Document Classification: KPMG Public</a:t>
            </a:r>
          </a:p>
        </p:txBody>
      </p:sp>
      <p:sp>
        <p:nvSpPr>
          <p:cNvPr id="3" name="Text Placeholder 2">
            <a:extLst>
              <a:ext uri="{FF2B5EF4-FFF2-40B4-BE49-F238E27FC236}">
                <a16:creationId xmlns:a16="http://schemas.microsoft.com/office/drawing/2014/main" id="{9771E9CC-2A2B-4C75-8522-60824F3AC7F8}"/>
              </a:ext>
            </a:extLst>
          </p:cNvPr>
          <p:cNvSpPr>
            <a:spLocks noGrp="1"/>
          </p:cNvSpPr>
          <p:nvPr>
            <p:ph type="body" sz="quarter" idx="10"/>
          </p:nvPr>
        </p:nvSpPr>
        <p:spPr>
          <a:xfrm>
            <a:off x="989012" y="3702050"/>
            <a:ext cx="6660000" cy="1843088"/>
          </a:xfrm>
        </p:spPr>
        <p:txBody>
          <a:bodyPr anchor="b"/>
          <a:lstStyle>
            <a:lvl1pPr>
              <a:spcAft>
                <a:spcPts val="1000"/>
              </a:spcAft>
              <a:defRPr sz="900" b="0">
                <a:solidFill>
                  <a:schemeClr val="bg1"/>
                </a:solidFill>
              </a:defRPr>
            </a:lvl1pPr>
            <a:lvl2pPr>
              <a:spcAft>
                <a:spcPts val="1000"/>
              </a:spcAft>
              <a:defRPr sz="900" b="0">
                <a:solidFill>
                  <a:schemeClr val="bg1"/>
                </a:solidFill>
              </a:defRPr>
            </a:lvl2pPr>
          </a:lstStyle>
          <a:p>
            <a:pPr lvl="0"/>
            <a:r>
              <a:rPr lang="en-US"/>
              <a:t>Click to edit Master text styles</a:t>
            </a:r>
          </a:p>
          <a:p>
            <a:pPr lvl="1"/>
            <a:r>
              <a:rPr lang="en-US"/>
              <a:t>Second level</a:t>
            </a:r>
          </a:p>
        </p:txBody>
      </p:sp>
      <p:sp>
        <p:nvSpPr>
          <p:cNvPr id="43" name="Text Placeholder 2">
            <a:extLst>
              <a:ext uri="{FF2B5EF4-FFF2-40B4-BE49-F238E27FC236}">
                <a16:creationId xmlns:a16="http://schemas.microsoft.com/office/drawing/2014/main" id="{8E01CBC1-FC71-43BD-845D-21EEEFA25661}"/>
              </a:ext>
            </a:extLst>
          </p:cNvPr>
          <p:cNvSpPr>
            <a:spLocks noGrp="1"/>
          </p:cNvSpPr>
          <p:nvPr>
            <p:ph type="body" sz="quarter" idx="14"/>
          </p:nvPr>
        </p:nvSpPr>
        <p:spPr>
          <a:xfrm>
            <a:off x="989012" y="3351965"/>
            <a:ext cx="2411738" cy="119064"/>
          </a:xfrm>
        </p:spPr>
        <p:txBody>
          <a:bodyPr/>
          <a:lstStyle>
            <a:lvl1pPr>
              <a:buFontTx/>
              <a:buNone/>
              <a:defRPr sz="1200" b="1">
                <a:solidFill>
                  <a:schemeClr val="bg1"/>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grpSp>
        <p:nvGrpSpPr>
          <p:cNvPr id="4" name="Group 3">
            <a:extLst>
              <a:ext uri="{FF2B5EF4-FFF2-40B4-BE49-F238E27FC236}">
                <a16:creationId xmlns:a16="http://schemas.microsoft.com/office/drawing/2014/main" id="{1C4D5492-D401-42A2-B377-EA27220983D3}"/>
              </a:ext>
            </a:extLst>
          </p:cNvPr>
          <p:cNvGrpSpPr/>
          <p:nvPr userDrawn="1"/>
        </p:nvGrpSpPr>
        <p:grpSpPr>
          <a:xfrm>
            <a:off x="998476" y="2881529"/>
            <a:ext cx="2023200" cy="367957"/>
            <a:chOff x="998476" y="2881529"/>
            <a:chExt cx="2023200" cy="367957"/>
          </a:xfrm>
        </p:grpSpPr>
        <p:sp>
          <p:nvSpPr>
            <p:cNvPr id="15" name="Rectangle 14">
              <a:extLst>
                <a:ext uri="{FF2B5EF4-FFF2-40B4-BE49-F238E27FC236}">
                  <a16:creationId xmlns:a16="http://schemas.microsoft.com/office/drawing/2014/main" id="{CF196AFE-0767-4ACF-9869-412F4845EABF}"/>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sp>
          <p:nvSpPr>
            <p:cNvPr id="16" name="Rectangle 15">
              <a:extLst>
                <a:ext uri="{FF2B5EF4-FFF2-40B4-BE49-F238E27FC236}">
                  <a16:creationId xmlns:a16="http://schemas.microsoft.com/office/drawing/2014/main" id="{1E42C7C2-E55C-467A-A194-4BA78575F316}"/>
                </a:ext>
              </a:extLst>
            </p:cNvPr>
            <p:cNvSpPr/>
            <p:nvPr userDrawn="1"/>
          </p:nvSpPr>
          <p:spPr>
            <a:xfrm>
              <a:off x="18778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sp>
          <p:nvSpPr>
            <p:cNvPr id="17" name="Rectangle 16">
              <a:extLst>
                <a:ext uri="{FF2B5EF4-FFF2-40B4-BE49-F238E27FC236}">
                  <a16:creationId xmlns:a16="http://schemas.microsoft.com/office/drawing/2014/main" id="{C45E1FE7-629E-4892-B2EB-2FDAB3326BE5}"/>
                </a:ext>
              </a:extLst>
            </p:cNvPr>
            <p:cNvSpPr/>
            <p:nvPr userDrawn="1"/>
          </p:nvSpPr>
          <p:spPr>
            <a:xfrm>
              <a:off x="26892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sp>
          <p:nvSpPr>
            <p:cNvPr id="2" name="Rectangle 1">
              <a:extLst>
                <a:ext uri="{FF2B5EF4-FFF2-40B4-BE49-F238E27FC236}">
                  <a16:creationId xmlns:a16="http://schemas.microsoft.com/office/drawing/2014/main" id="{07E3B322-EB53-4C7E-8968-4B7B3CE2432E}"/>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pic>
          <p:nvPicPr>
            <p:cNvPr id="9" name="Picture 8">
              <a:extLst>
                <a:ext uri="{FF2B5EF4-FFF2-40B4-BE49-F238E27FC236}">
                  <a16:creationId xmlns:a16="http://schemas.microsoft.com/office/drawing/2014/main" id="{3F3E6F56-5300-4CC2-8B6F-98341C903A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950" y="2881529"/>
              <a:ext cx="360000" cy="360000"/>
            </a:xfrm>
            <a:prstGeom prst="rect">
              <a:avLst/>
            </a:prstGeom>
          </p:spPr>
        </p:pic>
        <p:pic>
          <p:nvPicPr>
            <p:cNvPr id="10" name="Picture 9" descr="Icon&#10;&#10;Description automatically generated">
              <a:extLst>
                <a:ext uri="{FF2B5EF4-FFF2-40B4-BE49-F238E27FC236}">
                  <a16:creationId xmlns:a16="http://schemas.microsoft.com/office/drawing/2014/main" id="{5688464F-C48A-4F62-97E1-E717A76F03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2336" y="2881529"/>
              <a:ext cx="359648" cy="360000"/>
            </a:xfrm>
            <a:prstGeom prst="rect">
              <a:avLst/>
            </a:prstGeom>
          </p:spPr>
        </p:pic>
        <p:pic>
          <p:nvPicPr>
            <p:cNvPr id="12" name="Picture 11" descr="Logo&#10;&#10;Description automatically generated">
              <a:extLst>
                <a:ext uri="{FF2B5EF4-FFF2-40B4-BE49-F238E27FC236}">
                  <a16:creationId xmlns:a16="http://schemas.microsoft.com/office/drawing/2014/main" id="{3DBC0AA5-6153-434E-A0C9-A5D940745C9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pic>
          <p:nvPicPr>
            <p:cNvPr id="13" name="Picture 12" descr="Logo&#10;&#10;Description automatically generated">
              <a:extLst>
                <a:ext uri="{FF2B5EF4-FFF2-40B4-BE49-F238E27FC236}">
                  <a16:creationId xmlns:a16="http://schemas.microsoft.com/office/drawing/2014/main" id="{809B7D2B-5280-4ED4-B112-B6C654C52EF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14" name="Picture 13" descr="Icon&#10;&#10;Description automatically generated">
              <a:extLst>
                <a:ext uri="{FF2B5EF4-FFF2-40B4-BE49-F238E27FC236}">
                  <a16:creationId xmlns:a16="http://schemas.microsoft.com/office/drawing/2014/main" id="{B338E268-56D8-4524-BB26-DA84FEEF861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661676" y="2881529"/>
              <a:ext cx="360000" cy="360000"/>
            </a:xfrm>
            <a:prstGeom prst="rect">
              <a:avLst/>
            </a:prstGeom>
          </p:spPr>
        </p:pic>
      </p:grpSp>
      <p:pic>
        <p:nvPicPr>
          <p:cNvPr id="19" name="Graphic 18">
            <a:extLst>
              <a:ext uri="{FF2B5EF4-FFF2-40B4-BE49-F238E27FC236}">
                <a16:creationId xmlns:a16="http://schemas.microsoft.com/office/drawing/2014/main" id="{D7CE8814-2E6C-49B9-A2A8-80AB288D9AA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22425797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Back Cover light gradient">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11" name="TextBox 10"/>
          <p:cNvSpPr txBox="1"/>
          <p:nvPr userDrawn="1">
            <p:custDataLst>
              <p:tags r:id="rId1"/>
            </p:custDataLst>
          </p:nvPr>
        </p:nvSpPr>
        <p:spPr>
          <a:xfrm>
            <a:off x="989263" y="5750095"/>
            <a:ext cx="214161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accent2"/>
                </a:solidFill>
                <a:latin typeface="+mn-lt"/>
                <a:ea typeface="+mn-ea"/>
                <a:cs typeface="+mn-cs"/>
              </a:rPr>
              <a:t>Document Classification: KPMG Public</a:t>
            </a:r>
          </a:p>
        </p:txBody>
      </p:sp>
      <p:sp>
        <p:nvSpPr>
          <p:cNvPr id="53" name="Text Placeholder 2">
            <a:extLst>
              <a:ext uri="{FF2B5EF4-FFF2-40B4-BE49-F238E27FC236}">
                <a16:creationId xmlns:a16="http://schemas.microsoft.com/office/drawing/2014/main" id="{A835BAAE-8387-4EE5-AB59-6FBE19144C88}"/>
              </a:ext>
            </a:extLst>
          </p:cNvPr>
          <p:cNvSpPr>
            <a:spLocks noGrp="1"/>
          </p:cNvSpPr>
          <p:nvPr>
            <p:ph type="body" sz="quarter" idx="10"/>
          </p:nvPr>
        </p:nvSpPr>
        <p:spPr>
          <a:xfrm>
            <a:off x="989012" y="3702050"/>
            <a:ext cx="6660000" cy="1843088"/>
          </a:xfrm>
        </p:spPr>
        <p:txBody>
          <a:bodyPr anchor="b"/>
          <a:lstStyle>
            <a:lvl1pPr>
              <a:spcAft>
                <a:spcPts val="1000"/>
              </a:spcAft>
              <a:defRPr sz="900" b="0">
                <a:solidFill>
                  <a:schemeClr val="accent2"/>
                </a:solidFill>
              </a:defRPr>
            </a:lvl1pPr>
            <a:lvl2pPr>
              <a:spcAft>
                <a:spcPts val="1000"/>
              </a:spcAft>
              <a:defRPr sz="900" b="0">
                <a:solidFill>
                  <a:schemeClr val="accent2"/>
                </a:solidFill>
              </a:defRPr>
            </a:lvl2pPr>
          </a:lstStyle>
          <a:p>
            <a:pPr lvl="0"/>
            <a:r>
              <a:rPr lang="en-US"/>
              <a:t>Click to edit Master text styles</a:t>
            </a:r>
          </a:p>
          <a:p>
            <a:pPr lvl="1"/>
            <a:r>
              <a:rPr lang="en-US"/>
              <a:t>Second level</a:t>
            </a:r>
          </a:p>
        </p:txBody>
      </p:sp>
      <p:sp>
        <p:nvSpPr>
          <p:cNvPr id="54" name="Text Placeholder 2">
            <a:extLst>
              <a:ext uri="{FF2B5EF4-FFF2-40B4-BE49-F238E27FC236}">
                <a16:creationId xmlns:a16="http://schemas.microsoft.com/office/drawing/2014/main" id="{93B40796-98D9-465A-9944-CCD9D00EE921}"/>
              </a:ext>
            </a:extLst>
          </p:cNvPr>
          <p:cNvSpPr>
            <a:spLocks noGrp="1"/>
          </p:cNvSpPr>
          <p:nvPr>
            <p:ph type="body" sz="quarter" idx="14"/>
          </p:nvPr>
        </p:nvSpPr>
        <p:spPr>
          <a:xfrm>
            <a:off x="989012" y="3351965"/>
            <a:ext cx="2411738" cy="119064"/>
          </a:xfrm>
        </p:spPr>
        <p:txBody>
          <a:bodyPr/>
          <a:lstStyle>
            <a:lvl1pPr>
              <a:buFontTx/>
              <a:buNone/>
              <a:defRPr sz="1200" b="1">
                <a:solidFill>
                  <a:schemeClr val="accent2"/>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grpSp>
        <p:nvGrpSpPr>
          <p:cNvPr id="18" name="Group 17">
            <a:extLst>
              <a:ext uri="{FF2B5EF4-FFF2-40B4-BE49-F238E27FC236}">
                <a16:creationId xmlns:a16="http://schemas.microsoft.com/office/drawing/2014/main" id="{3AD33E6D-5377-46E3-B1FF-E91C54D03F04}"/>
              </a:ext>
            </a:extLst>
          </p:cNvPr>
          <p:cNvGrpSpPr/>
          <p:nvPr userDrawn="1"/>
        </p:nvGrpSpPr>
        <p:grpSpPr>
          <a:xfrm>
            <a:off x="998476" y="2881529"/>
            <a:ext cx="2023200" cy="367957"/>
            <a:chOff x="998476" y="2881529"/>
            <a:chExt cx="2023200" cy="367957"/>
          </a:xfrm>
        </p:grpSpPr>
        <p:sp>
          <p:nvSpPr>
            <p:cNvPr id="19" name="Rectangle 18">
              <a:extLst>
                <a:ext uri="{FF2B5EF4-FFF2-40B4-BE49-F238E27FC236}">
                  <a16:creationId xmlns:a16="http://schemas.microsoft.com/office/drawing/2014/main" id="{7F4461B7-55B7-4469-ADF0-D4A2CB8F5710}"/>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sp>
          <p:nvSpPr>
            <p:cNvPr id="20" name="Rectangle 19">
              <a:extLst>
                <a:ext uri="{FF2B5EF4-FFF2-40B4-BE49-F238E27FC236}">
                  <a16:creationId xmlns:a16="http://schemas.microsoft.com/office/drawing/2014/main" id="{36F734C6-FA66-47AA-9466-88AC05333E29}"/>
                </a:ext>
              </a:extLst>
            </p:cNvPr>
            <p:cNvSpPr/>
            <p:nvPr userDrawn="1"/>
          </p:nvSpPr>
          <p:spPr>
            <a:xfrm>
              <a:off x="18778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sp>
          <p:nvSpPr>
            <p:cNvPr id="21" name="Rectangle 20">
              <a:extLst>
                <a:ext uri="{FF2B5EF4-FFF2-40B4-BE49-F238E27FC236}">
                  <a16:creationId xmlns:a16="http://schemas.microsoft.com/office/drawing/2014/main" id="{8B928039-DB0D-4F9F-A695-D6F65A328FCD}"/>
                </a:ext>
              </a:extLst>
            </p:cNvPr>
            <p:cNvSpPr/>
            <p:nvPr userDrawn="1"/>
          </p:nvSpPr>
          <p:spPr>
            <a:xfrm>
              <a:off x="26892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sp>
          <p:nvSpPr>
            <p:cNvPr id="22" name="Rectangle 21">
              <a:extLst>
                <a:ext uri="{FF2B5EF4-FFF2-40B4-BE49-F238E27FC236}">
                  <a16:creationId xmlns:a16="http://schemas.microsoft.com/office/drawing/2014/main" id="{DE314CEC-778A-45F5-AF53-25973CFF2C6E}"/>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pic>
          <p:nvPicPr>
            <p:cNvPr id="23" name="Picture 22">
              <a:extLst>
                <a:ext uri="{FF2B5EF4-FFF2-40B4-BE49-F238E27FC236}">
                  <a16:creationId xmlns:a16="http://schemas.microsoft.com/office/drawing/2014/main" id="{7A5A09B0-ADE2-48D6-9500-156D9353A9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950" y="2881529"/>
              <a:ext cx="360000" cy="360000"/>
            </a:xfrm>
            <a:prstGeom prst="rect">
              <a:avLst/>
            </a:prstGeom>
          </p:spPr>
        </p:pic>
        <p:pic>
          <p:nvPicPr>
            <p:cNvPr id="24" name="Picture 23" descr="Icon&#10;&#10;Description automatically generated">
              <a:extLst>
                <a:ext uri="{FF2B5EF4-FFF2-40B4-BE49-F238E27FC236}">
                  <a16:creationId xmlns:a16="http://schemas.microsoft.com/office/drawing/2014/main" id="{7D51E6DF-03C0-4528-A826-C16F599AB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2336" y="2881529"/>
              <a:ext cx="359648" cy="360000"/>
            </a:xfrm>
            <a:prstGeom prst="rect">
              <a:avLst/>
            </a:prstGeom>
          </p:spPr>
        </p:pic>
        <p:pic>
          <p:nvPicPr>
            <p:cNvPr id="25" name="Picture 24" descr="Logo&#10;&#10;Description automatically generated">
              <a:extLst>
                <a:ext uri="{FF2B5EF4-FFF2-40B4-BE49-F238E27FC236}">
                  <a16:creationId xmlns:a16="http://schemas.microsoft.com/office/drawing/2014/main" id="{B7A09755-6B8F-4E6B-95E4-A3F59CF5D0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pic>
          <p:nvPicPr>
            <p:cNvPr id="26" name="Picture 25" descr="Logo&#10;&#10;Description automatically generated">
              <a:extLst>
                <a:ext uri="{FF2B5EF4-FFF2-40B4-BE49-F238E27FC236}">
                  <a16:creationId xmlns:a16="http://schemas.microsoft.com/office/drawing/2014/main" id="{FF482287-E023-4BA0-BEEC-A27AF495C2F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27" name="Picture 26" descr="Icon&#10;&#10;Description automatically generated">
              <a:extLst>
                <a:ext uri="{FF2B5EF4-FFF2-40B4-BE49-F238E27FC236}">
                  <a16:creationId xmlns:a16="http://schemas.microsoft.com/office/drawing/2014/main" id="{475EF34B-0D63-4B5C-BF0F-AA0D0D345D1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661676" y="2881529"/>
              <a:ext cx="360000" cy="360000"/>
            </a:xfrm>
            <a:prstGeom prst="rect">
              <a:avLst/>
            </a:prstGeom>
          </p:spPr>
        </p:pic>
      </p:grpSp>
      <p:pic>
        <p:nvPicPr>
          <p:cNvPr id="16" name="Graphic 15">
            <a:extLst>
              <a:ext uri="{FF2B5EF4-FFF2-40B4-BE49-F238E27FC236}">
                <a16:creationId xmlns:a16="http://schemas.microsoft.com/office/drawing/2014/main" id="{316E0CBF-F67B-4988-A694-3CA5B79E65D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771810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5724-C137-47F3-B441-6C1B9714F578}"/>
              </a:ext>
            </a:extLst>
          </p:cNvPr>
          <p:cNvSpPr>
            <a:spLocks noGrp="1"/>
          </p:cNvSpPr>
          <p:nvPr>
            <p:ph type="title"/>
          </p:nvPr>
        </p:nvSpPr>
        <p:spPr/>
        <p:txBody>
          <a:bodyPr/>
          <a:lstStyle/>
          <a:p>
            <a:r>
              <a:rPr lang="en-US"/>
              <a:t>Click to edit Master title style</a:t>
            </a:r>
            <a:endParaRPr lang="en-GB"/>
          </a:p>
        </p:txBody>
      </p:sp>
      <p:sp>
        <p:nvSpPr>
          <p:cNvPr id="4" name="Rectangle 3">
            <a:extLst>
              <a:ext uri="{FF2B5EF4-FFF2-40B4-BE49-F238E27FC236}">
                <a16:creationId xmlns:a16="http://schemas.microsoft.com/office/drawing/2014/main" id="{1ACC0FFF-EDF5-49D0-8C1F-A5D5BA3335B9}"/>
              </a:ext>
            </a:extLst>
          </p:cNvPr>
          <p:cNvSpPr/>
          <p:nvPr userDrawn="1"/>
        </p:nvSpPr>
        <p:spPr>
          <a:xfrm>
            <a:off x="998351" y="2246533"/>
            <a:ext cx="839614" cy="411225"/>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30</a:t>
            </a:r>
          </a:p>
          <a:p>
            <a:pPr algn="ctr"/>
            <a:r>
              <a:rPr lang="en-GB" sz="800">
                <a:solidFill>
                  <a:schemeClr val="bg1"/>
                </a:solidFill>
              </a:rPr>
              <a:t>73</a:t>
            </a:r>
          </a:p>
          <a:p>
            <a:pPr algn="ctr"/>
            <a:r>
              <a:rPr lang="en-GB" sz="800">
                <a:solidFill>
                  <a:schemeClr val="bg1"/>
                </a:solidFill>
              </a:rPr>
              <a:t>226</a:t>
            </a:r>
          </a:p>
        </p:txBody>
      </p:sp>
      <p:sp>
        <p:nvSpPr>
          <p:cNvPr id="5" name="Rectangle 4">
            <a:extLst>
              <a:ext uri="{FF2B5EF4-FFF2-40B4-BE49-F238E27FC236}">
                <a16:creationId xmlns:a16="http://schemas.microsoft.com/office/drawing/2014/main" id="{081F4118-D01B-40DD-940F-068338DB15A5}"/>
              </a:ext>
            </a:extLst>
          </p:cNvPr>
          <p:cNvSpPr/>
          <p:nvPr userDrawn="1"/>
        </p:nvSpPr>
        <p:spPr>
          <a:xfrm>
            <a:off x="998351" y="1731971"/>
            <a:ext cx="839614" cy="411225"/>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51</a:t>
            </a:r>
          </a:p>
          <a:p>
            <a:pPr algn="ctr"/>
            <a:r>
              <a:rPr lang="en-GB" sz="800">
                <a:solidFill>
                  <a:schemeClr val="bg1"/>
                </a:solidFill>
              </a:rPr>
              <a:t>141</a:t>
            </a:r>
          </a:p>
        </p:txBody>
      </p:sp>
      <p:sp>
        <p:nvSpPr>
          <p:cNvPr id="6" name="Rectangle 5">
            <a:extLst>
              <a:ext uri="{FF2B5EF4-FFF2-40B4-BE49-F238E27FC236}">
                <a16:creationId xmlns:a16="http://schemas.microsoft.com/office/drawing/2014/main" id="{4A97C791-7BB0-4AC9-BDE9-68939F34221B}"/>
              </a:ext>
            </a:extLst>
          </p:cNvPr>
          <p:cNvSpPr/>
          <p:nvPr userDrawn="1"/>
        </p:nvSpPr>
        <p:spPr>
          <a:xfrm>
            <a:off x="998351" y="2761094"/>
            <a:ext cx="839614" cy="411225"/>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12</a:t>
            </a:r>
          </a:p>
          <a:p>
            <a:pPr algn="ctr"/>
            <a:r>
              <a:rPr lang="en-GB" sz="800">
                <a:solidFill>
                  <a:schemeClr val="bg1"/>
                </a:solidFill>
              </a:rPr>
              <a:t>35</a:t>
            </a:r>
          </a:p>
          <a:p>
            <a:pPr algn="ctr"/>
            <a:r>
              <a:rPr lang="en-GB" sz="800">
                <a:solidFill>
                  <a:schemeClr val="bg1"/>
                </a:solidFill>
              </a:rPr>
              <a:t>60</a:t>
            </a:r>
          </a:p>
        </p:txBody>
      </p:sp>
      <p:sp>
        <p:nvSpPr>
          <p:cNvPr id="7" name="Rectangle 6">
            <a:extLst>
              <a:ext uri="{FF2B5EF4-FFF2-40B4-BE49-F238E27FC236}">
                <a16:creationId xmlns:a16="http://schemas.microsoft.com/office/drawing/2014/main" id="{C8693543-F502-48B0-9E65-053408E60BF0}"/>
              </a:ext>
            </a:extLst>
          </p:cNvPr>
          <p:cNvSpPr/>
          <p:nvPr userDrawn="1"/>
        </p:nvSpPr>
        <p:spPr>
          <a:xfrm>
            <a:off x="998351" y="3275656"/>
            <a:ext cx="839614" cy="411225"/>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172</a:t>
            </a:r>
          </a:p>
          <a:p>
            <a:pPr algn="ctr"/>
            <a:r>
              <a:rPr lang="en-GB" sz="800">
                <a:solidFill>
                  <a:sysClr val="windowText" lastClr="000000"/>
                </a:solidFill>
              </a:rPr>
              <a:t>234</a:t>
            </a:r>
          </a:p>
          <a:p>
            <a:pPr algn="ctr"/>
            <a:r>
              <a:rPr lang="en-GB" sz="800">
                <a:solidFill>
                  <a:sysClr val="windowText" lastClr="000000"/>
                </a:solidFill>
              </a:rPr>
              <a:t>255</a:t>
            </a:r>
          </a:p>
        </p:txBody>
      </p:sp>
      <p:sp>
        <p:nvSpPr>
          <p:cNvPr id="11" name="TextBox 10">
            <a:extLst>
              <a:ext uri="{FF2B5EF4-FFF2-40B4-BE49-F238E27FC236}">
                <a16:creationId xmlns:a16="http://schemas.microsoft.com/office/drawing/2014/main" id="{A4897B22-3CA8-4621-8A3B-B9D2E3D07988}"/>
              </a:ext>
            </a:extLst>
          </p:cNvPr>
          <p:cNvSpPr txBox="1"/>
          <p:nvPr userDrawn="1"/>
        </p:nvSpPr>
        <p:spPr>
          <a:xfrm>
            <a:off x="983882" y="1330325"/>
            <a:ext cx="1364046" cy="153888"/>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Primary Colors</a:t>
            </a:r>
          </a:p>
        </p:txBody>
      </p:sp>
      <p:sp>
        <p:nvSpPr>
          <p:cNvPr id="25" name="TextBox 24">
            <a:extLst>
              <a:ext uri="{FF2B5EF4-FFF2-40B4-BE49-F238E27FC236}">
                <a16:creationId xmlns:a16="http://schemas.microsoft.com/office/drawing/2014/main" id="{6A07E492-5EF0-4085-AA14-90D280B1DF69}"/>
              </a:ext>
            </a:extLst>
          </p:cNvPr>
          <p:cNvSpPr txBox="1"/>
          <p:nvPr userDrawn="1"/>
        </p:nvSpPr>
        <p:spPr>
          <a:xfrm>
            <a:off x="1921682" y="2852903"/>
            <a:ext cx="1253995" cy="237066"/>
          </a:xfrm>
          <a:prstGeom prst="rect">
            <a:avLst/>
          </a:prstGeom>
          <a:noFill/>
        </p:spPr>
        <p:txBody>
          <a:bodyPr wrap="square" lIns="54610" tIns="54610" rIns="54610" bIns="54610" rtlCol="0" anchor="ctr">
            <a:noAutofit/>
          </a:bodyPr>
          <a:lstStyle/>
          <a:p>
            <a:pPr algn="l">
              <a:spcAft>
                <a:spcPts val="600"/>
              </a:spcAft>
            </a:pPr>
            <a:r>
              <a:rPr lang="en-GB" sz="1000"/>
              <a:t>Spectrum Blue</a:t>
            </a:r>
          </a:p>
        </p:txBody>
      </p:sp>
      <p:sp>
        <p:nvSpPr>
          <p:cNvPr id="30" name="TextBox 29">
            <a:extLst>
              <a:ext uri="{FF2B5EF4-FFF2-40B4-BE49-F238E27FC236}">
                <a16:creationId xmlns:a16="http://schemas.microsoft.com/office/drawing/2014/main" id="{B28A2D81-3A9C-47D3-8174-874F601607DC}"/>
              </a:ext>
            </a:extLst>
          </p:cNvPr>
          <p:cNvSpPr txBox="1"/>
          <p:nvPr userDrawn="1"/>
        </p:nvSpPr>
        <p:spPr>
          <a:xfrm>
            <a:off x="1921682" y="1830789"/>
            <a:ext cx="1253995" cy="237066"/>
          </a:xfrm>
          <a:prstGeom prst="rect">
            <a:avLst/>
          </a:prstGeom>
          <a:noFill/>
        </p:spPr>
        <p:txBody>
          <a:bodyPr wrap="square" lIns="54610" tIns="54610" rIns="54610" bIns="54610" rtlCol="0" anchor="ctr">
            <a:noAutofit/>
          </a:bodyPr>
          <a:lstStyle/>
          <a:p>
            <a:pPr algn="l">
              <a:spcAft>
                <a:spcPts val="600"/>
              </a:spcAft>
            </a:pPr>
            <a:r>
              <a:rPr lang="en-GB" sz="1000"/>
              <a:t>KPMG blue</a:t>
            </a:r>
          </a:p>
        </p:txBody>
      </p:sp>
      <p:sp>
        <p:nvSpPr>
          <p:cNvPr id="33" name="TextBox 32">
            <a:extLst>
              <a:ext uri="{FF2B5EF4-FFF2-40B4-BE49-F238E27FC236}">
                <a16:creationId xmlns:a16="http://schemas.microsoft.com/office/drawing/2014/main" id="{2C791116-D184-4C43-9C1C-30181CDF0E84}"/>
              </a:ext>
            </a:extLst>
          </p:cNvPr>
          <p:cNvSpPr txBox="1"/>
          <p:nvPr userDrawn="1"/>
        </p:nvSpPr>
        <p:spPr>
          <a:xfrm>
            <a:off x="1921682" y="3363960"/>
            <a:ext cx="1253995" cy="237066"/>
          </a:xfrm>
          <a:prstGeom prst="rect">
            <a:avLst/>
          </a:prstGeom>
          <a:noFill/>
        </p:spPr>
        <p:txBody>
          <a:bodyPr wrap="square" lIns="54610" tIns="54610" rIns="54610" bIns="54610" rtlCol="0" anchor="ctr">
            <a:noAutofit/>
          </a:bodyPr>
          <a:lstStyle/>
          <a:p>
            <a:pPr algn="l">
              <a:spcAft>
                <a:spcPts val="600"/>
              </a:spcAft>
            </a:pPr>
            <a:r>
              <a:rPr lang="en-GB" sz="1000"/>
              <a:t>Light Blue</a:t>
            </a:r>
          </a:p>
        </p:txBody>
      </p:sp>
      <p:grpSp>
        <p:nvGrpSpPr>
          <p:cNvPr id="17" name="Group 16">
            <a:extLst>
              <a:ext uri="{FF2B5EF4-FFF2-40B4-BE49-F238E27FC236}">
                <a16:creationId xmlns:a16="http://schemas.microsoft.com/office/drawing/2014/main" id="{56B15E2D-58A0-4506-8A15-E27C173174FA}"/>
              </a:ext>
            </a:extLst>
          </p:cNvPr>
          <p:cNvGrpSpPr/>
          <p:nvPr userDrawn="1"/>
        </p:nvGrpSpPr>
        <p:grpSpPr>
          <a:xfrm>
            <a:off x="2999643" y="1731971"/>
            <a:ext cx="2177326" cy="411225"/>
            <a:chOff x="2992848" y="1717717"/>
            <a:chExt cx="2177326" cy="411225"/>
          </a:xfrm>
        </p:grpSpPr>
        <p:sp>
          <p:nvSpPr>
            <p:cNvPr id="8" name="Rectangle 7">
              <a:extLst>
                <a:ext uri="{FF2B5EF4-FFF2-40B4-BE49-F238E27FC236}">
                  <a16:creationId xmlns:a16="http://schemas.microsoft.com/office/drawing/2014/main" id="{A2309040-9C95-48FE-AA99-4757E8328519}"/>
                </a:ext>
              </a:extLst>
            </p:cNvPr>
            <p:cNvSpPr/>
            <p:nvPr userDrawn="1"/>
          </p:nvSpPr>
          <p:spPr>
            <a:xfrm>
              <a:off x="2992848" y="1717717"/>
              <a:ext cx="839614" cy="411225"/>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118</a:t>
              </a:r>
            </a:p>
            <a:p>
              <a:pPr algn="ctr"/>
              <a:r>
                <a:rPr lang="en-GB" sz="800">
                  <a:solidFill>
                    <a:sysClr val="windowText" lastClr="000000"/>
                  </a:solidFill>
                </a:rPr>
                <a:t>210</a:t>
              </a:r>
            </a:p>
            <a:p>
              <a:pPr algn="ctr"/>
              <a:r>
                <a:rPr lang="en-GB" sz="800">
                  <a:solidFill>
                    <a:sysClr val="windowText" lastClr="000000"/>
                  </a:solidFill>
                </a:rPr>
                <a:t>255</a:t>
              </a:r>
            </a:p>
          </p:txBody>
        </p:sp>
        <p:sp>
          <p:nvSpPr>
            <p:cNvPr id="36" name="TextBox 35">
              <a:extLst>
                <a:ext uri="{FF2B5EF4-FFF2-40B4-BE49-F238E27FC236}">
                  <a16:creationId xmlns:a16="http://schemas.microsoft.com/office/drawing/2014/main" id="{0A430D78-5EDB-481E-BB6D-67D8689BCE11}"/>
                </a:ext>
              </a:extLst>
            </p:cNvPr>
            <p:cNvSpPr txBox="1"/>
            <p:nvPr userDrawn="1"/>
          </p:nvSpPr>
          <p:spPr>
            <a:xfrm>
              <a:off x="3916179" y="1802518"/>
              <a:ext cx="1253995" cy="237066"/>
            </a:xfrm>
            <a:prstGeom prst="rect">
              <a:avLst/>
            </a:prstGeom>
            <a:noFill/>
          </p:spPr>
          <p:txBody>
            <a:bodyPr wrap="square" lIns="54610" tIns="54610" rIns="54610" bIns="54610" rtlCol="0" anchor="ctr">
              <a:noAutofit/>
            </a:bodyPr>
            <a:lstStyle/>
            <a:p>
              <a:pPr algn="l">
                <a:spcAft>
                  <a:spcPts val="600"/>
                </a:spcAft>
              </a:pPr>
              <a:r>
                <a:rPr lang="en-GB" sz="1000"/>
                <a:t>Blue</a:t>
              </a:r>
            </a:p>
          </p:txBody>
        </p:sp>
      </p:grpSp>
      <p:sp>
        <p:nvSpPr>
          <p:cNvPr id="39" name="TextBox 38">
            <a:extLst>
              <a:ext uri="{FF2B5EF4-FFF2-40B4-BE49-F238E27FC236}">
                <a16:creationId xmlns:a16="http://schemas.microsoft.com/office/drawing/2014/main" id="{E42EE987-0425-4CD8-B75D-E3E8F8C2096D}"/>
              </a:ext>
            </a:extLst>
          </p:cNvPr>
          <p:cNvSpPr txBox="1"/>
          <p:nvPr userDrawn="1"/>
        </p:nvSpPr>
        <p:spPr>
          <a:xfrm>
            <a:off x="1921682" y="2341846"/>
            <a:ext cx="1253995" cy="237066"/>
          </a:xfrm>
          <a:prstGeom prst="rect">
            <a:avLst/>
          </a:prstGeom>
          <a:noFill/>
        </p:spPr>
        <p:txBody>
          <a:bodyPr wrap="square" lIns="54610" tIns="54610" rIns="54610" bIns="54610" rtlCol="0" anchor="ctr">
            <a:noAutofit/>
          </a:bodyPr>
          <a:lstStyle/>
          <a:p>
            <a:pPr algn="l">
              <a:spcAft>
                <a:spcPts val="600"/>
              </a:spcAft>
            </a:pPr>
            <a:r>
              <a:rPr lang="en-GB" sz="1000"/>
              <a:t>Cobalt Blue</a:t>
            </a:r>
          </a:p>
        </p:txBody>
      </p:sp>
      <p:grpSp>
        <p:nvGrpSpPr>
          <p:cNvPr id="18" name="Group 17">
            <a:extLst>
              <a:ext uri="{FF2B5EF4-FFF2-40B4-BE49-F238E27FC236}">
                <a16:creationId xmlns:a16="http://schemas.microsoft.com/office/drawing/2014/main" id="{2356161F-C4E7-4F32-B00D-D64EBA9D34CA}"/>
              </a:ext>
            </a:extLst>
          </p:cNvPr>
          <p:cNvGrpSpPr/>
          <p:nvPr userDrawn="1"/>
        </p:nvGrpSpPr>
        <p:grpSpPr>
          <a:xfrm>
            <a:off x="998351" y="3783824"/>
            <a:ext cx="2177326" cy="1433953"/>
            <a:chOff x="998351" y="4298384"/>
            <a:chExt cx="2177326" cy="1433953"/>
          </a:xfrm>
        </p:grpSpPr>
        <p:sp>
          <p:nvSpPr>
            <p:cNvPr id="20" name="Rectangle 19">
              <a:extLst>
                <a:ext uri="{FF2B5EF4-FFF2-40B4-BE49-F238E27FC236}">
                  <a16:creationId xmlns:a16="http://schemas.microsoft.com/office/drawing/2014/main" id="{6453D312-00EF-44B5-9D91-290BE0E19654}"/>
                </a:ext>
              </a:extLst>
            </p:cNvPr>
            <p:cNvSpPr/>
            <p:nvPr userDrawn="1"/>
          </p:nvSpPr>
          <p:spPr>
            <a:xfrm>
              <a:off x="998351" y="4298384"/>
              <a:ext cx="839614" cy="411225"/>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184</a:t>
              </a:r>
            </a:p>
            <a:p>
              <a:pPr algn="ctr"/>
              <a:r>
                <a:rPr lang="en-GB" sz="800">
                  <a:solidFill>
                    <a:schemeClr val="bg1"/>
                  </a:solidFill>
                </a:rPr>
                <a:t>245</a:t>
              </a:r>
            </a:p>
          </p:txBody>
        </p:sp>
        <p:sp>
          <p:nvSpPr>
            <p:cNvPr id="21" name="Rectangle 20">
              <a:extLst>
                <a:ext uri="{FF2B5EF4-FFF2-40B4-BE49-F238E27FC236}">
                  <a16:creationId xmlns:a16="http://schemas.microsoft.com/office/drawing/2014/main" id="{58D98991-520C-4FD6-8B23-8732995E56B1}"/>
                </a:ext>
              </a:extLst>
            </p:cNvPr>
            <p:cNvSpPr/>
            <p:nvPr userDrawn="1"/>
          </p:nvSpPr>
          <p:spPr>
            <a:xfrm>
              <a:off x="998351" y="4812944"/>
              <a:ext cx="839614" cy="411225"/>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114</a:t>
              </a:r>
            </a:p>
            <a:p>
              <a:pPr algn="ctr"/>
              <a:r>
                <a:rPr lang="en-GB" sz="800">
                  <a:solidFill>
                    <a:schemeClr val="bg1"/>
                  </a:solidFill>
                </a:rPr>
                <a:t>19</a:t>
              </a:r>
            </a:p>
            <a:p>
              <a:pPr algn="ctr"/>
              <a:r>
                <a:rPr lang="en-GB" sz="800">
                  <a:solidFill>
                    <a:schemeClr val="bg1"/>
                  </a:solidFill>
                </a:rPr>
                <a:t>234</a:t>
              </a:r>
            </a:p>
          </p:txBody>
        </p:sp>
        <p:sp>
          <p:nvSpPr>
            <p:cNvPr id="22" name="Rectangle 21">
              <a:extLst>
                <a:ext uri="{FF2B5EF4-FFF2-40B4-BE49-F238E27FC236}">
                  <a16:creationId xmlns:a16="http://schemas.microsoft.com/office/drawing/2014/main" id="{2FA38B4C-5B80-413E-B283-1F1ADBFD09CD}"/>
                </a:ext>
              </a:extLst>
            </p:cNvPr>
            <p:cNvSpPr/>
            <p:nvPr userDrawn="1"/>
          </p:nvSpPr>
          <p:spPr>
            <a:xfrm>
              <a:off x="998351" y="5321112"/>
              <a:ext cx="839614" cy="411225"/>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253</a:t>
              </a:r>
            </a:p>
            <a:p>
              <a:pPr algn="ctr"/>
              <a:r>
                <a:rPr lang="en-GB" sz="800">
                  <a:solidFill>
                    <a:schemeClr val="bg1"/>
                  </a:solidFill>
                </a:rPr>
                <a:t>52</a:t>
              </a:r>
            </a:p>
            <a:p>
              <a:pPr algn="ctr"/>
              <a:r>
                <a:rPr lang="en-GB" sz="800">
                  <a:solidFill>
                    <a:schemeClr val="bg1"/>
                  </a:solidFill>
                </a:rPr>
                <a:t>156</a:t>
              </a:r>
            </a:p>
          </p:txBody>
        </p:sp>
        <p:sp>
          <p:nvSpPr>
            <p:cNvPr id="45" name="TextBox 44">
              <a:extLst>
                <a:ext uri="{FF2B5EF4-FFF2-40B4-BE49-F238E27FC236}">
                  <a16:creationId xmlns:a16="http://schemas.microsoft.com/office/drawing/2014/main" id="{1B01B4DF-404A-4544-B313-2720FCBDD0B4}"/>
                </a:ext>
              </a:extLst>
            </p:cNvPr>
            <p:cNvSpPr txBox="1"/>
            <p:nvPr userDrawn="1"/>
          </p:nvSpPr>
          <p:spPr>
            <a:xfrm>
              <a:off x="1921682" y="4386074"/>
              <a:ext cx="1253995" cy="237066"/>
            </a:xfrm>
            <a:prstGeom prst="rect">
              <a:avLst/>
            </a:prstGeom>
            <a:noFill/>
          </p:spPr>
          <p:txBody>
            <a:bodyPr wrap="square" lIns="54610" tIns="54610" rIns="54610" bIns="54610" rtlCol="0" anchor="ctr">
              <a:noAutofit/>
            </a:bodyPr>
            <a:lstStyle/>
            <a:p>
              <a:pPr algn="l">
                <a:spcAft>
                  <a:spcPts val="600"/>
                </a:spcAft>
              </a:pPr>
              <a:r>
                <a:rPr lang="en-GB" sz="1000"/>
                <a:t>Pacific Blue</a:t>
              </a:r>
            </a:p>
          </p:txBody>
        </p:sp>
        <p:sp>
          <p:nvSpPr>
            <p:cNvPr id="48" name="TextBox 47">
              <a:extLst>
                <a:ext uri="{FF2B5EF4-FFF2-40B4-BE49-F238E27FC236}">
                  <a16:creationId xmlns:a16="http://schemas.microsoft.com/office/drawing/2014/main" id="{96DFA940-4699-43CF-A21A-AE4227704697}"/>
                </a:ext>
              </a:extLst>
            </p:cNvPr>
            <p:cNvSpPr txBox="1"/>
            <p:nvPr userDrawn="1"/>
          </p:nvSpPr>
          <p:spPr>
            <a:xfrm>
              <a:off x="1921682" y="4897131"/>
              <a:ext cx="1253995" cy="237066"/>
            </a:xfrm>
            <a:prstGeom prst="rect">
              <a:avLst/>
            </a:prstGeom>
            <a:noFill/>
          </p:spPr>
          <p:txBody>
            <a:bodyPr wrap="square" lIns="54610" tIns="54610" rIns="54610" bIns="54610" rtlCol="0" anchor="ctr">
              <a:noAutofit/>
            </a:bodyPr>
            <a:lstStyle/>
            <a:p>
              <a:pPr algn="l">
                <a:spcAft>
                  <a:spcPts val="600"/>
                </a:spcAft>
              </a:pPr>
              <a:r>
                <a:rPr lang="en-GB" sz="1000"/>
                <a:t>Purple</a:t>
              </a:r>
            </a:p>
          </p:txBody>
        </p:sp>
        <p:sp>
          <p:nvSpPr>
            <p:cNvPr id="51" name="TextBox 50">
              <a:extLst>
                <a:ext uri="{FF2B5EF4-FFF2-40B4-BE49-F238E27FC236}">
                  <a16:creationId xmlns:a16="http://schemas.microsoft.com/office/drawing/2014/main" id="{49A40265-6498-4E16-877D-6BC9A8CE7DCA}"/>
                </a:ext>
              </a:extLst>
            </p:cNvPr>
            <p:cNvSpPr txBox="1"/>
            <p:nvPr userDrawn="1"/>
          </p:nvSpPr>
          <p:spPr>
            <a:xfrm>
              <a:off x="1921682" y="5408191"/>
              <a:ext cx="1253995" cy="237066"/>
            </a:xfrm>
            <a:prstGeom prst="rect">
              <a:avLst/>
            </a:prstGeom>
            <a:noFill/>
          </p:spPr>
          <p:txBody>
            <a:bodyPr wrap="square" lIns="54610" tIns="54610" rIns="54610" bIns="54610" rtlCol="0" anchor="ctr">
              <a:noAutofit/>
            </a:bodyPr>
            <a:lstStyle/>
            <a:p>
              <a:pPr algn="l">
                <a:spcAft>
                  <a:spcPts val="600"/>
                </a:spcAft>
              </a:pPr>
              <a:r>
                <a:rPr lang="en-GB" sz="1000"/>
                <a:t>Pink</a:t>
              </a:r>
            </a:p>
          </p:txBody>
        </p:sp>
      </p:grpSp>
      <p:sp>
        <p:nvSpPr>
          <p:cNvPr id="12" name="TextBox 11">
            <a:extLst>
              <a:ext uri="{FF2B5EF4-FFF2-40B4-BE49-F238E27FC236}">
                <a16:creationId xmlns:a16="http://schemas.microsoft.com/office/drawing/2014/main" id="{8B231EB6-12A0-47AA-88B0-D248845383EA}"/>
              </a:ext>
            </a:extLst>
          </p:cNvPr>
          <p:cNvSpPr txBox="1"/>
          <p:nvPr userDrawn="1"/>
        </p:nvSpPr>
        <p:spPr>
          <a:xfrm>
            <a:off x="2992848" y="1330325"/>
            <a:ext cx="1946348" cy="307777"/>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Accent Colors for Infographics and charts only</a:t>
            </a:r>
          </a:p>
        </p:txBody>
      </p:sp>
      <p:sp>
        <p:nvSpPr>
          <p:cNvPr id="9" name="Rectangle 8">
            <a:extLst>
              <a:ext uri="{FF2B5EF4-FFF2-40B4-BE49-F238E27FC236}">
                <a16:creationId xmlns:a16="http://schemas.microsoft.com/office/drawing/2014/main" id="{A4B6D9AD-8E94-4A62-B92C-C973F5486E37}"/>
              </a:ext>
            </a:extLst>
          </p:cNvPr>
          <p:cNvSpPr/>
          <p:nvPr userDrawn="1"/>
        </p:nvSpPr>
        <p:spPr>
          <a:xfrm>
            <a:off x="2999643" y="2240139"/>
            <a:ext cx="839614" cy="411225"/>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81</a:t>
            </a:r>
          </a:p>
          <a:p>
            <a:pPr algn="ctr"/>
            <a:r>
              <a:rPr lang="en-GB" sz="800">
                <a:solidFill>
                  <a:schemeClr val="bg1"/>
                </a:solidFill>
              </a:rPr>
              <a:t>13</a:t>
            </a:r>
          </a:p>
          <a:p>
            <a:pPr algn="ctr"/>
            <a:r>
              <a:rPr lang="en-GB" sz="800">
                <a:solidFill>
                  <a:schemeClr val="bg1"/>
                </a:solidFill>
              </a:rPr>
              <a:t>188</a:t>
            </a:r>
          </a:p>
        </p:txBody>
      </p:sp>
      <p:sp>
        <p:nvSpPr>
          <p:cNvPr id="10" name="Rectangle 9">
            <a:extLst>
              <a:ext uri="{FF2B5EF4-FFF2-40B4-BE49-F238E27FC236}">
                <a16:creationId xmlns:a16="http://schemas.microsoft.com/office/drawing/2014/main" id="{5D377AFC-4BDC-44AC-80A6-06A9503B868A}"/>
              </a:ext>
            </a:extLst>
          </p:cNvPr>
          <p:cNvSpPr/>
          <p:nvPr userDrawn="1"/>
        </p:nvSpPr>
        <p:spPr>
          <a:xfrm>
            <a:off x="2999643" y="2754701"/>
            <a:ext cx="839614" cy="411225"/>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180</a:t>
            </a:r>
          </a:p>
          <a:p>
            <a:pPr algn="ctr"/>
            <a:r>
              <a:rPr lang="en-GB" sz="800">
                <a:solidFill>
                  <a:schemeClr val="bg1"/>
                </a:solidFill>
              </a:rPr>
              <a:t>151</a:t>
            </a:r>
          </a:p>
          <a:p>
            <a:pPr algn="ctr"/>
            <a:r>
              <a:rPr lang="en-GB" sz="800">
                <a:solidFill>
                  <a:schemeClr val="bg1"/>
                </a:solidFill>
              </a:rPr>
              <a:t>255</a:t>
            </a:r>
          </a:p>
        </p:txBody>
      </p:sp>
      <p:sp>
        <p:nvSpPr>
          <p:cNvPr id="59" name="Rectangle 58">
            <a:extLst>
              <a:ext uri="{FF2B5EF4-FFF2-40B4-BE49-F238E27FC236}">
                <a16:creationId xmlns:a16="http://schemas.microsoft.com/office/drawing/2014/main" id="{8B8F1FC7-CA8A-485A-9440-4EA69DF44F1B}"/>
              </a:ext>
            </a:extLst>
          </p:cNvPr>
          <p:cNvSpPr/>
          <p:nvPr userDrawn="1"/>
        </p:nvSpPr>
        <p:spPr>
          <a:xfrm>
            <a:off x="2999643" y="3269262"/>
            <a:ext cx="839614" cy="411225"/>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171</a:t>
            </a:r>
          </a:p>
          <a:p>
            <a:pPr algn="ctr"/>
            <a:r>
              <a:rPr lang="en-GB" sz="800">
                <a:solidFill>
                  <a:schemeClr val="bg1"/>
                </a:solidFill>
              </a:rPr>
              <a:t>13</a:t>
            </a:r>
          </a:p>
          <a:p>
            <a:pPr algn="ctr"/>
            <a:r>
              <a:rPr lang="en-GB" sz="800">
                <a:solidFill>
                  <a:schemeClr val="bg1"/>
                </a:solidFill>
              </a:rPr>
              <a:t>130</a:t>
            </a:r>
          </a:p>
        </p:txBody>
      </p:sp>
      <p:sp>
        <p:nvSpPr>
          <p:cNvPr id="60" name="Rectangle 59">
            <a:extLst>
              <a:ext uri="{FF2B5EF4-FFF2-40B4-BE49-F238E27FC236}">
                <a16:creationId xmlns:a16="http://schemas.microsoft.com/office/drawing/2014/main" id="{FF4DC1F0-F2DB-41DC-B843-C645575C978D}"/>
              </a:ext>
            </a:extLst>
          </p:cNvPr>
          <p:cNvSpPr/>
          <p:nvPr userDrawn="1"/>
        </p:nvSpPr>
        <p:spPr>
          <a:xfrm>
            <a:off x="2999643" y="3783824"/>
            <a:ext cx="839614" cy="411225"/>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255</a:t>
            </a:r>
          </a:p>
          <a:p>
            <a:pPr algn="ctr"/>
            <a:r>
              <a:rPr lang="en-GB" sz="800">
                <a:solidFill>
                  <a:sysClr val="windowText" lastClr="000000"/>
                </a:solidFill>
              </a:rPr>
              <a:t>163</a:t>
            </a:r>
          </a:p>
          <a:p>
            <a:pPr algn="ctr"/>
            <a:r>
              <a:rPr lang="en-GB" sz="800">
                <a:solidFill>
                  <a:sysClr val="windowText" lastClr="000000"/>
                </a:solidFill>
              </a:rPr>
              <a:t>218</a:t>
            </a:r>
          </a:p>
        </p:txBody>
      </p:sp>
      <p:sp>
        <p:nvSpPr>
          <p:cNvPr id="61" name="Rectangle 60">
            <a:extLst>
              <a:ext uri="{FF2B5EF4-FFF2-40B4-BE49-F238E27FC236}">
                <a16:creationId xmlns:a16="http://schemas.microsoft.com/office/drawing/2014/main" id="{1FDCCC15-7DDA-4C27-A66A-86FEF3CE0FDB}"/>
              </a:ext>
            </a:extLst>
          </p:cNvPr>
          <p:cNvSpPr/>
          <p:nvPr userDrawn="1"/>
        </p:nvSpPr>
        <p:spPr>
          <a:xfrm>
            <a:off x="2999643" y="4298384"/>
            <a:ext cx="839614" cy="411225"/>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9</a:t>
            </a:r>
          </a:p>
          <a:p>
            <a:pPr algn="ctr"/>
            <a:r>
              <a:rPr lang="en-GB" sz="800">
                <a:solidFill>
                  <a:schemeClr val="bg1"/>
                </a:solidFill>
              </a:rPr>
              <a:t>142</a:t>
            </a:r>
          </a:p>
          <a:p>
            <a:pPr algn="ctr"/>
            <a:r>
              <a:rPr lang="en-GB" sz="800">
                <a:solidFill>
                  <a:schemeClr val="bg1"/>
                </a:solidFill>
              </a:rPr>
              <a:t>126</a:t>
            </a:r>
          </a:p>
        </p:txBody>
      </p:sp>
      <p:sp>
        <p:nvSpPr>
          <p:cNvPr id="62" name="Rectangle 61">
            <a:extLst>
              <a:ext uri="{FF2B5EF4-FFF2-40B4-BE49-F238E27FC236}">
                <a16:creationId xmlns:a16="http://schemas.microsoft.com/office/drawing/2014/main" id="{E6A7B705-A81A-45EE-B7F8-A08C39775723}"/>
              </a:ext>
            </a:extLst>
          </p:cNvPr>
          <p:cNvSpPr/>
          <p:nvPr userDrawn="1"/>
        </p:nvSpPr>
        <p:spPr>
          <a:xfrm>
            <a:off x="2999643" y="4806552"/>
            <a:ext cx="839614" cy="411225"/>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192</a:t>
            </a:r>
          </a:p>
          <a:p>
            <a:pPr algn="ctr"/>
            <a:r>
              <a:rPr lang="en-GB" sz="800">
                <a:solidFill>
                  <a:schemeClr val="bg1"/>
                </a:solidFill>
              </a:rPr>
              <a:t>174</a:t>
            </a:r>
          </a:p>
        </p:txBody>
      </p:sp>
      <p:sp>
        <p:nvSpPr>
          <p:cNvPr id="63" name="Rectangle 62">
            <a:extLst>
              <a:ext uri="{FF2B5EF4-FFF2-40B4-BE49-F238E27FC236}">
                <a16:creationId xmlns:a16="http://schemas.microsoft.com/office/drawing/2014/main" id="{70C56EF7-AC83-449B-8CC3-F1D314081B92}"/>
              </a:ext>
            </a:extLst>
          </p:cNvPr>
          <p:cNvSpPr/>
          <p:nvPr userDrawn="1"/>
        </p:nvSpPr>
        <p:spPr>
          <a:xfrm>
            <a:off x="2999643" y="5321112"/>
            <a:ext cx="839614" cy="411225"/>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accent3"/>
                </a:solidFill>
              </a:rPr>
              <a:t>99</a:t>
            </a:r>
          </a:p>
          <a:p>
            <a:pPr algn="ctr"/>
            <a:r>
              <a:rPr lang="en-GB" sz="800">
                <a:solidFill>
                  <a:schemeClr val="accent3"/>
                </a:solidFill>
              </a:rPr>
              <a:t>235</a:t>
            </a:r>
          </a:p>
          <a:p>
            <a:pPr algn="ctr"/>
            <a:r>
              <a:rPr lang="en-GB" sz="800">
                <a:solidFill>
                  <a:schemeClr val="accent3"/>
                </a:solidFill>
              </a:rPr>
              <a:t>218</a:t>
            </a:r>
          </a:p>
        </p:txBody>
      </p:sp>
      <p:grpSp>
        <p:nvGrpSpPr>
          <p:cNvPr id="65" name="Group 64">
            <a:extLst>
              <a:ext uri="{FF2B5EF4-FFF2-40B4-BE49-F238E27FC236}">
                <a16:creationId xmlns:a16="http://schemas.microsoft.com/office/drawing/2014/main" id="{34556660-1591-47B1-B18E-F2FCE5FDCA50}"/>
              </a:ext>
            </a:extLst>
          </p:cNvPr>
          <p:cNvGrpSpPr/>
          <p:nvPr userDrawn="1"/>
        </p:nvGrpSpPr>
        <p:grpSpPr>
          <a:xfrm>
            <a:off x="3971416" y="2338957"/>
            <a:ext cx="1253995" cy="3303408"/>
            <a:chOff x="2169429" y="1756308"/>
            <a:chExt cx="2286000" cy="3303408"/>
          </a:xfrm>
        </p:grpSpPr>
        <p:sp>
          <p:nvSpPr>
            <p:cNvPr id="66" name="TextBox 65">
              <a:extLst>
                <a:ext uri="{FF2B5EF4-FFF2-40B4-BE49-F238E27FC236}">
                  <a16:creationId xmlns:a16="http://schemas.microsoft.com/office/drawing/2014/main" id="{C1242448-F6EA-445E-86F6-56F1F6B8DCA0}"/>
                </a:ext>
              </a:extLst>
            </p:cNvPr>
            <p:cNvSpPr txBox="1"/>
            <p:nvPr userDrawn="1"/>
          </p:nvSpPr>
          <p:spPr>
            <a:xfrm>
              <a:off x="2169429" y="2778422"/>
              <a:ext cx="2286000" cy="237066"/>
            </a:xfrm>
            <a:prstGeom prst="rect">
              <a:avLst/>
            </a:prstGeom>
            <a:noFill/>
          </p:spPr>
          <p:txBody>
            <a:bodyPr wrap="square" lIns="54610" tIns="54610" rIns="54610" bIns="54610" rtlCol="0" anchor="ctr">
              <a:noAutofit/>
            </a:bodyPr>
            <a:lstStyle/>
            <a:p>
              <a:pPr algn="l">
                <a:spcAft>
                  <a:spcPts val="600"/>
                </a:spcAft>
              </a:pPr>
              <a:r>
                <a:rPr lang="en-GB" sz="1000"/>
                <a:t>Dark Pink</a:t>
              </a:r>
            </a:p>
          </p:txBody>
        </p:sp>
        <p:sp>
          <p:nvSpPr>
            <p:cNvPr id="67" name="TextBox 66">
              <a:extLst>
                <a:ext uri="{FF2B5EF4-FFF2-40B4-BE49-F238E27FC236}">
                  <a16:creationId xmlns:a16="http://schemas.microsoft.com/office/drawing/2014/main" id="{F9F2D96E-0391-44D3-9D85-C49CD2682224}"/>
                </a:ext>
              </a:extLst>
            </p:cNvPr>
            <p:cNvSpPr txBox="1"/>
            <p:nvPr userDrawn="1"/>
          </p:nvSpPr>
          <p:spPr>
            <a:xfrm>
              <a:off x="2169429" y="1756308"/>
              <a:ext cx="2286000" cy="237066"/>
            </a:xfrm>
            <a:prstGeom prst="rect">
              <a:avLst/>
            </a:prstGeom>
            <a:noFill/>
          </p:spPr>
          <p:txBody>
            <a:bodyPr wrap="square" lIns="54610" tIns="54610" rIns="54610" bIns="54610" rtlCol="0" anchor="ctr">
              <a:noAutofit/>
            </a:bodyPr>
            <a:lstStyle/>
            <a:p>
              <a:pPr algn="l">
                <a:spcAft>
                  <a:spcPts val="600"/>
                </a:spcAft>
              </a:pPr>
              <a:r>
                <a:rPr lang="en-GB" sz="1000"/>
                <a:t>Dark Purple</a:t>
              </a:r>
            </a:p>
          </p:txBody>
        </p:sp>
        <p:sp>
          <p:nvSpPr>
            <p:cNvPr id="68" name="TextBox 67">
              <a:extLst>
                <a:ext uri="{FF2B5EF4-FFF2-40B4-BE49-F238E27FC236}">
                  <a16:creationId xmlns:a16="http://schemas.microsoft.com/office/drawing/2014/main" id="{712A9094-C141-4137-91C8-07CDF0270449}"/>
                </a:ext>
              </a:extLst>
            </p:cNvPr>
            <p:cNvSpPr txBox="1"/>
            <p:nvPr userDrawn="1"/>
          </p:nvSpPr>
          <p:spPr>
            <a:xfrm>
              <a:off x="2169429" y="3289479"/>
              <a:ext cx="2286000" cy="237066"/>
            </a:xfrm>
            <a:prstGeom prst="rect">
              <a:avLst/>
            </a:prstGeom>
            <a:noFill/>
          </p:spPr>
          <p:txBody>
            <a:bodyPr wrap="square" lIns="54610" tIns="54610" rIns="54610" bIns="54610" rtlCol="0" anchor="ctr">
              <a:noAutofit/>
            </a:bodyPr>
            <a:lstStyle/>
            <a:p>
              <a:pPr algn="l">
                <a:spcAft>
                  <a:spcPts val="600"/>
                </a:spcAft>
              </a:pPr>
              <a:r>
                <a:rPr lang="en-GB" sz="1000"/>
                <a:t>Light Pink</a:t>
              </a:r>
            </a:p>
          </p:txBody>
        </p:sp>
        <p:sp>
          <p:nvSpPr>
            <p:cNvPr id="69" name="TextBox 68">
              <a:extLst>
                <a:ext uri="{FF2B5EF4-FFF2-40B4-BE49-F238E27FC236}">
                  <a16:creationId xmlns:a16="http://schemas.microsoft.com/office/drawing/2014/main" id="{A455B7B5-73DE-46AF-B400-88997B50AD80}"/>
                </a:ext>
              </a:extLst>
            </p:cNvPr>
            <p:cNvSpPr txBox="1"/>
            <p:nvPr userDrawn="1"/>
          </p:nvSpPr>
          <p:spPr>
            <a:xfrm>
              <a:off x="2169429" y="3800536"/>
              <a:ext cx="2286000" cy="237066"/>
            </a:xfrm>
            <a:prstGeom prst="rect">
              <a:avLst/>
            </a:prstGeom>
            <a:noFill/>
          </p:spPr>
          <p:txBody>
            <a:bodyPr wrap="square" lIns="54610" tIns="54610" rIns="54610" bIns="54610" rtlCol="0" anchor="ctr">
              <a:noAutofit/>
            </a:bodyPr>
            <a:lstStyle/>
            <a:p>
              <a:pPr algn="l">
                <a:spcAft>
                  <a:spcPts val="600"/>
                </a:spcAft>
              </a:pPr>
              <a:r>
                <a:rPr lang="en-GB" sz="1000"/>
                <a:t>Dark Green</a:t>
              </a:r>
            </a:p>
          </p:txBody>
        </p:sp>
        <p:sp>
          <p:nvSpPr>
            <p:cNvPr id="70" name="TextBox 69">
              <a:extLst>
                <a:ext uri="{FF2B5EF4-FFF2-40B4-BE49-F238E27FC236}">
                  <a16:creationId xmlns:a16="http://schemas.microsoft.com/office/drawing/2014/main" id="{2B4C4881-6213-41A5-AC03-CCE78498A9AE}"/>
                </a:ext>
              </a:extLst>
            </p:cNvPr>
            <p:cNvSpPr txBox="1"/>
            <p:nvPr userDrawn="1"/>
          </p:nvSpPr>
          <p:spPr>
            <a:xfrm>
              <a:off x="2169429" y="2267365"/>
              <a:ext cx="2286000" cy="237066"/>
            </a:xfrm>
            <a:prstGeom prst="rect">
              <a:avLst/>
            </a:prstGeom>
            <a:noFill/>
          </p:spPr>
          <p:txBody>
            <a:bodyPr wrap="square" lIns="54610" tIns="54610" rIns="54610" bIns="54610" rtlCol="0" anchor="ctr">
              <a:noAutofit/>
            </a:bodyPr>
            <a:lstStyle/>
            <a:p>
              <a:pPr algn="l">
                <a:spcAft>
                  <a:spcPts val="600"/>
                </a:spcAft>
              </a:pPr>
              <a:r>
                <a:rPr lang="en-GB" sz="1000"/>
                <a:t>Light Purple</a:t>
              </a:r>
            </a:p>
          </p:txBody>
        </p:sp>
        <p:sp>
          <p:nvSpPr>
            <p:cNvPr id="71" name="TextBox 70">
              <a:extLst>
                <a:ext uri="{FF2B5EF4-FFF2-40B4-BE49-F238E27FC236}">
                  <a16:creationId xmlns:a16="http://schemas.microsoft.com/office/drawing/2014/main" id="{940387EA-5FDE-4F6F-BAF2-604549CCD0F0}"/>
                </a:ext>
              </a:extLst>
            </p:cNvPr>
            <p:cNvSpPr txBox="1"/>
            <p:nvPr userDrawn="1"/>
          </p:nvSpPr>
          <p:spPr>
            <a:xfrm>
              <a:off x="2169429" y="4311593"/>
              <a:ext cx="2286000" cy="237066"/>
            </a:xfrm>
            <a:prstGeom prst="rect">
              <a:avLst/>
            </a:prstGeom>
            <a:noFill/>
          </p:spPr>
          <p:txBody>
            <a:bodyPr wrap="square" lIns="54610" tIns="54610" rIns="54610" bIns="54610" rtlCol="0" anchor="ctr">
              <a:noAutofit/>
            </a:bodyPr>
            <a:lstStyle/>
            <a:p>
              <a:pPr algn="l">
                <a:spcAft>
                  <a:spcPts val="600"/>
                </a:spcAft>
              </a:pPr>
              <a:r>
                <a:rPr lang="en-GB" sz="1000"/>
                <a:t>Green</a:t>
              </a:r>
            </a:p>
          </p:txBody>
        </p:sp>
        <p:sp>
          <p:nvSpPr>
            <p:cNvPr id="72" name="TextBox 71">
              <a:extLst>
                <a:ext uri="{FF2B5EF4-FFF2-40B4-BE49-F238E27FC236}">
                  <a16:creationId xmlns:a16="http://schemas.microsoft.com/office/drawing/2014/main" id="{A92671DE-F6BD-48CB-B11C-208DD1F1CCB3}"/>
                </a:ext>
              </a:extLst>
            </p:cNvPr>
            <p:cNvSpPr txBox="1"/>
            <p:nvPr userDrawn="1"/>
          </p:nvSpPr>
          <p:spPr>
            <a:xfrm>
              <a:off x="2169429" y="4822650"/>
              <a:ext cx="2286000" cy="237066"/>
            </a:xfrm>
            <a:prstGeom prst="rect">
              <a:avLst/>
            </a:prstGeom>
            <a:noFill/>
          </p:spPr>
          <p:txBody>
            <a:bodyPr wrap="square" lIns="54610" tIns="54610" rIns="54610" bIns="54610" rtlCol="0" anchor="ctr">
              <a:noAutofit/>
            </a:bodyPr>
            <a:lstStyle/>
            <a:p>
              <a:pPr algn="l">
                <a:spcAft>
                  <a:spcPts val="600"/>
                </a:spcAft>
              </a:pPr>
              <a:r>
                <a:rPr lang="en-GB" sz="1000"/>
                <a:t>Light Green</a:t>
              </a:r>
            </a:p>
          </p:txBody>
        </p:sp>
      </p:grpSp>
      <p:sp>
        <p:nvSpPr>
          <p:cNvPr id="74" name="Rectangle 73">
            <a:extLst>
              <a:ext uri="{FF2B5EF4-FFF2-40B4-BE49-F238E27FC236}">
                <a16:creationId xmlns:a16="http://schemas.microsoft.com/office/drawing/2014/main" id="{35C7B945-9627-4D94-B008-C987FEA96972}"/>
              </a:ext>
            </a:extLst>
          </p:cNvPr>
          <p:cNvSpPr/>
          <p:nvPr userDrawn="1"/>
        </p:nvSpPr>
        <p:spPr>
          <a:xfrm>
            <a:off x="5232206" y="1731971"/>
            <a:ext cx="839614" cy="411225"/>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51</a:t>
            </a:r>
          </a:p>
          <a:p>
            <a:pPr algn="ctr"/>
            <a:r>
              <a:rPr lang="en-GB" sz="800">
                <a:solidFill>
                  <a:schemeClr val="bg1"/>
                </a:solidFill>
              </a:rPr>
              <a:t>51</a:t>
            </a:r>
          </a:p>
          <a:p>
            <a:pPr algn="ctr"/>
            <a:r>
              <a:rPr lang="en-GB" sz="800">
                <a:solidFill>
                  <a:schemeClr val="bg1"/>
                </a:solidFill>
              </a:rPr>
              <a:t>51</a:t>
            </a:r>
          </a:p>
        </p:txBody>
      </p:sp>
      <p:sp>
        <p:nvSpPr>
          <p:cNvPr id="75" name="Rectangle 74">
            <a:extLst>
              <a:ext uri="{FF2B5EF4-FFF2-40B4-BE49-F238E27FC236}">
                <a16:creationId xmlns:a16="http://schemas.microsoft.com/office/drawing/2014/main" id="{AEB1F170-4966-4AAF-ABAA-3D2A0369F7FA}"/>
              </a:ext>
            </a:extLst>
          </p:cNvPr>
          <p:cNvSpPr/>
          <p:nvPr userDrawn="1"/>
        </p:nvSpPr>
        <p:spPr>
          <a:xfrm>
            <a:off x="5232206" y="2246533"/>
            <a:ext cx="839614" cy="411225"/>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a:p>
            <a:pPr algn="ctr"/>
            <a:endParaRPr lang="en-GB" sz="800">
              <a:solidFill>
                <a:schemeClr val="bg1"/>
              </a:solidFill>
            </a:endParaRPr>
          </a:p>
        </p:txBody>
      </p:sp>
      <p:sp>
        <p:nvSpPr>
          <p:cNvPr id="76" name="TextBox 75">
            <a:extLst>
              <a:ext uri="{FF2B5EF4-FFF2-40B4-BE49-F238E27FC236}">
                <a16:creationId xmlns:a16="http://schemas.microsoft.com/office/drawing/2014/main" id="{7033C2B2-E4D1-4420-8509-EC1E2C80321F}"/>
              </a:ext>
            </a:extLst>
          </p:cNvPr>
          <p:cNvSpPr txBox="1"/>
          <p:nvPr userDrawn="1"/>
        </p:nvSpPr>
        <p:spPr>
          <a:xfrm>
            <a:off x="5225411" y="1330325"/>
            <a:ext cx="1545229" cy="307777"/>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Neutrals for Infographics and charts only </a:t>
            </a:r>
          </a:p>
        </p:txBody>
      </p:sp>
      <p:sp>
        <p:nvSpPr>
          <p:cNvPr id="77" name="Rectangle 76">
            <a:extLst>
              <a:ext uri="{FF2B5EF4-FFF2-40B4-BE49-F238E27FC236}">
                <a16:creationId xmlns:a16="http://schemas.microsoft.com/office/drawing/2014/main" id="{9BFC6FF0-9D30-4829-A667-26B9E6467077}"/>
              </a:ext>
            </a:extLst>
          </p:cNvPr>
          <p:cNvSpPr/>
          <p:nvPr userDrawn="1"/>
        </p:nvSpPr>
        <p:spPr>
          <a:xfrm>
            <a:off x="5232206" y="2761094"/>
            <a:ext cx="839614" cy="4112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152</a:t>
            </a:r>
          </a:p>
          <a:p>
            <a:pPr algn="ctr"/>
            <a:r>
              <a:rPr lang="en-GB" sz="800">
                <a:solidFill>
                  <a:schemeClr val="bg1"/>
                </a:solidFill>
              </a:rPr>
              <a:t>152</a:t>
            </a:r>
          </a:p>
          <a:p>
            <a:pPr algn="ctr"/>
            <a:r>
              <a:rPr lang="en-GB" sz="800">
                <a:solidFill>
                  <a:schemeClr val="bg1"/>
                </a:solidFill>
              </a:rPr>
              <a:t>152</a:t>
            </a:r>
          </a:p>
        </p:txBody>
      </p:sp>
      <p:sp>
        <p:nvSpPr>
          <p:cNvPr id="78" name="Rectangle 77">
            <a:extLst>
              <a:ext uri="{FF2B5EF4-FFF2-40B4-BE49-F238E27FC236}">
                <a16:creationId xmlns:a16="http://schemas.microsoft.com/office/drawing/2014/main" id="{AF40F7A4-A491-46D0-AC78-F38FB368D987}"/>
              </a:ext>
            </a:extLst>
          </p:cNvPr>
          <p:cNvSpPr/>
          <p:nvPr userDrawn="1"/>
        </p:nvSpPr>
        <p:spPr>
          <a:xfrm>
            <a:off x="5232206" y="3275656"/>
            <a:ext cx="839614" cy="41122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178</a:t>
            </a:r>
          </a:p>
          <a:p>
            <a:pPr algn="ctr"/>
            <a:r>
              <a:rPr lang="en-GB" sz="800">
                <a:solidFill>
                  <a:sysClr val="windowText" lastClr="000000"/>
                </a:solidFill>
              </a:rPr>
              <a:t>178</a:t>
            </a:r>
          </a:p>
          <a:p>
            <a:pPr algn="ctr"/>
            <a:r>
              <a:rPr lang="en-GB" sz="800">
                <a:solidFill>
                  <a:sysClr val="windowText" lastClr="000000"/>
                </a:solidFill>
              </a:rPr>
              <a:t>178</a:t>
            </a:r>
          </a:p>
        </p:txBody>
      </p:sp>
      <p:sp>
        <p:nvSpPr>
          <p:cNvPr id="79" name="Rectangle 78">
            <a:extLst>
              <a:ext uri="{FF2B5EF4-FFF2-40B4-BE49-F238E27FC236}">
                <a16:creationId xmlns:a16="http://schemas.microsoft.com/office/drawing/2014/main" id="{E22CE48C-CD62-438B-AF1B-E80398CE41CF}"/>
              </a:ext>
            </a:extLst>
          </p:cNvPr>
          <p:cNvSpPr/>
          <p:nvPr userDrawn="1"/>
        </p:nvSpPr>
        <p:spPr>
          <a:xfrm>
            <a:off x="5232206" y="3790216"/>
            <a:ext cx="839614" cy="41122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229</a:t>
            </a:r>
          </a:p>
          <a:p>
            <a:pPr algn="ctr"/>
            <a:r>
              <a:rPr lang="en-GB" sz="800">
                <a:solidFill>
                  <a:schemeClr val="tx1"/>
                </a:solidFill>
              </a:rPr>
              <a:t>229</a:t>
            </a:r>
          </a:p>
          <a:p>
            <a:pPr algn="ctr"/>
            <a:r>
              <a:rPr lang="en-GB" sz="800">
                <a:solidFill>
                  <a:schemeClr val="tx1"/>
                </a:solidFill>
              </a:rPr>
              <a:t>229</a:t>
            </a:r>
          </a:p>
        </p:txBody>
      </p:sp>
      <p:sp>
        <p:nvSpPr>
          <p:cNvPr id="83" name="TextBox 82">
            <a:extLst>
              <a:ext uri="{FF2B5EF4-FFF2-40B4-BE49-F238E27FC236}">
                <a16:creationId xmlns:a16="http://schemas.microsoft.com/office/drawing/2014/main" id="{BFA814C9-BD96-4348-B664-2AD4A5DAAB12}"/>
              </a:ext>
            </a:extLst>
          </p:cNvPr>
          <p:cNvSpPr txBox="1"/>
          <p:nvPr userDrawn="1"/>
        </p:nvSpPr>
        <p:spPr>
          <a:xfrm>
            <a:off x="6203980" y="2852903"/>
            <a:ext cx="714476" cy="237066"/>
          </a:xfrm>
          <a:prstGeom prst="rect">
            <a:avLst/>
          </a:prstGeom>
          <a:noFill/>
        </p:spPr>
        <p:txBody>
          <a:bodyPr wrap="square" lIns="54610" tIns="54610" rIns="54610" bIns="54610" rtlCol="0" anchor="ctr">
            <a:noAutofit/>
          </a:bodyPr>
          <a:lstStyle/>
          <a:p>
            <a:pPr algn="l">
              <a:spcAft>
                <a:spcPts val="600"/>
              </a:spcAft>
            </a:pPr>
            <a:r>
              <a:rPr lang="en-GB" sz="1000"/>
              <a:t>Grey 3</a:t>
            </a:r>
          </a:p>
        </p:txBody>
      </p:sp>
      <p:sp>
        <p:nvSpPr>
          <p:cNvPr id="84" name="TextBox 83">
            <a:extLst>
              <a:ext uri="{FF2B5EF4-FFF2-40B4-BE49-F238E27FC236}">
                <a16:creationId xmlns:a16="http://schemas.microsoft.com/office/drawing/2014/main" id="{B38E8C09-0782-4E70-887B-080A8FC240A9}"/>
              </a:ext>
            </a:extLst>
          </p:cNvPr>
          <p:cNvSpPr txBox="1"/>
          <p:nvPr userDrawn="1"/>
        </p:nvSpPr>
        <p:spPr>
          <a:xfrm>
            <a:off x="6203980" y="1830789"/>
            <a:ext cx="714476" cy="237066"/>
          </a:xfrm>
          <a:prstGeom prst="rect">
            <a:avLst/>
          </a:prstGeom>
          <a:noFill/>
        </p:spPr>
        <p:txBody>
          <a:bodyPr wrap="square" lIns="54610" tIns="54610" rIns="54610" bIns="54610" rtlCol="0" anchor="ctr">
            <a:noAutofit/>
          </a:bodyPr>
          <a:lstStyle/>
          <a:p>
            <a:pPr algn="l">
              <a:spcAft>
                <a:spcPts val="600"/>
              </a:spcAft>
            </a:pPr>
            <a:r>
              <a:rPr lang="en-GB" sz="1000"/>
              <a:t>Grey 1</a:t>
            </a:r>
          </a:p>
        </p:txBody>
      </p:sp>
      <p:sp>
        <p:nvSpPr>
          <p:cNvPr id="85" name="TextBox 84">
            <a:extLst>
              <a:ext uri="{FF2B5EF4-FFF2-40B4-BE49-F238E27FC236}">
                <a16:creationId xmlns:a16="http://schemas.microsoft.com/office/drawing/2014/main" id="{7C3E17E9-EAB5-401D-99B5-E01BBCBAAE59}"/>
              </a:ext>
            </a:extLst>
          </p:cNvPr>
          <p:cNvSpPr txBox="1"/>
          <p:nvPr userDrawn="1"/>
        </p:nvSpPr>
        <p:spPr>
          <a:xfrm>
            <a:off x="6203980" y="3363960"/>
            <a:ext cx="714476" cy="237066"/>
          </a:xfrm>
          <a:prstGeom prst="rect">
            <a:avLst/>
          </a:prstGeom>
          <a:noFill/>
        </p:spPr>
        <p:txBody>
          <a:bodyPr wrap="square" lIns="54610" tIns="54610" rIns="54610" bIns="54610" rtlCol="0" anchor="ctr">
            <a:noAutofit/>
          </a:bodyPr>
          <a:lstStyle/>
          <a:p>
            <a:pPr algn="l">
              <a:spcAft>
                <a:spcPts val="600"/>
              </a:spcAft>
            </a:pPr>
            <a:r>
              <a:rPr lang="en-GB" sz="1000"/>
              <a:t>Grey 4</a:t>
            </a:r>
          </a:p>
        </p:txBody>
      </p:sp>
      <p:sp>
        <p:nvSpPr>
          <p:cNvPr id="86" name="TextBox 85">
            <a:extLst>
              <a:ext uri="{FF2B5EF4-FFF2-40B4-BE49-F238E27FC236}">
                <a16:creationId xmlns:a16="http://schemas.microsoft.com/office/drawing/2014/main" id="{DA95C41B-9591-4042-8AC0-03DBDA91FD18}"/>
              </a:ext>
            </a:extLst>
          </p:cNvPr>
          <p:cNvSpPr txBox="1"/>
          <p:nvPr userDrawn="1"/>
        </p:nvSpPr>
        <p:spPr>
          <a:xfrm>
            <a:off x="6203980" y="3875017"/>
            <a:ext cx="714476" cy="237066"/>
          </a:xfrm>
          <a:prstGeom prst="rect">
            <a:avLst/>
          </a:prstGeom>
          <a:noFill/>
        </p:spPr>
        <p:txBody>
          <a:bodyPr wrap="square" lIns="54610" tIns="54610" rIns="54610" bIns="54610" rtlCol="0" anchor="ctr">
            <a:noAutofit/>
          </a:bodyPr>
          <a:lstStyle/>
          <a:p>
            <a:pPr algn="l">
              <a:spcAft>
                <a:spcPts val="600"/>
              </a:spcAft>
            </a:pPr>
            <a:r>
              <a:rPr lang="en-GB" sz="1000"/>
              <a:t>Grey 5</a:t>
            </a:r>
          </a:p>
        </p:txBody>
      </p:sp>
      <p:sp>
        <p:nvSpPr>
          <p:cNvPr id="87" name="TextBox 86">
            <a:extLst>
              <a:ext uri="{FF2B5EF4-FFF2-40B4-BE49-F238E27FC236}">
                <a16:creationId xmlns:a16="http://schemas.microsoft.com/office/drawing/2014/main" id="{C924189F-5F86-46B9-810F-1AF60243011B}"/>
              </a:ext>
            </a:extLst>
          </p:cNvPr>
          <p:cNvSpPr txBox="1"/>
          <p:nvPr userDrawn="1"/>
        </p:nvSpPr>
        <p:spPr>
          <a:xfrm>
            <a:off x="6203980" y="2341846"/>
            <a:ext cx="714476" cy="237066"/>
          </a:xfrm>
          <a:prstGeom prst="rect">
            <a:avLst/>
          </a:prstGeom>
          <a:noFill/>
        </p:spPr>
        <p:txBody>
          <a:bodyPr wrap="square" lIns="54610" tIns="54610" rIns="54610" bIns="54610" rtlCol="0" anchor="ctr">
            <a:noAutofit/>
          </a:bodyPr>
          <a:lstStyle/>
          <a:p>
            <a:pPr algn="l">
              <a:spcAft>
                <a:spcPts val="600"/>
              </a:spcAft>
            </a:pPr>
            <a:r>
              <a:rPr lang="en-GB" sz="1000"/>
              <a:t>Grey 2</a:t>
            </a:r>
          </a:p>
        </p:txBody>
      </p:sp>
      <p:sp>
        <p:nvSpPr>
          <p:cNvPr id="52" name="Rectangle 51">
            <a:extLst>
              <a:ext uri="{FF2B5EF4-FFF2-40B4-BE49-F238E27FC236}">
                <a16:creationId xmlns:a16="http://schemas.microsoft.com/office/drawing/2014/main" id="{4ACB48A6-B340-401D-8994-A0E53291AC9B}"/>
              </a:ext>
            </a:extLst>
          </p:cNvPr>
          <p:cNvSpPr/>
          <p:nvPr userDrawn="1"/>
        </p:nvSpPr>
        <p:spPr>
          <a:xfrm>
            <a:off x="7170486" y="2670083"/>
            <a:ext cx="839614" cy="411225"/>
          </a:xfrm>
          <a:prstGeom prst="rect">
            <a:avLst/>
          </a:prstGeom>
          <a:gradFill>
            <a:gsLst>
              <a:gs pos="100000">
                <a:schemeClr val="accent1"/>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a:solidFill>
                <a:schemeClr val="bg1"/>
              </a:solidFill>
            </a:endParaRPr>
          </a:p>
        </p:txBody>
      </p:sp>
      <p:sp>
        <p:nvSpPr>
          <p:cNvPr id="53" name="Rectangle 52">
            <a:extLst>
              <a:ext uri="{FF2B5EF4-FFF2-40B4-BE49-F238E27FC236}">
                <a16:creationId xmlns:a16="http://schemas.microsoft.com/office/drawing/2014/main" id="{26F71474-A782-4BB1-8B9F-8DCCEAF88E0C}"/>
              </a:ext>
            </a:extLst>
          </p:cNvPr>
          <p:cNvSpPr/>
          <p:nvPr userDrawn="1"/>
        </p:nvSpPr>
        <p:spPr>
          <a:xfrm>
            <a:off x="9170077" y="2670083"/>
            <a:ext cx="839614" cy="411225"/>
          </a:xfrm>
          <a:prstGeom prst="rect">
            <a:avLst/>
          </a:prstGeom>
          <a:gradFill>
            <a:gsLst>
              <a:gs pos="100000">
                <a:srgbClr val="ACEAFF"/>
              </a:gs>
              <a:gs pos="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a:solidFill>
                <a:schemeClr val="bg1"/>
              </a:solidFill>
            </a:endParaRPr>
          </a:p>
        </p:txBody>
      </p:sp>
      <p:sp>
        <p:nvSpPr>
          <p:cNvPr id="54" name="TextBox 53">
            <a:extLst>
              <a:ext uri="{FF2B5EF4-FFF2-40B4-BE49-F238E27FC236}">
                <a16:creationId xmlns:a16="http://schemas.microsoft.com/office/drawing/2014/main" id="{2102BFCC-8EF9-4273-ADB0-A655CD827F66}"/>
              </a:ext>
            </a:extLst>
          </p:cNvPr>
          <p:cNvSpPr txBox="1"/>
          <p:nvPr userDrawn="1"/>
        </p:nvSpPr>
        <p:spPr>
          <a:xfrm>
            <a:off x="8028290" y="2757773"/>
            <a:ext cx="1568421" cy="237066"/>
          </a:xfrm>
          <a:prstGeom prst="rect">
            <a:avLst/>
          </a:prstGeom>
          <a:noFill/>
        </p:spPr>
        <p:txBody>
          <a:bodyPr wrap="square" lIns="54610" tIns="54610" rIns="54610" bIns="54610" rtlCol="0" anchor="ctr">
            <a:noAutofit/>
          </a:bodyPr>
          <a:lstStyle/>
          <a:p>
            <a:pPr algn="l">
              <a:spcAft>
                <a:spcPts val="600"/>
              </a:spcAft>
            </a:pPr>
            <a:r>
              <a:rPr lang="en-GB" sz="1000"/>
              <a:t>Purple/</a:t>
            </a:r>
            <a:br>
              <a:rPr lang="en-GB" sz="1000"/>
            </a:br>
            <a:r>
              <a:rPr lang="en-GB" sz="1000"/>
              <a:t>Cobalt gradient</a:t>
            </a:r>
          </a:p>
        </p:txBody>
      </p:sp>
      <p:sp>
        <p:nvSpPr>
          <p:cNvPr id="55" name="TextBox 54">
            <a:extLst>
              <a:ext uri="{FF2B5EF4-FFF2-40B4-BE49-F238E27FC236}">
                <a16:creationId xmlns:a16="http://schemas.microsoft.com/office/drawing/2014/main" id="{02D8D802-07C6-434C-B36C-582D2F2FAF7C}"/>
              </a:ext>
            </a:extLst>
          </p:cNvPr>
          <p:cNvSpPr txBox="1"/>
          <p:nvPr userDrawn="1"/>
        </p:nvSpPr>
        <p:spPr>
          <a:xfrm>
            <a:off x="10100206" y="2869887"/>
            <a:ext cx="1709098" cy="237066"/>
          </a:xfrm>
          <a:prstGeom prst="rect">
            <a:avLst/>
          </a:prstGeom>
          <a:noFill/>
        </p:spPr>
        <p:txBody>
          <a:bodyPr wrap="square" lIns="54610" tIns="54610" rIns="54610" bIns="54610" rtlCol="0" anchor="ctr">
            <a:noAutofit/>
          </a:bodyPr>
          <a:lstStyle/>
          <a:p>
            <a:pPr algn="l">
              <a:spcAft>
                <a:spcPts val="600"/>
              </a:spcAft>
            </a:pPr>
            <a:r>
              <a:rPr lang="en-GB" sz="1000"/>
              <a:t>Pacific/</a:t>
            </a:r>
            <a:br>
              <a:rPr lang="en-GB" sz="1000"/>
            </a:br>
            <a:r>
              <a:rPr lang="en-GB" sz="1000"/>
              <a:t>Light Blue gradient</a:t>
            </a:r>
          </a:p>
        </p:txBody>
      </p:sp>
      <p:sp>
        <p:nvSpPr>
          <p:cNvPr id="56" name="TextBox 55">
            <a:extLst>
              <a:ext uri="{FF2B5EF4-FFF2-40B4-BE49-F238E27FC236}">
                <a16:creationId xmlns:a16="http://schemas.microsoft.com/office/drawing/2014/main" id="{F56630A0-1CC3-4558-99F3-72A9846C3FA4}"/>
              </a:ext>
            </a:extLst>
          </p:cNvPr>
          <p:cNvSpPr txBox="1"/>
          <p:nvPr userDrawn="1"/>
        </p:nvSpPr>
        <p:spPr>
          <a:xfrm>
            <a:off x="7146554" y="1298952"/>
            <a:ext cx="4047046" cy="1269578"/>
          </a:xfrm>
          <a:prstGeom prst="rect">
            <a:avLst/>
          </a:prstGeom>
          <a:noFill/>
        </p:spPr>
        <p:txBody>
          <a:bodyPr wrap="square" lIns="0" tIns="0" rIns="0" bIns="0" rtlCol="0">
            <a:spAutoFit/>
          </a:bodyPr>
          <a:lstStyle/>
          <a:p>
            <a:pPr algn="l">
              <a:spcAft>
                <a:spcPts val="300"/>
              </a:spcAft>
            </a:pPr>
            <a:r>
              <a:rPr lang="en-US" sz="1000" b="1">
                <a:solidFill>
                  <a:sysClr val="windowText" lastClr="000000"/>
                </a:solidFill>
              </a:rPr>
              <a:t>Gradients</a:t>
            </a:r>
          </a:p>
          <a:p>
            <a:pPr marL="171450" indent="-171450" algn="l">
              <a:spcAft>
                <a:spcPts val="300"/>
              </a:spcAft>
              <a:buFont typeface="Arial" panose="020B0604020202020204" pitchFamily="34" charset="0"/>
              <a:buChar char="•"/>
            </a:pPr>
            <a:r>
              <a:rPr lang="en-GB" sz="1000" b="0">
                <a:solidFill>
                  <a:sysClr val="windowText" lastClr="000000"/>
                </a:solidFill>
              </a:rPr>
              <a:t>The </a:t>
            </a:r>
            <a:r>
              <a:rPr lang="en-GB" sz="1000" b="0" err="1">
                <a:solidFill>
                  <a:sysClr val="windowText" lastClr="000000"/>
                </a:solidFill>
              </a:rPr>
              <a:t>colors</a:t>
            </a:r>
            <a:r>
              <a:rPr lang="en-GB" sz="1000" b="0">
                <a:solidFill>
                  <a:sysClr val="windowText" lastClr="000000"/>
                </a:solidFill>
              </a:rPr>
              <a:t> are applied at both ends of the gradient, at 0% and 100% locations</a:t>
            </a:r>
          </a:p>
          <a:p>
            <a:pPr marL="171450" indent="-171450" algn="l">
              <a:spcAft>
                <a:spcPts val="300"/>
              </a:spcAft>
              <a:buFont typeface="Arial" panose="020B0604020202020204" pitchFamily="34" charset="0"/>
              <a:buChar char="•"/>
            </a:pPr>
            <a:r>
              <a:rPr lang="en-GB" sz="1000" b="0">
                <a:solidFill>
                  <a:sysClr val="windowText" lastClr="000000"/>
                </a:solidFill>
              </a:rPr>
              <a:t>The mid-point is at 50%</a:t>
            </a:r>
          </a:p>
          <a:p>
            <a:pPr marL="171450" indent="-171450" algn="l">
              <a:spcAft>
                <a:spcPts val="300"/>
              </a:spcAft>
              <a:buFont typeface="Arial" panose="020B0604020202020204" pitchFamily="34" charset="0"/>
              <a:buChar char="•"/>
            </a:pPr>
            <a:r>
              <a:rPr lang="en-GB" sz="1000" b="0">
                <a:solidFill>
                  <a:sysClr val="windowText" lastClr="000000"/>
                </a:solidFill>
              </a:rPr>
              <a:t>The gradients are used at a 0º angle</a:t>
            </a:r>
          </a:p>
          <a:p>
            <a:pPr marL="171450" indent="-171450" algn="l">
              <a:spcAft>
                <a:spcPts val="300"/>
              </a:spcAft>
              <a:buFont typeface="Arial" panose="020B0604020202020204" pitchFamily="34" charset="0"/>
              <a:buChar char="•"/>
            </a:pPr>
            <a:r>
              <a:rPr lang="en-GB" sz="1000" b="0">
                <a:solidFill>
                  <a:sysClr val="windowText" lastClr="000000"/>
                </a:solidFill>
              </a:rPr>
              <a:t>Use the linear gradient, never radial</a:t>
            </a:r>
          </a:p>
          <a:p>
            <a:pPr marL="171450" indent="-171450" algn="l">
              <a:spcAft>
                <a:spcPts val="300"/>
              </a:spcAft>
              <a:buFont typeface="Arial" panose="020B0604020202020204" pitchFamily="34" charset="0"/>
              <a:buChar char="•"/>
            </a:pPr>
            <a:r>
              <a:rPr lang="en-GB" sz="1000" b="0">
                <a:solidFill>
                  <a:sysClr val="windowText" lastClr="000000"/>
                </a:solidFill>
              </a:rPr>
              <a:t>Do not create new gradients; use only the gradients shown here</a:t>
            </a:r>
            <a:endParaRPr lang="en-US" sz="1000" b="0">
              <a:solidFill>
                <a:sysClr val="windowText" lastClr="000000"/>
              </a:solidFill>
            </a:endParaRPr>
          </a:p>
        </p:txBody>
      </p:sp>
      <p:sp>
        <p:nvSpPr>
          <p:cNvPr id="57" name="Rectangle 56">
            <a:extLst>
              <a:ext uri="{FF2B5EF4-FFF2-40B4-BE49-F238E27FC236}">
                <a16:creationId xmlns:a16="http://schemas.microsoft.com/office/drawing/2014/main" id="{9D5AAA1F-BD76-48F7-8C50-6E5979B9537B}"/>
              </a:ext>
            </a:extLst>
          </p:cNvPr>
          <p:cNvSpPr>
            <a:spLocks/>
          </p:cNvSpPr>
          <p:nvPr userDrawn="1"/>
        </p:nvSpPr>
        <p:spPr>
          <a:xfrm>
            <a:off x="5225411" y="4304594"/>
            <a:ext cx="839614" cy="4112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255</a:t>
            </a:r>
          </a:p>
          <a:p>
            <a:pPr algn="ctr"/>
            <a:r>
              <a:rPr lang="en-GB" sz="800">
                <a:solidFill>
                  <a:schemeClr val="tx1"/>
                </a:solidFill>
              </a:rPr>
              <a:t>255</a:t>
            </a:r>
          </a:p>
          <a:p>
            <a:pPr algn="ctr"/>
            <a:r>
              <a:rPr lang="en-GB" sz="800">
                <a:solidFill>
                  <a:schemeClr val="tx1"/>
                </a:solidFill>
              </a:rPr>
              <a:t>255</a:t>
            </a:r>
          </a:p>
        </p:txBody>
      </p:sp>
      <p:sp>
        <p:nvSpPr>
          <p:cNvPr id="58" name="TextBox 57">
            <a:extLst>
              <a:ext uri="{FF2B5EF4-FFF2-40B4-BE49-F238E27FC236}">
                <a16:creationId xmlns:a16="http://schemas.microsoft.com/office/drawing/2014/main" id="{3485E89C-C25F-4DDF-BA6F-8600323267FE}"/>
              </a:ext>
            </a:extLst>
          </p:cNvPr>
          <p:cNvSpPr txBox="1"/>
          <p:nvPr userDrawn="1"/>
        </p:nvSpPr>
        <p:spPr>
          <a:xfrm>
            <a:off x="6197185" y="4389395"/>
            <a:ext cx="714476" cy="237066"/>
          </a:xfrm>
          <a:prstGeom prst="rect">
            <a:avLst/>
          </a:prstGeom>
          <a:noFill/>
        </p:spPr>
        <p:txBody>
          <a:bodyPr wrap="square" lIns="54610" tIns="54610" rIns="54610" bIns="54610" rtlCol="0" anchor="ctr">
            <a:noAutofit/>
          </a:bodyPr>
          <a:lstStyle/>
          <a:p>
            <a:pPr algn="l">
              <a:spcAft>
                <a:spcPts val="600"/>
              </a:spcAft>
            </a:pPr>
            <a:r>
              <a:rPr lang="en-GB" sz="1000"/>
              <a:t>White</a:t>
            </a:r>
          </a:p>
        </p:txBody>
      </p:sp>
      <p:sp>
        <p:nvSpPr>
          <p:cNvPr id="64" name="TextBox 63">
            <a:extLst>
              <a:ext uri="{FF2B5EF4-FFF2-40B4-BE49-F238E27FC236}">
                <a16:creationId xmlns:a16="http://schemas.microsoft.com/office/drawing/2014/main" id="{147E9F40-D028-425F-96B1-C73C59C9C8EF}"/>
              </a:ext>
            </a:extLst>
          </p:cNvPr>
          <p:cNvSpPr txBox="1"/>
          <p:nvPr userDrawn="1"/>
        </p:nvSpPr>
        <p:spPr>
          <a:xfrm>
            <a:off x="7146554" y="3336981"/>
            <a:ext cx="1194238" cy="153888"/>
          </a:xfrm>
          <a:prstGeom prst="rect">
            <a:avLst/>
          </a:prstGeom>
          <a:noFill/>
        </p:spPr>
        <p:txBody>
          <a:bodyPr wrap="none" lIns="0" tIns="0" rIns="0" bIns="0" rtlCol="0">
            <a:noAutofit/>
          </a:bodyPr>
          <a:lstStyle/>
          <a:p>
            <a:pPr algn="l">
              <a:spcAft>
                <a:spcPts val="600"/>
              </a:spcAft>
            </a:pPr>
            <a:r>
              <a:rPr lang="en-US" sz="1000" b="1">
                <a:solidFill>
                  <a:sysClr val="windowText" lastClr="000000"/>
                </a:solidFill>
              </a:rPr>
              <a:t>Traffic Light Palette</a:t>
            </a:r>
            <a:endParaRPr lang="en-US" sz="1000" b="0">
              <a:solidFill>
                <a:sysClr val="windowText" lastClr="000000"/>
              </a:solidFill>
            </a:endParaRPr>
          </a:p>
        </p:txBody>
      </p:sp>
      <p:sp>
        <p:nvSpPr>
          <p:cNvPr id="73" name="Rectangle 72">
            <a:extLst>
              <a:ext uri="{FF2B5EF4-FFF2-40B4-BE49-F238E27FC236}">
                <a16:creationId xmlns:a16="http://schemas.microsoft.com/office/drawing/2014/main" id="{A2E77BBC-829E-4B5B-9C1B-B9C1344A811F}"/>
              </a:ext>
            </a:extLst>
          </p:cNvPr>
          <p:cNvSpPr>
            <a:spLocks/>
          </p:cNvSpPr>
          <p:nvPr userDrawn="1"/>
        </p:nvSpPr>
        <p:spPr>
          <a:xfrm>
            <a:off x="9353776" y="3589581"/>
            <a:ext cx="839614" cy="411225"/>
          </a:xfrm>
          <a:prstGeom prst="rect">
            <a:avLst/>
          </a:prstGeom>
          <a:solidFill>
            <a:srgbClr val="2699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38</a:t>
            </a:r>
          </a:p>
          <a:p>
            <a:pPr algn="ctr"/>
            <a:r>
              <a:rPr lang="en-GB" sz="800">
                <a:solidFill>
                  <a:schemeClr val="bg1"/>
                </a:solidFill>
              </a:rPr>
              <a:t>153</a:t>
            </a:r>
          </a:p>
          <a:p>
            <a:pPr algn="ctr"/>
            <a:r>
              <a:rPr lang="en-GB" sz="800">
                <a:solidFill>
                  <a:schemeClr val="bg1"/>
                </a:solidFill>
              </a:rPr>
              <a:t>36</a:t>
            </a:r>
          </a:p>
        </p:txBody>
      </p:sp>
      <p:sp>
        <p:nvSpPr>
          <p:cNvPr id="80" name="Rectangle 79">
            <a:extLst>
              <a:ext uri="{FF2B5EF4-FFF2-40B4-BE49-F238E27FC236}">
                <a16:creationId xmlns:a16="http://schemas.microsoft.com/office/drawing/2014/main" id="{86053ADE-6CEF-4806-8C0F-B8BEED546A81}"/>
              </a:ext>
            </a:extLst>
          </p:cNvPr>
          <p:cNvSpPr>
            <a:spLocks/>
          </p:cNvSpPr>
          <p:nvPr userDrawn="1"/>
        </p:nvSpPr>
        <p:spPr>
          <a:xfrm>
            <a:off x="8262131" y="3589581"/>
            <a:ext cx="839614" cy="411225"/>
          </a:xfrm>
          <a:prstGeom prst="rect">
            <a:avLst/>
          </a:prstGeom>
          <a:solidFill>
            <a:srgbClr val="F1C44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241</a:t>
            </a:r>
          </a:p>
          <a:p>
            <a:pPr algn="ctr"/>
            <a:r>
              <a:rPr lang="en-GB" sz="800">
                <a:solidFill>
                  <a:schemeClr val="bg1"/>
                </a:solidFill>
              </a:rPr>
              <a:t>196</a:t>
            </a:r>
          </a:p>
          <a:p>
            <a:pPr algn="ctr"/>
            <a:r>
              <a:rPr lang="en-GB" sz="800">
                <a:solidFill>
                  <a:schemeClr val="bg1"/>
                </a:solidFill>
              </a:rPr>
              <a:t>77</a:t>
            </a:r>
          </a:p>
        </p:txBody>
      </p:sp>
      <p:sp>
        <p:nvSpPr>
          <p:cNvPr id="81" name="Rectangle 80">
            <a:extLst>
              <a:ext uri="{FF2B5EF4-FFF2-40B4-BE49-F238E27FC236}">
                <a16:creationId xmlns:a16="http://schemas.microsoft.com/office/drawing/2014/main" id="{1FEC18AD-6921-4293-966A-F31741528B23}"/>
              </a:ext>
            </a:extLst>
          </p:cNvPr>
          <p:cNvSpPr>
            <a:spLocks/>
          </p:cNvSpPr>
          <p:nvPr userDrawn="1"/>
        </p:nvSpPr>
        <p:spPr>
          <a:xfrm>
            <a:off x="7170486" y="3589581"/>
            <a:ext cx="839614" cy="411225"/>
          </a:xfrm>
          <a:prstGeom prst="rect">
            <a:avLst/>
          </a:prstGeom>
          <a:solidFill>
            <a:srgbClr val="ED21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237</a:t>
            </a:r>
          </a:p>
          <a:p>
            <a:pPr algn="ctr"/>
            <a:r>
              <a:rPr lang="en-GB" sz="800">
                <a:solidFill>
                  <a:schemeClr val="bg1"/>
                </a:solidFill>
              </a:rPr>
              <a:t>33</a:t>
            </a:r>
          </a:p>
          <a:p>
            <a:pPr algn="ctr"/>
            <a:r>
              <a:rPr lang="en-GB" sz="800">
                <a:solidFill>
                  <a:schemeClr val="bg1"/>
                </a:solidFill>
              </a:rPr>
              <a:t>36</a:t>
            </a:r>
          </a:p>
        </p:txBody>
      </p:sp>
      <p:sp>
        <p:nvSpPr>
          <p:cNvPr id="88" name="TextBox 87">
            <a:extLst>
              <a:ext uri="{FF2B5EF4-FFF2-40B4-BE49-F238E27FC236}">
                <a16:creationId xmlns:a16="http://schemas.microsoft.com/office/drawing/2014/main" id="{BD3C657F-FD1E-40E0-B00F-F92EC3693861}"/>
              </a:ext>
            </a:extLst>
          </p:cNvPr>
          <p:cNvSpPr txBox="1"/>
          <p:nvPr userDrawn="1"/>
        </p:nvSpPr>
        <p:spPr>
          <a:xfrm>
            <a:off x="7146553" y="4285684"/>
            <a:ext cx="4159622" cy="626317"/>
          </a:xfrm>
          <a:prstGeom prst="rect">
            <a:avLst/>
          </a:prstGeom>
          <a:noFill/>
        </p:spPr>
        <p:txBody>
          <a:bodyPr wrap="square" lIns="0" tIns="0" rIns="0" bIns="0" rtlCol="0">
            <a:noAutofit/>
          </a:bodyPr>
          <a:lstStyle/>
          <a:p>
            <a:pPr algn="l">
              <a:spcAft>
                <a:spcPts val="600"/>
              </a:spcAft>
            </a:pPr>
            <a:r>
              <a:rPr lang="en-US" sz="1000" b="1">
                <a:solidFill>
                  <a:sysClr val="windowText" lastClr="000000"/>
                </a:solidFill>
              </a:rPr>
              <a:t>Potential chart color order</a:t>
            </a:r>
          </a:p>
          <a:p>
            <a:pPr marL="171450" indent="-171450" algn="l">
              <a:spcAft>
                <a:spcPts val="300"/>
              </a:spcAft>
              <a:buFont typeface="Arial" panose="020B0604020202020204" pitchFamily="34" charset="0"/>
              <a:buChar char="•"/>
            </a:pPr>
            <a:r>
              <a:rPr lang="en-US" sz="1000" b="0">
                <a:solidFill>
                  <a:sysClr val="windowText" lastClr="000000"/>
                </a:solidFill>
              </a:rPr>
              <a:t>Prioritize our blues, but they don’t have to be used all at once</a:t>
            </a:r>
          </a:p>
          <a:p>
            <a:pPr marL="171450" indent="-171450" algn="l">
              <a:spcAft>
                <a:spcPts val="300"/>
              </a:spcAft>
              <a:buFont typeface="Arial" panose="020B0604020202020204" pitchFamily="34" charset="0"/>
              <a:buChar char="•"/>
            </a:pPr>
            <a:r>
              <a:rPr lang="en-US" sz="1000" b="0">
                <a:solidFill>
                  <a:sysClr val="windowText" lastClr="000000"/>
                </a:solidFill>
              </a:rPr>
              <a:t>Mix light, mid and dark tones within data sets</a:t>
            </a:r>
          </a:p>
        </p:txBody>
      </p:sp>
      <p:cxnSp>
        <p:nvCxnSpPr>
          <p:cNvPr id="14" name="Straight Connector 13">
            <a:extLst>
              <a:ext uri="{FF2B5EF4-FFF2-40B4-BE49-F238E27FC236}">
                <a16:creationId xmlns:a16="http://schemas.microsoft.com/office/drawing/2014/main" id="{FF87E5F4-3A2B-41F8-A4AA-BA7FFC573394}"/>
              </a:ext>
            </a:extLst>
          </p:cNvPr>
          <p:cNvCxnSpPr/>
          <p:nvPr userDrawn="1"/>
        </p:nvCxnSpPr>
        <p:spPr>
          <a:xfrm>
            <a:off x="7170486" y="324260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8639F51-9F8C-4D36-8737-7A3DAC84F1DA}"/>
              </a:ext>
            </a:extLst>
          </p:cNvPr>
          <p:cNvCxnSpPr/>
          <p:nvPr userDrawn="1"/>
        </p:nvCxnSpPr>
        <p:spPr>
          <a:xfrm>
            <a:off x="7170486" y="417664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1B8890E6-18C7-479B-B73B-0C731D264307}"/>
              </a:ext>
            </a:extLst>
          </p:cNvPr>
          <p:cNvGrpSpPr/>
          <p:nvPr userDrawn="1"/>
        </p:nvGrpSpPr>
        <p:grpSpPr>
          <a:xfrm>
            <a:off x="7170486" y="5015319"/>
            <a:ext cx="4023114" cy="868052"/>
            <a:chOff x="6942744" y="5227726"/>
            <a:chExt cx="6397168" cy="1380293"/>
          </a:xfrm>
        </p:grpSpPr>
        <p:sp>
          <p:nvSpPr>
            <p:cNvPr id="89" name="Rectangle 88">
              <a:extLst>
                <a:ext uri="{FF2B5EF4-FFF2-40B4-BE49-F238E27FC236}">
                  <a16:creationId xmlns:a16="http://schemas.microsoft.com/office/drawing/2014/main" id="{D9642345-2D6B-4C6E-A9F2-A02D26D51DDD}"/>
                </a:ext>
              </a:extLst>
            </p:cNvPr>
            <p:cNvSpPr/>
            <p:nvPr userDrawn="1"/>
          </p:nvSpPr>
          <p:spPr>
            <a:xfrm>
              <a:off x="8821942" y="5227726"/>
              <a:ext cx="759576" cy="592341"/>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30</a:t>
              </a:r>
            </a:p>
            <a:p>
              <a:pPr algn="ctr"/>
              <a:r>
                <a:rPr lang="en-GB" sz="800">
                  <a:solidFill>
                    <a:schemeClr val="bg1"/>
                  </a:solidFill>
                </a:rPr>
                <a:t>73</a:t>
              </a:r>
            </a:p>
            <a:p>
              <a:pPr algn="ctr"/>
              <a:r>
                <a:rPr lang="en-GB" sz="800">
                  <a:solidFill>
                    <a:schemeClr val="bg1"/>
                  </a:solidFill>
                </a:rPr>
                <a:t>226</a:t>
              </a:r>
            </a:p>
          </p:txBody>
        </p:sp>
        <p:sp>
          <p:nvSpPr>
            <p:cNvPr id="90" name="Rectangle 89">
              <a:extLst>
                <a:ext uri="{FF2B5EF4-FFF2-40B4-BE49-F238E27FC236}">
                  <a16:creationId xmlns:a16="http://schemas.microsoft.com/office/drawing/2014/main" id="{54B75BE9-8F9E-40F1-AE85-B929BD14E4F6}"/>
                </a:ext>
              </a:extLst>
            </p:cNvPr>
            <p:cNvSpPr/>
            <p:nvPr userDrawn="1"/>
          </p:nvSpPr>
          <p:spPr>
            <a:xfrm>
              <a:off x="6942744" y="5227726"/>
              <a:ext cx="759576" cy="592341"/>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51</a:t>
              </a:r>
            </a:p>
            <a:p>
              <a:pPr algn="ctr"/>
              <a:r>
                <a:rPr lang="en-GB" sz="800">
                  <a:solidFill>
                    <a:schemeClr val="bg1"/>
                  </a:solidFill>
                </a:rPr>
                <a:t>141</a:t>
              </a:r>
            </a:p>
          </p:txBody>
        </p:sp>
        <p:sp>
          <p:nvSpPr>
            <p:cNvPr id="91" name="Rectangle 90">
              <a:extLst>
                <a:ext uri="{FF2B5EF4-FFF2-40B4-BE49-F238E27FC236}">
                  <a16:creationId xmlns:a16="http://schemas.microsoft.com/office/drawing/2014/main" id="{403512C6-1015-4893-B421-D2CA83BB28B7}"/>
                </a:ext>
              </a:extLst>
            </p:cNvPr>
            <p:cNvSpPr/>
            <p:nvPr userDrawn="1"/>
          </p:nvSpPr>
          <p:spPr>
            <a:xfrm>
              <a:off x="9761541" y="5227726"/>
              <a:ext cx="759576" cy="592341"/>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118</a:t>
              </a:r>
            </a:p>
            <a:p>
              <a:pPr algn="ctr"/>
              <a:r>
                <a:rPr lang="en-GB" sz="800">
                  <a:solidFill>
                    <a:sysClr val="windowText" lastClr="000000"/>
                  </a:solidFill>
                </a:rPr>
                <a:t>210</a:t>
              </a:r>
            </a:p>
            <a:p>
              <a:pPr algn="ctr"/>
              <a:r>
                <a:rPr lang="en-GB" sz="800">
                  <a:solidFill>
                    <a:sysClr val="windowText" lastClr="000000"/>
                  </a:solidFill>
                </a:rPr>
                <a:t>255</a:t>
              </a:r>
            </a:p>
          </p:txBody>
        </p:sp>
        <p:sp>
          <p:nvSpPr>
            <p:cNvPr id="92" name="Rectangle 91">
              <a:extLst>
                <a:ext uri="{FF2B5EF4-FFF2-40B4-BE49-F238E27FC236}">
                  <a16:creationId xmlns:a16="http://schemas.microsoft.com/office/drawing/2014/main" id="{8DF8AA28-67A9-4A84-A80F-52EFDEF62EC4}"/>
                </a:ext>
              </a:extLst>
            </p:cNvPr>
            <p:cNvSpPr/>
            <p:nvPr userDrawn="1"/>
          </p:nvSpPr>
          <p:spPr>
            <a:xfrm>
              <a:off x="11640737" y="5227726"/>
              <a:ext cx="759576" cy="592341"/>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180</a:t>
              </a:r>
            </a:p>
            <a:p>
              <a:pPr algn="ctr"/>
              <a:r>
                <a:rPr lang="en-GB" sz="800">
                  <a:solidFill>
                    <a:schemeClr val="bg1"/>
                  </a:solidFill>
                </a:rPr>
                <a:t>151</a:t>
              </a:r>
            </a:p>
            <a:p>
              <a:pPr algn="ctr"/>
              <a:r>
                <a:rPr lang="en-GB" sz="800">
                  <a:solidFill>
                    <a:schemeClr val="bg1"/>
                  </a:solidFill>
                </a:rPr>
                <a:t>255</a:t>
              </a:r>
            </a:p>
          </p:txBody>
        </p:sp>
        <p:sp>
          <p:nvSpPr>
            <p:cNvPr id="93" name="Rectangle 92">
              <a:extLst>
                <a:ext uri="{FF2B5EF4-FFF2-40B4-BE49-F238E27FC236}">
                  <a16:creationId xmlns:a16="http://schemas.microsoft.com/office/drawing/2014/main" id="{96ECD3EF-C613-49EC-B955-C33743E8DAF2}"/>
                </a:ext>
              </a:extLst>
            </p:cNvPr>
            <p:cNvSpPr/>
            <p:nvPr userDrawn="1"/>
          </p:nvSpPr>
          <p:spPr>
            <a:xfrm>
              <a:off x="8821942" y="6015678"/>
              <a:ext cx="759576" cy="592341"/>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253</a:t>
              </a:r>
            </a:p>
            <a:p>
              <a:pPr algn="ctr"/>
              <a:r>
                <a:rPr lang="en-GB" sz="800">
                  <a:solidFill>
                    <a:schemeClr val="bg1"/>
                  </a:solidFill>
                </a:rPr>
                <a:t>52</a:t>
              </a:r>
            </a:p>
            <a:p>
              <a:pPr algn="ctr"/>
              <a:r>
                <a:rPr lang="en-GB" sz="800">
                  <a:solidFill>
                    <a:schemeClr val="bg1"/>
                  </a:solidFill>
                </a:rPr>
                <a:t>156</a:t>
              </a:r>
            </a:p>
          </p:txBody>
        </p:sp>
        <p:sp>
          <p:nvSpPr>
            <p:cNvPr id="94" name="Rectangle 93">
              <a:extLst>
                <a:ext uri="{FF2B5EF4-FFF2-40B4-BE49-F238E27FC236}">
                  <a16:creationId xmlns:a16="http://schemas.microsoft.com/office/drawing/2014/main" id="{CEFF0E69-1303-4A97-A554-2617DBE38F85}"/>
                </a:ext>
              </a:extLst>
            </p:cNvPr>
            <p:cNvSpPr/>
            <p:nvPr userDrawn="1"/>
          </p:nvSpPr>
          <p:spPr>
            <a:xfrm>
              <a:off x="10701139" y="5227726"/>
              <a:ext cx="759576" cy="592341"/>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114</a:t>
              </a:r>
            </a:p>
            <a:p>
              <a:pPr algn="ctr"/>
              <a:r>
                <a:rPr lang="en-GB" sz="800">
                  <a:solidFill>
                    <a:schemeClr val="bg1"/>
                  </a:solidFill>
                </a:rPr>
                <a:t>19</a:t>
              </a:r>
            </a:p>
            <a:p>
              <a:pPr algn="ctr"/>
              <a:r>
                <a:rPr lang="en-GB" sz="800">
                  <a:solidFill>
                    <a:schemeClr val="bg1"/>
                  </a:solidFill>
                </a:rPr>
                <a:t>234</a:t>
              </a:r>
            </a:p>
          </p:txBody>
        </p:sp>
        <p:sp>
          <p:nvSpPr>
            <p:cNvPr id="95" name="Rectangle 94">
              <a:extLst>
                <a:ext uri="{FF2B5EF4-FFF2-40B4-BE49-F238E27FC236}">
                  <a16:creationId xmlns:a16="http://schemas.microsoft.com/office/drawing/2014/main" id="{D22E2F76-F5F9-4152-8B76-200BB23CF93D}"/>
                </a:ext>
              </a:extLst>
            </p:cNvPr>
            <p:cNvSpPr/>
            <p:nvPr userDrawn="1"/>
          </p:nvSpPr>
          <p:spPr>
            <a:xfrm>
              <a:off x="9761541" y="6015678"/>
              <a:ext cx="759576" cy="592341"/>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255</a:t>
              </a:r>
            </a:p>
            <a:p>
              <a:pPr algn="ctr"/>
              <a:r>
                <a:rPr lang="en-GB" sz="800">
                  <a:solidFill>
                    <a:schemeClr val="bg1"/>
                  </a:solidFill>
                </a:rPr>
                <a:t>163</a:t>
              </a:r>
            </a:p>
            <a:p>
              <a:pPr algn="ctr"/>
              <a:r>
                <a:rPr lang="en-GB" sz="800">
                  <a:solidFill>
                    <a:schemeClr val="bg1"/>
                  </a:solidFill>
                </a:rPr>
                <a:t>218</a:t>
              </a:r>
            </a:p>
          </p:txBody>
        </p:sp>
        <p:sp>
          <p:nvSpPr>
            <p:cNvPr id="96" name="Rectangle 95">
              <a:extLst>
                <a:ext uri="{FF2B5EF4-FFF2-40B4-BE49-F238E27FC236}">
                  <a16:creationId xmlns:a16="http://schemas.microsoft.com/office/drawing/2014/main" id="{F294A2C6-DAFC-45CD-86AD-3902D99F3B8E}"/>
                </a:ext>
              </a:extLst>
            </p:cNvPr>
            <p:cNvSpPr/>
            <p:nvPr userDrawn="1"/>
          </p:nvSpPr>
          <p:spPr>
            <a:xfrm>
              <a:off x="6942744" y="6015678"/>
              <a:ext cx="759576" cy="592341"/>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192</a:t>
              </a:r>
            </a:p>
            <a:p>
              <a:pPr algn="ctr"/>
              <a:r>
                <a:rPr lang="en-GB" sz="800">
                  <a:solidFill>
                    <a:schemeClr val="bg1"/>
                  </a:solidFill>
                </a:rPr>
                <a:t>174</a:t>
              </a:r>
            </a:p>
          </p:txBody>
        </p:sp>
        <p:sp>
          <p:nvSpPr>
            <p:cNvPr id="97" name="Rectangle 96">
              <a:extLst>
                <a:ext uri="{FF2B5EF4-FFF2-40B4-BE49-F238E27FC236}">
                  <a16:creationId xmlns:a16="http://schemas.microsoft.com/office/drawing/2014/main" id="{E318800B-9E93-4883-840B-696F82170F32}"/>
                </a:ext>
              </a:extLst>
            </p:cNvPr>
            <p:cNvSpPr/>
            <p:nvPr userDrawn="1"/>
          </p:nvSpPr>
          <p:spPr>
            <a:xfrm>
              <a:off x="12580336" y="6015678"/>
              <a:ext cx="759576" cy="592341"/>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99</a:t>
              </a:r>
            </a:p>
            <a:p>
              <a:pPr algn="ctr"/>
              <a:r>
                <a:rPr lang="en-GB" sz="800">
                  <a:solidFill>
                    <a:sysClr val="windowText" lastClr="000000"/>
                  </a:solidFill>
                </a:rPr>
                <a:t>235</a:t>
              </a:r>
            </a:p>
            <a:p>
              <a:pPr algn="ctr"/>
              <a:r>
                <a:rPr lang="en-GB" sz="800">
                  <a:solidFill>
                    <a:sysClr val="windowText" lastClr="000000"/>
                  </a:solidFill>
                </a:rPr>
                <a:t>218</a:t>
              </a:r>
            </a:p>
          </p:txBody>
        </p:sp>
        <p:sp>
          <p:nvSpPr>
            <p:cNvPr id="98" name="Rectangle 97">
              <a:extLst>
                <a:ext uri="{FF2B5EF4-FFF2-40B4-BE49-F238E27FC236}">
                  <a16:creationId xmlns:a16="http://schemas.microsoft.com/office/drawing/2014/main" id="{14443132-A6B3-4990-BA37-9E2D3DE1B105}"/>
                </a:ext>
              </a:extLst>
            </p:cNvPr>
            <p:cNvSpPr/>
            <p:nvPr userDrawn="1"/>
          </p:nvSpPr>
          <p:spPr>
            <a:xfrm>
              <a:off x="7882343" y="5227726"/>
              <a:ext cx="759576" cy="592341"/>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184</a:t>
              </a:r>
            </a:p>
            <a:p>
              <a:pPr algn="ctr"/>
              <a:r>
                <a:rPr lang="en-GB" sz="800">
                  <a:solidFill>
                    <a:schemeClr val="bg1"/>
                  </a:solidFill>
                </a:rPr>
                <a:t>245</a:t>
              </a:r>
            </a:p>
          </p:txBody>
        </p:sp>
        <p:sp>
          <p:nvSpPr>
            <p:cNvPr id="99" name="Rectangle 98">
              <a:extLst>
                <a:ext uri="{FF2B5EF4-FFF2-40B4-BE49-F238E27FC236}">
                  <a16:creationId xmlns:a16="http://schemas.microsoft.com/office/drawing/2014/main" id="{6C79AFB4-7A51-4309-99F1-4015E9137C5F}"/>
                </a:ext>
              </a:extLst>
            </p:cNvPr>
            <p:cNvSpPr/>
            <p:nvPr userDrawn="1"/>
          </p:nvSpPr>
          <p:spPr>
            <a:xfrm>
              <a:off x="11640737" y="6015678"/>
              <a:ext cx="759576" cy="592341"/>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81</a:t>
              </a:r>
            </a:p>
            <a:p>
              <a:pPr algn="ctr"/>
              <a:r>
                <a:rPr lang="en-GB" sz="800">
                  <a:solidFill>
                    <a:schemeClr val="bg1"/>
                  </a:solidFill>
                </a:rPr>
                <a:t>13</a:t>
              </a:r>
            </a:p>
            <a:p>
              <a:pPr algn="ctr"/>
              <a:r>
                <a:rPr lang="en-GB" sz="800">
                  <a:solidFill>
                    <a:schemeClr val="bg1"/>
                  </a:solidFill>
                </a:rPr>
                <a:t>188</a:t>
              </a:r>
            </a:p>
          </p:txBody>
        </p:sp>
        <p:sp>
          <p:nvSpPr>
            <p:cNvPr id="100" name="Rectangle 99">
              <a:extLst>
                <a:ext uri="{FF2B5EF4-FFF2-40B4-BE49-F238E27FC236}">
                  <a16:creationId xmlns:a16="http://schemas.microsoft.com/office/drawing/2014/main" id="{CE4F02C0-8A76-4F89-8E59-9E7549909C2A}"/>
                </a:ext>
              </a:extLst>
            </p:cNvPr>
            <p:cNvSpPr/>
            <p:nvPr userDrawn="1"/>
          </p:nvSpPr>
          <p:spPr>
            <a:xfrm>
              <a:off x="12580336" y="5227726"/>
              <a:ext cx="759576" cy="592341"/>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9</a:t>
              </a:r>
            </a:p>
            <a:p>
              <a:pPr algn="ctr"/>
              <a:r>
                <a:rPr lang="en-GB" sz="800">
                  <a:solidFill>
                    <a:schemeClr val="bg1"/>
                  </a:solidFill>
                </a:rPr>
                <a:t>142</a:t>
              </a:r>
            </a:p>
            <a:p>
              <a:pPr algn="ctr"/>
              <a:r>
                <a:rPr lang="en-GB" sz="800">
                  <a:solidFill>
                    <a:schemeClr val="bg1"/>
                  </a:solidFill>
                </a:rPr>
                <a:t>126</a:t>
              </a:r>
            </a:p>
          </p:txBody>
        </p:sp>
        <p:sp>
          <p:nvSpPr>
            <p:cNvPr id="101" name="Rectangle 100">
              <a:extLst>
                <a:ext uri="{FF2B5EF4-FFF2-40B4-BE49-F238E27FC236}">
                  <a16:creationId xmlns:a16="http://schemas.microsoft.com/office/drawing/2014/main" id="{29198175-1C72-4E67-BB92-6595EEDA420A}"/>
                </a:ext>
              </a:extLst>
            </p:cNvPr>
            <p:cNvSpPr/>
            <p:nvPr userDrawn="1"/>
          </p:nvSpPr>
          <p:spPr>
            <a:xfrm>
              <a:off x="10701139" y="6015678"/>
              <a:ext cx="759576" cy="592341"/>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p:txBody>
        </p:sp>
        <p:sp>
          <p:nvSpPr>
            <p:cNvPr id="102" name="Rectangle 101">
              <a:extLst>
                <a:ext uri="{FF2B5EF4-FFF2-40B4-BE49-F238E27FC236}">
                  <a16:creationId xmlns:a16="http://schemas.microsoft.com/office/drawing/2014/main" id="{BB592D94-A7C3-4005-BCCE-3C53AAD95748}"/>
                </a:ext>
              </a:extLst>
            </p:cNvPr>
            <p:cNvSpPr/>
            <p:nvPr userDrawn="1"/>
          </p:nvSpPr>
          <p:spPr>
            <a:xfrm>
              <a:off x="7882343" y="6015678"/>
              <a:ext cx="759576" cy="592341"/>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171</a:t>
              </a:r>
            </a:p>
            <a:p>
              <a:pPr algn="ctr"/>
              <a:r>
                <a:rPr lang="en-GB" sz="800">
                  <a:solidFill>
                    <a:schemeClr val="bg1"/>
                  </a:solidFill>
                </a:rPr>
                <a:t>13</a:t>
              </a:r>
            </a:p>
            <a:p>
              <a:pPr algn="ctr"/>
              <a:r>
                <a:rPr lang="en-GB" sz="800">
                  <a:solidFill>
                    <a:schemeClr val="bg1"/>
                  </a:solidFill>
                </a:rPr>
                <a:t>130</a:t>
              </a:r>
            </a:p>
          </p:txBody>
        </p:sp>
      </p:grpSp>
    </p:spTree>
    <p:extLst>
      <p:ext uri="{BB962C8B-B14F-4D97-AF65-F5344CB8AC3E}">
        <p14:creationId xmlns:p14="http://schemas.microsoft.com/office/powerpoint/2010/main" val="32284371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_3 COLUMN CHART TEXT">
    <p:bg>
      <p:bgPr>
        <a:solidFill>
          <a:srgbClr val="00338D"/>
        </a:solidFill>
        <a:effectLst/>
      </p:bgPr>
    </p:bg>
    <p:spTree>
      <p:nvGrpSpPr>
        <p:cNvPr id="1" name=""/>
        <p:cNvGrpSpPr/>
        <p:nvPr/>
      </p:nvGrpSpPr>
      <p:grpSpPr>
        <a:xfrm>
          <a:off x="0" y="0"/>
          <a:ext cx="0" cy="0"/>
          <a:chOff x="0" y="0"/>
          <a:chExt cx="0" cy="0"/>
        </a:xfrm>
      </p:grpSpPr>
      <p:pic>
        <p:nvPicPr>
          <p:cNvPr id="9" name="Picture 8" descr="A picture containing water, sky, outdoor, boat&#10;&#10;Description automatically generated">
            <a:extLst>
              <a:ext uri="{FF2B5EF4-FFF2-40B4-BE49-F238E27FC236}">
                <a16:creationId xmlns:a16="http://schemas.microsoft.com/office/drawing/2014/main" id="{984BEAEF-0602-4E86-A4A3-9F2906ED28F9}"/>
              </a:ext>
            </a:extLst>
          </p:cNvPr>
          <p:cNvPicPr>
            <a:picLocks noChangeAspect="1"/>
          </p:cNvPicPr>
          <p:nvPr userDrawn="1"/>
        </p:nvPicPr>
        <p:blipFill rotWithShape="1">
          <a:blip r:embed="rId3"/>
          <a:srcRect l="1186" t="12387" b="13404"/>
          <a:stretch/>
        </p:blipFill>
        <p:spPr>
          <a:xfrm flipH="1">
            <a:off x="0" y="0"/>
            <a:ext cx="12192000" cy="6858000"/>
          </a:xfrm>
          <a:prstGeom prst="rect">
            <a:avLst/>
          </a:prstGeom>
        </p:spPr>
      </p:pic>
      <p:sp>
        <p:nvSpPr>
          <p:cNvPr id="7" name="Rectangle 6">
            <a:extLst>
              <a:ext uri="{FF2B5EF4-FFF2-40B4-BE49-F238E27FC236}">
                <a16:creationId xmlns:a16="http://schemas.microsoft.com/office/drawing/2014/main" id="{ADA3593A-B431-4ADA-BE4C-21EA84735646}"/>
              </a:ext>
            </a:extLst>
          </p:cNvPr>
          <p:cNvSpPr/>
          <p:nvPr userDrawn="1"/>
        </p:nvSpPr>
        <p:spPr>
          <a:xfrm>
            <a:off x="0" y="0"/>
            <a:ext cx="12192000" cy="6858000"/>
          </a:xfrm>
          <a:prstGeom prst="rect">
            <a:avLst/>
          </a:prstGeom>
          <a:gradFill>
            <a:gsLst>
              <a:gs pos="63000">
                <a:srgbClr val="E8DCE0">
                  <a:alpha val="0"/>
                </a:srgbClr>
              </a:gs>
              <a:gs pos="7000">
                <a:srgbClr val="E8DCE0">
                  <a:alpha val="7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sp>
        <p:nvSpPr>
          <p:cNvPr id="5" name="Shape 8">
            <a:extLst>
              <a:ext uri="{FF2B5EF4-FFF2-40B4-BE49-F238E27FC236}">
                <a16:creationId xmlns:a16="http://schemas.microsoft.com/office/drawing/2014/main" id="{0C6C1EC6-E117-4B69-89BE-088A74E79D72}"/>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7C17B002-334A-40EC-B121-E986C0119D4B}"/>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lumMod val="65000"/>
                  </a:schemeClr>
                </a:solidFill>
                <a:latin typeface="+mn-lt"/>
                <a:ea typeface="+mn-ea"/>
                <a:cs typeface="+mn-cs"/>
              </a:rPr>
              <a:t>Document Classification: KPMG Public</a:t>
            </a:r>
          </a:p>
        </p:txBody>
      </p:sp>
      <p:sp>
        <p:nvSpPr>
          <p:cNvPr id="15" name="TextBox 14">
            <a:extLst>
              <a:ext uri="{FF2B5EF4-FFF2-40B4-BE49-F238E27FC236}">
                <a16:creationId xmlns:a16="http://schemas.microsoft.com/office/drawing/2014/main" id="{80637FD2-012C-4200-949F-8DC01675878E}"/>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2024 KPMG LLP, a Delaware limited liability partnership and a member firm of the KPMG global organization of independent member firms affiliated with KPMG International Limited, a private English company limited by guarantee. All rights reserved</a:t>
            </a:r>
          </a:p>
        </p:txBody>
      </p:sp>
      <p:cxnSp>
        <p:nvCxnSpPr>
          <p:cNvPr id="10" name="Straight Connector 9">
            <a:extLst>
              <a:ext uri="{FF2B5EF4-FFF2-40B4-BE49-F238E27FC236}">
                <a16:creationId xmlns:a16="http://schemas.microsoft.com/office/drawing/2014/main" id="{9EB4073E-9A76-4497-A20D-140FBF74D8F4}"/>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Graphic 8">
            <a:extLst>
              <a:ext uri="{FF2B5EF4-FFF2-40B4-BE49-F238E27FC236}">
                <a16:creationId xmlns:a16="http://schemas.microsoft.com/office/drawing/2014/main" id="{ABB19345-2968-4E44-943F-3E97D8AA1983}"/>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20734772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7_DIVIDER 1">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7" name="Graphic 8">
            <a:extLst>
              <a:ext uri="{FF2B5EF4-FFF2-40B4-BE49-F238E27FC236}">
                <a16:creationId xmlns:a16="http://schemas.microsoft.com/office/drawing/2014/main" id="{90B7A897-5A26-41CB-AEE5-250C628151A3}"/>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9" name="Shape 8">
            <a:extLst>
              <a:ext uri="{FF2B5EF4-FFF2-40B4-BE49-F238E27FC236}">
                <a16:creationId xmlns:a16="http://schemas.microsoft.com/office/drawing/2014/main" id="{EB8B3C09-FAB2-429B-938C-E78504065962}"/>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0" name="TextBox 9">
            <a:extLst>
              <a:ext uri="{FF2B5EF4-FFF2-40B4-BE49-F238E27FC236}">
                <a16:creationId xmlns:a16="http://schemas.microsoft.com/office/drawing/2014/main" id="{EA9BF5FA-A218-4481-9952-70E809F83381}"/>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12" name="TextBox 11">
            <a:extLst>
              <a:ext uri="{FF2B5EF4-FFF2-40B4-BE49-F238E27FC236}">
                <a16:creationId xmlns:a16="http://schemas.microsoft.com/office/drawing/2014/main" id="{D6537B35-1388-4BAF-9520-9BDE0CCA2FD2}"/>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2024 KPMG LLP, a Delaware limited liability partnership and a member firm of the KPMG global organization of independent member firms affiliated with KPMG International Limited, a private English company limited by guarantee. All rights reserved</a:t>
            </a:r>
          </a:p>
        </p:txBody>
      </p:sp>
      <p:cxnSp>
        <p:nvCxnSpPr>
          <p:cNvPr id="13" name="Straight Connector 12">
            <a:extLst>
              <a:ext uri="{FF2B5EF4-FFF2-40B4-BE49-F238E27FC236}">
                <a16:creationId xmlns:a16="http://schemas.microsoft.com/office/drawing/2014/main" id="{D8B9F63F-C8B5-4C95-9816-589FF2702499}"/>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31363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5_DIVIDER 1">
    <p:bg>
      <p:bgPr>
        <a:gradFill>
          <a:gsLst>
            <a:gs pos="0">
              <a:schemeClr val="accent4"/>
            </a:gs>
            <a:gs pos="100000">
              <a:srgbClr val="ACEAFF"/>
            </a:gs>
          </a:gsLst>
          <a:lin ang="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E2F8830-4F74-4E7B-8634-A831C07B4D86}"/>
              </a:ext>
            </a:extLst>
          </p:cNvPr>
          <p:cNvSpPr/>
          <p:nvPr userDrawn="1"/>
        </p:nvSpPr>
        <p:spPr>
          <a:xfrm>
            <a:off x="1004888" y="762000"/>
            <a:ext cx="7367587" cy="5117796"/>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a:solidFill>
                <a:schemeClr val="bg1"/>
              </a:solidFill>
            </a:endParaRPr>
          </a:p>
        </p:txBody>
      </p:sp>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9" name="Shape 8">
            <a:extLst>
              <a:ext uri="{FF2B5EF4-FFF2-40B4-BE49-F238E27FC236}">
                <a16:creationId xmlns:a16="http://schemas.microsoft.com/office/drawing/2014/main" id="{095959D6-539D-4DBA-A407-486EBC7BD27A}"/>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tx2"/>
                </a:solidFill>
                <a:latin typeface="+mn-lt"/>
                <a:ea typeface="Arial"/>
                <a:cs typeface="Arial" panose="020B0604020202020204" pitchFamily="34" charset="0"/>
              </a:rPr>
              <a:pPr algn="r"/>
              <a:t>‹#›</a:t>
            </a:fld>
            <a:endParaRPr lang="en-GB" sz="1000">
              <a:solidFill>
                <a:schemeClr val="tx2"/>
              </a:solidFill>
              <a:latin typeface="+mn-lt"/>
              <a:ea typeface="Arial"/>
              <a:cs typeface="Arial" panose="020B0604020202020204" pitchFamily="34" charset="0"/>
            </a:endParaRPr>
          </a:p>
        </p:txBody>
      </p:sp>
      <p:sp>
        <p:nvSpPr>
          <p:cNvPr id="10" name="TextBox 9">
            <a:extLst>
              <a:ext uri="{FF2B5EF4-FFF2-40B4-BE49-F238E27FC236}">
                <a16:creationId xmlns:a16="http://schemas.microsoft.com/office/drawing/2014/main" id="{99DFC671-4434-4988-9BE6-E6E05C1E905C}"/>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tx2"/>
                </a:solidFill>
                <a:latin typeface="+mn-lt"/>
                <a:ea typeface="+mn-ea"/>
                <a:cs typeface="+mn-cs"/>
              </a:rPr>
              <a:t>Document Classification: KPMG Public</a:t>
            </a:r>
          </a:p>
        </p:txBody>
      </p:sp>
      <p:sp>
        <p:nvSpPr>
          <p:cNvPr id="12" name="TextBox 11">
            <a:extLst>
              <a:ext uri="{FF2B5EF4-FFF2-40B4-BE49-F238E27FC236}">
                <a16:creationId xmlns:a16="http://schemas.microsoft.com/office/drawing/2014/main" id="{B738A5EF-7113-4975-A890-492075EFAA0A}"/>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tx2"/>
                </a:solidFill>
                <a:latin typeface="+mn-lt"/>
                <a:ea typeface="+mn-ea"/>
                <a:cs typeface="+mn-cs"/>
              </a:rPr>
              <a:t>© 2024 KPMG LLP, a Delaware limited liability partnership and a member firm of the KPMG global organization of independent member firms affiliated with KPMG International Limited, a private English company limited by guarantee. All rights reserved</a:t>
            </a:r>
          </a:p>
        </p:txBody>
      </p:sp>
      <p:cxnSp>
        <p:nvCxnSpPr>
          <p:cNvPr id="13" name="Straight Connector 12">
            <a:extLst>
              <a:ext uri="{FF2B5EF4-FFF2-40B4-BE49-F238E27FC236}">
                <a16:creationId xmlns:a16="http://schemas.microsoft.com/office/drawing/2014/main" id="{9A2598B6-5992-4ED7-A56F-E61779FCAAAD}"/>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Graphic 8">
            <a:extLst>
              <a:ext uri="{FF2B5EF4-FFF2-40B4-BE49-F238E27FC236}">
                <a16:creationId xmlns:a16="http://schemas.microsoft.com/office/drawing/2014/main" id="{CAAB85AA-9E5A-4C61-B424-F7AF53548327}"/>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27536436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4_DIVIDER 1">
    <p:bg>
      <p:bgPr>
        <a:solidFill>
          <a:srgbClr val="00338D"/>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483AC7-339F-48D4-9AB4-3046D5749CB9}"/>
              </a:ext>
            </a:extLst>
          </p:cNvPr>
          <p:cNvSpPr/>
          <p:nvPr userDrawn="1"/>
        </p:nvSpPr>
        <p:spPr>
          <a:xfrm>
            <a:off x="1004888" y="762000"/>
            <a:ext cx="7367587" cy="5117796"/>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a:solidFill>
                <a:schemeClr val="bg1"/>
              </a:solidFill>
            </a:endParaRPr>
          </a:p>
        </p:txBody>
      </p:sp>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22" name="Shape 8">
            <a:extLst>
              <a:ext uri="{FF2B5EF4-FFF2-40B4-BE49-F238E27FC236}">
                <a16:creationId xmlns:a16="http://schemas.microsoft.com/office/drawing/2014/main" id="{15EB5FA9-D117-4324-A3D4-5F62C3F1B10A}"/>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9" name="Graphic 8">
            <a:extLst>
              <a:ext uri="{FF2B5EF4-FFF2-40B4-BE49-F238E27FC236}">
                <a16:creationId xmlns:a16="http://schemas.microsoft.com/office/drawing/2014/main" id="{D28B896E-27F6-49D5-8E14-861D71D86A49}"/>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4" name="TextBox 13">
            <a:extLst>
              <a:ext uri="{FF2B5EF4-FFF2-40B4-BE49-F238E27FC236}">
                <a16:creationId xmlns:a16="http://schemas.microsoft.com/office/drawing/2014/main" id="{A564A7DC-07A4-43BD-BDC8-DCD851D6E6B3}"/>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15" name="TextBox 14">
            <a:extLst>
              <a:ext uri="{FF2B5EF4-FFF2-40B4-BE49-F238E27FC236}">
                <a16:creationId xmlns:a16="http://schemas.microsoft.com/office/drawing/2014/main" id="{7CB90D9F-91A1-43F6-9146-83692170A3BC}"/>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2024 KPMG LLP, a Delaware limited liability partnership and a member firm of the KPMG global organization of independent member firms affiliated with KPMG International Limited, a private English company limited by guarantee. All rights reserved</a:t>
            </a:r>
          </a:p>
        </p:txBody>
      </p:sp>
      <p:cxnSp>
        <p:nvCxnSpPr>
          <p:cNvPr id="16" name="Straight Connector 15">
            <a:extLst>
              <a:ext uri="{FF2B5EF4-FFF2-40B4-BE49-F238E27FC236}">
                <a16:creationId xmlns:a16="http://schemas.microsoft.com/office/drawing/2014/main" id="{4D7D7CF2-0F24-42C5-950D-8831C090846B}"/>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70556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_DIVIDER 1">
    <p:bg>
      <p:bgPr>
        <a:solidFill>
          <a:srgbClr val="00338D"/>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58641B0-A64D-42AC-AB80-2B2DE3763A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42" t="3137" r="3345" b="2940"/>
          <a:stretch/>
        </p:blipFill>
        <p:spPr>
          <a:xfrm>
            <a:off x="0" y="0"/>
            <a:ext cx="12192000" cy="6858000"/>
          </a:xfrm>
          <a:prstGeom prst="rect">
            <a:avLst/>
          </a:prstGeom>
        </p:spPr>
      </p:pic>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21" name="Shape 8">
            <a:extLst>
              <a:ext uri="{FF2B5EF4-FFF2-40B4-BE49-F238E27FC236}">
                <a16:creationId xmlns:a16="http://schemas.microsoft.com/office/drawing/2014/main" id="{D0689438-EDC3-428F-AB14-4791E1F80A1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23" name="TextBox 22">
            <a:extLst>
              <a:ext uri="{FF2B5EF4-FFF2-40B4-BE49-F238E27FC236}">
                <a16:creationId xmlns:a16="http://schemas.microsoft.com/office/drawing/2014/main" id="{F88E299F-36DD-488D-AE8F-7D4E68D09966}"/>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25" name="TextBox 24">
            <a:extLst>
              <a:ext uri="{FF2B5EF4-FFF2-40B4-BE49-F238E27FC236}">
                <a16:creationId xmlns:a16="http://schemas.microsoft.com/office/drawing/2014/main" id="{FAC32650-1A1E-4438-8EB0-88F6AE4DEE0C}"/>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2024 KPMG LLP, a Delaware limited liability partnership and a member firm of the KPMG global organization of independent member firms affiliated with KPMG International Limited, a private English company limited by guarantee. All rights reserved</a:t>
            </a:r>
          </a:p>
        </p:txBody>
      </p:sp>
      <p:cxnSp>
        <p:nvCxnSpPr>
          <p:cNvPr id="26" name="Straight Connector 25">
            <a:extLst>
              <a:ext uri="{FF2B5EF4-FFF2-40B4-BE49-F238E27FC236}">
                <a16:creationId xmlns:a16="http://schemas.microsoft.com/office/drawing/2014/main" id="{A3CCFEB3-A0E6-490B-9CC7-1941D6F614A9}"/>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Graphic 8">
            <a:extLst>
              <a:ext uri="{FF2B5EF4-FFF2-40B4-BE49-F238E27FC236}">
                <a16:creationId xmlns:a16="http://schemas.microsoft.com/office/drawing/2014/main" id="{204D0D1F-8410-4751-9F17-82062CC4247F}"/>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12571544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8_DIVIDER 1">
    <p:bg>
      <p:bgPr>
        <a:solidFill>
          <a:srgbClr val="00338D"/>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E64370-786B-4EB9-A918-4498A437E632}"/>
              </a:ext>
            </a:extLst>
          </p:cNvPr>
          <p:cNvPicPr>
            <a:picLocks noChangeAspect="1"/>
          </p:cNvPicPr>
          <p:nvPr userDrawn="1"/>
        </p:nvPicPr>
        <p:blipFill rotWithShape="1">
          <a:blip r:embed="rId3"/>
          <a:srcRect l="37851" t="22847" b="23582"/>
          <a:stretch/>
        </p:blipFill>
        <p:spPr>
          <a:xfrm flipH="1">
            <a:off x="0" y="0"/>
            <a:ext cx="12192000" cy="6858000"/>
          </a:xfrm>
          <a:prstGeom prst="rect">
            <a:avLst/>
          </a:prstGeom>
        </p:spPr>
      </p:pic>
      <p:sp>
        <p:nvSpPr>
          <p:cNvPr id="2" name="Rectangle 1">
            <a:extLst>
              <a:ext uri="{FF2B5EF4-FFF2-40B4-BE49-F238E27FC236}">
                <a16:creationId xmlns:a16="http://schemas.microsoft.com/office/drawing/2014/main" id="{0788EE33-7A33-4169-88D0-D538A8D5A207}"/>
              </a:ext>
            </a:extLst>
          </p:cNvPr>
          <p:cNvSpPr/>
          <p:nvPr userDrawn="1"/>
        </p:nvSpPr>
        <p:spPr>
          <a:xfrm>
            <a:off x="0" y="0"/>
            <a:ext cx="12192000" cy="6858000"/>
          </a:xfrm>
          <a:prstGeom prst="rect">
            <a:avLst/>
          </a:prstGeom>
          <a:gradFill>
            <a:gsLst>
              <a:gs pos="84956">
                <a:schemeClr val="bg1">
                  <a:alpha val="0"/>
                </a:schemeClr>
              </a:gs>
              <a:gs pos="36000">
                <a:schemeClr val="bg1">
                  <a:alpha val="8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tx2"/>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tx2"/>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tx2"/>
                </a:solidFill>
                <a:latin typeface="+mj-lt"/>
              </a:defRPr>
            </a:lvl1pPr>
          </a:lstStyle>
          <a:p>
            <a:pPr lvl="0"/>
            <a:r>
              <a:rPr lang="en-US"/>
              <a:t>01</a:t>
            </a:r>
            <a:endParaRPr lang="en-GB"/>
          </a:p>
        </p:txBody>
      </p:sp>
      <p:sp>
        <p:nvSpPr>
          <p:cNvPr id="21" name="Shape 8">
            <a:extLst>
              <a:ext uri="{FF2B5EF4-FFF2-40B4-BE49-F238E27FC236}">
                <a16:creationId xmlns:a16="http://schemas.microsoft.com/office/drawing/2014/main" id="{D0689438-EDC3-428F-AB14-4791E1F80A1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tx2"/>
                </a:solidFill>
                <a:latin typeface="+mn-lt"/>
                <a:ea typeface="Arial"/>
                <a:cs typeface="Arial" panose="020B0604020202020204" pitchFamily="34" charset="0"/>
              </a:rPr>
              <a:pPr algn="r"/>
              <a:t>‹#›</a:t>
            </a:fld>
            <a:endParaRPr lang="en-GB" sz="1000">
              <a:solidFill>
                <a:schemeClr val="tx2"/>
              </a:solidFill>
              <a:latin typeface="+mn-lt"/>
              <a:ea typeface="Arial"/>
              <a:cs typeface="Arial" panose="020B0604020202020204" pitchFamily="34" charset="0"/>
            </a:endParaRPr>
          </a:p>
        </p:txBody>
      </p:sp>
      <p:sp>
        <p:nvSpPr>
          <p:cNvPr id="23" name="TextBox 22">
            <a:extLst>
              <a:ext uri="{FF2B5EF4-FFF2-40B4-BE49-F238E27FC236}">
                <a16:creationId xmlns:a16="http://schemas.microsoft.com/office/drawing/2014/main" id="{F88E299F-36DD-488D-AE8F-7D4E68D09966}"/>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lumMod val="65000"/>
                  </a:schemeClr>
                </a:solidFill>
                <a:latin typeface="+mn-lt"/>
                <a:ea typeface="+mn-ea"/>
                <a:cs typeface="+mn-cs"/>
              </a:rPr>
              <a:t>Document Classification: KPMG Public</a:t>
            </a:r>
          </a:p>
        </p:txBody>
      </p:sp>
      <p:sp>
        <p:nvSpPr>
          <p:cNvPr id="25" name="TextBox 24">
            <a:extLst>
              <a:ext uri="{FF2B5EF4-FFF2-40B4-BE49-F238E27FC236}">
                <a16:creationId xmlns:a16="http://schemas.microsoft.com/office/drawing/2014/main" id="{FAC32650-1A1E-4438-8EB0-88F6AE4DEE0C}"/>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lumMod val="65000"/>
                  </a:schemeClr>
                </a:solidFill>
                <a:latin typeface="+mn-lt"/>
                <a:ea typeface="+mn-ea"/>
                <a:cs typeface="+mn-cs"/>
              </a:rPr>
              <a:t>© 2024 KPMG LLP, a Delaware limited liability partnership and a member firm of the KPMG global organization of independent member firms affiliated with KPMG International Limited, a private English company limited by guarantee. All rights reserved</a:t>
            </a:r>
          </a:p>
        </p:txBody>
      </p:sp>
      <p:cxnSp>
        <p:nvCxnSpPr>
          <p:cNvPr id="26" name="Straight Connector 25">
            <a:extLst>
              <a:ext uri="{FF2B5EF4-FFF2-40B4-BE49-F238E27FC236}">
                <a16:creationId xmlns:a16="http://schemas.microsoft.com/office/drawing/2014/main" id="{A3CCFEB3-A0E6-490B-9CC7-1941D6F614A9}"/>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Graphic 8">
            <a:extLst>
              <a:ext uri="{FF2B5EF4-FFF2-40B4-BE49-F238E27FC236}">
                <a16:creationId xmlns:a16="http://schemas.microsoft.com/office/drawing/2014/main" id="{92C56E33-D809-4537-841C-C9A7A931650E}"/>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335818729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8.emf"/><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oleObject" Target="../embeddings/oleObject1.bin"/><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ags" Target="../tags/tag2.xml"/><Relationship Id="rId5" Type="http://schemas.openxmlformats.org/officeDocument/2006/relationships/slideLayout" Target="../slideLayouts/slideLayout52.xml"/><Relationship Id="rId10" Type="http://schemas.openxmlformats.org/officeDocument/2006/relationships/theme" Target="../theme/theme2.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9" Type="http://schemas.openxmlformats.org/officeDocument/2006/relationships/slideLayout" Target="../slideLayouts/slideLayout95.xml"/><Relationship Id="rId21" Type="http://schemas.openxmlformats.org/officeDocument/2006/relationships/slideLayout" Target="../slideLayouts/slideLayout77.xml"/><Relationship Id="rId34" Type="http://schemas.openxmlformats.org/officeDocument/2006/relationships/slideLayout" Target="../slideLayouts/slideLayout90.xml"/><Relationship Id="rId42" Type="http://schemas.openxmlformats.org/officeDocument/2006/relationships/slideLayout" Target="../slideLayouts/slideLayout98.xml"/><Relationship Id="rId47" Type="http://schemas.openxmlformats.org/officeDocument/2006/relationships/slideLayout" Target="../slideLayouts/slideLayout103.xml"/><Relationship Id="rId50" Type="http://schemas.openxmlformats.org/officeDocument/2006/relationships/slideLayout" Target="../slideLayouts/slideLayout106.xml"/><Relationship Id="rId55" Type="http://schemas.openxmlformats.org/officeDocument/2006/relationships/slideLayout" Target="../slideLayouts/slideLayout111.xml"/><Relationship Id="rId63" Type="http://schemas.openxmlformats.org/officeDocument/2006/relationships/tags" Target="../tags/tag3.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9" Type="http://schemas.openxmlformats.org/officeDocument/2006/relationships/slideLayout" Target="../slideLayouts/slideLayout85.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37" Type="http://schemas.openxmlformats.org/officeDocument/2006/relationships/slideLayout" Target="../slideLayouts/slideLayout93.xml"/><Relationship Id="rId40" Type="http://schemas.openxmlformats.org/officeDocument/2006/relationships/slideLayout" Target="../slideLayouts/slideLayout96.xml"/><Relationship Id="rId45" Type="http://schemas.openxmlformats.org/officeDocument/2006/relationships/slideLayout" Target="../slideLayouts/slideLayout101.xml"/><Relationship Id="rId53" Type="http://schemas.openxmlformats.org/officeDocument/2006/relationships/slideLayout" Target="../slideLayouts/slideLayout109.xml"/><Relationship Id="rId58" Type="http://schemas.openxmlformats.org/officeDocument/2006/relationships/slideLayout" Target="../slideLayouts/slideLayout114.xml"/><Relationship Id="rId5" Type="http://schemas.openxmlformats.org/officeDocument/2006/relationships/slideLayout" Target="../slideLayouts/slideLayout61.xml"/><Relationship Id="rId61" Type="http://schemas.openxmlformats.org/officeDocument/2006/relationships/slideLayout" Target="../slideLayouts/slideLayout117.xml"/><Relationship Id="rId19" Type="http://schemas.openxmlformats.org/officeDocument/2006/relationships/slideLayout" Target="../slideLayouts/slideLayout7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35" Type="http://schemas.openxmlformats.org/officeDocument/2006/relationships/slideLayout" Target="../slideLayouts/slideLayout91.xml"/><Relationship Id="rId43" Type="http://schemas.openxmlformats.org/officeDocument/2006/relationships/slideLayout" Target="../slideLayouts/slideLayout99.xml"/><Relationship Id="rId48" Type="http://schemas.openxmlformats.org/officeDocument/2006/relationships/slideLayout" Target="../slideLayouts/slideLayout104.xml"/><Relationship Id="rId56" Type="http://schemas.openxmlformats.org/officeDocument/2006/relationships/slideLayout" Target="../slideLayouts/slideLayout112.xml"/><Relationship Id="rId8" Type="http://schemas.openxmlformats.org/officeDocument/2006/relationships/slideLayout" Target="../slideLayouts/slideLayout64.xml"/><Relationship Id="rId51" Type="http://schemas.openxmlformats.org/officeDocument/2006/relationships/slideLayout" Target="../slideLayouts/slideLayout107.xml"/><Relationship Id="rId3" Type="http://schemas.openxmlformats.org/officeDocument/2006/relationships/slideLayout" Target="../slideLayouts/slideLayout59.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38" Type="http://schemas.openxmlformats.org/officeDocument/2006/relationships/slideLayout" Target="../slideLayouts/slideLayout94.xml"/><Relationship Id="rId46" Type="http://schemas.openxmlformats.org/officeDocument/2006/relationships/slideLayout" Target="../slideLayouts/slideLayout102.xml"/><Relationship Id="rId59" Type="http://schemas.openxmlformats.org/officeDocument/2006/relationships/slideLayout" Target="../slideLayouts/slideLayout115.xml"/><Relationship Id="rId20" Type="http://schemas.openxmlformats.org/officeDocument/2006/relationships/slideLayout" Target="../slideLayouts/slideLayout76.xml"/><Relationship Id="rId41" Type="http://schemas.openxmlformats.org/officeDocument/2006/relationships/slideLayout" Target="../slideLayouts/slideLayout97.xml"/><Relationship Id="rId54" Type="http://schemas.openxmlformats.org/officeDocument/2006/relationships/slideLayout" Target="../slideLayouts/slideLayout110.xml"/><Relationship Id="rId62" Type="http://schemas.openxmlformats.org/officeDocument/2006/relationships/theme" Target="../theme/theme3.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36" Type="http://schemas.openxmlformats.org/officeDocument/2006/relationships/slideLayout" Target="../slideLayouts/slideLayout92.xml"/><Relationship Id="rId49" Type="http://schemas.openxmlformats.org/officeDocument/2006/relationships/slideLayout" Target="../slideLayouts/slideLayout105.xml"/><Relationship Id="rId57" Type="http://schemas.openxmlformats.org/officeDocument/2006/relationships/slideLayout" Target="../slideLayouts/slideLayout113.xml"/><Relationship Id="rId10" Type="http://schemas.openxmlformats.org/officeDocument/2006/relationships/slideLayout" Target="../slideLayouts/slideLayout66.xml"/><Relationship Id="rId31" Type="http://schemas.openxmlformats.org/officeDocument/2006/relationships/slideLayout" Target="../slideLayouts/slideLayout87.xml"/><Relationship Id="rId44" Type="http://schemas.openxmlformats.org/officeDocument/2006/relationships/slideLayout" Target="../slideLayouts/slideLayout100.xml"/><Relationship Id="rId52" Type="http://schemas.openxmlformats.org/officeDocument/2006/relationships/slideLayout" Target="../slideLayouts/slideLayout108.xml"/><Relationship Id="rId60" Type="http://schemas.openxmlformats.org/officeDocument/2006/relationships/slideLayout" Target="../slideLayouts/slideLayout11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5364" y="431800"/>
            <a:ext cx="10204450" cy="53340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995362" y="1330325"/>
            <a:ext cx="10200683" cy="45466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Shape 8"/>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900" smtClean="0">
                <a:solidFill>
                  <a:schemeClr val="accent2"/>
                </a:solidFill>
                <a:latin typeface="+mn-lt"/>
                <a:ea typeface="Arial"/>
                <a:cs typeface="Arial" panose="020B0604020202020204" pitchFamily="34" charset="0"/>
              </a:rPr>
              <a:pPr algn="r"/>
              <a:t>‹#›</a:t>
            </a:fld>
            <a:endParaRPr lang="en-GB" sz="900">
              <a:solidFill>
                <a:schemeClr val="accent2"/>
              </a:solidFill>
              <a:latin typeface="+mn-lt"/>
              <a:ea typeface="Arial"/>
              <a:cs typeface="Arial" panose="020B0604020202020204" pitchFamily="34" charset="0"/>
            </a:endParaRPr>
          </a:p>
        </p:txBody>
      </p:sp>
      <p:sp>
        <p:nvSpPr>
          <p:cNvPr id="8" name="TextBox 7">
            <a:extLst>
              <a:ext uri="{C183D7F6-B498-43B3-948B-1728B52AA6E4}">
                <adec:decorative xmlns:adec="http://schemas.microsoft.com/office/drawing/2017/decorative" val="1"/>
              </a:ext>
            </a:extLst>
          </p:cNvPr>
          <p:cNvSpPr txBox="1"/>
          <p:nvPr userDrawn="1"/>
        </p:nvSpPr>
        <p:spPr>
          <a:xfrm>
            <a:off x="1885684" y="6266997"/>
            <a:ext cx="466751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lumMod val="65000"/>
                  </a:schemeClr>
                </a:solidFill>
                <a:latin typeface="+mn-lt"/>
                <a:ea typeface="+mn-ea"/>
                <a:cs typeface="+mn-cs"/>
              </a:rPr>
              <a:t>© 2025 KPMG LLP, a Delaware limited liability partnership and a member firm of the KPMG global organization of independent member firms affiliated with KPMG International Limited, a private English company limited by guarantee. All rights reserved. </a:t>
            </a:r>
          </a:p>
        </p:txBody>
      </p:sp>
      <p:sp>
        <p:nvSpPr>
          <p:cNvPr id="4" name="Graphic 8">
            <a:extLst>
              <a:ext uri="{FF2B5EF4-FFF2-40B4-BE49-F238E27FC236}">
                <a16:creationId xmlns:a16="http://schemas.microsoft.com/office/drawing/2014/main" id="{9AC77B96-D96C-4FA2-858B-DEE0A3A7B7B6}"/>
              </a:ext>
            </a:extLst>
          </p:cNvPr>
          <p:cNvSpPr/>
          <p:nvPr/>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3521449419"/>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703" r:id="rId3"/>
    <p:sldLayoutId id="2147483783" r:id="rId4"/>
    <p:sldLayoutId id="2147483814" r:id="rId5"/>
    <p:sldLayoutId id="2147483815" r:id="rId6"/>
    <p:sldLayoutId id="2147483765" r:id="rId7"/>
    <p:sldLayoutId id="2147483766" r:id="rId8"/>
    <p:sldLayoutId id="2147483796" r:id="rId9"/>
    <p:sldLayoutId id="2147483802" r:id="rId10"/>
    <p:sldLayoutId id="2147483666" r:id="rId11"/>
    <p:sldLayoutId id="2147483803" r:id="rId12"/>
    <p:sldLayoutId id="2147483805" r:id="rId13"/>
    <p:sldLayoutId id="2147483795" r:id="rId14"/>
    <p:sldLayoutId id="2147483804" r:id="rId15"/>
    <p:sldLayoutId id="2147483712" r:id="rId16"/>
    <p:sldLayoutId id="2147483664" r:id="rId17"/>
    <p:sldLayoutId id="2147483806" r:id="rId18"/>
    <p:sldLayoutId id="2147483798" r:id="rId19"/>
    <p:sldLayoutId id="2147483807" r:id="rId20"/>
    <p:sldLayoutId id="2147483769" r:id="rId21"/>
    <p:sldLayoutId id="2147483714" r:id="rId22"/>
    <p:sldLayoutId id="2147483808" r:id="rId23"/>
    <p:sldLayoutId id="2147483770" r:id="rId24"/>
    <p:sldLayoutId id="2147483689" r:id="rId25"/>
    <p:sldLayoutId id="2147483716" r:id="rId26"/>
    <p:sldLayoutId id="2147483692" r:id="rId27"/>
    <p:sldLayoutId id="2147483809" r:id="rId28"/>
    <p:sldLayoutId id="2147483788" r:id="rId29"/>
    <p:sldLayoutId id="2147483797" r:id="rId30"/>
    <p:sldLayoutId id="2147483800" r:id="rId31"/>
    <p:sldLayoutId id="2147483819" r:id="rId32"/>
    <p:sldLayoutId id="2147483820" r:id="rId33"/>
    <p:sldLayoutId id="2147483821" r:id="rId34"/>
    <p:sldLayoutId id="2147483823" r:id="rId35"/>
    <p:sldLayoutId id="2147483824" r:id="rId36"/>
    <p:sldLayoutId id="2147483826" r:id="rId37"/>
    <p:sldLayoutId id="2147483827" r:id="rId38"/>
    <p:sldLayoutId id="2147483828" r:id="rId39"/>
    <p:sldLayoutId id="2147483829" r:id="rId40"/>
    <p:sldLayoutId id="2147483682" r:id="rId41"/>
    <p:sldLayoutId id="2147483745" r:id="rId42"/>
    <p:sldLayoutId id="2147483812" r:id="rId43"/>
    <p:sldLayoutId id="2147483813" r:id="rId44"/>
    <p:sldLayoutId id="2147483830" r:id="rId45"/>
    <p:sldLayoutId id="2147483784" r:id="rId46"/>
    <p:sldLayoutId id="2147483773" r:id="rId47"/>
  </p:sldLayoutIdLst>
  <p:txStyles>
    <p:titleStyle>
      <a:lvl1pPr algn="l" defTabSz="914400" rtl="0" eaLnBrk="1" latinLnBrk="0" hangingPunct="1">
        <a:lnSpc>
          <a:spcPct val="70000"/>
        </a:lnSpc>
        <a:spcBef>
          <a:spcPct val="0"/>
        </a:spcBef>
        <a:buNone/>
        <a:defRPr sz="44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Tx/>
        <a:buNone/>
        <a:defRPr sz="1600" b="0" kern="1200">
          <a:solidFill>
            <a:schemeClr val="tx1"/>
          </a:solidFill>
          <a:latin typeface="+mn-lt"/>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2pPr>
      <a:lvl3pPr marL="341313" indent="-1651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3pPr>
      <a:lvl4pPr marL="573088" indent="-2317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4pPr>
      <a:lvl5pPr marL="803275"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baseline="0">
          <a:solidFill>
            <a:schemeClr val="tx1"/>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02" userDrawn="1">
          <p15:clr>
            <a:srgbClr val="F26B43"/>
          </p15:clr>
        </p15:guide>
        <p15:guide id="2" pos="627" userDrawn="1">
          <p15:clr>
            <a:srgbClr val="F26B43"/>
          </p15:clr>
        </p15:guide>
        <p15:guide id="3" pos="7055" userDrawn="1">
          <p15:clr>
            <a:srgbClr val="F26B43"/>
          </p15:clr>
        </p15:guide>
        <p15:guide id="4" orient="horz" pos="838" userDrawn="1">
          <p15:clr>
            <a:srgbClr val="F26B43"/>
          </p15:clr>
        </p15:guide>
        <p15:guide id="5" orient="horz" pos="612" userDrawn="1">
          <p15:clr>
            <a:srgbClr val="F26B43"/>
          </p15:clr>
        </p15:guide>
        <p15:guide id="6" orient="horz" pos="2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DB7032D-FB17-035D-9C67-A8D1ABD6B3FB}"/>
              </a:ext>
            </a:extLst>
          </p:cNvPr>
          <p:cNvGraphicFramePr>
            <a:graphicFrameLocks noChangeAspect="1"/>
          </p:cNvGraphicFramePr>
          <p:nvPr userDrawn="1">
            <p:custDataLst>
              <p:tags r:id="rId11"/>
            </p:custDataLst>
            <p:extLst>
              <p:ext uri="{D42A27DB-BD31-4B8C-83A1-F6EECF244321}">
                <p14:modId xmlns:p14="http://schemas.microsoft.com/office/powerpoint/2010/main" val="34265960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395" imgH="394" progId="TCLayout.ActiveDocument.1">
                  <p:embed/>
                </p:oleObj>
              </mc:Choice>
              <mc:Fallback>
                <p:oleObj name="think-cell Slide" r:id="rId12" imgW="395" imgH="394" progId="TCLayout.ActiveDocument.1">
                  <p:embed/>
                  <p:pic>
                    <p:nvPicPr>
                      <p:cNvPr id="2" name="think-cell data - do not delete" hidden="1">
                        <a:extLst>
                          <a:ext uri="{FF2B5EF4-FFF2-40B4-BE49-F238E27FC236}">
                            <a16:creationId xmlns:a16="http://schemas.microsoft.com/office/drawing/2014/main" id="{7DB7032D-FB17-035D-9C67-A8D1ABD6B3F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6" name="Google Shape;6;p19"/>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9"/>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 name="Google Shape;8;p19"/>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EB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9pPr>
          </a:lstStyle>
          <a:p>
            <a:endParaRPr/>
          </a:p>
        </p:txBody>
      </p:sp>
      <p:sp>
        <p:nvSpPr>
          <p:cNvPr id="9" name="Google Shape;9;p19"/>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EB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9pPr>
          </a:lstStyle>
          <a:p>
            <a:endParaRPr/>
          </a:p>
        </p:txBody>
      </p:sp>
      <p:sp>
        <p:nvSpPr>
          <p:cNvPr id="10" name="Google Shape;10;p1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EB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EB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EB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EB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EB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EB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EB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EB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EB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11596400"/>
      </p:ext>
    </p:extLst>
  </p:cSld>
  <p:clrMap bg1="lt1" tx1="dk1" bg2="dk2" tx2="lt2" accent1="accent1" accent2="accent2" accent3="accent3" accent4="accent4" accent5="accent5" accent6="accent6" hlink="hlink" folHlink="folHlink"/>
  <p:sldLayoutIdLst>
    <p:sldLayoutId id="2147483832" r:id="rId1"/>
    <p:sldLayoutId id="2147483834" r:id="rId2"/>
    <p:sldLayoutId id="2147483835" r:id="rId3"/>
    <p:sldLayoutId id="2147483836" r:id="rId4"/>
    <p:sldLayoutId id="2147483837" r:id="rId5"/>
    <p:sldLayoutId id="2147483839" r:id="rId6"/>
    <p:sldLayoutId id="2147483841" r:id="rId7"/>
    <p:sldLayoutId id="2147483905" r:id="rId8"/>
    <p:sldLayoutId id="214748390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8400" y="431800"/>
            <a:ext cx="10195200" cy="53340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1003201" y="1330126"/>
            <a:ext cx="10194470" cy="4546799"/>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Shape 8"/>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accent2"/>
                </a:solidFill>
                <a:latin typeface="+mn-lt"/>
                <a:ea typeface="Arial"/>
                <a:cs typeface="Arial" panose="020B0604020202020204" pitchFamily="34" charset="0"/>
              </a:rPr>
              <a:pPr algn="r"/>
              <a:t>‹#›</a:t>
            </a:fld>
            <a:endParaRPr lang="en-GB" sz="1000">
              <a:solidFill>
                <a:schemeClr val="accent2"/>
              </a:solidFill>
              <a:latin typeface="+mn-lt"/>
              <a:ea typeface="Arial"/>
              <a:cs typeface="Arial" panose="020B0604020202020204" pitchFamily="34" charset="0"/>
            </a:endParaRPr>
          </a:p>
        </p:txBody>
      </p:sp>
      <p:sp>
        <p:nvSpPr>
          <p:cNvPr id="25" name="TextBox 24">
            <a:extLst>
              <a:ext uri="{C183D7F6-B498-43B3-948B-1728B52AA6E4}">
                <adec:decorative xmlns:adec="http://schemas.microsoft.com/office/drawing/2017/decorative" val="1"/>
              </a:ext>
            </a:extLst>
          </p:cNvPr>
          <p:cNvSpPr txBox="1"/>
          <p:nvPr userDrawn="1">
            <p:custDataLst>
              <p:tags r:id="rId63"/>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lumMod val="65000"/>
                  </a:schemeClr>
                </a:solidFill>
                <a:latin typeface="+mn-lt"/>
                <a:ea typeface="+mn-ea"/>
                <a:cs typeface="+mn-cs"/>
              </a:rPr>
              <a:t>Document Classification: KPMG Public</a:t>
            </a:r>
          </a:p>
        </p:txBody>
      </p:sp>
      <p:sp>
        <p:nvSpPr>
          <p:cNvPr id="8" name="TextBox 7">
            <a:extLs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lumMod val="65000"/>
                  </a:schemeClr>
                </a:solidFill>
                <a:latin typeface="+mn-lt"/>
                <a:ea typeface="+mn-ea"/>
                <a:cs typeface="+mn-cs"/>
              </a:rPr>
              <a:t>© 2024 KPMG LLP, a Delaware limited liability partnership and a member firm of the KPMG global organization of independent member firms affiliated with KPMG International Limited, a private English company limited by guarantee. All rights reserved</a:t>
            </a:r>
          </a:p>
        </p:txBody>
      </p:sp>
      <p:cxnSp>
        <p:nvCxnSpPr>
          <p:cNvPr id="17" name="Straight Connector 16">
            <a:extLst>
              <a:ext uri="{FF2B5EF4-FFF2-40B4-BE49-F238E27FC236}">
                <a16:creationId xmlns:a16="http://schemas.microsoft.com/office/drawing/2014/main" id="{F024B3B3-3138-44BB-8DDD-6BDCEF24DEDC}"/>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Graphic 8">
            <a:extLst>
              <a:ext uri="{FF2B5EF4-FFF2-40B4-BE49-F238E27FC236}">
                <a16:creationId xmlns:a16="http://schemas.microsoft.com/office/drawing/2014/main" id="{9CAB9EC7-F5E0-4684-A576-ECACF26F9022}"/>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755434285"/>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 id="2147483862" r:id="rId19"/>
    <p:sldLayoutId id="2147483863" r:id="rId20"/>
    <p:sldLayoutId id="2147483864" r:id="rId21"/>
    <p:sldLayoutId id="2147483865" r:id="rId22"/>
    <p:sldLayoutId id="2147483866" r:id="rId23"/>
    <p:sldLayoutId id="2147483867" r:id="rId24"/>
    <p:sldLayoutId id="2147483868" r:id="rId25"/>
    <p:sldLayoutId id="2147483869" r:id="rId26"/>
    <p:sldLayoutId id="2147483870" r:id="rId27"/>
    <p:sldLayoutId id="2147483871" r:id="rId28"/>
    <p:sldLayoutId id="2147483872" r:id="rId29"/>
    <p:sldLayoutId id="2147483873" r:id="rId30"/>
    <p:sldLayoutId id="2147483874" r:id="rId31"/>
    <p:sldLayoutId id="2147483875" r:id="rId32"/>
    <p:sldLayoutId id="2147483876" r:id="rId33"/>
    <p:sldLayoutId id="2147483877" r:id="rId34"/>
    <p:sldLayoutId id="2147483878" r:id="rId35"/>
    <p:sldLayoutId id="2147483879" r:id="rId36"/>
    <p:sldLayoutId id="2147483880" r:id="rId37"/>
    <p:sldLayoutId id="2147483881" r:id="rId38"/>
    <p:sldLayoutId id="2147483882" r:id="rId39"/>
    <p:sldLayoutId id="2147483883" r:id="rId40"/>
    <p:sldLayoutId id="2147483884" r:id="rId41"/>
    <p:sldLayoutId id="2147483885" r:id="rId42"/>
    <p:sldLayoutId id="2147483886" r:id="rId43"/>
    <p:sldLayoutId id="2147483887" r:id="rId44"/>
    <p:sldLayoutId id="2147483888" r:id="rId45"/>
    <p:sldLayoutId id="2147483889" r:id="rId46"/>
    <p:sldLayoutId id="2147483890" r:id="rId47"/>
    <p:sldLayoutId id="2147483891" r:id="rId48"/>
    <p:sldLayoutId id="2147483892" r:id="rId49"/>
    <p:sldLayoutId id="2147483893" r:id="rId50"/>
    <p:sldLayoutId id="2147483894" r:id="rId51"/>
    <p:sldLayoutId id="2147483895" r:id="rId52"/>
    <p:sldLayoutId id="2147483896" r:id="rId53"/>
    <p:sldLayoutId id="2147483897" r:id="rId54"/>
    <p:sldLayoutId id="2147483898" r:id="rId55"/>
    <p:sldLayoutId id="2147483899" r:id="rId56"/>
    <p:sldLayoutId id="2147483900" r:id="rId57"/>
    <p:sldLayoutId id="2147483901" r:id="rId58"/>
    <p:sldLayoutId id="2147483902" r:id="rId59"/>
    <p:sldLayoutId id="2147483903" r:id="rId60"/>
    <p:sldLayoutId id="2147483904" r:id="rId61"/>
  </p:sldLayoutIdLst>
  <p:txStyles>
    <p:titleStyle>
      <a:lvl1pPr algn="l" defTabSz="914400" rtl="0" eaLnBrk="1" latinLnBrk="0" hangingPunct="1">
        <a:lnSpc>
          <a:spcPct val="70000"/>
        </a:lnSpc>
        <a:spcBef>
          <a:spcPct val="0"/>
        </a:spcBef>
        <a:buNone/>
        <a:defRPr sz="44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Tx/>
        <a:buNone/>
        <a:defRPr sz="15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627">
          <p15:clr>
            <a:srgbClr val="F26B43"/>
          </p15:clr>
        </p15:guide>
        <p15:guide id="3" pos="7055">
          <p15:clr>
            <a:srgbClr val="F26B43"/>
          </p15:clr>
        </p15:guide>
        <p15:guide id="4" orient="horz" pos="838">
          <p15:clr>
            <a:srgbClr val="F26B43"/>
          </p15:clr>
        </p15:guide>
        <p15:guide id="5" orient="horz" pos="612">
          <p15:clr>
            <a:srgbClr val="F26B43"/>
          </p15:clr>
        </p15:guide>
        <p15:guide id="6" orient="horz" pos="272">
          <p15:clr>
            <a:srgbClr val="F26B43"/>
          </p15:clr>
        </p15:guide>
        <p15:guide id="7" orient="horz" pos="370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49.xml"/><Relationship Id="rId5" Type="http://schemas.openxmlformats.org/officeDocument/2006/relationships/image" Target="../media/image46.sv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49.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55.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5.xml"/><Relationship Id="rId5" Type="http://schemas.openxmlformats.org/officeDocument/2006/relationships/image" Target="../media/image140.png"/><Relationship Id="rId4" Type="http://schemas.openxmlformats.org/officeDocument/2006/relationships/image" Target="../media/image1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6.svg"/><Relationship Id="rId7" Type="http://schemas.openxmlformats.org/officeDocument/2006/relationships/image" Target="../media/image68.svg"/><Relationship Id="rId2" Type="http://schemas.openxmlformats.org/officeDocument/2006/relationships/image" Target="../media/image45.png"/><Relationship Id="rId1" Type="http://schemas.openxmlformats.org/officeDocument/2006/relationships/slideLayout" Target="../slideLayouts/slideLayout49.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image" Target="../media/image70.svg"/></Relationships>
</file>

<file path=ppt/slides/_rels/slide3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6.svg"/><Relationship Id="rId7" Type="http://schemas.openxmlformats.org/officeDocument/2006/relationships/image" Target="../media/image68.svg"/><Relationship Id="rId2" Type="http://schemas.openxmlformats.org/officeDocument/2006/relationships/image" Target="../media/image45.png"/><Relationship Id="rId1" Type="http://schemas.openxmlformats.org/officeDocument/2006/relationships/slideLayout" Target="../slideLayouts/slideLayout49.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image" Target="../media/image70.svg"/></Relationships>
</file>

<file path=ppt/slides/_rels/slide3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6.svg"/><Relationship Id="rId7" Type="http://schemas.openxmlformats.org/officeDocument/2006/relationships/image" Target="../media/image68.svg"/><Relationship Id="rId2" Type="http://schemas.openxmlformats.org/officeDocument/2006/relationships/image" Target="../media/image45.png"/><Relationship Id="rId1" Type="http://schemas.openxmlformats.org/officeDocument/2006/relationships/slideLayout" Target="../slideLayouts/slideLayout49.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image" Target="../media/image70.svg"/></Relationships>
</file>

<file path=ppt/slides/_rels/slide3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6.svg"/><Relationship Id="rId7" Type="http://schemas.openxmlformats.org/officeDocument/2006/relationships/image" Target="../media/image68.svg"/><Relationship Id="rId2" Type="http://schemas.openxmlformats.org/officeDocument/2006/relationships/image" Target="../media/image45.png"/><Relationship Id="rId1" Type="http://schemas.openxmlformats.org/officeDocument/2006/relationships/slideLayout" Target="../slideLayouts/slideLayout49.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image" Target="../media/image70.svg"/></Relationships>
</file>

<file path=ppt/slides/_rels/slide3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6.svg"/><Relationship Id="rId7" Type="http://schemas.openxmlformats.org/officeDocument/2006/relationships/image" Target="../media/image68.svg"/><Relationship Id="rId2" Type="http://schemas.openxmlformats.org/officeDocument/2006/relationships/image" Target="../media/image45.png"/><Relationship Id="rId1" Type="http://schemas.openxmlformats.org/officeDocument/2006/relationships/slideLayout" Target="../slideLayouts/slideLayout49.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image" Target="../media/image70.svg"/></Relationships>
</file>

<file path=ppt/slides/_rels/slide3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6.svg"/><Relationship Id="rId7" Type="http://schemas.openxmlformats.org/officeDocument/2006/relationships/image" Target="../media/image68.svg"/><Relationship Id="rId2" Type="http://schemas.openxmlformats.org/officeDocument/2006/relationships/image" Target="../media/image45.png"/><Relationship Id="rId1" Type="http://schemas.openxmlformats.org/officeDocument/2006/relationships/slideLayout" Target="../slideLayouts/slideLayout49.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image" Target="../media/image70.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55.xml"/><Relationship Id="rId5" Type="http://schemas.openxmlformats.org/officeDocument/2006/relationships/image" Target="../media/image38.sv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1"/>
          <p:cNvSpPr txBox="1">
            <a:spLocks noGrp="1"/>
          </p:cNvSpPr>
          <p:nvPr>
            <p:ph type="body" idx="2"/>
          </p:nvPr>
        </p:nvSpPr>
        <p:spPr>
          <a:prstGeom prst="rect">
            <a:avLst/>
          </a:prstGeom>
          <a:noFill/>
          <a:ln>
            <a:noFill/>
          </a:ln>
        </p:spPr>
        <p:txBody>
          <a:bodyPr spcFirstLastPara="1" vert="horz" wrap="square" lIns="91433" tIns="45700" rIns="91433" bIns="45700" rtlCol="0" anchor="t" anchorCtr="0">
            <a:normAutofit/>
          </a:bodyPr>
          <a:lstStyle/>
          <a:p>
            <a:pPr marL="457189" indent="-220128"/>
            <a:r>
              <a:rPr lang="en" dirty="0"/>
              <a:t>September 23, 2025</a:t>
            </a:r>
            <a:endParaRPr dirty="0"/>
          </a:p>
        </p:txBody>
      </p:sp>
      <p:sp>
        <p:nvSpPr>
          <p:cNvPr id="16" name="Title 15">
            <a:extLst>
              <a:ext uri="{FF2B5EF4-FFF2-40B4-BE49-F238E27FC236}">
                <a16:creationId xmlns:a16="http://schemas.microsoft.com/office/drawing/2014/main" id="{D3EED585-45FC-B035-CD70-53E8E62B3CE2}"/>
              </a:ext>
            </a:extLst>
          </p:cNvPr>
          <p:cNvSpPr>
            <a:spLocks noGrp="1"/>
          </p:cNvSpPr>
          <p:nvPr>
            <p:ph type="ctrTitle"/>
          </p:nvPr>
        </p:nvSpPr>
        <p:spPr/>
        <p:txBody>
          <a:bodyPr vert="horz">
            <a:normAutofit fontScale="90000"/>
          </a:bodyPr>
          <a:lstStyle/>
          <a:p>
            <a:r>
              <a:rPr lang="en-US" dirty="0">
                <a:solidFill>
                  <a:srgbClr val="00338D"/>
                </a:solidFill>
              </a:rPr>
              <a:t>Volume Policy Workgroup Meeting 2</a:t>
            </a:r>
            <a:br>
              <a:rPr lang="en-US" dirty="0">
                <a:solidFill>
                  <a:srgbClr val="00338D"/>
                </a:solidFill>
              </a:rPr>
            </a:br>
            <a:endParaRPr lang="en-US" i="1" dirty="0">
              <a:solidFill>
                <a:srgbClr val="00338D"/>
              </a:solidFill>
            </a:endParaRPr>
          </a:p>
        </p:txBody>
      </p:sp>
      <p:sp>
        <p:nvSpPr>
          <p:cNvPr id="4" name="Text Placeholder 3">
            <a:extLst>
              <a:ext uri="{FF2B5EF4-FFF2-40B4-BE49-F238E27FC236}">
                <a16:creationId xmlns:a16="http://schemas.microsoft.com/office/drawing/2014/main" id="{F634D7DB-135C-76BD-8FB8-09DA330E3748}"/>
              </a:ext>
            </a:extLst>
          </p:cNvPr>
          <p:cNvSpPr>
            <a:spLocks noGrp="1"/>
          </p:cNvSpPr>
          <p:nvPr>
            <p:ph type="body" idx="3"/>
          </p:nvPr>
        </p:nvSpPr>
        <p:spPr>
          <a:xfrm>
            <a:off x="1232057" y="3546398"/>
            <a:ext cx="5034000" cy="496800"/>
          </a:xfrm>
        </p:spPr>
        <p:txBody>
          <a:bodyPr/>
          <a:lstStyle/>
          <a:p>
            <a:r>
              <a:rPr lang="en-US" i="1" dirty="0" err="1"/>
              <a:t>Marketshift</a:t>
            </a:r>
            <a:r>
              <a:rPr lang="en-US" i="1" dirty="0"/>
              <a:t> Industry Concerns &amp; Analysis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D55C0-3506-148A-A548-0A21BD92ED5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066A34E-D7D7-1A8E-750B-A6D11B066289}"/>
              </a:ext>
            </a:extLst>
          </p:cNvPr>
          <p:cNvSpPr>
            <a:spLocks noGrp="1"/>
          </p:cNvSpPr>
          <p:nvPr>
            <p:ph type="title"/>
          </p:nvPr>
        </p:nvSpPr>
        <p:spPr/>
        <p:txBody>
          <a:bodyPr/>
          <a:lstStyle/>
          <a:p>
            <a:r>
              <a:rPr lang="en-US"/>
              <a:t>Aggregating Surgery Service Lines by Region</a:t>
            </a:r>
          </a:p>
        </p:txBody>
      </p:sp>
      <p:graphicFrame>
        <p:nvGraphicFramePr>
          <p:cNvPr id="2" name="Chart 1">
            <a:extLst>
              <a:ext uri="{FF2B5EF4-FFF2-40B4-BE49-F238E27FC236}">
                <a16:creationId xmlns:a16="http://schemas.microsoft.com/office/drawing/2014/main" id="{11CCA205-D56E-FE38-A5D0-49F3CB7A32A3}"/>
              </a:ext>
            </a:extLst>
          </p:cNvPr>
          <p:cNvGraphicFramePr/>
          <p:nvPr>
            <p:extLst>
              <p:ext uri="{D42A27DB-BD31-4B8C-83A1-F6EECF244321}">
                <p14:modId xmlns:p14="http://schemas.microsoft.com/office/powerpoint/2010/main" val="2908675212"/>
              </p:ext>
            </p:extLst>
          </p:nvPr>
        </p:nvGraphicFramePr>
        <p:xfrm>
          <a:off x="1185862" y="1221452"/>
          <a:ext cx="7034213" cy="467452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637520AD-F687-DC2E-1722-300B7237AD99}"/>
              </a:ext>
            </a:extLst>
          </p:cNvPr>
          <p:cNvSpPr>
            <a:spLocks noGrp="1"/>
          </p:cNvSpPr>
          <p:nvPr>
            <p:ph type="body" idx="1"/>
          </p:nvPr>
        </p:nvSpPr>
        <p:spPr>
          <a:xfrm>
            <a:off x="8007865" y="1790700"/>
            <a:ext cx="3504686" cy="819681"/>
          </a:xfrm>
        </p:spPr>
        <p:txBody>
          <a:bodyPr>
            <a:noAutofit/>
          </a:bodyPr>
          <a:lstStyle/>
          <a:p>
            <a:pPr marL="346075" indent="-230188">
              <a:lnSpc>
                <a:spcPct val="100000"/>
              </a:lnSpc>
              <a:spcBef>
                <a:spcPts val="0"/>
              </a:spcBef>
            </a:pPr>
            <a:r>
              <a:rPr lang="en-US" sz="1600">
                <a:solidFill>
                  <a:srgbClr val="000000"/>
                </a:solidFill>
                <a:latin typeface="+mj-lt"/>
              </a:rPr>
              <a:t>Surgical service lines are already aggregated at the county level.</a:t>
            </a:r>
          </a:p>
          <a:p>
            <a:pPr marL="346075" indent="-230188">
              <a:lnSpc>
                <a:spcPct val="100000"/>
              </a:lnSpc>
              <a:spcBef>
                <a:spcPts val="1200"/>
              </a:spcBef>
            </a:pPr>
            <a:r>
              <a:rPr lang="en-US" sz="1600">
                <a:solidFill>
                  <a:srgbClr val="000000"/>
                </a:solidFill>
                <a:latin typeface="+mj-lt"/>
              </a:rPr>
              <a:t>Further aggregation to the MHCC Region level or to the statewide level does not capture additional statistical benefits from aggregation.</a:t>
            </a:r>
          </a:p>
          <a:p>
            <a:pPr>
              <a:lnSpc>
                <a:spcPct val="150000"/>
              </a:lnSpc>
              <a:spcBef>
                <a:spcPts val="0"/>
              </a:spcBef>
            </a:pPr>
            <a:endParaRPr lang="en-US" sz="1400">
              <a:latin typeface="+mj-lt"/>
            </a:endParaRPr>
          </a:p>
        </p:txBody>
      </p:sp>
      <p:sp>
        <p:nvSpPr>
          <p:cNvPr id="7" name="Title 4">
            <a:extLst>
              <a:ext uri="{FF2B5EF4-FFF2-40B4-BE49-F238E27FC236}">
                <a16:creationId xmlns:a16="http://schemas.microsoft.com/office/drawing/2014/main" id="{5D4866A1-FA90-C31A-98E3-6B066208079B}"/>
              </a:ext>
            </a:extLst>
          </p:cNvPr>
          <p:cNvSpPr txBox="1">
            <a:spLocks/>
          </p:cNvSpPr>
          <p:nvPr/>
        </p:nvSpPr>
        <p:spPr>
          <a:xfrm>
            <a:off x="972127" y="145314"/>
            <a:ext cx="4020003" cy="255633"/>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1400" kern="0"/>
              <a:t>STRATEGIES FOR IMPROVING RELIABILITY</a:t>
            </a:r>
          </a:p>
          <a:p>
            <a:endParaRPr lang="en-US" sz="1400" kern="0"/>
          </a:p>
        </p:txBody>
      </p:sp>
      <p:sp>
        <p:nvSpPr>
          <p:cNvPr id="6" name="Google Shape;37;p26">
            <a:extLst>
              <a:ext uri="{FF2B5EF4-FFF2-40B4-BE49-F238E27FC236}">
                <a16:creationId xmlns:a16="http://schemas.microsoft.com/office/drawing/2014/main" id="{E9CD96D3-184A-BF5C-E477-D26A5382C7EF}"/>
              </a:ext>
            </a:extLst>
          </p:cNvPr>
          <p:cNvSpPr txBox="1">
            <a:spLocks/>
          </p:cNvSpPr>
          <p:nvPr/>
        </p:nvSpPr>
        <p:spPr>
          <a:xfrm>
            <a:off x="11512551" y="6213475"/>
            <a:ext cx="578000" cy="365200"/>
          </a:xfrm>
          <a:prstGeom prst="rect">
            <a:avLst/>
          </a:prstGeom>
          <a:noFill/>
          <a:ln>
            <a:noFill/>
          </a:ln>
        </p:spPr>
        <p:txBody>
          <a:bodyPr spcFirstLastPara="1" wrap="square" lIns="68575" tIns="34275" rIns="68575" bIns="34275" anchor="ctr" anchorCtr="0">
            <a:noAutofit/>
          </a:bodyPr>
          <a:lstStyle>
            <a:defPPr>
              <a:defRPr lang="en-US"/>
            </a:defPPr>
            <a:lvl1pPr marL="0" marR="0" lvl="0"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1pPr>
            <a:lvl2pPr marL="0" marR="0" lvl="1"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2pPr>
            <a:lvl3pPr marL="0" marR="0" lvl="2"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3pPr>
            <a:lvl4pPr marL="0" marR="0" lvl="3"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4pPr>
            <a:lvl5pPr marL="0" marR="0" lvl="4"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5pPr>
            <a:lvl6pPr marL="0" marR="0" lvl="5"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6pPr>
            <a:lvl7pPr marL="0" marR="0" lvl="6"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7pPr>
            <a:lvl8pPr marL="0" marR="0" lvl="7"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8pPr>
            <a:lvl9pPr marL="0" marR="0" lvl="8"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9pPr>
          </a:lstStyle>
          <a:p>
            <a:fld id="{00000000-1234-1234-1234-123412341234}" type="slidenum">
              <a:rPr lang="en" smtClean="0"/>
              <a:pPr/>
              <a:t>10</a:t>
            </a:fld>
            <a:endParaRPr lang="en"/>
          </a:p>
        </p:txBody>
      </p:sp>
    </p:spTree>
    <p:extLst>
      <p:ext uri="{BB962C8B-B14F-4D97-AF65-F5344CB8AC3E}">
        <p14:creationId xmlns:p14="http://schemas.microsoft.com/office/powerpoint/2010/main" val="1890400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922F6-8008-589E-3FD6-4AF456A0D0B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B40BC67-0800-B7E6-516D-FB8A8E5050DB}"/>
              </a:ext>
            </a:extLst>
          </p:cNvPr>
          <p:cNvSpPr>
            <a:spLocks noGrp="1"/>
          </p:cNvSpPr>
          <p:nvPr>
            <p:ph type="title"/>
          </p:nvPr>
        </p:nvSpPr>
        <p:spPr/>
        <p:txBody>
          <a:bodyPr/>
          <a:lstStyle/>
          <a:p>
            <a:r>
              <a:rPr lang="en-US" dirty="0"/>
              <a:t>Consolidating Inpatient Service Lines by Clinical Overlap Slightly Improves Baseline Reliability</a:t>
            </a:r>
          </a:p>
        </p:txBody>
      </p:sp>
      <p:graphicFrame>
        <p:nvGraphicFramePr>
          <p:cNvPr id="2" name="Chart 1">
            <a:extLst>
              <a:ext uri="{FF2B5EF4-FFF2-40B4-BE49-F238E27FC236}">
                <a16:creationId xmlns:a16="http://schemas.microsoft.com/office/drawing/2014/main" id="{1CAB1440-9EAC-0641-AF94-3AD2B22E6E9F}"/>
              </a:ext>
            </a:extLst>
          </p:cNvPr>
          <p:cNvGraphicFramePr/>
          <p:nvPr>
            <p:extLst>
              <p:ext uri="{D42A27DB-BD31-4B8C-83A1-F6EECF244321}">
                <p14:modId xmlns:p14="http://schemas.microsoft.com/office/powerpoint/2010/main" val="1153331531"/>
              </p:ext>
            </p:extLst>
          </p:nvPr>
        </p:nvGraphicFramePr>
        <p:xfrm>
          <a:off x="1185862" y="1221452"/>
          <a:ext cx="7034213" cy="467452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2F26729A-7A16-E302-0CF8-98E8C38FE776}"/>
              </a:ext>
            </a:extLst>
          </p:cNvPr>
          <p:cNvSpPr>
            <a:spLocks noGrp="1"/>
          </p:cNvSpPr>
          <p:nvPr>
            <p:ph type="body" idx="1"/>
          </p:nvPr>
        </p:nvSpPr>
        <p:spPr>
          <a:xfrm>
            <a:off x="8007865" y="1300162"/>
            <a:ext cx="3504686" cy="4257675"/>
          </a:xfrm>
        </p:spPr>
        <p:txBody>
          <a:bodyPr>
            <a:noAutofit/>
          </a:bodyPr>
          <a:lstStyle/>
          <a:p>
            <a:pPr marL="346075" indent="-230188">
              <a:lnSpc>
                <a:spcPct val="100000"/>
              </a:lnSpc>
              <a:spcBef>
                <a:spcPts val="0"/>
              </a:spcBef>
            </a:pPr>
            <a:r>
              <a:rPr lang="en-US" sz="1600" dirty="0">
                <a:solidFill>
                  <a:srgbClr val="000000"/>
                </a:solidFill>
                <a:latin typeface="+mj-lt"/>
              </a:rPr>
              <a:t>A panel of clinicians concluded there are six inpatient service lines that could be consolidated into three service lines based on clinical overlap.</a:t>
            </a:r>
          </a:p>
          <a:p>
            <a:pPr marL="800100" lvl="1" indent="-342900">
              <a:lnSpc>
                <a:spcPct val="100000"/>
              </a:lnSpc>
              <a:spcBef>
                <a:spcPts val="0"/>
              </a:spcBef>
              <a:buSzPct val="100000"/>
              <a:buFont typeface="+mj-lt"/>
              <a:buAutoNum type="arabicPeriod"/>
            </a:pPr>
            <a:r>
              <a:rPr lang="en-US" sz="1100" dirty="0">
                <a:latin typeface="+mj-lt"/>
              </a:rPr>
              <a:t>Spinal Surgery with Neurological Surgery</a:t>
            </a:r>
          </a:p>
          <a:p>
            <a:pPr marL="800100" lvl="1" indent="-342900">
              <a:lnSpc>
                <a:spcPct val="100000"/>
              </a:lnSpc>
              <a:spcBef>
                <a:spcPts val="0"/>
              </a:spcBef>
              <a:buSzPct val="100000"/>
              <a:buFont typeface="+mj-lt"/>
              <a:buAutoNum type="arabicPeriod"/>
            </a:pPr>
            <a:r>
              <a:rPr lang="en-US" sz="1100" dirty="0">
                <a:latin typeface="+mj-lt"/>
              </a:rPr>
              <a:t>Thoracic Surgery with Cardiothoracic Surgery</a:t>
            </a:r>
          </a:p>
          <a:p>
            <a:pPr marL="800100" lvl="1" indent="-342900">
              <a:lnSpc>
                <a:spcPct val="100000"/>
              </a:lnSpc>
              <a:spcBef>
                <a:spcPts val="0"/>
              </a:spcBef>
              <a:buSzPct val="100000"/>
              <a:buFont typeface="+mj-lt"/>
              <a:buAutoNum type="arabicPeriod"/>
            </a:pPr>
            <a:r>
              <a:rPr lang="en-US" sz="1100" dirty="0">
                <a:latin typeface="+mj-lt"/>
              </a:rPr>
              <a:t>Ventilator Support with Pulmonary</a:t>
            </a:r>
          </a:p>
          <a:p>
            <a:pPr marL="346075" indent="-230188">
              <a:lnSpc>
                <a:spcPct val="100000"/>
              </a:lnSpc>
              <a:spcBef>
                <a:spcPts val="1200"/>
              </a:spcBef>
            </a:pPr>
            <a:r>
              <a:rPr lang="en-US" sz="1600" dirty="0">
                <a:solidFill>
                  <a:srgbClr val="000000"/>
                </a:solidFill>
                <a:latin typeface="+mj-lt"/>
              </a:rPr>
              <a:t>After consolidating these service lines from the analysis, baseline ICC increases to </a:t>
            </a:r>
            <a:r>
              <a:rPr lang="en-US" sz="1600" b="1" dirty="0">
                <a:solidFill>
                  <a:schemeClr val="tx1"/>
                </a:solidFill>
                <a:latin typeface="+mj-lt"/>
              </a:rPr>
              <a:t>0.54</a:t>
            </a:r>
            <a:r>
              <a:rPr lang="en-US" sz="1600" dirty="0">
                <a:solidFill>
                  <a:srgbClr val="000000"/>
                </a:solidFill>
              </a:rPr>
              <a:t>.</a:t>
            </a:r>
            <a:endParaRPr lang="en-US" sz="1600" b="1" dirty="0">
              <a:solidFill>
                <a:schemeClr val="tx1"/>
              </a:solidFill>
              <a:latin typeface="+mj-lt"/>
            </a:endParaRPr>
          </a:p>
        </p:txBody>
      </p:sp>
      <p:sp>
        <p:nvSpPr>
          <p:cNvPr id="7" name="Title 4">
            <a:extLst>
              <a:ext uri="{FF2B5EF4-FFF2-40B4-BE49-F238E27FC236}">
                <a16:creationId xmlns:a16="http://schemas.microsoft.com/office/drawing/2014/main" id="{29E51F80-E5C2-7B56-E2D3-965D03235361}"/>
              </a:ext>
            </a:extLst>
          </p:cNvPr>
          <p:cNvSpPr txBox="1">
            <a:spLocks/>
          </p:cNvSpPr>
          <p:nvPr/>
        </p:nvSpPr>
        <p:spPr>
          <a:xfrm>
            <a:off x="972127" y="145314"/>
            <a:ext cx="4020003" cy="255633"/>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1400" kern="0"/>
              <a:t>STRATEGIES FOR IMPROVING RELIABILITY</a:t>
            </a:r>
          </a:p>
          <a:p>
            <a:endParaRPr lang="en-US" sz="1400" kern="0"/>
          </a:p>
        </p:txBody>
      </p:sp>
      <p:sp>
        <p:nvSpPr>
          <p:cNvPr id="6" name="Google Shape;37;p26">
            <a:extLst>
              <a:ext uri="{FF2B5EF4-FFF2-40B4-BE49-F238E27FC236}">
                <a16:creationId xmlns:a16="http://schemas.microsoft.com/office/drawing/2014/main" id="{DA57ABEF-8CB4-9572-07D5-C1C4C580922F}"/>
              </a:ext>
            </a:extLst>
          </p:cNvPr>
          <p:cNvSpPr txBox="1">
            <a:spLocks/>
          </p:cNvSpPr>
          <p:nvPr/>
        </p:nvSpPr>
        <p:spPr>
          <a:xfrm>
            <a:off x="11512551" y="6213475"/>
            <a:ext cx="578000" cy="365200"/>
          </a:xfrm>
          <a:prstGeom prst="rect">
            <a:avLst/>
          </a:prstGeom>
          <a:noFill/>
          <a:ln>
            <a:noFill/>
          </a:ln>
        </p:spPr>
        <p:txBody>
          <a:bodyPr spcFirstLastPara="1" wrap="square" lIns="68575" tIns="34275" rIns="68575" bIns="34275" anchor="ctr" anchorCtr="0">
            <a:noAutofit/>
          </a:bodyPr>
          <a:lstStyle>
            <a:defPPr>
              <a:defRPr lang="en-US"/>
            </a:defPPr>
            <a:lvl1pPr marL="0" marR="0" lvl="0"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1pPr>
            <a:lvl2pPr marL="0" marR="0" lvl="1"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2pPr>
            <a:lvl3pPr marL="0" marR="0" lvl="2"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3pPr>
            <a:lvl4pPr marL="0" marR="0" lvl="3"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4pPr>
            <a:lvl5pPr marL="0" marR="0" lvl="4"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5pPr>
            <a:lvl6pPr marL="0" marR="0" lvl="5"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6pPr>
            <a:lvl7pPr marL="0" marR="0" lvl="6"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7pPr>
            <a:lvl8pPr marL="0" marR="0" lvl="7"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8pPr>
            <a:lvl9pPr marL="0" marR="0" lvl="8"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9pPr>
          </a:lstStyle>
          <a:p>
            <a:fld id="{00000000-1234-1234-1234-123412341234}" type="slidenum">
              <a:rPr lang="en" smtClean="0"/>
              <a:pPr/>
              <a:t>11</a:t>
            </a:fld>
            <a:endParaRPr lang="en"/>
          </a:p>
        </p:txBody>
      </p:sp>
    </p:spTree>
    <p:extLst>
      <p:ext uri="{BB962C8B-B14F-4D97-AF65-F5344CB8AC3E}">
        <p14:creationId xmlns:p14="http://schemas.microsoft.com/office/powerpoint/2010/main" val="3973592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B52EC-CEEB-BA02-E48F-AD30567E2A0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9F917C5-6DB1-6103-4F67-47E3A7F17582}"/>
              </a:ext>
            </a:extLst>
          </p:cNvPr>
          <p:cNvSpPr>
            <a:spLocks noGrp="1"/>
          </p:cNvSpPr>
          <p:nvPr>
            <p:ph type="title"/>
          </p:nvPr>
        </p:nvSpPr>
        <p:spPr/>
        <p:txBody>
          <a:bodyPr/>
          <a:lstStyle/>
          <a:p>
            <a:r>
              <a:rPr lang="en-US" dirty="0"/>
              <a:t>Excluding Low-Volume Inpatient Service Lines Could Improve Baseline Reliability</a:t>
            </a:r>
          </a:p>
        </p:txBody>
      </p:sp>
      <p:graphicFrame>
        <p:nvGraphicFramePr>
          <p:cNvPr id="2" name="Chart 1">
            <a:extLst>
              <a:ext uri="{FF2B5EF4-FFF2-40B4-BE49-F238E27FC236}">
                <a16:creationId xmlns:a16="http://schemas.microsoft.com/office/drawing/2014/main" id="{E28E4F2B-D499-AFE3-7627-41D95122880B}"/>
              </a:ext>
            </a:extLst>
          </p:cNvPr>
          <p:cNvGraphicFramePr/>
          <p:nvPr>
            <p:extLst>
              <p:ext uri="{D42A27DB-BD31-4B8C-83A1-F6EECF244321}">
                <p14:modId xmlns:p14="http://schemas.microsoft.com/office/powerpoint/2010/main" val="1927314462"/>
              </p:ext>
            </p:extLst>
          </p:nvPr>
        </p:nvGraphicFramePr>
        <p:xfrm>
          <a:off x="1185862" y="1221452"/>
          <a:ext cx="7034213" cy="467452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31BFEF66-796C-CC2A-B62B-20B1AA50F5BB}"/>
              </a:ext>
            </a:extLst>
          </p:cNvPr>
          <p:cNvSpPr>
            <a:spLocks noGrp="1"/>
          </p:cNvSpPr>
          <p:nvPr>
            <p:ph type="body" idx="1"/>
          </p:nvPr>
        </p:nvSpPr>
        <p:spPr>
          <a:xfrm>
            <a:off x="8051220" y="962025"/>
            <a:ext cx="3946338" cy="4257675"/>
          </a:xfrm>
        </p:spPr>
        <p:txBody>
          <a:bodyPr>
            <a:noAutofit/>
          </a:bodyPr>
          <a:lstStyle/>
          <a:p>
            <a:pPr marL="346075" indent="-230188">
              <a:lnSpc>
                <a:spcPct val="100000"/>
              </a:lnSpc>
              <a:spcBef>
                <a:spcPts val="0"/>
              </a:spcBef>
            </a:pPr>
            <a:r>
              <a:rPr lang="en-US" sz="1600" dirty="0">
                <a:solidFill>
                  <a:srgbClr val="000000"/>
                </a:solidFill>
                <a:latin typeface="+mj-lt"/>
              </a:rPr>
              <a:t>There are six inpatient surgery service lines and one inpatient medical service line that tend to have the lowest reliability scores, represent limited dollars statewide, and are not ideally suited for population-based methodologies.</a:t>
            </a:r>
          </a:p>
          <a:p>
            <a:pPr marL="800100" lvl="1" indent="-342900">
              <a:lnSpc>
                <a:spcPct val="100000"/>
              </a:lnSpc>
              <a:spcBef>
                <a:spcPts val="0"/>
              </a:spcBef>
              <a:buSzPct val="100000"/>
              <a:buFont typeface="+mj-lt"/>
              <a:buAutoNum type="arabicPeriod"/>
            </a:pPr>
            <a:r>
              <a:rPr lang="en-US" sz="1100" dirty="0">
                <a:latin typeface="+mj-lt"/>
              </a:rPr>
              <a:t>Endocrinology Surgery</a:t>
            </a:r>
          </a:p>
          <a:p>
            <a:pPr marL="800100" lvl="1" indent="-342900">
              <a:lnSpc>
                <a:spcPct val="100000"/>
              </a:lnSpc>
              <a:spcBef>
                <a:spcPts val="0"/>
              </a:spcBef>
              <a:buSzPct val="100000"/>
              <a:buFont typeface="+mj-lt"/>
              <a:buAutoNum type="arabicPeriod"/>
            </a:pPr>
            <a:r>
              <a:rPr lang="en-US" sz="1100" dirty="0">
                <a:latin typeface="+mj-lt"/>
              </a:rPr>
              <a:t>ENT Surgery</a:t>
            </a:r>
          </a:p>
          <a:p>
            <a:pPr marL="800100" lvl="1" indent="-342900">
              <a:lnSpc>
                <a:spcPct val="100000"/>
              </a:lnSpc>
              <a:spcBef>
                <a:spcPts val="0"/>
              </a:spcBef>
              <a:buSzPct val="100000"/>
              <a:buFont typeface="+mj-lt"/>
              <a:buAutoNum type="arabicPeriod"/>
            </a:pPr>
            <a:r>
              <a:rPr lang="en-US" sz="1100" dirty="0">
                <a:latin typeface="+mj-lt"/>
              </a:rPr>
              <a:t>Gynecological Surgery</a:t>
            </a:r>
          </a:p>
          <a:p>
            <a:pPr marL="800100" lvl="1" indent="-342900">
              <a:lnSpc>
                <a:spcPct val="100000"/>
              </a:lnSpc>
              <a:spcBef>
                <a:spcPts val="0"/>
              </a:spcBef>
              <a:buSzPct val="100000"/>
              <a:buFont typeface="+mj-lt"/>
              <a:buAutoNum type="arabicPeriod"/>
            </a:pPr>
            <a:r>
              <a:rPr lang="en-US" sz="1100" dirty="0">
                <a:latin typeface="+mj-lt"/>
              </a:rPr>
              <a:t>Ophthalmologic Surgery</a:t>
            </a:r>
          </a:p>
          <a:p>
            <a:pPr marL="800100" lvl="1" indent="-342900">
              <a:lnSpc>
                <a:spcPct val="100000"/>
              </a:lnSpc>
              <a:spcBef>
                <a:spcPts val="0"/>
              </a:spcBef>
              <a:buSzPct val="100000"/>
              <a:buFont typeface="+mj-lt"/>
              <a:buAutoNum type="arabicPeriod"/>
            </a:pPr>
            <a:r>
              <a:rPr lang="en-US" sz="1100" dirty="0">
                <a:latin typeface="+mj-lt"/>
              </a:rPr>
              <a:t>Thoracic Surgery</a:t>
            </a:r>
          </a:p>
          <a:p>
            <a:pPr marL="800100" lvl="1" indent="-342900">
              <a:lnSpc>
                <a:spcPct val="100000"/>
              </a:lnSpc>
              <a:spcBef>
                <a:spcPts val="0"/>
              </a:spcBef>
              <a:buSzPct val="100000"/>
              <a:buFont typeface="+mj-lt"/>
              <a:buAutoNum type="arabicPeriod"/>
            </a:pPr>
            <a:r>
              <a:rPr lang="en-US" sz="1100" dirty="0">
                <a:latin typeface="+mj-lt"/>
              </a:rPr>
              <a:t>Urological Surgery</a:t>
            </a:r>
          </a:p>
          <a:p>
            <a:pPr marL="800100" lvl="1" indent="-342900">
              <a:lnSpc>
                <a:spcPct val="100000"/>
              </a:lnSpc>
              <a:spcBef>
                <a:spcPts val="0"/>
              </a:spcBef>
              <a:buSzPct val="100000"/>
              <a:buFont typeface="+mj-lt"/>
              <a:buAutoNum type="arabicPeriod"/>
            </a:pPr>
            <a:r>
              <a:rPr lang="en-US" sz="1100" dirty="0">
                <a:latin typeface="+mj-lt"/>
              </a:rPr>
              <a:t>Ventilator Support (Medical)</a:t>
            </a:r>
          </a:p>
          <a:p>
            <a:pPr marL="346075" indent="-230188">
              <a:lnSpc>
                <a:spcPct val="100000"/>
              </a:lnSpc>
              <a:spcBef>
                <a:spcPts val="1200"/>
              </a:spcBef>
            </a:pPr>
            <a:r>
              <a:rPr lang="en-US" sz="1600" dirty="0">
                <a:solidFill>
                  <a:srgbClr val="000000"/>
                </a:solidFill>
                <a:latin typeface="+mj-lt"/>
              </a:rPr>
              <a:t>After excluding the inpatient surgical service lines from the analysis, baseline ICC does not improve.</a:t>
            </a:r>
          </a:p>
          <a:p>
            <a:pPr marL="346075" indent="-230188">
              <a:lnSpc>
                <a:spcPct val="100000"/>
              </a:lnSpc>
              <a:spcBef>
                <a:spcPts val="1200"/>
              </a:spcBef>
            </a:pPr>
            <a:r>
              <a:rPr lang="en-US" sz="1600" dirty="0">
                <a:solidFill>
                  <a:srgbClr val="000000"/>
                </a:solidFill>
                <a:latin typeface="+mj-lt"/>
              </a:rPr>
              <a:t>After excluding both the inpatient surgical service lines and ventilator support, baseline ICC improves to 0.57.</a:t>
            </a:r>
          </a:p>
          <a:p>
            <a:pPr marL="346075" indent="-230188">
              <a:lnSpc>
                <a:spcPct val="100000"/>
              </a:lnSpc>
              <a:spcBef>
                <a:spcPts val="1200"/>
              </a:spcBef>
            </a:pPr>
            <a:endParaRPr lang="en-US" sz="1600" b="1" dirty="0">
              <a:solidFill>
                <a:schemeClr val="tx1"/>
              </a:solidFill>
              <a:latin typeface="+mj-lt"/>
            </a:endParaRPr>
          </a:p>
        </p:txBody>
      </p:sp>
      <p:sp>
        <p:nvSpPr>
          <p:cNvPr id="7" name="Title 4">
            <a:extLst>
              <a:ext uri="{FF2B5EF4-FFF2-40B4-BE49-F238E27FC236}">
                <a16:creationId xmlns:a16="http://schemas.microsoft.com/office/drawing/2014/main" id="{DDE5D28B-2601-FB74-A19F-DFF5E394739A}"/>
              </a:ext>
            </a:extLst>
          </p:cNvPr>
          <p:cNvSpPr txBox="1">
            <a:spLocks/>
          </p:cNvSpPr>
          <p:nvPr/>
        </p:nvSpPr>
        <p:spPr>
          <a:xfrm>
            <a:off x="972127" y="145314"/>
            <a:ext cx="4020003" cy="255633"/>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1400" kern="0"/>
              <a:t>STRATEGIES FOR IMPROVING RELIABILITY</a:t>
            </a:r>
          </a:p>
          <a:p>
            <a:endParaRPr lang="en-US" sz="1400" kern="0"/>
          </a:p>
        </p:txBody>
      </p:sp>
      <p:sp>
        <p:nvSpPr>
          <p:cNvPr id="6" name="Google Shape;37;p26">
            <a:extLst>
              <a:ext uri="{FF2B5EF4-FFF2-40B4-BE49-F238E27FC236}">
                <a16:creationId xmlns:a16="http://schemas.microsoft.com/office/drawing/2014/main" id="{0013BA58-3C1E-CC8F-32CB-7B33C46C45FA}"/>
              </a:ext>
            </a:extLst>
          </p:cNvPr>
          <p:cNvSpPr txBox="1">
            <a:spLocks/>
          </p:cNvSpPr>
          <p:nvPr/>
        </p:nvSpPr>
        <p:spPr>
          <a:xfrm>
            <a:off x="11512551" y="6213475"/>
            <a:ext cx="578000" cy="365200"/>
          </a:xfrm>
          <a:prstGeom prst="rect">
            <a:avLst/>
          </a:prstGeom>
          <a:noFill/>
          <a:ln>
            <a:noFill/>
          </a:ln>
        </p:spPr>
        <p:txBody>
          <a:bodyPr spcFirstLastPara="1" wrap="square" lIns="68575" tIns="34275" rIns="68575" bIns="34275" anchor="ctr" anchorCtr="0">
            <a:noAutofit/>
          </a:bodyPr>
          <a:lstStyle>
            <a:defPPr>
              <a:defRPr lang="en-US"/>
            </a:defPPr>
            <a:lvl1pPr marL="0" marR="0" lvl="0"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1pPr>
            <a:lvl2pPr marL="0" marR="0" lvl="1"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2pPr>
            <a:lvl3pPr marL="0" marR="0" lvl="2"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3pPr>
            <a:lvl4pPr marL="0" marR="0" lvl="3"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4pPr>
            <a:lvl5pPr marL="0" marR="0" lvl="4"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5pPr>
            <a:lvl6pPr marL="0" marR="0" lvl="5"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6pPr>
            <a:lvl7pPr marL="0" marR="0" lvl="6"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7pPr>
            <a:lvl8pPr marL="0" marR="0" lvl="7"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8pPr>
            <a:lvl9pPr marL="0" marR="0" lvl="8"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9pPr>
          </a:lstStyle>
          <a:p>
            <a:fld id="{00000000-1234-1234-1234-123412341234}" type="slidenum">
              <a:rPr lang="en" smtClean="0"/>
              <a:pPr/>
              <a:t>12</a:t>
            </a:fld>
            <a:endParaRPr lang="en"/>
          </a:p>
        </p:txBody>
      </p:sp>
    </p:spTree>
    <p:extLst>
      <p:ext uri="{BB962C8B-B14F-4D97-AF65-F5344CB8AC3E}">
        <p14:creationId xmlns:p14="http://schemas.microsoft.com/office/powerpoint/2010/main" val="3878836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91E9A-D504-559A-3471-DD12656CDEA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CE2A72B-CB37-601B-CB9F-A70C48998602}"/>
              </a:ext>
            </a:extLst>
          </p:cNvPr>
          <p:cNvSpPr>
            <a:spLocks noGrp="1"/>
          </p:cNvSpPr>
          <p:nvPr>
            <p:ph type="body" idx="1"/>
          </p:nvPr>
        </p:nvSpPr>
        <p:spPr>
          <a:xfrm>
            <a:off x="467795" y="948659"/>
            <a:ext cx="11256410" cy="5296911"/>
          </a:xfrm>
        </p:spPr>
        <p:txBody>
          <a:bodyPr>
            <a:normAutofit fontScale="92500" lnSpcReduction="20000"/>
          </a:bodyPr>
          <a:lstStyle/>
          <a:p>
            <a:pPr>
              <a:buFont typeface="Wingdings" panose="05000000000000000000" pitchFamily="2" charset="2"/>
              <a:buChar char="§"/>
            </a:pPr>
            <a:r>
              <a:rPr lang="en-US" sz="2000" dirty="0"/>
              <a:t>Should the Commission consider consolidating the following service lines in the Marketshift assessment, and if so when (e.g., CY 2025 performance assessment)?</a:t>
            </a:r>
          </a:p>
          <a:p>
            <a:pPr marL="1409684" lvl="2" indent="-342900">
              <a:lnSpc>
                <a:spcPct val="100000"/>
              </a:lnSpc>
              <a:spcBef>
                <a:spcPts val="0"/>
              </a:spcBef>
              <a:buSzPct val="100000"/>
              <a:buFont typeface="+mj-lt"/>
              <a:buAutoNum type="arabicPeriod"/>
            </a:pPr>
            <a:r>
              <a:rPr lang="en-US" sz="1600" dirty="0"/>
              <a:t>Spinal Surgery with Neurological Surgery</a:t>
            </a:r>
          </a:p>
          <a:p>
            <a:pPr marL="1409684" lvl="2" indent="-342900">
              <a:lnSpc>
                <a:spcPct val="100000"/>
              </a:lnSpc>
              <a:spcBef>
                <a:spcPts val="0"/>
              </a:spcBef>
              <a:buSzPct val="100000"/>
              <a:buFont typeface="+mj-lt"/>
              <a:buAutoNum type="arabicPeriod"/>
            </a:pPr>
            <a:r>
              <a:rPr lang="en-US" sz="1600" dirty="0"/>
              <a:t>Thoracic Surgery with Cardiothoracic Surgery</a:t>
            </a:r>
          </a:p>
          <a:p>
            <a:pPr marL="1409684" lvl="2" indent="-342900">
              <a:lnSpc>
                <a:spcPct val="100000"/>
              </a:lnSpc>
              <a:spcBef>
                <a:spcPts val="0"/>
              </a:spcBef>
              <a:buSzPct val="100000"/>
              <a:buFont typeface="+mj-lt"/>
              <a:buAutoNum type="arabicPeriod"/>
            </a:pPr>
            <a:r>
              <a:rPr lang="en-US" sz="1600" dirty="0"/>
              <a:t>Ventilator Support with Pulmonary</a:t>
            </a:r>
            <a:endParaRPr lang="en-US" sz="1467" dirty="0"/>
          </a:p>
          <a:p>
            <a:pPr>
              <a:buFont typeface="Wingdings" panose="05000000000000000000" pitchFamily="2" charset="2"/>
              <a:buChar char="§"/>
            </a:pPr>
            <a:r>
              <a:rPr lang="en-US" sz="2000" dirty="0"/>
              <a:t>Should the Commission consider carving out of the Marketshift assessment and associated population based methodologies the following service lines, and if so when (e.g., CY 2026 performance assessment)?</a:t>
            </a:r>
          </a:p>
          <a:p>
            <a:pPr marL="1409684" lvl="2" indent="-342900">
              <a:lnSpc>
                <a:spcPct val="100000"/>
              </a:lnSpc>
              <a:spcBef>
                <a:spcPts val="0"/>
              </a:spcBef>
              <a:buSzPct val="100000"/>
              <a:buFont typeface="+mj-lt"/>
              <a:buAutoNum type="arabicPeriod"/>
            </a:pPr>
            <a:r>
              <a:rPr lang="en-US" sz="1600" dirty="0"/>
              <a:t>Endocrinology Surgery</a:t>
            </a:r>
          </a:p>
          <a:p>
            <a:pPr marL="1409684" lvl="2" indent="-342900">
              <a:lnSpc>
                <a:spcPct val="100000"/>
              </a:lnSpc>
              <a:spcBef>
                <a:spcPts val="0"/>
              </a:spcBef>
              <a:buSzPct val="100000"/>
              <a:buFont typeface="+mj-lt"/>
              <a:buAutoNum type="arabicPeriod"/>
            </a:pPr>
            <a:r>
              <a:rPr lang="en-US" sz="1600" dirty="0"/>
              <a:t>ENT Surgery</a:t>
            </a:r>
          </a:p>
          <a:p>
            <a:pPr marL="1409684" lvl="2" indent="-342900">
              <a:lnSpc>
                <a:spcPct val="100000"/>
              </a:lnSpc>
              <a:spcBef>
                <a:spcPts val="0"/>
              </a:spcBef>
              <a:buSzPct val="100000"/>
              <a:buFont typeface="+mj-lt"/>
              <a:buAutoNum type="arabicPeriod"/>
            </a:pPr>
            <a:r>
              <a:rPr lang="en-US" sz="1600" dirty="0"/>
              <a:t>Gynecological Surgery</a:t>
            </a:r>
          </a:p>
          <a:p>
            <a:pPr marL="1409684" lvl="2" indent="-342900">
              <a:lnSpc>
                <a:spcPct val="100000"/>
              </a:lnSpc>
              <a:spcBef>
                <a:spcPts val="0"/>
              </a:spcBef>
              <a:buSzPct val="100000"/>
              <a:buFont typeface="+mj-lt"/>
              <a:buAutoNum type="arabicPeriod"/>
            </a:pPr>
            <a:r>
              <a:rPr lang="en-US" sz="1600" dirty="0"/>
              <a:t>Ophthalmologic Surgery</a:t>
            </a:r>
          </a:p>
          <a:p>
            <a:pPr marL="1409684" lvl="2" indent="-342900">
              <a:lnSpc>
                <a:spcPct val="100000"/>
              </a:lnSpc>
              <a:spcBef>
                <a:spcPts val="0"/>
              </a:spcBef>
              <a:buSzPct val="100000"/>
              <a:buFont typeface="+mj-lt"/>
              <a:buAutoNum type="arabicPeriod"/>
            </a:pPr>
            <a:r>
              <a:rPr lang="en-US" sz="1600" dirty="0"/>
              <a:t>Thoracic Surgery</a:t>
            </a:r>
          </a:p>
          <a:p>
            <a:pPr marL="1409684" lvl="2" indent="-342900">
              <a:lnSpc>
                <a:spcPct val="100000"/>
              </a:lnSpc>
              <a:spcBef>
                <a:spcPts val="0"/>
              </a:spcBef>
              <a:buSzPct val="100000"/>
              <a:buFont typeface="+mj-lt"/>
              <a:buAutoNum type="arabicPeriod"/>
            </a:pPr>
            <a:r>
              <a:rPr lang="en-US" sz="1600" dirty="0"/>
              <a:t>Urological Surgery</a:t>
            </a:r>
          </a:p>
          <a:p>
            <a:pPr marL="1409684" lvl="2" indent="-342900">
              <a:lnSpc>
                <a:spcPct val="100000"/>
              </a:lnSpc>
              <a:spcBef>
                <a:spcPts val="0"/>
              </a:spcBef>
              <a:buSzPct val="100000"/>
              <a:buFont typeface="+mj-lt"/>
              <a:buAutoNum type="arabicPeriod"/>
            </a:pPr>
            <a:r>
              <a:rPr lang="en-US" sz="1600" dirty="0"/>
              <a:t>Ventilator Support (Medical)</a:t>
            </a:r>
            <a:endParaRPr lang="en-US" sz="2000" dirty="0"/>
          </a:p>
          <a:p>
            <a:pPr>
              <a:buFont typeface="Wingdings" panose="05000000000000000000" pitchFamily="2" charset="2"/>
              <a:buChar char="§"/>
            </a:pPr>
            <a:r>
              <a:rPr lang="en-US" sz="2000" dirty="0"/>
              <a:t>If volumes are carved out, what should be the pricing structure?</a:t>
            </a:r>
          </a:p>
          <a:p>
            <a:pPr>
              <a:buFont typeface="Wingdings" panose="05000000000000000000" pitchFamily="2" charset="2"/>
              <a:buChar char="§"/>
            </a:pPr>
            <a:r>
              <a:rPr lang="en-US" sz="2000" dirty="0"/>
              <a:t>Should the Commission consider any other consolidation or carve outs at this time?</a:t>
            </a:r>
          </a:p>
          <a:p>
            <a:pPr>
              <a:buFont typeface="Wingdings" panose="05000000000000000000" pitchFamily="2" charset="2"/>
              <a:buChar char="§"/>
            </a:pPr>
            <a:r>
              <a:rPr lang="en-US" sz="2000" dirty="0"/>
              <a:t>Should the Commission employ a monitoring program to ensure carveouts do not create TCOC </a:t>
            </a:r>
            <a:r>
              <a:rPr lang="en-US" sz="2000" dirty="0" err="1"/>
              <a:t>dissavings</a:t>
            </a:r>
            <a:r>
              <a:rPr lang="en-US" sz="2000" dirty="0"/>
              <a:t>?</a:t>
            </a:r>
            <a:endParaRPr lang="en-US" sz="1600" dirty="0"/>
          </a:p>
          <a:p>
            <a:pPr>
              <a:buFont typeface="Wingdings" panose="05000000000000000000" pitchFamily="2" charset="2"/>
              <a:buChar char="§"/>
            </a:pPr>
            <a:endParaRPr lang="en-US" sz="2000" dirty="0"/>
          </a:p>
        </p:txBody>
      </p:sp>
      <p:sp>
        <p:nvSpPr>
          <p:cNvPr id="5" name="Title 4">
            <a:extLst>
              <a:ext uri="{FF2B5EF4-FFF2-40B4-BE49-F238E27FC236}">
                <a16:creationId xmlns:a16="http://schemas.microsoft.com/office/drawing/2014/main" id="{262FD027-30BF-955D-1C24-9352E6570ACD}"/>
              </a:ext>
            </a:extLst>
          </p:cNvPr>
          <p:cNvSpPr>
            <a:spLocks noGrp="1"/>
          </p:cNvSpPr>
          <p:nvPr>
            <p:ph type="title"/>
          </p:nvPr>
        </p:nvSpPr>
        <p:spPr/>
        <p:txBody>
          <a:bodyPr/>
          <a:lstStyle/>
          <a:p>
            <a:r>
              <a:rPr lang="en-US"/>
              <a:t>Policy Considerations</a:t>
            </a:r>
          </a:p>
        </p:txBody>
      </p:sp>
      <p:sp>
        <p:nvSpPr>
          <p:cNvPr id="2" name="Callout: Line with Border and Accent Bar 1">
            <a:extLst>
              <a:ext uri="{FF2B5EF4-FFF2-40B4-BE49-F238E27FC236}">
                <a16:creationId xmlns:a16="http://schemas.microsoft.com/office/drawing/2014/main" id="{6BD0DAC5-CD6C-59B4-7817-08B8C1B617CF}"/>
              </a:ext>
            </a:extLst>
          </p:cNvPr>
          <p:cNvSpPr/>
          <p:nvPr/>
        </p:nvSpPr>
        <p:spPr>
          <a:xfrm>
            <a:off x="4906411" y="3370322"/>
            <a:ext cx="2079812" cy="612648"/>
          </a:xfrm>
          <a:prstGeom prst="accentBorderCallout1">
            <a:avLst>
              <a:gd name="adj1" fmla="val 18750"/>
              <a:gd name="adj2" fmla="val -8333"/>
              <a:gd name="adj3" fmla="val 64611"/>
              <a:gd name="adj4" fmla="val -4161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~2.5% of in-state revenue</a:t>
            </a:r>
          </a:p>
        </p:txBody>
      </p:sp>
    </p:spTree>
    <p:extLst>
      <p:ext uri="{BB962C8B-B14F-4D97-AF65-F5344CB8AC3E}">
        <p14:creationId xmlns:p14="http://schemas.microsoft.com/office/powerpoint/2010/main" val="1336888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EC30ED40-121B-CC21-B35F-B905810CC944}"/>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F60E725A-5C93-CABB-11AA-E9EC70EE0999}"/>
              </a:ext>
            </a:extLst>
          </p:cNvPr>
          <p:cNvSpPr>
            <a:spLocks noGrp="1"/>
          </p:cNvSpPr>
          <p:nvPr>
            <p:ph type="title"/>
          </p:nvPr>
        </p:nvSpPr>
        <p:spPr/>
        <p:txBody>
          <a:bodyPr vert="horz">
            <a:normAutofit/>
          </a:bodyPr>
          <a:lstStyle/>
          <a:p>
            <a:r>
              <a:rPr lang="en-US" dirty="0"/>
              <a:t>Historical MSA Service Line Exclusions</a:t>
            </a:r>
            <a:endParaRPr lang="en-US" dirty="0">
              <a:solidFill>
                <a:srgbClr val="00338D"/>
              </a:solidFill>
            </a:endParaRPr>
          </a:p>
        </p:txBody>
      </p:sp>
    </p:spTree>
    <p:extLst>
      <p:ext uri="{BB962C8B-B14F-4D97-AF65-F5344CB8AC3E}">
        <p14:creationId xmlns:p14="http://schemas.microsoft.com/office/powerpoint/2010/main" val="2659553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49E10-1AE6-C3D9-BFE6-47CE0D2F7F8F}"/>
              </a:ext>
            </a:extLst>
          </p:cNvPr>
          <p:cNvSpPr>
            <a:spLocks noGrp="1"/>
          </p:cNvSpPr>
          <p:nvPr>
            <p:ph type="title"/>
          </p:nvPr>
        </p:nvSpPr>
        <p:spPr>
          <a:xfrm>
            <a:off x="923266" y="382919"/>
            <a:ext cx="10515600" cy="595600"/>
          </a:xfrm>
        </p:spPr>
        <p:txBody>
          <a:bodyPr/>
          <a:lstStyle/>
          <a:p>
            <a:r>
              <a:rPr lang="en-US" dirty="0"/>
              <a:t>Overview of the Problem</a:t>
            </a:r>
          </a:p>
        </p:txBody>
      </p:sp>
      <p:sp>
        <p:nvSpPr>
          <p:cNvPr id="3" name="Picture Placeholder 2">
            <a:extLst>
              <a:ext uri="{FF2B5EF4-FFF2-40B4-BE49-F238E27FC236}">
                <a16:creationId xmlns:a16="http://schemas.microsoft.com/office/drawing/2014/main" id="{BE664B4C-BF77-C2E5-726D-7123B0445C33}"/>
              </a:ext>
            </a:extLst>
          </p:cNvPr>
          <p:cNvSpPr>
            <a:spLocks noGrp="1"/>
          </p:cNvSpPr>
          <p:nvPr>
            <p:ph type="pic" idx="2"/>
          </p:nvPr>
        </p:nvSpPr>
        <p:spPr>
          <a:xfrm>
            <a:off x="972127" y="943452"/>
            <a:ext cx="10541200" cy="4923200"/>
          </a:xfrm>
        </p:spPr>
        <p:txBody>
          <a:bodyPr>
            <a:normAutofit/>
          </a:bodyPr>
          <a:lstStyle/>
          <a:p>
            <a:pPr marL="609585" indent="-431789" algn="l" rtl="0">
              <a:lnSpc>
                <a:spcPct val="114000"/>
              </a:lnSpc>
              <a:spcBef>
                <a:spcPts val="1067"/>
              </a:spcBef>
              <a:buClr>
                <a:srgbClr val="003889"/>
              </a:buClr>
              <a:buSzPts val="1500"/>
              <a:buFont typeface="Wingdings" panose="05000000000000000000" pitchFamily="2" charset="2"/>
              <a:buChar char="§"/>
              <a:defRPr/>
            </a:pPr>
            <a:r>
              <a:rPr lang="en-US" sz="1400" dirty="0">
                <a:solidFill>
                  <a:srgbClr val="003889"/>
                </a:solidFill>
                <a:latin typeface="Arial"/>
                <a:ea typeface="+mn-ea"/>
                <a:cs typeface="Arial"/>
              </a:rPr>
              <a:t>Due to methodology limitations, there are certain instances where service lines should be excluded from the MSA. Key categories of exclusion are as follows: </a:t>
            </a:r>
          </a:p>
          <a:p>
            <a:pPr marL="1066785" lvl="1" indent="-431789" algn="l" rtl="0">
              <a:lnSpc>
                <a:spcPct val="114000"/>
              </a:lnSpc>
              <a:buClr>
                <a:srgbClr val="0066CC"/>
              </a:buClr>
              <a:buSzPts val="1500"/>
              <a:buFont typeface="Wingdings" panose="05000000000000000000" pitchFamily="2" charset="2"/>
              <a:buChar char="§"/>
              <a:defRPr/>
            </a:pPr>
            <a:r>
              <a:rPr lang="en-US" sz="1400" dirty="0">
                <a:solidFill>
                  <a:srgbClr val="0066CC"/>
                </a:solidFill>
                <a:latin typeface="Arial"/>
                <a:ea typeface="+mn-ea"/>
                <a:cs typeface="Arial"/>
              </a:rPr>
              <a:t>Ongoing Carveouts </a:t>
            </a:r>
          </a:p>
          <a:p>
            <a:pPr marL="1066785" lvl="1" indent="-431789" algn="l" rtl="0">
              <a:lnSpc>
                <a:spcPct val="114000"/>
              </a:lnSpc>
              <a:buClr>
                <a:srgbClr val="0066CC"/>
              </a:buClr>
              <a:buSzPts val="1500"/>
              <a:buFont typeface="Wingdings" panose="05000000000000000000" pitchFamily="2" charset="2"/>
              <a:buChar char="§"/>
              <a:defRPr/>
            </a:pPr>
            <a:r>
              <a:rPr lang="en-US" sz="1400" dirty="0">
                <a:solidFill>
                  <a:srgbClr val="0066CC"/>
                </a:solidFill>
                <a:latin typeface="Arial"/>
                <a:ea typeface="+mn-ea"/>
                <a:cs typeface="Arial"/>
              </a:rPr>
              <a:t>Facility Conversion</a:t>
            </a:r>
          </a:p>
          <a:p>
            <a:pPr marL="1066785" lvl="1" indent="-431789" algn="l" rtl="0">
              <a:lnSpc>
                <a:spcPct val="114000"/>
              </a:lnSpc>
              <a:buClr>
                <a:srgbClr val="0066CC"/>
              </a:buClr>
              <a:buSzPts val="1500"/>
              <a:buFont typeface="Wingdings" panose="05000000000000000000" pitchFamily="2" charset="2"/>
              <a:buChar char="§"/>
              <a:defRPr/>
            </a:pPr>
            <a:r>
              <a:rPr lang="en-US" sz="1400" dirty="0">
                <a:solidFill>
                  <a:srgbClr val="0066CC"/>
                </a:solidFill>
                <a:latin typeface="Arial"/>
                <a:ea typeface="+mn-ea"/>
                <a:cs typeface="Arial"/>
              </a:rPr>
              <a:t>Intersystem Shifts</a:t>
            </a:r>
          </a:p>
          <a:p>
            <a:pPr marL="1066785" lvl="1" indent="-431789" algn="l" rtl="0">
              <a:lnSpc>
                <a:spcPct val="114000"/>
              </a:lnSpc>
              <a:buClr>
                <a:srgbClr val="0066CC"/>
              </a:buClr>
              <a:buSzPts val="1500"/>
              <a:buFont typeface="Wingdings" panose="05000000000000000000" pitchFamily="2" charset="2"/>
              <a:buChar char="§"/>
              <a:defRPr/>
            </a:pPr>
            <a:r>
              <a:rPr lang="en-US" sz="1400" dirty="0">
                <a:solidFill>
                  <a:srgbClr val="0066CC"/>
                </a:solidFill>
                <a:latin typeface="Arial"/>
                <a:ea typeface="+mn-ea"/>
                <a:cs typeface="Arial"/>
              </a:rPr>
              <a:t>Payer Driven Volume Shifts</a:t>
            </a:r>
          </a:p>
          <a:p>
            <a:pPr marL="1066785" lvl="1" indent="-431789" algn="l" rtl="0">
              <a:lnSpc>
                <a:spcPct val="114000"/>
              </a:lnSpc>
              <a:buClr>
                <a:srgbClr val="0066CC"/>
              </a:buClr>
              <a:buSzPts val="1500"/>
              <a:buFont typeface="Wingdings" panose="05000000000000000000" pitchFamily="2" charset="2"/>
              <a:buChar char="§"/>
              <a:defRPr/>
            </a:pPr>
            <a:r>
              <a:rPr lang="en-US" sz="1400" dirty="0">
                <a:solidFill>
                  <a:srgbClr val="0066CC"/>
                </a:solidFill>
                <a:latin typeface="Arial"/>
                <a:ea typeface="+mn-ea"/>
                <a:cs typeface="Arial"/>
              </a:rPr>
              <a:t>Material Volume Shifts</a:t>
            </a:r>
          </a:p>
          <a:p>
            <a:pPr marL="1066785" lvl="1" indent="-431789" algn="l" rtl="0">
              <a:lnSpc>
                <a:spcPct val="114000"/>
              </a:lnSpc>
              <a:buClr>
                <a:srgbClr val="0066CC"/>
              </a:buClr>
              <a:buSzPts val="1500"/>
              <a:buFont typeface="Wingdings" panose="05000000000000000000" pitchFamily="2" charset="2"/>
              <a:buChar char="§"/>
              <a:defRPr/>
            </a:pPr>
            <a:r>
              <a:rPr lang="en-US" sz="1400" dirty="0">
                <a:solidFill>
                  <a:srgbClr val="0066CC"/>
                </a:solidFill>
                <a:latin typeface="Arial"/>
                <a:cs typeface="Arial"/>
              </a:rPr>
              <a:t>CON Approved Service Expansions</a:t>
            </a:r>
          </a:p>
          <a:p>
            <a:pPr marL="609585" marR="0" lvl="0" indent="-431789" algn="l" defTabSz="914400" rtl="0" eaLnBrk="1" fontAlgn="auto" latinLnBrk="0" hangingPunct="1">
              <a:lnSpc>
                <a:spcPct val="114000"/>
              </a:lnSpc>
              <a:spcBef>
                <a:spcPts val="1067"/>
              </a:spcBef>
              <a:spcAft>
                <a:spcPts val="0"/>
              </a:spcAft>
              <a:buClr>
                <a:srgbClr val="003889"/>
              </a:buClr>
              <a:buSzPts val="1500"/>
              <a:buFont typeface="Wingdings" panose="05000000000000000000" pitchFamily="2" charset="2"/>
              <a:buChar char="§"/>
              <a:tabLst/>
              <a:defRPr/>
            </a:pPr>
            <a:r>
              <a:rPr lang="en-US" sz="1400" dirty="0">
                <a:solidFill>
                  <a:srgbClr val="003889"/>
                </a:solidFill>
                <a:latin typeface="Arial"/>
                <a:ea typeface="+mn-ea"/>
                <a:cs typeface="Arial"/>
                <a:sym typeface="Arial"/>
              </a:rPr>
              <a:t>Common reasons for exclusions are:</a:t>
            </a:r>
          </a:p>
          <a:p>
            <a:pPr marL="1066785" lvl="1" indent="-431789" algn="l" rtl="0">
              <a:lnSpc>
                <a:spcPct val="114000"/>
              </a:lnSpc>
              <a:buClr>
                <a:srgbClr val="0066CC"/>
              </a:buClr>
              <a:buSzPts val="1500"/>
              <a:buFont typeface="Wingdings" panose="05000000000000000000" pitchFamily="2" charset="2"/>
              <a:buChar char="§"/>
              <a:defRPr/>
            </a:pPr>
            <a:r>
              <a:rPr lang="en-US" sz="1400" dirty="0">
                <a:solidFill>
                  <a:srgbClr val="0066CC"/>
                </a:solidFill>
                <a:latin typeface="Arial"/>
                <a:ea typeface="+mn-ea"/>
                <a:cs typeface="Arial"/>
                <a:sym typeface="Arial"/>
              </a:rPr>
              <a:t>Providing more immediate funding given the lag in MSAs</a:t>
            </a:r>
          </a:p>
          <a:p>
            <a:pPr marL="1066785" lvl="1" indent="-431789" algn="l" rtl="0">
              <a:lnSpc>
                <a:spcPct val="114000"/>
              </a:lnSpc>
              <a:buClr>
                <a:srgbClr val="0066CC"/>
              </a:buClr>
              <a:buSzPts val="1500"/>
              <a:buFont typeface="Wingdings" panose="05000000000000000000" pitchFamily="2" charset="2"/>
              <a:buChar char="§"/>
              <a:defRPr/>
            </a:pPr>
            <a:r>
              <a:rPr lang="en-US" sz="1400" dirty="0">
                <a:solidFill>
                  <a:srgbClr val="0066CC"/>
                </a:solidFill>
                <a:latin typeface="Arial"/>
                <a:ea typeface="+mn-ea"/>
                <a:cs typeface="Arial"/>
                <a:sym typeface="Arial"/>
              </a:rPr>
              <a:t>Time needed for volumes to normalize</a:t>
            </a:r>
          </a:p>
          <a:p>
            <a:pPr marL="1066785" lvl="1" indent="-431789" algn="l" rtl="0">
              <a:lnSpc>
                <a:spcPct val="114000"/>
              </a:lnSpc>
              <a:buClr>
                <a:srgbClr val="0066CC"/>
              </a:buClr>
              <a:buSzPts val="1500"/>
              <a:buFont typeface="Wingdings" panose="05000000000000000000" pitchFamily="2" charset="2"/>
              <a:buChar char="§"/>
              <a:defRPr/>
            </a:pPr>
            <a:r>
              <a:rPr lang="en-US" sz="1400" dirty="0">
                <a:solidFill>
                  <a:srgbClr val="0066CC"/>
                </a:solidFill>
                <a:latin typeface="Arial"/>
                <a:ea typeface="+mn-ea"/>
                <a:cs typeface="Arial"/>
                <a:sym typeface="Arial"/>
              </a:rPr>
              <a:t>Not all volumes are precisely adjusted for in market shift policy (e.g. OOS)</a:t>
            </a:r>
          </a:p>
          <a:p>
            <a:pPr marL="609585" indent="-431789" algn="l" rtl="0">
              <a:lnSpc>
                <a:spcPct val="114000"/>
              </a:lnSpc>
              <a:spcBef>
                <a:spcPts val="1067"/>
              </a:spcBef>
              <a:buClr>
                <a:srgbClr val="003889"/>
              </a:buClr>
              <a:buSzPts val="1500"/>
              <a:buFont typeface="Wingdings" panose="05000000000000000000" pitchFamily="2" charset="2"/>
              <a:buChar char="§"/>
              <a:defRPr/>
            </a:pPr>
            <a:r>
              <a:rPr lang="en-US" sz="1400" dirty="0">
                <a:solidFill>
                  <a:srgbClr val="003889"/>
                </a:solidFill>
                <a:latin typeface="Arial"/>
                <a:ea typeface="+mn-ea"/>
                <a:cs typeface="Arial"/>
              </a:rPr>
              <a:t>The current process for handling service line exclusion is not standardized; each review is tailored to fit the hospital’s specific request. </a:t>
            </a:r>
          </a:p>
          <a:p>
            <a:pPr marL="1066785" lvl="1" indent="-431789" algn="l" rtl="0">
              <a:lnSpc>
                <a:spcPct val="114000"/>
              </a:lnSpc>
              <a:buClr>
                <a:srgbClr val="0066CC"/>
              </a:buClr>
              <a:buSzPts val="1500"/>
              <a:buFont typeface="Wingdings" panose="05000000000000000000" pitchFamily="2" charset="2"/>
              <a:buChar char="§"/>
              <a:defRPr/>
            </a:pPr>
            <a:r>
              <a:rPr lang="en-US" sz="1400" dirty="0">
                <a:solidFill>
                  <a:srgbClr val="0066CC"/>
                </a:solidFill>
                <a:latin typeface="Arial"/>
                <a:ea typeface="+mn-ea"/>
                <a:cs typeface="Arial"/>
              </a:rPr>
              <a:t>A Hospital will contact the HSCRC, explaining the service line situation and the reason for the need to be excluded from the MSA. This typically includes a supporting analysis. </a:t>
            </a:r>
          </a:p>
          <a:p>
            <a:pPr marL="1066785" lvl="1" indent="-431789" algn="l" rtl="0">
              <a:lnSpc>
                <a:spcPct val="114000"/>
              </a:lnSpc>
              <a:buClr>
                <a:srgbClr val="0066CC"/>
              </a:buClr>
              <a:buSzPts val="1500"/>
              <a:buFont typeface="Wingdings" panose="05000000000000000000" pitchFamily="2" charset="2"/>
              <a:buChar char="§"/>
              <a:defRPr/>
            </a:pPr>
            <a:r>
              <a:rPr lang="en-US" sz="1400" dirty="0">
                <a:solidFill>
                  <a:srgbClr val="0066CC"/>
                </a:solidFill>
                <a:latin typeface="Arial"/>
                <a:ea typeface="+mn-ea"/>
                <a:cs typeface="Arial"/>
              </a:rPr>
              <a:t>The HSCRC then performs an analysis to validate or refute the hospital’s findings. </a:t>
            </a:r>
          </a:p>
          <a:p>
            <a:pPr marL="1066785" lvl="1" indent="-431789" algn="l" rtl="0">
              <a:lnSpc>
                <a:spcPct val="114000"/>
              </a:lnSpc>
              <a:buClr>
                <a:srgbClr val="0066CC"/>
              </a:buClr>
              <a:buSzPts val="1500"/>
              <a:buFont typeface="Wingdings" panose="05000000000000000000" pitchFamily="2" charset="2"/>
              <a:buChar char="§"/>
              <a:defRPr/>
            </a:pPr>
            <a:r>
              <a:rPr lang="en-US" sz="1400" dirty="0">
                <a:solidFill>
                  <a:srgbClr val="0066CC"/>
                </a:solidFill>
                <a:latin typeface="Arial"/>
                <a:ea typeface="+mn-ea"/>
                <a:cs typeface="Arial"/>
              </a:rPr>
              <a:t>Further discussions occur after the HSCRC’s analysis to decide if there will be an adjustment. </a:t>
            </a:r>
          </a:p>
          <a:p>
            <a:endParaRPr lang="en-US" dirty="0"/>
          </a:p>
        </p:txBody>
      </p:sp>
    </p:spTree>
    <p:extLst>
      <p:ext uri="{BB962C8B-B14F-4D97-AF65-F5344CB8AC3E}">
        <p14:creationId xmlns:p14="http://schemas.microsoft.com/office/powerpoint/2010/main" val="3802780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430B2-E5E4-74F3-0F7C-40EFF55EC7B1}"/>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4DDA03C4-C05A-4C94-7DD6-1D8A11917D29}"/>
              </a:ext>
            </a:extLst>
          </p:cNvPr>
          <p:cNvSpPr txBox="1">
            <a:spLocks/>
          </p:cNvSpPr>
          <p:nvPr/>
        </p:nvSpPr>
        <p:spPr>
          <a:xfrm>
            <a:off x="998399" y="425742"/>
            <a:ext cx="10283493" cy="533400"/>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4400" kern="1200">
                <a:solidFill>
                  <a:schemeClr val="accent2"/>
                </a:solidFill>
                <a:latin typeface="+mj-lt"/>
                <a:ea typeface="+mj-ea"/>
                <a:cs typeface="+mj-cs"/>
              </a:defRPr>
            </a:lvl1pPr>
          </a:lstStyle>
          <a:p>
            <a:pPr marL="0" lvl="0" indent="0" defTabSz="914400" eaLnBrk="1" fontAlgn="auto" latinLnBrk="0" hangingPunct="1">
              <a:lnSpc>
                <a:spcPct val="100000"/>
              </a:lnSpc>
              <a:spcBef>
                <a:spcPts val="0"/>
              </a:spcBef>
              <a:buClr>
                <a:schemeClr val="dk1"/>
              </a:buClr>
              <a:buSzPts val="2100"/>
              <a:tabLst>
                <a:tab pos="6626225" algn="l"/>
              </a:tabLst>
              <a:defRPr/>
            </a:pPr>
            <a:r>
              <a:rPr lang="en-US" sz="2800" dirty="0">
                <a:solidFill>
                  <a:schemeClr val="dk1"/>
                </a:solidFill>
                <a:latin typeface="Arial"/>
                <a:cs typeface="Arial"/>
                <a:sym typeface="Arial"/>
              </a:rPr>
              <a:t>Hospitals have pursued service line exclusions from the market shift adjustment methodology for various reasons</a:t>
            </a:r>
          </a:p>
        </p:txBody>
      </p:sp>
      <p:graphicFrame>
        <p:nvGraphicFramePr>
          <p:cNvPr id="2" name="Table 1">
            <a:extLst>
              <a:ext uri="{FF2B5EF4-FFF2-40B4-BE49-F238E27FC236}">
                <a16:creationId xmlns:a16="http://schemas.microsoft.com/office/drawing/2014/main" id="{D2F81C4E-FC2A-04DB-CCB6-88EAE9BE8E8A}"/>
              </a:ext>
            </a:extLst>
          </p:cNvPr>
          <p:cNvGraphicFramePr>
            <a:graphicFrameLocks noGrp="1"/>
          </p:cNvGraphicFramePr>
          <p:nvPr>
            <p:extLst>
              <p:ext uri="{D42A27DB-BD31-4B8C-83A1-F6EECF244321}">
                <p14:modId xmlns:p14="http://schemas.microsoft.com/office/powerpoint/2010/main" val="2451929220"/>
              </p:ext>
            </p:extLst>
          </p:nvPr>
        </p:nvGraphicFramePr>
        <p:xfrm>
          <a:off x="640508" y="1420414"/>
          <a:ext cx="10964880" cy="3631219"/>
        </p:xfrm>
        <a:graphic>
          <a:graphicData uri="http://schemas.openxmlformats.org/drawingml/2006/table">
            <a:tbl>
              <a:tblPr firstRow="1" bandRow="1">
                <a:tableStyleId>{5C22544A-7EE6-4342-B048-85BDC9FD1C3A}</a:tableStyleId>
              </a:tblPr>
              <a:tblGrid>
                <a:gridCol w="1005840">
                  <a:extLst>
                    <a:ext uri="{9D8B030D-6E8A-4147-A177-3AD203B41FA5}">
                      <a16:colId xmlns:a16="http://schemas.microsoft.com/office/drawing/2014/main" val="2310377784"/>
                    </a:ext>
                  </a:extLst>
                </a:gridCol>
                <a:gridCol w="1422720">
                  <a:extLst>
                    <a:ext uri="{9D8B030D-6E8A-4147-A177-3AD203B41FA5}">
                      <a16:colId xmlns:a16="http://schemas.microsoft.com/office/drawing/2014/main" val="4234123228"/>
                    </a:ext>
                  </a:extLst>
                </a:gridCol>
                <a:gridCol w="322282">
                  <a:extLst>
                    <a:ext uri="{9D8B030D-6E8A-4147-A177-3AD203B41FA5}">
                      <a16:colId xmlns:a16="http://schemas.microsoft.com/office/drawing/2014/main" val="1236156850"/>
                    </a:ext>
                  </a:extLst>
                </a:gridCol>
                <a:gridCol w="2523158">
                  <a:extLst>
                    <a:ext uri="{9D8B030D-6E8A-4147-A177-3AD203B41FA5}">
                      <a16:colId xmlns:a16="http://schemas.microsoft.com/office/drawing/2014/main" val="232434981"/>
                    </a:ext>
                  </a:extLst>
                </a:gridCol>
                <a:gridCol w="1422720">
                  <a:extLst>
                    <a:ext uri="{9D8B030D-6E8A-4147-A177-3AD203B41FA5}">
                      <a16:colId xmlns:a16="http://schemas.microsoft.com/office/drawing/2014/main" val="4059041040"/>
                    </a:ext>
                  </a:extLst>
                </a:gridCol>
                <a:gridCol w="1422720">
                  <a:extLst>
                    <a:ext uri="{9D8B030D-6E8A-4147-A177-3AD203B41FA5}">
                      <a16:colId xmlns:a16="http://schemas.microsoft.com/office/drawing/2014/main" val="1288277313"/>
                    </a:ext>
                  </a:extLst>
                </a:gridCol>
                <a:gridCol w="1422720">
                  <a:extLst>
                    <a:ext uri="{9D8B030D-6E8A-4147-A177-3AD203B41FA5}">
                      <a16:colId xmlns:a16="http://schemas.microsoft.com/office/drawing/2014/main" val="3257556275"/>
                    </a:ext>
                  </a:extLst>
                </a:gridCol>
                <a:gridCol w="1422720">
                  <a:extLst>
                    <a:ext uri="{9D8B030D-6E8A-4147-A177-3AD203B41FA5}">
                      <a16:colId xmlns:a16="http://schemas.microsoft.com/office/drawing/2014/main" val="130036938"/>
                    </a:ext>
                  </a:extLst>
                </a:gridCol>
              </a:tblGrid>
              <a:tr h="316519">
                <a:tc gridSpan="8">
                  <a:txBody>
                    <a:bodyPr/>
                    <a:lstStyle/>
                    <a:p>
                      <a:pPr algn="ctr"/>
                      <a:r>
                        <a:rPr lang="en-US" sz="1400" dirty="0"/>
                        <a:t>Historical Exclusions</a:t>
                      </a:r>
                    </a:p>
                  </a:txBody>
                  <a:tcPr anchor="ctr">
                    <a:solidFill>
                      <a:srgbClr val="004699"/>
                    </a:solidFill>
                  </a:tcPr>
                </a:tc>
                <a:tc hMerge="1">
                  <a:txBody>
                    <a:bodyPr/>
                    <a:lstStyle/>
                    <a:p>
                      <a:endParaRPr/>
                    </a:p>
                  </a:txBody>
                  <a:tcPr anchor="ctr">
                    <a:solidFill>
                      <a:srgbClr val="0046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600"/>
                    </a:p>
                  </a:txBody>
                  <a:tcPr anchor="ctr">
                    <a:solidFill>
                      <a:srgbClr val="004699"/>
                    </a:solidFill>
                  </a:tcPr>
                </a:tc>
                <a:extLst>
                  <a:ext uri="{0D108BD9-81ED-4DB2-BD59-A6C34878D82A}">
                    <a16:rowId xmlns:a16="http://schemas.microsoft.com/office/drawing/2014/main" val="2471778013"/>
                  </a:ext>
                </a:extLst>
              </a:tr>
              <a:tr h="593473">
                <a:tc>
                  <a:txBody>
                    <a:bodyPr/>
                    <a:lstStyle/>
                    <a:p>
                      <a:pPr algn="l"/>
                      <a:r>
                        <a:rPr lang="en-US" sz="1050" b="1"/>
                        <a:t>Type of Exclusion</a:t>
                      </a:r>
                    </a:p>
                  </a:txBody>
                  <a:tcPr anchor="ctr">
                    <a:solidFill>
                      <a:srgbClr val="CDDDF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50" b="1" dirty="0"/>
                        <a:t>Ongoing Carveouts</a:t>
                      </a:r>
                    </a:p>
                  </a:txBody>
                  <a:tcPr anchor="ctr"/>
                </a:tc>
                <a:tc>
                  <a:txBody>
                    <a:bodyPr/>
                    <a:lstStyle/>
                    <a:p>
                      <a:pPr algn="ctr"/>
                      <a:endParaRPr lang="en-US" sz="1050" b="1" dirty="0"/>
                    </a:p>
                  </a:txBody>
                  <a:tcPr anchor="ctr">
                    <a:blipFill>
                      <a:blip r:embed="rId3"/>
                      <a:tile tx="0" ty="0" sx="100000" sy="100000" flip="none" algn="tl"/>
                    </a:blipFill>
                  </a:tcPr>
                </a:tc>
                <a:tc>
                  <a:txBody>
                    <a:bodyPr/>
                    <a:lstStyle/>
                    <a:p>
                      <a:pPr algn="ctr"/>
                      <a:r>
                        <a:rPr lang="en-US" sz="1050" b="1" dirty="0"/>
                        <a:t>Facility Conversions</a:t>
                      </a:r>
                    </a:p>
                  </a:txBody>
                  <a:tcPr anchor="ctr"/>
                </a:tc>
                <a:tc>
                  <a:txBody>
                    <a:bodyPr/>
                    <a:lstStyle/>
                    <a:p>
                      <a:pPr algn="ctr"/>
                      <a:r>
                        <a:rPr lang="en-US" sz="1050" b="1" dirty="0"/>
                        <a:t>Intersystem Shifts</a:t>
                      </a:r>
                    </a:p>
                  </a:txBody>
                  <a:tcPr anchor="ctr"/>
                </a:tc>
                <a:tc>
                  <a:txBody>
                    <a:bodyPr/>
                    <a:lstStyle/>
                    <a:p>
                      <a:pPr algn="ctr"/>
                      <a:r>
                        <a:rPr lang="en-US" sz="1050" b="1" dirty="0"/>
                        <a:t>Payer Driven Volume Shifts </a:t>
                      </a:r>
                    </a:p>
                  </a:txBody>
                  <a:tcPr anchor="ctr"/>
                </a:tc>
                <a:tc>
                  <a:txBody>
                    <a:bodyPr/>
                    <a:lstStyle/>
                    <a:p>
                      <a:pPr algn="ctr"/>
                      <a:r>
                        <a:rPr lang="en-US" sz="1050" b="1" dirty="0"/>
                        <a:t>Materiality Exclusions </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50" b="1" dirty="0"/>
                        <a:t>CON Approved Service Expansions</a:t>
                      </a:r>
                    </a:p>
                    <a:p>
                      <a:pPr algn="ctr"/>
                      <a:endParaRPr lang="en-US" sz="1050" b="1" dirty="0"/>
                    </a:p>
                  </a:txBody>
                  <a:tcPr anchor="ctr"/>
                </a:tc>
                <a:extLst>
                  <a:ext uri="{0D108BD9-81ED-4DB2-BD59-A6C34878D82A}">
                    <a16:rowId xmlns:a16="http://schemas.microsoft.com/office/drawing/2014/main" val="1130387639"/>
                  </a:ext>
                </a:extLst>
              </a:tr>
              <a:tr h="1091990">
                <a:tc>
                  <a:txBody>
                    <a:bodyPr/>
                    <a:lstStyle/>
                    <a:p>
                      <a:pPr algn="l"/>
                      <a:r>
                        <a:rPr lang="en-US" sz="1050" b="1" dirty="0"/>
                        <a:t>Reason for Exclusion</a:t>
                      </a:r>
                    </a:p>
                  </a:txBody>
                  <a:tcPr anchor="ctr">
                    <a:solidFill>
                      <a:srgbClr val="E8EFF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50" b="0" i="0" u="none" strike="noStrike" cap="none" dirty="0">
                          <a:solidFill>
                            <a:schemeClr val="dk1"/>
                          </a:solidFill>
                          <a:latin typeface="+mn-lt"/>
                          <a:ea typeface="+mn-ea"/>
                          <a:cs typeface="+mn-cs"/>
                          <a:sym typeface="Arial"/>
                        </a:rPr>
                        <a:t>Oncology drugs and services related to complexity and innovation are automatically excluded from the calculation. </a:t>
                      </a:r>
                    </a:p>
                  </a:txBody>
                  <a:tcPr/>
                </a:tc>
                <a:tc>
                  <a:txBody>
                    <a:bodyPr/>
                    <a:lstStyle/>
                    <a:p>
                      <a:pPr marL="171450" indent="-171450" algn="l">
                        <a:buFont typeface="Wingdings" panose="05000000000000000000" pitchFamily="2" charset="2"/>
                        <a:buChar char="§"/>
                      </a:pPr>
                      <a:endParaRPr lang="en-US" sz="1050" b="0" dirty="0"/>
                    </a:p>
                  </a:txBody>
                  <a:tcPr>
                    <a:blipFill>
                      <a:blip r:embed="rId3"/>
                      <a:tile tx="0" ty="0" sx="100000" sy="100000" flip="none" algn="tl"/>
                    </a:blipFill>
                  </a:tcPr>
                </a:tc>
                <a:tc gridSpan="5">
                  <a:txBody>
                    <a:bodyPr/>
                    <a:lstStyle/>
                    <a:p>
                      <a:pPr algn="l"/>
                      <a:r>
                        <a:rPr lang="en-US" sz="1050" b="0" dirty="0"/>
                        <a:t>Across all five of the exclusion types above: </a:t>
                      </a:r>
                    </a:p>
                    <a:p>
                      <a:pPr marL="171450" indent="-171450" algn="l">
                        <a:buFont typeface="Wingdings" panose="05000000000000000000" pitchFamily="2" charset="2"/>
                        <a:buChar char="§"/>
                      </a:pPr>
                      <a:r>
                        <a:rPr lang="en-US" sz="1050" b="0" dirty="0"/>
                        <a:t>Volumes need time to normalize.</a:t>
                      </a:r>
                    </a:p>
                    <a:p>
                      <a:pPr marL="171450" indent="-171450" algn="l">
                        <a:buFont typeface="Wingdings" panose="05000000000000000000" pitchFamily="2" charset="2"/>
                        <a:buChar char="§"/>
                      </a:pPr>
                      <a:r>
                        <a:rPr lang="en-US" sz="1050" b="0" dirty="0"/>
                        <a:t>The current MSA may not capture all volumes associated with the change.</a:t>
                      </a:r>
                    </a:p>
                    <a:p>
                      <a:pPr marL="171450" indent="-171450" algn="l">
                        <a:buFont typeface="Wingdings" panose="05000000000000000000" pitchFamily="2" charset="2"/>
                        <a:buChar char="§"/>
                      </a:pPr>
                      <a:r>
                        <a:rPr lang="en-US" sz="1050" b="0" dirty="0"/>
                        <a:t>MSA funding is on a 6-18 month lag </a:t>
                      </a:r>
                    </a:p>
                  </a:txBody>
                  <a:tcPr/>
                </a:tc>
                <a:tc hMerge="1">
                  <a:txBody>
                    <a:bodyPr/>
                    <a:lstStyle/>
                    <a:p>
                      <a:pPr marR="0" algn="l" rtl="0">
                        <a:lnSpc>
                          <a:spcPct val="100000"/>
                        </a:lnSpc>
                        <a:spcBef>
                          <a:spcPts val="0"/>
                        </a:spcBef>
                        <a:spcAft>
                          <a:spcPts val="0"/>
                        </a:spcAft>
                        <a:buClr>
                          <a:srgbClr val="000000"/>
                        </a:buClr>
                        <a:buFont typeface="Arial"/>
                      </a:pPr>
                      <a:endParaRPr lang="en-US" sz="1100" b="0" i="0" u="none" strike="noStrike" cap="none">
                        <a:solidFill>
                          <a:schemeClr val="dk1"/>
                        </a:solidFill>
                        <a:latin typeface="+mn-lt"/>
                        <a:ea typeface="+mn-ea"/>
                        <a:cs typeface="+mn-cs"/>
                        <a:sym typeface="Arial"/>
                      </a:endParaRPr>
                    </a:p>
                  </a:txBody>
                  <a:tcPr/>
                </a:tc>
                <a:tc hMerge="1">
                  <a:txBody>
                    <a:bodyPr/>
                    <a:lstStyle/>
                    <a:p>
                      <a:pPr marR="0" algn="l" rtl="0">
                        <a:lnSpc>
                          <a:spcPct val="100000"/>
                        </a:lnSpc>
                        <a:spcBef>
                          <a:spcPts val="0"/>
                        </a:spcBef>
                        <a:spcAft>
                          <a:spcPts val="0"/>
                        </a:spcAft>
                        <a:buClr>
                          <a:srgbClr val="000000"/>
                        </a:buClr>
                        <a:buFont typeface="Arial"/>
                      </a:pPr>
                      <a:endParaRPr lang="en-US" sz="1100" b="0" i="0" u="none" strike="noStrike" cap="none">
                        <a:solidFill>
                          <a:schemeClr val="dk1"/>
                        </a:solidFill>
                        <a:latin typeface="+mn-lt"/>
                        <a:ea typeface="+mn-ea"/>
                        <a:cs typeface="+mn-cs"/>
                        <a:sym typeface="Arial"/>
                      </a:endParaRPr>
                    </a:p>
                  </a:txBody>
                  <a:tcPr/>
                </a:tc>
                <a:tc hMerge="1">
                  <a:txBody>
                    <a:bodyPr/>
                    <a:lstStyle/>
                    <a:p>
                      <a:pPr marR="0" algn="l" rtl="0">
                        <a:lnSpc>
                          <a:spcPct val="100000"/>
                        </a:lnSpc>
                        <a:spcBef>
                          <a:spcPts val="0"/>
                        </a:spcBef>
                        <a:spcAft>
                          <a:spcPts val="0"/>
                        </a:spcAft>
                        <a:buClr>
                          <a:srgbClr val="000000"/>
                        </a:buClr>
                        <a:buFont typeface="Arial"/>
                      </a:pPr>
                      <a:endParaRPr lang="en-US" sz="1100" b="0" i="0" u="none" strike="noStrike" cap="none">
                        <a:solidFill>
                          <a:schemeClr val="dk1"/>
                        </a:solidFill>
                        <a:latin typeface="+mn-lt"/>
                        <a:ea typeface="+mn-ea"/>
                        <a:cs typeface="+mn-cs"/>
                        <a:sym typeface="Arial"/>
                      </a:endParaRPr>
                    </a:p>
                  </a:txBody>
                  <a:tcPr/>
                </a:tc>
                <a:tc hMerge="1">
                  <a:txBody>
                    <a:bodyPr/>
                    <a:lstStyle/>
                    <a:p>
                      <a:pPr marR="0" algn="l" rtl="0">
                        <a:lnSpc>
                          <a:spcPct val="100000"/>
                        </a:lnSpc>
                        <a:spcBef>
                          <a:spcPts val="0"/>
                        </a:spcBef>
                        <a:spcAft>
                          <a:spcPts val="0"/>
                        </a:spcAft>
                        <a:buClr>
                          <a:srgbClr val="000000"/>
                        </a:buClr>
                        <a:buFont typeface="Arial"/>
                      </a:pPr>
                      <a:endParaRPr lang="en-US" sz="1100" b="0" i="0" u="none" strike="noStrike" cap="none" dirty="0">
                        <a:solidFill>
                          <a:schemeClr val="dk1"/>
                        </a:solidFill>
                        <a:latin typeface="+mn-lt"/>
                        <a:ea typeface="+mn-ea"/>
                        <a:cs typeface="+mn-cs"/>
                        <a:sym typeface="Arial"/>
                      </a:endParaRPr>
                    </a:p>
                  </a:txBody>
                  <a:tcPr/>
                </a:tc>
                <a:extLst>
                  <a:ext uri="{0D108BD9-81ED-4DB2-BD59-A6C34878D82A}">
                    <a16:rowId xmlns:a16="http://schemas.microsoft.com/office/drawing/2014/main" val="3620329161"/>
                  </a:ext>
                </a:extLst>
              </a:tr>
              <a:tr h="125816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050" b="1" dirty="0">
                          <a:solidFill>
                            <a:schemeClr val="bg2"/>
                          </a:solidFill>
                        </a:rPr>
                        <a:t>Example of a Triggering Event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US" sz="1050" dirty="0">
                        <a:solidFill>
                          <a:schemeClr val="bg2"/>
                        </a:solidFill>
                      </a:endParaRPr>
                    </a:p>
                  </a:txBody>
                  <a:tcPr anchor="ctr">
                    <a:solidFill>
                      <a:schemeClr val="tx2">
                        <a:lumMod val="8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lang="en-US" sz="1050" b="0" i="0" u="none" strike="noStrike" cap="none" dirty="0">
                          <a:solidFill>
                            <a:schemeClr val="bg2"/>
                          </a:solidFill>
                          <a:latin typeface="+mn-lt"/>
                          <a:ea typeface="+mn-ea"/>
                          <a:cs typeface="+mn-cs"/>
                          <a:sym typeface="Arial"/>
                        </a:rPr>
                        <a:t>Providing complex and high-cost care (oncology drugs and quaternary cases)</a:t>
                      </a: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endParaRPr lang="en-US" sz="1050" dirty="0">
                        <a:solidFill>
                          <a:schemeClr val="bg2"/>
                        </a:solidFill>
                      </a:endParaRPr>
                    </a:p>
                  </a:txBody>
                  <a:tcPr>
                    <a:solidFill>
                      <a:schemeClr val="tx2">
                        <a:lumMod val="8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endParaRPr lang="en-US" sz="1050" b="0" i="0" u="none" strike="noStrike" cap="none" dirty="0">
                        <a:solidFill>
                          <a:schemeClr val="bg2"/>
                        </a:solidFill>
                        <a:latin typeface="+mn-lt"/>
                        <a:ea typeface="+mn-ea"/>
                        <a:cs typeface="+mn-cs"/>
                        <a:sym typeface="Arial"/>
                      </a:endParaRPr>
                    </a:p>
                  </a:txBody>
                  <a:tcPr>
                    <a:blipFill>
                      <a:blip r:embed="rId3"/>
                      <a:tile tx="0" ty="0" sx="100000" sy="100000" flip="none" algn="tl"/>
                    </a:blipFill>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lang="en-US" sz="1050" b="0" i="0" u="none" strike="noStrike" cap="none" dirty="0">
                          <a:solidFill>
                            <a:schemeClr val="bg2"/>
                          </a:solidFill>
                          <a:latin typeface="+mn-lt"/>
                          <a:ea typeface="+mn-ea"/>
                          <a:cs typeface="+mn-cs"/>
                          <a:sym typeface="Arial"/>
                        </a:rPr>
                        <a:t>Shifting services in a system due to facility conversion</a:t>
                      </a: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lang="en-US" sz="1050" b="0" i="0" u="none" strike="noStrike" cap="none" dirty="0">
                          <a:solidFill>
                            <a:schemeClr val="bg2"/>
                          </a:solidFill>
                          <a:latin typeface="+mn-lt"/>
                          <a:ea typeface="+mn-ea"/>
                          <a:cs typeface="+mn-cs"/>
                          <a:sym typeface="Arial"/>
                        </a:rPr>
                        <a:t>Shifting services due to asset acquisition </a:t>
                      </a:r>
                    </a:p>
                  </a:txBody>
                  <a:tcPr>
                    <a:solidFill>
                      <a:schemeClr val="tx2">
                        <a:lumMod val="8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lang="en-US" sz="1050" b="0" i="0" u="none" strike="noStrike" cap="none" dirty="0">
                          <a:solidFill>
                            <a:schemeClr val="bg2"/>
                          </a:solidFill>
                          <a:latin typeface="+mn-lt"/>
                          <a:ea typeface="+mn-ea"/>
                          <a:cs typeface="+mn-cs"/>
                          <a:sym typeface="Arial"/>
                        </a:rPr>
                        <a:t>Shifting services from hospital to hospital in a system for consolidation or efficiency purposes </a:t>
                      </a:r>
                    </a:p>
                  </a:txBody>
                  <a:tcPr>
                    <a:solidFill>
                      <a:schemeClr val="tx2">
                        <a:lumMod val="8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lang="en-US" sz="1050" b="0" i="0" u="none" strike="noStrike" cap="none" dirty="0">
                          <a:solidFill>
                            <a:schemeClr val="bg2"/>
                          </a:solidFill>
                          <a:latin typeface="+mn-lt"/>
                          <a:ea typeface="+mn-ea"/>
                          <a:cs typeface="+mn-cs"/>
                          <a:sym typeface="Arial"/>
                        </a:rPr>
                        <a:t>Kaiser-driven realignment of volume from one hospital to another </a:t>
                      </a: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endParaRPr lang="en-US" sz="1050" b="0" i="0" u="none" strike="noStrike" cap="none" dirty="0">
                        <a:solidFill>
                          <a:schemeClr val="bg2"/>
                        </a:solidFill>
                        <a:latin typeface="+mn-lt"/>
                        <a:ea typeface="+mn-ea"/>
                        <a:cs typeface="+mn-cs"/>
                        <a:sym typeface="Arial"/>
                      </a:endParaRPr>
                    </a:p>
                  </a:txBody>
                  <a:tcPr>
                    <a:solidFill>
                      <a:schemeClr val="tx2">
                        <a:lumMod val="8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lang="en-US" sz="1050" b="0" i="0" u="none" strike="noStrike" cap="none" dirty="0">
                          <a:solidFill>
                            <a:schemeClr val="bg2"/>
                          </a:solidFill>
                          <a:latin typeface="+mn-lt"/>
                          <a:ea typeface="+mn-ea"/>
                          <a:cs typeface="+mn-cs"/>
                          <a:sym typeface="Arial"/>
                        </a:rPr>
                        <a:t>Material provide-driven shifts between hospitals that require immediate funding </a:t>
                      </a: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endParaRPr lang="en-US" sz="1050" b="0" i="0" u="none" strike="noStrike" cap="none" dirty="0">
                        <a:solidFill>
                          <a:schemeClr val="bg2"/>
                        </a:solidFill>
                        <a:latin typeface="+mn-lt"/>
                        <a:ea typeface="+mn-ea"/>
                        <a:cs typeface="+mn-cs"/>
                        <a:sym typeface="Arial"/>
                      </a:endParaRPr>
                    </a:p>
                  </a:txBody>
                  <a:tcPr>
                    <a:solidFill>
                      <a:schemeClr val="tx2">
                        <a:lumMod val="8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lang="en-US" sz="1050" dirty="0">
                          <a:solidFill>
                            <a:schemeClr val="bg2"/>
                          </a:solidFill>
                        </a:rPr>
                        <a:t>New program is implemented post CON approval</a:t>
                      </a: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endParaRPr lang="en-US" sz="1050" b="0" i="0" u="none" strike="noStrike" cap="none" dirty="0">
                        <a:solidFill>
                          <a:schemeClr val="bg2"/>
                        </a:solidFill>
                        <a:latin typeface="+mn-lt"/>
                        <a:ea typeface="+mn-ea"/>
                        <a:cs typeface="+mn-cs"/>
                        <a:sym typeface="Arial"/>
                      </a:endParaRPr>
                    </a:p>
                  </a:txBody>
                  <a:tcPr>
                    <a:solidFill>
                      <a:schemeClr val="tx2">
                        <a:lumMod val="85000"/>
                      </a:schemeClr>
                    </a:solidFill>
                  </a:tcPr>
                </a:tc>
                <a:extLst>
                  <a:ext uri="{0D108BD9-81ED-4DB2-BD59-A6C34878D82A}">
                    <a16:rowId xmlns:a16="http://schemas.microsoft.com/office/drawing/2014/main" val="1987304001"/>
                  </a:ext>
                </a:extLst>
              </a:tr>
            </a:tbl>
          </a:graphicData>
        </a:graphic>
      </p:graphicFrame>
      <p:sp>
        <p:nvSpPr>
          <p:cNvPr id="5" name="Speech Bubble: Rectangle 4">
            <a:extLst>
              <a:ext uri="{FF2B5EF4-FFF2-40B4-BE49-F238E27FC236}">
                <a16:creationId xmlns:a16="http://schemas.microsoft.com/office/drawing/2014/main" id="{D78D0A94-3915-E759-F58E-9A1769C910E7}"/>
              </a:ext>
            </a:extLst>
          </p:cNvPr>
          <p:cNvSpPr/>
          <p:nvPr/>
        </p:nvSpPr>
        <p:spPr>
          <a:xfrm>
            <a:off x="6727934" y="5122707"/>
            <a:ext cx="4307928" cy="990371"/>
          </a:xfrm>
          <a:prstGeom prst="wedgeRectCallout">
            <a:avLst>
              <a:gd name="adj1" fmla="val -23118"/>
              <a:gd name="adj2" fmla="val -8375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t>Staff will be presenting a separate recommendation at the October Commission meeting for CY 2026 Kaiser realignments.  For a brief description of the proposal, see Appendix 3</a:t>
            </a:r>
          </a:p>
        </p:txBody>
      </p:sp>
    </p:spTree>
    <p:extLst>
      <p:ext uri="{BB962C8B-B14F-4D97-AF65-F5344CB8AC3E}">
        <p14:creationId xmlns:p14="http://schemas.microsoft.com/office/powerpoint/2010/main" val="1979860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D2DE7-6EA4-9FD9-7B50-4BE6D6DA8D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D5765F-B80E-65A2-C299-F86E78E1B472}"/>
              </a:ext>
            </a:extLst>
          </p:cNvPr>
          <p:cNvSpPr>
            <a:spLocks noGrp="1"/>
          </p:cNvSpPr>
          <p:nvPr>
            <p:ph type="title"/>
          </p:nvPr>
        </p:nvSpPr>
        <p:spPr>
          <a:xfrm>
            <a:off x="972127" y="347852"/>
            <a:ext cx="10915074" cy="595600"/>
          </a:xfrm>
        </p:spPr>
        <p:txBody>
          <a:bodyPr/>
          <a:lstStyle/>
          <a:p>
            <a:r>
              <a:rPr lang="en-US" dirty="0"/>
              <a:t>Certain situations could warrant an automatic service line exclusion. However, some would still require Staff review </a:t>
            </a:r>
          </a:p>
        </p:txBody>
      </p:sp>
      <p:graphicFrame>
        <p:nvGraphicFramePr>
          <p:cNvPr id="12" name="Table 11">
            <a:extLst>
              <a:ext uri="{FF2B5EF4-FFF2-40B4-BE49-F238E27FC236}">
                <a16:creationId xmlns:a16="http://schemas.microsoft.com/office/drawing/2014/main" id="{A3FD7553-C33B-97BD-B7A0-A7F5F5CDE081}"/>
              </a:ext>
            </a:extLst>
          </p:cNvPr>
          <p:cNvGraphicFramePr>
            <a:graphicFrameLocks noGrp="1"/>
          </p:cNvGraphicFramePr>
          <p:nvPr>
            <p:extLst>
              <p:ext uri="{D42A27DB-BD31-4B8C-83A1-F6EECF244321}">
                <p14:modId xmlns:p14="http://schemas.microsoft.com/office/powerpoint/2010/main" val="1449985459"/>
              </p:ext>
            </p:extLst>
          </p:nvPr>
        </p:nvGraphicFramePr>
        <p:xfrm>
          <a:off x="972127" y="1879548"/>
          <a:ext cx="5186831" cy="3574001"/>
        </p:xfrm>
        <a:graphic>
          <a:graphicData uri="http://schemas.openxmlformats.org/drawingml/2006/table">
            <a:tbl>
              <a:tblPr firstRow="1" bandRow="1">
                <a:tableStyleId>{5C22544A-7EE6-4342-B048-85BDC9FD1C3A}</a:tableStyleId>
              </a:tblPr>
              <a:tblGrid>
                <a:gridCol w="5186831">
                  <a:extLst>
                    <a:ext uri="{9D8B030D-6E8A-4147-A177-3AD203B41FA5}">
                      <a16:colId xmlns:a16="http://schemas.microsoft.com/office/drawing/2014/main" val="1486624729"/>
                    </a:ext>
                  </a:extLst>
                </a:gridCol>
              </a:tblGrid>
              <a:tr h="1013681">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solidFill>
                            <a:schemeClr val="tx1"/>
                          </a:solidFill>
                        </a:rPr>
                        <a:t>Automatic Exclusions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0" i="1" dirty="0">
                          <a:solidFill>
                            <a:schemeClr val="tx1"/>
                          </a:solidFill>
                        </a:rPr>
                        <a:t>Shifts in care aligned with major campus transformations approved by MHCC, shifts within a system, or existing HSCRC Policies</a:t>
                      </a:r>
                    </a:p>
                  </a:txBody>
                  <a:tcPr anchor="ctr">
                    <a:solidFill>
                      <a:schemeClr val="bg2">
                        <a:lumMod val="25000"/>
                        <a:lumOff val="75000"/>
                      </a:schemeClr>
                    </a:solidFill>
                  </a:tcPr>
                </a:tc>
                <a:extLst>
                  <a:ext uri="{0D108BD9-81ED-4DB2-BD59-A6C34878D82A}">
                    <a16:rowId xmlns:a16="http://schemas.microsoft.com/office/drawing/2014/main" val="2553170440"/>
                  </a:ext>
                </a:extLst>
              </a:tr>
              <a:tr h="640080">
                <a:tc>
                  <a:txBody>
                    <a:bodyPr/>
                    <a:lstStyle/>
                    <a:p>
                      <a:pPr>
                        <a:spcAft>
                          <a:spcPts val="600"/>
                        </a:spcAft>
                      </a:pPr>
                      <a:r>
                        <a:rPr lang="en-US" sz="1400" b="1" dirty="0"/>
                        <a:t>CON approved </a:t>
                      </a:r>
                      <a:r>
                        <a:rPr lang="en-US" sz="1400" b="0" dirty="0"/>
                        <a:t>service expansions.</a:t>
                      </a:r>
                    </a:p>
                  </a:txBody>
                  <a:tcPr>
                    <a:solidFill>
                      <a:srgbClr val="E8EFFF"/>
                    </a:solidFill>
                  </a:tcPr>
                </a:tc>
                <a:extLst>
                  <a:ext uri="{0D108BD9-81ED-4DB2-BD59-A6C34878D82A}">
                    <a16:rowId xmlns:a16="http://schemas.microsoft.com/office/drawing/2014/main" val="2262688070"/>
                  </a:ext>
                </a:extLst>
              </a:tr>
              <a:tr h="64008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None/>
                        <a:tabLst/>
                        <a:defRPr/>
                      </a:pPr>
                      <a:r>
                        <a:rPr lang="en-US" sz="1400" b="0" i="0" u="none" strike="noStrike" cap="none" dirty="0">
                          <a:solidFill>
                            <a:schemeClr val="dk1"/>
                          </a:solidFill>
                          <a:latin typeface="+mn-lt"/>
                          <a:ea typeface="+mn-ea"/>
                          <a:cs typeface="+mn-cs"/>
                          <a:sym typeface="Arial"/>
                        </a:rPr>
                        <a:t>Service lines associated with </a:t>
                      </a:r>
                      <a:r>
                        <a:rPr lang="en-US" sz="1400" b="1" i="0" u="none" strike="noStrike" cap="none" dirty="0">
                          <a:solidFill>
                            <a:schemeClr val="dk1"/>
                          </a:solidFill>
                          <a:latin typeface="+mn-lt"/>
                          <a:ea typeface="+mn-ea"/>
                          <a:cs typeface="+mn-cs"/>
                          <a:sym typeface="Arial"/>
                        </a:rPr>
                        <a:t>conversion/ facility closure</a:t>
                      </a:r>
                      <a:r>
                        <a:rPr lang="en-US" sz="1400" b="0" i="0" u="none" strike="noStrike" cap="none" dirty="0">
                          <a:solidFill>
                            <a:schemeClr val="dk1"/>
                          </a:solidFill>
                          <a:latin typeface="+mn-lt"/>
                          <a:ea typeface="+mn-ea"/>
                          <a:cs typeface="+mn-cs"/>
                          <a:sym typeface="Arial"/>
                        </a:rPr>
                        <a:t>. </a:t>
                      </a:r>
                    </a:p>
                  </a:txBody>
                  <a:tcPr>
                    <a:solidFill>
                      <a:srgbClr val="E8EFFF"/>
                    </a:solidFill>
                  </a:tcPr>
                </a:tc>
                <a:extLst>
                  <a:ext uri="{0D108BD9-81ED-4DB2-BD59-A6C34878D82A}">
                    <a16:rowId xmlns:a16="http://schemas.microsoft.com/office/drawing/2014/main" val="2006069237"/>
                  </a:ext>
                </a:extLst>
              </a:tr>
              <a:tr h="640080">
                <a:tc>
                  <a:txBody>
                    <a:bodyPr/>
                    <a:lstStyle/>
                    <a:p>
                      <a:pPr marL="0" marR="0" indent="0" algn="l" rtl="0">
                        <a:lnSpc>
                          <a:spcPct val="100000"/>
                        </a:lnSpc>
                        <a:spcBef>
                          <a:spcPts val="0"/>
                        </a:spcBef>
                        <a:spcAft>
                          <a:spcPts val="600"/>
                        </a:spcAft>
                        <a:buClr>
                          <a:srgbClr val="000000"/>
                        </a:buClr>
                        <a:buFont typeface="Wingdings" panose="05000000000000000000" pitchFamily="2" charset="2"/>
                        <a:buNone/>
                      </a:pPr>
                      <a:r>
                        <a:rPr lang="en-US" sz="1400" b="0" i="0" u="none" strike="noStrike" cap="none">
                          <a:solidFill>
                            <a:schemeClr val="dk1"/>
                          </a:solidFill>
                          <a:latin typeface="+mn-lt"/>
                          <a:ea typeface="+mn-ea"/>
                          <a:cs typeface="+mn-cs"/>
                          <a:sym typeface="Arial"/>
                        </a:rPr>
                        <a:t>Service line shifts within the </a:t>
                      </a:r>
                      <a:r>
                        <a:rPr lang="en-US" sz="1400" b="1" i="0" u="none" strike="noStrike" cap="none">
                          <a:solidFill>
                            <a:schemeClr val="dk1"/>
                          </a:solidFill>
                          <a:latin typeface="+mn-lt"/>
                          <a:ea typeface="+mn-ea"/>
                          <a:cs typeface="+mn-cs"/>
                          <a:sym typeface="Arial"/>
                        </a:rPr>
                        <a:t>same health system </a:t>
                      </a:r>
                      <a:r>
                        <a:rPr lang="en-US" sz="1400" b="0" i="0" u="none" strike="noStrike" cap="none">
                          <a:solidFill>
                            <a:schemeClr val="dk1"/>
                          </a:solidFill>
                          <a:latin typeface="+mn-lt"/>
                          <a:ea typeface="+mn-ea"/>
                          <a:cs typeface="+mn-cs"/>
                          <a:sym typeface="Arial"/>
                        </a:rPr>
                        <a:t>(intersystem shifts).</a:t>
                      </a:r>
                      <a:endParaRPr lang="en-US" sz="1400" b="0"/>
                    </a:p>
                  </a:txBody>
                  <a:tcPr>
                    <a:solidFill>
                      <a:srgbClr val="E8EFFF"/>
                    </a:solidFill>
                  </a:tcPr>
                </a:tc>
                <a:extLst>
                  <a:ext uri="{0D108BD9-81ED-4DB2-BD59-A6C34878D82A}">
                    <a16:rowId xmlns:a16="http://schemas.microsoft.com/office/drawing/2014/main" val="2631186232"/>
                  </a:ext>
                </a:extLst>
              </a:tr>
              <a:tr h="640080">
                <a:tc>
                  <a:txBody>
                    <a:bodyPr/>
                    <a:lstStyle/>
                    <a:p>
                      <a:pPr marL="0" indent="0">
                        <a:buFont typeface="Wingdings" panose="05000000000000000000" pitchFamily="2" charset="2"/>
                        <a:buNone/>
                      </a:pPr>
                      <a:r>
                        <a:rPr lang="en-US" sz="1400" b="0" dirty="0"/>
                        <a:t>Ongoing carveouts (</a:t>
                      </a:r>
                      <a:r>
                        <a:rPr lang="en-US" sz="1400" b="1" dirty="0"/>
                        <a:t>infusion therapy and quaternary</a:t>
                      </a:r>
                      <a:r>
                        <a:rPr lang="en-US" sz="1400" b="0" dirty="0"/>
                        <a:t>).</a:t>
                      </a:r>
                    </a:p>
                  </a:txBody>
                  <a:tcPr>
                    <a:solidFill>
                      <a:srgbClr val="E8EFFF"/>
                    </a:solidFill>
                  </a:tcPr>
                </a:tc>
                <a:extLst>
                  <a:ext uri="{0D108BD9-81ED-4DB2-BD59-A6C34878D82A}">
                    <a16:rowId xmlns:a16="http://schemas.microsoft.com/office/drawing/2014/main" val="3905035435"/>
                  </a:ext>
                </a:extLst>
              </a:tr>
            </a:tbl>
          </a:graphicData>
        </a:graphic>
      </p:graphicFrame>
      <p:pic>
        <p:nvPicPr>
          <p:cNvPr id="13" name="Graphic 12" descr="Checkbox Checked with solid fill">
            <a:extLst>
              <a:ext uri="{FF2B5EF4-FFF2-40B4-BE49-F238E27FC236}">
                <a16:creationId xmlns:a16="http://schemas.microsoft.com/office/drawing/2014/main" id="{DC6876D7-52AB-3E4D-75A9-21397F7D2A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49938" y="1911845"/>
            <a:ext cx="315954" cy="315954"/>
          </a:xfrm>
          <a:prstGeom prst="rect">
            <a:avLst/>
          </a:prstGeom>
        </p:spPr>
      </p:pic>
      <p:graphicFrame>
        <p:nvGraphicFramePr>
          <p:cNvPr id="3" name="Table 2">
            <a:extLst>
              <a:ext uri="{FF2B5EF4-FFF2-40B4-BE49-F238E27FC236}">
                <a16:creationId xmlns:a16="http://schemas.microsoft.com/office/drawing/2014/main" id="{F56FDCEA-1953-BC5C-0CB1-6F17CED40C43}"/>
              </a:ext>
            </a:extLst>
          </p:cNvPr>
          <p:cNvGraphicFramePr>
            <a:graphicFrameLocks noGrp="1"/>
          </p:cNvGraphicFramePr>
          <p:nvPr>
            <p:extLst>
              <p:ext uri="{D42A27DB-BD31-4B8C-83A1-F6EECF244321}">
                <p14:modId xmlns:p14="http://schemas.microsoft.com/office/powerpoint/2010/main" val="3970812538"/>
              </p:ext>
            </p:extLst>
          </p:nvPr>
        </p:nvGraphicFramePr>
        <p:xfrm>
          <a:off x="6158958" y="1879547"/>
          <a:ext cx="5175920" cy="3572995"/>
        </p:xfrm>
        <a:graphic>
          <a:graphicData uri="http://schemas.openxmlformats.org/drawingml/2006/table">
            <a:tbl>
              <a:tblPr firstRow="1" bandRow="1">
                <a:tableStyleId>{5C22544A-7EE6-4342-B048-85BDC9FD1C3A}</a:tableStyleId>
              </a:tblPr>
              <a:tblGrid>
                <a:gridCol w="5175920">
                  <a:extLst>
                    <a:ext uri="{9D8B030D-6E8A-4147-A177-3AD203B41FA5}">
                      <a16:colId xmlns:a16="http://schemas.microsoft.com/office/drawing/2014/main" val="1861593566"/>
                    </a:ext>
                  </a:extLst>
                </a:gridCol>
              </a:tblGrid>
              <a:tr h="101267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t>Exclusions Requiring Staff Review</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0" i="1" dirty="0"/>
                        <a:t>Shifts among competitors or shifts requiring technical review from HSCRC Staff</a:t>
                      </a:r>
                    </a:p>
                  </a:txBody>
                  <a:tcPr>
                    <a:solidFill>
                      <a:schemeClr val="tx1"/>
                    </a:solidFill>
                  </a:tcPr>
                </a:tc>
                <a:extLst>
                  <a:ext uri="{0D108BD9-81ED-4DB2-BD59-A6C34878D82A}">
                    <a16:rowId xmlns:a16="http://schemas.microsoft.com/office/drawing/2014/main" val="2553170440"/>
                  </a:ext>
                </a:extLst>
              </a:tr>
              <a:tr h="640080">
                <a:tc>
                  <a:txBody>
                    <a:bodyPr/>
                    <a:lstStyle/>
                    <a:p>
                      <a:pPr marR="0" algn="l" rtl="0">
                        <a:lnSpc>
                          <a:spcPct val="100000"/>
                        </a:lnSpc>
                        <a:spcBef>
                          <a:spcPts val="0"/>
                        </a:spcBef>
                        <a:spcAft>
                          <a:spcPts val="600"/>
                        </a:spcAft>
                        <a:buClr>
                          <a:srgbClr val="000000"/>
                        </a:buClr>
                        <a:buFont typeface="Arial"/>
                      </a:pPr>
                      <a:r>
                        <a:rPr lang="en-US" sz="1400" b="1" i="0" u="none" strike="noStrike" cap="none" dirty="0">
                          <a:solidFill>
                            <a:schemeClr val="dk1"/>
                          </a:solidFill>
                          <a:latin typeface="+mn-lt"/>
                          <a:ea typeface="+mn-ea"/>
                          <a:cs typeface="+mn-cs"/>
                          <a:sym typeface="Arial"/>
                        </a:rPr>
                        <a:t>Payer-driven</a:t>
                      </a:r>
                      <a:r>
                        <a:rPr lang="en-US" sz="1400" b="0" i="0" u="none" strike="noStrike" cap="none" dirty="0">
                          <a:solidFill>
                            <a:schemeClr val="dk1"/>
                          </a:solidFill>
                          <a:latin typeface="+mn-lt"/>
                          <a:ea typeface="+mn-ea"/>
                          <a:cs typeface="+mn-cs"/>
                          <a:sym typeface="Arial"/>
                        </a:rPr>
                        <a:t> volume shifts.</a:t>
                      </a:r>
                    </a:p>
                  </a:txBody>
                  <a:tcPr>
                    <a:solidFill>
                      <a:schemeClr val="tx2">
                        <a:lumMod val="85000"/>
                      </a:schemeClr>
                    </a:solidFill>
                  </a:tcPr>
                </a:tc>
                <a:extLst>
                  <a:ext uri="{0D108BD9-81ED-4DB2-BD59-A6C34878D82A}">
                    <a16:rowId xmlns:a16="http://schemas.microsoft.com/office/drawing/2014/main" val="2262688070"/>
                  </a:ext>
                </a:extLst>
              </a:tr>
              <a:tr h="640080">
                <a:tc>
                  <a:txBody>
                    <a:bodyPr/>
                    <a:lstStyle/>
                    <a:p>
                      <a:pPr marL="0" marR="0" indent="0" algn="l" rtl="0">
                        <a:lnSpc>
                          <a:spcPct val="100000"/>
                        </a:lnSpc>
                        <a:spcBef>
                          <a:spcPts val="0"/>
                        </a:spcBef>
                        <a:spcAft>
                          <a:spcPts val="600"/>
                        </a:spcAft>
                        <a:buClr>
                          <a:srgbClr val="000000"/>
                        </a:buClr>
                        <a:buFont typeface="Arial"/>
                        <a:buNone/>
                      </a:pPr>
                      <a:r>
                        <a:rPr lang="en-US" sz="1400" b="0" i="0" u="none" strike="noStrike" cap="none" dirty="0">
                          <a:solidFill>
                            <a:schemeClr val="dk1"/>
                          </a:solidFill>
                          <a:latin typeface="+mn-lt"/>
                          <a:ea typeface="+mn-ea"/>
                          <a:cs typeface="+mn-cs"/>
                          <a:sym typeface="Arial"/>
                        </a:rPr>
                        <a:t>Service lines affected by </a:t>
                      </a:r>
                      <a:r>
                        <a:rPr lang="en-US" sz="1400" b="1" i="0" u="none" strike="noStrike" cap="none" dirty="0">
                          <a:solidFill>
                            <a:schemeClr val="dk1"/>
                          </a:solidFill>
                          <a:latin typeface="+mn-lt"/>
                          <a:ea typeface="+mn-ea"/>
                          <a:cs typeface="+mn-cs"/>
                          <a:sym typeface="Arial"/>
                        </a:rPr>
                        <a:t>material provider-driven shifts </a:t>
                      </a:r>
                      <a:r>
                        <a:rPr lang="en-US" sz="1400" b="0" i="0" u="none" strike="noStrike" cap="none" dirty="0">
                          <a:solidFill>
                            <a:schemeClr val="dk1"/>
                          </a:solidFill>
                          <a:latin typeface="+mn-lt"/>
                          <a:ea typeface="+mn-ea"/>
                          <a:cs typeface="+mn-cs"/>
                          <a:sym typeface="Arial"/>
                        </a:rPr>
                        <a:t>that require prospective adjustments.</a:t>
                      </a:r>
                    </a:p>
                  </a:txBody>
                  <a:tcPr>
                    <a:solidFill>
                      <a:schemeClr val="tx2">
                        <a:lumMod val="85000"/>
                      </a:schemeClr>
                    </a:solidFill>
                  </a:tcPr>
                </a:tc>
                <a:extLst>
                  <a:ext uri="{0D108BD9-81ED-4DB2-BD59-A6C34878D82A}">
                    <a16:rowId xmlns:a16="http://schemas.microsoft.com/office/drawing/2014/main" val="3608233345"/>
                  </a:ext>
                </a:extLst>
              </a:tr>
              <a:tr h="640080">
                <a:tc>
                  <a:txBody>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lang="en-US" sz="1400" b="0" dirty="0"/>
                        <a:t>Service lines impacted by </a:t>
                      </a:r>
                      <a:r>
                        <a:rPr lang="en-US" sz="1400" b="1" dirty="0"/>
                        <a:t>latent demand</a:t>
                      </a:r>
                      <a:r>
                        <a:rPr lang="en-US" sz="1400" b="0" dirty="0"/>
                        <a:t>. </a:t>
                      </a:r>
                      <a:endParaRPr lang="en-US" sz="1400" b="0" i="1" dirty="0"/>
                    </a:p>
                  </a:txBody>
                  <a:tcPr>
                    <a:solidFill>
                      <a:schemeClr val="tx2">
                        <a:lumMod val="85000"/>
                      </a:schemeClr>
                    </a:solidFill>
                  </a:tcPr>
                </a:tc>
                <a:extLst>
                  <a:ext uri="{0D108BD9-81ED-4DB2-BD59-A6C34878D82A}">
                    <a16:rowId xmlns:a16="http://schemas.microsoft.com/office/drawing/2014/main" val="1076376772"/>
                  </a:ext>
                </a:extLst>
              </a:tr>
              <a:tr h="640080">
                <a:tc>
                  <a:txBody>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endParaRPr lang="en-US" sz="1400" b="0" i="1" dirty="0"/>
                    </a:p>
                  </a:txBody>
                  <a:tcPr>
                    <a:solidFill>
                      <a:schemeClr val="bg1"/>
                    </a:solidFill>
                  </a:tcPr>
                </a:tc>
                <a:extLst>
                  <a:ext uri="{0D108BD9-81ED-4DB2-BD59-A6C34878D82A}">
                    <a16:rowId xmlns:a16="http://schemas.microsoft.com/office/drawing/2014/main" val="1800844704"/>
                  </a:ext>
                </a:extLst>
              </a:tr>
            </a:tbl>
          </a:graphicData>
        </a:graphic>
      </p:graphicFrame>
      <p:pic>
        <p:nvPicPr>
          <p:cNvPr id="4" name="Graphic 3" descr="Magnifying glass with solid fill">
            <a:extLst>
              <a:ext uri="{FF2B5EF4-FFF2-40B4-BE49-F238E27FC236}">
                <a16:creationId xmlns:a16="http://schemas.microsoft.com/office/drawing/2014/main" id="{245659B5-12EF-C268-5722-6018EB2818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07352" y="1918195"/>
            <a:ext cx="205201" cy="205201"/>
          </a:xfrm>
          <a:prstGeom prst="rect">
            <a:avLst/>
          </a:prstGeom>
        </p:spPr>
      </p:pic>
      <p:sp>
        <p:nvSpPr>
          <p:cNvPr id="7" name="TextBox 6">
            <a:extLst>
              <a:ext uri="{FF2B5EF4-FFF2-40B4-BE49-F238E27FC236}">
                <a16:creationId xmlns:a16="http://schemas.microsoft.com/office/drawing/2014/main" id="{82E5C70B-C826-A669-130C-0D47D9284402}"/>
              </a:ext>
            </a:extLst>
          </p:cNvPr>
          <p:cNvSpPr txBox="1"/>
          <p:nvPr/>
        </p:nvSpPr>
        <p:spPr>
          <a:xfrm>
            <a:off x="799234" y="1230765"/>
            <a:ext cx="10915073" cy="562975"/>
          </a:xfrm>
          <a:prstGeom prst="rect">
            <a:avLst/>
          </a:prstGeom>
          <a:noFill/>
        </p:spPr>
        <p:txBody>
          <a:bodyPr wrap="square">
            <a:spAutoFit/>
          </a:bodyPr>
          <a:lstStyle/>
          <a:p>
            <a:pPr marL="177796" lvl="0">
              <a:lnSpc>
                <a:spcPct val="114000"/>
              </a:lnSpc>
              <a:spcBef>
                <a:spcPts val="1067"/>
              </a:spcBef>
              <a:buClr>
                <a:srgbClr val="003889"/>
              </a:buClr>
              <a:buSzPts val="1500"/>
              <a:defRPr/>
            </a:pPr>
            <a:r>
              <a:rPr kumimoji="0" lang="en-US" sz="1400" b="0" i="0" u="none" strike="noStrike" kern="0" cap="none" spc="0" normalizeH="0" baseline="0" noProof="0">
                <a:ln>
                  <a:noFill/>
                </a:ln>
                <a:solidFill>
                  <a:srgbClr val="003889"/>
                </a:solidFill>
                <a:effectLst/>
                <a:uLnTx/>
                <a:uFillTx/>
                <a:latin typeface="Arial"/>
                <a:cs typeface="Arial"/>
                <a:sym typeface="Arial"/>
              </a:rPr>
              <a:t>The MSA methodology </a:t>
            </a:r>
            <a:r>
              <a:rPr kumimoji="0" lang="en-US" sz="1400" b="1" i="0" u="none" strike="noStrike" kern="0" cap="none" spc="0" normalizeH="0" baseline="0" noProof="0">
                <a:ln>
                  <a:noFill/>
                </a:ln>
                <a:solidFill>
                  <a:srgbClr val="003889"/>
                </a:solidFill>
                <a:effectLst/>
                <a:uLnTx/>
                <a:uFillTx/>
                <a:latin typeface="Arial"/>
                <a:cs typeface="Arial"/>
                <a:sym typeface="Arial"/>
              </a:rPr>
              <a:t>does not fully account for the </a:t>
            </a:r>
            <a:r>
              <a:rPr lang="en-US" sz="1400" b="1" kern="0">
                <a:solidFill>
                  <a:srgbClr val="003889"/>
                </a:solidFill>
                <a:cs typeface="Arial"/>
                <a:sym typeface="Arial"/>
              </a:rPr>
              <a:t>following situations</a:t>
            </a:r>
            <a:r>
              <a:rPr lang="en-US" sz="1400" kern="0">
                <a:solidFill>
                  <a:srgbClr val="003889"/>
                </a:solidFill>
                <a:cs typeface="Arial"/>
                <a:sym typeface="Arial"/>
              </a:rPr>
              <a:t>. Depending on the circumstance, an automatic exclusion may occur, or a </a:t>
            </a:r>
            <a:r>
              <a:rPr kumimoji="0" lang="en-US" sz="1400" b="0" i="0" u="none" strike="noStrike" kern="0" cap="none" spc="0" normalizeH="0" baseline="0" noProof="0">
                <a:ln>
                  <a:noFill/>
                </a:ln>
                <a:solidFill>
                  <a:srgbClr val="003889"/>
                </a:solidFill>
                <a:effectLst/>
                <a:uLnTx/>
                <a:uFillTx/>
                <a:latin typeface="Arial"/>
                <a:cs typeface="Arial"/>
                <a:sym typeface="Arial"/>
              </a:rPr>
              <a:t>detailed Staff review may be required.   </a:t>
            </a:r>
          </a:p>
        </p:txBody>
      </p:sp>
      <p:sp>
        <p:nvSpPr>
          <p:cNvPr id="5" name="Rectangle 4">
            <a:extLst>
              <a:ext uri="{FF2B5EF4-FFF2-40B4-BE49-F238E27FC236}">
                <a16:creationId xmlns:a16="http://schemas.microsoft.com/office/drawing/2014/main" id="{71FA004F-C217-9088-7EE4-4A75BEB63B27}"/>
              </a:ext>
            </a:extLst>
          </p:cNvPr>
          <p:cNvSpPr/>
          <p:nvPr/>
        </p:nvSpPr>
        <p:spPr>
          <a:xfrm>
            <a:off x="972127" y="5571654"/>
            <a:ext cx="10362751" cy="1083789"/>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Exclusions Requiring Staff review are subject to staff/Commission approval, automatic exclusions are not but still require ongoing analyses</a:t>
            </a:r>
          </a:p>
          <a:p>
            <a:endParaRPr lang="en-US" sz="1400" dirty="0">
              <a:solidFill>
                <a:schemeClr val="tx1"/>
              </a:solidFill>
            </a:endParaRPr>
          </a:p>
          <a:p>
            <a:r>
              <a:rPr lang="en-US" sz="1400" dirty="0">
                <a:solidFill>
                  <a:schemeClr val="tx1"/>
                </a:solidFill>
              </a:rPr>
              <a:t>A six-month notice, which should include supporting data, will be required if a hospital is requesting advance funding for shifts.</a:t>
            </a:r>
          </a:p>
        </p:txBody>
      </p:sp>
    </p:spTree>
    <p:extLst>
      <p:ext uri="{BB962C8B-B14F-4D97-AF65-F5344CB8AC3E}">
        <p14:creationId xmlns:p14="http://schemas.microsoft.com/office/powerpoint/2010/main" val="3607251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933AC-22E5-AF74-DB54-752551D31ED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78E3204-04D8-3B0E-3626-E4C546EB3007}"/>
              </a:ext>
            </a:extLst>
          </p:cNvPr>
          <p:cNvSpPr/>
          <p:nvPr/>
        </p:nvSpPr>
        <p:spPr>
          <a:xfrm>
            <a:off x="8884508" y="5968314"/>
            <a:ext cx="3113903" cy="8896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EA8CB0-BCFE-7493-1E77-F9C3A7E5818C}"/>
              </a:ext>
            </a:extLst>
          </p:cNvPr>
          <p:cNvSpPr>
            <a:spLocks noGrp="1"/>
          </p:cNvSpPr>
          <p:nvPr>
            <p:ph type="title"/>
          </p:nvPr>
        </p:nvSpPr>
        <p:spPr>
          <a:xfrm>
            <a:off x="923266" y="382919"/>
            <a:ext cx="10515600" cy="595600"/>
          </a:xfrm>
        </p:spPr>
        <p:txBody>
          <a:bodyPr/>
          <a:lstStyle/>
          <a:p>
            <a:r>
              <a:rPr lang="en-US"/>
              <a:t>Flowchart for Existing Service Line Exclusion Adjudication</a:t>
            </a:r>
          </a:p>
        </p:txBody>
      </p:sp>
      <p:sp>
        <p:nvSpPr>
          <p:cNvPr id="6" name="Rectangle 5">
            <a:extLst>
              <a:ext uri="{FF2B5EF4-FFF2-40B4-BE49-F238E27FC236}">
                <a16:creationId xmlns:a16="http://schemas.microsoft.com/office/drawing/2014/main" id="{6ECC4F36-6A3A-C123-F179-316C717A10F9}"/>
              </a:ext>
            </a:extLst>
          </p:cNvPr>
          <p:cNvSpPr/>
          <p:nvPr/>
        </p:nvSpPr>
        <p:spPr>
          <a:xfrm>
            <a:off x="2450841" y="2079115"/>
            <a:ext cx="1463040" cy="1521194"/>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bg2"/>
                </a:solidFill>
              </a:rPr>
              <a:t>Services shifting due to an asset acquisition or a facility conversion</a:t>
            </a:r>
          </a:p>
        </p:txBody>
      </p:sp>
      <p:sp>
        <p:nvSpPr>
          <p:cNvPr id="7" name="Rectangle 6">
            <a:extLst>
              <a:ext uri="{FF2B5EF4-FFF2-40B4-BE49-F238E27FC236}">
                <a16:creationId xmlns:a16="http://schemas.microsoft.com/office/drawing/2014/main" id="{DFBE6215-A204-5DE8-4653-F137B61546B7}"/>
              </a:ext>
            </a:extLst>
          </p:cNvPr>
          <p:cNvSpPr/>
          <p:nvPr/>
        </p:nvSpPr>
        <p:spPr>
          <a:xfrm>
            <a:off x="4172713" y="2079114"/>
            <a:ext cx="1463040" cy="1523650"/>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bg2"/>
                </a:solidFill>
              </a:rPr>
              <a:t>Shifting services in a system for consolidation or efficiency purposes </a:t>
            </a:r>
          </a:p>
        </p:txBody>
      </p:sp>
      <p:sp>
        <p:nvSpPr>
          <p:cNvPr id="8" name="Rectangle 7">
            <a:extLst>
              <a:ext uri="{FF2B5EF4-FFF2-40B4-BE49-F238E27FC236}">
                <a16:creationId xmlns:a16="http://schemas.microsoft.com/office/drawing/2014/main" id="{74753CFA-9015-61F9-797C-FC27DC586222}"/>
              </a:ext>
            </a:extLst>
          </p:cNvPr>
          <p:cNvSpPr/>
          <p:nvPr/>
        </p:nvSpPr>
        <p:spPr>
          <a:xfrm>
            <a:off x="5894585" y="2079115"/>
            <a:ext cx="1463040" cy="1523648"/>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2"/>
                </a:solidFill>
              </a:rPr>
              <a:t>Payer driven realignment of volume from one facility to another</a:t>
            </a:r>
          </a:p>
        </p:txBody>
      </p:sp>
      <p:sp>
        <p:nvSpPr>
          <p:cNvPr id="9" name="Rectangle 8">
            <a:extLst>
              <a:ext uri="{FF2B5EF4-FFF2-40B4-BE49-F238E27FC236}">
                <a16:creationId xmlns:a16="http://schemas.microsoft.com/office/drawing/2014/main" id="{D882CF91-BEF1-AB24-F14E-96A973E7608D}"/>
              </a:ext>
            </a:extLst>
          </p:cNvPr>
          <p:cNvSpPr/>
          <p:nvPr/>
        </p:nvSpPr>
        <p:spPr>
          <a:xfrm>
            <a:off x="7616457" y="2079115"/>
            <a:ext cx="1463040" cy="1523648"/>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2"/>
                </a:solidFill>
              </a:rPr>
              <a:t>Material (i.e., greater than 1% of service line revenue) provider-driven shifts between facilities that require immediate funding</a:t>
            </a:r>
          </a:p>
        </p:txBody>
      </p:sp>
      <p:sp>
        <p:nvSpPr>
          <p:cNvPr id="10" name="Rectangle 9">
            <a:extLst>
              <a:ext uri="{FF2B5EF4-FFF2-40B4-BE49-F238E27FC236}">
                <a16:creationId xmlns:a16="http://schemas.microsoft.com/office/drawing/2014/main" id="{A77600EF-C0E3-A45D-F2C9-CE8394652462}"/>
              </a:ext>
            </a:extLst>
          </p:cNvPr>
          <p:cNvSpPr/>
          <p:nvPr/>
        </p:nvSpPr>
        <p:spPr>
          <a:xfrm>
            <a:off x="9338330" y="2079114"/>
            <a:ext cx="1463040" cy="1523647"/>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bg2"/>
                </a:solidFill>
              </a:rPr>
              <a:t>New program is implemented post CON approval</a:t>
            </a:r>
          </a:p>
        </p:txBody>
      </p:sp>
      <p:sp>
        <p:nvSpPr>
          <p:cNvPr id="38" name="Rectangle 37">
            <a:extLst>
              <a:ext uri="{FF2B5EF4-FFF2-40B4-BE49-F238E27FC236}">
                <a16:creationId xmlns:a16="http://schemas.microsoft.com/office/drawing/2014/main" id="{C467E031-8478-8B49-4468-B95AD061D65C}"/>
              </a:ext>
            </a:extLst>
          </p:cNvPr>
          <p:cNvSpPr/>
          <p:nvPr/>
        </p:nvSpPr>
        <p:spPr>
          <a:xfrm>
            <a:off x="584201" y="2076659"/>
            <a:ext cx="1744828" cy="1523650"/>
          </a:xfrm>
          <a:prstGeom prst="rect">
            <a:avLst/>
          </a:prstGeom>
          <a:solidFill>
            <a:srgbClr val="E8EFFF"/>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100">
                <a:solidFill>
                  <a:schemeClr val="bg2"/>
                </a:solidFill>
              </a:rPr>
              <a:t>What kind of shift or event is a hospital expecting in the future? </a:t>
            </a:r>
          </a:p>
        </p:txBody>
      </p:sp>
      <p:sp>
        <p:nvSpPr>
          <p:cNvPr id="52" name="Rectangle 51">
            <a:extLst>
              <a:ext uri="{FF2B5EF4-FFF2-40B4-BE49-F238E27FC236}">
                <a16:creationId xmlns:a16="http://schemas.microsoft.com/office/drawing/2014/main" id="{AD04DA91-FB35-674F-330D-7C01635CAB7E}"/>
              </a:ext>
            </a:extLst>
          </p:cNvPr>
          <p:cNvSpPr/>
          <p:nvPr/>
        </p:nvSpPr>
        <p:spPr>
          <a:xfrm>
            <a:off x="584200" y="3935520"/>
            <a:ext cx="1744829" cy="850391"/>
          </a:xfrm>
          <a:prstGeom prst="rect">
            <a:avLst/>
          </a:prstGeom>
          <a:solidFill>
            <a:srgbClr val="E8EFFF"/>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100">
                <a:solidFill>
                  <a:schemeClr val="bg2"/>
                </a:solidFill>
              </a:rPr>
              <a:t>What data is required for the supporting analysis?</a:t>
            </a:r>
          </a:p>
        </p:txBody>
      </p:sp>
      <p:sp>
        <p:nvSpPr>
          <p:cNvPr id="54" name="Rectangle 53">
            <a:extLst>
              <a:ext uri="{FF2B5EF4-FFF2-40B4-BE49-F238E27FC236}">
                <a16:creationId xmlns:a16="http://schemas.microsoft.com/office/drawing/2014/main" id="{877C6EF6-E1BD-AB6D-63C1-6143D8229AB9}"/>
              </a:ext>
            </a:extLst>
          </p:cNvPr>
          <p:cNvSpPr/>
          <p:nvPr/>
        </p:nvSpPr>
        <p:spPr>
          <a:xfrm>
            <a:off x="2450841" y="3935528"/>
            <a:ext cx="1463040" cy="850390"/>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US" sz="1000">
                <a:solidFill>
                  <a:sysClr val="windowText" lastClr="000000"/>
                </a:solidFill>
              </a:rPr>
              <a:t>Casemix data</a:t>
            </a:r>
          </a:p>
          <a:p>
            <a:pPr marL="171450" indent="-171450">
              <a:buFont typeface="Arial" panose="020B0604020202020204" pitchFamily="34" charset="0"/>
              <a:buChar char="•"/>
            </a:pPr>
            <a:r>
              <a:rPr lang="en-US" sz="1000">
                <a:solidFill>
                  <a:sysClr val="windowText" lastClr="000000"/>
                </a:solidFill>
              </a:rPr>
              <a:t>Hospital Internal data</a:t>
            </a:r>
          </a:p>
        </p:txBody>
      </p:sp>
      <p:sp>
        <p:nvSpPr>
          <p:cNvPr id="55" name="Rectangle 54">
            <a:extLst>
              <a:ext uri="{FF2B5EF4-FFF2-40B4-BE49-F238E27FC236}">
                <a16:creationId xmlns:a16="http://schemas.microsoft.com/office/drawing/2014/main" id="{A318B490-DA86-AAD6-51D2-21A2F209DBD2}"/>
              </a:ext>
            </a:extLst>
          </p:cNvPr>
          <p:cNvSpPr/>
          <p:nvPr/>
        </p:nvSpPr>
        <p:spPr>
          <a:xfrm>
            <a:off x="4170272" y="3935530"/>
            <a:ext cx="1463040" cy="850390"/>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US" sz="1000">
                <a:solidFill>
                  <a:sysClr val="windowText" lastClr="000000"/>
                </a:solidFill>
              </a:rPr>
              <a:t>Casemix data</a:t>
            </a:r>
          </a:p>
          <a:p>
            <a:pPr marL="171450" indent="-171450">
              <a:buFont typeface="Arial" panose="020B0604020202020204" pitchFamily="34" charset="0"/>
              <a:buChar char="•"/>
            </a:pPr>
            <a:r>
              <a:rPr lang="en-US" sz="1000">
                <a:solidFill>
                  <a:sysClr val="windowText" lastClr="000000"/>
                </a:solidFill>
              </a:rPr>
              <a:t>Hospital Internal data</a:t>
            </a:r>
          </a:p>
        </p:txBody>
      </p:sp>
      <p:sp>
        <p:nvSpPr>
          <p:cNvPr id="56" name="Rectangle 55">
            <a:extLst>
              <a:ext uri="{FF2B5EF4-FFF2-40B4-BE49-F238E27FC236}">
                <a16:creationId xmlns:a16="http://schemas.microsoft.com/office/drawing/2014/main" id="{3059D70C-B402-7638-2662-3E9A60D5D49A}"/>
              </a:ext>
            </a:extLst>
          </p:cNvPr>
          <p:cNvSpPr/>
          <p:nvPr/>
        </p:nvSpPr>
        <p:spPr>
          <a:xfrm>
            <a:off x="5889703" y="3935529"/>
            <a:ext cx="1463040" cy="850396"/>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US" sz="1000">
                <a:solidFill>
                  <a:sysClr val="windowText" lastClr="000000"/>
                </a:solidFill>
              </a:rPr>
              <a:t>Casemix data</a:t>
            </a:r>
          </a:p>
          <a:p>
            <a:pPr marL="171450" indent="-171450">
              <a:buFont typeface="Arial" panose="020B0604020202020204" pitchFamily="34" charset="0"/>
              <a:buChar char="•"/>
            </a:pPr>
            <a:r>
              <a:rPr lang="en-US" sz="1000">
                <a:solidFill>
                  <a:sysClr val="windowText" lastClr="000000"/>
                </a:solidFill>
              </a:rPr>
              <a:t>Hospital Internal data</a:t>
            </a:r>
          </a:p>
          <a:p>
            <a:pPr marL="171450" indent="-171450">
              <a:buFont typeface="Arial" panose="020B0604020202020204" pitchFamily="34" charset="0"/>
              <a:buChar char="•"/>
            </a:pPr>
            <a:r>
              <a:rPr lang="en-US" sz="1000">
                <a:solidFill>
                  <a:sysClr val="windowText" lastClr="000000"/>
                </a:solidFill>
              </a:rPr>
              <a:t>Payer submitted data </a:t>
            </a:r>
          </a:p>
        </p:txBody>
      </p:sp>
      <p:sp>
        <p:nvSpPr>
          <p:cNvPr id="57" name="Rectangle 56">
            <a:extLst>
              <a:ext uri="{FF2B5EF4-FFF2-40B4-BE49-F238E27FC236}">
                <a16:creationId xmlns:a16="http://schemas.microsoft.com/office/drawing/2014/main" id="{4655EC56-DFD7-EBD3-B021-036C6BF6819C}"/>
              </a:ext>
            </a:extLst>
          </p:cNvPr>
          <p:cNvSpPr/>
          <p:nvPr/>
        </p:nvSpPr>
        <p:spPr>
          <a:xfrm>
            <a:off x="7609134" y="3935527"/>
            <a:ext cx="1463040" cy="850398"/>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US" sz="1000" dirty="0">
                <a:solidFill>
                  <a:sysClr val="windowText" lastClr="000000"/>
                </a:solidFill>
              </a:rPr>
              <a:t>Casemix data</a:t>
            </a:r>
          </a:p>
          <a:p>
            <a:pPr marL="171450" indent="-171450">
              <a:buFont typeface="Arial" panose="020B0604020202020204" pitchFamily="34" charset="0"/>
              <a:buChar char="•"/>
            </a:pPr>
            <a:r>
              <a:rPr lang="en-US" sz="1000" dirty="0">
                <a:solidFill>
                  <a:sysClr val="windowText" lastClr="000000"/>
                </a:solidFill>
              </a:rPr>
              <a:t>Hospital Internal data</a:t>
            </a:r>
          </a:p>
          <a:p>
            <a:pPr marL="171450" indent="-171450">
              <a:buFont typeface="Arial" panose="020B0604020202020204" pitchFamily="34" charset="0"/>
              <a:buChar char="•"/>
            </a:pPr>
            <a:r>
              <a:rPr lang="en-US" sz="1000" dirty="0">
                <a:solidFill>
                  <a:sysClr val="windowText" lastClr="000000"/>
                </a:solidFill>
              </a:rPr>
              <a:t>Materiality evaluation </a:t>
            </a:r>
          </a:p>
        </p:txBody>
      </p:sp>
      <p:sp>
        <p:nvSpPr>
          <p:cNvPr id="58" name="Rectangle 57">
            <a:extLst>
              <a:ext uri="{FF2B5EF4-FFF2-40B4-BE49-F238E27FC236}">
                <a16:creationId xmlns:a16="http://schemas.microsoft.com/office/drawing/2014/main" id="{3237C092-097A-3AA4-F54C-85DF13CEB282}"/>
              </a:ext>
            </a:extLst>
          </p:cNvPr>
          <p:cNvSpPr/>
          <p:nvPr/>
        </p:nvSpPr>
        <p:spPr>
          <a:xfrm>
            <a:off x="9328566" y="3935526"/>
            <a:ext cx="1463040" cy="850395"/>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US" sz="1000">
                <a:solidFill>
                  <a:sysClr val="windowText" lastClr="000000"/>
                </a:solidFill>
              </a:rPr>
              <a:t>Casemix data</a:t>
            </a:r>
          </a:p>
          <a:p>
            <a:pPr marL="171450" indent="-171450">
              <a:buFont typeface="Arial" panose="020B0604020202020204" pitchFamily="34" charset="0"/>
              <a:buChar char="•"/>
            </a:pPr>
            <a:r>
              <a:rPr lang="en-US" sz="1000">
                <a:solidFill>
                  <a:sysClr val="windowText" lastClr="000000"/>
                </a:solidFill>
              </a:rPr>
              <a:t>Hospital Internal data</a:t>
            </a:r>
          </a:p>
        </p:txBody>
      </p:sp>
      <p:sp>
        <p:nvSpPr>
          <p:cNvPr id="60" name="Rectangle 59">
            <a:extLst>
              <a:ext uri="{FF2B5EF4-FFF2-40B4-BE49-F238E27FC236}">
                <a16:creationId xmlns:a16="http://schemas.microsoft.com/office/drawing/2014/main" id="{2307AEEF-DCFA-0D27-AF41-87E2FFB8BE5D}"/>
              </a:ext>
            </a:extLst>
          </p:cNvPr>
          <p:cNvSpPr/>
          <p:nvPr/>
        </p:nvSpPr>
        <p:spPr>
          <a:xfrm>
            <a:off x="2475555" y="1265565"/>
            <a:ext cx="1463040" cy="466928"/>
          </a:xfrm>
          <a:prstGeom prst="rect">
            <a:avLst/>
          </a:prstGeom>
          <a:solidFill>
            <a:srgbClr val="8DC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t>Facility Conversions</a:t>
            </a:r>
          </a:p>
        </p:txBody>
      </p:sp>
      <p:sp>
        <p:nvSpPr>
          <p:cNvPr id="61" name="Rectangle 60">
            <a:extLst>
              <a:ext uri="{FF2B5EF4-FFF2-40B4-BE49-F238E27FC236}">
                <a16:creationId xmlns:a16="http://schemas.microsoft.com/office/drawing/2014/main" id="{45FC7DE3-CBD2-3E23-58B0-13EE28F4D0BA}"/>
              </a:ext>
            </a:extLst>
          </p:cNvPr>
          <p:cNvSpPr/>
          <p:nvPr/>
        </p:nvSpPr>
        <p:spPr>
          <a:xfrm>
            <a:off x="4191249" y="1265565"/>
            <a:ext cx="1463040" cy="466928"/>
          </a:xfrm>
          <a:prstGeom prst="rect">
            <a:avLst/>
          </a:prstGeom>
          <a:solidFill>
            <a:srgbClr val="8DC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t>Intersystem Shifts</a:t>
            </a:r>
          </a:p>
        </p:txBody>
      </p:sp>
      <p:sp>
        <p:nvSpPr>
          <p:cNvPr id="62" name="Rectangle 61">
            <a:extLst>
              <a:ext uri="{FF2B5EF4-FFF2-40B4-BE49-F238E27FC236}">
                <a16:creationId xmlns:a16="http://schemas.microsoft.com/office/drawing/2014/main" id="{3E680E6D-809C-1FE1-B703-88260B21D746}"/>
              </a:ext>
            </a:extLst>
          </p:cNvPr>
          <p:cNvSpPr/>
          <p:nvPr/>
        </p:nvSpPr>
        <p:spPr>
          <a:xfrm>
            <a:off x="5906943" y="1265565"/>
            <a:ext cx="1463040" cy="466928"/>
          </a:xfrm>
          <a:prstGeom prst="rect">
            <a:avLst/>
          </a:prstGeom>
          <a:solidFill>
            <a:srgbClr val="8DC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t>Payer Driven Volume Shifts</a:t>
            </a:r>
          </a:p>
        </p:txBody>
      </p:sp>
      <p:sp>
        <p:nvSpPr>
          <p:cNvPr id="63" name="Rectangle 62">
            <a:extLst>
              <a:ext uri="{FF2B5EF4-FFF2-40B4-BE49-F238E27FC236}">
                <a16:creationId xmlns:a16="http://schemas.microsoft.com/office/drawing/2014/main" id="{3C76F82B-24B6-F3C8-72C8-3E76E55329CC}"/>
              </a:ext>
            </a:extLst>
          </p:cNvPr>
          <p:cNvSpPr/>
          <p:nvPr/>
        </p:nvSpPr>
        <p:spPr>
          <a:xfrm>
            <a:off x="7622637" y="1265565"/>
            <a:ext cx="1463040" cy="466928"/>
          </a:xfrm>
          <a:prstGeom prst="rect">
            <a:avLst/>
          </a:prstGeom>
          <a:solidFill>
            <a:srgbClr val="8DC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t>Materiality Exclusions</a:t>
            </a:r>
          </a:p>
        </p:txBody>
      </p:sp>
      <p:sp>
        <p:nvSpPr>
          <p:cNvPr id="64" name="Rectangle 63">
            <a:extLst>
              <a:ext uri="{FF2B5EF4-FFF2-40B4-BE49-F238E27FC236}">
                <a16:creationId xmlns:a16="http://schemas.microsoft.com/office/drawing/2014/main" id="{F0ED2FEA-57C1-DF9C-7BFF-53255AA68B1B}"/>
              </a:ext>
            </a:extLst>
          </p:cNvPr>
          <p:cNvSpPr/>
          <p:nvPr/>
        </p:nvSpPr>
        <p:spPr>
          <a:xfrm>
            <a:off x="9338330" y="1265565"/>
            <a:ext cx="1463040" cy="466928"/>
          </a:xfrm>
          <a:prstGeom prst="rect">
            <a:avLst/>
          </a:prstGeom>
          <a:solidFill>
            <a:srgbClr val="8DC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t>CON Approved Service Expansions</a:t>
            </a:r>
          </a:p>
        </p:txBody>
      </p:sp>
      <p:sp>
        <p:nvSpPr>
          <p:cNvPr id="66" name="Rectangle 65">
            <a:extLst>
              <a:ext uri="{FF2B5EF4-FFF2-40B4-BE49-F238E27FC236}">
                <a16:creationId xmlns:a16="http://schemas.microsoft.com/office/drawing/2014/main" id="{DC7C82B6-D6EF-16DC-D9D9-9779DCDA7BFD}"/>
              </a:ext>
            </a:extLst>
          </p:cNvPr>
          <p:cNvSpPr/>
          <p:nvPr/>
        </p:nvSpPr>
        <p:spPr>
          <a:xfrm>
            <a:off x="2449004" y="4822998"/>
            <a:ext cx="8343090" cy="265176"/>
          </a:xfrm>
          <a:prstGeom prst="rect">
            <a:avLst/>
          </a:prstGeom>
          <a:solidFill>
            <a:schemeClr val="tx1"/>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sz="1200" b="1">
                <a:solidFill>
                  <a:schemeClr val="bg1"/>
                </a:solidFill>
              </a:rPr>
              <a:t>Step 3: </a:t>
            </a:r>
            <a:r>
              <a:rPr lang="en-US" sz="1200">
                <a:solidFill>
                  <a:schemeClr val="bg1"/>
                </a:solidFill>
              </a:rPr>
              <a:t>Staff performs an analysis to confirm triggering event </a:t>
            </a:r>
          </a:p>
        </p:txBody>
      </p:sp>
      <p:sp>
        <p:nvSpPr>
          <p:cNvPr id="67" name="Rectangle 66">
            <a:extLst>
              <a:ext uri="{FF2B5EF4-FFF2-40B4-BE49-F238E27FC236}">
                <a16:creationId xmlns:a16="http://schemas.microsoft.com/office/drawing/2014/main" id="{01782DFB-C502-DD28-0682-CFBC37C42E99}"/>
              </a:ext>
            </a:extLst>
          </p:cNvPr>
          <p:cNvSpPr/>
          <p:nvPr/>
        </p:nvSpPr>
        <p:spPr>
          <a:xfrm>
            <a:off x="2443903" y="1782043"/>
            <a:ext cx="8353289" cy="265176"/>
          </a:xfrm>
          <a:prstGeom prst="rect">
            <a:avLst/>
          </a:prstGeom>
          <a:solidFill>
            <a:schemeClr val="tx1"/>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sz="1200" b="1">
                <a:solidFill>
                  <a:schemeClr val="bg1"/>
                </a:solidFill>
              </a:rPr>
              <a:t>Step 1</a:t>
            </a:r>
            <a:r>
              <a:rPr lang="en-US" sz="1200">
                <a:solidFill>
                  <a:schemeClr val="bg1"/>
                </a:solidFill>
              </a:rPr>
              <a:t>: Hospital identifies future volume shift or change in service line </a:t>
            </a:r>
          </a:p>
        </p:txBody>
      </p:sp>
      <p:sp>
        <p:nvSpPr>
          <p:cNvPr id="68" name="Rectangle 67">
            <a:extLst>
              <a:ext uri="{FF2B5EF4-FFF2-40B4-BE49-F238E27FC236}">
                <a16:creationId xmlns:a16="http://schemas.microsoft.com/office/drawing/2014/main" id="{D433FA84-AD84-BB26-1A58-CC7E6F38AFC2}"/>
              </a:ext>
            </a:extLst>
          </p:cNvPr>
          <p:cNvSpPr/>
          <p:nvPr/>
        </p:nvSpPr>
        <p:spPr>
          <a:xfrm>
            <a:off x="2449003" y="3643415"/>
            <a:ext cx="8353289" cy="265176"/>
          </a:xfrm>
          <a:prstGeom prst="rect">
            <a:avLst/>
          </a:prstGeom>
          <a:solidFill>
            <a:schemeClr val="tx1"/>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sz="1200" b="1">
                <a:solidFill>
                  <a:schemeClr val="bg1"/>
                </a:solidFill>
              </a:rPr>
              <a:t>Step 2: </a:t>
            </a:r>
            <a:r>
              <a:rPr lang="en-US" sz="1200">
                <a:solidFill>
                  <a:schemeClr val="bg1"/>
                </a:solidFill>
              </a:rPr>
              <a:t>Hospital submits an analysis to the HSCRC 6 months prior to the shift or event </a:t>
            </a:r>
          </a:p>
        </p:txBody>
      </p:sp>
      <p:sp>
        <p:nvSpPr>
          <p:cNvPr id="69" name="Rectangle 68">
            <a:extLst>
              <a:ext uri="{FF2B5EF4-FFF2-40B4-BE49-F238E27FC236}">
                <a16:creationId xmlns:a16="http://schemas.microsoft.com/office/drawing/2014/main" id="{B19391CE-DCC8-BC58-2E82-5D43B2570D16}"/>
              </a:ext>
            </a:extLst>
          </p:cNvPr>
          <p:cNvSpPr/>
          <p:nvPr/>
        </p:nvSpPr>
        <p:spPr>
          <a:xfrm>
            <a:off x="2449004" y="5885307"/>
            <a:ext cx="8343090" cy="406160"/>
          </a:xfrm>
          <a:prstGeom prst="rect">
            <a:avLst/>
          </a:prstGeom>
          <a:solidFill>
            <a:schemeClr val="tx1"/>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sz="1200" b="1">
                <a:solidFill>
                  <a:schemeClr val="bg1"/>
                </a:solidFill>
              </a:rPr>
              <a:t>Step 4: If a service line exclusion is warranted, the service line will be excluded from the MSA for 2 years or agreed upon timeframe </a:t>
            </a:r>
          </a:p>
        </p:txBody>
      </p:sp>
      <p:sp>
        <p:nvSpPr>
          <p:cNvPr id="13" name="Rectangle 12">
            <a:extLst>
              <a:ext uri="{FF2B5EF4-FFF2-40B4-BE49-F238E27FC236}">
                <a16:creationId xmlns:a16="http://schemas.microsoft.com/office/drawing/2014/main" id="{0A38DB4E-2069-062F-1A4F-85C6F6EB17D8}"/>
              </a:ext>
            </a:extLst>
          </p:cNvPr>
          <p:cNvSpPr/>
          <p:nvPr/>
        </p:nvSpPr>
        <p:spPr>
          <a:xfrm>
            <a:off x="584200" y="5143744"/>
            <a:ext cx="1734630" cy="692134"/>
          </a:xfrm>
          <a:prstGeom prst="rect">
            <a:avLst/>
          </a:prstGeom>
          <a:solidFill>
            <a:srgbClr val="E8EFFF"/>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100">
                <a:solidFill>
                  <a:schemeClr val="bg2"/>
                </a:solidFill>
              </a:rPr>
              <a:t>What will the HSCRC analyze?</a:t>
            </a:r>
          </a:p>
        </p:txBody>
      </p:sp>
      <p:sp>
        <p:nvSpPr>
          <p:cNvPr id="20" name="Rectangle 19">
            <a:extLst>
              <a:ext uri="{FF2B5EF4-FFF2-40B4-BE49-F238E27FC236}">
                <a16:creationId xmlns:a16="http://schemas.microsoft.com/office/drawing/2014/main" id="{49356989-45AF-FB8A-12B4-374A923FA6EC}"/>
              </a:ext>
            </a:extLst>
          </p:cNvPr>
          <p:cNvSpPr/>
          <p:nvPr/>
        </p:nvSpPr>
        <p:spPr>
          <a:xfrm>
            <a:off x="2449004" y="5143745"/>
            <a:ext cx="8343089" cy="692134"/>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US" sz="1000">
                <a:solidFill>
                  <a:sysClr val="windowText" lastClr="000000"/>
                </a:solidFill>
              </a:rPr>
              <a:t>Order of magnitude and reliability of data to perform assessments, e.g., Kaiser payer variables for payer-initiated shifts.</a:t>
            </a:r>
          </a:p>
          <a:p>
            <a:pPr marL="171450" indent="-171450">
              <a:buFont typeface="Arial" panose="020B0604020202020204" pitchFamily="34" charset="0"/>
              <a:buChar char="•"/>
            </a:pPr>
            <a:r>
              <a:rPr lang="en-US" sz="1000">
                <a:solidFill>
                  <a:sysClr val="windowText" lastClr="000000"/>
                </a:solidFill>
              </a:rPr>
              <a:t>Methodology for supporting analysis and interactions with existing methodologies, e.g., high cost OP drugs may not need to be carved out because of CDS-A</a:t>
            </a:r>
          </a:p>
          <a:p>
            <a:pPr marL="171450" indent="-171450">
              <a:buFont typeface="Arial" panose="020B0604020202020204" pitchFamily="34" charset="0"/>
              <a:buChar char="•"/>
            </a:pPr>
            <a:r>
              <a:rPr lang="en-US" sz="1000">
                <a:solidFill>
                  <a:sysClr val="windowText" lastClr="000000"/>
                </a:solidFill>
              </a:rPr>
              <a:t>Potential impact on statewide revenue and savings tests </a:t>
            </a:r>
          </a:p>
          <a:p>
            <a:endParaRPr lang="en-US" sz="1000">
              <a:solidFill>
                <a:sysClr val="windowText" lastClr="000000"/>
              </a:solidFill>
            </a:endParaRPr>
          </a:p>
        </p:txBody>
      </p:sp>
      <p:sp>
        <p:nvSpPr>
          <p:cNvPr id="24" name="TextBox 23">
            <a:extLst>
              <a:ext uri="{FF2B5EF4-FFF2-40B4-BE49-F238E27FC236}">
                <a16:creationId xmlns:a16="http://schemas.microsoft.com/office/drawing/2014/main" id="{B5633E1D-9CD1-D615-00CB-B3C67B7FED1D}"/>
              </a:ext>
            </a:extLst>
          </p:cNvPr>
          <p:cNvSpPr txBox="1"/>
          <p:nvPr/>
        </p:nvSpPr>
        <p:spPr>
          <a:xfrm>
            <a:off x="5054600" y="877043"/>
            <a:ext cx="3111500" cy="338554"/>
          </a:xfrm>
          <a:prstGeom prst="rect">
            <a:avLst/>
          </a:prstGeom>
          <a:noFill/>
        </p:spPr>
        <p:txBody>
          <a:bodyPr wrap="square" rtlCol="0">
            <a:spAutoFit/>
          </a:bodyPr>
          <a:lstStyle/>
          <a:p>
            <a:pPr algn="ctr"/>
            <a:r>
              <a:rPr lang="en-US" sz="1600"/>
              <a:t>Types of Adjudicated Exclusions</a:t>
            </a:r>
          </a:p>
        </p:txBody>
      </p:sp>
      <p:sp>
        <p:nvSpPr>
          <p:cNvPr id="11" name="Rectangle 10">
            <a:extLst>
              <a:ext uri="{FF2B5EF4-FFF2-40B4-BE49-F238E27FC236}">
                <a16:creationId xmlns:a16="http://schemas.microsoft.com/office/drawing/2014/main" id="{FF4002EA-B890-E4E5-6506-84FA84936293}"/>
              </a:ext>
            </a:extLst>
          </p:cNvPr>
          <p:cNvSpPr/>
          <p:nvPr/>
        </p:nvSpPr>
        <p:spPr>
          <a:xfrm>
            <a:off x="2438805" y="6339015"/>
            <a:ext cx="8343090" cy="406160"/>
          </a:xfrm>
          <a:prstGeom prst="rect">
            <a:avLst/>
          </a:prstGeom>
          <a:solidFill>
            <a:schemeClr val="tx1"/>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sz="1200" b="1">
                <a:solidFill>
                  <a:schemeClr val="bg1"/>
                </a:solidFill>
              </a:rPr>
              <a:t>Step 5: Build service line exclusion back into Market Shift based on the most recently available 12-month period</a:t>
            </a:r>
          </a:p>
        </p:txBody>
      </p:sp>
    </p:spTree>
    <p:extLst>
      <p:ext uri="{BB962C8B-B14F-4D97-AF65-F5344CB8AC3E}">
        <p14:creationId xmlns:p14="http://schemas.microsoft.com/office/powerpoint/2010/main" val="3989558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D4422-DFAF-EEBC-F8DF-F07921493E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24DD1B-1252-08FA-12DB-0C6B6D1893C5}"/>
              </a:ext>
            </a:extLst>
          </p:cNvPr>
          <p:cNvSpPr>
            <a:spLocks noGrp="1"/>
          </p:cNvSpPr>
          <p:nvPr>
            <p:ph type="title"/>
          </p:nvPr>
        </p:nvSpPr>
        <p:spPr/>
        <p:txBody>
          <a:bodyPr/>
          <a:lstStyle/>
          <a:p>
            <a:r>
              <a:rPr lang="en-US" dirty="0"/>
              <a:t>Potential Future Consideration: Latent Demand</a:t>
            </a:r>
          </a:p>
        </p:txBody>
      </p:sp>
      <p:sp>
        <p:nvSpPr>
          <p:cNvPr id="5" name="TextBox 4">
            <a:extLst>
              <a:ext uri="{FF2B5EF4-FFF2-40B4-BE49-F238E27FC236}">
                <a16:creationId xmlns:a16="http://schemas.microsoft.com/office/drawing/2014/main" id="{1DEECC0F-55A0-B307-BDC4-F79C9806CBF0}"/>
              </a:ext>
            </a:extLst>
          </p:cNvPr>
          <p:cNvSpPr txBox="1"/>
          <p:nvPr/>
        </p:nvSpPr>
        <p:spPr>
          <a:xfrm>
            <a:off x="773343" y="1338028"/>
            <a:ext cx="10640752" cy="354769"/>
          </a:xfrm>
          <a:prstGeom prst="rect">
            <a:avLst/>
          </a:prstGeom>
          <a:noFill/>
        </p:spPr>
        <p:txBody>
          <a:bodyPr wrap="square">
            <a:spAutoFit/>
          </a:bodyPr>
          <a:lstStyle/>
          <a:p>
            <a:pPr marL="177796" marR="0" lvl="0" algn="l" defTabSz="914400" rtl="0" eaLnBrk="1" fontAlgn="auto" latinLnBrk="0" hangingPunct="1">
              <a:lnSpc>
                <a:spcPct val="114000"/>
              </a:lnSpc>
              <a:spcBef>
                <a:spcPts val="1067"/>
              </a:spcBef>
              <a:spcAft>
                <a:spcPts val="0"/>
              </a:spcAft>
              <a:buClr>
                <a:srgbClr val="003889"/>
              </a:buClr>
              <a:buSzPts val="1500"/>
              <a:tabLst/>
              <a:defRPr/>
            </a:pPr>
            <a:r>
              <a:rPr kumimoji="0" lang="en-US" sz="1600" b="1" i="0" u="none" strike="noStrike" kern="0" cap="none" spc="0" normalizeH="0" baseline="0" noProof="0" dirty="0">
                <a:ln>
                  <a:noFill/>
                </a:ln>
                <a:solidFill>
                  <a:srgbClr val="003889"/>
                </a:solidFill>
                <a:effectLst/>
                <a:uLnTx/>
                <a:uFillTx/>
                <a:latin typeface="Arial"/>
                <a:cs typeface="Arial"/>
                <a:sym typeface="Arial"/>
              </a:rPr>
              <a:t>Policy Consideration </a:t>
            </a:r>
          </a:p>
        </p:txBody>
      </p:sp>
      <p:sp>
        <p:nvSpPr>
          <p:cNvPr id="6" name="TextBox 5">
            <a:extLst>
              <a:ext uri="{FF2B5EF4-FFF2-40B4-BE49-F238E27FC236}">
                <a16:creationId xmlns:a16="http://schemas.microsoft.com/office/drawing/2014/main" id="{720ED8ED-D827-67B8-1972-EB5835CBCD6A}"/>
              </a:ext>
            </a:extLst>
          </p:cNvPr>
          <p:cNvSpPr txBox="1"/>
          <p:nvPr/>
        </p:nvSpPr>
        <p:spPr>
          <a:xfrm>
            <a:off x="773344" y="2423663"/>
            <a:ext cx="10640752" cy="354769"/>
          </a:xfrm>
          <a:prstGeom prst="rect">
            <a:avLst/>
          </a:prstGeom>
          <a:noFill/>
        </p:spPr>
        <p:txBody>
          <a:bodyPr wrap="square">
            <a:spAutoFit/>
          </a:bodyPr>
          <a:lstStyle/>
          <a:p>
            <a:pPr marL="177796" marR="0" lvl="0" algn="l" defTabSz="914400" rtl="0" eaLnBrk="1" fontAlgn="auto" latinLnBrk="0" hangingPunct="1">
              <a:lnSpc>
                <a:spcPct val="114000"/>
              </a:lnSpc>
              <a:spcBef>
                <a:spcPts val="1067"/>
              </a:spcBef>
              <a:spcAft>
                <a:spcPts val="0"/>
              </a:spcAft>
              <a:buClr>
                <a:srgbClr val="003889"/>
              </a:buClr>
              <a:buSzPts val="1500"/>
              <a:tabLst/>
              <a:defRPr/>
            </a:pPr>
            <a:r>
              <a:rPr lang="en-US" sz="1600" b="1" kern="0" dirty="0">
                <a:solidFill>
                  <a:srgbClr val="003889"/>
                </a:solidFill>
                <a:latin typeface="Arial"/>
                <a:cs typeface="Arial"/>
                <a:sym typeface="Arial"/>
              </a:rPr>
              <a:t>Staff Review </a:t>
            </a:r>
            <a:r>
              <a:rPr kumimoji="0" lang="en-US" sz="1600" b="1" i="0" u="none" strike="noStrike" kern="0" cap="none" spc="0" normalizeH="0" baseline="0" noProof="0" dirty="0">
                <a:ln>
                  <a:noFill/>
                </a:ln>
                <a:solidFill>
                  <a:srgbClr val="003889"/>
                </a:solidFill>
                <a:effectLst/>
                <a:uLnTx/>
                <a:uFillTx/>
                <a:latin typeface="Arial"/>
                <a:cs typeface="Arial"/>
                <a:sym typeface="Arial"/>
              </a:rPr>
              <a:t>Components </a:t>
            </a:r>
          </a:p>
        </p:txBody>
      </p:sp>
      <p:sp>
        <p:nvSpPr>
          <p:cNvPr id="13" name="TextBox 12">
            <a:extLst>
              <a:ext uri="{FF2B5EF4-FFF2-40B4-BE49-F238E27FC236}">
                <a16:creationId xmlns:a16="http://schemas.microsoft.com/office/drawing/2014/main" id="{BACF9329-02AD-DFCB-24A1-1970AEF35D9E}"/>
              </a:ext>
            </a:extLst>
          </p:cNvPr>
          <p:cNvSpPr txBox="1"/>
          <p:nvPr/>
        </p:nvSpPr>
        <p:spPr>
          <a:xfrm>
            <a:off x="723240" y="1692797"/>
            <a:ext cx="10515600" cy="706347"/>
          </a:xfrm>
          <a:prstGeom prst="rect">
            <a:avLst/>
          </a:prstGeom>
          <a:noFill/>
        </p:spPr>
        <p:txBody>
          <a:bodyPr wrap="square">
            <a:spAutoFit/>
          </a:bodyPr>
          <a:lstStyle/>
          <a:p>
            <a:pPr marL="177796" marR="0" lvl="0" algn="l" defTabSz="914400" rtl="0" eaLnBrk="1" fontAlgn="auto" latinLnBrk="0" hangingPunct="1">
              <a:lnSpc>
                <a:spcPct val="114000"/>
              </a:lnSpc>
              <a:spcBef>
                <a:spcPts val="1067"/>
              </a:spcBef>
              <a:spcAft>
                <a:spcPts val="0"/>
              </a:spcAft>
              <a:buClr>
                <a:srgbClr val="003889"/>
              </a:buClr>
              <a:buSzPts val="1500"/>
              <a:tabLst/>
              <a:defRPr/>
            </a:pPr>
            <a:r>
              <a:rPr kumimoji="0" lang="en-US" sz="1200" b="0" i="0" u="none" strike="noStrike" kern="0" cap="none" spc="0" normalizeH="0" baseline="0" noProof="0" dirty="0">
                <a:ln>
                  <a:noFill/>
                </a:ln>
                <a:solidFill>
                  <a:srgbClr val="003889"/>
                </a:solidFill>
                <a:effectLst/>
                <a:uLnTx/>
                <a:uFillTx/>
                <a:latin typeface="Arial"/>
                <a:cs typeface="Arial"/>
                <a:sym typeface="Arial"/>
              </a:rPr>
              <a:t>Latent demand can be defined as a potential need for a healthcare service that</a:t>
            </a:r>
            <a:r>
              <a:rPr lang="en-US" sz="1200" kern="0" dirty="0">
                <a:solidFill>
                  <a:srgbClr val="003889"/>
                </a:solidFill>
                <a:latin typeface="Arial"/>
                <a:cs typeface="Arial"/>
                <a:sym typeface="Arial"/>
              </a:rPr>
              <a:t> is not currently being realized in the market. A potential future policy consideration could be developed to create </a:t>
            </a:r>
            <a:r>
              <a:rPr lang="en-US" sz="1200" kern="0" dirty="0">
                <a:solidFill>
                  <a:srgbClr val="003889"/>
                </a:solidFill>
                <a:cs typeface="Arial"/>
                <a:sym typeface="Arial"/>
              </a:rPr>
              <a:t>a semi-automatic approval process where hospitals can submit volume increase requests related to latent demand that are not large enough for a CON application. </a:t>
            </a:r>
          </a:p>
        </p:txBody>
      </p:sp>
      <p:cxnSp>
        <p:nvCxnSpPr>
          <p:cNvPr id="39" name="Straight Connector 38">
            <a:extLst>
              <a:ext uri="{FF2B5EF4-FFF2-40B4-BE49-F238E27FC236}">
                <a16:creationId xmlns:a16="http://schemas.microsoft.com/office/drawing/2014/main" id="{E56AAAA9-2F24-D947-5B0C-EE0A883881C6}"/>
              </a:ext>
            </a:extLst>
          </p:cNvPr>
          <p:cNvCxnSpPr/>
          <p:nvPr/>
        </p:nvCxnSpPr>
        <p:spPr>
          <a:xfrm>
            <a:off x="972127" y="1675453"/>
            <a:ext cx="396751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D5BA0C-B74A-7061-93E6-1B742D75181B}"/>
              </a:ext>
            </a:extLst>
          </p:cNvPr>
          <p:cNvCxnSpPr/>
          <p:nvPr/>
        </p:nvCxnSpPr>
        <p:spPr>
          <a:xfrm>
            <a:off x="972127" y="2768058"/>
            <a:ext cx="396751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49C1243-8B1D-3F1A-42EE-0B7F5D4FA907}"/>
              </a:ext>
            </a:extLst>
          </p:cNvPr>
          <p:cNvSpPr txBox="1"/>
          <p:nvPr/>
        </p:nvSpPr>
        <p:spPr>
          <a:xfrm>
            <a:off x="773343" y="2785402"/>
            <a:ext cx="10714383" cy="2390398"/>
          </a:xfrm>
          <a:prstGeom prst="rect">
            <a:avLst/>
          </a:prstGeom>
          <a:noFill/>
        </p:spPr>
        <p:txBody>
          <a:bodyPr wrap="square">
            <a:spAutoFit/>
          </a:bodyPr>
          <a:lstStyle/>
          <a:p>
            <a:pPr marL="177796" marR="0" lvl="0" algn="l" defTabSz="914400" rtl="0" eaLnBrk="1" fontAlgn="auto" latinLnBrk="0" hangingPunct="1">
              <a:lnSpc>
                <a:spcPct val="114000"/>
              </a:lnSpc>
              <a:spcAft>
                <a:spcPts val="0"/>
              </a:spcAft>
              <a:buClr>
                <a:srgbClr val="003889"/>
              </a:buClr>
              <a:buSzPts val="1500"/>
              <a:tabLst/>
              <a:defRPr/>
            </a:pPr>
            <a:r>
              <a:rPr kumimoji="0" lang="en-US" sz="1200" b="0" i="0" u="none" strike="noStrike" kern="0" cap="none" spc="0" normalizeH="0" baseline="0" noProof="0" dirty="0">
                <a:ln>
                  <a:noFill/>
                </a:ln>
                <a:solidFill>
                  <a:srgbClr val="003889"/>
                </a:solidFill>
                <a:effectLst/>
                <a:uLnTx/>
                <a:uFillTx/>
                <a:latin typeface="Arial"/>
                <a:cs typeface="Arial"/>
                <a:sym typeface="Arial"/>
              </a:rPr>
              <a:t>Hospitals would need to prove that volume growth stems from previously unmet need rather than market shifts or avoidable utilization. This could include: </a:t>
            </a:r>
          </a:p>
          <a:p>
            <a:pPr marL="349246" marR="0" lvl="0" indent="-171450" algn="l" defTabSz="914400" rtl="0" eaLnBrk="1" fontAlgn="auto" latinLnBrk="0" hangingPunct="1">
              <a:lnSpc>
                <a:spcPct val="114000"/>
              </a:lnSpc>
              <a:spcAft>
                <a:spcPts val="0"/>
              </a:spcAft>
              <a:buClr>
                <a:srgbClr val="003889"/>
              </a:buClr>
              <a:buSzPts val="1500"/>
              <a:buFont typeface="Wingdings" panose="05000000000000000000" pitchFamily="2" charset="2"/>
              <a:buChar char="§"/>
              <a:tabLst/>
              <a:defRPr/>
            </a:pPr>
            <a:r>
              <a:rPr lang="en-US" sz="1200" kern="0" dirty="0">
                <a:solidFill>
                  <a:srgbClr val="003889"/>
                </a:solidFill>
                <a:latin typeface="Arial"/>
                <a:cs typeface="Arial"/>
                <a:sym typeface="Arial"/>
              </a:rPr>
              <a:t>Historical underutilization trends: </a:t>
            </a:r>
          </a:p>
          <a:p>
            <a:pPr marL="863596" lvl="1" indent="-228600">
              <a:lnSpc>
                <a:spcPct val="114000"/>
              </a:lnSpc>
              <a:buClr>
                <a:srgbClr val="003889"/>
              </a:buClr>
              <a:buSzPts val="1500"/>
              <a:buFont typeface="Courier New" panose="02070309020205020404" pitchFamily="49" charset="0"/>
              <a:buChar char="o"/>
              <a:defRPr/>
            </a:pPr>
            <a:r>
              <a:rPr lang="en-US" sz="1200" kern="0" dirty="0">
                <a:solidFill>
                  <a:srgbClr val="003889"/>
                </a:solidFill>
                <a:latin typeface="Arial"/>
                <a:cs typeface="Arial"/>
                <a:sym typeface="Arial"/>
              </a:rPr>
              <a:t>Demonstrate a lower-than-expected utilization rate relative to population health needs or benchmarks.</a:t>
            </a:r>
          </a:p>
          <a:p>
            <a:pPr marL="863596" lvl="1" indent="-228600">
              <a:lnSpc>
                <a:spcPct val="114000"/>
              </a:lnSpc>
              <a:buClr>
                <a:srgbClr val="003889"/>
              </a:buClr>
              <a:buSzPts val="1500"/>
              <a:buFont typeface="Courier New" panose="02070309020205020404" pitchFamily="49" charset="0"/>
              <a:buChar char="o"/>
              <a:defRPr/>
            </a:pPr>
            <a:r>
              <a:rPr lang="en-US" sz="1200" kern="0" dirty="0">
                <a:solidFill>
                  <a:srgbClr val="003889"/>
                </a:solidFill>
                <a:cs typeface="Arial"/>
                <a:sym typeface="Arial"/>
              </a:rPr>
              <a:t>Demonstrate that barriers to access existed and work has been done to remove them.</a:t>
            </a:r>
          </a:p>
          <a:p>
            <a:pPr marL="349246" marR="0" lvl="0" indent="-171450" algn="l" defTabSz="914400" rtl="0" eaLnBrk="1" fontAlgn="auto" latinLnBrk="0" hangingPunct="1">
              <a:lnSpc>
                <a:spcPct val="114000"/>
              </a:lnSpc>
              <a:spcAft>
                <a:spcPts val="0"/>
              </a:spcAft>
              <a:buClr>
                <a:srgbClr val="003889"/>
              </a:buClr>
              <a:buSzPts val="1500"/>
              <a:buFont typeface="Wingdings" panose="05000000000000000000" pitchFamily="2" charset="2"/>
              <a:buChar char="§"/>
              <a:tabLst/>
              <a:defRPr/>
            </a:pPr>
            <a:r>
              <a:rPr lang="en-US" sz="1200" kern="0" dirty="0">
                <a:solidFill>
                  <a:srgbClr val="003889"/>
                </a:solidFill>
                <a:cs typeface="Arial"/>
                <a:sym typeface="Arial"/>
              </a:rPr>
              <a:t>Demographic data: </a:t>
            </a:r>
          </a:p>
          <a:p>
            <a:pPr marL="806446" lvl="1" indent="-171450">
              <a:lnSpc>
                <a:spcPct val="114000"/>
              </a:lnSpc>
              <a:buClr>
                <a:srgbClr val="003889"/>
              </a:buClr>
              <a:buSzPts val="1500"/>
              <a:buFont typeface="Courier New" panose="02070309020205020404" pitchFamily="49" charset="0"/>
              <a:buChar char="o"/>
              <a:defRPr/>
            </a:pPr>
            <a:r>
              <a:rPr lang="en-US" sz="1200" kern="0" dirty="0">
                <a:solidFill>
                  <a:srgbClr val="003889"/>
                </a:solidFill>
                <a:cs typeface="Arial"/>
                <a:sym typeface="Arial"/>
              </a:rPr>
              <a:t>Show population growth, aging, or disease burden increases that would justify higher service use. </a:t>
            </a:r>
          </a:p>
          <a:p>
            <a:pPr marL="349246" indent="-171450">
              <a:lnSpc>
                <a:spcPct val="114000"/>
              </a:lnSpc>
              <a:buClr>
                <a:srgbClr val="003889"/>
              </a:buClr>
              <a:buSzPts val="1500"/>
              <a:buFont typeface="Wingdings" panose="05000000000000000000" pitchFamily="2" charset="2"/>
              <a:buChar char="§"/>
              <a:defRPr/>
            </a:pPr>
            <a:r>
              <a:rPr lang="en-US" sz="1200" kern="0" dirty="0">
                <a:solidFill>
                  <a:srgbClr val="003889"/>
                </a:solidFill>
                <a:cs typeface="Arial"/>
                <a:sym typeface="Arial"/>
              </a:rPr>
              <a:t>Efficiency of care delivery:</a:t>
            </a:r>
          </a:p>
          <a:p>
            <a:pPr marL="806446" lvl="1" indent="-171450">
              <a:lnSpc>
                <a:spcPct val="114000"/>
              </a:lnSpc>
              <a:buClr>
                <a:srgbClr val="003889"/>
              </a:buClr>
              <a:buSzPts val="1500"/>
              <a:buFont typeface="Courier New" panose="02070309020205020404" pitchFamily="49" charset="0"/>
              <a:buChar char="o"/>
              <a:defRPr/>
            </a:pPr>
            <a:r>
              <a:rPr lang="en-US" sz="1200" kern="0" dirty="0">
                <a:solidFill>
                  <a:srgbClr val="003889"/>
                </a:solidFill>
                <a:cs typeface="Arial"/>
                <a:sym typeface="Arial"/>
              </a:rPr>
              <a:t> Ensure LOS is appropriately optimized before granting new volume growth to satisfy latent demand.</a:t>
            </a:r>
          </a:p>
          <a:p>
            <a:pPr marL="349246" indent="-171450">
              <a:lnSpc>
                <a:spcPct val="114000"/>
              </a:lnSpc>
              <a:buClr>
                <a:srgbClr val="003889"/>
              </a:buClr>
              <a:buSzPts val="1500"/>
              <a:buFont typeface="Wingdings" panose="05000000000000000000" pitchFamily="2" charset="2"/>
              <a:buChar char="§"/>
              <a:defRPr/>
            </a:pPr>
            <a:r>
              <a:rPr lang="en-US" sz="1200" kern="0" dirty="0">
                <a:solidFill>
                  <a:srgbClr val="003889"/>
                </a:solidFill>
                <a:cs typeface="Arial"/>
                <a:sym typeface="Arial"/>
              </a:rPr>
              <a:t>Quality performance: </a:t>
            </a:r>
          </a:p>
          <a:p>
            <a:pPr marL="806446" lvl="1" indent="-171450">
              <a:lnSpc>
                <a:spcPct val="114000"/>
              </a:lnSpc>
              <a:buClr>
                <a:srgbClr val="003889"/>
              </a:buClr>
              <a:buSzPts val="1500"/>
              <a:buFont typeface="Courier New" panose="02070309020205020404" pitchFamily="49" charset="0"/>
              <a:buChar char="o"/>
              <a:defRPr/>
            </a:pPr>
            <a:r>
              <a:rPr lang="en-US" sz="1200" kern="0" dirty="0">
                <a:solidFill>
                  <a:srgbClr val="003889"/>
                </a:solidFill>
                <a:cs typeface="Arial"/>
                <a:sym typeface="Arial"/>
              </a:rPr>
              <a:t>Show longer ED wait times or higher mortality rates for time-sensitive conditions that could be alleviated by more access. </a:t>
            </a:r>
          </a:p>
          <a:p>
            <a:pPr marL="806446" lvl="1" indent="-171450">
              <a:lnSpc>
                <a:spcPct val="114000"/>
              </a:lnSpc>
              <a:buClr>
                <a:srgbClr val="003889"/>
              </a:buClr>
              <a:buSzPts val="1500"/>
              <a:buFont typeface="Courier New" panose="02070309020205020404" pitchFamily="49" charset="0"/>
              <a:buChar char="o"/>
              <a:defRPr/>
            </a:pPr>
            <a:r>
              <a:rPr lang="en-US" sz="1200" kern="0" dirty="0">
                <a:solidFill>
                  <a:srgbClr val="003889"/>
                </a:solidFill>
                <a:cs typeface="Arial"/>
                <a:sym typeface="Arial"/>
              </a:rPr>
              <a:t>Demonstrate that patients were previously deferred or referred elsewhere due to capacity constraints.</a:t>
            </a:r>
          </a:p>
        </p:txBody>
      </p:sp>
    </p:spTree>
    <p:extLst>
      <p:ext uri="{BB962C8B-B14F-4D97-AF65-F5344CB8AC3E}">
        <p14:creationId xmlns:p14="http://schemas.microsoft.com/office/powerpoint/2010/main" val="3252703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B300DBD-80BB-58A6-6BD6-75ABE522703E}"/>
              </a:ext>
            </a:extLst>
          </p:cNvPr>
          <p:cNvSpPr>
            <a:spLocks noGrp="1"/>
          </p:cNvSpPr>
          <p:nvPr>
            <p:ph type="body" idx="1"/>
          </p:nvPr>
        </p:nvSpPr>
        <p:spPr>
          <a:xfrm>
            <a:off x="838200" y="948659"/>
            <a:ext cx="10515600" cy="5456505"/>
          </a:xfrm>
        </p:spPr>
        <p:txBody>
          <a:bodyPr>
            <a:normAutofit fontScale="85000" lnSpcReduction="10000"/>
          </a:bodyPr>
          <a:lstStyle/>
          <a:p>
            <a:pPr>
              <a:buFont typeface="Wingdings" panose="05000000000000000000" pitchFamily="2" charset="2"/>
              <a:buChar char="§"/>
            </a:pPr>
            <a:r>
              <a:rPr lang="en-US" sz="2000" dirty="0" err="1"/>
              <a:t>Marketshift</a:t>
            </a:r>
            <a:r>
              <a:rPr lang="en-US" sz="2000" dirty="0"/>
              <a:t> Revisions</a:t>
            </a:r>
          </a:p>
          <a:p>
            <a:pPr lvl="1">
              <a:buFont typeface="Wingdings" panose="05000000000000000000" pitchFamily="2" charset="2"/>
              <a:buChar char="§"/>
            </a:pPr>
            <a:r>
              <a:rPr lang="en-US" sz="1467" dirty="0"/>
              <a:t>Variable Cost Factor (Meeting 1) – </a:t>
            </a:r>
            <a:r>
              <a:rPr lang="en-US" sz="1467" b="1" dirty="0"/>
              <a:t>update in Meeting 2</a:t>
            </a:r>
          </a:p>
          <a:p>
            <a:pPr lvl="1">
              <a:buFont typeface="Wingdings" panose="05000000000000000000" pitchFamily="2" charset="2"/>
              <a:buChar char="§"/>
            </a:pPr>
            <a:r>
              <a:rPr lang="en-US" sz="1467" dirty="0"/>
              <a:t>Geographies/Service Line Consolidation (Meeting 2)</a:t>
            </a:r>
          </a:p>
          <a:p>
            <a:pPr lvl="1">
              <a:buFont typeface="Wingdings" panose="05000000000000000000" pitchFamily="2" charset="2"/>
              <a:buChar char="§"/>
            </a:pPr>
            <a:r>
              <a:rPr lang="en-US" sz="1467" dirty="0"/>
              <a:t>Service Line Exclusions (Meeting 2)</a:t>
            </a:r>
          </a:p>
          <a:p>
            <a:pPr lvl="1">
              <a:buFont typeface="Wingdings" panose="05000000000000000000" pitchFamily="2" charset="2"/>
              <a:buChar char="§"/>
            </a:pPr>
            <a:endParaRPr lang="en-US" sz="1467" dirty="0"/>
          </a:p>
          <a:p>
            <a:pPr>
              <a:buFont typeface="Wingdings" panose="05000000000000000000" pitchFamily="2" charset="2"/>
              <a:buChar char="§"/>
            </a:pPr>
            <a:r>
              <a:rPr lang="en-US" sz="2000" dirty="0"/>
              <a:t>Criteria for Service Line Exclusions</a:t>
            </a:r>
          </a:p>
          <a:p>
            <a:pPr lvl="1">
              <a:buFont typeface="Wingdings" panose="05000000000000000000" pitchFamily="2" charset="2"/>
              <a:buChar char="§"/>
            </a:pPr>
            <a:r>
              <a:rPr lang="en-US" sz="1467" dirty="0"/>
              <a:t>Complexity and Innovation (Meeting 2)</a:t>
            </a:r>
          </a:p>
          <a:p>
            <a:pPr lvl="1">
              <a:buFont typeface="Wingdings" panose="05000000000000000000" pitchFamily="2" charset="2"/>
              <a:buChar char="§"/>
            </a:pPr>
            <a:r>
              <a:rPr lang="en-US" sz="1467" dirty="0"/>
              <a:t>Payer Initiated Shifts and Inter-system Realignments (Meeting 2)</a:t>
            </a:r>
          </a:p>
          <a:p>
            <a:pPr lvl="1">
              <a:buFont typeface="Wingdings" panose="05000000000000000000" pitchFamily="2" charset="2"/>
              <a:buChar char="§"/>
            </a:pPr>
            <a:r>
              <a:rPr lang="en-US" sz="1467" dirty="0"/>
              <a:t>Material Provider Initiated Shifts (Meeting 2)</a:t>
            </a:r>
          </a:p>
          <a:p>
            <a:pPr lvl="1">
              <a:buFont typeface="Wingdings" panose="05000000000000000000" pitchFamily="2" charset="2"/>
              <a:buChar char="§"/>
            </a:pPr>
            <a:r>
              <a:rPr lang="en-US" sz="1467" dirty="0"/>
              <a:t>Latent Demand (Meeting 2 &amp; Potential Additional Meetings)</a:t>
            </a:r>
          </a:p>
          <a:p>
            <a:pPr lvl="1">
              <a:buFont typeface="Wingdings" panose="05000000000000000000" pitchFamily="2" charset="2"/>
              <a:buChar char="§"/>
            </a:pPr>
            <a:endParaRPr lang="en-US" sz="1467" dirty="0"/>
          </a:p>
          <a:p>
            <a:pPr>
              <a:buFont typeface="Wingdings" panose="05000000000000000000" pitchFamily="2" charset="2"/>
              <a:buChar char="§"/>
            </a:pPr>
            <a:r>
              <a:rPr lang="en-US" sz="2000" dirty="0"/>
              <a:t>Volume Scorecard</a:t>
            </a:r>
          </a:p>
          <a:p>
            <a:pPr lvl="1">
              <a:buFont typeface="Wingdings" panose="05000000000000000000" pitchFamily="2" charset="2"/>
              <a:buChar char="§"/>
            </a:pPr>
            <a:r>
              <a:rPr lang="en-US" sz="1467" dirty="0"/>
              <a:t>CY 2024 Update (Meeting 2 &amp; 3)</a:t>
            </a:r>
          </a:p>
          <a:p>
            <a:pPr lvl="1">
              <a:buFont typeface="Wingdings" panose="05000000000000000000" pitchFamily="2" charset="2"/>
              <a:buChar char="§"/>
            </a:pPr>
            <a:r>
              <a:rPr lang="en-US" sz="1467" dirty="0"/>
              <a:t>Variances Identified in Contractor Review (Meeting 2 &amp; 3)</a:t>
            </a:r>
          </a:p>
          <a:p>
            <a:pPr>
              <a:buFont typeface="Wingdings" panose="05000000000000000000" pitchFamily="2" charset="2"/>
              <a:buChar char="§"/>
            </a:pPr>
            <a:r>
              <a:rPr lang="en-US" sz="2000" dirty="0"/>
              <a:t>Demographic Adjustment Revisions</a:t>
            </a:r>
          </a:p>
          <a:p>
            <a:pPr lvl="1">
              <a:buFont typeface="Wingdings" panose="05000000000000000000" pitchFamily="2" charset="2"/>
              <a:buChar char="§"/>
            </a:pPr>
            <a:r>
              <a:rPr lang="en-US" sz="1467" dirty="0"/>
              <a:t>Age Adjusted Growth vs More Comprehensive Risk Adjusted Growth (Meeting 3)</a:t>
            </a:r>
          </a:p>
          <a:p>
            <a:pPr lvl="1">
              <a:buFont typeface="Wingdings" panose="05000000000000000000" pitchFamily="2" charset="2"/>
              <a:buChar char="§"/>
            </a:pPr>
            <a:r>
              <a:rPr lang="en-US" sz="1467" dirty="0"/>
              <a:t>Variable Cost Factor (Meeting 3)</a:t>
            </a:r>
          </a:p>
          <a:p>
            <a:pPr lvl="1">
              <a:buFont typeface="Wingdings" panose="05000000000000000000" pitchFamily="2" charset="2"/>
              <a:buChar char="§"/>
            </a:pPr>
            <a:r>
              <a:rPr lang="en-US" sz="1467" dirty="0"/>
              <a:t>Service Line Exclusions (Meeting 3)</a:t>
            </a:r>
            <a:br>
              <a:rPr lang="en-US" sz="1467" dirty="0"/>
            </a:br>
            <a:endParaRPr lang="en-US" sz="1467" dirty="0"/>
          </a:p>
        </p:txBody>
      </p:sp>
      <p:sp>
        <p:nvSpPr>
          <p:cNvPr id="5" name="Title 4">
            <a:extLst>
              <a:ext uri="{FF2B5EF4-FFF2-40B4-BE49-F238E27FC236}">
                <a16:creationId xmlns:a16="http://schemas.microsoft.com/office/drawing/2014/main" id="{404376E4-DD04-C973-8EF6-8B4CD89F049F}"/>
              </a:ext>
            </a:extLst>
          </p:cNvPr>
          <p:cNvSpPr>
            <a:spLocks noGrp="1"/>
          </p:cNvSpPr>
          <p:nvPr>
            <p:ph type="title"/>
          </p:nvPr>
        </p:nvSpPr>
        <p:spPr/>
        <p:txBody>
          <a:bodyPr/>
          <a:lstStyle/>
          <a:p>
            <a:r>
              <a:rPr lang="en-US"/>
              <a:t>Technical Workgroup Agenda</a:t>
            </a:r>
          </a:p>
        </p:txBody>
      </p:sp>
    </p:spTree>
    <p:extLst>
      <p:ext uri="{BB962C8B-B14F-4D97-AF65-F5344CB8AC3E}">
        <p14:creationId xmlns:p14="http://schemas.microsoft.com/office/powerpoint/2010/main" val="2275047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A3D5C-CCBD-8F24-DDB1-4B94D329C4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F454F2-67F8-E11C-AEF2-72FD5F147A40}"/>
              </a:ext>
            </a:extLst>
          </p:cNvPr>
          <p:cNvSpPr>
            <a:spLocks noGrp="1"/>
          </p:cNvSpPr>
          <p:nvPr>
            <p:ph type="title"/>
          </p:nvPr>
        </p:nvSpPr>
        <p:spPr>
          <a:xfrm>
            <a:off x="923266" y="382919"/>
            <a:ext cx="10515600" cy="595600"/>
          </a:xfrm>
        </p:spPr>
        <p:txBody>
          <a:bodyPr/>
          <a:lstStyle/>
          <a:p>
            <a:r>
              <a:rPr lang="en-US" dirty="0"/>
              <a:t>Flowchart for Latent Demand Service Line Exclusion Adjudication</a:t>
            </a:r>
          </a:p>
        </p:txBody>
      </p:sp>
      <p:sp>
        <p:nvSpPr>
          <p:cNvPr id="3" name="Rectangle 2">
            <a:extLst>
              <a:ext uri="{FF2B5EF4-FFF2-40B4-BE49-F238E27FC236}">
                <a16:creationId xmlns:a16="http://schemas.microsoft.com/office/drawing/2014/main" id="{532A1475-3755-9888-D6D2-BE4D25696D9E}"/>
              </a:ext>
            </a:extLst>
          </p:cNvPr>
          <p:cNvSpPr/>
          <p:nvPr/>
        </p:nvSpPr>
        <p:spPr>
          <a:xfrm>
            <a:off x="1866183" y="1050429"/>
            <a:ext cx="8759880" cy="402523"/>
          </a:xfrm>
          <a:prstGeom prst="rect">
            <a:avLst/>
          </a:prstGeom>
          <a:solidFill>
            <a:srgbClr val="8DC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Type of Exclusion: Latent Demand</a:t>
            </a:r>
          </a:p>
        </p:txBody>
      </p:sp>
      <p:sp>
        <p:nvSpPr>
          <p:cNvPr id="4" name="Rectangle 3">
            <a:extLst>
              <a:ext uri="{FF2B5EF4-FFF2-40B4-BE49-F238E27FC236}">
                <a16:creationId xmlns:a16="http://schemas.microsoft.com/office/drawing/2014/main" id="{ACFC14F4-1A1C-D1BA-71FC-B5793E414188}"/>
              </a:ext>
            </a:extLst>
          </p:cNvPr>
          <p:cNvSpPr/>
          <p:nvPr/>
        </p:nvSpPr>
        <p:spPr>
          <a:xfrm>
            <a:off x="1866182" y="1527177"/>
            <a:ext cx="8759881" cy="402523"/>
          </a:xfrm>
          <a:prstGeom prst="rect">
            <a:avLst/>
          </a:prstGeom>
          <a:solidFill>
            <a:srgbClr val="D9D9D9"/>
          </a:solidFill>
          <a:ln>
            <a:solidFill>
              <a:schemeClr val="bg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640080"/>
            <a:r>
              <a:rPr lang="en-US" sz="1100" dirty="0">
                <a:solidFill>
                  <a:schemeClr val="bg2"/>
                </a:solidFill>
              </a:rPr>
              <a:t>A hospital identifies latent demand in their service area population. </a:t>
            </a:r>
          </a:p>
        </p:txBody>
      </p:sp>
      <p:sp>
        <p:nvSpPr>
          <p:cNvPr id="6" name="Rectangle 5">
            <a:extLst>
              <a:ext uri="{FF2B5EF4-FFF2-40B4-BE49-F238E27FC236}">
                <a16:creationId xmlns:a16="http://schemas.microsoft.com/office/drawing/2014/main" id="{68639B9E-1C2A-A36A-C2BD-B9527F624345}"/>
              </a:ext>
            </a:extLst>
          </p:cNvPr>
          <p:cNvSpPr/>
          <p:nvPr/>
        </p:nvSpPr>
        <p:spPr>
          <a:xfrm>
            <a:off x="1866182" y="2259719"/>
            <a:ext cx="8759883" cy="1691297"/>
          </a:xfrm>
          <a:prstGeom prst="rect">
            <a:avLst/>
          </a:prstGeom>
          <a:solidFill>
            <a:srgbClr val="D9D9D9"/>
          </a:solidFill>
          <a:ln>
            <a:solidFill>
              <a:schemeClr val="bg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640080">
              <a:spcAft>
                <a:spcPts val="600"/>
              </a:spcAft>
            </a:pPr>
            <a:r>
              <a:rPr lang="en-US" sz="1100" dirty="0">
                <a:solidFill>
                  <a:schemeClr val="bg2"/>
                </a:solidFill>
              </a:rPr>
              <a:t>A hospital submits an analysis to the HSCRC that proves volume growth which stems from previously unmet need rather than market shifts or avoidable utilization. </a:t>
            </a:r>
          </a:p>
          <a:p>
            <a:pPr marL="640080"/>
            <a:r>
              <a:rPr lang="en-US" sz="1100" dirty="0">
                <a:solidFill>
                  <a:schemeClr val="bg2"/>
                </a:solidFill>
              </a:rPr>
              <a:t>Examples of analyses: </a:t>
            </a:r>
          </a:p>
          <a:p>
            <a:pPr marL="1097280" lvl="1" indent="-171450">
              <a:buFont typeface="Arial" panose="020B0604020202020204" pitchFamily="34" charset="0"/>
              <a:buChar char="•"/>
            </a:pPr>
            <a:r>
              <a:rPr lang="en-US" sz="1100" dirty="0">
                <a:solidFill>
                  <a:schemeClr val="bg2"/>
                </a:solidFill>
              </a:rPr>
              <a:t>Services are used less than geographies with similar populations or less than expected compared to community health needs – could be paired with potential barriers to access recently addressed.</a:t>
            </a:r>
          </a:p>
          <a:p>
            <a:pPr marL="1097280" lvl="1" indent="-171450">
              <a:buFont typeface="Arial" panose="020B0604020202020204" pitchFamily="34" charset="0"/>
              <a:buChar char="•"/>
            </a:pPr>
            <a:r>
              <a:rPr lang="en-US" sz="1100" dirty="0">
                <a:solidFill>
                  <a:schemeClr val="bg2"/>
                </a:solidFill>
              </a:rPr>
              <a:t>Longer wait times in emergency departments and patients being redirected or deferred due to capacity limits, suggesting the need for increased access.</a:t>
            </a:r>
          </a:p>
        </p:txBody>
      </p:sp>
      <p:sp>
        <p:nvSpPr>
          <p:cNvPr id="7" name="Rectangle 6">
            <a:extLst>
              <a:ext uri="{FF2B5EF4-FFF2-40B4-BE49-F238E27FC236}">
                <a16:creationId xmlns:a16="http://schemas.microsoft.com/office/drawing/2014/main" id="{1D74DB30-E885-69E5-3594-F23E5ABC7FCF}"/>
              </a:ext>
            </a:extLst>
          </p:cNvPr>
          <p:cNvSpPr/>
          <p:nvPr/>
        </p:nvSpPr>
        <p:spPr>
          <a:xfrm>
            <a:off x="1866181" y="4292931"/>
            <a:ext cx="8749961" cy="402523"/>
          </a:xfrm>
          <a:prstGeom prst="rect">
            <a:avLst/>
          </a:prstGeom>
          <a:solidFill>
            <a:srgbClr val="D9D9D9"/>
          </a:solidFill>
          <a:ln>
            <a:solidFill>
              <a:schemeClr val="bg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640080"/>
            <a:r>
              <a:rPr lang="en-US" sz="1100" dirty="0">
                <a:solidFill>
                  <a:schemeClr val="bg2"/>
                </a:solidFill>
              </a:rPr>
              <a:t>The HSCRC staff performs uniform analysis to confirm the hospital findings. </a:t>
            </a:r>
          </a:p>
        </p:txBody>
      </p:sp>
      <p:sp>
        <p:nvSpPr>
          <p:cNvPr id="8" name="Rectangle 7">
            <a:extLst>
              <a:ext uri="{FF2B5EF4-FFF2-40B4-BE49-F238E27FC236}">
                <a16:creationId xmlns:a16="http://schemas.microsoft.com/office/drawing/2014/main" id="{B709D20C-A8B2-8A67-D237-18628032B038}"/>
              </a:ext>
            </a:extLst>
          </p:cNvPr>
          <p:cNvSpPr/>
          <p:nvPr/>
        </p:nvSpPr>
        <p:spPr>
          <a:xfrm>
            <a:off x="1866183" y="5008355"/>
            <a:ext cx="8749959" cy="402523"/>
          </a:xfrm>
          <a:prstGeom prst="rect">
            <a:avLst/>
          </a:prstGeom>
          <a:solidFill>
            <a:srgbClr val="D9D9D9"/>
          </a:solidFill>
          <a:ln>
            <a:solidFill>
              <a:schemeClr val="bg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640080"/>
            <a:r>
              <a:rPr lang="en-US" sz="1100" dirty="0">
                <a:solidFill>
                  <a:schemeClr val="bg2"/>
                </a:solidFill>
              </a:rPr>
              <a:t>The hospital and HSCRC staff presents the latent demand analysis to the Commission for approval. </a:t>
            </a:r>
          </a:p>
        </p:txBody>
      </p:sp>
      <p:sp>
        <p:nvSpPr>
          <p:cNvPr id="10" name="Arrow: Down 9">
            <a:extLst>
              <a:ext uri="{FF2B5EF4-FFF2-40B4-BE49-F238E27FC236}">
                <a16:creationId xmlns:a16="http://schemas.microsoft.com/office/drawing/2014/main" id="{3B81B89D-CED7-5549-130B-B974F819BB17}"/>
              </a:ext>
            </a:extLst>
          </p:cNvPr>
          <p:cNvSpPr/>
          <p:nvPr/>
        </p:nvSpPr>
        <p:spPr>
          <a:xfrm>
            <a:off x="6162479" y="1929700"/>
            <a:ext cx="183962" cy="247205"/>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1" name="Arrow: Down 10">
            <a:extLst>
              <a:ext uri="{FF2B5EF4-FFF2-40B4-BE49-F238E27FC236}">
                <a16:creationId xmlns:a16="http://schemas.microsoft.com/office/drawing/2014/main" id="{D066706C-94CE-FB43-5A4E-144D7FF07C78}"/>
              </a:ext>
            </a:extLst>
          </p:cNvPr>
          <p:cNvSpPr/>
          <p:nvPr/>
        </p:nvSpPr>
        <p:spPr>
          <a:xfrm>
            <a:off x="6162479" y="3972329"/>
            <a:ext cx="183962" cy="247205"/>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2" name="Arrow: Down 11">
            <a:extLst>
              <a:ext uri="{FF2B5EF4-FFF2-40B4-BE49-F238E27FC236}">
                <a16:creationId xmlns:a16="http://schemas.microsoft.com/office/drawing/2014/main" id="{BDF3B57D-6836-F9B0-808B-B0CD43B1FB28}"/>
              </a:ext>
            </a:extLst>
          </p:cNvPr>
          <p:cNvSpPr/>
          <p:nvPr/>
        </p:nvSpPr>
        <p:spPr>
          <a:xfrm>
            <a:off x="6162478" y="4695454"/>
            <a:ext cx="183962" cy="247205"/>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F42BACD2-55A7-DEDB-BE37-538D8D00B92A}"/>
              </a:ext>
            </a:extLst>
          </p:cNvPr>
          <p:cNvSpPr/>
          <p:nvPr/>
        </p:nvSpPr>
        <p:spPr>
          <a:xfrm>
            <a:off x="1856263" y="5728196"/>
            <a:ext cx="8749959" cy="402523"/>
          </a:xfrm>
          <a:prstGeom prst="rect">
            <a:avLst/>
          </a:prstGeom>
          <a:solidFill>
            <a:srgbClr val="D9D9D9"/>
          </a:solidFill>
          <a:ln>
            <a:solidFill>
              <a:schemeClr val="bg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640080"/>
            <a:r>
              <a:rPr lang="en-US" sz="1100" b="1" dirty="0">
                <a:solidFill>
                  <a:schemeClr val="bg2"/>
                </a:solidFill>
              </a:rPr>
              <a:t>If Commissioners approve, the impacted service line will be excluded from the MSA for two years.  Future adjudications may not require Commission approval once precedent and potentially codifying policy are set.  </a:t>
            </a:r>
          </a:p>
        </p:txBody>
      </p:sp>
      <p:sp>
        <p:nvSpPr>
          <p:cNvPr id="15" name="Arrow: Down 14">
            <a:extLst>
              <a:ext uri="{FF2B5EF4-FFF2-40B4-BE49-F238E27FC236}">
                <a16:creationId xmlns:a16="http://schemas.microsoft.com/office/drawing/2014/main" id="{14AB9E87-D3EE-CCB0-E797-B1BDFBEBD281}"/>
              </a:ext>
            </a:extLst>
          </p:cNvPr>
          <p:cNvSpPr/>
          <p:nvPr/>
        </p:nvSpPr>
        <p:spPr>
          <a:xfrm>
            <a:off x="6162480" y="5432191"/>
            <a:ext cx="183962" cy="247205"/>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17" name="Graphic 16" descr="Children with solid fill">
            <a:extLst>
              <a:ext uri="{FF2B5EF4-FFF2-40B4-BE49-F238E27FC236}">
                <a16:creationId xmlns:a16="http://schemas.microsoft.com/office/drawing/2014/main" id="{1B252F6D-4B99-7F8D-13C3-9C7E38FA6B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41046" y="1521611"/>
            <a:ext cx="441942" cy="441942"/>
          </a:xfrm>
          <a:prstGeom prst="rect">
            <a:avLst/>
          </a:prstGeom>
        </p:spPr>
      </p:pic>
      <p:pic>
        <p:nvPicPr>
          <p:cNvPr id="19" name="Graphic 18" descr="Linear Graph with solid fill">
            <a:extLst>
              <a:ext uri="{FF2B5EF4-FFF2-40B4-BE49-F238E27FC236}">
                <a16:creationId xmlns:a16="http://schemas.microsoft.com/office/drawing/2014/main" id="{5CF091BC-E6AD-0D61-0605-2E6E4990E7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29677" y="2335555"/>
            <a:ext cx="353311" cy="353311"/>
          </a:xfrm>
          <a:prstGeom prst="rect">
            <a:avLst/>
          </a:prstGeom>
        </p:spPr>
      </p:pic>
      <p:pic>
        <p:nvPicPr>
          <p:cNvPr id="21" name="Graphic 20" descr="Teacher with solid fill">
            <a:extLst>
              <a:ext uri="{FF2B5EF4-FFF2-40B4-BE49-F238E27FC236}">
                <a16:creationId xmlns:a16="http://schemas.microsoft.com/office/drawing/2014/main" id="{9056ED5B-4B35-E134-12B9-2FD4D77D28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41046" y="5011516"/>
            <a:ext cx="418891" cy="418891"/>
          </a:xfrm>
          <a:prstGeom prst="rect">
            <a:avLst/>
          </a:prstGeom>
        </p:spPr>
      </p:pic>
      <p:pic>
        <p:nvPicPr>
          <p:cNvPr id="25" name="Graphic 24" descr="Checkmark with solid fill">
            <a:extLst>
              <a:ext uri="{FF2B5EF4-FFF2-40B4-BE49-F238E27FC236}">
                <a16:creationId xmlns:a16="http://schemas.microsoft.com/office/drawing/2014/main" id="{64BBD2A5-FA89-8EAD-3027-103E0D23A5F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92535" y="5771501"/>
            <a:ext cx="315912" cy="315912"/>
          </a:xfrm>
          <a:prstGeom prst="rect">
            <a:avLst/>
          </a:prstGeom>
        </p:spPr>
      </p:pic>
      <p:pic>
        <p:nvPicPr>
          <p:cNvPr id="27" name="Graphic 26" descr="Research with solid fill">
            <a:extLst>
              <a:ext uri="{FF2B5EF4-FFF2-40B4-BE49-F238E27FC236}">
                <a16:creationId xmlns:a16="http://schemas.microsoft.com/office/drawing/2014/main" id="{E2DDD62B-7FCC-EB56-A789-5C195B13EAF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92535" y="4345345"/>
            <a:ext cx="293278" cy="293278"/>
          </a:xfrm>
          <a:prstGeom prst="rect">
            <a:avLst/>
          </a:prstGeom>
        </p:spPr>
      </p:pic>
    </p:spTree>
    <p:extLst>
      <p:ext uri="{BB962C8B-B14F-4D97-AF65-F5344CB8AC3E}">
        <p14:creationId xmlns:p14="http://schemas.microsoft.com/office/powerpoint/2010/main" val="2089533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34088-D3E0-A93B-C1B7-AA522DAC8BD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974BC59A-D691-2237-EA5C-2FAD7D575E2B}"/>
              </a:ext>
            </a:extLst>
          </p:cNvPr>
          <p:cNvSpPr>
            <a:spLocks noGrp="1"/>
          </p:cNvSpPr>
          <p:nvPr>
            <p:ph type="body" idx="1"/>
          </p:nvPr>
        </p:nvSpPr>
        <p:spPr>
          <a:xfrm>
            <a:off x="467795" y="948659"/>
            <a:ext cx="11256410" cy="5296911"/>
          </a:xfrm>
        </p:spPr>
        <p:txBody>
          <a:bodyPr>
            <a:normAutofit/>
          </a:bodyPr>
          <a:lstStyle/>
          <a:p>
            <a:pPr>
              <a:buFont typeface="Wingdings" panose="05000000000000000000" pitchFamily="2" charset="2"/>
              <a:buChar char="§"/>
            </a:pPr>
            <a:r>
              <a:rPr lang="en-US" sz="2000" dirty="0"/>
              <a:t>Is there value in formalizing the triggering event and process by which hospitals can evaluate volume growth outside of the Marketshift methodology?</a:t>
            </a:r>
          </a:p>
          <a:p>
            <a:pPr>
              <a:buFont typeface="Wingdings" panose="05000000000000000000" pitchFamily="2" charset="2"/>
              <a:buChar char="§"/>
            </a:pPr>
            <a:r>
              <a:rPr lang="en-US" sz="2000" dirty="0"/>
              <a:t>Are there other triggering events the Commission should consider?</a:t>
            </a:r>
          </a:p>
          <a:p>
            <a:pPr>
              <a:buFont typeface="Wingdings" panose="05000000000000000000" pitchFamily="2" charset="2"/>
              <a:buChar char="§"/>
            </a:pPr>
            <a:r>
              <a:rPr lang="en-US" sz="2000" dirty="0"/>
              <a:t>Are there concerns with the proposed processes by which volume adjustments will be adjudicated outside of the Marketshift assessment?</a:t>
            </a:r>
          </a:p>
          <a:p>
            <a:pPr>
              <a:buFont typeface="Wingdings" panose="05000000000000000000" pitchFamily="2" charset="2"/>
              <a:buChar char="§"/>
            </a:pPr>
            <a:r>
              <a:rPr lang="en-US" sz="2000" dirty="0"/>
              <a:t>How should Commission staff prioritize the policy develop of a Latent Demand exclusion?</a:t>
            </a:r>
          </a:p>
        </p:txBody>
      </p:sp>
      <p:sp>
        <p:nvSpPr>
          <p:cNvPr id="5" name="Title 4">
            <a:extLst>
              <a:ext uri="{FF2B5EF4-FFF2-40B4-BE49-F238E27FC236}">
                <a16:creationId xmlns:a16="http://schemas.microsoft.com/office/drawing/2014/main" id="{976023A9-7073-A507-1AF9-7B94264AA486}"/>
              </a:ext>
            </a:extLst>
          </p:cNvPr>
          <p:cNvSpPr>
            <a:spLocks noGrp="1"/>
          </p:cNvSpPr>
          <p:nvPr>
            <p:ph type="title"/>
          </p:nvPr>
        </p:nvSpPr>
        <p:spPr/>
        <p:txBody>
          <a:bodyPr/>
          <a:lstStyle/>
          <a:p>
            <a:r>
              <a:rPr lang="en-US"/>
              <a:t>Policy Considerations</a:t>
            </a:r>
          </a:p>
        </p:txBody>
      </p:sp>
    </p:spTree>
    <p:extLst>
      <p:ext uri="{BB962C8B-B14F-4D97-AF65-F5344CB8AC3E}">
        <p14:creationId xmlns:p14="http://schemas.microsoft.com/office/powerpoint/2010/main" val="941256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6AF33197-6A06-2904-9F8E-1B6967202D03}"/>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5B2ADF48-8C03-12E7-008D-A658AAEE6027}"/>
              </a:ext>
            </a:extLst>
          </p:cNvPr>
          <p:cNvSpPr>
            <a:spLocks noGrp="1"/>
          </p:cNvSpPr>
          <p:nvPr>
            <p:ph type="title"/>
          </p:nvPr>
        </p:nvSpPr>
        <p:spPr/>
        <p:txBody>
          <a:bodyPr vert="horz">
            <a:normAutofit/>
          </a:bodyPr>
          <a:lstStyle/>
          <a:p>
            <a:r>
              <a:rPr lang="en-US" dirty="0"/>
              <a:t>Variable Cost Factor Update</a:t>
            </a:r>
            <a:endParaRPr lang="en-US" dirty="0">
              <a:solidFill>
                <a:srgbClr val="00338D"/>
              </a:solidFill>
            </a:endParaRPr>
          </a:p>
        </p:txBody>
      </p:sp>
    </p:spTree>
    <p:extLst>
      <p:ext uri="{BB962C8B-B14F-4D97-AF65-F5344CB8AC3E}">
        <p14:creationId xmlns:p14="http://schemas.microsoft.com/office/powerpoint/2010/main" val="2660054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1367C3-E3DD-ED36-B9CC-755624FF1CA3}"/>
              </a:ext>
            </a:extLst>
          </p:cNvPr>
          <p:cNvSpPr>
            <a:spLocks noGrp="1"/>
          </p:cNvSpPr>
          <p:nvPr>
            <p:ph type="body" idx="1"/>
          </p:nvPr>
        </p:nvSpPr>
        <p:spPr>
          <a:xfrm>
            <a:off x="971551" y="1133481"/>
            <a:ext cx="10515600" cy="3297117"/>
          </a:xfrm>
        </p:spPr>
        <p:txBody>
          <a:bodyPr>
            <a:normAutofit fontScale="85000" lnSpcReduction="10000"/>
          </a:bodyPr>
          <a:lstStyle/>
          <a:p>
            <a:r>
              <a:rPr lang="en-US" dirty="0"/>
              <a:t>Our original analysis did not consider the different units associated with each rate center mapped to the OR charge bucket. Linear regressions were run on total cost vs. the sum of units.</a:t>
            </a:r>
          </a:p>
          <a:p>
            <a:r>
              <a:rPr lang="en-US" dirty="0"/>
              <a:t>In order to account for the different units in each of the OR rate centers, volume variability for each rate center has now been calculated separately using linear regression</a:t>
            </a:r>
          </a:p>
          <a:p>
            <a:r>
              <a:rPr lang="en-US" dirty="0"/>
              <a:t>The overall OR charge bucket variability was calculated as a weighted average of the volume variability for each rate center with weights based on Direct costs</a:t>
            </a:r>
          </a:p>
        </p:txBody>
      </p:sp>
      <p:sp>
        <p:nvSpPr>
          <p:cNvPr id="3" name="Title 2">
            <a:extLst>
              <a:ext uri="{FF2B5EF4-FFF2-40B4-BE49-F238E27FC236}">
                <a16:creationId xmlns:a16="http://schemas.microsoft.com/office/drawing/2014/main" id="{6912B411-44C7-CAF7-8A24-AEC993069C5A}"/>
              </a:ext>
            </a:extLst>
          </p:cNvPr>
          <p:cNvSpPr>
            <a:spLocks noGrp="1"/>
          </p:cNvSpPr>
          <p:nvPr>
            <p:ph type="title"/>
          </p:nvPr>
        </p:nvSpPr>
        <p:spPr/>
        <p:txBody>
          <a:bodyPr/>
          <a:lstStyle/>
          <a:p>
            <a:r>
              <a:rPr lang="en-US" dirty="0"/>
              <a:t>OR Direct Cost Variability Update</a:t>
            </a:r>
          </a:p>
        </p:txBody>
      </p:sp>
      <p:graphicFrame>
        <p:nvGraphicFramePr>
          <p:cNvPr id="4" name="Table 3">
            <a:extLst>
              <a:ext uri="{FF2B5EF4-FFF2-40B4-BE49-F238E27FC236}">
                <a16:creationId xmlns:a16="http://schemas.microsoft.com/office/drawing/2014/main" id="{F983E1D5-F035-3F85-1699-13DF3AB29423}"/>
              </a:ext>
            </a:extLst>
          </p:cNvPr>
          <p:cNvGraphicFramePr>
            <a:graphicFrameLocks noGrp="1"/>
          </p:cNvGraphicFramePr>
          <p:nvPr/>
        </p:nvGraphicFramePr>
        <p:xfrm>
          <a:off x="3494156" y="4282034"/>
          <a:ext cx="5203688" cy="1828800"/>
        </p:xfrm>
        <a:graphic>
          <a:graphicData uri="http://schemas.openxmlformats.org/drawingml/2006/table">
            <a:tbl>
              <a:tblPr firstRow="1" bandRow="1">
                <a:tableStyleId>{073A0DAA-6AF3-43AB-8588-CEC1D06C72B9}</a:tableStyleId>
              </a:tblPr>
              <a:tblGrid>
                <a:gridCol w="2601844">
                  <a:extLst>
                    <a:ext uri="{9D8B030D-6E8A-4147-A177-3AD203B41FA5}">
                      <a16:colId xmlns:a16="http://schemas.microsoft.com/office/drawing/2014/main" val="2696079977"/>
                    </a:ext>
                  </a:extLst>
                </a:gridCol>
                <a:gridCol w="2601844">
                  <a:extLst>
                    <a:ext uri="{9D8B030D-6E8A-4147-A177-3AD203B41FA5}">
                      <a16:colId xmlns:a16="http://schemas.microsoft.com/office/drawing/2014/main" val="2895425215"/>
                    </a:ext>
                  </a:extLst>
                </a:gridCol>
              </a:tblGrid>
              <a:tr h="228530">
                <a:tc>
                  <a:txBody>
                    <a:bodyPr/>
                    <a:lstStyle/>
                    <a:p>
                      <a:r>
                        <a:rPr lang="en-US" sz="1400"/>
                        <a:t>Rate Center</a:t>
                      </a:r>
                    </a:p>
                  </a:txBody>
                  <a:tcPr/>
                </a:tc>
                <a:tc>
                  <a:txBody>
                    <a:bodyPr/>
                    <a:lstStyle/>
                    <a:p>
                      <a:r>
                        <a:rPr lang="en-US" sz="1400" dirty="0"/>
                        <a:t>Units</a:t>
                      </a:r>
                    </a:p>
                  </a:txBody>
                  <a:tcPr/>
                </a:tc>
                <a:extLst>
                  <a:ext uri="{0D108BD9-81ED-4DB2-BD59-A6C34878D82A}">
                    <a16:rowId xmlns:a16="http://schemas.microsoft.com/office/drawing/2014/main" val="1695248718"/>
                  </a:ext>
                </a:extLst>
              </a:tr>
              <a:tr h="228530">
                <a:tc>
                  <a:txBody>
                    <a:bodyPr/>
                    <a:lstStyle/>
                    <a:p>
                      <a:r>
                        <a:rPr lang="en-US" sz="1400" dirty="0">
                          <a:solidFill>
                            <a:srgbClr val="000000"/>
                          </a:solidFill>
                        </a:rPr>
                        <a:t>OR</a:t>
                      </a:r>
                    </a:p>
                  </a:txBody>
                  <a:tcPr/>
                </a:tc>
                <a:tc>
                  <a:txBody>
                    <a:bodyPr/>
                    <a:lstStyle/>
                    <a:p>
                      <a:r>
                        <a:rPr lang="en-US" sz="1400">
                          <a:solidFill>
                            <a:srgbClr val="000000"/>
                          </a:solidFill>
                        </a:rPr>
                        <a:t>Surgery Minutes</a:t>
                      </a:r>
                    </a:p>
                  </a:txBody>
                  <a:tcPr/>
                </a:tc>
                <a:extLst>
                  <a:ext uri="{0D108BD9-81ED-4DB2-BD59-A6C34878D82A}">
                    <a16:rowId xmlns:a16="http://schemas.microsoft.com/office/drawing/2014/main" val="4122909813"/>
                  </a:ext>
                </a:extLst>
              </a:tr>
              <a:tr h="228530">
                <a:tc>
                  <a:txBody>
                    <a:bodyPr/>
                    <a:lstStyle/>
                    <a:p>
                      <a:r>
                        <a:rPr lang="en-US" sz="1400">
                          <a:solidFill>
                            <a:srgbClr val="000000"/>
                          </a:solidFill>
                        </a:rPr>
                        <a:t>ANS</a:t>
                      </a:r>
                    </a:p>
                  </a:txBody>
                  <a:tcPr/>
                </a:tc>
                <a:tc>
                  <a:txBody>
                    <a:bodyPr/>
                    <a:lstStyle/>
                    <a:p>
                      <a:r>
                        <a:rPr lang="en-US" sz="1400">
                          <a:solidFill>
                            <a:srgbClr val="000000"/>
                          </a:solidFill>
                        </a:rPr>
                        <a:t>Anesthesia Minutes</a:t>
                      </a:r>
                    </a:p>
                  </a:txBody>
                  <a:tcPr/>
                </a:tc>
                <a:extLst>
                  <a:ext uri="{0D108BD9-81ED-4DB2-BD59-A6C34878D82A}">
                    <a16:rowId xmlns:a16="http://schemas.microsoft.com/office/drawing/2014/main" val="3650216446"/>
                  </a:ext>
                </a:extLst>
              </a:tr>
              <a:tr h="228530">
                <a:tc>
                  <a:txBody>
                    <a:bodyPr/>
                    <a:lstStyle/>
                    <a:p>
                      <a:r>
                        <a:rPr lang="en-US" sz="1400">
                          <a:solidFill>
                            <a:srgbClr val="000000"/>
                          </a:solidFill>
                        </a:rPr>
                        <a:t>DEL</a:t>
                      </a:r>
                    </a:p>
                  </a:txBody>
                  <a:tcPr/>
                </a:tc>
                <a:tc>
                  <a:txBody>
                    <a:bodyPr/>
                    <a:lstStyle/>
                    <a:p>
                      <a:r>
                        <a:rPr lang="en-US" sz="1400">
                          <a:solidFill>
                            <a:srgbClr val="000000"/>
                          </a:solidFill>
                        </a:rPr>
                        <a:t>Maryland RVUs</a:t>
                      </a:r>
                    </a:p>
                  </a:txBody>
                  <a:tcPr/>
                </a:tc>
                <a:extLst>
                  <a:ext uri="{0D108BD9-81ED-4DB2-BD59-A6C34878D82A}">
                    <a16:rowId xmlns:a16="http://schemas.microsoft.com/office/drawing/2014/main" val="4196933585"/>
                  </a:ext>
                </a:extLst>
              </a:tr>
              <a:tr h="228530">
                <a:tc>
                  <a:txBody>
                    <a:bodyPr/>
                    <a:lstStyle/>
                    <a:p>
                      <a:r>
                        <a:rPr lang="en-US" sz="1400">
                          <a:solidFill>
                            <a:srgbClr val="000000"/>
                          </a:solidFill>
                        </a:rPr>
                        <a:t>ORC</a:t>
                      </a:r>
                    </a:p>
                  </a:txBody>
                  <a:tcPr/>
                </a:tc>
                <a:tc>
                  <a:txBody>
                    <a:bodyPr/>
                    <a:lstStyle/>
                    <a:p>
                      <a:r>
                        <a:rPr lang="en-US" sz="1400">
                          <a:solidFill>
                            <a:srgbClr val="000000"/>
                          </a:solidFill>
                        </a:rPr>
                        <a:t>ORC minutes</a:t>
                      </a:r>
                    </a:p>
                  </a:txBody>
                  <a:tcPr/>
                </a:tc>
                <a:extLst>
                  <a:ext uri="{0D108BD9-81ED-4DB2-BD59-A6C34878D82A}">
                    <a16:rowId xmlns:a16="http://schemas.microsoft.com/office/drawing/2014/main" val="3256263354"/>
                  </a:ext>
                </a:extLst>
              </a:tr>
              <a:tr h="228530">
                <a:tc>
                  <a:txBody>
                    <a:bodyPr/>
                    <a:lstStyle/>
                    <a:p>
                      <a:r>
                        <a:rPr lang="en-US" sz="1400">
                          <a:solidFill>
                            <a:srgbClr val="000000"/>
                          </a:solidFill>
                        </a:rPr>
                        <a:t>SDS</a:t>
                      </a:r>
                    </a:p>
                  </a:txBody>
                  <a:tcPr/>
                </a:tc>
                <a:tc>
                  <a:txBody>
                    <a:bodyPr/>
                    <a:lstStyle/>
                    <a:p>
                      <a:r>
                        <a:rPr lang="en-US" sz="1400" dirty="0">
                          <a:solidFill>
                            <a:srgbClr val="000000"/>
                          </a:solidFill>
                        </a:rPr>
                        <a:t>Visits</a:t>
                      </a:r>
                    </a:p>
                  </a:txBody>
                  <a:tcPr/>
                </a:tc>
                <a:extLst>
                  <a:ext uri="{0D108BD9-81ED-4DB2-BD59-A6C34878D82A}">
                    <a16:rowId xmlns:a16="http://schemas.microsoft.com/office/drawing/2014/main" val="974345606"/>
                  </a:ext>
                </a:extLst>
              </a:tr>
            </a:tbl>
          </a:graphicData>
        </a:graphic>
      </p:graphicFrame>
    </p:spTree>
    <p:extLst>
      <p:ext uri="{BB962C8B-B14F-4D97-AF65-F5344CB8AC3E}">
        <p14:creationId xmlns:p14="http://schemas.microsoft.com/office/powerpoint/2010/main" val="977385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785596-C493-9C76-F6CE-44861AE816B4}"/>
              </a:ext>
            </a:extLst>
          </p:cNvPr>
          <p:cNvSpPr>
            <a:spLocks noGrp="1"/>
          </p:cNvSpPr>
          <p:nvPr>
            <p:ph type="title"/>
          </p:nvPr>
        </p:nvSpPr>
        <p:spPr/>
        <p:txBody>
          <a:bodyPr/>
          <a:lstStyle/>
          <a:p>
            <a:r>
              <a:rPr lang="en-US" dirty="0"/>
              <a:t>Correcting the OR charge bucket regressions increases statewide VCF from 57% to 59%</a:t>
            </a:r>
          </a:p>
        </p:txBody>
      </p:sp>
      <p:graphicFrame>
        <p:nvGraphicFramePr>
          <p:cNvPr id="4" name="Table 3">
            <a:extLst>
              <a:ext uri="{FF2B5EF4-FFF2-40B4-BE49-F238E27FC236}">
                <a16:creationId xmlns:a16="http://schemas.microsoft.com/office/drawing/2014/main" id="{AA4C75AA-92B9-4B78-245D-07AD03FA33DE}"/>
              </a:ext>
            </a:extLst>
          </p:cNvPr>
          <p:cNvGraphicFramePr>
            <a:graphicFrameLocks noGrp="1"/>
          </p:cNvGraphicFramePr>
          <p:nvPr/>
        </p:nvGraphicFramePr>
        <p:xfrm>
          <a:off x="2032000" y="1516253"/>
          <a:ext cx="8127999" cy="4221734"/>
        </p:xfrm>
        <a:graphic>
          <a:graphicData uri="http://schemas.openxmlformats.org/drawingml/2006/table">
            <a:tbl>
              <a:tblPr firstRow="1" bandRow="1">
                <a:tableStyleId>{073A0DAA-6AF3-43AB-8588-CEC1D06C72B9}</a:tableStyleId>
              </a:tblPr>
              <a:tblGrid>
                <a:gridCol w="2709333">
                  <a:extLst>
                    <a:ext uri="{9D8B030D-6E8A-4147-A177-3AD203B41FA5}">
                      <a16:colId xmlns:a16="http://schemas.microsoft.com/office/drawing/2014/main" val="598700559"/>
                    </a:ext>
                  </a:extLst>
                </a:gridCol>
                <a:gridCol w="2709333">
                  <a:extLst>
                    <a:ext uri="{9D8B030D-6E8A-4147-A177-3AD203B41FA5}">
                      <a16:colId xmlns:a16="http://schemas.microsoft.com/office/drawing/2014/main" val="414062620"/>
                    </a:ext>
                  </a:extLst>
                </a:gridCol>
                <a:gridCol w="2709333">
                  <a:extLst>
                    <a:ext uri="{9D8B030D-6E8A-4147-A177-3AD203B41FA5}">
                      <a16:colId xmlns:a16="http://schemas.microsoft.com/office/drawing/2014/main" val="32035976"/>
                    </a:ext>
                  </a:extLst>
                </a:gridCol>
              </a:tblGrid>
              <a:tr h="370840">
                <a:tc>
                  <a:txBody>
                    <a:bodyPr/>
                    <a:lstStyle/>
                    <a:p>
                      <a:endParaRPr lang="en-US"/>
                    </a:p>
                  </a:txBody>
                  <a:tcPr/>
                </a:tc>
                <a:tc>
                  <a:txBody>
                    <a:bodyPr/>
                    <a:lstStyle/>
                    <a:p>
                      <a:pPr algn="ctr"/>
                      <a:r>
                        <a:rPr lang="en-US" dirty="0"/>
                        <a:t>VCF with OR at a combined charge bucket level</a:t>
                      </a:r>
                    </a:p>
                  </a:txBody>
                  <a:tcPr/>
                </a:tc>
                <a:tc>
                  <a:txBody>
                    <a:bodyPr/>
                    <a:lstStyle/>
                    <a:p>
                      <a:pPr algn="ctr"/>
                      <a:r>
                        <a:rPr lang="en-US" dirty="0"/>
                        <a:t>VCF with weighted average of rate centers within OR charge bucket</a:t>
                      </a:r>
                    </a:p>
                  </a:txBody>
                  <a:tcPr/>
                </a:tc>
                <a:extLst>
                  <a:ext uri="{0D108BD9-81ED-4DB2-BD59-A6C34878D82A}">
                    <a16:rowId xmlns:a16="http://schemas.microsoft.com/office/drawing/2014/main" val="2482662774"/>
                  </a:ext>
                </a:extLst>
              </a:tr>
              <a:tr h="370840">
                <a:tc>
                  <a:txBody>
                    <a:bodyPr/>
                    <a:lstStyle/>
                    <a:p>
                      <a:r>
                        <a:rPr lang="en-US" sz="1600" b="1" dirty="0">
                          <a:solidFill>
                            <a:srgbClr val="000000"/>
                          </a:solidFill>
                        </a:rPr>
                        <a:t>Overall Statewide VCF</a:t>
                      </a:r>
                    </a:p>
                  </a:txBody>
                  <a:tcPr/>
                </a:tc>
                <a:tc>
                  <a:txBody>
                    <a:bodyPr/>
                    <a:lstStyle/>
                    <a:p>
                      <a:pPr algn="ctr"/>
                      <a:r>
                        <a:rPr lang="en-US" sz="1600" b="1" dirty="0">
                          <a:solidFill>
                            <a:srgbClr val="000000"/>
                          </a:solidFill>
                        </a:rPr>
                        <a:t>57%</a:t>
                      </a:r>
                    </a:p>
                  </a:txBody>
                  <a:tcPr/>
                </a:tc>
                <a:tc>
                  <a:txBody>
                    <a:bodyPr/>
                    <a:lstStyle/>
                    <a:p>
                      <a:pPr algn="ctr"/>
                      <a:r>
                        <a:rPr lang="en-US" sz="1600" b="1" dirty="0">
                          <a:solidFill>
                            <a:srgbClr val="000000"/>
                          </a:solidFill>
                        </a:rPr>
                        <a:t>59%</a:t>
                      </a:r>
                    </a:p>
                  </a:txBody>
                  <a:tcPr/>
                </a:tc>
                <a:extLst>
                  <a:ext uri="{0D108BD9-81ED-4DB2-BD59-A6C34878D82A}">
                    <a16:rowId xmlns:a16="http://schemas.microsoft.com/office/drawing/2014/main" val="3493448862"/>
                  </a:ext>
                </a:extLst>
              </a:tr>
              <a:tr h="0">
                <a:tc>
                  <a:txBody>
                    <a:bodyPr/>
                    <a:lstStyle/>
                    <a:p>
                      <a:endParaRPr lang="en-US" sz="700" b="0" dirty="0">
                        <a:solidFill>
                          <a:srgbClr val="000000"/>
                        </a:solidFill>
                      </a:endParaRPr>
                    </a:p>
                  </a:txBody>
                  <a:tcPr/>
                </a:tc>
                <a:tc>
                  <a:txBody>
                    <a:bodyPr/>
                    <a:lstStyle/>
                    <a:p>
                      <a:pPr algn="ctr"/>
                      <a:endParaRPr lang="en-US" sz="700" b="0" dirty="0">
                        <a:solidFill>
                          <a:srgbClr val="000000"/>
                        </a:solidFill>
                      </a:endParaRPr>
                    </a:p>
                  </a:txBody>
                  <a:tcPr/>
                </a:tc>
                <a:tc>
                  <a:txBody>
                    <a:bodyPr/>
                    <a:lstStyle/>
                    <a:p>
                      <a:pPr algn="ctr"/>
                      <a:endParaRPr lang="en-US" sz="700" b="0" dirty="0">
                        <a:solidFill>
                          <a:srgbClr val="000000"/>
                        </a:solidFill>
                      </a:endParaRPr>
                    </a:p>
                  </a:txBody>
                  <a:tcPr/>
                </a:tc>
                <a:extLst>
                  <a:ext uri="{0D108BD9-81ED-4DB2-BD59-A6C34878D82A}">
                    <a16:rowId xmlns:a16="http://schemas.microsoft.com/office/drawing/2014/main" val="1681987990"/>
                  </a:ext>
                </a:extLst>
              </a:tr>
              <a:tr h="370840">
                <a:tc>
                  <a:txBody>
                    <a:bodyPr/>
                    <a:lstStyle/>
                    <a:p>
                      <a:r>
                        <a:rPr lang="en-US" sz="1600" b="1" dirty="0">
                          <a:solidFill>
                            <a:srgbClr val="000000"/>
                          </a:solidFill>
                        </a:rPr>
                        <a:t>Overall IP VCF</a:t>
                      </a:r>
                    </a:p>
                  </a:txBody>
                  <a:tcPr/>
                </a:tc>
                <a:tc>
                  <a:txBody>
                    <a:bodyPr/>
                    <a:lstStyle/>
                    <a:p>
                      <a:pPr algn="ctr"/>
                      <a:r>
                        <a:rPr lang="en-US" sz="1600" b="1" dirty="0">
                          <a:solidFill>
                            <a:srgbClr val="000000"/>
                          </a:solidFill>
                        </a:rPr>
                        <a:t>59%</a:t>
                      </a:r>
                    </a:p>
                  </a:txBody>
                  <a:tcPr/>
                </a:tc>
                <a:tc>
                  <a:txBody>
                    <a:bodyPr/>
                    <a:lstStyle/>
                    <a:p>
                      <a:pPr algn="ctr"/>
                      <a:r>
                        <a:rPr lang="en-US" sz="1600" b="1" dirty="0">
                          <a:solidFill>
                            <a:srgbClr val="000000"/>
                          </a:solidFill>
                        </a:rPr>
                        <a:t>60%</a:t>
                      </a:r>
                    </a:p>
                  </a:txBody>
                  <a:tcPr/>
                </a:tc>
                <a:extLst>
                  <a:ext uri="{0D108BD9-81ED-4DB2-BD59-A6C34878D82A}">
                    <a16:rowId xmlns:a16="http://schemas.microsoft.com/office/drawing/2014/main" val="1306480043"/>
                  </a:ext>
                </a:extLst>
              </a:tr>
              <a:tr h="370840">
                <a:tc>
                  <a:txBody>
                    <a:bodyPr/>
                    <a:lstStyle/>
                    <a:p>
                      <a:pPr marL="182880" lvl="0" algn="l" fontAlgn="b"/>
                      <a:r>
                        <a:rPr lang="en-US" sz="1600" b="0" i="0" u="none" strike="noStrike" dirty="0">
                          <a:solidFill>
                            <a:srgbClr val="000000"/>
                          </a:solidFill>
                          <a:effectLst/>
                          <a:latin typeface="Aptos Narrow" panose="020B0004020202020204" pitchFamily="34" charset="0"/>
                        </a:rPr>
                        <a:t>Medical VCF (IP)</a:t>
                      </a:r>
                    </a:p>
                  </a:txBody>
                  <a:tcPr marL="0" marR="0" marT="0" marB="0" anchor="ctr"/>
                </a:tc>
                <a:tc>
                  <a:txBody>
                    <a:bodyPr/>
                    <a:lstStyle/>
                    <a:p>
                      <a:pPr algn="ctr"/>
                      <a:r>
                        <a:rPr lang="en-US" sz="1600" b="0" i="0" u="none" strike="noStrike" cap="none" dirty="0">
                          <a:solidFill>
                            <a:srgbClr val="000000"/>
                          </a:solidFill>
                          <a:effectLst/>
                          <a:latin typeface="Aptos Narrow" panose="020B0004020202020204" pitchFamily="34" charset="0"/>
                          <a:ea typeface="+mn-ea"/>
                          <a:cs typeface="+mn-cs"/>
                          <a:sym typeface="Arial"/>
                        </a:rPr>
                        <a:t>54%</a:t>
                      </a:r>
                    </a:p>
                  </a:txBody>
                  <a:tcPr/>
                </a:tc>
                <a:tc>
                  <a:txBody>
                    <a:bodyPr/>
                    <a:lstStyle/>
                    <a:p>
                      <a:pPr algn="ctr"/>
                      <a:r>
                        <a:rPr lang="en-US" sz="1600" b="0" i="0" u="none" strike="noStrike" cap="none" dirty="0">
                          <a:solidFill>
                            <a:srgbClr val="000000"/>
                          </a:solidFill>
                          <a:effectLst/>
                          <a:latin typeface="Aptos Narrow" panose="020B0004020202020204" pitchFamily="34" charset="0"/>
                          <a:ea typeface="+mn-ea"/>
                          <a:cs typeface="+mn-cs"/>
                          <a:sym typeface="Arial"/>
                        </a:rPr>
                        <a:t>57%</a:t>
                      </a:r>
                    </a:p>
                  </a:txBody>
                  <a:tcPr/>
                </a:tc>
                <a:extLst>
                  <a:ext uri="{0D108BD9-81ED-4DB2-BD59-A6C34878D82A}">
                    <a16:rowId xmlns:a16="http://schemas.microsoft.com/office/drawing/2014/main" val="276266084"/>
                  </a:ext>
                </a:extLst>
              </a:tr>
              <a:tr h="370840">
                <a:tc>
                  <a:txBody>
                    <a:bodyPr/>
                    <a:lstStyle/>
                    <a:p>
                      <a:pPr marL="182880" lvl="0" algn="l" fontAlgn="b"/>
                      <a:r>
                        <a:rPr lang="en-US" sz="1600" b="0" i="0" u="none" strike="noStrike" dirty="0">
                          <a:solidFill>
                            <a:srgbClr val="000000"/>
                          </a:solidFill>
                          <a:effectLst/>
                          <a:latin typeface="Aptos Narrow" panose="020B0004020202020204" pitchFamily="34" charset="0"/>
                        </a:rPr>
                        <a:t>Surgical VCF (IP)</a:t>
                      </a:r>
                    </a:p>
                  </a:txBody>
                  <a:tcPr marL="0" marR="0" marT="0" marB="0" anchor="ctr"/>
                </a:tc>
                <a:tc>
                  <a:txBody>
                    <a:bodyPr/>
                    <a:lstStyle/>
                    <a:p>
                      <a:pPr algn="ctr"/>
                      <a:r>
                        <a:rPr lang="en-US" sz="1600" b="0" i="0" u="none" strike="noStrike" cap="none" dirty="0">
                          <a:solidFill>
                            <a:srgbClr val="000000"/>
                          </a:solidFill>
                          <a:effectLst/>
                          <a:latin typeface="Aptos Narrow" panose="020B0004020202020204" pitchFamily="34" charset="0"/>
                          <a:ea typeface="+mn-ea"/>
                          <a:cs typeface="+mn-cs"/>
                          <a:sym typeface="Arial"/>
                        </a:rPr>
                        <a:t>64%</a:t>
                      </a:r>
                    </a:p>
                  </a:txBody>
                  <a:tcPr/>
                </a:tc>
                <a:tc>
                  <a:txBody>
                    <a:bodyPr/>
                    <a:lstStyle/>
                    <a:p>
                      <a:pPr algn="ctr"/>
                      <a:r>
                        <a:rPr lang="en-US" sz="1600" b="0" i="0" u="none" strike="noStrike" cap="none" dirty="0">
                          <a:solidFill>
                            <a:srgbClr val="000000"/>
                          </a:solidFill>
                          <a:effectLst/>
                          <a:latin typeface="Aptos Narrow" panose="020B0004020202020204" pitchFamily="34" charset="0"/>
                          <a:ea typeface="+mn-ea"/>
                          <a:cs typeface="+mn-cs"/>
                          <a:sym typeface="Arial"/>
                        </a:rPr>
                        <a:t>66%</a:t>
                      </a:r>
                    </a:p>
                  </a:txBody>
                  <a:tcPr/>
                </a:tc>
                <a:extLst>
                  <a:ext uri="{0D108BD9-81ED-4DB2-BD59-A6C34878D82A}">
                    <a16:rowId xmlns:a16="http://schemas.microsoft.com/office/drawing/2014/main" val="2404385776"/>
                  </a:ext>
                </a:extLst>
              </a:tr>
              <a:tr h="0">
                <a:tc>
                  <a:txBody>
                    <a:bodyPr/>
                    <a:lstStyle/>
                    <a:p>
                      <a:endParaRPr lang="en-US" sz="700" b="0" dirty="0">
                        <a:solidFill>
                          <a:srgbClr val="000000"/>
                        </a:solidFill>
                      </a:endParaRPr>
                    </a:p>
                  </a:txBody>
                  <a:tcPr/>
                </a:tc>
                <a:tc>
                  <a:txBody>
                    <a:bodyPr/>
                    <a:lstStyle/>
                    <a:p>
                      <a:pPr algn="ctr"/>
                      <a:endParaRPr lang="en-US" sz="700" b="0" dirty="0">
                        <a:solidFill>
                          <a:srgbClr val="000000"/>
                        </a:solidFill>
                      </a:endParaRPr>
                    </a:p>
                  </a:txBody>
                  <a:tcPr/>
                </a:tc>
                <a:tc>
                  <a:txBody>
                    <a:bodyPr/>
                    <a:lstStyle/>
                    <a:p>
                      <a:pPr algn="ctr"/>
                      <a:endParaRPr lang="en-US" sz="700" b="0" dirty="0">
                        <a:solidFill>
                          <a:srgbClr val="000000"/>
                        </a:solidFill>
                      </a:endParaRPr>
                    </a:p>
                  </a:txBody>
                  <a:tcPr/>
                </a:tc>
                <a:extLst>
                  <a:ext uri="{0D108BD9-81ED-4DB2-BD59-A6C34878D82A}">
                    <a16:rowId xmlns:a16="http://schemas.microsoft.com/office/drawing/2014/main" val="565765946"/>
                  </a:ext>
                </a:extLst>
              </a:tr>
              <a:tr h="370840">
                <a:tc>
                  <a:txBody>
                    <a:bodyPr/>
                    <a:lstStyle/>
                    <a:p>
                      <a:r>
                        <a:rPr lang="en-US" sz="1600" b="1" dirty="0">
                          <a:solidFill>
                            <a:srgbClr val="000000"/>
                          </a:solidFill>
                        </a:rPr>
                        <a:t>Overall OP VCF</a:t>
                      </a:r>
                    </a:p>
                  </a:txBody>
                  <a:tcPr/>
                </a:tc>
                <a:tc>
                  <a:txBody>
                    <a:bodyPr/>
                    <a:lstStyle/>
                    <a:p>
                      <a:pPr algn="ctr"/>
                      <a:r>
                        <a:rPr lang="en-US" sz="1600" b="1" dirty="0">
                          <a:solidFill>
                            <a:srgbClr val="000000"/>
                          </a:solidFill>
                        </a:rPr>
                        <a:t>53%</a:t>
                      </a:r>
                    </a:p>
                  </a:txBody>
                  <a:tcPr/>
                </a:tc>
                <a:tc>
                  <a:txBody>
                    <a:bodyPr/>
                    <a:lstStyle/>
                    <a:p>
                      <a:pPr algn="ctr"/>
                      <a:r>
                        <a:rPr lang="en-US" sz="1600" b="1" dirty="0">
                          <a:solidFill>
                            <a:srgbClr val="000000"/>
                          </a:solidFill>
                        </a:rPr>
                        <a:t>56%</a:t>
                      </a:r>
                    </a:p>
                  </a:txBody>
                  <a:tcPr/>
                </a:tc>
                <a:extLst>
                  <a:ext uri="{0D108BD9-81ED-4DB2-BD59-A6C34878D82A}">
                    <a16:rowId xmlns:a16="http://schemas.microsoft.com/office/drawing/2014/main" val="136098052"/>
                  </a:ext>
                </a:extLst>
              </a:tr>
              <a:tr h="370840">
                <a:tc>
                  <a:txBody>
                    <a:bodyPr/>
                    <a:lstStyle/>
                    <a:p>
                      <a:pPr marL="182880" lvl="0" algn="l" fontAlgn="b"/>
                      <a:r>
                        <a:rPr lang="en-US" sz="1600" b="0" i="0" u="none" strike="noStrike" dirty="0">
                          <a:solidFill>
                            <a:srgbClr val="000000"/>
                          </a:solidFill>
                          <a:effectLst/>
                          <a:latin typeface="Aptos Narrow" panose="020B0004020202020204" pitchFamily="34" charset="0"/>
                        </a:rPr>
                        <a:t>Medical VCF (OP)</a:t>
                      </a:r>
                    </a:p>
                  </a:txBody>
                  <a:tcPr marL="0" marR="0" marT="0" marB="0" anchor="ctr"/>
                </a:tc>
                <a:tc>
                  <a:txBody>
                    <a:bodyPr/>
                    <a:lstStyle/>
                    <a:p>
                      <a:pPr marR="0" algn="ctr" rtl="0">
                        <a:lnSpc>
                          <a:spcPct val="100000"/>
                        </a:lnSpc>
                        <a:spcBef>
                          <a:spcPts val="0"/>
                        </a:spcBef>
                        <a:spcAft>
                          <a:spcPts val="0"/>
                        </a:spcAft>
                        <a:buClr>
                          <a:srgbClr val="000000"/>
                        </a:buClr>
                        <a:buFont typeface="Arial"/>
                      </a:pPr>
                      <a:r>
                        <a:rPr lang="en-US" sz="1600" b="0" i="0" u="none" strike="noStrike" cap="none" dirty="0">
                          <a:solidFill>
                            <a:srgbClr val="000000"/>
                          </a:solidFill>
                          <a:effectLst/>
                          <a:latin typeface="Aptos Narrow" panose="020B0004020202020204" pitchFamily="34" charset="0"/>
                          <a:ea typeface="+mn-ea"/>
                          <a:cs typeface="+mn-cs"/>
                          <a:sym typeface="Arial"/>
                        </a:rPr>
                        <a:t>52%</a:t>
                      </a:r>
                    </a:p>
                  </a:txBody>
                  <a:tcPr/>
                </a:tc>
                <a:tc>
                  <a:txBody>
                    <a:bodyPr/>
                    <a:lstStyle/>
                    <a:p>
                      <a:pPr marR="0" algn="ctr" rtl="0">
                        <a:lnSpc>
                          <a:spcPct val="100000"/>
                        </a:lnSpc>
                        <a:spcBef>
                          <a:spcPts val="0"/>
                        </a:spcBef>
                        <a:spcAft>
                          <a:spcPts val="0"/>
                        </a:spcAft>
                        <a:buClr>
                          <a:srgbClr val="000000"/>
                        </a:buClr>
                        <a:buFont typeface="Arial"/>
                      </a:pPr>
                      <a:r>
                        <a:rPr lang="en-US" sz="1600" b="0" i="0" u="none" strike="noStrike" cap="none" dirty="0">
                          <a:solidFill>
                            <a:srgbClr val="000000"/>
                          </a:solidFill>
                          <a:effectLst/>
                          <a:latin typeface="Aptos Narrow" panose="020B0004020202020204" pitchFamily="34" charset="0"/>
                          <a:ea typeface="+mn-ea"/>
                          <a:cs typeface="+mn-cs"/>
                          <a:sym typeface="Arial"/>
                        </a:rPr>
                        <a:t>54%</a:t>
                      </a:r>
                    </a:p>
                  </a:txBody>
                  <a:tcPr/>
                </a:tc>
                <a:extLst>
                  <a:ext uri="{0D108BD9-81ED-4DB2-BD59-A6C34878D82A}">
                    <a16:rowId xmlns:a16="http://schemas.microsoft.com/office/drawing/2014/main" val="2553244877"/>
                  </a:ext>
                </a:extLst>
              </a:tr>
              <a:tr h="370840">
                <a:tc>
                  <a:txBody>
                    <a:bodyPr/>
                    <a:lstStyle/>
                    <a:p>
                      <a:pPr marL="182880" lvl="0" algn="l" fontAlgn="b"/>
                      <a:r>
                        <a:rPr lang="en-US" sz="1600" b="0" i="0" u="none" strike="noStrike" dirty="0">
                          <a:solidFill>
                            <a:srgbClr val="000000"/>
                          </a:solidFill>
                          <a:effectLst/>
                          <a:latin typeface="Aptos Narrow" panose="020B0004020202020204" pitchFamily="34" charset="0"/>
                        </a:rPr>
                        <a:t>Surgical VCF (OP)</a:t>
                      </a:r>
                    </a:p>
                  </a:txBody>
                  <a:tcPr marL="0" marR="0" marT="0" marB="0" anchor="ctr"/>
                </a:tc>
                <a:tc>
                  <a:txBody>
                    <a:bodyPr/>
                    <a:lstStyle/>
                    <a:p>
                      <a:pPr marR="0" algn="ctr" rtl="0">
                        <a:lnSpc>
                          <a:spcPct val="100000"/>
                        </a:lnSpc>
                        <a:spcBef>
                          <a:spcPts val="0"/>
                        </a:spcBef>
                        <a:spcAft>
                          <a:spcPts val="0"/>
                        </a:spcAft>
                        <a:buClr>
                          <a:srgbClr val="000000"/>
                        </a:buClr>
                        <a:buFont typeface="Arial"/>
                      </a:pPr>
                      <a:r>
                        <a:rPr lang="en-US" sz="1600" b="0" i="0" u="none" strike="noStrike" cap="none" dirty="0">
                          <a:solidFill>
                            <a:srgbClr val="000000"/>
                          </a:solidFill>
                          <a:effectLst/>
                          <a:latin typeface="Aptos Narrow" panose="020B0004020202020204" pitchFamily="34" charset="0"/>
                          <a:ea typeface="+mn-ea"/>
                          <a:cs typeface="+mn-cs"/>
                          <a:sym typeface="Arial"/>
                        </a:rPr>
                        <a:t>56%</a:t>
                      </a:r>
                    </a:p>
                  </a:txBody>
                  <a:tcPr/>
                </a:tc>
                <a:tc>
                  <a:txBody>
                    <a:bodyPr/>
                    <a:lstStyle/>
                    <a:p>
                      <a:pPr marR="0" algn="ctr" rtl="0">
                        <a:lnSpc>
                          <a:spcPct val="100000"/>
                        </a:lnSpc>
                        <a:spcBef>
                          <a:spcPts val="0"/>
                        </a:spcBef>
                        <a:spcAft>
                          <a:spcPts val="0"/>
                        </a:spcAft>
                        <a:buClr>
                          <a:srgbClr val="000000"/>
                        </a:buClr>
                        <a:buFont typeface="Arial"/>
                      </a:pPr>
                      <a:r>
                        <a:rPr lang="en-US" sz="1600" b="0" i="0" u="none" strike="noStrike" cap="none" dirty="0">
                          <a:solidFill>
                            <a:srgbClr val="000000"/>
                          </a:solidFill>
                          <a:effectLst/>
                          <a:latin typeface="Aptos Narrow" panose="020B0004020202020204" pitchFamily="34" charset="0"/>
                          <a:ea typeface="+mn-ea"/>
                          <a:cs typeface="+mn-cs"/>
                          <a:sym typeface="Arial"/>
                        </a:rPr>
                        <a:t>63%</a:t>
                      </a:r>
                    </a:p>
                  </a:txBody>
                  <a:tcPr/>
                </a:tc>
                <a:extLst>
                  <a:ext uri="{0D108BD9-81ED-4DB2-BD59-A6C34878D82A}">
                    <a16:rowId xmlns:a16="http://schemas.microsoft.com/office/drawing/2014/main" val="2563206764"/>
                  </a:ext>
                </a:extLst>
              </a:tr>
            </a:tbl>
          </a:graphicData>
        </a:graphic>
      </p:graphicFrame>
    </p:spTree>
    <p:extLst>
      <p:ext uri="{BB962C8B-B14F-4D97-AF65-F5344CB8AC3E}">
        <p14:creationId xmlns:p14="http://schemas.microsoft.com/office/powerpoint/2010/main" val="2227364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A7373B7C-4982-F295-4B86-54CD79AFCDD7}"/>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DD511206-12B8-6F9E-8C81-BB76539729A9}"/>
              </a:ext>
            </a:extLst>
          </p:cNvPr>
          <p:cNvSpPr>
            <a:spLocks noGrp="1"/>
          </p:cNvSpPr>
          <p:nvPr>
            <p:ph type="title"/>
          </p:nvPr>
        </p:nvSpPr>
        <p:spPr/>
        <p:txBody>
          <a:bodyPr vert="horz">
            <a:normAutofit/>
          </a:bodyPr>
          <a:lstStyle/>
          <a:p>
            <a:r>
              <a:rPr lang="en-US" dirty="0"/>
              <a:t>Volume Scorecard Replication</a:t>
            </a:r>
            <a:endParaRPr lang="en-US" dirty="0">
              <a:solidFill>
                <a:srgbClr val="00338D"/>
              </a:solidFill>
            </a:endParaRPr>
          </a:p>
        </p:txBody>
      </p:sp>
    </p:spTree>
    <p:extLst>
      <p:ext uri="{BB962C8B-B14F-4D97-AF65-F5344CB8AC3E}">
        <p14:creationId xmlns:p14="http://schemas.microsoft.com/office/powerpoint/2010/main" val="558280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4376E4-DD04-C973-8EF6-8B4CD89F049F}"/>
              </a:ext>
            </a:extLst>
          </p:cNvPr>
          <p:cNvSpPr>
            <a:spLocks noGrp="1"/>
          </p:cNvSpPr>
          <p:nvPr>
            <p:ph type="title"/>
          </p:nvPr>
        </p:nvSpPr>
        <p:spPr/>
        <p:txBody>
          <a:bodyPr/>
          <a:lstStyle/>
          <a:p>
            <a:r>
              <a:rPr lang="en-US" dirty="0"/>
              <a:t>Replication of Volume Scorecard</a:t>
            </a:r>
          </a:p>
        </p:txBody>
      </p:sp>
      <p:sp>
        <p:nvSpPr>
          <p:cNvPr id="4" name="Text Placeholder 5">
            <a:extLst>
              <a:ext uri="{FF2B5EF4-FFF2-40B4-BE49-F238E27FC236}">
                <a16:creationId xmlns:a16="http://schemas.microsoft.com/office/drawing/2014/main" id="{49128FAB-6A15-CFCF-3A29-3A762A5B2DFE}"/>
              </a:ext>
            </a:extLst>
          </p:cNvPr>
          <p:cNvSpPr>
            <a:spLocks noGrp="1"/>
          </p:cNvSpPr>
          <p:nvPr>
            <p:ph type="body" idx="1"/>
          </p:nvPr>
        </p:nvSpPr>
        <p:spPr>
          <a:xfrm>
            <a:off x="838200" y="948659"/>
            <a:ext cx="10515600" cy="545650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00338D"/>
                </a:solidFill>
                <a:effectLst/>
                <a:uLnTx/>
                <a:uFillTx/>
                <a:latin typeface="Arial"/>
                <a:ea typeface="+mn-ea"/>
                <a:cs typeface="+mn-cs"/>
              </a:rPr>
              <a:t>Purpose</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dirty="0">
                <a:ln>
                  <a:noFill/>
                </a:ln>
                <a:solidFill>
                  <a:srgbClr val="00338D"/>
                </a:solidFill>
                <a:effectLst/>
                <a:uLnTx/>
                <a:uFillTx/>
                <a:latin typeface="Arial"/>
                <a:ea typeface="+mn-ea"/>
                <a:cs typeface="+mn-cs"/>
              </a:rPr>
              <a:t>The volume scorecard is designed to evaluate revenue provided by HSCRC volume policies vs. a hypothetical FFS scenario to support regulatory and strategic decision-making.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00338D"/>
                </a:solidFill>
                <a:effectLst/>
                <a:uLnTx/>
                <a:uFillTx/>
                <a:latin typeface="Arial"/>
                <a:ea typeface="+mn-ea"/>
                <a:cs typeface="+mn-cs"/>
              </a:rPr>
              <a:t>Replication Process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338D"/>
                </a:solidFill>
                <a:effectLst/>
                <a:uLnTx/>
                <a:uFillTx/>
                <a:latin typeface="Arial"/>
                <a:ea typeface="+mn-ea"/>
                <a:cs typeface="+mn-cs"/>
              </a:rPr>
              <a:t>Staff collaborated with a contractor to replicate the volume scorecard, create a simplified CY14-CY23 volume scorecard, a CY14-CY24 version, and hospital-specific summaries.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338D"/>
                </a:solidFill>
                <a:effectLst/>
                <a:uLnTx/>
                <a:uFillTx/>
                <a:latin typeface="Arial"/>
                <a:ea typeface="+mn-ea"/>
                <a:cs typeface="+mn-cs"/>
              </a:rPr>
              <a:t>MSA ECMAD data, rate files, and hospital-specific data were used to calculate revenue adjustments YoY.</a:t>
            </a:r>
          </a:p>
          <a:p>
            <a:pPr marL="177796" indent="0">
              <a:buNone/>
            </a:pPr>
            <a:br>
              <a:rPr lang="en-US" sz="1467" dirty="0"/>
            </a:br>
            <a:endParaRPr lang="en-US" sz="1467" dirty="0"/>
          </a:p>
        </p:txBody>
      </p:sp>
      <p:cxnSp>
        <p:nvCxnSpPr>
          <p:cNvPr id="7" name="Straight Connector 6">
            <a:extLst>
              <a:ext uri="{FF2B5EF4-FFF2-40B4-BE49-F238E27FC236}">
                <a16:creationId xmlns:a16="http://schemas.microsoft.com/office/drawing/2014/main" id="{75C73DBF-3581-86E9-126A-0252F57EDC0B}"/>
              </a:ext>
            </a:extLst>
          </p:cNvPr>
          <p:cNvCxnSpPr>
            <a:cxnSpLocks/>
          </p:cNvCxnSpPr>
          <p:nvPr/>
        </p:nvCxnSpPr>
        <p:spPr>
          <a:xfrm>
            <a:off x="719792" y="1249053"/>
            <a:ext cx="368984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56147E8-0E7A-0178-79FE-38187A304012}"/>
              </a:ext>
            </a:extLst>
          </p:cNvPr>
          <p:cNvCxnSpPr>
            <a:cxnSpLocks/>
          </p:cNvCxnSpPr>
          <p:nvPr/>
        </p:nvCxnSpPr>
        <p:spPr>
          <a:xfrm>
            <a:off x="719792" y="2191106"/>
            <a:ext cx="368984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271E3BC9-A2DD-88C7-66AE-A6D72336BAEE}"/>
              </a:ext>
            </a:extLst>
          </p:cNvPr>
          <p:cNvSpPr/>
          <p:nvPr/>
        </p:nvSpPr>
        <p:spPr>
          <a:xfrm>
            <a:off x="5450316" y="3131519"/>
            <a:ext cx="357216" cy="36359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a:solidFill>
                <a:schemeClr val="bg1"/>
              </a:solidFill>
            </a:endParaRPr>
          </a:p>
        </p:txBody>
      </p:sp>
      <p:graphicFrame>
        <p:nvGraphicFramePr>
          <p:cNvPr id="10" name="Table 9">
            <a:extLst>
              <a:ext uri="{FF2B5EF4-FFF2-40B4-BE49-F238E27FC236}">
                <a16:creationId xmlns:a16="http://schemas.microsoft.com/office/drawing/2014/main" id="{8EB9A6E1-8E55-D6AB-D0C5-C4FB8565ED1E}"/>
              </a:ext>
            </a:extLst>
          </p:cNvPr>
          <p:cNvGraphicFramePr>
            <a:graphicFrameLocks noGrp="1"/>
          </p:cNvGraphicFramePr>
          <p:nvPr/>
        </p:nvGraphicFramePr>
        <p:xfrm>
          <a:off x="3864328" y="3562959"/>
          <a:ext cx="3252903" cy="2371893"/>
        </p:xfrm>
        <a:graphic>
          <a:graphicData uri="http://schemas.openxmlformats.org/drawingml/2006/table">
            <a:tbl>
              <a:tblPr firstRow="1" bandRow="1">
                <a:tableStyleId>{5C22544A-7EE6-4342-B048-85BDC9FD1C3A}</a:tableStyleId>
              </a:tblPr>
              <a:tblGrid>
                <a:gridCol w="3252903">
                  <a:extLst>
                    <a:ext uri="{9D8B030D-6E8A-4147-A177-3AD203B41FA5}">
                      <a16:colId xmlns:a16="http://schemas.microsoft.com/office/drawing/2014/main" val="1356458063"/>
                    </a:ext>
                  </a:extLst>
                </a:gridCol>
              </a:tblGrid>
              <a:tr h="360213">
                <a:tc>
                  <a:txBody>
                    <a:bodyPr/>
                    <a:lstStyle/>
                    <a:p>
                      <a:pPr algn="ctr"/>
                      <a:r>
                        <a:rPr lang="en-US" sz="1400" dirty="0"/>
                        <a:t>Included in Replication Process</a:t>
                      </a:r>
                    </a:p>
                  </a:txBody>
                  <a:tcPr anchor="ctr"/>
                </a:tc>
                <a:extLst>
                  <a:ext uri="{0D108BD9-81ED-4DB2-BD59-A6C34878D82A}">
                    <a16:rowId xmlns:a16="http://schemas.microsoft.com/office/drawing/2014/main" val="1637659207"/>
                  </a:ext>
                </a:extLst>
              </a:tr>
              <a:tr h="326178">
                <a:tc>
                  <a:txBody>
                    <a:bodyPr/>
                    <a:lstStyle/>
                    <a:p>
                      <a:pPr marL="285750" indent="-285750">
                        <a:buFont typeface="Arial" panose="020B0604020202020204" pitchFamily="34" charset="0"/>
                        <a:buChar char="•"/>
                      </a:pPr>
                      <a:r>
                        <a:rPr lang="en-US" sz="1400" dirty="0"/>
                        <a:t>Replication of the volume scorecard using raw data from rate files and existing HSCRC calculation methodologies</a:t>
                      </a:r>
                    </a:p>
                    <a:p>
                      <a:pPr marL="285750" indent="-285750">
                        <a:buFont typeface="Arial" panose="020B0604020202020204" pitchFamily="34" charset="0"/>
                        <a:buChar char="•"/>
                      </a:pPr>
                      <a:r>
                        <a:rPr lang="en-US" sz="1400" dirty="0"/>
                        <a:t>Incorporation of updated VCF assumptions</a:t>
                      </a:r>
                    </a:p>
                    <a:p>
                      <a:pPr marL="285750" indent="-285750">
                        <a:buFont typeface="Arial" panose="020B0604020202020204" pitchFamily="34" charset="0"/>
                        <a:buChar char="•"/>
                      </a:pPr>
                      <a:r>
                        <a:rPr lang="en-US" sz="1400" dirty="0"/>
                        <a:t>Methodology descriptions</a:t>
                      </a:r>
                    </a:p>
                    <a:p>
                      <a:pPr marL="285750" marR="0" indent="-285750" algn="l" rtl="0">
                        <a:lnSpc>
                          <a:spcPct val="100000"/>
                        </a:lnSpc>
                        <a:spcBef>
                          <a:spcPts val="0"/>
                        </a:spcBef>
                        <a:spcAft>
                          <a:spcPts val="0"/>
                        </a:spcAft>
                        <a:buClr>
                          <a:srgbClr val="000000"/>
                        </a:buClr>
                        <a:buFont typeface="Arial" panose="020B0604020202020204" pitchFamily="34" charset="0"/>
                        <a:buChar char="•"/>
                      </a:pPr>
                      <a:r>
                        <a:rPr lang="en-US" sz="1400" b="0" i="0" u="none" strike="noStrike" cap="none" dirty="0">
                          <a:solidFill>
                            <a:schemeClr val="dk1"/>
                          </a:solidFill>
                          <a:latin typeface="+mn-lt"/>
                          <a:ea typeface="+mn-ea"/>
                          <a:cs typeface="+mn-cs"/>
                          <a:sym typeface="Arial"/>
                        </a:rPr>
                        <a:t>Correlation comparison to HSCRC original volume scorecard</a:t>
                      </a:r>
                    </a:p>
                  </a:txBody>
                  <a:tcPr/>
                </a:tc>
                <a:extLst>
                  <a:ext uri="{0D108BD9-81ED-4DB2-BD59-A6C34878D82A}">
                    <a16:rowId xmlns:a16="http://schemas.microsoft.com/office/drawing/2014/main" val="1246638865"/>
                  </a:ext>
                </a:extLst>
              </a:tr>
            </a:tbl>
          </a:graphicData>
        </a:graphic>
      </p:graphicFrame>
      <p:pic>
        <p:nvPicPr>
          <p:cNvPr id="12" name="Graphic 11" descr="Checkmark with solid fill">
            <a:extLst>
              <a:ext uri="{FF2B5EF4-FFF2-40B4-BE49-F238E27FC236}">
                <a16:creationId xmlns:a16="http://schemas.microsoft.com/office/drawing/2014/main" id="{38142ED7-52F3-75BE-2C9F-676376AC58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28637" y="3219954"/>
            <a:ext cx="200574" cy="200574"/>
          </a:xfrm>
          <a:prstGeom prst="rect">
            <a:avLst/>
          </a:prstGeom>
        </p:spPr>
      </p:pic>
    </p:spTree>
    <p:extLst>
      <p:ext uri="{BB962C8B-B14F-4D97-AF65-F5344CB8AC3E}">
        <p14:creationId xmlns:p14="http://schemas.microsoft.com/office/powerpoint/2010/main" val="2240445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6B9C0-A5AA-7563-17AA-7242F791BAC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4942619-F78A-1BFE-54EE-09C61FF3B5B5}"/>
              </a:ext>
            </a:extLst>
          </p:cNvPr>
          <p:cNvSpPr>
            <a:spLocks noGrp="1"/>
          </p:cNvSpPr>
          <p:nvPr>
            <p:ph type="title"/>
          </p:nvPr>
        </p:nvSpPr>
        <p:spPr>
          <a:xfrm>
            <a:off x="972127" y="347859"/>
            <a:ext cx="10926948" cy="600800"/>
          </a:xfrm>
        </p:spPr>
        <p:txBody>
          <a:bodyPr/>
          <a:lstStyle/>
          <a:p>
            <a:r>
              <a:rPr lang="en-US" dirty="0"/>
              <a:t>Volume Scorecard Comparison: HSCRC Version Shared </a:t>
            </a:r>
            <a:r>
              <a:rPr lang="en-US" dirty="0">
                <a:solidFill>
                  <a:schemeClr val="tx1"/>
                </a:solidFill>
              </a:rPr>
              <a:t>December 2024 vs September 2025 Replicated Version</a:t>
            </a:r>
            <a:br>
              <a:rPr lang="en-US" dirty="0"/>
            </a:br>
            <a:br>
              <a:rPr lang="en-US" dirty="0"/>
            </a:br>
            <a:endParaRPr lang="en-US" dirty="0"/>
          </a:p>
        </p:txBody>
      </p:sp>
      <p:sp>
        <p:nvSpPr>
          <p:cNvPr id="35" name="TextBox 34">
            <a:extLst>
              <a:ext uri="{FF2B5EF4-FFF2-40B4-BE49-F238E27FC236}">
                <a16:creationId xmlns:a16="http://schemas.microsoft.com/office/drawing/2014/main" id="{ECB878ED-0311-093B-4CA4-23A0A83CD34E}"/>
              </a:ext>
            </a:extLst>
          </p:cNvPr>
          <p:cNvSpPr txBox="1"/>
          <p:nvPr/>
        </p:nvSpPr>
        <p:spPr>
          <a:xfrm>
            <a:off x="7366754" y="1405986"/>
            <a:ext cx="3829882" cy="690278"/>
          </a:xfrm>
          <a:prstGeom prst="rect">
            <a:avLst/>
          </a:prstGeom>
          <a:solidFill>
            <a:schemeClr val="accent3"/>
          </a:solidFill>
        </p:spPr>
        <p:txBody>
          <a:bodyPr vert="horz" wrap="square" lIns="0" tIns="0" rIns="0" bIns="0" rtlCol="0" anchor="ctr" anchorCtr="0">
            <a:noAutofit/>
          </a:bodyPr>
          <a:lstStyle/>
          <a:p>
            <a:pPr marL="0" marR="0" lvl="0" indent="0" algn="ctr" defTabSz="914400" eaLnBrk="1" fontAlgn="auto" latinLnBrk="0" hangingPunct="1">
              <a:lnSpc>
                <a:spcPct val="100000"/>
              </a:lnSpc>
              <a:spcBef>
                <a:spcPts val="600"/>
              </a:spcBef>
              <a:spcAft>
                <a:spcPts val="600"/>
              </a:spcAft>
              <a:buClrTx/>
              <a:buSzTx/>
              <a:buFontTx/>
              <a:buNone/>
              <a:tabLst/>
              <a:defRPr/>
            </a:pPr>
            <a:r>
              <a:rPr kumimoji="0" lang="en-US" sz="1400" b="1" i="0" u="none" strike="noStrike" kern="0" cap="none" spc="0" normalizeH="0" baseline="0" noProof="0" dirty="0">
                <a:ln>
                  <a:noFill/>
                </a:ln>
                <a:solidFill>
                  <a:schemeClr val="bg2"/>
                </a:solidFill>
                <a:effectLst/>
                <a:uLnTx/>
                <a:uFillTx/>
              </a:rPr>
              <a:t>September 2025 Replicated Version</a:t>
            </a:r>
          </a:p>
        </p:txBody>
      </p:sp>
      <p:sp>
        <p:nvSpPr>
          <p:cNvPr id="36" name="TextBox 35">
            <a:extLst>
              <a:ext uri="{FF2B5EF4-FFF2-40B4-BE49-F238E27FC236}">
                <a16:creationId xmlns:a16="http://schemas.microsoft.com/office/drawing/2014/main" id="{FA78A41A-88F3-694D-6F81-B9D0C93471E3}"/>
              </a:ext>
            </a:extLst>
          </p:cNvPr>
          <p:cNvSpPr txBox="1"/>
          <p:nvPr/>
        </p:nvSpPr>
        <p:spPr>
          <a:xfrm>
            <a:off x="995364" y="1405985"/>
            <a:ext cx="3928383" cy="690278"/>
          </a:xfrm>
          <a:prstGeom prst="rect">
            <a:avLst/>
          </a:prstGeom>
          <a:solidFill>
            <a:schemeClr val="bg2"/>
          </a:solidFill>
        </p:spPr>
        <p:txBody>
          <a:bodyPr vert="horz" wrap="square" lIns="0" tIns="0" rIns="0" bIns="0" rtlCol="0" anchor="ctr" anchorCtr="0">
            <a:no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dirty="0">
                <a:ln>
                  <a:noFill/>
                </a:ln>
                <a:solidFill>
                  <a:prstClr val="white"/>
                </a:solidFill>
                <a:effectLst/>
                <a:uLnTx/>
                <a:uFillTx/>
              </a:rPr>
              <a:t>HSCRC Version </a:t>
            </a:r>
            <a:r>
              <a:rPr kumimoji="0" lang="en-US" sz="1400" b="1" i="0" u="none" strike="noStrike" kern="0" cap="none" spc="0" normalizeH="0" baseline="0" noProof="0" dirty="0">
                <a:ln>
                  <a:noFill/>
                </a:ln>
                <a:solidFill>
                  <a:schemeClr val="bg1"/>
                </a:solidFill>
                <a:effectLst/>
                <a:uLnTx/>
                <a:uFillTx/>
              </a:rPr>
              <a:t>Shared </a:t>
            </a:r>
            <a:r>
              <a:rPr lang="en-US" sz="1400" b="1" kern="0" dirty="0">
                <a:solidFill>
                  <a:schemeClr val="bg1"/>
                </a:solidFill>
              </a:rPr>
              <a:t>as part of December 2024 volume policy approval</a:t>
            </a:r>
            <a:endParaRPr kumimoji="0" lang="en-US" sz="1400" b="1" i="0" u="none" strike="noStrike" kern="0" cap="none" spc="0" normalizeH="0" baseline="0" noProof="0" dirty="0">
              <a:ln>
                <a:noFill/>
              </a:ln>
              <a:solidFill>
                <a:schemeClr val="bg1"/>
              </a:solidFill>
              <a:effectLst/>
              <a:uLnTx/>
              <a:uFillTx/>
            </a:endParaRPr>
          </a:p>
        </p:txBody>
      </p:sp>
      <p:sp>
        <p:nvSpPr>
          <p:cNvPr id="37" name="TextBox 36">
            <a:extLst>
              <a:ext uri="{FF2B5EF4-FFF2-40B4-BE49-F238E27FC236}">
                <a16:creationId xmlns:a16="http://schemas.microsoft.com/office/drawing/2014/main" id="{02CA880B-1E27-9A4A-82E0-14E1BC30609F}"/>
              </a:ext>
            </a:extLst>
          </p:cNvPr>
          <p:cNvSpPr txBox="1"/>
          <p:nvPr/>
        </p:nvSpPr>
        <p:spPr>
          <a:xfrm>
            <a:off x="995364" y="2186365"/>
            <a:ext cx="10201272" cy="405231"/>
          </a:xfrm>
          <a:prstGeom prst="rect">
            <a:avLst/>
          </a:prstGeom>
        </p:spPr>
        <p:txBody>
          <a:bodyPr vert="horz" wrap="square" lIns="0" tIns="0" rIns="0" bIns="0" rtlCol="0" anchor="t" anchorCtr="0">
            <a:no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00338D"/>
                </a:solidFill>
                <a:effectLst/>
                <a:uLnTx/>
                <a:uFillTx/>
              </a:rPr>
              <a:t>Every data element within the scorecard was re-evaluated.  </a:t>
            </a:r>
            <a:r>
              <a:rPr lang="en-US" sz="1400" kern="0" dirty="0">
                <a:solidFill>
                  <a:srgbClr val="00338D"/>
                </a:solidFill>
              </a:rPr>
              <a:t>The following technical enhancements were made </a:t>
            </a:r>
            <a:r>
              <a:rPr kumimoji="0" lang="en-US" sz="1400" b="0" i="0" u="none" strike="noStrike" kern="0" cap="none" spc="0" normalizeH="0" baseline="0" noProof="0" dirty="0">
                <a:ln>
                  <a:noFill/>
                </a:ln>
                <a:solidFill>
                  <a:srgbClr val="00338D"/>
                </a:solidFill>
                <a:effectLst/>
                <a:uLnTx/>
                <a:uFillTx/>
              </a:rPr>
              <a:t>:</a:t>
            </a:r>
          </a:p>
          <a:p>
            <a:pPr marL="628650" lvl="1" indent="-171450">
              <a:spcAft>
                <a:spcPts val="600"/>
              </a:spcAft>
              <a:buFont typeface="Wingdings" panose="05000000000000000000" pitchFamily="2" charset="2"/>
              <a:buChar char="§"/>
            </a:pPr>
            <a:r>
              <a:rPr lang="en-US" sz="1100" kern="0" dirty="0">
                <a:solidFill>
                  <a:srgbClr val="00338D"/>
                </a:solidFill>
              </a:rPr>
              <a:t>Unrecognized funding and PAU Shared Savings in the FFS environment has been updated</a:t>
            </a:r>
          </a:p>
          <a:p>
            <a:pPr marL="628650" lvl="1" indent="-171450">
              <a:spcAft>
                <a:spcPts val="600"/>
              </a:spcAft>
              <a:buFont typeface="Wingdings" panose="05000000000000000000" pitchFamily="2" charset="2"/>
              <a:buChar char="§"/>
            </a:pPr>
            <a:r>
              <a:rPr lang="en-US" sz="1100" kern="0" dirty="0">
                <a:solidFill>
                  <a:srgbClr val="00338D"/>
                </a:solidFill>
              </a:rPr>
              <a:t>Source of Maryland HSCRC </a:t>
            </a:r>
            <a:r>
              <a:rPr lang="en-US" sz="1100" kern="0" dirty="0" err="1">
                <a:solidFill>
                  <a:srgbClr val="00338D"/>
                </a:solidFill>
              </a:rPr>
              <a:t>marketshift</a:t>
            </a:r>
            <a:r>
              <a:rPr lang="en-US" sz="1100" kern="0" dirty="0">
                <a:solidFill>
                  <a:srgbClr val="00338D"/>
                </a:solidFill>
              </a:rPr>
              <a:t> revenue adjustments is now utilizing the rate files rather than the </a:t>
            </a:r>
            <a:r>
              <a:rPr lang="en-US" sz="1100" kern="0" dirty="0" err="1">
                <a:solidFill>
                  <a:srgbClr val="00338D"/>
                </a:solidFill>
              </a:rPr>
              <a:t>marketshift</a:t>
            </a:r>
            <a:r>
              <a:rPr lang="en-US" sz="1100" kern="0" dirty="0">
                <a:solidFill>
                  <a:srgbClr val="00338D"/>
                </a:solidFill>
              </a:rPr>
              <a:t> output files</a:t>
            </a:r>
          </a:p>
          <a:p>
            <a:pPr marL="628650" lvl="1" indent="-171450">
              <a:spcAft>
                <a:spcPts val="600"/>
              </a:spcAft>
              <a:buFont typeface="Wingdings" panose="05000000000000000000" pitchFamily="2" charset="2"/>
              <a:buChar char="§"/>
            </a:pPr>
            <a:r>
              <a:rPr lang="en-US" sz="1100" kern="0" dirty="0">
                <a:solidFill>
                  <a:srgbClr val="00338D"/>
                </a:solidFill>
              </a:rPr>
              <a:t>Updated Hospital specific volume adjustments</a:t>
            </a:r>
          </a:p>
          <a:p>
            <a:pPr marL="628650" lvl="1" indent="-171450">
              <a:spcAft>
                <a:spcPts val="600"/>
              </a:spcAft>
              <a:buFont typeface="Wingdings" panose="05000000000000000000" pitchFamily="2" charset="2"/>
              <a:buChar char="§"/>
            </a:pPr>
            <a:r>
              <a:rPr lang="en-US" sz="1100" kern="0" dirty="0">
                <a:solidFill>
                  <a:srgbClr val="00338D"/>
                </a:solidFill>
              </a:rPr>
              <a:t>Recognized funding, unrecognized funding, and PAU volume changes under FFS counterfactual has been updated to </a:t>
            </a:r>
            <a:r>
              <a:rPr lang="en-US" sz="1100" kern="0" dirty="0"/>
              <a:t>account for a 59% VCF</a:t>
            </a:r>
            <a:r>
              <a:rPr lang="en-US" sz="1100" kern="0" dirty="0">
                <a:solidFill>
                  <a:srgbClr val="00338D"/>
                </a:solidFill>
              </a:rPr>
              <a:t>.</a:t>
            </a:r>
          </a:p>
          <a:p>
            <a:pPr marL="628650" lvl="1" indent="-171450">
              <a:spcAft>
                <a:spcPts val="600"/>
              </a:spcAft>
              <a:buFont typeface="Wingdings" panose="05000000000000000000" pitchFamily="2" charset="2"/>
              <a:buChar char="§"/>
            </a:pPr>
            <a:r>
              <a:rPr lang="en-US" sz="1100" kern="0" dirty="0">
                <a:solidFill>
                  <a:srgbClr val="00338D"/>
                </a:solidFill>
              </a:rPr>
              <a:t>Accounts for additional adjustments previously omitted from the analysis, e.g., surge funding. </a:t>
            </a:r>
            <a:endParaRPr kumimoji="0" lang="en-US" sz="1100" b="0" i="0" u="none" strike="noStrike" kern="0" cap="none" spc="0" normalizeH="0" baseline="0" noProof="0" dirty="0">
              <a:ln>
                <a:noFill/>
              </a:ln>
              <a:solidFill>
                <a:srgbClr val="00338D"/>
              </a:solidFill>
              <a:effectLst/>
              <a:uLnTx/>
              <a:uFillTx/>
            </a:endParaRPr>
          </a:p>
        </p:txBody>
      </p:sp>
      <p:sp>
        <p:nvSpPr>
          <p:cNvPr id="38" name="TextBox 37">
            <a:extLst>
              <a:ext uri="{FF2B5EF4-FFF2-40B4-BE49-F238E27FC236}">
                <a16:creationId xmlns:a16="http://schemas.microsoft.com/office/drawing/2014/main" id="{DD032895-97EB-BA9B-212C-08DD163DB0A8}"/>
              </a:ext>
            </a:extLst>
          </p:cNvPr>
          <p:cNvSpPr txBox="1"/>
          <p:nvPr/>
        </p:nvSpPr>
        <p:spPr>
          <a:xfrm>
            <a:off x="972127" y="4123909"/>
            <a:ext cx="4570102" cy="142496"/>
          </a:xfrm>
          <a:prstGeom prst="rect">
            <a:avLst/>
          </a:prstGeom>
        </p:spPr>
        <p:txBody>
          <a:bodyPr vert="horz" wrap="square" lIns="0" tIns="0" rIns="0" bIns="0" rtlCol="0" anchor="t" anchorCtr="0">
            <a:no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dirty="0">
                <a:ln>
                  <a:noFill/>
                </a:ln>
                <a:solidFill>
                  <a:srgbClr val="00338D"/>
                </a:solidFill>
                <a:effectLst/>
                <a:uLnTx/>
                <a:uFillTx/>
              </a:rPr>
              <a:t>September 2025 Replicated Version Methodology</a:t>
            </a:r>
          </a:p>
        </p:txBody>
      </p:sp>
      <p:cxnSp>
        <p:nvCxnSpPr>
          <p:cNvPr id="39" name="Straight Connector 38">
            <a:extLst>
              <a:ext uri="{FF2B5EF4-FFF2-40B4-BE49-F238E27FC236}">
                <a16:creationId xmlns:a16="http://schemas.microsoft.com/office/drawing/2014/main" id="{027E8185-BED8-FF5E-C45F-CAD91284530E}"/>
              </a:ext>
            </a:extLst>
          </p:cNvPr>
          <p:cNvCxnSpPr>
            <a:cxnSpLocks/>
          </p:cNvCxnSpPr>
          <p:nvPr/>
        </p:nvCxnSpPr>
        <p:spPr>
          <a:xfrm>
            <a:off x="919120" y="4375700"/>
            <a:ext cx="4389120" cy="0"/>
          </a:xfrm>
          <a:prstGeom prst="line">
            <a:avLst/>
          </a:prstGeom>
          <a:noFill/>
          <a:ln w="12700" cap="flat" cmpd="sng" algn="ctr">
            <a:solidFill>
              <a:srgbClr val="00338D"/>
            </a:solidFill>
            <a:prstDash val="solid"/>
            <a:miter lim="800000"/>
          </a:ln>
          <a:effectLst/>
        </p:spPr>
      </p:cxnSp>
      <p:sp>
        <p:nvSpPr>
          <p:cNvPr id="40" name="TextBox 39">
            <a:extLst>
              <a:ext uri="{FF2B5EF4-FFF2-40B4-BE49-F238E27FC236}">
                <a16:creationId xmlns:a16="http://schemas.microsoft.com/office/drawing/2014/main" id="{B13B71DA-7390-9CC1-8855-027D0C1F632F}"/>
              </a:ext>
            </a:extLst>
          </p:cNvPr>
          <p:cNvSpPr txBox="1"/>
          <p:nvPr/>
        </p:nvSpPr>
        <p:spPr>
          <a:xfrm>
            <a:off x="6511536" y="5012262"/>
            <a:ext cx="1179445" cy="523155"/>
          </a:xfrm>
          <a:prstGeom prst="rect">
            <a:avLst/>
          </a:prstGeom>
          <a:solidFill>
            <a:sysClr val="window" lastClr="FFFFFF">
              <a:lumMod val="65000"/>
            </a:sysClr>
          </a:solidFill>
        </p:spPr>
        <p:txBody>
          <a:bodyPr vert="horz" wrap="square" lIns="0" tIns="0" rIns="0" bIns="0" rtlCol="0" anchor="ctr" anchorCtr="0">
            <a:no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200" b="1" i="0" u="none" strike="noStrike" kern="0" cap="none" spc="0" normalizeH="0" baseline="0" noProof="0" dirty="0">
                <a:ln>
                  <a:noFill/>
                </a:ln>
                <a:solidFill>
                  <a:prstClr val="white"/>
                </a:solidFill>
                <a:effectLst/>
                <a:uLnTx/>
                <a:uFillTx/>
              </a:rPr>
              <a:t>Anticipated PAU Under FFS</a:t>
            </a:r>
          </a:p>
        </p:txBody>
      </p:sp>
      <p:sp>
        <p:nvSpPr>
          <p:cNvPr id="41" name="TextBox 40">
            <a:extLst>
              <a:ext uri="{FF2B5EF4-FFF2-40B4-BE49-F238E27FC236}">
                <a16:creationId xmlns:a16="http://schemas.microsoft.com/office/drawing/2014/main" id="{E85B9CBE-14EE-995C-0D28-7B9618ED70D3}"/>
              </a:ext>
            </a:extLst>
          </p:cNvPr>
          <p:cNvSpPr txBox="1"/>
          <p:nvPr/>
        </p:nvSpPr>
        <p:spPr>
          <a:xfrm>
            <a:off x="972127" y="4445962"/>
            <a:ext cx="1179445" cy="523155"/>
          </a:xfrm>
          <a:prstGeom prst="rect">
            <a:avLst/>
          </a:prstGeom>
          <a:solidFill>
            <a:schemeClr val="accent1"/>
          </a:solidFill>
        </p:spPr>
        <p:txBody>
          <a:bodyPr vert="horz" wrap="square" lIns="0" tIns="0" rIns="0" bIns="0" rtlCol="0" anchor="ctr" anchorCtr="0">
            <a:no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200" b="1" i="0" u="none" strike="noStrike" kern="0" cap="none" spc="0" normalizeH="0" baseline="0" noProof="0" dirty="0">
                <a:ln>
                  <a:noFill/>
                </a:ln>
                <a:solidFill>
                  <a:prstClr val="white"/>
                </a:solidFill>
                <a:effectLst/>
                <a:uLnTx/>
                <a:uFillTx/>
              </a:rPr>
              <a:t>MSA</a:t>
            </a:r>
          </a:p>
        </p:txBody>
      </p:sp>
      <p:sp>
        <p:nvSpPr>
          <p:cNvPr id="42" name="TextBox 41">
            <a:extLst>
              <a:ext uri="{FF2B5EF4-FFF2-40B4-BE49-F238E27FC236}">
                <a16:creationId xmlns:a16="http://schemas.microsoft.com/office/drawing/2014/main" id="{7B6CF67B-6AE1-3487-A4CE-AC3DEE394E31}"/>
              </a:ext>
            </a:extLst>
          </p:cNvPr>
          <p:cNvSpPr txBox="1"/>
          <p:nvPr/>
        </p:nvSpPr>
        <p:spPr>
          <a:xfrm>
            <a:off x="2184703" y="4450990"/>
            <a:ext cx="1179445" cy="523155"/>
          </a:xfrm>
          <a:prstGeom prst="rect">
            <a:avLst/>
          </a:prstGeom>
          <a:solidFill>
            <a:schemeClr val="accent1"/>
          </a:solidFill>
        </p:spPr>
        <p:txBody>
          <a:bodyPr vert="horz" wrap="square" lIns="0" tIns="0" rIns="0" bIns="0" rtlCol="0" anchor="ctr" anchorCtr="0">
            <a:no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200" b="1" i="0" u="none" strike="noStrike" kern="0" cap="none" spc="0" normalizeH="0" baseline="0" noProof="0" dirty="0">
                <a:ln>
                  <a:noFill/>
                </a:ln>
                <a:solidFill>
                  <a:prstClr val="white"/>
                </a:solidFill>
                <a:effectLst/>
                <a:uLnTx/>
                <a:uFillTx/>
              </a:rPr>
              <a:t>Demographic Adjustment</a:t>
            </a:r>
          </a:p>
        </p:txBody>
      </p:sp>
      <p:sp>
        <p:nvSpPr>
          <p:cNvPr id="43" name="TextBox 42">
            <a:extLst>
              <a:ext uri="{FF2B5EF4-FFF2-40B4-BE49-F238E27FC236}">
                <a16:creationId xmlns:a16="http://schemas.microsoft.com/office/drawing/2014/main" id="{2CB9051F-1943-CEA0-3BBD-20A78DB1B9E6}"/>
              </a:ext>
            </a:extLst>
          </p:cNvPr>
          <p:cNvSpPr txBox="1"/>
          <p:nvPr/>
        </p:nvSpPr>
        <p:spPr>
          <a:xfrm>
            <a:off x="3397278" y="4451984"/>
            <a:ext cx="1179445" cy="523155"/>
          </a:xfrm>
          <a:prstGeom prst="rect">
            <a:avLst/>
          </a:prstGeom>
          <a:solidFill>
            <a:schemeClr val="accent1"/>
          </a:solidFill>
        </p:spPr>
        <p:txBody>
          <a:bodyPr vert="horz" wrap="square" lIns="0" tIns="0" rIns="0" bIns="0" rtlCol="0" anchor="ctr" anchorCtr="0">
            <a:no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200" b="1" i="0" u="none" strike="noStrike" kern="0" cap="none" spc="0" normalizeH="0" baseline="0" noProof="0" dirty="0">
                <a:ln>
                  <a:noFill/>
                </a:ln>
                <a:solidFill>
                  <a:prstClr val="white"/>
                </a:solidFill>
                <a:effectLst/>
                <a:uLnTx/>
                <a:uFillTx/>
              </a:rPr>
              <a:t>PAU Shared Savings</a:t>
            </a:r>
          </a:p>
        </p:txBody>
      </p:sp>
      <p:sp>
        <p:nvSpPr>
          <p:cNvPr id="44" name="TextBox 43">
            <a:extLst>
              <a:ext uri="{FF2B5EF4-FFF2-40B4-BE49-F238E27FC236}">
                <a16:creationId xmlns:a16="http://schemas.microsoft.com/office/drawing/2014/main" id="{73CA02A2-307B-4784-8591-13F6969366C6}"/>
              </a:ext>
            </a:extLst>
          </p:cNvPr>
          <p:cNvSpPr txBox="1"/>
          <p:nvPr/>
        </p:nvSpPr>
        <p:spPr>
          <a:xfrm>
            <a:off x="972127" y="5024325"/>
            <a:ext cx="1179445" cy="523155"/>
          </a:xfrm>
          <a:prstGeom prst="rect">
            <a:avLst/>
          </a:prstGeom>
          <a:solidFill>
            <a:schemeClr val="accent1"/>
          </a:solidFill>
        </p:spPr>
        <p:txBody>
          <a:bodyPr vert="horz" wrap="square" lIns="0" tIns="0" rIns="0" bIns="0" rtlCol="0" anchor="ctr" anchorCtr="0">
            <a:no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200" b="1" i="0" u="none" strike="noStrike" kern="0" cap="none" spc="0" normalizeH="0" baseline="0" noProof="0" dirty="0">
                <a:ln>
                  <a:noFill/>
                </a:ln>
                <a:solidFill>
                  <a:prstClr val="white"/>
                </a:solidFill>
                <a:effectLst/>
                <a:uLnTx/>
                <a:uFillTx/>
              </a:rPr>
              <a:t>Efficiency</a:t>
            </a:r>
          </a:p>
        </p:txBody>
      </p:sp>
      <p:sp>
        <p:nvSpPr>
          <p:cNvPr id="45" name="TextBox 44">
            <a:extLst>
              <a:ext uri="{FF2B5EF4-FFF2-40B4-BE49-F238E27FC236}">
                <a16:creationId xmlns:a16="http://schemas.microsoft.com/office/drawing/2014/main" id="{6F071354-0D8D-B305-8E1A-2E42426C17D0}"/>
              </a:ext>
            </a:extLst>
          </p:cNvPr>
          <p:cNvSpPr txBox="1"/>
          <p:nvPr/>
        </p:nvSpPr>
        <p:spPr>
          <a:xfrm>
            <a:off x="2184703" y="5014701"/>
            <a:ext cx="1179445" cy="523155"/>
          </a:xfrm>
          <a:prstGeom prst="rect">
            <a:avLst/>
          </a:prstGeom>
          <a:solidFill>
            <a:schemeClr val="accent1"/>
          </a:solidFill>
        </p:spPr>
        <p:txBody>
          <a:bodyPr vert="horz" wrap="square" lIns="0" tIns="0" rIns="0" bIns="0" rtlCol="0" anchor="ctr" anchorCtr="0">
            <a:no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200" b="1" i="0" u="none" strike="noStrike" kern="0" cap="none" spc="0" normalizeH="0" baseline="0" noProof="0" dirty="0">
                <a:ln>
                  <a:noFill/>
                </a:ln>
                <a:solidFill>
                  <a:prstClr val="white"/>
                </a:solidFill>
                <a:effectLst/>
                <a:uLnTx/>
                <a:uFillTx/>
              </a:rPr>
              <a:t>Deregulation</a:t>
            </a:r>
          </a:p>
        </p:txBody>
      </p:sp>
      <p:sp>
        <p:nvSpPr>
          <p:cNvPr id="46" name="TextBox 45">
            <a:extLst>
              <a:ext uri="{FF2B5EF4-FFF2-40B4-BE49-F238E27FC236}">
                <a16:creationId xmlns:a16="http://schemas.microsoft.com/office/drawing/2014/main" id="{32AD2516-3D7C-AC4C-9AF3-942CA86AFFE6}"/>
              </a:ext>
            </a:extLst>
          </p:cNvPr>
          <p:cNvSpPr txBox="1"/>
          <p:nvPr/>
        </p:nvSpPr>
        <p:spPr>
          <a:xfrm>
            <a:off x="3397278" y="5012262"/>
            <a:ext cx="1179445" cy="523155"/>
          </a:xfrm>
          <a:prstGeom prst="rect">
            <a:avLst/>
          </a:prstGeom>
          <a:solidFill>
            <a:schemeClr val="accent1"/>
          </a:solidFill>
        </p:spPr>
        <p:txBody>
          <a:bodyPr vert="horz" wrap="square" lIns="0" tIns="0" rIns="0" bIns="0" rtlCol="0" anchor="ctr" anchorCtr="0">
            <a:no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200" b="1" i="0" u="none" strike="noStrike" kern="0" cap="none" spc="0" normalizeH="0" baseline="0" noProof="0" dirty="0">
                <a:ln>
                  <a:noFill/>
                </a:ln>
                <a:solidFill>
                  <a:prstClr val="white"/>
                </a:solidFill>
                <a:effectLst/>
                <a:uLnTx/>
                <a:uFillTx/>
              </a:rPr>
              <a:t>Other volume </a:t>
            </a:r>
          </a:p>
        </p:txBody>
      </p:sp>
      <p:sp>
        <p:nvSpPr>
          <p:cNvPr id="47" name="Minus Sign 46">
            <a:extLst>
              <a:ext uri="{FF2B5EF4-FFF2-40B4-BE49-F238E27FC236}">
                <a16:creationId xmlns:a16="http://schemas.microsoft.com/office/drawing/2014/main" id="{CDF9D1BE-3D92-D0EA-C34F-F0A60F5FDE66}"/>
              </a:ext>
            </a:extLst>
          </p:cNvPr>
          <p:cNvSpPr/>
          <p:nvPr/>
        </p:nvSpPr>
        <p:spPr>
          <a:xfrm>
            <a:off x="4792069" y="4679936"/>
            <a:ext cx="881269" cy="578361"/>
          </a:xfrm>
          <a:prstGeom prst="mathMinus">
            <a:avLst/>
          </a:prstGeom>
          <a:solidFill>
            <a:schemeClr val="bg2"/>
          </a:solidFill>
          <a:ln w="12700" cap="flat" cmpd="sng" algn="ctr">
            <a:noFill/>
            <a:prstDash val="solid"/>
            <a:miter lim="800000"/>
          </a:ln>
          <a:effectLst/>
        </p:spPr>
        <p:txBody>
          <a:bodyPr lIns="54610" tIns="54610" rIns="54610" bIns="5461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Arial"/>
              <a:ea typeface="+mn-ea"/>
              <a:cs typeface="+mn-cs"/>
            </a:endParaRPr>
          </a:p>
        </p:txBody>
      </p:sp>
      <p:sp>
        <p:nvSpPr>
          <p:cNvPr id="48" name="TextBox 47">
            <a:extLst>
              <a:ext uri="{FF2B5EF4-FFF2-40B4-BE49-F238E27FC236}">
                <a16:creationId xmlns:a16="http://schemas.microsoft.com/office/drawing/2014/main" id="{AD109E7E-3FC6-6A20-8220-B3EE22FE6E63}"/>
              </a:ext>
            </a:extLst>
          </p:cNvPr>
          <p:cNvSpPr txBox="1"/>
          <p:nvPr/>
        </p:nvSpPr>
        <p:spPr>
          <a:xfrm>
            <a:off x="5921814" y="4451512"/>
            <a:ext cx="1179445" cy="523155"/>
          </a:xfrm>
          <a:prstGeom prst="rect">
            <a:avLst/>
          </a:prstGeom>
          <a:solidFill>
            <a:sysClr val="window" lastClr="FFFFFF">
              <a:lumMod val="65000"/>
            </a:sysClr>
          </a:solidFill>
        </p:spPr>
        <p:txBody>
          <a:bodyPr vert="horz" wrap="square" lIns="0" tIns="0" rIns="0" bIns="0" rtlCol="0" anchor="ctr" anchorCtr="0">
            <a:no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200" b="1" i="0" u="none" strike="noStrike" kern="0" cap="none" spc="0" normalizeH="0" baseline="0" noProof="0" dirty="0">
                <a:ln>
                  <a:noFill/>
                </a:ln>
                <a:solidFill>
                  <a:prstClr val="white"/>
                </a:solidFill>
                <a:effectLst/>
                <a:uLnTx/>
                <a:uFillTx/>
              </a:rPr>
              <a:t>Unrecognized Funding Growth</a:t>
            </a:r>
          </a:p>
        </p:txBody>
      </p:sp>
      <p:sp>
        <p:nvSpPr>
          <p:cNvPr id="49" name="TextBox 48">
            <a:extLst>
              <a:ext uri="{FF2B5EF4-FFF2-40B4-BE49-F238E27FC236}">
                <a16:creationId xmlns:a16="http://schemas.microsoft.com/office/drawing/2014/main" id="{874908FB-C656-DA27-8F61-D7EA56264CC0}"/>
              </a:ext>
            </a:extLst>
          </p:cNvPr>
          <p:cNvSpPr txBox="1"/>
          <p:nvPr/>
        </p:nvSpPr>
        <p:spPr>
          <a:xfrm>
            <a:off x="7134390" y="4445962"/>
            <a:ext cx="1179445" cy="523155"/>
          </a:xfrm>
          <a:prstGeom prst="rect">
            <a:avLst/>
          </a:prstGeom>
          <a:solidFill>
            <a:sysClr val="window" lastClr="FFFFFF">
              <a:lumMod val="65000"/>
            </a:sysClr>
          </a:solidFill>
        </p:spPr>
        <p:txBody>
          <a:bodyPr vert="horz" wrap="square" lIns="0" tIns="0" rIns="0" bIns="0" rtlCol="0" anchor="ctr" anchorCtr="0">
            <a:no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200" b="1" i="0" u="none" strike="noStrike" kern="0" cap="none" spc="0" normalizeH="0" baseline="0" noProof="0" dirty="0">
                <a:ln>
                  <a:noFill/>
                </a:ln>
                <a:solidFill>
                  <a:prstClr val="white"/>
                </a:solidFill>
                <a:effectLst/>
                <a:uLnTx/>
                <a:uFillTx/>
              </a:rPr>
              <a:t>Recognized</a:t>
            </a:r>
            <a:r>
              <a:rPr lang="en-US" sz="1200" b="1" kern="0" dirty="0">
                <a:solidFill>
                  <a:prstClr val="white"/>
                </a:solidFill>
              </a:rPr>
              <a:t> Funding</a:t>
            </a:r>
            <a:r>
              <a:rPr kumimoji="0" lang="en-US" sz="1200" b="1" i="0" u="none" strike="noStrike" kern="0" cap="none" spc="0" normalizeH="0" baseline="0" noProof="0" dirty="0">
                <a:ln>
                  <a:noFill/>
                </a:ln>
                <a:solidFill>
                  <a:prstClr val="white"/>
                </a:solidFill>
                <a:effectLst/>
                <a:uLnTx/>
                <a:uFillTx/>
              </a:rPr>
              <a:t> Growth</a:t>
            </a:r>
          </a:p>
        </p:txBody>
      </p:sp>
      <p:sp>
        <p:nvSpPr>
          <p:cNvPr id="50" name="Equals 49">
            <a:extLst>
              <a:ext uri="{FF2B5EF4-FFF2-40B4-BE49-F238E27FC236}">
                <a16:creationId xmlns:a16="http://schemas.microsoft.com/office/drawing/2014/main" id="{13AAD0D1-A17C-406D-A2F7-93C58D7F4C97}"/>
              </a:ext>
            </a:extLst>
          </p:cNvPr>
          <p:cNvSpPr/>
          <p:nvPr/>
        </p:nvSpPr>
        <p:spPr>
          <a:xfrm>
            <a:off x="8636198" y="4618307"/>
            <a:ext cx="881270" cy="639990"/>
          </a:xfrm>
          <a:prstGeom prst="mathEqual">
            <a:avLst/>
          </a:prstGeom>
          <a:solidFill>
            <a:schemeClr val="bg2"/>
          </a:solidFill>
          <a:ln w="12700" cap="flat" cmpd="sng" algn="ctr">
            <a:noFill/>
            <a:prstDash val="solid"/>
            <a:miter lim="800000"/>
          </a:ln>
          <a:effectLst/>
        </p:spPr>
        <p:txBody>
          <a:bodyPr lIns="54610" tIns="54610" rIns="54610" bIns="5461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Arial"/>
              <a:ea typeface="+mn-ea"/>
              <a:cs typeface="+mn-cs"/>
            </a:endParaRPr>
          </a:p>
        </p:txBody>
      </p:sp>
      <p:sp>
        <p:nvSpPr>
          <p:cNvPr id="51" name="TextBox 50">
            <a:extLst>
              <a:ext uri="{FF2B5EF4-FFF2-40B4-BE49-F238E27FC236}">
                <a16:creationId xmlns:a16="http://schemas.microsoft.com/office/drawing/2014/main" id="{7E042176-A39F-22B6-5580-BCB085036F82}"/>
              </a:ext>
            </a:extLst>
          </p:cNvPr>
          <p:cNvSpPr txBox="1"/>
          <p:nvPr/>
        </p:nvSpPr>
        <p:spPr>
          <a:xfrm>
            <a:off x="9839830" y="4360120"/>
            <a:ext cx="1300440" cy="1091894"/>
          </a:xfrm>
          <a:prstGeom prst="rect">
            <a:avLst/>
          </a:prstGeom>
          <a:solidFill>
            <a:srgbClr val="00338D"/>
          </a:solidFill>
        </p:spPr>
        <p:txBody>
          <a:bodyPr vert="horz" wrap="square" lIns="0" tIns="0" rIns="0" bIns="0" rtlCol="0" anchor="ctr" anchorCtr="0">
            <a:no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200" b="1" i="0" u="none" strike="noStrike" kern="0" cap="none" spc="0" normalizeH="0" baseline="0" noProof="0" dirty="0">
                <a:ln>
                  <a:noFill/>
                </a:ln>
                <a:solidFill>
                  <a:schemeClr val="bg1"/>
                </a:solidFill>
                <a:effectLst/>
                <a:uLnTx/>
                <a:uFillTx/>
              </a:rPr>
              <a:t>Statewide Overfunding Position</a:t>
            </a:r>
          </a:p>
        </p:txBody>
      </p:sp>
      <p:sp>
        <p:nvSpPr>
          <p:cNvPr id="52" name="TextBox 51">
            <a:extLst>
              <a:ext uri="{FF2B5EF4-FFF2-40B4-BE49-F238E27FC236}">
                <a16:creationId xmlns:a16="http://schemas.microsoft.com/office/drawing/2014/main" id="{248FBDA4-4F52-2868-E475-823FDADADD25}"/>
              </a:ext>
            </a:extLst>
          </p:cNvPr>
          <p:cNvSpPr txBox="1"/>
          <p:nvPr/>
        </p:nvSpPr>
        <p:spPr>
          <a:xfrm>
            <a:off x="1422703" y="5653684"/>
            <a:ext cx="3689842" cy="251791"/>
          </a:xfrm>
          <a:prstGeom prst="rect">
            <a:avLst/>
          </a:prstGeom>
        </p:spPr>
        <p:txBody>
          <a:bodyPr vert="horz" wrap="square" lIns="0" tIns="0" rIns="0" bIns="0" rtlCol="0" anchor="t" anchorCtr="0">
            <a:noAutofit/>
          </a:bodyPr>
          <a:lstStyle/>
          <a:p>
            <a:pPr marL="0" marR="0" lvl="0" indent="0" defTabSz="914400" eaLnBrk="1" fontAlgn="auto" latinLnBrk="0" hangingPunct="1">
              <a:lnSpc>
                <a:spcPct val="100000"/>
              </a:lnSpc>
              <a:spcBef>
                <a:spcPts val="0"/>
              </a:spcBef>
              <a:spcAft>
                <a:spcPts val="1800"/>
              </a:spcAft>
              <a:buClrTx/>
              <a:buSzTx/>
              <a:buFontTx/>
              <a:buNone/>
              <a:tabLst/>
              <a:defRPr/>
            </a:pPr>
            <a:r>
              <a:rPr kumimoji="0" lang="en-US" sz="1200" b="0" i="0" u="none" strike="noStrike" kern="0" cap="none" spc="0" normalizeH="0" baseline="0" noProof="0" dirty="0">
                <a:ln>
                  <a:noFill/>
                </a:ln>
                <a:solidFill>
                  <a:srgbClr val="00338D"/>
                </a:solidFill>
                <a:effectLst/>
                <a:uLnTx/>
                <a:uFillTx/>
              </a:rPr>
              <a:t>(Sum of CY14-C</a:t>
            </a:r>
            <a:r>
              <a:rPr kumimoji="0" lang="en-US" sz="1200" b="0" i="0" u="none" strike="noStrike" kern="0" cap="none" spc="0" normalizeH="0" baseline="0" noProof="0" dirty="0">
                <a:ln>
                  <a:noFill/>
                </a:ln>
                <a:effectLst/>
                <a:uLnTx/>
                <a:uFillTx/>
              </a:rPr>
              <a:t>Y2</a:t>
            </a:r>
            <a:r>
              <a:rPr lang="en-US" sz="1200" kern="0" dirty="0"/>
              <a:t>3</a:t>
            </a:r>
            <a:r>
              <a:rPr kumimoji="0" lang="en-US" sz="1200" b="0" i="0" u="none" strike="noStrike" kern="0" cap="none" spc="0" normalizeH="0" baseline="0" noProof="0" dirty="0">
                <a:ln>
                  <a:noFill/>
                </a:ln>
                <a:solidFill>
                  <a:srgbClr val="00338D"/>
                </a:solidFill>
                <a:effectLst/>
                <a:uLnTx/>
                <a:uFillTx/>
              </a:rPr>
              <a:t> volume adjustments)</a:t>
            </a:r>
          </a:p>
          <a:p>
            <a:pPr marL="342900" marR="0" lvl="0" indent="-342900" defTabSz="914400" eaLnBrk="1" fontAlgn="auto" latinLnBrk="0" hangingPunct="1">
              <a:lnSpc>
                <a:spcPct val="100000"/>
              </a:lnSpc>
              <a:spcBef>
                <a:spcPts val="0"/>
              </a:spcBef>
              <a:spcAft>
                <a:spcPts val="600"/>
              </a:spcAft>
              <a:buClrTx/>
              <a:buSzTx/>
              <a:buFontTx/>
              <a:buAutoNum type="arabicPeriod"/>
              <a:tabLst/>
              <a:defRPr/>
            </a:pPr>
            <a:endParaRPr kumimoji="0" lang="en-US" sz="1400" b="0" i="0" u="none" strike="noStrike" kern="0" cap="none" spc="0" normalizeH="0" baseline="0" noProof="0" dirty="0">
              <a:ln>
                <a:noFill/>
              </a:ln>
              <a:solidFill>
                <a:srgbClr val="00338D"/>
              </a:solidFill>
              <a:effectLst/>
              <a:uLnTx/>
              <a:uFillTx/>
            </a:endParaRPr>
          </a:p>
        </p:txBody>
      </p:sp>
      <p:sp>
        <p:nvSpPr>
          <p:cNvPr id="53" name="TextBox 52">
            <a:extLst>
              <a:ext uri="{FF2B5EF4-FFF2-40B4-BE49-F238E27FC236}">
                <a16:creationId xmlns:a16="http://schemas.microsoft.com/office/drawing/2014/main" id="{010D0A52-F948-0917-9F24-8344C9029DFE}"/>
              </a:ext>
            </a:extLst>
          </p:cNvPr>
          <p:cNvSpPr txBox="1"/>
          <p:nvPr/>
        </p:nvSpPr>
        <p:spPr>
          <a:xfrm>
            <a:off x="5921814" y="5653683"/>
            <a:ext cx="2491408" cy="214131"/>
          </a:xfrm>
          <a:prstGeom prst="rect">
            <a:avLst/>
          </a:prstGeom>
        </p:spPr>
        <p:txBody>
          <a:bodyPr vert="horz" wrap="square" lIns="0" tIns="0" rIns="0" bIns="0" rtlCol="0" anchor="t" anchorCtr="0">
            <a:noAutofit/>
          </a:bodyPr>
          <a:lstStyle/>
          <a:p>
            <a:pPr marL="0" marR="0" lvl="0" indent="0" algn="ctr" defTabSz="914400" eaLnBrk="1" fontAlgn="auto" latinLnBrk="0" hangingPunct="1">
              <a:lnSpc>
                <a:spcPct val="100000"/>
              </a:lnSpc>
              <a:spcBef>
                <a:spcPts val="0"/>
              </a:spcBef>
              <a:spcAft>
                <a:spcPts val="1800"/>
              </a:spcAft>
              <a:buClrTx/>
              <a:buSzTx/>
              <a:buFontTx/>
              <a:buNone/>
              <a:tabLst/>
              <a:defRPr/>
            </a:pPr>
            <a:r>
              <a:rPr kumimoji="0" lang="en-US" sz="1200" b="0" i="0" u="none" strike="noStrike" kern="0" cap="none" spc="0" normalizeH="0" baseline="0" noProof="0" dirty="0">
                <a:ln>
                  <a:noFill/>
                </a:ln>
                <a:solidFill>
                  <a:srgbClr val="00338D"/>
                </a:solidFill>
                <a:effectLst/>
                <a:uLnTx/>
                <a:uFillTx/>
              </a:rPr>
              <a:t>(Sum of CY14-C</a:t>
            </a:r>
            <a:r>
              <a:rPr kumimoji="0" lang="en-US" sz="1200" b="0" i="0" u="none" strike="noStrike" kern="0" cap="none" spc="0" normalizeH="0" baseline="0" noProof="0" dirty="0">
                <a:ln>
                  <a:noFill/>
                </a:ln>
                <a:effectLst/>
                <a:uLnTx/>
                <a:uFillTx/>
              </a:rPr>
              <a:t>Y2</a:t>
            </a:r>
            <a:r>
              <a:rPr lang="en-US" sz="1200" kern="0" dirty="0"/>
              <a:t>3</a:t>
            </a:r>
            <a:r>
              <a:rPr kumimoji="0" lang="en-US" sz="1200" b="0" i="0" u="none" strike="noStrike" kern="0" cap="none" spc="0" normalizeH="0" baseline="0" noProof="0" dirty="0">
                <a:ln>
                  <a:noFill/>
                </a:ln>
                <a:solidFill>
                  <a:srgbClr val="00338D"/>
                </a:solidFill>
                <a:effectLst/>
                <a:uLnTx/>
                <a:uFillTx/>
              </a:rPr>
              <a:t> HSCRC Hypothetical FFS revenue)</a:t>
            </a:r>
          </a:p>
          <a:p>
            <a:pPr marL="342900" marR="0" lvl="0" indent="-342900" algn="ctr" defTabSz="914400" eaLnBrk="1" fontAlgn="auto" latinLnBrk="0" hangingPunct="1">
              <a:lnSpc>
                <a:spcPct val="100000"/>
              </a:lnSpc>
              <a:spcBef>
                <a:spcPts val="0"/>
              </a:spcBef>
              <a:spcAft>
                <a:spcPts val="600"/>
              </a:spcAft>
              <a:buClrTx/>
              <a:buSzTx/>
              <a:buFontTx/>
              <a:buAutoNum type="arabicPeriod"/>
              <a:tabLst/>
              <a:defRPr/>
            </a:pPr>
            <a:endParaRPr kumimoji="0" lang="en-US" sz="1400" b="0" i="0" u="none" strike="noStrike" kern="0" cap="none" spc="0" normalizeH="0" baseline="0" noProof="0" dirty="0">
              <a:ln>
                <a:noFill/>
              </a:ln>
              <a:solidFill>
                <a:srgbClr val="00338D"/>
              </a:solidFill>
              <a:effectLst/>
              <a:uLnTx/>
              <a:uFillTx/>
            </a:endParaRPr>
          </a:p>
        </p:txBody>
      </p:sp>
      <p:sp>
        <p:nvSpPr>
          <p:cNvPr id="54" name="Arrow: Right 53">
            <a:extLst>
              <a:ext uri="{FF2B5EF4-FFF2-40B4-BE49-F238E27FC236}">
                <a16:creationId xmlns:a16="http://schemas.microsoft.com/office/drawing/2014/main" id="{ECEA0817-5800-01EF-3DDF-62AF2787C0CA}"/>
              </a:ext>
            </a:extLst>
          </p:cNvPr>
          <p:cNvSpPr/>
          <p:nvPr/>
        </p:nvSpPr>
        <p:spPr>
          <a:xfrm>
            <a:off x="5578720" y="1516073"/>
            <a:ext cx="1133061" cy="533400"/>
          </a:xfrm>
          <a:prstGeom prst="rightArrow">
            <a:avLst/>
          </a:prstGeom>
          <a:noFill/>
          <a:ln w="38100" cap="flat" cmpd="sng" algn="ctr">
            <a:solidFill>
              <a:schemeClr val="bg2"/>
            </a:solidFill>
            <a:prstDash val="solid"/>
            <a:miter lim="800000"/>
          </a:ln>
          <a:effectLst/>
        </p:spPr>
        <p:txBody>
          <a:bodyPr lIns="54610" tIns="54610" rIns="54610" bIns="5461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endParaRPr>
          </a:p>
        </p:txBody>
      </p:sp>
      <p:sp>
        <p:nvSpPr>
          <p:cNvPr id="57" name="TextBox 56">
            <a:extLst>
              <a:ext uri="{FF2B5EF4-FFF2-40B4-BE49-F238E27FC236}">
                <a16:creationId xmlns:a16="http://schemas.microsoft.com/office/drawing/2014/main" id="{0DD26ADA-A7E4-47C2-1823-81AB9B1E9A40}"/>
              </a:ext>
            </a:extLst>
          </p:cNvPr>
          <p:cNvSpPr txBox="1"/>
          <p:nvPr/>
        </p:nvSpPr>
        <p:spPr>
          <a:xfrm>
            <a:off x="9660432" y="5515175"/>
            <a:ext cx="1659235" cy="390300"/>
          </a:xfrm>
          <a:prstGeom prst="rect">
            <a:avLst/>
          </a:prstGeom>
        </p:spPr>
        <p:txBody>
          <a:bodyPr vert="horz" wrap="square" lIns="0" tIns="0" rIns="0" bIns="0" rtlCol="0" anchor="t" anchorCtr="0">
            <a:noAutofit/>
          </a:bodyPr>
          <a:lstStyle/>
          <a:p>
            <a:pPr marL="0" marR="0" lvl="0" indent="0" algn="ctr" defTabSz="914400" eaLnBrk="1" fontAlgn="auto" latinLnBrk="0" hangingPunct="1">
              <a:lnSpc>
                <a:spcPct val="100000"/>
              </a:lnSpc>
              <a:spcBef>
                <a:spcPts val="0"/>
              </a:spcBef>
              <a:spcAft>
                <a:spcPts val="1800"/>
              </a:spcAft>
              <a:buClrTx/>
              <a:buSzTx/>
              <a:buFontTx/>
              <a:buNone/>
              <a:tabLst/>
              <a:defRPr/>
            </a:pPr>
            <a:r>
              <a:rPr kumimoji="0" lang="en-US" sz="1200" b="0" i="0" u="none" strike="noStrike" kern="0" cap="none" spc="0" normalizeH="0" baseline="0" noProof="0" dirty="0">
                <a:ln>
                  <a:noFill/>
                </a:ln>
                <a:solidFill>
                  <a:srgbClr val="00338D"/>
                </a:solidFill>
                <a:effectLst/>
                <a:uLnTx/>
                <a:uFillTx/>
              </a:rPr>
              <a:t>(Preliminary CY14-2</a:t>
            </a:r>
            <a:r>
              <a:rPr lang="en-US" sz="1200" kern="0" dirty="0"/>
              <a:t>3</a:t>
            </a:r>
            <a:r>
              <a:rPr kumimoji="0" lang="en-US" sz="1200" b="0" i="0" u="none" strike="noStrike" kern="0" cap="none" spc="0" normalizeH="0" baseline="0" noProof="0" dirty="0">
                <a:ln>
                  <a:noFill/>
                </a:ln>
                <a:solidFill>
                  <a:srgbClr val="00338D"/>
                </a:solidFill>
                <a:effectLst/>
                <a:uLnTx/>
                <a:uFillTx/>
              </a:rPr>
              <a:t> Cumulative Statewide Inflated Overfunding)</a:t>
            </a:r>
          </a:p>
          <a:p>
            <a:pPr marL="342900" marR="0" lvl="0" indent="-342900" algn="ctr" defTabSz="914400" eaLnBrk="1" fontAlgn="auto" latinLnBrk="0" hangingPunct="1">
              <a:lnSpc>
                <a:spcPct val="100000"/>
              </a:lnSpc>
              <a:spcBef>
                <a:spcPts val="0"/>
              </a:spcBef>
              <a:spcAft>
                <a:spcPts val="600"/>
              </a:spcAft>
              <a:buClrTx/>
              <a:buSzTx/>
              <a:buFontTx/>
              <a:buAutoNum type="arabicPeriod"/>
              <a:tabLst/>
              <a:defRPr/>
            </a:pPr>
            <a:endParaRPr kumimoji="0" lang="en-US" sz="1400" b="0" i="0" u="none" strike="noStrike" kern="0" cap="none" spc="0" normalizeH="0" baseline="0" noProof="0" dirty="0">
              <a:ln>
                <a:noFill/>
              </a:ln>
              <a:solidFill>
                <a:srgbClr val="00338D"/>
              </a:solidFill>
              <a:effectLst/>
              <a:uLnTx/>
              <a:uFillTx/>
            </a:endParaRPr>
          </a:p>
        </p:txBody>
      </p:sp>
    </p:spTree>
    <p:extLst>
      <p:ext uri="{BB962C8B-B14F-4D97-AF65-F5344CB8AC3E}">
        <p14:creationId xmlns:p14="http://schemas.microsoft.com/office/powerpoint/2010/main" val="1205336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5F9AD-B11A-A77D-6A90-B6515F199838}"/>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A6DE4901-E69C-8A14-0823-CC7E2A6440EA}"/>
              </a:ext>
            </a:extLst>
          </p:cNvPr>
          <p:cNvSpPr>
            <a:spLocks noGrp="1"/>
          </p:cNvSpPr>
          <p:nvPr>
            <p:ph type="title"/>
          </p:nvPr>
        </p:nvSpPr>
        <p:spPr>
          <a:xfrm>
            <a:off x="972127" y="347859"/>
            <a:ext cx="10515600" cy="600800"/>
          </a:xfrm>
        </p:spPr>
        <p:txBody>
          <a:bodyPr/>
          <a:lstStyle/>
          <a:p>
            <a:r>
              <a:rPr lang="en-US" dirty="0"/>
              <a:t>Gathering Industry Insights</a:t>
            </a:r>
          </a:p>
        </p:txBody>
      </p:sp>
      <p:sp>
        <p:nvSpPr>
          <p:cNvPr id="15" name="TextBox 14">
            <a:extLst>
              <a:ext uri="{FF2B5EF4-FFF2-40B4-BE49-F238E27FC236}">
                <a16:creationId xmlns:a16="http://schemas.microsoft.com/office/drawing/2014/main" id="{A19D31B2-790F-F499-E63D-5C86EDC35A03}"/>
              </a:ext>
            </a:extLst>
          </p:cNvPr>
          <p:cNvSpPr txBox="1"/>
          <p:nvPr/>
        </p:nvSpPr>
        <p:spPr>
          <a:xfrm>
            <a:off x="995364" y="1245421"/>
            <a:ext cx="10116584" cy="465355"/>
          </a:xfrm>
          <a:prstGeom prst="rect">
            <a:avLst/>
          </a:prstGeom>
        </p:spPr>
        <p:txBody>
          <a:bodyPr vert="horz" wrap="square" lIns="0" tIns="0" rIns="0" bIns="0" rtlCol="0" anchor="t" anchorCtr="0">
            <a:noAutofit/>
          </a:bodyPr>
          <a:lstStyle/>
          <a:p>
            <a:pPr>
              <a:spcAft>
                <a:spcPts val="600"/>
              </a:spcAft>
            </a:pPr>
            <a:r>
              <a:rPr lang="en-US" sz="1600" dirty="0"/>
              <a:t>Once distributed, staff requests that hospitals review their respective summary tabs in the updated volume scorecard to confirm </a:t>
            </a:r>
            <a:r>
              <a:rPr lang="en-US" sz="1600" b="1" dirty="0"/>
              <a:t>YoY volume adjustments.</a:t>
            </a:r>
          </a:p>
          <a:p>
            <a:pPr>
              <a:spcAft>
                <a:spcPts val="600"/>
              </a:spcAft>
            </a:pPr>
            <a:endParaRPr lang="en-US" sz="1400" b="1" dirty="0"/>
          </a:p>
          <a:p>
            <a:pPr marL="285750" indent="-285750">
              <a:spcAft>
                <a:spcPts val="600"/>
              </a:spcAft>
              <a:buFont typeface="Arial" panose="020B0604020202020204" pitchFamily="34" charset="0"/>
              <a:buChar char="•"/>
            </a:pPr>
            <a:endParaRPr lang="en-US" sz="1400" dirty="0"/>
          </a:p>
        </p:txBody>
      </p:sp>
      <p:sp>
        <p:nvSpPr>
          <p:cNvPr id="16" name="Rectangle: Rounded Corners 15">
            <a:extLst>
              <a:ext uri="{FF2B5EF4-FFF2-40B4-BE49-F238E27FC236}">
                <a16:creationId xmlns:a16="http://schemas.microsoft.com/office/drawing/2014/main" id="{287DC0E4-173E-5F91-335B-93A039AADF17}"/>
              </a:ext>
            </a:extLst>
          </p:cNvPr>
          <p:cNvSpPr/>
          <p:nvPr/>
        </p:nvSpPr>
        <p:spPr>
          <a:xfrm>
            <a:off x="995364" y="2362341"/>
            <a:ext cx="9970809" cy="41744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548640" algn="l"/>
            <a:r>
              <a:rPr lang="en-US" sz="1500" dirty="0">
                <a:solidFill>
                  <a:schemeClr val="tx1"/>
                </a:solidFill>
              </a:rPr>
              <a:t>Further understand the scorecard source data</a:t>
            </a:r>
          </a:p>
        </p:txBody>
      </p:sp>
      <p:sp>
        <p:nvSpPr>
          <p:cNvPr id="17" name="Rectangle: Rounded Corners 16">
            <a:extLst>
              <a:ext uri="{FF2B5EF4-FFF2-40B4-BE49-F238E27FC236}">
                <a16:creationId xmlns:a16="http://schemas.microsoft.com/office/drawing/2014/main" id="{C6EBF360-EE09-A2DF-CF26-E746231D0EB2}"/>
              </a:ext>
            </a:extLst>
          </p:cNvPr>
          <p:cNvSpPr/>
          <p:nvPr/>
        </p:nvSpPr>
        <p:spPr>
          <a:xfrm>
            <a:off x="995365" y="2985193"/>
            <a:ext cx="9970808" cy="41744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548640" algn="l"/>
            <a:r>
              <a:rPr lang="en-US" sz="1500" dirty="0">
                <a:solidFill>
                  <a:schemeClr val="tx1"/>
                </a:solidFill>
              </a:rPr>
              <a:t>Provide suggestions on methodology </a:t>
            </a:r>
          </a:p>
        </p:txBody>
      </p:sp>
      <p:sp>
        <p:nvSpPr>
          <p:cNvPr id="18" name="Rectangle: Rounded Corners 17">
            <a:extLst>
              <a:ext uri="{FF2B5EF4-FFF2-40B4-BE49-F238E27FC236}">
                <a16:creationId xmlns:a16="http://schemas.microsoft.com/office/drawing/2014/main" id="{09F1B1F4-DFAE-4621-ED24-4E9DB303E4EB}"/>
              </a:ext>
            </a:extLst>
          </p:cNvPr>
          <p:cNvSpPr/>
          <p:nvPr/>
        </p:nvSpPr>
        <p:spPr>
          <a:xfrm>
            <a:off x="995365" y="3608045"/>
            <a:ext cx="9970808" cy="41744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548640" algn="l"/>
            <a:r>
              <a:rPr lang="en-US" sz="1500" dirty="0">
                <a:solidFill>
                  <a:schemeClr val="tx1"/>
                </a:solidFill>
              </a:rPr>
              <a:t>Analyze and highlight potential revenue variances </a:t>
            </a:r>
          </a:p>
        </p:txBody>
      </p:sp>
      <p:sp>
        <p:nvSpPr>
          <p:cNvPr id="19" name="TextBox 18">
            <a:extLst>
              <a:ext uri="{FF2B5EF4-FFF2-40B4-BE49-F238E27FC236}">
                <a16:creationId xmlns:a16="http://schemas.microsoft.com/office/drawing/2014/main" id="{050D0FFC-7608-C4BC-6D48-CAAB05308EE5}"/>
              </a:ext>
            </a:extLst>
          </p:cNvPr>
          <p:cNvSpPr txBox="1"/>
          <p:nvPr/>
        </p:nvSpPr>
        <p:spPr>
          <a:xfrm>
            <a:off x="995365" y="1990997"/>
            <a:ext cx="9970810" cy="1795953"/>
          </a:xfrm>
          <a:prstGeom prst="rect">
            <a:avLst/>
          </a:prstGeom>
        </p:spPr>
        <p:txBody>
          <a:bodyPr vert="horz" wrap="square" lIns="0" tIns="0" rIns="0" bIns="0" rtlCol="0" anchor="t" anchorCtr="0">
            <a:noAutofit/>
          </a:bodyPr>
          <a:lstStyle/>
          <a:p>
            <a:pPr>
              <a:spcAft>
                <a:spcPts val="600"/>
              </a:spcAft>
            </a:pPr>
            <a:r>
              <a:rPr lang="en-US" sz="1600" dirty="0"/>
              <a:t>This collaboration will enable the industry to:</a:t>
            </a:r>
          </a:p>
        </p:txBody>
      </p:sp>
      <p:pic>
        <p:nvPicPr>
          <p:cNvPr id="20" name="Graphic 19" descr="Research with solid fill">
            <a:extLst>
              <a:ext uri="{FF2B5EF4-FFF2-40B4-BE49-F238E27FC236}">
                <a16:creationId xmlns:a16="http://schemas.microsoft.com/office/drawing/2014/main" id="{A8BE4895-8646-0B14-7A82-A59D35743A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9119" y="2393247"/>
            <a:ext cx="320640" cy="320640"/>
          </a:xfrm>
          <a:prstGeom prst="rect">
            <a:avLst/>
          </a:prstGeom>
        </p:spPr>
      </p:pic>
      <p:pic>
        <p:nvPicPr>
          <p:cNvPr id="21" name="Graphic 20" descr="Calculator with solid fill">
            <a:extLst>
              <a:ext uri="{FF2B5EF4-FFF2-40B4-BE49-F238E27FC236}">
                <a16:creationId xmlns:a16="http://schemas.microsoft.com/office/drawing/2014/main" id="{79050B60-2ABC-4E26-7FEF-C2473483C4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0656" y="2995132"/>
            <a:ext cx="397565" cy="397565"/>
          </a:xfrm>
          <a:prstGeom prst="rect">
            <a:avLst/>
          </a:prstGeom>
        </p:spPr>
      </p:pic>
      <p:pic>
        <p:nvPicPr>
          <p:cNvPr id="22" name="Graphic 21" descr="Dollar with solid fill">
            <a:extLst>
              <a:ext uri="{FF2B5EF4-FFF2-40B4-BE49-F238E27FC236}">
                <a16:creationId xmlns:a16="http://schemas.microsoft.com/office/drawing/2014/main" id="{BE9F7984-E7A0-296C-4CC4-31B24450A3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9119" y="3644851"/>
            <a:ext cx="331305" cy="331305"/>
          </a:xfrm>
          <a:prstGeom prst="rect">
            <a:avLst/>
          </a:prstGeom>
        </p:spPr>
      </p:pic>
      <p:sp>
        <p:nvSpPr>
          <p:cNvPr id="3" name="Rectangle: Rounded Corners 2">
            <a:extLst>
              <a:ext uri="{FF2B5EF4-FFF2-40B4-BE49-F238E27FC236}">
                <a16:creationId xmlns:a16="http://schemas.microsoft.com/office/drawing/2014/main" id="{03A6DA98-AE69-EB52-CDDA-277889643D77}"/>
              </a:ext>
            </a:extLst>
          </p:cNvPr>
          <p:cNvSpPr/>
          <p:nvPr/>
        </p:nvSpPr>
        <p:spPr>
          <a:xfrm>
            <a:off x="972127" y="4170413"/>
            <a:ext cx="9970808" cy="41744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548640" algn="l"/>
            <a:r>
              <a:rPr lang="en-US" sz="1500" dirty="0">
                <a:solidFill>
                  <a:schemeClr val="tx1"/>
                </a:solidFill>
              </a:rPr>
              <a:t>Review scorecard updated through CY 2024 at next workgroup meeting</a:t>
            </a:r>
          </a:p>
        </p:txBody>
      </p:sp>
      <p:grpSp>
        <p:nvGrpSpPr>
          <p:cNvPr id="4" name="Group 3">
            <a:extLst>
              <a:ext uri="{FF2B5EF4-FFF2-40B4-BE49-F238E27FC236}">
                <a16:creationId xmlns:a16="http://schemas.microsoft.com/office/drawing/2014/main" id="{36163FE4-5286-E408-2384-238EB82E6CFB}"/>
              </a:ext>
            </a:extLst>
          </p:cNvPr>
          <p:cNvGrpSpPr/>
          <p:nvPr/>
        </p:nvGrpSpPr>
        <p:grpSpPr>
          <a:xfrm>
            <a:off x="1100656" y="4230897"/>
            <a:ext cx="319870" cy="268597"/>
            <a:chOff x="8026400" y="2486025"/>
            <a:chExt cx="1485900" cy="1463676"/>
          </a:xfrm>
          <a:solidFill>
            <a:srgbClr val="333333"/>
          </a:solidFill>
        </p:grpSpPr>
        <p:sp>
          <p:nvSpPr>
            <p:cNvPr id="5" name="Freeform 38">
              <a:extLst>
                <a:ext uri="{FF2B5EF4-FFF2-40B4-BE49-F238E27FC236}">
                  <a16:creationId xmlns:a16="http://schemas.microsoft.com/office/drawing/2014/main" id="{BC482BC2-B6FB-5177-14CE-B7C44D99C4B2}"/>
                </a:ext>
              </a:extLst>
            </p:cNvPr>
            <p:cNvSpPr>
              <a:spLocks/>
            </p:cNvSpPr>
            <p:nvPr/>
          </p:nvSpPr>
          <p:spPr bwMode="auto">
            <a:xfrm>
              <a:off x="8026400" y="3697288"/>
              <a:ext cx="420688" cy="252413"/>
            </a:xfrm>
            <a:custGeom>
              <a:avLst/>
              <a:gdLst/>
              <a:ahLst/>
              <a:cxnLst>
                <a:cxn ang="0">
                  <a:pos x="0" y="88"/>
                </a:cxn>
                <a:cxn ang="0">
                  <a:pos x="245" y="159"/>
                </a:cxn>
                <a:cxn ang="0">
                  <a:pos x="265" y="120"/>
                </a:cxn>
                <a:cxn ang="0">
                  <a:pos x="19" y="0"/>
                </a:cxn>
                <a:cxn ang="0">
                  <a:pos x="0" y="88"/>
                </a:cxn>
              </a:cxnLst>
              <a:rect l="0" t="0" r="r" b="b"/>
              <a:pathLst>
                <a:path w="265" h="159">
                  <a:moveTo>
                    <a:pt x="0" y="88"/>
                  </a:moveTo>
                  <a:lnTo>
                    <a:pt x="245" y="159"/>
                  </a:lnTo>
                  <a:lnTo>
                    <a:pt x="265" y="120"/>
                  </a:lnTo>
                  <a:lnTo>
                    <a:pt x="19" y="0"/>
                  </a:lnTo>
                  <a:lnTo>
                    <a:pt x="0" y="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 name="Rectangle 39">
              <a:extLst>
                <a:ext uri="{FF2B5EF4-FFF2-40B4-BE49-F238E27FC236}">
                  <a16:creationId xmlns:a16="http://schemas.microsoft.com/office/drawing/2014/main" id="{D9D3B03F-4C91-F0D8-30A4-71ACCB815401}"/>
                </a:ext>
              </a:extLst>
            </p:cNvPr>
            <p:cNvSpPr>
              <a:spLocks noChangeArrowheads="1"/>
            </p:cNvSpPr>
            <p:nvPr/>
          </p:nvSpPr>
          <p:spPr bwMode="auto">
            <a:xfrm>
              <a:off x="8743950" y="2959100"/>
              <a:ext cx="619125" cy="809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7" name="Rectangle 40">
              <a:extLst>
                <a:ext uri="{FF2B5EF4-FFF2-40B4-BE49-F238E27FC236}">
                  <a16:creationId xmlns:a16="http://schemas.microsoft.com/office/drawing/2014/main" id="{60095456-85ED-9665-9F72-C75AC51B7C44}"/>
                </a:ext>
              </a:extLst>
            </p:cNvPr>
            <p:cNvSpPr>
              <a:spLocks noChangeArrowheads="1"/>
            </p:cNvSpPr>
            <p:nvPr/>
          </p:nvSpPr>
          <p:spPr bwMode="auto">
            <a:xfrm>
              <a:off x="8743950" y="2770188"/>
              <a:ext cx="271463" cy="825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8" name="Freeform 41">
              <a:extLst>
                <a:ext uri="{FF2B5EF4-FFF2-40B4-BE49-F238E27FC236}">
                  <a16:creationId xmlns:a16="http://schemas.microsoft.com/office/drawing/2014/main" id="{EC1523A1-1F24-8CDD-9C71-7D8DD1536FEF}"/>
                </a:ext>
              </a:extLst>
            </p:cNvPr>
            <p:cNvSpPr>
              <a:spLocks noEditPoints="1"/>
            </p:cNvSpPr>
            <p:nvPr/>
          </p:nvSpPr>
          <p:spPr bwMode="auto">
            <a:xfrm>
              <a:off x="8108950" y="2486025"/>
              <a:ext cx="1403350" cy="1339850"/>
            </a:xfrm>
            <a:custGeom>
              <a:avLst/>
              <a:gdLst/>
              <a:ahLst/>
              <a:cxnLst>
                <a:cxn ang="0">
                  <a:pos x="735" y="61"/>
                </a:cxn>
                <a:cxn ang="0">
                  <a:pos x="691" y="24"/>
                </a:cxn>
                <a:cxn ang="0">
                  <a:pos x="638" y="4"/>
                </a:cxn>
                <a:cxn ang="0">
                  <a:pos x="300" y="0"/>
                </a:cxn>
                <a:cxn ang="0">
                  <a:pos x="284" y="4"/>
                </a:cxn>
                <a:cxn ang="0">
                  <a:pos x="265" y="21"/>
                </a:cxn>
                <a:cxn ang="0">
                  <a:pos x="258" y="47"/>
                </a:cxn>
                <a:cxn ang="0">
                  <a:pos x="207" y="418"/>
                </a:cxn>
                <a:cxn ang="0">
                  <a:pos x="102" y="475"/>
                </a:cxn>
                <a:cxn ang="0">
                  <a:pos x="89" y="484"/>
                </a:cxn>
                <a:cxn ang="0">
                  <a:pos x="80" y="497"/>
                </a:cxn>
                <a:cxn ang="0">
                  <a:pos x="55" y="555"/>
                </a:cxn>
                <a:cxn ang="0">
                  <a:pos x="21" y="658"/>
                </a:cxn>
                <a:cxn ang="0">
                  <a:pos x="0" y="749"/>
                </a:cxn>
                <a:cxn ang="0">
                  <a:pos x="199" y="843"/>
                </a:cxn>
                <a:cxn ang="0">
                  <a:pos x="237" y="819"/>
                </a:cxn>
                <a:cxn ang="0">
                  <a:pos x="263" y="793"/>
                </a:cxn>
                <a:cxn ang="0">
                  <a:pos x="275" y="809"/>
                </a:cxn>
                <a:cxn ang="0">
                  <a:pos x="288" y="817"/>
                </a:cxn>
                <a:cxn ang="0">
                  <a:pos x="300" y="819"/>
                </a:cxn>
                <a:cxn ang="0">
                  <a:pos x="849" y="818"/>
                </a:cxn>
                <a:cxn ang="0">
                  <a:pos x="871" y="805"/>
                </a:cxn>
                <a:cxn ang="0">
                  <a:pos x="883" y="780"/>
                </a:cxn>
                <a:cxn ang="0">
                  <a:pos x="884" y="249"/>
                </a:cxn>
                <a:cxn ang="0">
                  <a:pos x="876" y="221"/>
                </a:cxn>
                <a:cxn ang="0">
                  <a:pos x="845" y="771"/>
                </a:cxn>
                <a:cxn ang="0">
                  <a:pos x="843" y="778"/>
                </a:cxn>
                <a:cxn ang="0">
                  <a:pos x="321" y="780"/>
                </a:cxn>
                <a:cxn ang="0">
                  <a:pos x="300" y="780"/>
                </a:cxn>
                <a:cxn ang="0">
                  <a:pos x="297" y="776"/>
                </a:cxn>
                <a:cxn ang="0">
                  <a:pos x="296" y="751"/>
                </a:cxn>
                <a:cxn ang="0">
                  <a:pos x="355" y="660"/>
                </a:cxn>
                <a:cxn ang="0">
                  <a:pos x="375" y="632"/>
                </a:cxn>
                <a:cxn ang="0">
                  <a:pos x="397" y="608"/>
                </a:cxn>
                <a:cxn ang="0">
                  <a:pos x="427" y="575"/>
                </a:cxn>
                <a:cxn ang="0">
                  <a:pos x="433" y="557"/>
                </a:cxn>
                <a:cxn ang="0">
                  <a:pos x="429" y="545"/>
                </a:cxn>
                <a:cxn ang="0">
                  <a:pos x="412" y="528"/>
                </a:cxn>
                <a:cxn ang="0">
                  <a:pos x="383" y="520"/>
                </a:cxn>
                <a:cxn ang="0">
                  <a:pos x="365" y="522"/>
                </a:cxn>
                <a:cxn ang="0">
                  <a:pos x="341" y="529"/>
                </a:cxn>
                <a:cxn ang="0">
                  <a:pos x="307" y="552"/>
                </a:cxn>
                <a:cxn ang="0">
                  <a:pos x="261" y="595"/>
                </a:cxn>
                <a:cxn ang="0">
                  <a:pos x="224" y="626"/>
                </a:cxn>
                <a:cxn ang="0">
                  <a:pos x="214" y="620"/>
                </a:cxn>
                <a:cxn ang="0">
                  <a:pos x="209" y="610"/>
                </a:cxn>
                <a:cxn ang="0">
                  <a:pos x="211" y="592"/>
                </a:cxn>
                <a:cxn ang="0">
                  <a:pos x="230" y="557"/>
                </a:cxn>
                <a:cxn ang="0">
                  <a:pos x="258" y="551"/>
                </a:cxn>
                <a:cxn ang="0">
                  <a:pos x="296" y="47"/>
                </a:cxn>
                <a:cxn ang="0">
                  <a:pos x="299" y="38"/>
                </a:cxn>
                <a:cxn ang="0">
                  <a:pos x="610" y="37"/>
                </a:cxn>
                <a:cxn ang="0">
                  <a:pos x="640" y="46"/>
                </a:cxn>
                <a:cxn ang="0">
                  <a:pos x="661" y="71"/>
                </a:cxn>
                <a:cxn ang="0">
                  <a:pos x="670" y="214"/>
                </a:cxn>
                <a:cxn ang="0">
                  <a:pos x="831" y="242"/>
                </a:cxn>
                <a:cxn ang="0">
                  <a:pos x="844" y="254"/>
                </a:cxn>
                <a:cxn ang="0">
                  <a:pos x="845" y="771"/>
                </a:cxn>
              </a:cxnLst>
              <a:rect l="0" t="0" r="r" b="b"/>
              <a:pathLst>
                <a:path w="884" h="844">
                  <a:moveTo>
                    <a:pt x="870" y="213"/>
                  </a:moveTo>
                  <a:lnTo>
                    <a:pt x="735" y="61"/>
                  </a:lnTo>
                  <a:lnTo>
                    <a:pt x="735" y="61"/>
                  </a:lnTo>
                  <a:lnTo>
                    <a:pt x="722" y="46"/>
                  </a:lnTo>
                  <a:lnTo>
                    <a:pt x="706" y="35"/>
                  </a:lnTo>
                  <a:lnTo>
                    <a:pt x="691" y="24"/>
                  </a:lnTo>
                  <a:lnTo>
                    <a:pt x="674" y="16"/>
                  </a:lnTo>
                  <a:lnTo>
                    <a:pt x="657" y="9"/>
                  </a:lnTo>
                  <a:lnTo>
                    <a:pt x="638" y="4"/>
                  </a:lnTo>
                  <a:lnTo>
                    <a:pt x="619" y="1"/>
                  </a:lnTo>
                  <a:lnTo>
                    <a:pt x="600" y="0"/>
                  </a:lnTo>
                  <a:lnTo>
                    <a:pt x="300" y="0"/>
                  </a:lnTo>
                  <a:lnTo>
                    <a:pt x="300" y="0"/>
                  </a:lnTo>
                  <a:lnTo>
                    <a:pt x="292" y="1"/>
                  </a:lnTo>
                  <a:lnTo>
                    <a:pt x="284" y="4"/>
                  </a:lnTo>
                  <a:lnTo>
                    <a:pt x="277" y="8"/>
                  </a:lnTo>
                  <a:lnTo>
                    <a:pt x="271" y="14"/>
                  </a:lnTo>
                  <a:lnTo>
                    <a:pt x="265" y="21"/>
                  </a:lnTo>
                  <a:lnTo>
                    <a:pt x="261" y="29"/>
                  </a:lnTo>
                  <a:lnTo>
                    <a:pt x="258" y="38"/>
                  </a:lnTo>
                  <a:lnTo>
                    <a:pt x="258" y="47"/>
                  </a:lnTo>
                  <a:lnTo>
                    <a:pt x="258" y="392"/>
                  </a:lnTo>
                  <a:lnTo>
                    <a:pt x="258" y="392"/>
                  </a:lnTo>
                  <a:lnTo>
                    <a:pt x="207" y="418"/>
                  </a:lnTo>
                  <a:lnTo>
                    <a:pt x="158" y="445"/>
                  </a:lnTo>
                  <a:lnTo>
                    <a:pt x="158" y="445"/>
                  </a:lnTo>
                  <a:lnTo>
                    <a:pt x="102" y="475"/>
                  </a:lnTo>
                  <a:lnTo>
                    <a:pt x="102" y="475"/>
                  </a:lnTo>
                  <a:lnTo>
                    <a:pt x="95" y="479"/>
                  </a:lnTo>
                  <a:lnTo>
                    <a:pt x="89" y="484"/>
                  </a:lnTo>
                  <a:lnTo>
                    <a:pt x="84" y="490"/>
                  </a:lnTo>
                  <a:lnTo>
                    <a:pt x="80" y="497"/>
                  </a:lnTo>
                  <a:lnTo>
                    <a:pt x="80" y="497"/>
                  </a:lnTo>
                  <a:lnTo>
                    <a:pt x="71" y="516"/>
                  </a:lnTo>
                  <a:lnTo>
                    <a:pt x="63" y="535"/>
                  </a:lnTo>
                  <a:lnTo>
                    <a:pt x="55" y="555"/>
                  </a:lnTo>
                  <a:lnTo>
                    <a:pt x="47" y="576"/>
                  </a:lnTo>
                  <a:lnTo>
                    <a:pt x="33" y="618"/>
                  </a:lnTo>
                  <a:lnTo>
                    <a:pt x="21" y="658"/>
                  </a:lnTo>
                  <a:lnTo>
                    <a:pt x="12" y="694"/>
                  </a:lnTo>
                  <a:lnTo>
                    <a:pt x="5" y="722"/>
                  </a:lnTo>
                  <a:lnTo>
                    <a:pt x="0" y="749"/>
                  </a:lnTo>
                  <a:lnTo>
                    <a:pt x="196" y="844"/>
                  </a:lnTo>
                  <a:lnTo>
                    <a:pt x="199" y="843"/>
                  </a:lnTo>
                  <a:lnTo>
                    <a:pt x="199" y="843"/>
                  </a:lnTo>
                  <a:lnTo>
                    <a:pt x="215" y="834"/>
                  </a:lnTo>
                  <a:lnTo>
                    <a:pt x="229" y="825"/>
                  </a:lnTo>
                  <a:lnTo>
                    <a:pt x="237" y="819"/>
                  </a:lnTo>
                  <a:lnTo>
                    <a:pt x="245" y="812"/>
                  </a:lnTo>
                  <a:lnTo>
                    <a:pt x="253" y="804"/>
                  </a:lnTo>
                  <a:lnTo>
                    <a:pt x="263" y="793"/>
                  </a:lnTo>
                  <a:lnTo>
                    <a:pt x="263" y="793"/>
                  </a:lnTo>
                  <a:lnTo>
                    <a:pt x="268" y="802"/>
                  </a:lnTo>
                  <a:lnTo>
                    <a:pt x="275" y="809"/>
                  </a:lnTo>
                  <a:lnTo>
                    <a:pt x="275" y="809"/>
                  </a:lnTo>
                  <a:lnTo>
                    <a:pt x="283" y="815"/>
                  </a:lnTo>
                  <a:lnTo>
                    <a:pt x="288" y="817"/>
                  </a:lnTo>
                  <a:lnTo>
                    <a:pt x="292" y="818"/>
                  </a:lnTo>
                  <a:lnTo>
                    <a:pt x="292" y="818"/>
                  </a:lnTo>
                  <a:lnTo>
                    <a:pt x="300" y="819"/>
                  </a:lnTo>
                  <a:lnTo>
                    <a:pt x="841" y="819"/>
                  </a:lnTo>
                  <a:lnTo>
                    <a:pt x="841" y="819"/>
                  </a:lnTo>
                  <a:lnTo>
                    <a:pt x="849" y="818"/>
                  </a:lnTo>
                  <a:lnTo>
                    <a:pt x="857" y="815"/>
                  </a:lnTo>
                  <a:lnTo>
                    <a:pt x="864" y="811"/>
                  </a:lnTo>
                  <a:lnTo>
                    <a:pt x="871" y="805"/>
                  </a:lnTo>
                  <a:lnTo>
                    <a:pt x="877" y="797"/>
                  </a:lnTo>
                  <a:lnTo>
                    <a:pt x="880" y="789"/>
                  </a:lnTo>
                  <a:lnTo>
                    <a:pt x="883" y="780"/>
                  </a:lnTo>
                  <a:lnTo>
                    <a:pt x="884" y="771"/>
                  </a:lnTo>
                  <a:lnTo>
                    <a:pt x="884" y="249"/>
                  </a:lnTo>
                  <a:lnTo>
                    <a:pt x="884" y="249"/>
                  </a:lnTo>
                  <a:lnTo>
                    <a:pt x="883" y="239"/>
                  </a:lnTo>
                  <a:lnTo>
                    <a:pt x="880" y="230"/>
                  </a:lnTo>
                  <a:lnTo>
                    <a:pt x="876" y="221"/>
                  </a:lnTo>
                  <a:lnTo>
                    <a:pt x="870" y="213"/>
                  </a:lnTo>
                  <a:lnTo>
                    <a:pt x="870" y="213"/>
                  </a:lnTo>
                  <a:close/>
                  <a:moveTo>
                    <a:pt x="845" y="771"/>
                  </a:moveTo>
                  <a:lnTo>
                    <a:pt x="845" y="771"/>
                  </a:lnTo>
                  <a:lnTo>
                    <a:pt x="845" y="775"/>
                  </a:lnTo>
                  <a:lnTo>
                    <a:pt x="843" y="778"/>
                  </a:lnTo>
                  <a:lnTo>
                    <a:pt x="842" y="780"/>
                  </a:lnTo>
                  <a:lnTo>
                    <a:pt x="841" y="780"/>
                  </a:lnTo>
                  <a:lnTo>
                    <a:pt x="321" y="780"/>
                  </a:lnTo>
                  <a:lnTo>
                    <a:pt x="321" y="780"/>
                  </a:lnTo>
                  <a:lnTo>
                    <a:pt x="302" y="781"/>
                  </a:lnTo>
                  <a:lnTo>
                    <a:pt x="300" y="780"/>
                  </a:lnTo>
                  <a:lnTo>
                    <a:pt x="299" y="779"/>
                  </a:lnTo>
                  <a:lnTo>
                    <a:pt x="299" y="779"/>
                  </a:lnTo>
                  <a:lnTo>
                    <a:pt x="297" y="776"/>
                  </a:lnTo>
                  <a:lnTo>
                    <a:pt x="296" y="771"/>
                  </a:lnTo>
                  <a:lnTo>
                    <a:pt x="296" y="751"/>
                  </a:lnTo>
                  <a:lnTo>
                    <a:pt x="296" y="751"/>
                  </a:lnTo>
                  <a:lnTo>
                    <a:pt x="311" y="729"/>
                  </a:lnTo>
                  <a:lnTo>
                    <a:pt x="326" y="705"/>
                  </a:lnTo>
                  <a:lnTo>
                    <a:pt x="355" y="660"/>
                  </a:lnTo>
                  <a:lnTo>
                    <a:pt x="355" y="660"/>
                  </a:lnTo>
                  <a:lnTo>
                    <a:pt x="365" y="645"/>
                  </a:lnTo>
                  <a:lnTo>
                    <a:pt x="375" y="632"/>
                  </a:lnTo>
                  <a:lnTo>
                    <a:pt x="387" y="619"/>
                  </a:lnTo>
                  <a:lnTo>
                    <a:pt x="397" y="608"/>
                  </a:lnTo>
                  <a:lnTo>
                    <a:pt x="397" y="608"/>
                  </a:lnTo>
                  <a:lnTo>
                    <a:pt x="411" y="594"/>
                  </a:lnTo>
                  <a:lnTo>
                    <a:pt x="423" y="581"/>
                  </a:lnTo>
                  <a:lnTo>
                    <a:pt x="427" y="575"/>
                  </a:lnTo>
                  <a:lnTo>
                    <a:pt x="430" y="568"/>
                  </a:lnTo>
                  <a:lnTo>
                    <a:pt x="432" y="562"/>
                  </a:lnTo>
                  <a:lnTo>
                    <a:pt x="433" y="557"/>
                  </a:lnTo>
                  <a:lnTo>
                    <a:pt x="433" y="557"/>
                  </a:lnTo>
                  <a:lnTo>
                    <a:pt x="432" y="551"/>
                  </a:lnTo>
                  <a:lnTo>
                    <a:pt x="429" y="545"/>
                  </a:lnTo>
                  <a:lnTo>
                    <a:pt x="425" y="539"/>
                  </a:lnTo>
                  <a:lnTo>
                    <a:pt x="420" y="533"/>
                  </a:lnTo>
                  <a:lnTo>
                    <a:pt x="412" y="528"/>
                  </a:lnTo>
                  <a:lnTo>
                    <a:pt x="404" y="524"/>
                  </a:lnTo>
                  <a:lnTo>
                    <a:pt x="394" y="521"/>
                  </a:lnTo>
                  <a:lnTo>
                    <a:pt x="383" y="520"/>
                  </a:lnTo>
                  <a:lnTo>
                    <a:pt x="383" y="520"/>
                  </a:lnTo>
                  <a:lnTo>
                    <a:pt x="374" y="521"/>
                  </a:lnTo>
                  <a:lnTo>
                    <a:pt x="365" y="522"/>
                  </a:lnTo>
                  <a:lnTo>
                    <a:pt x="357" y="524"/>
                  </a:lnTo>
                  <a:lnTo>
                    <a:pt x="349" y="526"/>
                  </a:lnTo>
                  <a:lnTo>
                    <a:pt x="341" y="529"/>
                  </a:lnTo>
                  <a:lnTo>
                    <a:pt x="334" y="532"/>
                  </a:lnTo>
                  <a:lnTo>
                    <a:pt x="320" y="541"/>
                  </a:lnTo>
                  <a:lnTo>
                    <a:pt x="307" y="552"/>
                  </a:lnTo>
                  <a:lnTo>
                    <a:pt x="293" y="565"/>
                  </a:lnTo>
                  <a:lnTo>
                    <a:pt x="261" y="595"/>
                  </a:lnTo>
                  <a:lnTo>
                    <a:pt x="261" y="595"/>
                  </a:lnTo>
                  <a:lnTo>
                    <a:pt x="249" y="606"/>
                  </a:lnTo>
                  <a:lnTo>
                    <a:pt x="238" y="615"/>
                  </a:lnTo>
                  <a:lnTo>
                    <a:pt x="224" y="626"/>
                  </a:lnTo>
                  <a:lnTo>
                    <a:pt x="224" y="626"/>
                  </a:lnTo>
                  <a:lnTo>
                    <a:pt x="219" y="624"/>
                  </a:lnTo>
                  <a:lnTo>
                    <a:pt x="214" y="620"/>
                  </a:lnTo>
                  <a:lnTo>
                    <a:pt x="211" y="616"/>
                  </a:lnTo>
                  <a:lnTo>
                    <a:pt x="209" y="610"/>
                  </a:lnTo>
                  <a:lnTo>
                    <a:pt x="209" y="610"/>
                  </a:lnTo>
                  <a:lnTo>
                    <a:pt x="208" y="606"/>
                  </a:lnTo>
                  <a:lnTo>
                    <a:pt x="208" y="601"/>
                  </a:lnTo>
                  <a:lnTo>
                    <a:pt x="211" y="592"/>
                  </a:lnTo>
                  <a:lnTo>
                    <a:pt x="215" y="581"/>
                  </a:lnTo>
                  <a:lnTo>
                    <a:pt x="222" y="569"/>
                  </a:lnTo>
                  <a:lnTo>
                    <a:pt x="230" y="557"/>
                  </a:lnTo>
                  <a:lnTo>
                    <a:pt x="239" y="545"/>
                  </a:lnTo>
                  <a:lnTo>
                    <a:pt x="258" y="520"/>
                  </a:lnTo>
                  <a:lnTo>
                    <a:pt x="258" y="551"/>
                  </a:lnTo>
                  <a:lnTo>
                    <a:pt x="296" y="505"/>
                  </a:lnTo>
                  <a:lnTo>
                    <a:pt x="296" y="47"/>
                  </a:lnTo>
                  <a:lnTo>
                    <a:pt x="296" y="47"/>
                  </a:lnTo>
                  <a:lnTo>
                    <a:pt x="296" y="43"/>
                  </a:lnTo>
                  <a:lnTo>
                    <a:pt x="298" y="40"/>
                  </a:lnTo>
                  <a:lnTo>
                    <a:pt x="299" y="38"/>
                  </a:lnTo>
                  <a:lnTo>
                    <a:pt x="300" y="37"/>
                  </a:lnTo>
                  <a:lnTo>
                    <a:pt x="610" y="37"/>
                  </a:lnTo>
                  <a:lnTo>
                    <a:pt x="610" y="37"/>
                  </a:lnTo>
                  <a:lnTo>
                    <a:pt x="621" y="39"/>
                  </a:lnTo>
                  <a:lnTo>
                    <a:pt x="631" y="42"/>
                  </a:lnTo>
                  <a:lnTo>
                    <a:pt x="640" y="46"/>
                  </a:lnTo>
                  <a:lnTo>
                    <a:pt x="649" y="54"/>
                  </a:lnTo>
                  <a:lnTo>
                    <a:pt x="656" y="62"/>
                  </a:lnTo>
                  <a:lnTo>
                    <a:pt x="661" y="71"/>
                  </a:lnTo>
                  <a:lnTo>
                    <a:pt x="665" y="81"/>
                  </a:lnTo>
                  <a:lnTo>
                    <a:pt x="666" y="91"/>
                  </a:lnTo>
                  <a:lnTo>
                    <a:pt x="670" y="214"/>
                  </a:lnTo>
                  <a:lnTo>
                    <a:pt x="827" y="241"/>
                  </a:lnTo>
                  <a:lnTo>
                    <a:pt x="827" y="241"/>
                  </a:lnTo>
                  <a:lnTo>
                    <a:pt x="831" y="242"/>
                  </a:lnTo>
                  <a:lnTo>
                    <a:pt x="834" y="243"/>
                  </a:lnTo>
                  <a:lnTo>
                    <a:pt x="839" y="248"/>
                  </a:lnTo>
                  <a:lnTo>
                    <a:pt x="844" y="254"/>
                  </a:lnTo>
                  <a:lnTo>
                    <a:pt x="845" y="258"/>
                  </a:lnTo>
                  <a:lnTo>
                    <a:pt x="845" y="261"/>
                  </a:lnTo>
                  <a:lnTo>
                    <a:pt x="845" y="77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 name="Freeform 42">
              <a:extLst>
                <a:ext uri="{FF2B5EF4-FFF2-40B4-BE49-F238E27FC236}">
                  <a16:creationId xmlns:a16="http://schemas.microsoft.com/office/drawing/2014/main" id="{41C1790B-1813-D2D2-30E5-89F9E726F02A}"/>
                </a:ext>
              </a:extLst>
            </p:cNvPr>
            <p:cNvSpPr>
              <a:spLocks/>
            </p:cNvSpPr>
            <p:nvPr/>
          </p:nvSpPr>
          <p:spPr bwMode="auto">
            <a:xfrm>
              <a:off x="8843963" y="3336925"/>
              <a:ext cx="519113" cy="82550"/>
            </a:xfrm>
            <a:custGeom>
              <a:avLst/>
              <a:gdLst/>
              <a:ahLst/>
              <a:cxnLst>
                <a:cxn ang="0">
                  <a:pos x="0" y="52"/>
                </a:cxn>
                <a:cxn ang="0">
                  <a:pos x="327" y="52"/>
                </a:cxn>
                <a:cxn ang="0">
                  <a:pos x="327" y="0"/>
                </a:cxn>
                <a:cxn ang="0">
                  <a:pos x="3" y="0"/>
                </a:cxn>
                <a:cxn ang="0">
                  <a:pos x="3" y="0"/>
                </a:cxn>
                <a:cxn ang="0">
                  <a:pos x="5" y="6"/>
                </a:cxn>
                <a:cxn ang="0">
                  <a:pos x="6" y="12"/>
                </a:cxn>
                <a:cxn ang="0">
                  <a:pos x="7" y="18"/>
                </a:cxn>
                <a:cxn ang="0">
                  <a:pos x="7" y="24"/>
                </a:cxn>
                <a:cxn ang="0">
                  <a:pos x="6" y="31"/>
                </a:cxn>
                <a:cxn ang="0">
                  <a:pos x="5" y="37"/>
                </a:cxn>
                <a:cxn ang="0">
                  <a:pos x="3" y="45"/>
                </a:cxn>
                <a:cxn ang="0">
                  <a:pos x="0" y="52"/>
                </a:cxn>
                <a:cxn ang="0">
                  <a:pos x="0" y="52"/>
                </a:cxn>
              </a:cxnLst>
              <a:rect l="0" t="0" r="r" b="b"/>
              <a:pathLst>
                <a:path w="327" h="52">
                  <a:moveTo>
                    <a:pt x="0" y="52"/>
                  </a:moveTo>
                  <a:lnTo>
                    <a:pt x="327" y="52"/>
                  </a:lnTo>
                  <a:lnTo>
                    <a:pt x="327" y="0"/>
                  </a:lnTo>
                  <a:lnTo>
                    <a:pt x="3" y="0"/>
                  </a:lnTo>
                  <a:lnTo>
                    <a:pt x="3" y="0"/>
                  </a:lnTo>
                  <a:lnTo>
                    <a:pt x="5" y="6"/>
                  </a:lnTo>
                  <a:lnTo>
                    <a:pt x="6" y="12"/>
                  </a:lnTo>
                  <a:lnTo>
                    <a:pt x="7" y="18"/>
                  </a:lnTo>
                  <a:lnTo>
                    <a:pt x="7" y="24"/>
                  </a:lnTo>
                  <a:lnTo>
                    <a:pt x="6" y="31"/>
                  </a:lnTo>
                  <a:lnTo>
                    <a:pt x="5" y="37"/>
                  </a:lnTo>
                  <a:lnTo>
                    <a:pt x="3" y="45"/>
                  </a:lnTo>
                  <a:lnTo>
                    <a:pt x="0" y="52"/>
                  </a:lnTo>
                  <a:lnTo>
                    <a:pt x="0" y="5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 name="Rectangle 43">
              <a:extLst>
                <a:ext uri="{FF2B5EF4-FFF2-40B4-BE49-F238E27FC236}">
                  <a16:creationId xmlns:a16="http://schemas.microsoft.com/office/drawing/2014/main" id="{EE74F1DB-FCE7-EFEE-6A4D-301400E65DD4}"/>
                </a:ext>
              </a:extLst>
            </p:cNvPr>
            <p:cNvSpPr>
              <a:spLocks noChangeArrowheads="1"/>
            </p:cNvSpPr>
            <p:nvPr/>
          </p:nvSpPr>
          <p:spPr bwMode="auto">
            <a:xfrm>
              <a:off x="8666163" y="3149600"/>
              <a:ext cx="696913" cy="809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1" name="Freeform 44">
              <a:extLst>
                <a:ext uri="{FF2B5EF4-FFF2-40B4-BE49-F238E27FC236}">
                  <a16:creationId xmlns:a16="http://schemas.microsoft.com/office/drawing/2014/main" id="{C6B4686F-0358-980B-BAD2-EB88CE5A45F5}"/>
                </a:ext>
              </a:extLst>
            </p:cNvPr>
            <p:cNvSpPr>
              <a:spLocks/>
            </p:cNvSpPr>
            <p:nvPr/>
          </p:nvSpPr>
          <p:spPr bwMode="auto">
            <a:xfrm>
              <a:off x="8694738" y="3529013"/>
              <a:ext cx="320675" cy="80963"/>
            </a:xfrm>
            <a:custGeom>
              <a:avLst/>
              <a:gdLst/>
              <a:ahLst/>
              <a:cxnLst>
                <a:cxn ang="0">
                  <a:pos x="18" y="22"/>
                </a:cxn>
                <a:cxn ang="0">
                  <a:pos x="18" y="22"/>
                </a:cxn>
                <a:cxn ang="0">
                  <a:pos x="0" y="51"/>
                </a:cxn>
                <a:cxn ang="0">
                  <a:pos x="202" y="51"/>
                </a:cxn>
                <a:cxn ang="0">
                  <a:pos x="202" y="0"/>
                </a:cxn>
                <a:cxn ang="0">
                  <a:pos x="35" y="0"/>
                </a:cxn>
                <a:cxn ang="0">
                  <a:pos x="35" y="0"/>
                </a:cxn>
                <a:cxn ang="0">
                  <a:pos x="26" y="11"/>
                </a:cxn>
                <a:cxn ang="0">
                  <a:pos x="18" y="22"/>
                </a:cxn>
                <a:cxn ang="0">
                  <a:pos x="18" y="22"/>
                </a:cxn>
              </a:cxnLst>
              <a:rect l="0" t="0" r="r" b="b"/>
              <a:pathLst>
                <a:path w="202" h="51">
                  <a:moveTo>
                    <a:pt x="18" y="22"/>
                  </a:moveTo>
                  <a:lnTo>
                    <a:pt x="18" y="22"/>
                  </a:lnTo>
                  <a:lnTo>
                    <a:pt x="0" y="51"/>
                  </a:lnTo>
                  <a:lnTo>
                    <a:pt x="202" y="51"/>
                  </a:lnTo>
                  <a:lnTo>
                    <a:pt x="202" y="0"/>
                  </a:lnTo>
                  <a:lnTo>
                    <a:pt x="35" y="0"/>
                  </a:lnTo>
                  <a:lnTo>
                    <a:pt x="35" y="0"/>
                  </a:lnTo>
                  <a:lnTo>
                    <a:pt x="26" y="11"/>
                  </a:lnTo>
                  <a:lnTo>
                    <a:pt x="18" y="22"/>
                  </a:lnTo>
                  <a:lnTo>
                    <a:pt x="18" y="2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2446009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8511C-02EE-D6C2-B923-2D156B6B0B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434C4F-166F-0BF9-A920-0A3FEAE3EE66}"/>
              </a:ext>
            </a:extLst>
          </p:cNvPr>
          <p:cNvSpPr>
            <a:spLocks noGrp="1"/>
          </p:cNvSpPr>
          <p:nvPr>
            <p:ph type="title"/>
          </p:nvPr>
        </p:nvSpPr>
        <p:spPr>
          <a:xfrm>
            <a:off x="1027360" y="2943766"/>
            <a:ext cx="10515600" cy="595600"/>
          </a:xfrm>
        </p:spPr>
        <p:txBody>
          <a:bodyPr/>
          <a:lstStyle/>
          <a:p>
            <a:r>
              <a:rPr lang="en-US"/>
              <a:t>Appendix</a:t>
            </a:r>
          </a:p>
        </p:txBody>
      </p:sp>
    </p:spTree>
    <p:extLst>
      <p:ext uri="{BB962C8B-B14F-4D97-AF65-F5344CB8AC3E}">
        <p14:creationId xmlns:p14="http://schemas.microsoft.com/office/powerpoint/2010/main" val="1596926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6EDAD-AA3B-2420-5AB7-CC5DFFDD1FE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96B4514-D0F3-EAEE-34B6-0B421482D1D4}"/>
              </a:ext>
            </a:extLst>
          </p:cNvPr>
          <p:cNvSpPr>
            <a:spLocks noGrp="1"/>
          </p:cNvSpPr>
          <p:nvPr>
            <p:ph type="title"/>
          </p:nvPr>
        </p:nvSpPr>
        <p:spPr/>
        <p:txBody>
          <a:bodyPr/>
          <a:lstStyle/>
          <a:p>
            <a:r>
              <a:rPr lang="en-US" dirty="0"/>
              <a:t>Key Industry Concerns with Market Shift Policy</a:t>
            </a:r>
          </a:p>
        </p:txBody>
      </p:sp>
      <p:graphicFrame>
        <p:nvGraphicFramePr>
          <p:cNvPr id="4" name="Table 3">
            <a:extLst>
              <a:ext uri="{FF2B5EF4-FFF2-40B4-BE49-F238E27FC236}">
                <a16:creationId xmlns:a16="http://schemas.microsoft.com/office/drawing/2014/main" id="{30F9E9D3-2882-AE42-BAD6-F7907D1CAF7D}"/>
              </a:ext>
            </a:extLst>
          </p:cNvPr>
          <p:cNvGraphicFramePr>
            <a:graphicFrameLocks noGrp="1"/>
          </p:cNvGraphicFramePr>
          <p:nvPr/>
        </p:nvGraphicFramePr>
        <p:xfrm>
          <a:off x="568960" y="1813560"/>
          <a:ext cx="5118608" cy="3230880"/>
        </p:xfrm>
        <a:graphic>
          <a:graphicData uri="http://schemas.openxmlformats.org/drawingml/2006/table">
            <a:tbl>
              <a:tblPr firstRow="1" bandRow="1">
                <a:tableStyleId>{5C22544A-7EE6-4342-B048-85BDC9FD1C3A}</a:tableStyleId>
              </a:tblPr>
              <a:tblGrid>
                <a:gridCol w="5118608">
                  <a:extLst>
                    <a:ext uri="{9D8B030D-6E8A-4147-A177-3AD203B41FA5}">
                      <a16:colId xmlns:a16="http://schemas.microsoft.com/office/drawing/2014/main" val="2256028069"/>
                    </a:ext>
                  </a:extLst>
                </a:gridCol>
              </a:tblGrid>
              <a:tr h="1986958">
                <a:tc>
                  <a:txBody>
                    <a:bodyPr/>
                    <a:lstStyle/>
                    <a:p>
                      <a:pPr algn="ctr"/>
                      <a:r>
                        <a:rPr lang="en-US" sz="2400" dirty="0"/>
                        <a:t>Variable Cost Factor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dirty="0"/>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0" dirty="0"/>
                        <a:t>Stakeholders have voiced concern that the Market Shift Policy sometimes does not provide </a:t>
                      </a:r>
                      <a:r>
                        <a:rPr lang="en-US" sz="1800" b="1" dirty="0"/>
                        <a:t>consistent and adequate funding</a:t>
                      </a:r>
                      <a:r>
                        <a:rPr lang="en-US" sz="1800" b="0" dirty="0"/>
                        <a:t>, especially with respect to the 50% variable cost factor. Hospitals with significant volume growth might not receive sufficient funding to cover service costs, while those with volume declines may retain more revenue than necessary, leading to inefficiencies.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0509490"/>
                  </a:ext>
                </a:extLst>
              </a:tr>
            </a:tbl>
          </a:graphicData>
        </a:graphic>
      </p:graphicFrame>
      <p:graphicFrame>
        <p:nvGraphicFramePr>
          <p:cNvPr id="7" name="Table 6">
            <a:extLst>
              <a:ext uri="{FF2B5EF4-FFF2-40B4-BE49-F238E27FC236}">
                <a16:creationId xmlns:a16="http://schemas.microsoft.com/office/drawing/2014/main" id="{1BCA35E8-42DE-F26B-8D01-319AC697286A}"/>
              </a:ext>
            </a:extLst>
          </p:cNvPr>
          <p:cNvGraphicFramePr>
            <a:graphicFrameLocks noGrp="1"/>
          </p:cNvGraphicFramePr>
          <p:nvPr>
            <p:extLst>
              <p:ext uri="{D42A27DB-BD31-4B8C-83A1-F6EECF244321}">
                <p14:modId xmlns:p14="http://schemas.microsoft.com/office/powerpoint/2010/main" val="1587603196"/>
              </p:ext>
            </p:extLst>
          </p:nvPr>
        </p:nvGraphicFramePr>
        <p:xfrm>
          <a:off x="6467858" y="1813560"/>
          <a:ext cx="5118608" cy="3230880"/>
        </p:xfrm>
        <a:graphic>
          <a:graphicData uri="http://schemas.openxmlformats.org/drawingml/2006/table">
            <a:tbl>
              <a:tblPr firstRow="1" bandRow="1">
                <a:tableStyleId>{5C22544A-7EE6-4342-B048-85BDC9FD1C3A}</a:tableStyleId>
              </a:tblPr>
              <a:tblGrid>
                <a:gridCol w="5118608">
                  <a:extLst>
                    <a:ext uri="{9D8B030D-6E8A-4147-A177-3AD203B41FA5}">
                      <a16:colId xmlns:a16="http://schemas.microsoft.com/office/drawing/2014/main" val="2256028069"/>
                    </a:ext>
                  </a:extLst>
                </a:gridCol>
              </a:tblGrid>
              <a:tr h="3230880">
                <a:tc>
                  <a:txBody>
                    <a:bodyPr/>
                    <a:lstStyle/>
                    <a:p>
                      <a:pPr algn="ctr"/>
                      <a:r>
                        <a:rPr lang="en-US" sz="2400" dirty="0"/>
                        <a:t>Definitions of Markets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dirty="0"/>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0" dirty="0"/>
                        <a:t>Stakeholders believe that the granular market shift calculations that evaluate small geographic regions or small service lines may result in </a:t>
                      </a:r>
                      <a:r>
                        <a:rPr lang="en-US" sz="1800" b="1" dirty="0"/>
                        <a:t>statistical instability </a:t>
                      </a:r>
                      <a:r>
                        <a:rPr lang="en-US" sz="1800" b="0" dirty="0"/>
                        <a:t>and </a:t>
                      </a:r>
                      <a:r>
                        <a:rPr lang="en-US" sz="1800" b="1" dirty="0"/>
                        <a:t>random variations</a:t>
                      </a:r>
                      <a:r>
                        <a:rPr lang="en-US" sz="1800" b="0" dirty="0"/>
                        <a:t>. These small market assessments might not accurately reflect true utilization patterns, causing unrepresentative shifts in funding.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800"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80509490"/>
                  </a:ext>
                </a:extLst>
              </a:tr>
            </a:tbl>
          </a:graphicData>
        </a:graphic>
      </p:graphicFrame>
      <p:graphicFrame>
        <p:nvGraphicFramePr>
          <p:cNvPr id="9" name="Table 8">
            <a:extLst>
              <a:ext uri="{FF2B5EF4-FFF2-40B4-BE49-F238E27FC236}">
                <a16:creationId xmlns:a16="http://schemas.microsoft.com/office/drawing/2014/main" id="{AF331C68-F877-3A02-9AC8-75FDD79134BB}"/>
              </a:ext>
            </a:extLst>
          </p:cNvPr>
          <p:cNvGraphicFramePr>
            <a:graphicFrameLocks noGrp="1"/>
          </p:cNvGraphicFramePr>
          <p:nvPr>
            <p:extLst>
              <p:ext uri="{D42A27DB-BD31-4B8C-83A1-F6EECF244321}">
                <p14:modId xmlns:p14="http://schemas.microsoft.com/office/powerpoint/2010/main" val="936774188"/>
              </p:ext>
            </p:extLst>
          </p:nvPr>
        </p:nvGraphicFramePr>
        <p:xfrm>
          <a:off x="6432716" y="4990651"/>
          <a:ext cx="5118608" cy="640080"/>
        </p:xfrm>
        <a:graphic>
          <a:graphicData uri="http://schemas.openxmlformats.org/drawingml/2006/table">
            <a:tbl>
              <a:tblPr firstRow="1" bandRow="1">
                <a:tableStyleId>{5C22544A-7EE6-4342-B048-85BDC9FD1C3A}</a:tableStyleId>
              </a:tblPr>
              <a:tblGrid>
                <a:gridCol w="5118608">
                  <a:extLst>
                    <a:ext uri="{9D8B030D-6E8A-4147-A177-3AD203B41FA5}">
                      <a16:colId xmlns:a16="http://schemas.microsoft.com/office/drawing/2014/main" val="1864377742"/>
                    </a:ext>
                  </a:extLst>
                </a:gridCol>
              </a:tblGrid>
              <a:tr h="370840">
                <a:tc>
                  <a:txBody>
                    <a:bodyPr/>
                    <a:lstStyle/>
                    <a:p>
                      <a:r>
                        <a:rPr lang="en-US" sz="1800" b="0" i="1" dirty="0">
                          <a:solidFill>
                            <a:sysClr val="windowText" lastClr="000000"/>
                          </a:solidFill>
                        </a:rPr>
                        <a:t>Focus of this deck in addition to service line exclusions</a:t>
                      </a:r>
                    </a:p>
                  </a:txBody>
                  <a:tcPr>
                    <a:noFill/>
                  </a:tcPr>
                </a:tc>
                <a:extLst>
                  <a:ext uri="{0D108BD9-81ED-4DB2-BD59-A6C34878D82A}">
                    <a16:rowId xmlns:a16="http://schemas.microsoft.com/office/drawing/2014/main" val="2387172937"/>
                  </a:ext>
                </a:extLst>
              </a:tr>
            </a:tbl>
          </a:graphicData>
        </a:graphic>
      </p:graphicFrame>
    </p:spTree>
    <p:extLst>
      <p:ext uri="{BB962C8B-B14F-4D97-AF65-F5344CB8AC3E}">
        <p14:creationId xmlns:p14="http://schemas.microsoft.com/office/powerpoint/2010/main" val="19986903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AE6DD-F152-34E8-DA06-E0734CC5D926}"/>
            </a:ext>
          </a:extLst>
        </p:cNvPr>
        <p:cNvGrpSpPr/>
        <p:nvPr/>
      </p:nvGrpSpPr>
      <p:grpSpPr>
        <a:xfrm>
          <a:off x="0" y="0"/>
          <a:ext cx="0" cy="0"/>
          <a:chOff x="0" y="0"/>
          <a:chExt cx="0" cy="0"/>
        </a:xfrm>
      </p:grpSpPr>
      <p:sp>
        <p:nvSpPr>
          <p:cNvPr id="120" name="Rectangle: Rounded Corners 119">
            <a:extLst>
              <a:ext uri="{FF2B5EF4-FFF2-40B4-BE49-F238E27FC236}">
                <a16:creationId xmlns:a16="http://schemas.microsoft.com/office/drawing/2014/main" id="{04C6318C-776C-C3B8-AC50-40241FB85D3A}"/>
              </a:ext>
            </a:extLst>
          </p:cNvPr>
          <p:cNvSpPr/>
          <p:nvPr/>
        </p:nvSpPr>
        <p:spPr>
          <a:xfrm>
            <a:off x="3882672" y="3851735"/>
            <a:ext cx="1603728" cy="456626"/>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Rounded Corners 118">
            <a:extLst>
              <a:ext uri="{FF2B5EF4-FFF2-40B4-BE49-F238E27FC236}">
                <a16:creationId xmlns:a16="http://schemas.microsoft.com/office/drawing/2014/main" id="{F6D140E7-3BE3-302F-D4D7-D029509D6C1C}"/>
              </a:ext>
            </a:extLst>
          </p:cNvPr>
          <p:cNvSpPr/>
          <p:nvPr/>
        </p:nvSpPr>
        <p:spPr>
          <a:xfrm>
            <a:off x="6400798" y="3533775"/>
            <a:ext cx="2286000" cy="456626"/>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Rounded Corners 115">
            <a:extLst>
              <a:ext uri="{FF2B5EF4-FFF2-40B4-BE49-F238E27FC236}">
                <a16:creationId xmlns:a16="http://schemas.microsoft.com/office/drawing/2014/main" id="{CB77FA6C-74BA-BE73-3E18-16F1733C3BCA}"/>
              </a:ext>
            </a:extLst>
          </p:cNvPr>
          <p:cNvSpPr/>
          <p:nvPr/>
        </p:nvSpPr>
        <p:spPr>
          <a:xfrm>
            <a:off x="9144000" y="3981449"/>
            <a:ext cx="2057402" cy="714375"/>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3BB7E49-4478-EF6D-9754-A2C93DD1B44B}"/>
              </a:ext>
            </a:extLst>
          </p:cNvPr>
          <p:cNvSpPr>
            <a:spLocks noGrp="1"/>
          </p:cNvSpPr>
          <p:nvPr>
            <p:ph type="title"/>
          </p:nvPr>
        </p:nvSpPr>
        <p:spPr/>
        <p:txBody>
          <a:bodyPr/>
          <a:lstStyle/>
          <a:p>
            <a:r>
              <a:rPr lang="en-US" dirty="0"/>
              <a:t>Appendix 1: MSA Simulation Approach</a:t>
            </a:r>
          </a:p>
        </p:txBody>
      </p:sp>
      <p:sp>
        <p:nvSpPr>
          <p:cNvPr id="8" name="Rectangle 7">
            <a:extLst>
              <a:ext uri="{FF2B5EF4-FFF2-40B4-BE49-F238E27FC236}">
                <a16:creationId xmlns:a16="http://schemas.microsoft.com/office/drawing/2014/main" id="{987BDBA5-6CCB-8814-B674-27A34252550F}"/>
              </a:ext>
            </a:extLst>
          </p:cNvPr>
          <p:cNvSpPr/>
          <p:nvPr/>
        </p:nvSpPr>
        <p:spPr>
          <a:xfrm>
            <a:off x="885825" y="1323250"/>
            <a:ext cx="2560320" cy="1123950"/>
          </a:xfrm>
          <a:prstGeom prst="rect">
            <a:avLst/>
          </a:prstGeom>
          <a:solidFill>
            <a:schemeClr val="accent3">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9301F52-06E6-5AF0-7804-54AE87740138}"/>
              </a:ext>
            </a:extLst>
          </p:cNvPr>
          <p:cNvSpPr/>
          <p:nvPr/>
        </p:nvSpPr>
        <p:spPr>
          <a:xfrm>
            <a:off x="3533775" y="1322525"/>
            <a:ext cx="2560320" cy="112395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4F5C0B-6E09-0112-5A6A-8A993E25617E}"/>
              </a:ext>
            </a:extLst>
          </p:cNvPr>
          <p:cNvSpPr/>
          <p:nvPr/>
        </p:nvSpPr>
        <p:spPr>
          <a:xfrm>
            <a:off x="6172200" y="1322525"/>
            <a:ext cx="2560320" cy="11239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7537E3-3810-A801-2F6A-B08AA8D6B00A}"/>
              </a:ext>
            </a:extLst>
          </p:cNvPr>
          <p:cNvSpPr/>
          <p:nvPr/>
        </p:nvSpPr>
        <p:spPr>
          <a:xfrm>
            <a:off x="8829675" y="1322525"/>
            <a:ext cx="2560320" cy="112395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9D08F60-AAA0-D70D-F4C3-48E331E4D179}"/>
              </a:ext>
            </a:extLst>
          </p:cNvPr>
          <p:cNvCxnSpPr/>
          <p:nvPr/>
        </p:nvCxnSpPr>
        <p:spPr>
          <a:xfrm>
            <a:off x="924502" y="2552700"/>
            <a:ext cx="0" cy="3291840"/>
          </a:xfrm>
          <a:prstGeom prst="line">
            <a:avLst/>
          </a:prstGeom>
          <a:ln w="76200">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7F4B1BF-9060-53A0-7239-A9CC69CBC1FD}"/>
              </a:ext>
            </a:extLst>
          </p:cNvPr>
          <p:cNvSpPr txBox="1"/>
          <p:nvPr/>
        </p:nvSpPr>
        <p:spPr>
          <a:xfrm>
            <a:off x="2149792" y="1322525"/>
            <a:ext cx="1113473" cy="1123950"/>
          </a:xfrm>
          <a:prstGeom prst="rect">
            <a:avLst/>
          </a:prstGeom>
          <a:solidFill>
            <a:schemeClr val="accent3">
              <a:lumMod val="90000"/>
            </a:schemeClr>
          </a:solidFill>
        </p:spPr>
        <p:txBody>
          <a:bodyPr wrap="square" rtlCol="0" anchor="ctr">
            <a:noAutofit/>
          </a:bodyPr>
          <a:lstStyle/>
          <a:p>
            <a:pPr algn="ctr"/>
            <a:r>
              <a:rPr lang="en-US" sz="3200" b="1">
                <a:solidFill>
                  <a:schemeClr val="bg1"/>
                </a:solidFill>
              </a:rPr>
              <a:t>01</a:t>
            </a:r>
          </a:p>
        </p:txBody>
      </p:sp>
      <p:sp>
        <p:nvSpPr>
          <p:cNvPr id="15" name="Oval 14">
            <a:extLst>
              <a:ext uri="{FF2B5EF4-FFF2-40B4-BE49-F238E27FC236}">
                <a16:creationId xmlns:a16="http://schemas.microsoft.com/office/drawing/2014/main" id="{F19E4CD5-7B42-DA98-5F8A-78D3C21BC59C}"/>
              </a:ext>
            </a:extLst>
          </p:cNvPr>
          <p:cNvSpPr/>
          <p:nvPr/>
        </p:nvSpPr>
        <p:spPr>
          <a:xfrm>
            <a:off x="1068705" y="1427299"/>
            <a:ext cx="914400" cy="914400"/>
          </a:xfrm>
          <a:prstGeom prst="ellipse">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4A468ECE-6B0C-781F-9231-A8B2BD9AD2F4}"/>
              </a:ext>
            </a:extLst>
          </p:cNvPr>
          <p:cNvGrpSpPr/>
          <p:nvPr/>
        </p:nvGrpSpPr>
        <p:grpSpPr>
          <a:xfrm>
            <a:off x="1281112" y="1602220"/>
            <a:ext cx="607695" cy="566737"/>
            <a:chOff x="4619625" y="2971800"/>
            <a:chExt cx="607695" cy="566737"/>
          </a:xfrm>
          <a:solidFill>
            <a:schemeClr val="accent3">
              <a:lumMod val="50000"/>
            </a:schemeClr>
          </a:solidFill>
        </p:grpSpPr>
        <p:sp>
          <p:nvSpPr>
            <p:cNvPr id="19" name="Rectangle: Rounded Corners 18">
              <a:extLst>
                <a:ext uri="{FF2B5EF4-FFF2-40B4-BE49-F238E27FC236}">
                  <a16:creationId xmlns:a16="http://schemas.microsoft.com/office/drawing/2014/main" id="{0BE90876-E648-28B4-C0FB-1B622956C0A4}"/>
                </a:ext>
              </a:extLst>
            </p:cNvPr>
            <p:cNvSpPr/>
            <p:nvPr/>
          </p:nvSpPr>
          <p:spPr>
            <a:xfrm>
              <a:off x="4619625" y="2971800"/>
              <a:ext cx="457200" cy="566737"/>
            </a:xfrm>
            <a:prstGeom prst="roundRect">
              <a:avLst/>
            </a:prstGeom>
            <a:grp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1256F9A-464B-88CC-A75E-7F724821934E}"/>
                </a:ext>
              </a:extLst>
            </p:cNvPr>
            <p:cNvSpPr/>
            <p:nvPr/>
          </p:nvSpPr>
          <p:spPr>
            <a:xfrm>
              <a:off x="4813935" y="3081337"/>
              <a:ext cx="413385" cy="34766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2B89013B-0578-3D8E-D311-1845F457B203}"/>
                </a:ext>
              </a:extLst>
            </p:cNvPr>
            <p:cNvCxnSpPr>
              <a:cxnSpLocks/>
            </p:cNvCxnSpPr>
            <p:nvPr/>
          </p:nvCxnSpPr>
          <p:spPr>
            <a:xfrm flipH="1">
              <a:off x="4750117" y="3238500"/>
              <a:ext cx="457200" cy="0"/>
            </a:xfrm>
            <a:prstGeom prst="straightConnector1">
              <a:avLst/>
            </a:prstGeom>
            <a:grpFill/>
            <a:ln w="57150" cap="rnd">
              <a:solidFill>
                <a:schemeClr val="tx2"/>
              </a:solidFill>
              <a:round/>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1EF02012-03D3-5E27-73BE-C9061A6CF54F}"/>
                </a:ext>
              </a:extLst>
            </p:cNvPr>
            <p:cNvCxnSpPr>
              <a:cxnSpLocks/>
            </p:cNvCxnSpPr>
            <p:nvPr/>
          </p:nvCxnSpPr>
          <p:spPr>
            <a:xfrm>
              <a:off x="5076825" y="3400425"/>
              <a:ext cx="0" cy="45720"/>
            </a:xfrm>
            <a:prstGeom prst="line">
              <a:avLst/>
            </a:prstGeom>
            <a:grpFill/>
            <a:ln w="5715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39678B5-896F-3536-02C0-D439B1D67012}"/>
                </a:ext>
              </a:extLst>
            </p:cNvPr>
            <p:cNvCxnSpPr>
              <a:cxnSpLocks/>
            </p:cNvCxnSpPr>
            <p:nvPr/>
          </p:nvCxnSpPr>
          <p:spPr>
            <a:xfrm>
              <a:off x="5076825" y="3038475"/>
              <a:ext cx="0" cy="45720"/>
            </a:xfrm>
            <a:prstGeom prst="line">
              <a:avLst/>
            </a:prstGeom>
            <a:grpFill/>
            <a:ln w="57150" cap="rnd">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39FE9D79-B309-CA7C-3A4B-90E318971095}"/>
              </a:ext>
            </a:extLst>
          </p:cNvPr>
          <p:cNvSpPr txBox="1"/>
          <p:nvPr/>
        </p:nvSpPr>
        <p:spPr>
          <a:xfrm>
            <a:off x="1009650" y="2552700"/>
            <a:ext cx="2433993" cy="2862322"/>
          </a:xfrm>
          <a:prstGeom prst="rect">
            <a:avLst/>
          </a:prstGeom>
          <a:noFill/>
        </p:spPr>
        <p:txBody>
          <a:bodyPr wrap="square" rtlCol="0">
            <a:spAutoFit/>
          </a:bodyPr>
          <a:lstStyle/>
          <a:p>
            <a:r>
              <a:rPr lang="en-US" sz="1600" b="1">
                <a:solidFill>
                  <a:srgbClr val="000000"/>
                </a:solidFill>
              </a:rPr>
              <a:t>Import</a:t>
            </a:r>
            <a:endParaRPr lang="en-US" sz="1200" b="1">
              <a:solidFill>
                <a:srgbClr val="000000"/>
              </a:solidFill>
            </a:endParaRPr>
          </a:p>
          <a:p>
            <a:pPr marL="114300" lvl="1" indent="-114300">
              <a:spcBef>
                <a:spcPts val="600"/>
              </a:spcBef>
              <a:buClr>
                <a:srgbClr val="000000"/>
              </a:buClr>
              <a:buFont typeface="Arial" panose="020B0604020202020204" pitchFamily="34" charset="0"/>
              <a:buChar char="•"/>
            </a:pPr>
            <a:r>
              <a:rPr lang="en-US" sz="1200">
                <a:solidFill>
                  <a:srgbClr val="000000"/>
                </a:solidFill>
              </a:rPr>
              <a:t>CY2022 / CY2023 discharge volume</a:t>
            </a:r>
          </a:p>
          <a:p>
            <a:pPr marL="114300" lvl="1" indent="-114300">
              <a:spcBef>
                <a:spcPts val="600"/>
              </a:spcBef>
              <a:buClr>
                <a:srgbClr val="000000"/>
              </a:buClr>
              <a:buFont typeface="Arial" panose="020B0604020202020204" pitchFamily="34" charset="0"/>
              <a:buChar char="•"/>
            </a:pPr>
            <a:r>
              <a:rPr lang="en-US" sz="1200">
                <a:solidFill>
                  <a:srgbClr val="000000"/>
                </a:solidFill>
              </a:rPr>
              <a:t>ECMAD = Equivalent </a:t>
            </a:r>
            <a:r>
              <a:rPr lang="en-US" sz="1200" err="1">
                <a:solidFill>
                  <a:srgbClr val="000000"/>
                </a:solidFill>
              </a:rPr>
              <a:t>casemix</a:t>
            </a:r>
            <a:r>
              <a:rPr lang="en-US" sz="1200">
                <a:solidFill>
                  <a:srgbClr val="000000"/>
                </a:solidFill>
              </a:rPr>
              <a:t> adjusted discharge volume</a:t>
            </a:r>
          </a:p>
          <a:p>
            <a:pPr marL="114300" lvl="1" indent="-114300">
              <a:spcBef>
                <a:spcPts val="600"/>
              </a:spcBef>
              <a:buClr>
                <a:srgbClr val="000000"/>
              </a:buClr>
              <a:buFont typeface="Arial" panose="020B0604020202020204" pitchFamily="34" charset="0"/>
              <a:buChar char="•"/>
            </a:pPr>
            <a:r>
              <a:rPr lang="en-US" sz="1200">
                <a:solidFill>
                  <a:srgbClr val="000000"/>
                </a:solidFill>
              </a:rPr>
              <a:t>COUNT = Unadjusted discharge volume</a:t>
            </a:r>
          </a:p>
          <a:p>
            <a:pPr marL="114300" lvl="1" indent="-114300">
              <a:spcBef>
                <a:spcPts val="600"/>
              </a:spcBef>
              <a:buClr>
                <a:srgbClr val="000000"/>
              </a:buClr>
              <a:buFont typeface="Arial" panose="020B0604020202020204" pitchFamily="34" charset="0"/>
              <a:buChar char="•"/>
            </a:pPr>
            <a:r>
              <a:rPr lang="en-US" sz="1200">
                <a:solidFill>
                  <a:srgbClr val="000000"/>
                </a:solidFill>
              </a:rPr>
              <a:t>Exclude CR service lines, OP  service line for </a:t>
            </a:r>
            <a:r>
              <a:rPr lang="en-US" sz="1200" err="1">
                <a:solidFill>
                  <a:srgbClr val="000000"/>
                </a:solidFill>
              </a:rPr>
              <a:t>Onc</a:t>
            </a:r>
            <a:r>
              <a:rPr lang="en-US" sz="1200">
                <a:solidFill>
                  <a:srgbClr val="000000"/>
                </a:solidFill>
              </a:rPr>
              <a:t> &amp; Inf Drugs, and IP service lines for Categorical Exclusions, Innovation, PDI, PQI, and Readmission</a:t>
            </a:r>
          </a:p>
        </p:txBody>
      </p:sp>
      <p:sp>
        <p:nvSpPr>
          <p:cNvPr id="34" name="TextBox 33">
            <a:extLst>
              <a:ext uri="{FF2B5EF4-FFF2-40B4-BE49-F238E27FC236}">
                <a16:creationId xmlns:a16="http://schemas.microsoft.com/office/drawing/2014/main" id="{8B5D41E5-CDD6-2F3F-AB3E-603F257A7507}"/>
              </a:ext>
            </a:extLst>
          </p:cNvPr>
          <p:cNvSpPr txBox="1"/>
          <p:nvPr/>
        </p:nvSpPr>
        <p:spPr>
          <a:xfrm>
            <a:off x="4788217" y="1322525"/>
            <a:ext cx="1113473" cy="1123950"/>
          </a:xfrm>
          <a:prstGeom prst="rect">
            <a:avLst/>
          </a:prstGeom>
          <a:solidFill>
            <a:schemeClr val="accent1"/>
          </a:solidFill>
        </p:spPr>
        <p:txBody>
          <a:bodyPr wrap="square" rtlCol="0" anchor="ctr">
            <a:noAutofit/>
          </a:bodyPr>
          <a:lstStyle/>
          <a:p>
            <a:pPr algn="ctr"/>
            <a:r>
              <a:rPr lang="en-US" sz="3200" b="1">
                <a:solidFill>
                  <a:schemeClr val="bg1"/>
                </a:solidFill>
              </a:rPr>
              <a:t>02</a:t>
            </a:r>
          </a:p>
        </p:txBody>
      </p:sp>
      <p:sp>
        <p:nvSpPr>
          <p:cNvPr id="35" name="Oval 34">
            <a:extLst>
              <a:ext uri="{FF2B5EF4-FFF2-40B4-BE49-F238E27FC236}">
                <a16:creationId xmlns:a16="http://schemas.microsoft.com/office/drawing/2014/main" id="{5E6D7749-0F57-6F58-AFBC-E8C82E72D7BF}"/>
              </a:ext>
            </a:extLst>
          </p:cNvPr>
          <p:cNvSpPr/>
          <p:nvPr/>
        </p:nvSpPr>
        <p:spPr>
          <a:xfrm>
            <a:off x="3707130" y="1427299"/>
            <a:ext cx="914400" cy="91440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112F288D-1A82-71BC-C1B1-DE8604E4F14A}"/>
              </a:ext>
            </a:extLst>
          </p:cNvPr>
          <p:cNvGrpSpPr/>
          <p:nvPr/>
        </p:nvGrpSpPr>
        <p:grpSpPr>
          <a:xfrm>
            <a:off x="3837146" y="1605893"/>
            <a:ext cx="647700" cy="538163"/>
            <a:chOff x="6410325" y="3519487"/>
            <a:chExt cx="647700" cy="538163"/>
          </a:xfrm>
        </p:grpSpPr>
        <p:sp>
          <p:nvSpPr>
            <p:cNvPr id="57" name="Rectangle: Rounded Corners 56">
              <a:extLst>
                <a:ext uri="{FF2B5EF4-FFF2-40B4-BE49-F238E27FC236}">
                  <a16:creationId xmlns:a16="http://schemas.microsoft.com/office/drawing/2014/main" id="{E72B0511-1CB9-F874-F1B4-4D23C865E377}"/>
                </a:ext>
              </a:extLst>
            </p:cNvPr>
            <p:cNvSpPr/>
            <p:nvPr/>
          </p:nvSpPr>
          <p:spPr>
            <a:xfrm>
              <a:off x="6605589" y="3519487"/>
              <a:ext cx="257171" cy="295275"/>
            </a:xfrm>
            <a:prstGeom prst="roundRect">
              <a:avLst/>
            </a:prstGeom>
            <a:solidFill>
              <a:schemeClr val="accent1">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1DE5BBD0-6AE0-5BB4-8CA3-F8BEC554BD22}"/>
                </a:ext>
              </a:extLst>
            </p:cNvPr>
            <p:cNvSpPr/>
            <p:nvPr/>
          </p:nvSpPr>
          <p:spPr>
            <a:xfrm>
              <a:off x="6410325" y="3609975"/>
              <a:ext cx="647700" cy="4476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FF637DC7-8A3E-3A41-1664-03EF5242680B}"/>
                </a:ext>
              </a:extLst>
            </p:cNvPr>
            <p:cNvSpPr/>
            <p:nvPr/>
          </p:nvSpPr>
          <p:spPr>
            <a:xfrm>
              <a:off x="6597014" y="3696652"/>
              <a:ext cx="274320" cy="27432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Plus Sign 58">
              <a:extLst>
                <a:ext uri="{FF2B5EF4-FFF2-40B4-BE49-F238E27FC236}">
                  <a16:creationId xmlns:a16="http://schemas.microsoft.com/office/drawing/2014/main" id="{BE41DCDE-5AE7-C1DB-B33B-1E26FAB5C4D8}"/>
                </a:ext>
              </a:extLst>
            </p:cNvPr>
            <p:cNvSpPr/>
            <p:nvPr/>
          </p:nvSpPr>
          <p:spPr>
            <a:xfrm>
              <a:off x="6619875" y="3724275"/>
              <a:ext cx="228600" cy="228600"/>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1" name="Straight Connector 60">
            <a:extLst>
              <a:ext uri="{FF2B5EF4-FFF2-40B4-BE49-F238E27FC236}">
                <a16:creationId xmlns:a16="http://schemas.microsoft.com/office/drawing/2014/main" id="{3CDCCF95-CCC0-39B4-00EB-6306BDC79D34}"/>
              </a:ext>
            </a:extLst>
          </p:cNvPr>
          <p:cNvCxnSpPr/>
          <p:nvPr/>
        </p:nvCxnSpPr>
        <p:spPr>
          <a:xfrm>
            <a:off x="3562927" y="2552700"/>
            <a:ext cx="0" cy="329184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48335151-C8CB-BEB9-A120-A3B923F11D5C}"/>
                  </a:ext>
                </a:extLst>
              </p:cNvPr>
              <p:cNvSpPr txBox="1"/>
              <p:nvPr/>
            </p:nvSpPr>
            <p:spPr>
              <a:xfrm>
                <a:off x="3638551" y="2552700"/>
                <a:ext cx="2455542" cy="1793761"/>
              </a:xfrm>
              <a:prstGeom prst="rect">
                <a:avLst/>
              </a:prstGeom>
              <a:noFill/>
            </p:spPr>
            <p:txBody>
              <a:bodyPr wrap="square" rtlCol="0">
                <a:spAutoFit/>
              </a:bodyPr>
              <a:lstStyle/>
              <a:p>
                <a:r>
                  <a:rPr lang="en-US" sz="1600" b="1">
                    <a:solidFill>
                      <a:srgbClr val="000000"/>
                    </a:solidFill>
                  </a:rPr>
                  <a:t>Calculate </a:t>
                </a:r>
                <a:r>
                  <a:rPr lang="en-US" sz="1600" b="1" err="1">
                    <a:solidFill>
                      <a:srgbClr val="000000"/>
                    </a:solidFill>
                  </a:rPr>
                  <a:t>Casemix</a:t>
                </a:r>
                <a:endParaRPr lang="en-US" sz="1600" b="1">
                  <a:solidFill>
                    <a:srgbClr val="000000"/>
                  </a:solidFill>
                </a:endParaRPr>
              </a:p>
              <a:p>
                <a:pPr marL="114300" lvl="1" indent="-114300">
                  <a:spcBef>
                    <a:spcPts val="600"/>
                  </a:spcBef>
                  <a:buClr>
                    <a:srgbClr val="000000"/>
                  </a:buClr>
                  <a:buFont typeface="Arial" panose="020B0604020202020204" pitchFamily="34" charset="0"/>
                  <a:buChar char="•"/>
                </a:pPr>
                <a:r>
                  <a:rPr lang="en-US" sz="1200">
                    <a:solidFill>
                      <a:srgbClr val="000000"/>
                    </a:solidFill>
                  </a:rPr>
                  <a:t>For each Hospital Market (Hospital + Service Line + Zip Code), calculate </a:t>
                </a:r>
                <a:r>
                  <a:rPr lang="en-US" sz="1200" err="1">
                    <a:solidFill>
                      <a:srgbClr val="000000"/>
                    </a:solidFill>
                  </a:rPr>
                  <a:t>casemix</a:t>
                </a:r>
                <a:r>
                  <a:rPr lang="en-US" sz="1200">
                    <a:solidFill>
                      <a:srgbClr val="000000"/>
                    </a:solidFill>
                  </a:rPr>
                  <a:t> for CY2023: </a:t>
                </a:r>
              </a:p>
              <a:p>
                <a:pPr marL="228600" lvl="1" indent="-228600">
                  <a:spcBef>
                    <a:spcPts val="600"/>
                  </a:spcBef>
                  <a:buClr>
                    <a:schemeClr val="accent1"/>
                  </a:buClr>
                  <a:buFont typeface="+mj-lt"/>
                  <a:buAutoNum type="alphaLcParenR"/>
                </a:pPr>
                <a:endParaRPr lang="en-US" sz="1200">
                  <a:solidFill>
                    <a:srgbClr val="000000"/>
                  </a:solidFill>
                </a:endParaRPr>
              </a:p>
              <a:p>
                <a:pPr marL="228600" lvl="1">
                  <a:buClr>
                    <a:schemeClr val="accent1"/>
                  </a:buClr>
                </a:pPr>
                <a14:m>
                  <m:oMathPara xmlns:m="http://schemas.openxmlformats.org/officeDocument/2006/math">
                    <m:oMathParaPr>
                      <m:jc m:val="left"/>
                    </m:oMathParaPr>
                    <m:oMath xmlns:m="http://schemas.openxmlformats.org/officeDocument/2006/math">
                      <m:sSub>
                        <m:sSubPr>
                          <m:ctrlPr>
                            <a:rPr lang="en-US" sz="1100" b="0" i="1" smtClean="0">
                              <a:solidFill>
                                <a:srgbClr val="000000"/>
                              </a:solidFill>
                              <a:latin typeface="Cambria Math" panose="02040503050406030204" pitchFamily="18" charset="0"/>
                            </a:rPr>
                          </m:ctrlPr>
                        </m:sSubPr>
                        <m:e>
                          <m:r>
                            <a:rPr lang="en-US" sz="1100" b="0" i="1" smtClean="0">
                              <a:solidFill>
                                <a:srgbClr val="000000"/>
                              </a:solidFill>
                              <a:latin typeface="Cambria Math" panose="02040503050406030204" pitchFamily="18" charset="0"/>
                            </a:rPr>
                            <m:t>𝑐𝑎𝑠𝑒𝑚𝑖𝑥</m:t>
                          </m:r>
                        </m:e>
                        <m:sub>
                          <m:r>
                            <a:rPr lang="en-US" sz="1100" b="0" i="1" smtClean="0">
                              <a:solidFill>
                                <a:srgbClr val="000000"/>
                              </a:solidFill>
                              <a:latin typeface="Cambria Math" panose="02040503050406030204" pitchFamily="18" charset="0"/>
                            </a:rPr>
                            <m:t>23</m:t>
                          </m:r>
                        </m:sub>
                      </m:sSub>
                      <m:r>
                        <a:rPr lang="en-US" sz="1100" b="0" i="1" smtClean="0">
                          <a:solidFill>
                            <a:srgbClr val="000000"/>
                          </a:solidFill>
                          <a:latin typeface="Cambria Math" panose="02040503050406030204" pitchFamily="18" charset="0"/>
                        </a:rPr>
                        <m:t>= </m:t>
                      </m:r>
                      <m:f>
                        <m:fPr>
                          <m:ctrlPr>
                            <a:rPr lang="en-US" sz="1100" b="0" i="1" smtClean="0">
                              <a:solidFill>
                                <a:srgbClr val="000000"/>
                              </a:solidFill>
                              <a:latin typeface="Cambria Math" panose="02040503050406030204" pitchFamily="18" charset="0"/>
                            </a:rPr>
                          </m:ctrlPr>
                        </m:fPr>
                        <m:num>
                          <m:sSub>
                            <m:sSubPr>
                              <m:ctrlPr>
                                <a:rPr lang="en-US" sz="1100" b="0" i="1" smtClean="0">
                                  <a:solidFill>
                                    <a:srgbClr val="000000"/>
                                  </a:solidFill>
                                  <a:latin typeface="Cambria Math" panose="02040503050406030204" pitchFamily="18" charset="0"/>
                                </a:rPr>
                              </m:ctrlPr>
                            </m:sSubPr>
                            <m:e>
                              <m:r>
                                <a:rPr lang="en-US" sz="1100" b="0" i="1" smtClean="0">
                                  <a:solidFill>
                                    <a:srgbClr val="000000"/>
                                  </a:solidFill>
                                  <a:latin typeface="Cambria Math" panose="02040503050406030204" pitchFamily="18" charset="0"/>
                                </a:rPr>
                                <m:t>𝐸𝐶𝑀𝐴𝐷</m:t>
                              </m:r>
                            </m:e>
                            <m:sub>
                              <m:r>
                                <a:rPr lang="en-US" sz="1100" b="0" i="1" smtClean="0">
                                  <a:solidFill>
                                    <a:srgbClr val="000000"/>
                                  </a:solidFill>
                                  <a:latin typeface="Cambria Math" panose="02040503050406030204" pitchFamily="18" charset="0"/>
                                </a:rPr>
                                <m:t>23</m:t>
                              </m:r>
                            </m:sub>
                          </m:sSub>
                        </m:num>
                        <m:den>
                          <m:sSub>
                            <m:sSubPr>
                              <m:ctrlPr>
                                <a:rPr lang="en-US" sz="1100" b="0" i="1" smtClean="0">
                                  <a:solidFill>
                                    <a:srgbClr val="000000"/>
                                  </a:solidFill>
                                  <a:latin typeface="Cambria Math" panose="02040503050406030204" pitchFamily="18" charset="0"/>
                                </a:rPr>
                              </m:ctrlPr>
                            </m:sSubPr>
                            <m:e>
                              <m:r>
                                <a:rPr lang="en-US" sz="1100" b="0" i="1" smtClean="0">
                                  <a:solidFill>
                                    <a:srgbClr val="000000"/>
                                  </a:solidFill>
                                  <a:latin typeface="Cambria Math" panose="02040503050406030204" pitchFamily="18" charset="0"/>
                                </a:rPr>
                                <m:t>𝐶𝑂𝑈𝑁𝑇</m:t>
                              </m:r>
                            </m:e>
                            <m:sub>
                              <m:r>
                                <a:rPr lang="en-US" sz="1100" b="0" i="1" smtClean="0">
                                  <a:solidFill>
                                    <a:srgbClr val="000000"/>
                                  </a:solidFill>
                                  <a:latin typeface="Cambria Math" panose="02040503050406030204" pitchFamily="18" charset="0"/>
                                </a:rPr>
                                <m:t>23</m:t>
                              </m:r>
                            </m:sub>
                          </m:sSub>
                        </m:den>
                      </m:f>
                    </m:oMath>
                  </m:oMathPara>
                </a14:m>
                <a:endParaRPr lang="en-US" sz="1000">
                  <a:solidFill>
                    <a:srgbClr val="000000"/>
                  </a:solidFill>
                </a:endParaRPr>
              </a:p>
            </p:txBody>
          </p:sp>
        </mc:Choice>
        <mc:Fallback xmlns="">
          <p:sp>
            <p:nvSpPr>
              <p:cNvPr id="62" name="TextBox 61">
                <a:extLst>
                  <a:ext uri="{FF2B5EF4-FFF2-40B4-BE49-F238E27FC236}">
                    <a16:creationId xmlns:a16="http://schemas.microsoft.com/office/drawing/2014/main" id="{48335151-C8CB-BEB9-A120-A3B923F11D5C}"/>
                  </a:ext>
                </a:extLst>
              </p:cNvPr>
              <p:cNvSpPr txBox="1">
                <a:spLocks noRot="1" noChangeAspect="1" noMove="1" noResize="1" noEditPoints="1" noAdjustHandles="1" noChangeArrowheads="1" noChangeShapeType="1" noTextEdit="1"/>
              </p:cNvSpPr>
              <p:nvPr/>
            </p:nvSpPr>
            <p:spPr>
              <a:xfrm>
                <a:off x="3638551" y="2552700"/>
                <a:ext cx="2455542" cy="1793761"/>
              </a:xfrm>
              <a:prstGeom prst="rect">
                <a:avLst/>
              </a:prstGeom>
              <a:blipFill>
                <a:blip r:embed="rId3"/>
                <a:stretch>
                  <a:fillRect l="-1489" t="-1020"/>
                </a:stretch>
              </a:blipFill>
            </p:spPr>
            <p:txBody>
              <a:bodyPr/>
              <a:lstStyle/>
              <a:p>
                <a:r>
                  <a:rPr lang="en-US">
                    <a:noFill/>
                  </a:rPr>
                  <a:t> </a:t>
                </a:r>
              </a:p>
            </p:txBody>
          </p:sp>
        </mc:Fallback>
      </mc:AlternateContent>
      <p:cxnSp>
        <p:nvCxnSpPr>
          <p:cNvPr id="63" name="Straight Connector 62">
            <a:extLst>
              <a:ext uri="{FF2B5EF4-FFF2-40B4-BE49-F238E27FC236}">
                <a16:creationId xmlns:a16="http://schemas.microsoft.com/office/drawing/2014/main" id="{ED030926-BD22-CF70-39EE-40C3A9DB2294}"/>
              </a:ext>
            </a:extLst>
          </p:cNvPr>
          <p:cNvCxnSpPr/>
          <p:nvPr/>
        </p:nvCxnSpPr>
        <p:spPr>
          <a:xfrm>
            <a:off x="6213374" y="2552700"/>
            <a:ext cx="0" cy="329184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0D0CB3D0-7A73-1931-8D03-5932038F4A02}"/>
                  </a:ext>
                </a:extLst>
              </p:cNvPr>
              <p:cNvSpPr txBox="1"/>
              <p:nvPr/>
            </p:nvSpPr>
            <p:spPr>
              <a:xfrm>
                <a:off x="6296026" y="2552700"/>
                <a:ext cx="2431932" cy="1469057"/>
              </a:xfrm>
              <a:prstGeom prst="rect">
                <a:avLst/>
              </a:prstGeom>
              <a:noFill/>
            </p:spPr>
            <p:txBody>
              <a:bodyPr wrap="square" rtlCol="0">
                <a:spAutoFit/>
              </a:bodyPr>
              <a:lstStyle/>
              <a:p>
                <a:r>
                  <a:rPr lang="en-US" sz="1600" b="1">
                    <a:solidFill>
                      <a:srgbClr val="000000"/>
                    </a:solidFill>
                  </a:rPr>
                  <a:t>Calculate Growth</a:t>
                </a:r>
              </a:p>
              <a:p>
                <a:pPr marL="114300" lvl="1" indent="-114300">
                  <a:spcBef>
                    <a:spcPts val="600"/>
                  </a:spcBef>
                  <a:buClr>
                    <a:srgbClr val="000000"/>
                  </a:buClr>
                  <a:buFont typeface="Arial" panose="020B0604020202020204" pitchFamily="34" charset="0"/>
                  <a:buChar char="•"/>
                </a:pPr>
                <a:r>
                  <a:rPr lang="en-US" sz="1200">
                    <a:solidFill>
                      <a:srgbClr val="000000"/>
                    </a:solidFill>
                  </a:rPr>
                  <a:t>Hospital-level growth rate</a:t>
                </a:r>
              </a:p>
              <a:p>
                <a:pPr marL="114300" lvl="1" indent="-114300">
                  <a:spcBef>
                    <a:spcPts val="600"/>
                  </a:spcBef>
                  <a:buClr>
                    <a:srgbClr val="000000"/>
                  </a:buClr>
                  <a:buFont typeface="Arial" panose="020B0604020202020204" pitchFamily="34" charset="0"/>
                  <a:buChar char="•"/>
                </a:pPr>
                <a:r>
                  <a:rPr lang="en-US" sz="1200">
                    <a:solidFill>
                      <a:srgbClr val="000000"/>
                    </a:solidFill>
                  </a:rPr>
                  <a:t>Compare CY2022 to CY2023</a:t>
                </a:r>
              </a:p>
              <a:p>
                <a:pPr marL="114300" lvl="1" indent="-114300">
                  <a:spcBef>
                    <a:spcPts val="600"/>
                  </a:spcBef>
                  <a:buClr>
                    <a:srgbClr val="000000"/>
                  </a:buClr>
                  <a:buFont typeface="Arial" panose="020B0604020202020204" pitchFamily="34" charset="0"/>
                  <a:buChar char="•"/>
                </a:pPr>
                <a:endParaRPr lang="en-US" sz="1200">
                  <a:solidFill>
                    <a:srgbClr val="000000"/>
                  </a:solidFill>
                </a:endParaRPr>
              </a:p>
              <a:p>
                <a:pPr marL="0" lvl="1">
                  <a:spcBef>
                    <a:spcPts val="600"/>
                  </a:spcBef>
                  <a:buClr>
                    <a:srgbClr val="000000"/>
                  </a:buClr>
                </a:pPr>
                <a14:m>
                  <m:oMathPara xmlns:m="http://schemas.openxmlformats.org/officeDocument/2006/math">
                    <m:oMathParaPr>
                      <m:jc m:val="centerGroup"/>
                    </m:oMathParaPr>
                    <m:oMath xmlns:m="http://schemas.openxmlformats.org/officeDocument/2006/math">
                      <m:sSub>
                        <m:sSubPr>
                          <m:ctrlPr>
                            <a:rPr lang="en-US" sz="1100" b="0" i="1" smtClean="0">
                              <a:solidFill>
                                <a:srgbClr val="000000"/>
                              </a:solidFill>
                              <a:latin typeface="Cambria Math" panose="02040503050406030204" pitchFamily="18" charset="0"/>
                            </a:rPr>
                          </m:ctrlPr>
                        </m:sSubPr>
                        <m:e>
                          <m:r>
                            <a:rPr lang="en-US" sz="1100" b="0" i="1" smtClean="0">
                              <a:solidFill>
                                <a:srgbClr val="000000"/>
                              </a:solidFill>
                              <a:latin typeface="Cambria Math" panose="02040503050406030204" pitchFamily="18" charset="0"/>
                            </a:rPr>
                            <m:t>𝑔𝑟𝑜𝑤𝑡h</m:t>
                          </m:r>
                        </m:e>
                        <m:sub>
                          <m:r>
                            <a:rPr lang="en-US" sz="1100" b="0" i="1" smtClean="0">
                              <a:solidFill>
                                <a:srgbClr val="000000"/>
                              </a:solidFill>
                              <a:latin typeface="Cambria Math" panose="02040503050406030204" pitchFamily="18" charset="0"/>
                            </a:rPr>
                            <m:t>23</m:t>
                          </m:r>
                        </m:sub>
                      </m:sSub>
                      <m:r>
                        <a:rPr lang="en-US" sz="1100" b="0" i="1" smtClean="0">
                          <a:solidFill>
                            <a:srgbClr val="000000"/>
                          </a:solidFill>
                          <a:latin typeface="Cambria Math" panose="02040503050406030204" pitchFamily="18" charset="0"/>
                        </a:rPr>
                        <m:t>=</m:t>
                      </m:r>
                      <m:f>
                        <m:fPr>
                          <m:ctrlPr>
                            <a:rPr lang="en-US" sz="1100" b="0" i="1" smtClean="0">
                              <a:solidFill>
                                <a:srgbClr val="000000"/>
                              </a:solidFill>
                              <a:latin typeface="Cambria Math" panose="02040503050406030204" pitchFamily="18" charset="0"/>
                            </a:rPr>
                          </m:ctrlPr>
                        </m:fPr>
                        <m:num>
                          <m:sSub>
                            <m:sSubPr>
                              <m:ctrlPr>
                                <a:rPr lang="en-US" sz="1100" b="0" i="1" smtClean="0">
                                  <a:solidFill>
                                    <a:srgbClr val="000000"/>
                                  </a:solidFill>
                                  <a:latin typeface="Cambria Math" panose="02040503050406030204" pitchFamily="18" charset="0"/>
                                </a:rPr>
                              </m:ctrlPr>
                            </m:sSubPr>
                            <m:e>
                              <m:r>
                                <a:rPr lang="en-US" sz="1100" b="0" i="1" smtClean="0">
                                  <a:solidFill>
                                    <a:srgbClr val="000000"/>
                                  </a:solidFill>
                                  <a:latin typeface="Cambria Math" panose="02040503050406030204" pitchFamily="18" charset="0"/>
                                </a:rPr>
                                <m:t>𝐸𝐶𝑀𝐴𝐷</m:t>
                              </m:r>
                            </m:e>
                            <m:sub>
                              <m:r>
                                <a:rPr lang="en-US" sz="1100" b="0" i="1" smtClean="0">
                                  <a:solidFill>
                                    <a:srgbClr val="000000"/>
                                  </a:solidFill>
                                  <a:latin typeface="Cambria Math" panose="02040503050406030204" pitchFamily="18" charset="0"/>
                                </a:rPr>
                                <m:t>23</m:t>
                              </m:r>
                            </m:sub>
                          </m:sSub>
                          <m:r>
                            <a:rPr lang="en-US" sz="1100" b="0" i="1" smtClean="0">
                              <a:solidFill>
                                <a:srgbClr val="000000"/>
                              </a:solidFill>
                              <a:latin typeface="Cambria Math" panose="02040503050406030204" pitchFamily="18" charset="0"/>
                            </a:rPr>
                            <m:t>−</m:t>
                          </m:r>
                          <m:sSub>
                            <m:sSubPr>
                              <m:ctrlPr>
                                <a:rPr lang="en-US" sz="1100" b="0" i="1" smtClean="0">
                                  <a:solidFill>
                                    <a:srgbClr val="000000"/>
                                  </a:solidFill>
                                  <a:latin typeface="Cambria Math" panose="02040503050406030204" pitchFamily="18" charset="0"/>
                                </a:rPr>
                              </m:ctrlPr>
                            </m:sSubPr>
                            <m:e>
                              <m:r>
                                <a:rPr lang="en-US" sz="1100" b="0" i="1" smtClean="0">
                                  <a:solidFill>
                                    <a:srgbClr val="000000"/>
                                  </a:solidFill>
                                  <a:latin typeface="Cambria Math" panose="02040503050406030204" pitchFamily="18" charset="0"/>
                                </a:rPr>
                                <m:t>𝐸𝐶𝑀𝐴𝐷</m:t>
                              </m:r>
                            </m:e>
                            <m:sub>
                              <m:r>
                                <a:rPr lang="en-US" sz="1100" b="0" i="1" smtClean="0">
                                  <a:solidFill>
                                    <a:srgbClr val="000000"/>
                                  </a:solidFill>
                                  <a:latin typeface="Cambria Math" panose="02040503050406030204" pitchFamily="18" charset="0"/>
                                </a:rPr>
                                <m:t>22</m:t>
                              </m:r>
                            </m:sub>
                          </m:sSub>
                        </m:num>
                        <m:den>
                          <m:sSub>
                            <m:sSubPr>
                              <m:ctrlPr>
                                <a:rPr lang="en-US" sz="1100" b="0" i="1" smtClean="0">
                                  <a:solidFill>
                                    <a:srgbClr val="000000"/>
                                  </a:solidFill>
                                  <a:latin typeface="Cambria Math" panose="02040503050406030204" pitchFamily="18" charset="0"/>
                                </a:rPr>
                              </m:ctrlPr>
                            </m:sSubPr>
                            <m:e>
                              <m:r>
                                <a:rPr lang="en-US" sz="1100" b="0" i="1" smtClean="0">
                                  <a:solidFill>
                                    <a:srgbClr val="000000"/>
                                  </a:solidFill>
                                  <a:latin typeface="Cambria Math" panose="02040503050406030204" pitchFamily="18" charset="0"/>
                                </a:rPr>
                                <m:t>𝐸𝐶𝑀𝐴𝐷</m:t>
                              </m:r>
                            </m:e>
                            <m:sub>
                              <m:r>
                                <a:rPr lang="en-US" sz="1100" b="0" i="1" smtClean="0">
                                  <a:solidFill>
                                    <a:srgbClr val="000000"/>
                                  </a:solidFill>
                                  <a:latin typeface="Cambria Math" panose="02040503050406030204" pitchFamily="18" charset="0"/>
                                </a:rPr>
                                <m:t>22</m:t>
                              </m:r>
                            </m:sub>
                          </m:sSub>
                        </m:den>
                      </m:f>
                    </m:oMath>
                  </m:oMathPara>
                </a14:m>
                <a:endParaRPr lang="en-US" sz="1050">
                  <a:solidFill>
                    <a:srgbClr val="000000"/>
                  </a:solidFill>
                </a:endParaRPr>
              </a:p>
            </p:txBody>
          </p:sp>
        </mc:Choice>
        <mc:Fallback xmlns="">
          <p:sp>
            <p:nvSpPr>
              <p:cNvPr id="64" name="TextBox 63">
                <a:extLst>
                  <a:ext uri="{FF2B5EF4-FFF2-40B4-BE49-F238E27FC236}">
                    <a16:creationId xmlns:a16="http://schemas.microsoft.com/office/drawing/2014/main" id="{0D0CB3D0-7A73-1931-8D03-5932038F4A02}"/>
                  </a:ext>
                </a:extLst>
              </p:cNvPr>
              <p:cNvSpPr txBox="1">
                <a:spLocks noRot="1" noChangeAspect="1" noMove="1" noResize="1" noEditPoints="1" noAdjustHandles="1" noChangeArrowheads="1" noChangeShapeType="1" noTextEdit="1"/>
              </p:cNvSpPr>
              <p:nvPr/>
            </p:nvSpPr>
            <p:spPr>
              <a:xfrm>
                <a:off x="6296026" y="2552700"/>
                <a:ext cx="2431932" cy="1469057"/>
              </a:xfrm>
              <a:prstGeom prst="rect">
                <a:avLst/>
              </a:prstGeom>
              <a:blipFill>
                <a:blip r:embed="rId4"/>
                <a:stretch>
                  <a:fillRect l="-1504" t="-1245"/>
                </a:stretch>
              </a:blipFill>
            </p:spPr>
            <p:txBody>
              <a:bodyPr/>
              <a:lstStyle/>
              <a:p>
                <a:r>
                  <a:rPr lang="en-US">
                    <a:noFill/>
                  </a:rPr>
                  <a:t> </a:t>
                </a:r>
              </a:p>
            </p:txBody>
          </p:sp>
        </mc:Fallback>
      </mc:AlternateContent>
      <p:sp>
        <p:nvSpPr>
          <p:cNvPr id="65" name="TextBox 64">
            <a:extLst>
              <a:ext uri="{FF2B5EF4-FFF2-40B4-BE49-F238E27FC236}">
                <a16:creationId xmlns:a16="http://schemas.microsoft.com/office/drawing/2014/main" id="{59C3333F-08E7-41CA-8492-80086179CBBF}"/>
              </a:ext>
            </a:extLst>
          </p:cNvPr>
          <p:cNvSpPr txBox="1"/>
          <p:nvPr/>
        </p:nvSpPr>
        <p:spPr>
          <a:xfrm>
            <a:off x="7438664" y="1322503"/>
            <a:ext cx="1113473" cy="1123950"/>
          </a:xfrm>
          <a:prstGeom prst="rect">
            <a:avLst/>
          </a:prstGeom>
          <a:solidFill>
            <a:schemeClr val="tx1"/>
          </a:solidFill>
        </p:spPr>
        <p:txBody>
          <a:bodyPr wrap="square" rtlCol="0" anchor="ctr">
            <a:noAutofit/>
          </a:bodyPr>
          <a:lstStyle/>
          <a:p>
            <a:pPr algn="ctr"/>
            <a:r>
              <a:rPr lang="en-US" sz="3200" b="1">
                <a:solidFill>
                  <a:schemeClr val="bg1"/>
                </a:solidFill>
              </a:rPr>
              <a:t>03</a:t>
            </a:r>
          </a:p>
        </p:txBody>
      </p:sp>
      <p:sp>
        <p:nvSpPr>
          <p:cNvPr id="66" name="Oval 65">
            <a:extLst>
              <a:ext uri="{FF2B5EF4-FFF2-40B4-BE49-F238E27FC236}">
                <a16:creationId xmlns:a16="http://schemas.microsoft.com/office/drawing/2014/main" id="{AA0582DD-13C3-BC15-7352-813B754C0984}"/>
              </a:ext>
            </a:extLst>
          </p:cNvPr>
          <p:cNvSpPr/>
          <p:nvPr/>
        </p:nvSpPr>
        <p:spPr>
          <a:xfrm>
            <a:off x="6357577" y="1427277"/>
            <a:ext cx="914400" cy="914400"/>
          </a:xfrm>
          <a:prstGeom prst="ellipse">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9B2788E9-6B73-116D-D162-DDDE2618B206}"/>
              </a:ext>
            </a:extLst>
          </p:cNvPr>
          <p:cNvSpPr txBox="1"/>
          <p:nvPr/>
        </p:nvSpPr>
        <p:spPr>
          <a:xfrm>
            <a:off x="10087929" y="1325996"/>
            <a:ext cx="1113473" cy="1123950"/>
          </a:xfrm>
          <a:prstGeom prst="rect">
            <a:avLst/>
          </a:prstGeom>
          <a:noFill/>
        </p:spPr>
        <p:txBody>
          <a:bodyPr wrap="square" rtlCol="0" anchor="ctr">
            <a:noAutofit/>
          </a:bodyPr>
          <a:lstStyle/>
          <a:p>
            <a:pPr algn="ctr"/>
            <a:r>
              <a:rPr lang="en-US" sz="3200" b="1">
                <a:solidFill>
                  <a:schemeClr val="bg1"/>
                </a:solidFill>
              </a:rPr>
              <a:t>04</a:t>
            </a:r>
          </a:p>
        </p:txBody>
      </p:sp>
      <p:sp>
        <p:nvSpPr>
          <p:cNvPr id="73" name="Oval 72">
            <a:extLst>
              <a:ext uri="{FF2B5EF4-FFF2-40B4-BE49-F238E27FC236}">
                <a16:creationId xmlns:a16="http://schemas.microsoft.com/office/drawing/2014/main" id="{D8EA58DA-A90F-2B79-E5C5-60BAFCA9A471}"/>
              </a:ext>
            </a:extLst>
          </p:cNvPr>
          <p:cNvSpPr/>
          <p:nvPr/>
        </p:nvSpPr>
        <p:spPr>
          <a:xfrm>
            <a:off x="9006842" y="1430770"/>
            <a:ext cx="914400" cy="914400"/>
          </a:xfrm>
          <a:prstGeom prst="ellipse">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4FFAB192-39CB-E7B4-4520-E1098BD8719E}"/>
              </a:ext>
            </a:extLst>
          </p:cNvPr>
          <p:cNvGrpSpPr/>
          <p:nvPr/>
        </p:nvGrpSpPr>
        <p:grpSpPr>
          <a:xfrm>
            <a:off x="9259719" y="1679925"/>
            <a:ext cx="408646" cy="409103"/>
            <a:chOff x="3438813" y="4308275"/>
            <a:chExt cx="1027546" cy="1028700"/>
          </a:xfrm>
          <a:solidFill>
            <a:schemeClr val="bg1"/>
          </a:solidFill>
        </p:grpSpPr>
        <p:grpSp>
          <p:nvGrpSpPr>
            <p:cNvPr id="81" name="Group 80">
              <a:extLst>
                <a:ext uri="{FF2B5EF4-FFF2-40B4-BE49-F238E27FC236}">
                  <a16:creationId xmlns:a16="http://schemas.microsoft.com/office/drawing/2014/main" id="{9BC4F023-273D-B597-FB43-CC6D100687A8}"/>
                </a:ext>
              </a:extLst>
            </p:cNvPr>
            <p:cNvGrpSpPr/>
            <p:nvPr/>
          </p:nvGrpSpPr>
          <p:grpSpPr>
            <a:xfrm>
              <a:off x="3438813" y="4308275"/>
              <a:ext cx="513773" cy="1028700"/>
              <a:chOff x="1600778" y="1876425"/>
              <a:chExt cx="513773" cy="1028700"/>
            </a:xfrm>
            <a:grpFill/>
          </p:grpSpPr>
          <p:sp>
            <p:nvSpPr>
              <p:cNvPr id="102" name="Cube 101">
                <a:extLst>
                  <a:ext uri="{FF2B5EF4-FFF2-40B4-BE49-F238E27FC236}">
                    <a16:creationId xmlns:a16="http://schemas.microsoft.com/office/drawing/2014/main" id="{3BEA85F0-8129-B886-CB8F-1AD1C5F77A49}"/>
                  </a:ext>
                </a:extLst>
              </p:cNvPr>
              <p:cNvSpPr/>
              <p:nvPr/>
            </p:nvSpPr>
            <p:spPr>
              <a:xfrm>
                <a:off x="1762703" y="2409825"/>
                <a:ext cx="351848" cy="333375"/>
              </a:xfrm>
              <a:prstGeom prst="cube">
                <a:avLst/>
              </a:prstGeom>
              <a:grp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ube 102">
                <a:extLst>
                  <a:ext uri="{FF2B5EF4-FFF2-40B4-BE49-F238E27FC236}">
                    <a16:creationId xmlns:a16="http://schemas.microsoft.com/office/drawing/2014/main" id="{C28E8013-0159-91F8-B6BC-7CB106D8AAD6}"/>
                  </a:ext>
                </a:extLst>
              </p:cNvPr>
              <p:cNvSpPr/>
              <p:nvPr/>
            </p:nvSpPr>
            <p:spPr>
              <a:xfrm>
                <a:off x="1762703" y="2143125"/>
                <a:ext cx="351848" cy="333375"/>
              </a:xfrm>
              <a:prstGeom prst="cube">
                <a:avLst/>
              </a:prstGeom>
              <a:grp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ube 103">
                <a:extLst>
                  <a:ext uri="{FF2B5EF4-FFF2-40B4-BE49-F238E27FC236}">
                    <a16:creationId xmlns:a16="http://schemas.microsoft.com/office/drawing/2014/main" id="{149AD5F5-1173-E148-C065-CE37E7082352}"/>
                  </a:ext>
                </a:extLst>
              </p:cNvPr>
              <p:cNvSpPr/>
              <p:nvPr/>
            </p:nvSpPr>
            <p:spPr>
              <a:xfrm>
                <a:off x="1762703" y="1876425"/>
                <a:ext cx="351848" cy="333375"/>
              </a:xfrm>
              <a:prstGeom prst="cube">
                <a:avLst/>
              </a:prstGeom>
              <a:grp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ube 104">
                <a:extLst>
                  <a:ext uri="{FF2B5EF4-FFF2-40B4-BE49-F238E27FC236}">
                    <a16:creationId xmlns:a16="http://schemas.microsoft.com/office/drawing/2014/main" id="{9330277A-A176-19B1-3D50-90BF33F48D6E}"/>
                  </a:ext>
                </a:extLst>
              </p:cNvPr>
              <p:cNvSpPr/>
              <p:nvPr/>
            </p:nvSpPr>
            <p:spPr>
              <a:xfrm>
                <a:off x="1686503" y="2486025"/>
                <a:ext cx="351848" cy="333375"/>
              </a:xfrm>
              <a:prstGeom prst="cube">
                <a:avLst/>
              </a:prstGeom>
              <a:grp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Cube 105">
                <a:extLst>
                  <a:ext uri="{FF2B5EF4-FFF2-40B4-BE49-F238E27FC236}">
                    <a16:creationId xmlns:a16="http://schemas.microsoft.com/office/drawing/2014/main" id="{C8DBE7A5-42A0-432A-819B-3DC4480B686E}"/>
                  </a:ext>
                </a:extLst>
              </p:cNvPr>
              <p:cNvSpPr/>
              <p:nvPr/>
            </p:nvSpPr>
            <p:spPr>
              <a:xfrm>
                <a:off x="1686503" y="2219325"/>
                <a:ext cx="351848" cy="333375"/>
              </a:xfrm>
              <a:prstGeom prst="cube">
                <a:avLst/>
              </a:prstGeom>
              <a:grp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ube 106">
                <a:extLst>
                  <a:ext uri="{FF2B5EF4-FFF2-40B4-BE49-F238E27FC236}">
                    <a16:creationId xmlns:a16="http://schemas.microsoft.com/office/drawing/2014/main" id="{292FB21B-C1D5-B3DD-70EA-792E07623285}"/>
                  </a:ext>
                </a:extLst>
              </p:cNvPr>
              <p:cNvSpPr/>
              <p:nvPr/>
            </p:nvSpPr>
            <p:spPr>
              <a:xfrm>
                <a:off x="1686503" y="1952625"/>
                <a:ext cx="351848" cy="333375"/>
              </a:xfrm>
              <a:prstGeom prst="cube">
                <a:avLst/>
              </a:prstGeom>
              <a:grp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ube 107">
                <a:extLst>
                  <a:ext uri="{FF2B5EF4-FFF2-40B4-BE49-F238E27FC236}">
                    <a16:creationId xmlns:a16="http://schemas.microsoft.com/office/drawing/2014/main" id="{AD6AA2AA-DAC2-3303-00E1-B8D3F97F72B9}"/>
                  </a:ext>
                </a:extLst>
              </p:cNvPr>
              <p:cNvSpPr/>
              <p:nvPr/>
            </p:nvSpPr>
            <p:spPr>
              <a:xfrm>
                <a:off x="1600778" y="2571750"/>
                <a:ext cx="351848" cy="333375"/>
              </a:xfrm>
              <a:prstGeom prst="cube">
                <a:avLst/>
              </a:prstGeom>
              <a:grp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ube 108">
                <a:extLst>
                  <a:ext uri="{FF2B5EF4-FFF2-40B4-BE49-F238E27FC236}">
                    <a16:creationId xmlns:a16="http://schemas.microsoft.com/office/drawing/2014/main" id="{F291846B-8770-634E-4A7B-F2534BF54446}"/>
                  </a:ext>
                </a:extLst>
              </p:cNvPr>
              <p:cNvSpPr/>
              <p:nvPr/>
            </p:nvSpPr>
            <p:spPr>
              <a:xfrm>
                <a:off x="1600778" y="2305050"/>
                <a:ext cx="351848" cy="333375"/>
              </a:xfrm>
              <a:prstGeom prst="cube">
                <a:avLst/>
              </a:prstGeom>
              <a:grp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ube 109">
                <a:extLst>
                  <a:ext uri="{FF2B5EF4-FFF2-40B4-BE49-F238E27FC236}">
                    <a16:creationId xmlns:a16="http://schemas.microsoft.com/office/drawing/2014/main" id="{B601CC10-0B8D-FDED-2176-A19DA3C968CA}"/>
                  </a:ext>
                </a:extLst>
              </p:cNvPr>
              <p:cNvSpPr/>
              <p:nvPr/>
            </p:nvSpPr>
            <p:spPr>
              <a:xfrm>
                <a:off x="1600778" y="2038350"/>
                <a:ext cx="351848" cy="333375"/>
              </a:xfrm>
              <a:prstGeom prst="cube">
                <a:avLst/>
              </a:prstGeom>
              <a:grp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E55A8D37-8EFC-27CD-3BCF-EB8C51FC1B5A}"/>
                </a:ext>
              </a:extLst>
            </p:cNvPr>
            <p:cNvGrpSpPr/>
            <p:nvPr/>
          </p:nvGrpSpPr>
          <p:grpSpPr>
            <a:xfrm>
              <a:off x="3705224" y="4308275"/>
              <a:ext cx="513773" cy="1028700"/>
              <a:chOff x="1600778" y="1876425"/>
              <a:chExt cx="513773" cy="1028700"/>
            </a:xfrm>
            <a:grpFill/>
          </p:grpSpPr>
          <p:sp>
            <p:nvSpPr>
              <p:cNvPr id="93" name="Cube 92">
                <a:extLst>
                  <a:ext uri="{FF2B5EF4-FFF2-40B4-BE49-F238E27FC236}">
                    <a16:creationId xmlns:a16="http://schemas.microsoft.com/office/drawing/2014/main" id="{3070B76A-8C95-F892-CCF1-E47F08775401}"/>
                  </a:ext>
                </a:extLst>
              </p:cNvPr>
              <p:cNvSpPr/>
              <p:nvPr/>
            </p:nvSpPr>
            <p:spPr>
              <a:xfrm>
                <a:off x="1762703" y="2409825"/>
                <a:ext cx="351848" cy="333375"/>
              </a:xfrm>
              <a:prstGeom prst="cube">
                <a:avLst/>
              </a:prstGeom>
              <a:grp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ube 93">
                <a:extLst>
                  <a:ext uri="{FF2B5EF4-FFF2-40B4-BE49-F238E27FC236}">
                    <a16:creationId xmlns:a16="http://schemas.microsoft.com/office/drawing/2014/main" id="{F6F41200-AD75-682D-A09D-6623F7447171}"/>
                  </a:ext>
                </a:extLst>
              </p:cNvPr>
              <p:cNvSpPr/>
              <p:nvPr/>
            </p:nvSpPr>
            <p:spPr>
              <a:xfrm>
                <a:off x="1762703" y="2143125"/>
                <a:ext cx="351848" cy="333375"/>
              </a:xfrm>
              <a:prstGeom prst="cube">
                <a:avLst/>
              </a:prstGeom>
              <a:grp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ube 94">
                <a:extLst>
                  <a:ext uri="{FF2B5EF4-FFF2-40B4-BE49-F238E27FC236}">
                    <a16:creationId xmlns:a16="http://schemas.microsoft.com/office/drawing/2014/main" id="{EA9555DE-19AE-C9D0-062A-3B61A69BA300}"/>
                  </a:ext>
                </a:extLst>
              </p:cNvPr>
              <p:cNvSpPr/>
              <p:nvPr/>
            </p:nvSpPr>
            <p:spPr>
              <a:xfrm>
                <a:off x="1762703" y="1876425"/>
                <a:ext cx="351848" cy="333375"/>
              </a:xfrm>
              <a:prstGeom prst="cube">
                <a:avLst/>
              </a:prstGeom>
              <a:grp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ube 95">
                <a:extLst>
                  <a:ext uri="{FF2B5EF4-FFF2-40B4-BE49-F238E27FC236}">
                    <a16:creationId xmlns:a16="http://schemas.microsoft.com/office/drawing/2014/main" id="{E63C1131-A5C0-12A1-864C-F3D2936489B2}"/>
                  </a:ext>
                </a:extLst>
              </p:cNvPr>
              <p:cNvSpPr/>
              <p:nvPr/>
            </p:nvSpPr>
            <p:spPr>
              <a:xfrm>
                <a:off x="1686503" y="2486025"/>
                <a:ext cx="351848" cy="333375"/>
              </a:xfrm>
              <a:prstGeom prst="cube">
                <a:avLst/>
              </a:prstGeom>
              <a:grp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ube 96">
                <a:extLst>
                  <a:ext uri="{FF2B5EF4-FFF2-40B4-BE49-F238E27FC236}">
                    <a16:creationId xmlns:a16="http://schemas.microsoft.com/office/drawing/2014/main" id="{EA8D11C2-CBA8-DEDA-C6D0-4C7907B1F0E8}"/>
                  </a:ext>
                </a:extLst>
              </p:cNvPr>
              <p:cNvSpPr/>
              <p:nvPr/>
            </p:nvSpPr>
            <p:spPr>
              <a:xfrm>
                <a:off x="1686503" y="2219325"/>
                <a:ext cx="351848" cy="333375"/>
              </a:xfrm>
              <a:prstGeom prst="cube">
                <a:avLst/>
              </a:prstGeom>
              <a:grp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ube 97">
                <a:extLst>
                  <a:ext uri="{FF2B5EF4-FFF2-40B4-BE49-F238E27FC236}">
                    <a16:creationId xmlns:a16="http://schemas.microsoft.com/office/drawing/2014/main" id="{D8107D4A-3E34-BF3D-336D-2E8FCADCA1F3}"/>
                  </a:ext>
                </a:extLst>
              </p:cNvPr>
              <p:cNvSpPr/>
              <p:nvPr/>
            </p:nvSpPr>
            <p:spPr>
              <a:xfrm>
                <a:off x="1686503" y="1952625"/>
                <a:ext cx="351848" cy="333375"/>
              </a:xfrm>
              <a:prstGeom prst="cube">
                <a:avLst/>
              </a:prstGeom>
              <a:grp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ube 98">
                <a:extLst>
                  <a:ext uri="{FF2B5EF4-FFF2-40B4-BE49-F238E27FC236}">
                    <a16:creationId xmlns:a16="http://schemas.microsoft.com/office/drawing/2014/main" id="{807FC355-4821-223F-102B-DE0299B5DB4B}"/>
                  </a:ext>
                </a:extLst>
              </p:cNvPr>
              <p:cNvSpPr/>
              <p:nvPr/>
            </p:nvSpPr>
            <p:spPr>
              <a:xfrm>
                <a:off x="1600778" y="2571750"/>
                <a:ext cx="351848" cy="333375"/>
              </a:xfrm>
              <a:prstGeom prst="cube">
                <a:avLst/>
              </a:prstGeom>
              <a:grp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ube 99">
                <a:extLst>
                  <a:ext uri="{FF2B5EF4-FFF2-40B4-BE49-F238E27FC236}">
                    <a16:creationId xmlns:a16="http://schemas.microsoft.com/office/drawing/2014/main" id="{F03B97F1-F314-B69A-4097-C20547F911A9}"/>
                  </a:ext>
                </a:extLst>
              </p:cNvPr>
              <p:cNvSpPr/>
              <p:nvPr/>
            </p:nvSpPr>
            <p:spPr>
              <a:xfrm>
                <a:off x="1600778" y="2305050"/>
                <a:ext cx="351848" cy="333375"/>
              </a:xfrm>
              <a:prstGeom prst="cube">
                <a:avLst/>
              </a:prstGeom>
              <a:grp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ube 100">
                <a:extLst>
                  <a:ext uri="{FF2B5EF4-FFF2-40B4-BE49-F238E27FC236}">
                    <a16:creationId xmlns:a16="http://schemas.microsoft.com/office/drawing/2014/main" id="{21FACF78-545D-42A8-202B-9773AD688A9C}"/>
                  </a:ext>
                </a:extLst>
              </p:cNvPr>
              <p:cNvSpPr/>
              <p:nvPr/>
            </p:nvSpPr>
            <p:spPr>
              <a:xfrm>
                <a:off x="1600778" y="2038350"/>
                <a:ext cx="351848" cy="333375"/>
              </a:xfrm>
              <a:prstGeom prst="cube">
                <a:avLst/>
              </a:prstGeom>
              <a:grp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37CDA8E1-063B-ED09-7E15-D9525BC93D4D}"/>
                </a:ext>
              </a:extLst>
            </p:cNvPr>
            <p:cNvGrpSpPr/>
            <p:nvPr/>
          </p:nvGrpSpPr>
          <p:grpSpPr>
            <a:xfrm>
              <a:off x="3952586" y="4308275"/>
              <a:ext cx="513773" cy="1028700"/>
              <a:chOff x="1600778" y="1876425"/>
              <a:chExt cx="513773" cy="1028700"/>
            </a:xfrm>
            <a:grpFill/>
          </p:grpSpPr>
          <p:sp>
            <p:nvSpPr>
              <p:cNvPr id="85" name="Cube 84">
                <a:extLst>
                  <a:ext uri="{FF2B5EF4-FFF2-40B4-BE49-F238E27FC236}">
                    <a16:creationId xmlns:a16="http://schemas.microsoft.com/office/drawing/2014/main" id="{949C6164-C216-DFD1-452D-BB2DAD7463E4}"/>
                  </a:ext>
                </a:extLst>
              </p:cNvPr>
              <p:cNvSpPr/>
              <p:nvPr/>
            </p:nvSpPr>
            <p:spPr>
              <a:xfrm>
                <a:off x="1762703" y="2409825"/>
                <a:ext cx="351848" cy="333375"/>
              </a:xfrm>
              <a:prstGeom prst="cube">
                <a:avLst/>
              </a:prstGeom>
              <a:grp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a:extLst>
                  <a:ext uri="{FF2B5EF4-FFF2-40B4-BE49-F238E27FC236}">
                    <a16:creationId xmlns:a16="http://schemas.microsoft.com/office/drawing/2014/main" id="{B247A8A1-109D-552F-229E-878FE3319509}"/>
                  </a:ext>
                </a:extLst>
              </p:cNvPr>
              <p:cNvSpPr/>
              <p:nvPr/>
            </p:nvSpPr>
            <p:spPr>
              <a:xfrm>
                <a:off x="1762703" y="2143125"/>
                <a:ext cx="351848" cy="333375"/>
              </a:xfrm>
              <a:prstGeom prst="cube">
                <a:avLst/>
              </a:prstGeom>
              <a:grp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a:extLst>
                  <a:ext uri="{FF2B5EF4-FFF2-40B4-BE49-F238E27FC236}">
                    <a16:creationId xmlns:a16="http://schemas.microsoft.com/office/drawing/2014/main" id="{89254A4B-D408-4405-7868-C2DED2E5D421}"/>
                  </a:ext>
                </a:extLst>
              </p:cNvPr>
              <p:cNvSpPr/>
              <p:nvPr/>
            </p:nvSpPr>
            <p:spPr>
              <a:xfrm>
                <a:off x="1762703" y="1876425"/>
                <a:ext cx="351848" cy="333375"/>
              </a:xfrm>
              <a:prstGeom prst="cube">
                <a:avLst/>
              </a:prstGeom>
              <a:grp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a:extLst>
                  <a:ext uri="{FF2B5EF4-FFF2-40B4-BE49-F238E27FC236}">
                    <a16:creationId xmlns:a16="http://schemas.microsoft.com/office/drawing/2014/main" id="{47CE4FB4-50B0-035D-E76C-D88D04B74CC9}"/>
                  </a:ext>
                </a:extLst>
              </p:cNvPr>
              <p:cNvSpPr/>
              <p:nvPr/>
            </p:nvSpPr>
            <p:spPr>
              <a:xfrm>
                <a:off x="1686503" y="2486025"/>
                <a:ext cx="351848" cy="333375"/>
              </a:xfrm>
              <a:prstGeom prst="cube">
                <a:avLst/>
              </a:prstGeom>
              <a:grp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be 88">
                <a:extLst>
                  <a:ext uri="{FF2B5EF4-FFF2-40B4-BE49-F238E27FC236}">
                    <a16:creationId xmlns:a16="http://schemas.microsoft.com/office/drawing/2014/main" id="{05DD353C-B8E0-5749-59AE-8C54300717DB}"/>
                  </a:ext>
                </a:extLst>
              </p:cNvPr>
              <p:cNvSpPr/>
              <p:nvPr/>
            </p:nvSpPr>
            <p:spPr>
              <a:xfrm>
                <a:off x="1686503" y="2219325"/>
                <a:ext cx="351848" cy="333375"/>
              </a:xfrm>
              <a:prstGeom prst="cube">
                <a:avLst/>
              </a:prstGeom>
              <a:grp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ube 89">
                <a:extLst>
                  <a:ext uri="{FF2B5EF4-FFF2-40B4-BE49-F238E27FC236}">
                    <a16:creationId xmlns:a16="http://schemas.microsoft.com/office/drawing/2014/main" id="{5048A9AE-E477-083E-7B1B-65EAC752DC39}"/>
                  </a:ext>
                </a:extLst>
              </p:cNvPr>
              <p:cNvSpPr/>
              <p:nvPr/>
            </p:nvSpPr>
            <p:spPr>
              <a:xfrm>
                <a:off x="1686503" y="1952625"/>
                <a:ext cx="351848" cy="333375"/>
              </a:xfrm>
              <a:prstGeom prst="cube">
                <a:avLst/>
              </a:prstGeom>
              <a:grp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ube 90">
                <a:extLst>
                  <a:ext uri="{FF2B5EF4-FFF2-40B4-BE49-F238E27FC236}">
                    <a16:creationId xmlns:a16="http://schemas.microsoft.com/office/drawing/2014/main" id="{835E7F77-E885-16FF-C609-E9F325EB1207}"/>
                  </a:ext>
                </a:extLst>
              </p:cNvPr>
              <p:cNvSpPr/>
              <p:nvPr/>
            </p:nvSpPr>
            <p:spPr>
              <a:xfrm>
                <a:off x="1600778" y="2571750"/>
                <a:ext cx="351848" cy="333375"/>
              </a:xfrm>
              <a:prstGeom prst="cube">
                <a:avLst/>
              </a:prstGeom>
              <a:grp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ube 91">
                <a:extLst>
                  <a:ext uri="{FF2B5EF4-FFF2-40B4-BE49-F238E27FC236}">
                    <a16:creationId xmlns:a16="http://schemas.microsoft.com/office/drawing/2014/main" id="{2D9B5066-7400-566A-E8B3-AE07D51C2672}"/>
                  </a:ext>
                </a:extLst>
              </p:cNvPr>
              <p:cNvSpPr/>
              <p:nvPr/>
            </p:nvSpPr>
            <p:spPr>
              <a:xfrm>
                <a:off x="1600778" y="2305050"/>
                <a:ext cx="351848" cy="333375"/>
              </a:xfrm>
              <a:prstGeom prst="cube">
                <a:avLst/>
              </a:prstGeom>
              <a:grp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Cube 83">
              <a:extLst>
                <a:ext uri="{FF2B5EF4-FFF2-40B4-BE49-F238E27FC236}">
                  <a16:creationId xmlns:a16="http://schemas.microsoft.com/office/drawing/2014/main" id="{FEC3F624-E706-1AFD-79E9-97BCE4AD131D}"/>
                </a:ext>
              </a:extLst>
            </p:cNvPr>
            <p:cNvSpPr/>
            <p:nvPr/>
          </p:nvSpPr>
          <p:spPr>
            <a:xfrm rot="1386191">
              <a:off x="4108369" y="4366913"/>
              <a:ext cx="351848" cy="333375"/>
            </a:xfrm>
            <a:prstGeom prst="cube">
              <a:avLst/>
            </a:prstGeom>
            <a:grp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1" name="Straight Connector 110">
            <a:extLst>
              <a:ext uri="{FF2B5EF4-FFF2-40B4-BE49-F238E27FC236}">
                <a16:creationId xmlns:a16="http://schemas.microsoft.com/office/drawing/2014/main" id="{1D6981DA-E928-A184-40E6-C351CE7F5157}"/>
              </a:ext>
            </a:extLst>
          </p:cNvPr>
          <p:cNvCxnSpPr/>
          <p:nvPr/>
        </p:nvCxnSpPr>
        <p:spPr>
          <a:xfrm>
            <a:off x="8872164" y="2551356"/>
            <a:ext cx="0" cy="3291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FC9894AB-DDC2-30B6-C363-6B5CF0F66480}"/>
                  </a:ext>
                </a:extLst>
              </p:cNvPr>
              <p:cNvSpPr txBox="1"/>
              <p:nvPr/>
            </p:nvSpPr>
            <p:spPr>
              <a:xfrm>
                <a:off x="8963025" y="2551356"/>
                <a:ext cx="2426970" cy="2800767"/>
              </a:xfrm>
              <a:prstGeom prst="rect">
                <a:avLst/>
              </a:prstGeom>
              <a:noFill/>
            </p:spPr>
            <p:txBody>
              <a:bodyPr wrap="square" rtlCol="0">
                <a:spAutoFit/>
              </a:bodyPr>
              <a:lstStyle/>
              <a:p>
                <a:r>
                  <a:rPr lang="en-US" sz="1600" b="1">
                    <a:solidFill>
                      <a:srgbClr val="000000"/>
                    </a:solidFill>
                  </a:rPr>
                  <a:t>Simulate</a:t>
                </a:r>
                <a:endParaRPr lang="en-US" sz="1200" b="1">
                  <a:solidFill>
                    <a:srgbClr val="000000"/>
                  </a:solidFill>
                </a:endParaRPr>
              </a:p>
              <a:p>
                <a:pPr marL="114300" lvl="1" indent="-114300">
                  <a:spcBef>
                    <a:spcPts val="600"/>
                  </a:spcBef>
                  <a:buClr>
                    <a:srgbClr val="000000"/>
                  </a:buClr>
                  <a:buFont typeface="Arial" panose="020B0604020202020204" pitchFamily="34" charset="0"/>
                  <a:buChar char="•"/>
                </a:pPr>
                <a:r>
                  <a:rPr lang="en-US" sz="1200">
                    <a:solidFill>
                      <a:srgbClr val="000000"/>
                    </a:solidFill>
                  </a:rPr>
                  <a:t>Sample CY2023 COUNT with replacement (iterations = 1000); stratify by hospital</a:t>
                </a:r>
              </a:p>
              <a:p>
                <a:pPr marL="114300" lvl="1" indent="-114300">
                  <a:spcBef>
                    <a:spcPts val="600"/>
                  </a:spcBef>
                  <a:spcAft>
                    <a:spcPts val="600"/>
                  </a:spcAft>
                  <a:buClr>
                    <a:srgbClr val="000000"/>
                  </a:buClr>
                  <a:buFont typeface="Arial" panose="020B0604020202020204" pitchFamily="34" charset="0"/>
                  <a:buChar char="•"/>
                </a:pPr>
                <a:r>
                  <a:rPr lang="en-US" sz="1200">
                    <a:solidFill>
                      <a:srgbClr val="000000"/>
                    </a:solidFill>
                  </a:rPr>
                  <a:t>Create Simulated ECMAD for each Hospital Market:</a:t>
                </a:r>
              </a:p>
              <a:p>
                <a:pPr marL="114300" lvl="1">
                  <a:spcBef>
                    <a:spcPts val="600"/>
                  </a:spcBef>
                  <a:buClr>
                    <a:schemeClr val="accent1"/>
                  </a:buClr>
                </a:pPr>
                <a14:m>
                  <m:oMathPara xmlns:m="http://schemas.openxmlformats.org/officeDocument/2006/math">
                    <m:oMathParaPr>
                      <m:jc m:val="left"/>
                    </m:oMathParaPr>
                    <m:oMath xmlns:m="http://schemas.openxmlformats.org/officeDocument/2006/math">
                      <m:r>
                        <m:rPr>
                          <m:nor/>
                        </m:rPr>
                        <a:rPr lang="en-US" sz="1100" i="1" dirty="0">
                          <a:solidFill>
                            <a:srgbClr val="000000"/>
                          </a:solidFill>
                          <a:latin typeface="Cambria Math" panose="02040503050406030204" pitchFamily="18" charset="0"/>
                          <a:ea typeface="Cambria Math" panose="02040503050406030204" pitchFamily="18" charset="0"/>
                        </a:rPr>
                        <m:t>Simulated</m:t>
                      </m:r>
                      <m:r>
                        <m:rPr>
                          <m:nor/>
                        </m:rPr>
                        <a:rPr lang="en-US" sz="1100" i="1" dirty="0">
                          <a:solidFill>
                            <a:srgbClr val="000000"/>
                          </a:solidFill>
                          <a:latin typeface="Cambria Math" panose="02040503050406030204" pitchFamily="18" charset="0"/>
                          <a:ea typeface="Cambria Math" panose="02040503050406030204" pitchFamily="18" charset="0"/>
                        </a:rPr>
                        <m:t> </m:t>
                      </m:r>
                      <m:r>
                        <m:rPr>
                          <m:nor/>
                        </m:rPr>
                        <a:rPr lang="en-US" sz="1100" i="1" dirty="0">
                          <a:solidFill>
                            <a:srgbClr val="000000"/>
                          </a:solidFill>
                          <a:latin typeface="Cambria Math" panose="02040503050406030204" pitchFamily="18" charset="0"/>
                          <a:ea typeface="Cambria Math" panose="02040503050406030204" pitchFamily="18" charset="0"/>
                        </a:rPr>
                        <m:t>ECMAD</m:t>
                      </m:r>
                      <m:r>
                        <m:rPr>
                          <m:nor/>
                        </m:rPr>
                        <a:rPr lang="en-US" sz="1100" i="1" dirty="0">
                          <a:solidFill>
                            <a:srgbClr val="000000"/>
                          </a:solidFill>
                          <a:latin typeface="Cambria Math" panose="02040503050406030204" pitchFamily="18" charset="0"/>
                          <a:ea typeface="Cambria Math" panose="02040503050406030204" pitchFamily="18" charset="0"/>
                        </a:rPr>
                        <m:t> = </m:t>
                      </m:r>
                    </m:oMath>
                  </m:oMathPara>
                </a14:m>
                <a:endParaRPr lang="en-US" sz="1100" i="1">
                  <a:solidFill>
                    <a:srgbClr val="000000"/>
                  </a:solidFill>
                  <a:latin typeface="Cambria Math" panose="02040503050406030204" pitchFamily="18" charset="0"/>
                  <a:ea typeface="Cambria Math" panose="02040503050406030204" pitchFamily="18" charset="0"/>
                </a:endParaRPr>
              </a:p>
              <a:p>
                <a:pPr marL="800100" lvl="1">
                  <a:spcBef>
                    <a:spcPts val="600"/>
                  </a:spcBef>
                  <a:buClr>
                    <a:schemeClr val="accent1"/>
                  </a:buClr>
                </a:pPr>
                <a14:m>
                  <m:oMathPara xmlns:m="http://schemas.openxmlformats.org/officeDocument/2006/math">
                    <m:oMathParaPr>
                      <m:jc m:val="left"/>
                    </m:oMathParaPr>
                    <m:oMath xmlns:m="http://schemas.openxmlformats.org/officeDocument/2006/math">
                      <m:r>
                        <m:rPr>
                          <m:nor/>
                        </m:rPr>
                        <a:rPr lang="en-US" sz="1100" i="1" dirty="0">
                          <a:solidFill>
                            <a:srgbClr val="000000"/>
                          </a:solidFill>
                          <a:latin typeface="Cambria Math" panose="02040503050406030204" pitchFamily="18" charset="0"/>
                          <a:ea typeface="Cambria Math" panose="02040503050406030204" pitchFamily="18" charset="0"/>
                        </a:rPr>
                        <m:t>Sampled</m:t>
                      </m:r>
                      <m:r>
                        <m:rPr>
                          <m:nor/>
                        </m:rPr>
                        <a:rPr lang="en-US" sz="1100" i="1" dirty="0">
                          <a:solidFill>
                            <a:srgbClr val="000000"/>
                          </a:solidFill>
                          <a:latin typeface="Cambria Math" panose="02040503050406030204" pitchFamily="18" charset="0"/>
                          <a:ea typeface="Cambria Math" panose="02040503050406030204" pitchFamily="18" charset="0"/>
                        </a:rPr>
                        <m:t> </m:t>
                      </m:r>
                      <m:r>
                        <m:rPr>
                          <m:nor/>
                        </m:rPr>
                        <a:rPr lang="en-US" sz="1100" i="1" dirty="0">
                          <a:solidFill>
                            <a:srgbClr val="000000"/>
                          </a:solidFill>
                          <a:latin typeface="Cambria Math" panose="02040503050406030204" pitchFamily="18" charset="0"/>
                          <a:ea typeface="Cambria Math" panose="02040503050406030204" pitchFamily="18" charset="0"/>
                        </a:rPr>
                        <m:t>COUNT</m:t>
                      </m:r>
                      <m:r>
                        <m:rPr>
                          <m:nor/>
                        </m:rPr>
                        <a:rPr lang="en-US" sz="1100" i="1" dirty="0">
                          <a:solidFill>
                            <a:srgbClr val="000000"/>
                          </a:solidFill>
                          <a:latin typeface="Cambria Math" panose="02040503050406030204" pitchFamily="18" charset="0"/>
                          <a:ea typeface="Cambria Math" panose="02040503050406030204" pitchFamily="18" charset="0"/>
                        </a:rPr>
                        <m:t> × </m:t>
                      </m:r>
                    </m:oMath>
                  </m:oMathPara>
                </a14:m>
                <a:endParaRPr lang="en-US" sz="1100" i="1">
                  <a:solidFill>
                    <a:srgbClr val="000000"/>
                  </a:solidFill>
                  <a:latin typeface="Cambria Math" panose="02040503050406030204" pitchFamily="18" charset="0"/>
                  <a:ea typeface="Cambria Math" panose="02040503050406030204" pitchFamily="18" charset="0"/>
                </a:endParaRPr>
              </a:p>
              <a:p>
                <a:pPr marL="800100" lvl="1">
                  <a:spcBef>
                    <a:spcPts val="600"/>
                  </a:spcBef>
                  <a:buClr>
                    <a:schemeClr val="accent1"/>
                  </a:buClr>
                </a:pPr>
                <a14:m>
                  <m:oMathPara xmlns:m="http://schemas.openxmlformats.org/officeDocument/2006/math">
                    <m:oMathParaPr>
                      <m:jc m:val="left"/>
                    </m:oMathParaPr>
                    <m:oMath xmlns:m="http://schemas.openxmlformats.org/officeDocument/2006/math">
                      <m:sSub>
                        <m:sSubPr>
                          <m:ctrlPr>
                            <a:rPr lang="en-US" sz="1100" i="1" dirty="0" smtClean="0">
                              <a:solidFill>
                                <a:srgbClr val="000000"/>
                              </a:solidFill>
                              <a:latin typeface="Cambria Math" panose="02040503050406030204" pitchFamily="18" charset="0"/>
                              <a:ea typeface="Cambria Math" panose="02040503050406030204" pitchFamily="18" charset="0"/>
                            </a:rPr>
                          </m:ctrlPr>
                        </m:sSubPr>
                        <m:e>
                          <m:r>
                            <a:rPr lang="en-US" sz="1100" b="0" i="1" dirty="0" smtClean="0">
                              <a:solidFill>
                                <a:srgbClr val="000000"/>
                              </a:solidFill>
                              <a:latin typeface="Cambria Math" panose="02040503050406030204" pitchFamily="18" charset="0"/>
                              <a:ea typeface="Cambria Math" panose="02040503050406030204" pitchFamily="18" charset="0"/>
                            </a:rPr>
                            <m:t>𝑐𝑎𝑠𝑒𝑚𝑖𝑥</m:t>
                          </m:r>
                        </m:e>
                        <m:sub>
                          <m:r>
                            <a:rPr lang="en-US" sz="1100" b="0" i="1" dirty="0" smtClean="0">
                              <a:solidFill>
                                <a:srgbClr val="000000"/>
                              </a:solidFill>
                              <a:latin typeface="Cambria Math" panose="02040503050406030204" pitchFamily="18" charset="0"/>
                              <a:ea typeface="Cambria Math" panose="02040503050406030204" pitchFamily="18" charset="0"/>
                            </a:rPr>
                            <m:t>23</m:t>
                          </m:r>
                        </m:sub>
                      </m:sSub>
                      <m:r>
                        <m:rPr>
                          <m:nor/>
                        </m:rPr>
                        <a:rPr lang="en-US" sz="1100" i="1" dirty="0">
                          <a:solidFill>
                            <a:srgbClr val="000000"/>
                          </a:solidFill>
                          <a:latin typeface="Cambria Math" panose="02040503050406030204" pitchFamily="18" charset="0"/>
                          <a:ea typeface="Cambria Math" panose="02040503050406030204" pitchFamily="18" charset="0"/>
                        </a:rPr>
                        <m:t> × </m:t>
                      </m:r>
                    </m:oMath>
                  </m:oMathPara>
                </a14:m>
                <a:endParaRPr lang="en-US" sz="1100" i="1">
                  <a:solidFill>
                    <a:srgbClr val="000000"/>
                  </a:solidFill>
                  <a:latin typeface="Cambria Math" panose="02040503050406030204" pitchFamily="18" charset="0"/>
                  <a:ea typeface="Cambria Math" panose="02040503050406030204" pitchFamily="18" charset="0"/>
                </a:endParaRPr>
              </a:p>
              <a:p>
                <a:pPr marL="800100" lvl="1">
                  <a:spcBef>
                    <a:spcPts val="600"/>
                  </a:spcBef>
                  <a:buClr>
                    <a:schemeClr val="accent1"/>
                  </a:buClr>
                </a:pPr>
                <a14:m>
                  <m:oMathPara xmlns:m="http://schemas.openxmlformats.org/officeDocument/2006/math">
                    <m:oMathParaPr>
                      <m:jc m:val="left"/>
                    </m:oMathParaPr>
                    <m:oMath xmlns:m="http://schemas.openxmlformats.org/officeDocument/2006/math">
                      <m:r>
                        <m:rPr>
                          <m:nor/>
                        </m:rPr>
                        <a:rPr lang="en-US" sz="1100" b="0" i="1" dirty="0" smtClean="0">
                          <a:solidFill>
                            <a:srgbClr val="000000"/>
                          </a:solidFill>
                          <a:latin typeface="Cambria Math" panose="02040503050406030204" pitchFamily="18" charset="0"/>
                          <a:ea typeface="Cambria Math" panose="02040503050406030204" pitchFamily="18" charset="0"/>
                        </a:rPr>
                        <m:t>(1+</m:t>
                      </m:r>
                      <m:sSub>
                        <m:sSubPr>
                          <m:ctrlPr>
                            <a:rPr lang="en-US" sz="1100" b="0" i="1" dirty="0" smtClean="0">
                              <a:solidFill>
                                <a:srgbClr val="000000"/>
                              </a:solidFill>
                              <a:latin typeface="Cambria Math" panose="02040503050406030204" pitchFamily="18" charset="0"/>
                              <a:ea typeface="Cambria Math" panose="02040503050406030204" pitchFamily="18" charset="0"/>
                            </a:rPr>
                          </m:ctrlPr>
                        </m:sSubPr>
                        <m:e>
                          <m:r>
                            <a:rPr lang="en-US" sz="1100" b="0" i="1" dirty="0" smtClean="0">
                              <a:solidFill>
                                <a:srgbClr val="000000"/>
                              </a:solidFill>
                              <a:latin typeface="Cambria Math" panose="02040503050406030204" pitchFamily="18" charset="0"/>
                              <a:ea typeface="Cambria Math" panose="02040503050406030204" pitchFamily="18" charset="0"/>
                            </a:rPr>
                            <m:t>𝑔𝑟𝑜𝑤𝑡h</m:t>
                          </m:r>
                        </m:e>
                        <m:sub>
                          <m:r>
                            <a:rPr lang="en-US" sz="1100" b="0" i="1" dirty="0" smtClean="0">
                              <a:solidFill>
                                <a:srgbClr val="000000"/>
                              </a:solidFill>
                              <a:latin typeface="Cambria Math" panose="02040503050406030204" pitchFamily="18" charset="0"/>
                              <a:ea typeface="Cambria Math" panose="02040503050406030204" pitchFamily="18" charset="0"/>
                            </a:rPr>
                            <m:t>23</m:t>
                          </m:r>
                        </m:sub>
                      </m:sSub>
                      <m:r>
                        <m:rPr>
                          <m:nor/>
                        </m:rPr>
                        <a:rPr lang="en-US" sz="1100" b="0" i="1" dirty="0" smtClean="0">
                          <a:solidFill>
                            <a:srgbClr val="000000"/>
                          </a:solidFill>
                          <a:latin typeface="Cambria Math" panose="02040503050406030204" pitchFamily="18" charset="0"/>
                          <a:ea typeface="Cambria Math" panose="02040503050406030204" pitchFamily="18" charset="0"/>
                        </a:rPr>
                        <m:t>)</m:t>
                      </m:r>
                    </m:oMath>
                  </m:oMathPara>
                </a14:m>
                <a:endParaRPr lang="en-US" sz="1100" i="1">
                  <a:solidFill>
                    <a:srgbClr val="000000"/>
                  </a:solidFill>
                  <a:latin typeface="Cambria Math" panose="02040503050406030204" pitchFamily="18" charset="0"/>
                  <a:ea typeface="Cambria Math" panose="02040503050406030204" pitchFamily="18" charset="0"/>
                </a:endParaRPr>
              </a:p>
              <a:p>
                <a:pPr marL="114300" lvl="1" indent="-114300">
                  <a:spcBef>
                    <a:spcPts val="600"/>
                  </a:spcBef>
                  <a:buClr>
                    <a:srgbClr val="000000"/>
                  </a:buClr>
                  <a:buFont typeface="Arial" panose="020B0604020202020204" pitchFamily="34" charset="0"/>
                  <a:buChar char="•"/>
                </a:pPr>
                <a:r>
                  <a:rPr lang="en-US" sz="1200">
                    <a:solidFill>
                      <a:srgbClr val="000000"/>
                    </a:solidFill>
                  </a:rPr>
                  <a:t>Compare Simulated ECMAD to CY2023 ECMAD to calculate Hospital Shift and MSA</a:t>
                </a:r>
              </a:p>
            </p:txBody>
          </p:sp>
        </mc:Choice>
        <mc:Fallback xmlns="">
          <p:sp>
            <p:nvSpPr>
              <p:cNvPr id="112" name="TextBox 111">
                <a:extLst>
                  <a:ext uri="{FF2B5EF4-FFF2-40B4-BE49-F238E27FC236}">
                    <a16:creationId xmlns:a16="http://schemas.microsoft.com/office/drawing/2014/main" id="{FC9894AB-DDC2-30B6-C363-6B5CF0F66480}"/>
                  </a:ext>
                </a:extLst>
              </p:cNvPr>
              <p:cNvSpPr txBox="1">
                <a:spLocks noRot="1" noChangeAspect="1" noMove="1" noResize="1" noEditPoints="1" noAdjustHandles="1" noChangeArrowheads="1" noChangeShapeType="1" noTextEdit="1"/>
              </p:cNvSpPr>
              <p:nvPr/>
            </p:nvSpPr>
            <p:spPr>
              <a:xfrm>
                <a:off x="8963025" y="2551356"/>
                <a:ext cx="2426970" cy="2800767"/>
              </a:xfrm>
              <a:prstGeom prst="rect">
                <a:avLst/>
              </a:prstGeom>
              <a:blipFill>
                <a:blip r:embed="rId5"/>
                <a:stretch>
                  <a:fillRect l="-1256" t="-654" r="-1005" b="-654"/>
                </a:stretch>
              </a:blipFill>
            </p:spPr>
            <p:txBody>
              <a:bodyPr/>
              <a:lstStyle/>
              <a:p>
                <a:r>
                  <a:rPr lang="en-US">
                    <a:noFill/>
                  </a:rPr>
                  <a:t> </a:t>
                </a:r>
              </a:p>
            </p:txBody>
          </p:sp>
        </mc:Fallback>
      </mc:AlternateContent>
      <p:sp>
        <p:nvSpPr>
          <p:cNvPr id="114" name="Arrow: Up-Down 113">
            <a:extLst>
              <a:ext uri="{FF2B5EF4-FFF2-40B4-BE49-F238E27FC236}">
                <a16:creationId xmlns:a16="http://schemas.microsoft.com/office/drawing/2014/main" id="{3C85E1DC-C1B9-D4A1-D630-8DD0904079A7}"/>
              </a:ext>
            </a:extLst>
          </p:cNvPr>
          <p:cNvSpPr/>
          <p:nvPr/>
        </p:nvSpPr>
        <p:spPr>
          <a:xfrm>
            <a:off x="6667138" y="1586251"/>
            <a:ext cx="276227" cy="640080"/>
          </a:xfrm>
          <a:prstGeom prst="upDownArrow">
            <a:avLst/>
          </a:prstGeom>
          <a:solidFill>
            <a:schemeClr val="tx1">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149C7CEC-2124-5AD8-21CA-D52C205392D7}"/>
              </a:ext>
            </a:extLst>
          </p:cNvPr>
          <p:cNvSpPr txBox="1"/>
          <p:nvPr/>
        </p:nvSpPr>
        <p:spPr>
          <a:xfrm>
            <a:off x="6804973" y="1782524"/>
            <a:ext cx="274320" cy="276999"/>
          </a:xfrm>
          <a:prstGeom prst="rect">
            <a:avLst/>
          </a:prstGeom>
          <a:solidFill>
            <a:schemeClr val="tx1">
              <a:lumMod val="50000"/>
            </a:schemeClr>
          </a:solidFill>
        </p:spPr>
        <p:txBody>
          <a:bodyPr wrap="square" lIns="0" tIns="0" rIns="0" bIns="0" rtlCol="0" anchor="ctr">
            <a:spAutoFit/>
          </a:bodyPr>
          <a:lstStyle/>
          <a:p>
            <a:pPr algn="ctr"/>
            <a:r>
              <a:rPr lang="en-US" b="1">
                <a:solidFill>
                  <a:schemeClr val="bg1"/>
                </a:solidFill>
              </a:rPr>
              <a:t>%</a:t>
            </a:r>
          </a:p>
        </p:txBody>
      </p:sp>
      <p:sp>
        <p:nvSpPr>
          <p:cNvPr id="121" name="Google Shape;37;p26">
            <a:extLst>
              <a:ext uri="{FF2B5EF4-FFF2-40B4-BE49-F238E27FC236}">
                <a16:creationId xmlns:a16="http://schemas.microsoft.com/office/drawing/2014/main" id="{BBAAF2C5-629E-D9D0-328A-1027CFE83A51}"/>
              </a:ext>
            </a:extLst>
          </p:cNvPr>
          <p:cNvSpPr txBox="1">
            <a:spLocks/>
          </p:cNvSpPr>
          <p:nvPr/>
        </p:nvSpPr>
        <p:spPr>
          <a:xfrm>
            <a:off x="11512551" y="6213475"/>
            <a:ext cx="578000" cy="365200"/>
          </a:xfrm>
          <a:prstGeom prst="rect">
            <a:avLst/>
          </a:prstGeom>
          <a:noFill/>
          <a:ln>
            <a:noFill/>
          </a:ln>
        </p:spPr>
        <p:txBody>
          <a:bodyPr spcFirstLastPara="1" wrap="square" lIns="68575" tIns="34275" rIns="68575" bIns="34275" anchor="ctr" anchorCtr="0">
            <a:noAutofit/>
          </a:bodyPr>
          <a:lstStyle>
            <a:defPPr>
              <a:defRPr lang="en-US"/>
            </a:defPPr>
            <a:lvl1pPr marL="0" marR="0" lvl="0"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1pPr>
            <a:lvl2pPr marL="0" marR="0" lvl="1"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2pPr>
            <a:lvl3pPr marL="0" marR="0" lvl="2"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3pPr>
            <a:lvl4pPr marL="0" marR="0" lvl="3"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4pPr>
            <a:lvl5pPr marL="0" marR="0" lvl="4"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5pPr>
            <a:lvl6pPr marL="0" marR="0" lvl="5"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6pPr>
            <a:lvl7pPr marL="0" marR="0" lvl="6"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7pPr>
            <a:lvl8pPr marL="0" marR="0" lvl="7"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8pPr>
            <a:lvl9pPr marL="0" marR="0" lvl="8"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9pPr>
          </a:lstStyle>
          <a:p>
            <a:fld id="{00000000-1234-1234-1234-123412341234}" type="slidenum">
              <a:rPr lang="en" smtClean="0"/>
              <a:pPr/>
              <a:t>30</a:t>
            </a:fld>
            <a:endParaRPr lang="en"/>
          </a:p>
        </p:txBody>
      </p:sp>
    </p:spTree>
    <p:extLst>
      <p:ext uri="{BB962C8B-B14F-4D97-AF65-F5344CB8AC3E}">
        <p14:creationId xmlns:p14="http://schemas.microsoft.com/office/powerpoint/2010/main" val="3553548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41396-2141-5DBA-69FD-B80631F8DC2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EE66760-78B0-5D8A-8BE0-7E3873F5F05D}"/>
              </a:ext>
            </a:extLst>
          </p:cNvPr>
          <p:cNvSpPr>
            <a:spLocks noGrp="1"/>
          </p:cNvSpPr>
          <p:nvPr>
            <p:ph type="body" idx="1"/>
          </p:nvPr>
        </p:nvSpPr>
        <p:spPr>
          <a:xfrm>
            <a:off x="327134" y="1133481"/>
            <a:ext cx="11160017" cy="5200316"/>
          </a:xfrm>
        </p:spPr>
        <p:txBody>
          <a:bodyPr>
            <a:normAutofit fontScale="55000" lnSpcReduction="20000"/>
          </a:bodyPr>
          <a:lstStyle/>
          <a:p>
            <a:r>
              <a:rPr lang="en-US" dirty="0"/>
              <a:t>1) </a:t>
            </a:r>
            <a:r>
              <a:rPr lang="en-US" u="sng" dirty="0"/>
              <a:t>Scope Limitation: </a:t>
            </a:r>
            <a:r>
              <a:rPr lang="en-US" dirty="0"/>
              <a:t>Limit the scope of affected hospitals to facilities with material Kaiser volume, defined as greater than $5 million in annual charges and greater than 2 percent of global budget revenue. This effectively reduces the scope from 54 facilities to 19 facilities.  All other Kaiser volume will be handled through the normal </a:t>
            </a:r>
            <a:r>
              <a:rPr lang="en-US" dirty="0" err="1"/>
              <a:t>Marketshift</a:t>
            </a:r>
            <a:r>
              <a:rPr lang="en-US" dirty="0"/>
              <a:t> policy.</a:t>
            </a:r>
          </a:p>
          <a:p>
            <a:r>
              <a:rPr lang="en-US" dirty="0"/>
              <a:t>2) </a:t>
            </a:r>
            <a:r>
              <a:rPr lang="en-US" u="sng" dirty="0"/>
              <a:t>Rate Order Adjustment (January 2025):</a:t>
            </a:r>
            <a:r>
              <a:rPr lang="en-US" dirty="0"/>
              <a:t> In January 2025 rate orders, remove Kaiser funding across hospitals that had material Kaiser volumes, based on Fiscal Year 2025 Kaiser submitted data.  Kaiser out-of-state revenue and revenue associated with the high cost outpatient drugs evaluated in the Commission’s CDS-A policy will not be removed, as they are not part of the </a:t>
            </a:r>
            <a:r>
              <a:rPr lang="en-US" dirty="0" err="1"/>
              <a:t>Marketshift</a:t>
            </a:r>
            <a:r>
              <a:rPr lang="en-US" dirty="0"/>
              <a:t> Policy.</a:t>
            </a:r>
          </a:p>
          <a:p>
            <a:r>
              <a:rPr lang="en-US" dirty="0"/>
              <a:t>3) </a:t>
            </a:r>
            <a:r>
              <a:rPr lang="en-US" u="sng" dirty="0"/>
              <a:t>Kaiser Carve-Out from Global Budgets (January 1, 2026 - December 31, 2026):</a:t>
            </a:r>
            <a:r>
              <a:rPr lang="en-US" dirty="0"/>
              <a:t> Carve out Kaiser volumes and revenue from global budgets from January 1, 2026, through December 31, 2026. This will allow them to be reimbursed in real time through a volume-variable evaluation, using HSCRC rates.</a:t>
            </a:r>
          </a:p>
          <a:p>
            <a:r>
              <a:rPr lang="en-US" dirty="0"/>
              <a:t>4) </a:t>
            </a:r>
            <a:r>
              <a:rPr lang="en-US" u="sng" dirty="0"/>
              <a:t>Settlement of Reallocated Volumes/Budgets (July 2027):</a:t>
            </a:r>
            <a:r>
              <a:rPr lang="en-US" dirty="0"/>
              <a:t> Settle in July 2027 the reallocated Kaiser volumes/global budgets based on actual experience from January 1, 2026, through December 31, 2026. This will necessitate an assessment across the designated material Kaiser hospitals to ensure that volume does not deviate from Fiscal Year 2025 volumes, thereby ensuring this is a methodology analogous to </a:t>
            </a:r>
            <a:r>
              <a:rPr lang="en-US" dirty="0" err="1"/>
              <a:t>Marketshift</a:t>
            </a:r>
            <a:r>
              <a:rPr lang="en-US" dirty="0"/>
              <a:t>. If volumes do deviate from the prior Kaiser cap, staff will implement a pro rata reduction to material Kaiser facilities.</a:t>
            </a:r>
          </a:p>
          <a:p>
            <a:r>
              <a:rPr lang="en-US" dirty="0"/>
              <a:t>5) </a:t>
            </a:r>
            <a:r>
              <a:rPr lang="en-US" u="sng" dirty="0"/>
              <a:t>Continuation of Volume Variable Methodology (January 1, 2027 - June 30, 2027):</a:t>
            </a:r>
            <a:r>
              <a:rPr lang="en-US" dirty="0"/>
              <a:t> Continue the volume-variable methodology for January 1, 2027, through June 30, 2027. This period will not be used for the final settlement of global budgets.</a:t>
            </a:r>
          </a:p>
          <a:p>
            <a:r>
              <a:rPr lang="en-US" dirty="0"/>
              <a:t>6) </a:t>
            </a:r>
            <a:r>
              <a:rPr lang="en-US" u="sng" dirty="0"/>
              <a:t>Retrospective Assessment of Prior Kaiser Shifts (Early 2026):</a:t>
            </a:r>
            <a:r>
              <a:rPr lang="en-US" dirty="0"/>
              <a:t> Retrospectively assess in early 2026, in line with Commission </a:t>
            </a:r>
            <a:r>
              <a:rPr lang="en-US" dirty="0" err="1"/>
              <a:t>Marketshift</a:t>
            </a:r>
            <a:r>
              <a:rPr lang="en-US" dirty="0"/>
              <a:t> analyses, any Kaiser shifts that occurred prior to January 1, 2026 (both increases and decreases). This one-time funding (or removal of funding) will be provided on July 1, 2026, rate orders (FY 26) or in January rate orders if the adjudication process lags</a:t>
            </a:r>
          </a:p>
        </p:txBody>
      </p:sp>
      <p:sp>
        <p:nvSpPr>
          <p:cNvPr id="3" name="Title 2">
            <a:extLst>
              <a:ext uri="{FF2B5EF4-FFF2-40B4-BE49-F238E27FC236}">
                <a16:creationId xmlns:a16="http://schemas.microsoft.com/office/drawing/2014/main" id="{7B005AAE-7BED-6C4C-63A1-9539853419C0}"/>
              </a:ext>
            </a:extLst>
          </p:cNvPr>
          <p:cNvSpPr>
            <a:spLocks noGrp="1"/>
          </p:cNvSpPr>
          <p:nvPr>
            <p:ph type="title"/>
          </p:nvPr>
        </p:nvSpPr>
        <p:spPr/>
        <p:txBody>
          <a:bodyPr/>
          <a:lstStyle/>
          <a:p>
            <a:r>
              <a:rPr lang="en-US" dirty="0"/>
              <a:t>Appendix 2: CY 2026 Kaiser Realignment Proposal</a:t>
            </a:r>
          </a:p>
        </p:txBody>
      </p:sp>
    </p:spTree>
    <p:extLst>
      <p:ext uri="{BB962C8B-B14F-4D97-AF65-F5344CB8AC3E}">
        <p14:creationId xmlns:p14="http://schemas.microsoft.com/office/powerpoint/2010/main" val="2043420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BD9B6-AC9B-1377-496F-0064D6E90443}"/>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0C88C431-8ECB-194E-5D21-939DBAC8EE71}"/>
              </a:ext>
            </a:extLst>
          </p:cNvPr>
          <p:cNvSpPr txBox="1">
            <a:spLocks/>
          </p:cNvSpPr>
          <p:nvPr/>
        </p:nvSpPr>
        <p:spPr>
          <a:xfrm>
            <a:off x="998400" y="425742"/>
            <a:ext cx="10195200" cy="533400"/>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4400" kern="1200">
                <a:solidFill>
                  <a:schemeClr val="accent2"/>
                </a:solidFill>
                <a:latin typeface="+mj-lt"/>
                <a:ea typeface="+mj-ea"/>
                <a:cs typeface="+mj-cs"/>
              </a:defRPr>
            </a:lvl1pPr>
          </a:lstStyle>
          <a:p>
            <a:pPr>
              <a:tabLst>
                <a:tab pos="6626225" algn="l"/>
              </a:tabLst>
              <a:defRPr/>
            </a:pPr>
            <a:r>
              <a:rPr lang="en-US" sz="2800" dirty="0">
                <a:solidFill>
                  <a:srgbClr val="00338D"/>
                </a:solidFill>
              </a:rPr>
              <a:t>Appendix 3a: Exclusion Trigger - Ongoing Carveout </a:t>
            </a:r>
          </a:p>
          <a:p>
            <a:pPr>
              <a:tabLst>
                <a:tab pos="6626225" algn="l"/>
              </a:tabLst>
              <a:defRPr/>
            </a:pPr>
            <a:endParaRPr lang="en-US" sz="2800" dirty="0">
              <a:solidFill>
                <a:srgbClr val="00338D"/>
              </a:solidFill>
            </a:endParaRPr>
          </a:p>
        </p:txBody>
      </p:sp>
      <p:graphicFrame>
        <p:nvGraphicFramePr>
          <p:cNvPr id="3" name="Table 5">
            <a:extLst>
              <a:ext uri="{FF2B5EF4-FFF2-40B4-BE49-F238E27FC236}">
                <a16:creationId xmlns:a16="http://schemas.microsoft.com/office/drawing/2014/main" id="{5E778D83-590D-8AF0-16E5-9CBE85595DB4}"/>
              </a:ext>
            </a:extLst>
          </p:cNvPr>
          <p:cNvGraphicFramePr>
            <a:graphicFrameLocks noGrp="1"/>
          </p:cNvGraphicFramePr>
          <p:nvPr>
            <p:extLst>
              <p:ext uri="{D42A27DB-BD31-4B8C-83A1-F6EECF244321}">
                <p14:modId xmlns:p14="http://schemas.microsoft.com/office/powerpoint/2010/main" val="429066855"/>
              </p:ext>
            </p:extLst>
          </p:nvPr>
        </p:nvGraphicFramePr>
        <p:xfrm>
          <a:off x="998400" y="1743039"/>
          <a:ext cx="9684744" cy="4297680"/>
        </p:xfrm>
        <a:graphic>
          <a:graphicData uri="http://schemas.openxmlformats.org/drawingml/2006/table">
            <a:tbl>
              <a:tblPr firstRow="1" bandRow="1"/>
              <a:tblGrid>
                <a:gridCol w="9684744">
                  <a:extLst>
                    <a:ext uri="{9D8B030D-6E8A-4147-A177-3AD203B41FA5}">
                      <a16:colId xmlns:a16="http://schemas.microsoft.com/office/drawing/2014/main" val="3829479733"/>
                    </a:ext>
                  </a:extLst>
                </a:gridCol>
              </a:tblGrid>
              <a:tr h="271932">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9pPr>
                    </a:lstStyle>
                    <a:p>
                      <a:pPr marL="0" marR="0" lvl="0" indent="0" algn="l" defTabSz="609478" rtl="0" eaLnBrk="1" fontAlgn="auto" latinLnBrk="0" hangingPunct="1">
                        <a:lnSpc>
                          <a:spcPct val="100000"/>
                        </a:lnSpc>
                        <a:spcBef>
                          <a:spcPts val="0"/>
                        </a:spcBef>
                        <a:spcAft>
                          <a:spcPts val="400"/>
                        </a:spcAft>
                        <a:buClr>
                          <a:schemeClr val="accent1"/>
                        </a:buClr>
                        <a:buSzTx/>
                        <a:buFont typeface="Wingdings" panose="05000000000000000000" pitchFamily="2" charset="2"/>
                        <a:buNone/>
                        <a:tabLst/>
                        <a:defRPr/>
                      </a:pPr>
                      <a:r>
                        <a:rPr lang="en-US" sz="1200" b="1">
                          <a:solidFill>
                            <a:schemeClr val="bg1"/>
                          </a:solidFill>
                        </a:rPr>
                        <a:t>Triggering event</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00338D"/>
                    </a:solidFill>
                  </a:tcPr>
                </a:tc>
                <a:extLst>
                  <a:ext uri="{0D108BD9-81ED-4DB2-BD59-A6C34878D82A}">
                    <a16:rowId xmlns:a16="http://schemas.microsoft.com/office/drawing/2014/main" val="996686728"/>
                  </a:ext>
                </a:extLst>
              </a:tr>
              <a:tr h="82296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lvl="0">
                        <a:spcAft>
                          <a:spcPts val="300"/>
                        </a:spcAft>
                        <a:buNone/>
                      </a:pPr>
                      <a:r>
                        <a:rPr lang="en-US" sz="1200" b="0" i="0" u="none" strike="noStrike" noProof="0">
                          <a:solidFill>
                            <a:srgbClr val="003889"/>
                          </a:solidFill>
                          <a:latin typeface="Arial"/>
                        </a:rPr>
                        <a:t>The following services are automatically excluded from the MSA: radiation/ infusion therapy, and defined quaternary cases ("Categorical" exclusions such as transplants, research, severe burn, Car-T, Spinraza).</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02518659"/>
                  </a:ext>
                </a:extLst>
              </a:tr>
              <a:tr h="271932">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marL="0" marR="0" lvl="0" indent="0" algn="l" defTabSz="609478" rtl="0" eaLnBrk="1" fontAlgn="auto" latinLnBrk="0" hangingPunct="1">
                        <a:lnSpc>
                          <a:spcPct val="100000"/>
                        </a:lnSpc>
                        <a:spcBef>
                          <a:spcPts val="0"/>
                        </a:spcBef>
                        <a:spcAft>
                          <a:spcPts val="400"/>
                        </a:spcAft>
                        <a:buClr>
                          <a:schemeClr val="accent1"/>
                        </a:buClr>
                        <a:buSzTx/>
                        <a:buFont typeface="Wingdings" panose="05000000000000000000" pitchFamily="2" charset="2"/>
                        <a:buNone/>
                        <a:tabLst/>
                        <a:defRPr/>
                      </a:pPr>
                      <a:r>
                        <a:rPr lang="en-US" sz="1200" b="1">
                          <a:solidFill>
                            <a:schemeClr val="bg1"/>
                          </a:solidFill>
                        </a:rPr>
                        <a:t>Historical example</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00338D"/>
                    </a:solidFill>
                  </a:tcPr>
                </a:tc>
                <a:extLst>
                  <a:ext uri="{0D108BD9-81ED-4DB2-BD59-A6C34878D82A}">
                    <a16:rowId xmlns:a16="http://schemas.microsoft.com/office/drawing/2014/main" val="4079529556"/>
                  </a:ext>
                </a:extLst>
              </a:tr>
              <a:tr h="82296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marL="0" marR="0" lvl="0" indent="0" algn="l" defTabSz="914400" rtl="0" eaLnBrk="1" fontAlgn="auto" latinLnBrk="0" hangingPunct="1">
                        <a:lnSpc>
                          <a:spcPct val="100000"/>
                        </a:lnSpc>
                        <a:spcBef>
                          <a:spcPts val="0"/>
                        </a:spcBef>
                        <a:spcAft>
                          <a:spcPts val="400"/>
                        </a:spcAft>
                        <a:buClr>
                          <a:schemeClr val="accent1"/>
                        </a:buClr>
                        <a:buSzTx/>
                        <a:buFont typeface="Wingdings" panose="05000000000000000000" pitchFamily="2" charset="2"/>
                        <a:buNone/>
                        <a:tabLst/>
                        <a:defRPr/>
                      </a:pPr>
                      <a:r>
                        <a:rPr lang="en-US" sz="1200" b="0" i="0" u="none" strike="noStrike" baseline="0" noProof="0">
                          <a:solidFill>
                            <a:schemeClr val="tx1"/>
                          </a:solidFill>
                          <a:latin typeface="Arial"/>
                        </a:rPr>
                        <a:t>Radiation/ infusion therapy and defined quaternary cases at Hopkins and UMMC are excluded from the MSA.</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51492927"/>
                  </a:ext>
                </a:extLst>
              </a:tr>
              <a:tr h="0">
                <a:tc>
                  <a:txBody>
                    <a:bodyPr/>
                    <a:lstStyle/>
                    <a:p>
                      <a:pPr marL="0" indent="0" algn="l">
                        <a:spcAft>
                          <a:spcPts val="400"/>
                        </a:spcAft>
                        <a:buClr>
                          <a:schemeClr val="accent1"/>
                        </a:buClr>
                        <a:buFont typeface="Wingdings" panose="05000000000000000000" pitchFamily="2" charset="2"/>
                        <a:buNone/>
                      </a:pPr>
                      <a:r>
                        <a:rPr lang="en-US" sz="1200" b="1" baseline="0">
                          <a:solidFill>
                            <a:schemeClr val="bg1"/>
                          </a:solidFill>
                        </a:rPr>
                        <a:t>Data required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32406591"/>
                  </a:ext>
                </a:extLst>
              </a:tr>
              <a:tr h="731520">
                <a:tc>
                  <a:txBody>
                    <a:bodyPr/>
                    <a:lstStyle/>
                    <a:p>
                      <a:pPr marL="171450" indent="-171450" algn="l">
                        <a:spcAft>
                          <a:spcPts val="400"/>
                        </a:spcAft>
                        <a:buClr>
                          <a:schemeClr val="accent1"/>
                        </a:buClr>
                        <a:buFont typeface="Wingdings" panose="05000000000000000000" pitchFamily="2" charset="2"/>
                        <a:buChar char="§"/>
                      </a:pPr>
                      <a:r>
                        <a:rPr lang="en-US" sz="1200" b="0" baseline="0" dirty="0">
                          <a:solidFill>
                            <a:schemeClr val="tx1"/>
                          </a:solidFill>
                        </a:rPr>
                        <a:t>Case mix data</a:t>
                      </a:r>
                    </a:p>
                    <a:p>
                      <a:pPr marL="0" indent="0" algn="l">
                        <a:spcAft>
                          <a:spcPts val="400"/>
                        </a:spcAft>
                        <a:buClr>
                          <a:schemeClr val="accent1"/>
                        </a:buClr>
                        <a:buFont typeface="Wingdings" panose="05000000000000000000" pitchFamily="2" charset="2"/>
                        <a:buNone/>
                      </a:pPr>
                      <a:endParaRPr lang="en-US" sz="1200" b="0" baseline="0" dirty="0">
                        <a:solidFill>
                          <a:schemeClr val="tx1"/>
                        </a:solidFill>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77568970"/>
                  </a:ext>
                </a:extLst>
              </a:tr>
              <a:tr h="0">
                <a:tc>
                  <a:txBody>
                    <a:bodyPr/>
                    <a:lstStyle/>
                    <a:p>
                      <a:pPr marL="0" indent="0" algn="l">
                        <a:spcAft>
                          <a:spcPts val="400"/>
                        </a:spcAft>
                        <a:buClr>
                          <a:schemeClr val="accent1"/>
                        </a:buClr>
                        <a:buFont typeface="Wingdings" panose="05000000000000000000" pitchFamily="2" charset="2"/>
                        <a:buNone/>
                      </a:pPr>
                      <a:r>
                        <a:rPr lang="en-US" sz="1200" b="1" baseline="0">
                          <a:solidFill>
                            <a:schemeClr val="bg1"/>
                          </a:solidFill>
                        </a:rPr>
                        <a:t>Timeframe of exclusion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358746117"/>
                  </a:ext>
                </a:extLst>
              </a:tr>
              <a:tr h="822960">
                <a:tc>
                  <a:txBody>
                    <a:bodyPr/>
                    <a:lstStyle/>
                    <a:p>
                      <a:pPr marL="0" marR="0" lvl="0" indent="0" algn="l" defTabSz="914400" rtl="0" eaLnBrk="1" fontAlgn="auto" latinLnBrk="0" hangingPunct="1">
                        <a:lnSpc>
                          <a:spcPct val="100000"/>
                        </a:lnSpc>
                        <a:spcBef>
                          <a:spcPts val="0"/>
                        </a:spcBef>
                        <a:spcAft>
                          <a:spcPts val="400"/>
                        </a:spcAft>
                        <a:buClr>
                          <a:srgbClr val="000000"/>
                        </a:buClr>
                        <a:buSzTx/>
                        <a:buFont typeface="Arial"/>
                        <a:buNone/>
                        <a:tabLst/>
                        <a:defRPr/>
                      </a:pPr>
                      <a:r>
                        <a:rPr lang="en-US" sz="1200" b="0" i="0" u="none" strike="noStrike" cap="none" baseline="0" dirty="0">
                          <a:solidFill>
                            <a:schemeClr val="tx1"/>
                          </a:solidFill>
                          <a:latin typeface="+mn-lt"/>
                          <a:ea typeface="+mn-ea"/>
                          <a:cs typeface="+mn-cs"/>
                          <a:sym typeface="Arial"/>
                        </a:rPr>
                        <a:t>As long as the service is being provided</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29639983"/>
                  </a:ext>
                </a:extLst>
              </a:tr>
            </a:tbl>
          </a:graphicData>
        </a:graphic>
      </p:graphicFrame>
      <p:graphicFrame>
        <p:nvGraphicFramePr>
          <p:cNvPr id="4" name="Table 3">
            <a:extLst>
              <a:ext uri="{FF2B5EF4-FFF2-40B4-BE49-F238E27FC236}">
                <a16:creationId xmlns:a16="http://schemas.microsoft.com/office/drawing/2014/main" id="{05D5C084-D45B-A470-F511-9C403D863B6A}"/>
              </a:ext>
            </a:extLst>
          </p:cNvPr>
          <p:cNvGraphicFramePr>
            <a:graphicFrameLocks noGrp="1"/>
          </p:cNvGraphicFramePr>
          <p:nvPr>
            <p:extLst>
              <p:ext uri="{D42A27DB-BD31-4B8C-83A1-F6EECF244321}">
                <p14:modId xmlns:p14="http://schemas.microsoft.com/office/powerpoint/2010/main" val="1704921750"/>
              </p:ext>
            </p:extLst>
          </p:nvPr>
        </p:nvGraphicFramePr>
        <p:xfrm>
          <a:off x="998400" y="1148679"/>
          <a:ext cx="9684745" cy="594360"/>
        </p:xfrm>
        <a:graphic>
          <a:graphicData uri="http://schemas.openxmlformats.org/drawingml/2006/table">
            <a:tbl>
              <a:tblPr bandRow="1">
                <a:tableStyleId>{5C22544A-7EE6-4342-B048-85BDC9FD1C3A}</a:tableStyleId>
              </a:tblPr>
              <a:tblGrid>
                <a:gridCol w="1383535">
                  <a:extLst>
                    <a:ext uri="{9D8B030D-6E8A-4147-A177-3AD203B41FA5}">
                      <a16:colId xmlns:a16="http://schemas.microsoft.com/office/drawing/2014/main" val="1631580165"/>
                    </a:ext>
                  </a:extLst>
                </a:gridCol>
                <a:gridCol w="1383535">
                  <a:extLst>
                    <a:ext uri="{9D8B030D-6E8A-4147-A177-3AD203B41FA5}">
                      <a16:colId xmlns:a16="http://schemas.microsoft.com/office/drawing/2014/main" val="35650465"/>
                    </a:ext>
                  </a:extLst>
                </a:gridCol>
                <a:gridCol w="1383535">
                  <a:extLst>
                    <a:ext uri="{9D8B030D-6E8A-4147-A177-3AD203B41FA5}">
                      <a16:colId xmlns:a16="http://schemas.microsoft.com/office/drawing/2014/main" val="3237000098"/>
                    </a:ext>
                  </a:extLst>
                </a:gridCol>
                <a:gridCol w="1383535">
                  <a:extLst>
                    <a:ext uri="{9D8B030D-6E8A-4147-A177-3AD203B41FA5}">
                      <a16:colId xmlns:a16="http://schemas.microsoft.com/office/drawing/2014/main" val="3779111060"/>
                    </a:ext>
                  </a:extLst>
                </a:gridCol>
                <a:gridCol w="1383535">
                  <a:extLst>
                    <a:ext uri="{9D8B030D-6E8A-4147-A177-3AD203B41FA5}">
                      <a16:colId xmlns:a16="http://schemas.microsoft.com/office/drawing/2014/main" val="1876970748"/>
                    </a:ext>
                  </a:extLst>
                </a:gridCol>
                <a:gridCol w="1383535">
                  <a:extLst>
                    <a:ext uri="{9D8B030D-6E8A-4147-A177-3AD203B41FA5}">
                      <a16:colId xmlns:a16="http://schemas.microsoft.com/office/drawing/2014/main" val="1035159975"/>
                    </a:ext>
                  </a:extLst>
                </a:gridCol>
                <a:gridCol w="1383535">
                  <a:extLst>
                    <a:ext uri="{9D8B030D-6E8A-4147-A177-3AD203B41FA5}">
                      <a16:colId xmlns:a16="http://schemas.microsoft.com/office/drawing/2014/main" val="3529880479"/>
                    </a:ext>
                  </a:extLst>
                </a:gridCol>
              </a:tblGrid>
              <a:tr h="370840">
                <a:tc>
                  <a:txBody>
                    <a:bodyPr/>
                    <a:lstStyle/>
                    <a:p>
                      <a:pPr algn="l"/>
                      <a:r>
                        <a:rPr lang="en-US" sz="1100" b="1"/>
                        <a:t>Exclusion Reason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dirty="0"/>
                        <a:t>Ongoing Carveout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FAB7"/>
                    </a:solidFill>
                  </a:tcPr>
                </a:tc>
                <a:tc>
                  <a:txBody>
                    <a:bodyPr/>
                    <a:lstStyle/>
                    <a:p>
                      <a:pPr algn="ctr"/>
                      <a:r>
                        <a:rPr lang="en-US" sz="1100" b="1"/>
                        <a:t>Facility Conversions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a:t>Intersystem Shifts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a:t>Payer Driven Volume Shifts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a:t>Materiality Exclusions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dirty="0"/>
                        <a:t>CON Approved Service Expansions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5000"/>
                      </a:schemeClr>
                    </a:solidFill>
                  </a:tcPr>
                </a:tc>
                <a:extLst>
                  <a:ext uri="{0D108BD9-81ED-4DB2-BD59-A6C34878D82A}">
                    <a16:rowId xmlns:a16="http://schemas.microsoft.com/office/drawing/2014/main" val="3883700607"/>
                  </a:ext>
                </a:extLst>
              </a:tr>
            </a:tbl>
          </a:graphicData>
        </a:graphic>
      </p:graphicFrame>
      <p:pic>
        <p:nvPicPr>
          <p:cNvPr id="6" name="Graphic 5" descr="Magnifying glass with solid fill">
            <a:extLst>
              <a:ext uri="{FF2B5EF4-FFF2-40B4-BE49-F238E27FC236}">
                <a16:creationId xmlns:a16="http://schemas.microsoft.com/office/drawing/2014/main" id="{478BC19C-A871-4D0B-F8D1-AA446DE118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39010" y="1771909"/>
            <a:ext cx="239486" cy="239486"/>
          </a:xfrm>
          <a:prstGeom prst="rect">
            <a:avLst/>
          </a:prstGeom>
        </p:spPr>
      </p:pic>
      <p:pic>
        <p:nvPicPr>
          <p:cNvPr id="9" name="Graphic 8" descr="Hospital with solid fill">
            <a:extLst>
              <a:ext uri="{FF2B5EF4-FFF2-40B4-BE49-F238E27FC236}">
                <a16:creationId xmlns:a16="http://schemas.microsoft.com/office/drawing/2014/main" id="{A37AD01F-2298-7A01-4F59-83BDC54E3C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5074" y="2829048"/>
            <a:ext cx="267883" cy="267883"/>
          </a:xfrm>
          <a:prstGeom prst="rect">
            <a:avLst/>
          </a:prstGeom>
        </p:spPr>
      </p:pic>
      <p:pic>
        <p:nvPicPr>
          <p:cNvPr id="11" name="Graphic 10" descr="Bar chart with solid fill">
            <a:extLst>
              <a:ext uri="{FF2B5EF4-FFF2-40B4-BE49-F238E27FC236}">
                <a16:creationId xmlns:a16="http://schemas.microsoft.com/office/drawing/2014/main" id="{6141A7CD-99F7-5C3A-968D-BFF2AED632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28868" y="3947695"/>
            <a:ext cx="250845" cy="250845"/>
          </a:xfrm>
          <a:prstGeom prst="rect">
            <a:avLst/>
          </a:prstGeom>
        </p:spPr>
      </p:pic>
      <p:pic>
        <p:nvPicPr>
          <p:cNvPr id="13" name="Graphic 12" descr="Monthly calendar with solid fill">
            <a:extLst>
              <a:ext uri="{FF2B5EF4-FFF2-40B4-BE49-F238E27FC236}">
                <a16:creationId xmlns:a16="http://schemas.microsoft.com/office/drawing/2014/main" id="{B043CB5B-0984-6AA5-2A6D-1CED06E52A9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52557" y="4981020"/>
            <a:ext cx="267883" cy="267883"/>
          </a:xfrm>
          <a:prstGeom prst="rect">
            <a:avLst/>
          </a:prstGeom>
        </p:spPr>
      </p:pic>
    </p:spTree>
    <p:extLst>
      <p:ext uri="{BB962C8B-B14F-4D97-AF65-F5344CB8AC3E}">
        <p14:creationId xmlns:p14="http://schemas.microsoft.com/office/powerpoint/2010/main" val="1353175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478-B9D2-FA66-D5E2-794826048D47}"/>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16884BB0-B91B-B952-ADD7-050DBA03FBC1}"/>
              </a:ext>
            </a:extLst>
          </p:cNvPr>
          <p:cNvSpPr txBox="1">
            <a:spLocks/>
          </p:cNvSpPr>
          <p:nvPr/>
        </p:nvSpPr>
        <p:spPr>
          <a:xfrm>
            <a:off x="998400" y="425742"/>
            <a:ext cx="10195200" cy="533400"/>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4400" kern="1200">
                <a:solidFill>
                  <a:schemeClr val="accent2"/>
                </a:solidFill>
                <a:latin typeface="+mj-lt"/>
                <a:ea typeface="+mj-ea"/>
                <a:cs typeface="+mj-cs"/>
              </a:defRPr>
            </a:lvl1pPr>
          </a:lstStyle>
          <a:p>
            <a:pPr>
              <a:tabLst>
                <a:tab pos="6626225" algn="l"/>
              </a:tabLst>
              <a:defRPr/>
            </a:pPr>
            <a:r>
              <a:rPr lang="en-US" sz="2800" dirty="0">
                <a:solidFill>
                  <a:srgbClr val="00338D"/>
                </a:solidFill>
              </a:rPr>
              <a:t>Appendix 3b: Exclusion Trigger - Freestanding Medical Facility (FMF) transition</a:t>
            </a:r>
          </a:p>
        </p:txBody>
      </p:sp>
      <p:graphicFrame>
        <p:nvGraphicFramePr>
          <p:cNvPr id="3" name="Table 5">
            <a:extLst>
              <a:ext uri="{FF2B5EF4-FFF2-40B4-BE49-F238E27FC236}">
                <a16:creationId xmlns:a16="http://schemas.microsoft.com/office/drawing/2014/main" id="{B0A3A641-0F62-DB33-8EE0-08599931DD6D}"/>
              </a:ext>
            </a:extLst>
          </p:cNvPr>
          <p:cNvGraphicFramePr>
            <a:graphicFrameLocks noGrp="1"/>
          </p:cNvGraphicFramePr>
          <p:nvPr>
            <p:extLst>
              <p:ext uri="{D42A27DB-BD31-4B8C-83A1-F6EECF244321}">
                <p14:modId xmlns:p14="http://schemas.microsoft.com/office/powerpoint/2010/main" val="1476464520"/>
              </p:ext>
            </p:extLst>
          </p:nvPr>
        </p:nvGraphicFramePr>
        <p:xfrm>
          <a:off x="998400" y="1743039"/>
          <a:ext cx="9684744" cy="4541520"/>
        </p:xfrm>
        <a:graphic>
          <a:graphicData uri="http://schemas.openxmlformats.org/drawingml/2006/table">
            <a:tbl>
              <a:tblPr firstRow="1" bandRow="1"/>
              <a:tblGrid>
                <a:gridCol w="9684744">
                  <a:extLst>
                    <a:ext uri="{9D8B030D-6E8A-4147-A177-3AD203B41FA5}">
                      <a16:colId xmlns:a16="http://schemas.microsoft.com/office/drawing/2014/main" val="3829479733"/>
                    </a:ext>
                  </a:extLst>
                </a:gridCol>
              </a:tblGrid>
              <a:tr h="271932">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9pPr>
                    </a:lstStyle>
                    <a:p>
                      <a:pPr marL="0" marR="0" lvl="0" indent="0" algn="l" defTabSz="609478" rtl="0" eaLnBrk="1" fontAlgn="auto" latinLnBrk="0" hangingPunct="1">
                        <a:lnSpc>
                          <a:spcPct val="100000"/>
                        </a:lnSpc>
                        <a:spcBef>
                          <a:spcPts val="0"/>
                        </a:spcBef>
                        <a:spcAft>
                          <a:spcPts val="400"/>
                        </a:spcAft>
                        <a:buClr>
                          <a:schemeClr val="accent1"/>
                        </a:buClr>
                        <a:buSzTx/>
                        <a:buFont typeface="Wingdings" panose="05000000000000000000" pitchFamily="2" charset="2"/>
                        <a:buNone/>
                        <a:tabLst/>
                        <a:defRPr/>
                      </a:pPr>
                      <a:r>
                        <a:rPr lang="en-US" sz="1200" b="1">
                          <a:solidFill>
                            <a:schemeClr val="bg1"/>
                          </a:solidFill>
                        </a:rPr>
                        <a:t>Triggering event</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00338D"/>
                    </a:solidFill>
                  </a:tcPr>
                </a:tc>
                <a:extLst>
                  <a:ext uri="{0D108BD9-81ED-4DB2-BD59-A6C34878D82A}">
                    <a16:rowId xmlns:a16="http://schemas.microsoft.com/office/drawing/2014/main" val="996686728"/>
                  </a:ext>
                </a:extLst>
              </a:tr>
              <a:tr h="82296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spcAft>
                          <a:spcPts val="300"/>
                        </a:spcAft>
                      </a:pPr>
                      <a:r>
                        <a:rPr lang="en-US" sz="1200"/>
                        <a:t>When a facility transitions to a Freestanding Medical Facility (FMF), a revenue adjustment may be needed to retain the additional revenue associated with volume shifts. </a:t>
                      </a:r>
                      <a:endParaRPr lang="en-US" sz="1200" b="0" baseline="0">
                        <a:solidFill>
                          <a:schemeClr val="tx1"/>
                        </a:solidFill>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02518659"/>
                  </a:ext>
                </a:extLst>
              </a:tr>
              <a:tr h="271932">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marL="0" marR="0" lvl="0" indent="0" algn="l" defTabSz="609478" rtl="0" eaLnBrk="1" fontAlgn="auto" latinLnBrk="0" hangingPunct="1">
                        <a:lnSpc>
                          <a:spcPct val="100000"/>
                        </a:lnSpc>
                        <a:spcBef>
                          <a:spcPts val="0"/>
                        </a:spcBef>
                        <a:spcAft>
                          <a:spcPts val="400"/>
                        </a:spcAft>
                        <a:buClr>
                          <a:schemeClr val="accent1"/>
                        </a:buClr>
                        <a:buSzTx/>
                        <a:buFont typeface="Wingdings" panose="05000000000000000000" pitchFamily="2" charset="2"/>
                        <a:buNone/>
                        <a:tabLst/>
                        <a:defRPr/>
                      </a:pPr>
                      <a:r>
                        <a:rPr lang="en-US" sz="1200" b="1">
                          <a:solidFill>
                            <a:schemeClr val="bg1"/>
                          </a:solidFill>
                        </a:rPr>
                        <a:t>Historical example</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00338D"/>
                    </a:solidFill>
                  </a:tcPr>
                </a:tc>
                <a:extLst>
                  <a:ext uri="{0D108BD9-81ED-4DB2-BD59-A6C34878D82A}">
                    <a16:rowId xmlns:a16="http://schemas.microsoft.com/office/drawing/2014/main" val="4079529556"/>
                  </a:ext>
                </a:extLst>
              </a:tr>
              <a:tr h="82296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marL="0" indent="0" algn="l">
                        <a:spcAft>
                          <a:spcPts val="400"/>
                        </a:spcAft>
                        <a:buClr>
                          <a:schemeClr val="accent1"/>
                        </a:buClr>
                        <a:buFont typeface="Wingdings" panose="05000000000000000000" pitchFamily="2" charset="2"/>
                        <a:buNone/>
                      </a:pPr>
                      <a:r>
                        <a:rPr lang="en-US" sz="1200" b="0" baseline="0">
                          <a:solidFill>
                            <a:schemeClr val="tx1"/>
                          </a:solidFill>
                        </a:rPr>
                        <a:t>UMMS submitted a proposal related to transitioning SMC Dorchester to an FMF and discussed GBR retentions between the new FMF, Easton, other facilities, and unregulated environments.</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51492927"/>
                  </a:ext>
                </a:extLst>
              </a:tr>
              <a:tr h="0">
                <a:tc>
                  <a:txBody>
                    <a:bodyPr/>
                    <a:lstStyle/>
                    <a:p>
                      <a:pPr marL="0" indent="0" algn="l">
                        <a:spcAft>
                          <a:spcPts val="400"/>
                        </a:spcAft>
                        <a:buClr>
                          <a:schemeClr val="accent1"/>
                        </a:buClr>
                        <a:buFont typeface="Wingdings" panose="05000000000000000000" pitchFamily="2" charset="2"/>
                        <a:buNone/>
                      </a:pPr>
                      <a:r>
                        <a:rPr lang="en-US" sz="1200" b="1" baseline="0" dirty="0">
                          <a:solidFill>
                            <a:schemeClr val="bg1"/>
                          </a:solidFill>
                        </a:rPr>
                        <a:t>Data and Analysis required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32406591"/>
                  </a:ext>
                </a:extLst>
              </a:tr>
              <a:tr h="822960">
                <a:tc>
                  <a:txBody>
                    <a:bodyPr/>
                    <a:lstStyle/>
                    <a:p>
                      <a:pPr marL="171450" indent="-171450" algn="l">
                        <a:spcAft>
                          <a:spcPts val="400"/>
                        </a:spcAft>
                        <a:buClr>
                          <a:schemeClr val="accent1"/>
                        </a:buClr>
                        <a:buFont typeface="Wingdings" panose="05000000000000000000" pitchFamily="2" charset="2"/>
                        <a:buChar char="§"/>
                      </a:pPr>
                      <a:r>
                        <a:rPr lang="en-US" sz="1200" b="0" baseline="0" dirty="0">
                          <a:solidFill>
                            <a:schemeClr val="tx1"/>
                          </a:solidFill>
                        </a:rPr>
                        <a:t>Case mix data – if part of system, system market analysis to allow for planned shifts to materialize</a:t>
                      </a:r>
                    </a:p>
                    <a:p>
                      <a:pPr marL="171450" marR="0" lvl="0" indent="-171450" algn="l" defTabSz="914400" rtl="0" eaLnBrk="1" fontAlgn="auto" latinLnBrk="0" hangingPunct="1">
                        <a:lnSpc>
                          <a:spcPct val="100000"/>
                        </a:lnSpc>
                        <a:spcBef>
                          <a:spcPts val="0"/>
                        </a:spcBef>
                        <a:spcAft>
                          <a:spcPts val="400"/>
                        </a:spcAft>
                        <a:buClr>
                          <a:schemeClr val="accent1"/>
                        </a:buClr>
                        <a:buSzTx/>
                        <a:buFont typeface="Wingdings" panose="05000000000000000000" pitchFamily="2" charset="2"/>
                        <a:buChar char="§"/>
                        <a:tabLst/>
                        <a:defRPr/>
                      </a:pPr>
                      <a:r>
                        <a:rPr lang="en-US" sz="1200" b="0" baseline="0" dirty="0">
                          <a:solidFill>
                            <a:schemeClr val="tx1"/>
                          </a:solidFill>
                        </a:rPr>
                        <a:t>Internal hospital projections that will be reconciled to actual if system market shift assessment is not utilized</a:t>
                      </a:r>
                    </a:p>
                    <a:p>
                      <a:pPr marL="0" indent="0" algn="l">
                        <a:spcAft>
                          <a:spcPts val="400"/>
                        </a:spcAft>
                        <a:buClr>
                          <a:schemeClr val="accent1"/>
                        </a:buClr>
                        <a:buFont typeface="Wingdings" panose="05000000000000000000" pitchFamily="2" charset="2"/>
                        <a:buNone/>
                      </a:pPr>
                      <a:endParaRPr lang="en-US" sz="1200" b="0" baseline="0" dirty="0">
                        <a:solidFill>
                          <a:schemeClr val="tx1"/>
                        </a:solidFill>
                      </a:endParaRPr>
                    </a:p>
                    <a:p>
                      <a:pPr marL="0" marR="0" lvl="0" indent="0" algn="l" defTabSz="914400" rtl="0" eaLnBrk="1" fontAlgn="auto" latinLnBrk="0" hangingPunct="1">
                        <a:lnSpc>
                          <a:spcPct val="100000"/>
                        </a:lnSpc>
                        <a:spcBef>
                          <a:spcPts val="0"/>
                        </a:spcBef>
                        <a:spcAft>
                          <a:spcPts val="400"/>
                        </a:spcAft>
                        <a:buClr>
                          <a:schemeClr val="accent1"/>
                        </a:buClr>
                        <a:buSzTx/>
                        <a:buFont typeface="Wingdings" panose="05000000000000000000" pitchFamily="2" charset="2"/>
                        <a:buNone/>
                        <a:tabLst/>
                        <a:defRPr/>
                      </a:pPr>
                      <a:r>
                        <a:rPr lang="en-US" sz="1200" b="1" baseline="0" dirty="0">
                          <a:solidFill>
                            <a:schemeClr val="tx1"/>
                          </a:solidFill>
                        </a:rPr>
                        <a:t>Data submission</a:t>
                      </a:r>
                      <a:r>
                        <a:rPr lang="en-US" sz="1200" b="0" baseline="0" dirty="0">
                          <a:solidFill>
                            <a:schemeClr val="tx1"/>
                          </a:solidFill>
                        </a:rPr>
                        <a:t>: 6 months prior to facility transition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77568970"/>
                  </a:ext>
                </a:extLst>
              </a:tr>
              <a:tr h="0">
                <a:tc>
                  <a:txBody>
                    <a:bodyPr/>
                    <a:lstStyle/>
                    <a:p>
                      <a:pPr marL="0" indent="0" algn="l">
                        <a:spcAft>
                          <a:spcPts val="400"/>
                        </a:spcAft>
                        <a:buClr>
                          <a:schemeClr val="accent1"/>
                        </a:buClr>
                        <a:buFont typeface="Wingdings" panose="05000000000000000000" pitchFamily="2" charset="2"/>
                        <a:buNone/>
                      </a:pPr>
                      <a:r>
                        <a:rPr lang="en-US" sz="1200" b="1" baseline="0" dirty="0">
                          <a:solidFill>
                            <a:schemeClr val="bg1"/>
                          </a:solidFill>
                        </a:rPr>
                        <a:t>Timeframe of exclusion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358746117"/>
                  </a:ext>
                </a:extLst>
              </a:tr>
              <a:tr h="822960">
                <a:tc>
                  <a:txBody>
                    <a:bodyPr/>
                    <a:lstStyle/>
                    <a:p>
                      <a:pPr marL="0" indent="0" algn="l">
                        <a:spcAft>
                          <a:spcPts val="400"/>
                        </a:spcAft>
                        <a:buClr>
                          <a:schemeClr val="accent1"/>
                        </a:buClr>
                        <a:buFont typeface="Wingdings" panose="05000000000000000000" pitchFamily="2" charset="2"/>
                        <a:buNone/>
                      </a:pPr>
                      <a:r>
                        <a:rPr lang="en-US" sz="1200" b="0" baseline="0" dirty="0">
                          <a:solidFill>
                            <a:schemeClr val="tx1"/>
                          </a:solidFill>
                        </a:rPr>
                        <a:t>2 years post conversion or agreed upon timeframe</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29639983"/>
                  </a:ext>
                </a:extLst>
              </a:tr>
            </a:tbl>
          </a:graphicData>
        </a:graphic>
      </p:graphicFrame>
      <p:graphicFrame>
        <p:nvGraphicFramePr>
          <p:cNvPr id="4" name="Table 3">
            <a:extLst>
              <a:ext uri="{FF2B5EF4-FFF2-40B4-BE49-F238E27FC236}">
                <a16:creationId xmlns:a16="http://schemas.microsoft.com/office/drawing/2014/main" id="{D9867064-E36E-241A-FE7B-9325E5A61BFE}"/>
              </a:ext>
            </a:extLst>
          </p:cNvPr>
          <p:cNvGraphicFramePr>
            <a:graphicFrameLocks noGrp="1"/>
          </p:cNvGraphicFramePr>
          <p:nvPr>
            <p:extLst>
              <p:ext uri="{D42A27DB-BD31-4B8C-83A1-F6EECF244321}">
                <p14:modId xmlns:p14="http://schemas.microsoft.com/office/powerpoint/2010/main" val="3968155859"/>
              </p:ext>
            </p:extLst>
          </p:nvPr>
        </p:nvGraphicFramePr>
        <p:xfrm>
          <a:off x="998400" y="1148679"/>
          <a:ext cx="9684745" cy="594360"/>
        </p:xfrm>
        <a:graphic>
          <a:graphicData uri="http://schemas.openxmlformats.org/drawingml/2006/table">
            <a:tbl>
              <a:tblPr bandRow="1">
                <a:tableStyleId>{5C22544A-7EE6-4342-B048-85BDC9FD1C3A}</a:tableStyleId>
              </a:tblPr>
              <a:tblGrid>
                <a:gridCol w="1383535">
                  <a:extLst>
                    <a:ext uri="{9D8B030D-6E8A-4147-A177-3AD203B41FA5}">
                      <a16:colId xmlns:a16="http://schemas.microsoft.com/office/drawing/2014/main" val="1631580165"/>
                    </a:ext>
                  </a:extLst>
                </a:gridCol>
                <a:gridCol w="1383535">
                  <a:extLst>
                    <a:ext uri="{9D8B030D-6E8A-4147-A177-3AD203B41FA5}">
                      <a16:colId xmlns:a16="http://schemas.microsoft.com/office/drawing/2014/main" val="35650465"/>
                    </a:ext>
                  </a:extLst>
                </a:gridCol>
                <a:gridCol w="1383535">
                  <a:extLst>
                    <a:ext uri="{9D8B030D-6E8A-4147-A177-3AD203B41FA5}">
                      <a16:colId xmlns:a16="http://schemas.microsoft.com/office/drawing/2014/main" val="3237000098"/>
                    </a:ext>
                  </a:extLst>
                </a:gridCol>
                <a:gridCol w="1383535">
                  <a:extLst>
                    <a:ext uri="{9D8B030D-6E8A-4147-A177-3AD203B41FA5}">
                      <a16:colId xmlns:a16="http://schemas.microsoft.com/office/drawing/2014/main" val="3779111060"/>
                    </a:ext>
                  </a:extLst>
                </a:gridCol>
                <a:gridCol w="1383535">
                  <a:extLst>
                    <a:ext uri="{9D8B030D-6E8A-4147-A177-3AD203B41FA5}">
                      <a16:colId xmlns:a16="http://schemas.microsoft.com/office/drawing/2014/main" val="1876970748"/>
                    </a:ext>
                  </a:extLst>
                </a:gridCol>
                <a:gridCol w="1383535">
                  <a:extLst>
                    <a:ext uri="{9D8B030D-6E8A-4147-A177-3AD203B41FA5}">
                      <a16:colId xmlns:a16="http://schemas.microsoft.com/office/drawing/2014/main" val="1035159975"/>
                    </a:ext>
                  </a:extLst>
                </a:gridCol>
                <a:gridCol w="1383535">
                  <a:extLst>
                    <a:ext uri="{9D8B030D-6E8A-4147-A177-3AD203B41FA5}">
                      <a16:colId xmlns:a16="http://schemas.microsoft.com/office/drawing/2014/main" val="3529880479"/>
                    </a:ext>
                  </a:extLst>
                </a:gridCol>
              </a:tblGrid>
              <a:tr h="370840">
                <a:tc>
                  <a:txBody>
                    <a:bodyPr/>
                    <a:lstStyle/>
                    <a:p>
                      <a:pPr algn="l"/>
                      <a:r>
                        <a:rPr lang="en-US" sz="1100" b="1" dirty="0"/>
                        <a:t>Exclusion Reason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dirty="0"/>
                        <a:t>Ongoing Carveout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a:t>Facility Conversions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1"/>
                        <a:t>Intersystem Shifts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a:t>Payer Driven Volume Shifts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dirty="0"/>
                        <a:t>Materiality Exclusions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dirty="0"/>
                        <a:t>CON Approved Service Expansions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83700607"/>
                  </a:ext>
                </a:extLst>
              </a:tr>
            </a:tbl>
          </a:graphicData>
        </a:graphic>
      </p:graphicFrame>
      <p:pic>
        <p:nvPicPr>
          <p:cNvPr id="6" name="Graphic 5" descr="Magnifying glass with solid fill">
            <a:extLst>
              <a:ext uri="{FF2B5EF4-FFF2-40B4-BE49-F238E27FC236}">
                <a16:creationId xmlns:a16="http://schemas.microsoft.com/office/drawing/2014/main" id="{20279AA6-CBD7-6E2C-1C85-C0038F19E1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39010" y="1771909"/>
            <a:ext cx="239486" cy="239486"/>
          </a:xfrm>
          <a:prstGeom prst="rect">
            <a:avLst/>
          </a:prstGeom>
        </p:spPr>
      </p:pic>
      <p:pic>
        <p:nvPicPr>
          <p:cNvPr id="9" name="Graphic 8" descr="Hospital with solid fill">
            <a:extLst>
              <a:ext uri="{FF2B5EF4-FFF2-40B4-BE49-F238E27FC236}">
                <a16:creationId xmlns:a16="http://schemas.microsoft.com/office/drawing/2014/main" id="{57908E0C-0698-A5EC-6E99-ED18CEA871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5074" y="2829048"/>
            <a:ext cx="267883" cy="267883"/>
          </a:xfrm>
          <a:prstGeom prst="rect">
            <a:avLst/>
          </a:prstGeom>
        </p:spPr>
      </p:pic>
      <p:pic>
        <p:nvPicPr>
          <p:cNvPr id="11" name="Graphic 10" descr="Bar chart with solid fill">
            <a:extLst>
              <a:ext uri="{FF2B5EF4-FFF2-40B4-BE49-F238E27FC236}">
                <a16:creationId xmlns:a16="http://schemas.microsoft.com/office/drawing/2014/main" id="{3E472F9E-A10F-E2EE-AB9A-1A25A23E3B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06689" y="3956659"/>
            <a:ext cx="250845" cy="250845"/>
          </a:xfrm>
          <a:prstGeom prst="rect">
            <a:avLst/>
          </a:prstGeom>
        </p:spPr>
      </p:pic>
      <p:pic>
        <p:nvPicPr>
          <p:cNvPr id="13" name="Graphic 12" descr="Monthly calendar with solid fill">
            <a:extLst>
              <a:ext uri="{FF2B5EF4-FFF2-40B4-BE49-F238E27FC236}">
                <a16:creationId xmlns:a16="http://schemas.microsoft.com/office/drawing/2014/main" id="{8CB54A57-2980-33FE-812A-716DCE81D8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38806" y="5189116"/>
            <a:ext cx="267883" cy="267883"/>
          </a:xfrm>
          <a:prstGeom prst="rect">
            <a:avLst/>
          </a:prstGeom>
        </p:spPr>
      </p:pic>
    </p:spTree>
    <p:extLst>
      <p:ext uri="{BB962C8B-B14F-4D97-AF65-F5344CB8AC3E}">
        <p14:creationId xmlns:p14="http://schemas.microsoft.com/office/powerpoint/2010/main" val="1919888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38970-FB0C-1230-1B5F-8BC97F67D591}"/>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EC14D8B1-792D-0DBD-C060-39DF4FD5050A}"/>
              </a:ext>
            </a:extLst>
          </p:cNvPr>
          <p:cNvSpPr txBox="1">
            <a:spLocks/>
          </p:cNvSpPr>
          <p:nvPr/>
        </p:nvSpPr>
        <p:spPr>
          <a:xfrm>
            <a:off x="998400" y="425742"/>
            <a:ext cx="10195200" cy="533400"/>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4400" kern="1200">
                <a:solidFill>
                  <a:schemeClr val="accent2"/>
                </a:solidFill>
                <a:latin typeface="+mj-lt"/>
                <a:ea typeface="+mj-ea"/>
                <a:cs typeface="+mj-cs"/>
              </a:defRPr>
            </a:lvl1pPr>
          </a:lstStyle>
          <a:p>
            <a:pPr>
              <a:tabLst>
                <a:tab pos="6626225" algn="l"/>
              </a:tabLst>
              <a:defRPr/>
            </a:pPr>
            <a:r>
              <a:rPr lang="en-US" sz="2800" dirty="0">
                <a:solidFill>
                  <a:srgbClr val="00338D"/>
                </a:solidFill>
              </a:rPr>
              <a:t>Appendix 3c: Exclusion Trigger - Shifting services lines in a system</a:t>
            </a:r>
          </a:p>
        </p:txBody>
      </p:sp>
      <p:graphicFrame>
        <p:nvGraphicFramePr>
          <p:cNvPr id="3" name="Table 5">
            <a:extLst>
              <a:ext uri="{FF2B5EF4-FFF2-40B4-BE49-F238E27FC236}">
                <a16:creationId xmlns:a16="http://schemas.microsoft.com/office/drawing/2014/main" id="{AEB40BD2-2FCB-5BEA-39F0-ED5FBCA01BBE}"/>
              </a:ext>
            </a:extLst>
          </p:cNvPr>
          <p:cNvGraphicFramePr>
            <a:graphicFrameLocks noGrp="1"/>
          </p:cNvGraphicFramePr>
          <p:nvPr>
            <p:extLst>
              <p:ext uri="{D42A27DB-BD31-4B8C-83A1-F6EECF244321}">
                <p14:modId xmlns:p14="http://schemas.microsoft.com/office/powerpoint/2010/main" val="2000132721"/>
              </p:ext>
            </p:extLst>
          </p:nvPr>
        </p:nvGraphicFramePr>
        <p:xfrm>
          <a:off x="998400" y="1743039"/>
          <a:ext cx="9684744" cy="4541520"/>
        </p:xfrm>
        <a:graphic>
          <a:graphicData uri="http://schemas.openxmlformats.org/drawingml/2006/table">
            <a:tbl>
              <a:tblPr firstRow="1" bandRow="1"/>
              <a:tblGrid>
                <a:gridCol w="9684744">
                  <a:extLst>
                    <a:ext uri="{9D8B030D-6E8A-4147-A177-3AD203B41FA5}">
                      <a16:colId xmlns:a16="http://schemas.microsoft.com/office/drawing/2014/main" val="3829479733"/>
                    </a:ext>
                  </a:extLst>
                </a:gridCol>
              </a:tblGrid>
              <a:tr h="271932">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9pPr>
                    </a:lstStyle>
                    <a:p>
                      <a:pPr marL="0" marR="0" lvl="0" indent="0" algn="l" defTabSz="609478" rtl="0" eaLnBrk="1" fontAlgn="auto" latinLnBrk="0" hangingPunct="1">
                        <a:lnSpc>
                          <a:spcPct val="100000"/>
                        </a:lnSpc>
                        <a:spcBef>
                          <a:spcPts val="0"/>
                        </a:spcBef>
                        <a:spcAft>
                          <a:spcPts val="400"/>
                        </a:spcAft>
                        <a:buClr>
                          <a:schemeClr val="accent1"/>
                        </a:buClr>
                        <a:buSzTx/>
                        <a:buFont typeface="Wingdings" panose="05000000000000000000" pitchFamily="2" charset="2"/>
                        <a:buNone/>
                        <a:tabLst/>
                        <a:defRPr/>
                      </a:pPr>
                      <a:r>
                        <a:rPr lang="en-US" sz="1200" b="1">
                          <a:solidFill>
                            <a:schemeClr val="bg1"/>
                          </a:solidFill>
                        </a:rPr>
                        <a:t>Triggering event</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00338D"/>
                    </a:solidFill>
                  </a:tcPr>
                </a:tc>
                <a:extLst>
                  <a:ext uri="{0D108BD9-81ED-4DB2-BD59-A6C34878D82A}">
                    <a16:rowId xmlns:a16="http://schemas.microsoft.com/office/drawing/2014/main" val="996686728"/>
                  </a:ext>
                </a:extLst>
              </a:tr>
              <a:tr h="82296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lvl="0">
                        <a:spcAft>
                          <a:spcPts val="300"/>
                        </a:spcAft>
                        <a:buNone/>
                      </a:pPr>
                      <a:r>
                        <a:rPr lang="en-US" sz="1200" b="0" i="0" u="none" strike="noStrike" noProof="0" dirty="0">
                          <a:solidFill>
                            <a:srgbClr val="003889"/>
                          </a:solidFill>
                          <a:latin typeface="Arial"/>
                        </a:rPr>
                        <a:t>Whenever a hospital purposefully realigns services within its system, often to consolidate services and reduce inefficiencies, the HSCRC uses a system or subsystem marketshift assessment to ensure that realignments are not scored as adjustments to other hospitals with secular volume trends.</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02518659"/>
                  </a:ext>
                </a:extLst>
              </a:tr>
              <a:tr h="271932">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marL="0" marR="0" lvl="0" indent="0" algn="l" defTabSz="609478" rtl="0" eaLnBrk="1" fontAlgn="auto" latinLnBrk="0" hangingPunct="1">
                        <a:lnSpc>
                          <a:spcPct val="100000"/>
                        </a:lnSpc>
                        <a:spcBef>
                          <a:spcPts val="0"/>
                        </a:spcBef>
                        <a:spcAft>
                          <a:spcPts val="400"/>
                        </a:spcAft>
                        <a:buClr>
                          <a:schemeClr val="accent1"/>
                        </a:buClr>
                        <a:buSzTx/>
                        <a:buFont typeface="Wingdings" panose="05000000000000000000" pitchFamily="2" charset="2"/>
                        <a:buNone/>
                        <a:tabLst/>
                        <a:defRPr/>
                      </a:pPr>
                      <a:r>
                        <a:rPr lang="en-US" sz="1200" b="1">
                          <a:solidFill>
                            <a:schemeClr val="bg1"/>
                          </a:solidFill>
                        </a:rPr>
                        <a:t>Historical example</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00338D"/>
                    </a:solidFill>
                  </a:tcPr>
                </a:tc>
                <a:extLst>
                  <a:ext uri="{0D108BD9-81ED-4DB2-BD59-A6C34878D82A}">
                    <a16:rowId xmlns:a16="http://schemas.microsoft.com/office/drawing/2014/main" val="4079529556"/>
                  </a:ext>
                </a:extLst>
              </a:tr>
              <a:tr h="82296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marL="0" lvl="0" indent="0" algn="l">
                        <a:spcAft>
                          <a:spcPts val="400"/>
                        </a:spcAft>
                        <a:buNone/>
                      </a:pPr>
                      <a:r>
                        <a:rPr lang="en-US" sz="1200" b="0" i="0" u="none" strike="noStrike" baseline="0" noProof="0" dirty="0">
                          <a:solidFill>
                            <a:schemeClr val="tx1"/>
                          </a:solidFill>
                          <a:latin typeface="Arial"/>
                        </a:rPr>
                        <a:t>Medstar requested to be excluded from the MSA due to intersystem volume shifts.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51492927"/>
                  </a:ext>
                </a:extLst>
              </a:tr>
              <a:tr h="0">
                <a:tc>
                  <a:txBody>
                    <a:bodyPr/>
                    <a:lstStyle/>
                    <a:p>
                      <a:pPr marL="0" indent="0" algn="l">
                        <a:spcAft>
                          <a:spcPts val="400"/>
                        </a:spcAft>
                        <a:buClr>
                          <a:schemeClr val="accent1"/>
                        </a:buClr>
                        <a:buFont typeface="Wingdings" panose="05000000000000000000" pitchFamily="2" charset="2"/>
                        <a:buNone/>
                      </a:pPr>
                      <a:r>
                        <a:rPr lang="en-US" sz="1200" b="1" baseline="0" dirty="0">
                          <a:solidFill>
                            <a:schemeClr val="bg1"/>
                          </a:solidFill>
                        </a:rPr>
                        <a:t>Data and Analysis required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32406591"/>
                  </a:ext>
                </a:extLst>
              </a:tr>
              <a:tr h="822960">
                <a:tc>
                  <a:txBody>
                    <a:bodyPr/>
                    <a:lstStyle/>
                    <a:p>
                      <a:pPr marL="171450" indent="-171450" algn="l">
                        <a:spcAft>
                          <a:spcPts val="400"/>
                        </a:spcAft>
                        <a:buClr>
                          <a:schemeClr val="accent1"/>
                        </a:buClr>
                        <a:buFont typeface="Wingdings" panose="05000000000000000000" pitchFamily="2" charset="2"/>
                        <a:buChar char="§"/>
                      </a:pPr>
                      <a:r>
                        <a:rPr lang="en-US" sz="1200" b="0" baseline="0" dirty="0">
                          <a:solidFill>
                            <a:schemeClr val="tx1"/>
                          </a:solidFill>
                        </a:rPr>
                        <a:t>Case mix data and system market shift analysis or carve out identifiable volume for a volume variable assessment if possible</a:t>
                      </a:r>
                    </a:p>
                    <a:p>
                      <a:pPr marL="171450" marR="0" lvl="0" indent="-171450" algn="l" defTabSz="914400" rtl="0" eaLnBrk="1" fontAlgn="auto" latinLnBrk="0" hangingPunct="1">
                        <a:lnSpc>
                          <a:spcPct val="100000"/>
                        </a:lnSpc>
                        <a:spcBef>
                          <a:spcPts val="0"/>
                        </a:spcBef>
                        <a:spcAft>
                          <a:spcPts val="400"/>
                        </a:spcAft>
                        <a:buClr>
                          <a:schemeClr val="accent1"/>
                        </a:buClr>
                        <a:buSzTx/>
                        <a:buFont typeface="Wingdings" panose="05000000000000000000" pitchFamily="2" charset="2"/>
                        <a:buChar char="§"/>
                        <a:tabLst/>
                        <a:defRPr/>
                      </a:pPr>
                      <a:r>
                        <a:rPr lang="en-US" sz="1200" b="0" baseline="0" dirty="0">
                          <a:solidFill>
                            <a:schemeClr val="tx1"/>
                          </a:solidFill>
                        </a:rPr>
                        <a:t>Internal hospital projections that will be reconciled to actual if system market shift assessment is not utilized</a:t>
                      </a:r>
                    </a:p>
                    <a:p>
                      <a:pPr marL="0" indent="0" algn="l">
                        <a:spcAft>
                          <a:spcPts val="400"/>
                        </a:spcAft>
                        <a:buClr>
                          <a:schemeClr val="accent1"/>
                        </a:buClr>
                        <a:buFont typeface="Wingdings" panose="05000000000000000000" pitchFamily="2" charset="2"/>
                        <a:buNone/>
                      </a:pPr>
                      <a:endParaRPr lang="en-US" sz="1200" b="0" baseline="0" dirty="0">
                        <a:solidFill>
                          <a:schemeClr val="tx1"/>
                        </a:solidFill>
                      </a:endParaRPr>
                    </a:p>
                    <a:p>
                      <a:pPr marL="0" marR="0" lvl="0" indent="0" algn="l" defTabSz="914400" rtl="0" eaLnBrk="1" fontAlgn="auto" latinLnBrk="0" hangingPunct="1">
                        <a:lnSpc>
                          <a:spcPct val="100000"/>
                        </a:lnSpc>
                        <a:spcBef>
                          <a:spcPts val="0"/>
                        </a:spcBef>
                        <a:spcAft>
                          <a:spcPts val="400"/>
                        </a:spcAft>
                        <a:buClr>
                          <a:schemeClr val="accent1"/>
                        </a:buClr>
                        <a:buSzTx/>
                        <a:buFont typeface="Wingdings" panose="05000000000000000000" pitchFamily="2" charset="2"/>
                        <a:buNone/>
                        <a:tabLst/>
                        <a:defRPr/>
                      </a:pPr>
                      <a:r>
                        <a:rPr lang="en-US" sz="1200" b="1" baseline="0" dirty="0">
                          <a:solidFill>
                            <a:schemeClr val="tx1"/>
                          </a:solidFill>
                        </a:rPr>
                        <a:t>Data submission</a:t>
                      </a:r>
                      <a:r>
                        <a:rPr lang="en-US" sz="1200" b="0" baseline="0" dirty="0">
                          <a:solidFill>
                            <a:schemeClr val="tx1"/>
                          </a:solidFill>
                        </a:rPr>
                        <a:t>: 6 months prior to transitioning services from one facility to another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77568970"/>
                  </a:ext>
                </a:extLst>
              </a:tr>
              <a:tr h="0">
                <a:tc>
                  <a:txBody>
                    <a:bodyPr/>
                    <a:lstStyle/>
                    <a:p>
                      <a:pPr marL="0" indent="0" algn="l">
                        <a:spcAft>
                          <a:spcPts val="400"/>
                        </a:spcAft>
                        <a:buClr>
                          <a:schemeClr val="accent1"/>
                        </a:buClr>
                        <a:buFont typeface="Wingdings" panose="05000000000000000000" pitchFamily="2" charset="2"/>
                        <a:buNone/>
                      </a:pPr>
                      <a:r>
                        <a:rPr lang="en-US" sz="1200" b="1" baseline="0" dirty="0">
                          <a:solidFill>
                            <a:schemeClr val="bg1"/>
                          </a:solidFill>
                        </a:rPr>
                        <a:t>Timeframe of exclusion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358746117"/>
                  </a:ext>
                </a:extLst>
              </a:tr>
              <a:tr h="822960">
                <a:tc>
                  <a:txBody>
                    <a:bodyPr/>
                    <a:lstStyle/>
                    <a:p>
                      <a:pPr marL="0" indent="0" algn="l">
                        <a:spcAft>
                          <a:spcPts val="400"/>
                        </a:spcAft>
                        <a:buClr>
                          <a:schemeClr val="accent1"/>
                        </a:buClr>
                        <a:buFont typeface="Wingdings" panose="05000000000000000000" pitchFamily="2" charset="2"/>
                        <a:buNone/>
                      </a:pPr>
                      <a:r>
                        <a:rPr lang="en-US" sz="1200" b="0" baseline="0" dirty="0">
                          <a:solidFill>
                            <a:schemeClr val="tx1"/>
                          </a:solidFill>
                        </a:rPr>
                        <a:t>2 years post shift or agreed upon timeframe</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29639983"/>
                  </a:ext>
                </a:extLst>
              </a:tr>
            </a:tbl>
          </a:graphicData>
        </a:graphic>
      </p:graphicFrame>
      <p:graphicFrame>
        <p:nvGraphicFramePr>
          <p:cNvPr id="4" name="Table 3">
            <a:extLst>
              <a:ext uri="{FF2B5EF4-FFF2-40B4-BE49-F238E27FC236}">
                <a16:creationId xmlns:a16="http://schemas.microsoft.com/office/drawing/2014/main" id="{45336E32-A459-CD80-CC11-D16526B23EAC}"/>
              </a:ext>
            </a:extLst>
          </p:cNvPr>
          <p:cNvGraphicFramePr>
            <a:graphicFrameLocks noGrp="1"/>
          </p:cNvGraphicFramePr>
          <p:nvPr>
            <p:extLst>
              <p:ext uri="{D42A27DB-BD31-4B8C-83A1-F6EECF244321}">
                <p14:modId xmlns:p14="http://schemas.microsoft.com/office/powerpoint/2010/main" val="2893089108"/>
              </p:ext>
            </p:extLst>
          </p:nvPr>
        </p:nvGraphicFramePr>
        <p:xfrm>
          <a:off x="998400" y="1148679"/>
          <a:ext cx="9684745" cy="594360"/>
        </p:xfrm>
        <a:graphic>
          <a:graphicData uri="http://schemas.openxmlformats.org/drawingml/2006/table">
            <a:tbl>
              <a:tblPr bandRow="1">
                <a:tableStyleId>{5C22544A-7EE6-4342-B048-85BDC9FD1C3A}</a:tableStyleId>
              </a:tblPr>
              <a:tblGrid>
                <a:gridCol w="1383535">
                  <a:extLst>
                    <a:ext uri="{9D8B030D-6E8A-4147-A177-3AD203B41FA5}">
                      <a16:colId xmlns:a16="http://schemas.microsoft.com/office/drawing/2014/main" val="1631580165"/>
                    </a:ext>
                  </a:extLst>
                </a:gridCol>
                <a:gridCol w="1383535">
                  <a:extLst>
                    <a:ext uri="{9D8B030D-6E8A-4147-A177-3AD203B41FA5}">
                      <a16:colId xmlns:a16="http://schemas.microsoft.com/office/drawing/2014/main" val="35650465"/>
                    </a:ext>
                  </a:extLst>
                </a:gridCol>
                <a:gridCol w="1383535">
                  <a:extLst>
                    <a:ext uri="{9D8B030D-6E8A-4147-A177-3AD203B41FA5}">
                      <a16:colId xmlns:a16="http://schemas.microsoft.com/office/drawing/2014/main" val="3237000098"/>
                    </a:ext>
                  </a:extLst>
                </a:gridCol>
                <a:gridCol w="1383535">
                  <a:extLst>
                    <a:ext uri="{9D8B030D-6E8A-4147-A177-3AD203B41FA5}">
                      <a16:colId xmlns:a16="http://schemas.microsoft.com/office/drawing/2014/main" val="3779111060"/>
                    </a:ext>
                  </a:extLst>
                </a:gridCol>
                <a:gridCol w="1383535">
                  <a:extLst>
                    <a:ext uri="{9D8B030D-6E8A-4147-A177-3AD203B41FA5}">
                      <a16:colId xmlns:a16="http://schemas.microsoft.com/office/drawing/2014/main" val="1876970748"/>
                    </a:ext>
                  </a:extLst>
                </a:gridCol>
                <a:gridCol w="1383535">
                  <a:extLst>
                    <a:ext uri="{9D8B030D-6E8A-4147-A177-3AD203B41FA5}">
                      <a16:colId xmlns:a16="http://schemas.microsoft.com/office/drawing/2014/main" val="1035159975"/>
                    </a:ext>
                  </a:extLst>
                </a:gridCol>
                <a:gridCol w="1383535">
                  <a:extLst>
                    <a:ext uri="{9D8B030D-6E8A-4147-A177-3AD203B41FA5}">
                      <a16:colId xmlns:a16="http://schemas.microsoft.com/office/drawing/2014/main" val="3529880479"/>
                    </a:ext>
                  </a:extLst>
                </a:gridCol>
              </a:tblGrid>
              <a:tr h="370840">
                <a:tc>
                  <a:txBody>
                    <a:bodyPr/>
                    <a:lstStyle/>
                    <a:p>
                      <a:pPr algn="l"/>
                      <a:r>
                        <a:rPr lang="en-US" sz="1100" b="1" dirty="0"/>
                        <a:t>Exclusion Reason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dirty="0"/>
                        <a:t>Ongoing Carveout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a:t>Facility Conversions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a:t>Intersystem Shifts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1"/>
                        <a:t>Payer Driven Volume Shifts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dirty="0"/>
                        <a:t>Materiality Exclusions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dirty="0"/>
                        <a:t>CON Approved Service Expansions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83700607"/>
                  </a:ext>
                </a:extLst>
              </a:tr>
            </a:tbl>
          </a:graphicData>
        </a:graphic>
      </p:graphicFrame>
      <p:pic>
        <p:nvPicPr>
          <p:cNvPr id="6" name="Graphic 5" descr="Magnifying glass with solid fill">
            <a:extLst>
              <a:ext uri="{FF2B5EF4-FFF2-40B4-BE49-F238E27FC236}">
                <a16:creationId xmlns:a16="http://schemas.microsoft.com/office/drawing/2014/main" id="{1C166C67-3250-5115-13A0-C9F1DB095F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39010" y="1771909"/>
            <a:ext cx="239486" cy="239486"/>
          </a:xfrm>
          <a:prstGeom prst="rect">
            <a:avLst/>
          </a:prstGeom>
        </p:spPr>
      </p:pic>
      <p:pic>
        <p:nvPicPr>
          <p:cNvPr id="9" name="Graphic 8" descr="Hospital with solid fill">
            <a:extLst>
              <a:ext uri="{FF2B5EF4-FFF2-40B4-BE49-F238E27FC236}">
                <a16:creationId xmlns:a16="http://schemas.microsoft.com/office/drawing/2014/main" id="{99D320A2-FCE5-E558-8565-919BA00044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5074" y="2829048"/>
            <a:ext cx="267883" cy="267883"/>
          </a:xfrm>
          <a:prstGeom prst="rect">
            <a:avLst/>
          </a:prstGeom>
        </p:spPr>
      </p:pic>
      <p:pic>
        <p:nvPicPr>
          <p:cNvPr id="11" name="Graphic 10" descr="Bar chart with solid fill">
            <a:extLst>
              <a:ext uri="{FF2B5EF4-FFF2-40B4-BE49-F238E27FC236}">
                <a16:creationId xmlns:a16="http://schemas.microsoft.com/office/drawing/2014/main" id="{AC4B24F7-C557-E555-500F-339DB1BB7E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06689" y="3929766"/>
            <a:ext cx="250845" cy="250845"/>
          </a:xfrm>
          <a:prstGeom prst="rect">
            <a:avLst/>
          </a:prstGeom>
        </p:spPr>
      </p:pic>
      <p:pic>
        <p:nvPicPr>
          <p:cNvPr id="13" name="Graphic 12" descr="Monthly calendar with solid fill">
            <a:extLst>
              <a:ext uri="{FF2B5EF4-FFF2-40B4-BE49-F238E27FC236}">
                <a16:creationId xmlns:a16="http://schemas.microsoft.com/office/drawing/2014/main" id="{18CE8916-48C5-84A6-C9A3-01C5B040342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38806" y="5200694"/>
            <a:ext cx="267883" cy="267883"/>
          </a:xfrm>
          <a:prstGeom prst="rect">
            <a:avLst/>
          </a:prstGeom>
        </p:spPr>
      </p:pic>
    </p:spTree>
    <p:extLst>
      <p:ext uri="{BB962C8B-B14F-4D97-AF65-F5344CB8AC3E}">
        <p14:creationId xmlns:p14="http://schemas.microsoft.com/office/powerpoint/2010/main" val="3820872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A99EA-64D9-707E-AB45-60C0C62E336E}"/>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53A9CC82-A36C-5AB3-2D52-E2E36BDDCA97}"/>
              </a:ext>
            </a:extLst>
          </p:cNvPr>
          <p:cNvSpPr txBox="1">
            <a:spLocks/>
          </p:cNvSpPr>
          <p:nvPr/>
        </p:nvSpPr>
        <p:spPr>
          <a:xfrm>
            <a:off x="998400" y="425742"/>
            <a:ext cx="10195200" cy="533400"/>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4400" kern="1200">
                <a:solidFill>
                  <a:schemeClr val="accent2"/>
                </a:solidFill>
                <a:latin typeface="+mj-lt"/>
                <a:ea typeface="+mj-ea"/>
                <a:cs typeface="+mj-cs"/>
              </a:defRPr>
            </a:lvl1pPr>
          </a:lstStyle>
          <a:p>
            <a:pPr>
              <a:tabLst>
                <a:tab pos="6626225" algn="l"/>
              </a:tabLst>
              <a:defRPr/>
            </a:pPr>
            <a:r>
              <a:rPr lang="en-US" sz="2800" dirty="0">
                <a:solidFill>
                  <a:srgbClr val="00338D"/>
                </a:solidFill>
              </a:rPr>
              <a:t>Appendix 3d: Exclusion Trigger - Consolidation of care delivery sites</a:t>
            </a:r>
          </a:p>
        </p:txBody>
      </p:sp>
      <p:graphicFrame>
        <p:nvGraphicFramePr>
          <p:cNvPr id="3" name="Table 5">
            <a:extLst>
              <a:ext uri="{FF2B5EF4-FFF2-40B4-BE49-F238E27FC236}">
                <a16:creationId xmlns:a16="http://schemas.microsoft.com/office/drawing/2014/main" id="{15B3D62C-03A2-1B3E-E10D-5CA2430AB6FE}"/>
              </a:ext>
            </a:extLst>
          </p:cNvPr>
          <p:cNvGraphicFramePr>
            <a:graphicFrameLocks noGrp="1"/>
          </p:cNvGraphicFramePr>
          <p:nvPr>
            <p:extLst>
              <p:ext uri="{D42A27DB-BD31-4B8C-83A1-F6EECF244321}">
                <p14:modId xmlns:p14="http://schemas.microsoft.com/office/powerpoint/2010/main" val="118225674"/>
              </p:ext>
            </p:extLst>
          </p:nvPr>
        </p:nvGraphicFramePr>
        <p:xfrm>
          <a:off x="998400" y="1743039"/>
          <a:ext cx="9684744" cy="5027161"/>
        </p:xfrm>
        <a:graphic>
          <a:graphicData uri="http://schemas.openxmlformats.org/drawingml/2006/table">
            <a:tbl>
              <a:tblPr firstRow="1" bandRow="1"/>
              <a:tblGrid>
                <a:gridCol w="9684744">
                  <a:extLst>
                    <a:ext uri="{9D8B030D-6E8A-4147-A177-3AD203B41FA5}">
                      <a16:colId xmlns:a16="http://schemas.microsoft.com/office/drawing/2014/main" val="3829479733"/>
                    </a:ext>
                  </a:extLst>
                </a:gridCol>
              </a:tblGrid>
              <a:tr h="271932">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9pPr>
                    </a:lstStyle>
                    <a:p>
                      <a:pPr marL="0" marR="0" lvl="0" indent="0" algn="l" defTabSz="609478" rtl="0" eaLnBrk="1" fontAlgn="auto" latinLnBrk="0" hangingPunct="1">
                        <a:lnSpc>
                          <a:spcPct val="100000"/>
                        </a:lnSpc>
                        <a:spcBef>
                          <a:spcPts val="0"/>
                        </a:spcBef>
                        <a:spcAft>
                          <a:spcPts val="400"/>
                        </a:spcAft>
                        <a:buClr>
                          <a:schemeClr val="accent1"/>
                        </a:buClr>
                        <a:buSzTx/>
                        <a:buFont typeface="Wingdings" panose="05000000000000000000" pitchFamily="2" charset="2"/>
                        <a:buNone/>
                        <a:tabLst/>
                        <a:defRPr/>
                      </a:pPr>
                      <a:r>
                        <a:rPr lang="en-US" sz="1200" b="1">
                          <a:solidFill>
                            <a:schemeClr val="bg1"/>
                          </a:solidFill>
                        </a:rPr>
                        <a:t>Triggering event</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00338D"/>
                    </a:solidFill>
                  </a:tcPr>
                </a:tc>
                <a:extLst>
                  <a:ext uri="{0D108BD9-81ED-4DB2-BD59-A6C34878D82A}">
                    <a16:rowId xmlns:a16="http://schemas.microsoft.com/office/drawing/2014/main" val="996686728"/>
                  </a:ext>
                </a:extLst>
              </a:tr>
              <a:tr h="82296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lvl="0">
                        <a:spcAft>
                          <a:spcPts val="300"/>
                        </a:spcAft>
                        <a:buNone/>
                      </a:pPr>
                      <a:r>
                        <a:rPr lang="en-US" sz="1200" b="0" i="0" u="none" strike="noStrike" noProof="0">
                          <a:solidFill>
                            <a:schemeClr val="tx1"/>
                          </a:solidFill>
                          <a:latin typeface="Arial"/>
                        </a:rPr>
                        <a:t>When a hospital enters into a new payer agreement that significantly redirects patient volume, such as becoming a designated provider for a specific payer group, the standard MSA may not accurately reflect the true revenue impact.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02518659"/>
                  </a:ext>
                </a:extLst>
              </a:tr>
              <a:tr h="271932">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marL="0" marR="0" lvl="0" indent="0" algn="l" defTabSz="609478" rtl="0" eaLnBrk="1" fontAlgn="auto" latinLnBrk="0" hangingPunct="1">
                        <a:lnSpc>
                          <a:spcPct val="100000"/>
                        </a:lnSpc>
                        <a:spcBef>
                          <a:spcPts val="0"/>
                        </a:spcBef>
                        <a:spcAft>
                          <a:spcPts val="400"/>
                        </a:spcAft>
                        <a:buClr>
                          <a:schemeClr val="accent1"/>
                        </a:buClr>
                        <a:buSzTx/>
                        <a:buFont typeface="Wingdings" panose="05000000000000000000" pitchFamily="2" charset="2"/>
                        <a:buNone/>
                        <a:tabLst/>
                        <a:defRPr/>
                      </a:pPr>
                      <a:r>
                        <a:rPr lang="en-US" sz="1200" b="1">
                          <a:solidFill>
                            <a:schemeClr val="bg1"/>
                          </a:solidFill>
                        </a:rPr>
                        <a:t>Historical example</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00338D"/>
                    </a:solidFill>
                  </a:tcPr>
                </a:tc>
                <a:extLst>
                  <a:ext uri="{0D108BD9-81ED-4DB2-BD59-A6C34878D82A}">
                    <a16:rowId xmlns:a16="http://schemas.microsoft.com/office/drawing/2014/main" val="4079529556"/>
                  </a:ext>
                </a:extLst>
              </a:tr>
              <a:tr h="841241">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lvl="0" algn="l">
                        <a:lnSpc>
                          <a:spcPct val="100000"/>
                        </a:lnSpc>
                        <a:spcBef>
                          <a:spcPts val="0"/>
                        </a:spcBef>
                        <a:spcAft>
                          <a:spcPts val="0"/>
                        </a:spcAft>
                        <a:buNone/>
                      </a:pPr>
                      <a:r>
                        <a:rPr lang="en-US" sz="1200" b="0" i="0" u="none" strike="noStrike" baseline="0" noProof="0">
                          <a:solidFill>
                            <a:schemeClr val="tx1"/>
                          </a:solidFill>
                          <a:latin typeface="Arial"/>
                        </a:rPr>
                        <a:t>Kaiser Permanente proposed designating BWMC as the primary hospital for its members in the South Baltimore region.</a:t>
                      </a:r>
                      <a:endParaRPr lang="en-US" sz="1200" b="0" i="0" u="none" strike="noStrike" baseline="0" noProof="0">
                        <a:solidFill>
                          <a:srgbClr val="003889"/>
                        </a:solidFill>
                        <a:latin typeface="Arial"/>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51492927"/>
                  </a:ext>
                </a:extLst>
              </a:tr>
              <a:tr h="0">
                <a:tc>
                  <a:txBody>
                    <a:bodyPr/>
                    <a:lstStyle/>
                    <a:p>
                      <a:pPr marL="0" indent="0" algn="l">
                        <a:spcAft>
                          <a:spcPts val="400"/>
                        </a:spcAft>
                        <a:buClr>
                          <a:schemeClr val="accent1"/>
                        </a:buClr>
                        <a:buFont typeface="Wingdings" panose="05000000000000000000" pitchFamily="2" charset="2"/>
                        <a:buNone/>
                      </a:pPr>
                      <a:r>
                        <a:rPr lang="en-US" sz="1200" b="1" baseline="0" dirty="0">
                          <a:solidFill>
                            <a:schemeClr val="bg1"/>
                          </a:solidFill>
                        </a:rPr>
                        <a:t>Data and Analysis required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32406591"/>
                  </a:ext>
                </a:extLst>
              </a:tr>
              <a:tr h="822960">
                <a:tc>
                  <a:txBody>
                    <a:bodyPr/>
                    <a:lstStyle/>
                    <a:p>
                      <a:pPr marL="171450" indent="-171450" algn="l">
                        <a:spcAft>
                          <a:spcPts val="400"/>
                        </a:spcAft>
                        <a:buClr>
                          <a:schemeClr val="accent1"/>
                        </a:buClr>
                        <a:buFont typeface="Wingdings" panose="05000000000000000000" pitchFamily="2" charset="2"/>
                        <a:buChar char="§"/>
                      </a:pPr>
                      <a:r>
                        <a:rPr lang="en-US" sz="1200" b="0" baseline="0" dirty="0">
                          <a:solidFill>
                            <a:schemeClr val="tx1"/>
                          </a:solidFill>
                        </a:rPr>
                        <a:t>Case mix data</a:t>
                      </a:r>
                    </a:p>
                    <a:p>
                      <a:pPr marL="171450" indent="-171450" algn="l">
                        <a:spcAft>
                          <a:spcPts val="400"/>
                        </a:spcAft>
                        <a:buClr>
                          <a:schemeClr val="accent1"/>
                        </a:buClr>
                        <a:buFont typeface="Wingdings" panose="05000000000000000000" pitchFamily="2" charset="2"/>
                        <a:buChar char="§"/>
                      </a:pPr>
                      <a:r>
                        <a:rPr lang="en-US" sz="1200" b="0" baseline="0" dirty="0">
                          <a:solidFill>
                            <a:schemeClr val="tx1"/>
                          </a:solidFill>
                        </a:rPr>
                        <a:t>Internal hospital projections</a:t>
                      </a:r>
                    </a:p>
                    <a:p>
                      <a:pPr marL="171450" marR="0" lvl="0" indent="-171450" algn="l" defTabSz="914400" rtl="0" eaLnBrk="1" fontAlgn="auto" latinLnBrk="0" hangingPunct="1">
                        <a:lnSpc>
                          <a:spcPct val="100000"/>
                        </a:lnSpc>
                        <a:spcBef>
                          <a:spcPts val="0"/>
                        </a:spcBef>
                        <a:spcAft>
                          <a:spcPts val="400"/>
                        </a:spcAft>
                        <a:buClr>
                          <a:schemeClr val="accent1"/>
                        </a:buClr>
                        <a:buSzTx/>
                        <a:buFont typeface="Wingdings" panose="05000000000000000000" pitchFamily="2" charset="2"/>
                        <a:buChar char="§"/>
                        <a:tabLst/>
                        <a:defRPr/>
                      </a:pPr>
                      <a:r>
                        <a:rPr lang="en-US" sz="1200" b="0" baseline="0" dirty="0">
                          <a:solidFill>
                            <a:schemeClr val="tx1"/>
                          </a:solidFill>
                        </a:rPr>
                        <a:t>Payer submitted data (situation dependent) that will be reconciled to actual</a:t>
                      </a:r>
                    </a:p>
                    <a:p>
                      <a:pPr marL="171450" indent="-171450" algn="l">
                        <a:spcAft>
                          <a:spcPts val="400"/>
                        </a:spcAft>
                        <a:buClr>
                          <a:schemeClr val="accent1"/>
                        </a:buClr>
                        <a:buFont typeface="Wingdings" panose="05000000000000000000" pitchFamily="2" charset="2"/>
                        <a:buChar char="§"/>
                      </a:pPr>
                      <a:endParaRPr lang="en-US" sz="1200" b="0" baseline="0" dirty="0">
                        <a:solidFill>
                          <a:schemeClr val="tx1"/>
                        </a:solidFill>
                      </a:endParaRPr>
                    </a:p>
                    <a:p>
                      <a:pPr marL="171450" indent="-171450" algn="l">
                        <a:spcAft>
                          <a:spcPts val="400"/>
                        </a:spcAft>
                        <a:buClr>
                          <a:schemeClr val="accent1"/>
                        </a:buClr>
                        <a:buFont typeface="Wingdings" panose="05000000000000000000" pitchFamily="2" charset="2"/>
                        <a:buChar char="§"/>
                      </a:pPr>
                      <a:endParaRPr lang="en-US" sz="1200" b="0" baseline="0" dirty="0">
                        <a:solidFill>
                          <a:schemeClr val="tx1"/>
                        </a:solidFill>
                      </a:endParaRPr>
                    </a:p>
                    <a:p>
                      <a:pPr marL="0" marR="0" lvl="0" indent="0" algn="l" defTabSz="914400" rtl="0" eaLnBrk="1" fontAlgn="auto" latinLnBrk="0" hangingPunct="1">
                        <a:lnSpc>
                          <a:spcPct val="100000"/>
                        </a:lnSpc>
                        <a:spcBef>
                          <a:spcPts val="0"/>
                        </a:spcBef>
                        <a:spcAft>
                          <a:spcPts val="400"/>
                        </a:spcAft>
                        <a:buClr>
                          <a:schemeClr val="accent1"/>
                        </a:buClr>
                        <a:buSzTx/>
                        <a:buFont typeface="Wingdings" panose="05000000000000000000" pitchFamily="2" charset="2"/>
                        <a:buNone/>
                        <a:tabLst/>
                        <a:defRPr/>
                      </a:pPr>
                      <a:r>
                        <a:rPr lang="en-US" sz="1200" b="1" baseline="0" dirty="0">
                          <a:solidFill>
                            <a:schemeClr val="tx1"/>
                          </a:solidFill>
                        </a:rPr>
                        <a:t>Data submission</a:t>
                      </a:r>
                      <a:r>
                        <a:rPr lang="en-US" sz="1200" b="0" baseline="0" dirty="0">
                          <a:solidFill>
                            <a:schemeClr val="tx1"/>
                          </a:solidFill>
                        </a:rPr>
                        <a:t>: 6 months prior to Kaiser contract execution</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77568970"/>
                  </a:ext>
                </a:extLst>
              </a:tr>
              <a:tr h="0">
                <a:tc>
                  <a:txBody>
                    <a:bodyPr/>
                    <a:lstStyle/>
                    <a:p>
                      <a:pPr marL="0" indent="0" algn="l">
                        <a:spcAft>
                          <a:spcPts val="400"/>
                        </a:spcAft>
                        <a:buClr>
                          <a:schemeClr val="accent1"/>
                        </a:buClr>
                        <a:buFont typeface="Wingdings" panose="05000000000000000000" pitchFamily="2" charset="2"/>
                        <a:buNone/>
                      </a:pPr>
                      <a:r>
                        <a:rPr lang="en-US" sz="1200" b="1" baseline="0">
                          <a:solidFill>
                            <a:schemeClr val="bg1"/>
                          </a:solidFill>
                        </a:rPr>
                        <a:t>Timeframe of exclusion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358746117"/>
                  </a:ext>
                </a:extLst>
              </a:tr>
              <a:tr h="822960">
                <a:tc>
                  <a:txBody>
                    <a:bodyPr/>
                    <a:lstStyle/>
                    <a:p>
                      <a:pPr marL="0" indent="0" algn="l">
                        <a:spcAft>
                          <a:spcPts val="400"/>
                        </a:spcAft>
                        <a:buClr>
                          <a:schemeClr val="accent1"/>
                        </a:buClr>
                        <a:buFont typeface="Wingdings" panose="05000000000000000000" pitchFamily="2" charset="2"/>
                        <a:buNone/>
                      </a:pPr>
                      <a:r>
                        <a:rPr lang="en-US" sz="1200" b="0" baseline="0" dirty="0">
                          <a:solidFill>
                            <a:schemeClr val="tx1"/>
                          </a:solidFill>
                        </a:rPr>
                        <a:t>2 years post transition or agreed upon timeframe</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29639983"/>
                  </a:ext>
                </a:extLst>
              </a:tr>
            </a:tbl>
          </a:graphicData>
        </a:graphic>
      </p:graphicFrame>
      <p:graphicFrame>
        <p:nvGraphicFramePr>
          <p:cNvPr id="4" name="Table 3">
            <a:extLst>
              <a:ext uri="{FF2B5EF4-FFF2-40B4-BE49-F238E27FC236}">
                <a16:creationId xmlns:a16="http://schemas.microsoft.com/office/drawing/2014/main" id="{692C800F-6C78-1BC9-8F6C-E9DE441195E7}"/>
              </a:ext>
            </a:extLst>
          </p:cNvPr>
          <p:cNvGraphicFramePr>
            <a:graphicFrameLocks noGrp="1"/>
          </p:cNvGraphicFramePr>
          <p:nvPr>
            <p:extLst>
              <p:ext uri="{D42A27DB-BD31-4B8C-83A1-F6EECF244321}">
                <p14:modId xmlns:p14="http://schemas.microsoft.com/office/powerpoint/2010/main" val="99604794"/>
              </p:ext>
            </p:extLst>
          </p:nvPr>
        </p:nvGraphicFramePr>
        <p:xfrm>
          <a:off x="998400" y="1148679"/>
          <a:ext cx="9684745" cy="594360"/>
        </p:xfrm>
        <a:graphic>
          <a:graphicData uri="http://schemas.openxmlformats.org/drawingml/2006/table">
            <a:tbl>
              <a:tblPr bandRow="1">
                <a:tableStyleId>{5C22544A-7EE6-4342-B048-85BDC9FD1C3A}</a:tableStyleId>
              </a:tblPr>
              <a:tblGrid>
                <a:gridCol w="1383535">
                  <a:extLst>
                    <a:ext uri="{9D8B030D-6E8A-4147-A177-3AD203B41FA5}">
                      <a16:colId xmlns:a16="http://schemas.microsoft.com/office/drawing/2014/main" val="1631580165"/>
                    </a:ext>
                  </a:extLst>
                </a:gridCol>
                <a:gridCol w="1383535">
                  <a:extLst>
                    <a:ext uri="{9D8B030D-6E8A-4147-A177-3AD203B41FA5}">
                      <a16:colId xmlns:a16="http://schemas.microsoft.com/office/drawing/2014/main" val="35650465"/>
                    </a:ext>
                  </a:extLst>
                </a:gridCol>
                <a:gridCol w="1383535">
                  <a:extLst>
                    <a:ext uri="{9D8B030D-6E8A-4147-A177-3AD203B41FA5}">
                      <a16:colId xmlns:a16="http://schemas.microsoft.com/office/drawing/2014/main" val="3237000098"/>
                    </a:ext>
                  </a:extLst>
                </a:gridCol>
                <a:gridCol w="1383535">
                  <a:extLst>
                    <a:ext uri="{9D8B030D-6E8A-4147-A177-3AD203B41FA5}">
                      <a16:colId xmlns:a16="http://schemas.microsoft.com/office/drawing/2014/main" val="3779111060"/>
                    </a:ext>
                  </a:extLst>
                </a:gridCol>
                <a:gridCol w="1383535">
                  <a:extLst>
                    <a:ext uri="{9D8B030D-6E8A-4147-A177-3AD203B41FA5}">
                      <a16:colId xmlns:a16="http://schemas.microsoft.com/office/drawing/2014/main" val="1876970748"/>
                    </a:ext>
                  </a:extLst>
                </a:gridCol>
                <a:gridCol w="1383535">
                  <a:extLst>
                    <a:ext uri="{9D8B030D-6E8A-4147-A177-3AD203B41FA5}">
                      <a16:colId xmlns:a16="http://schemas.microsoft.com/office/drawing/2014/main" val="1035159975"/>
                    </a:ext>
                  </a:extLst>
                </a:gridCol>
                <a:gridCol w="1383535">
                  <a:extLst>
                    <a:ext uri="{9D8B030D-6E8A-4147-A177-3AD203B41FA5}">
                      <a16:colId xmlns:a16="http://schemas.microsoft.com/office/drawing/2014/main" val="3529880479"/>
                    </a:ext>
                  </a:extLst>
                </a:gridCol>
              </a:tblGrid>
              <a:tr h="370840">
                <a:tc>
                  <a:txBody>
                    <a:bodyPr/>
                    <a:lstStyle/>
                    <a:p>
                      <a:pPr algn="l"/>
                      <a:r>
                        <a:rPr lang="en-US" sz="1100" b="1"/>
                        <a:t>Exclusion Reason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dirty="0"/>
                        <a:t>Ongoing Carveout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a:t>Facility Conversions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a:t>Intersystem Shifts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a:t>Payer Driven Volume Shifts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1"/>
                        <a:t>Materiality Exclusions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dirty="0"/>
                        <a:t>CON Approved Service Expansions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83700607"/>
                  </a:ext>
                </a:extLst>
              </a:tr>
            </a:tbl>
          </a:graphicData>
        </a:graphic>
      </p:graphicFrame>
      <p:pic>
        <p:nvPicPr>
          <p:cNvPr id="6" name="Graphic 5" descr="Magnifying glass with solid fill">
            <a:extLst>
              <a:ext uri="{FF2B5EF4-FFF2-40B4-BE49-F238E27FC236}">
                <a16:creationId xmlns:a16="http://schemas.microsoft.com/office/drawing/2014/main" id="{CD38ED24-71D8-6B1B-854C-05C2211870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39010" y="1771909"/>
            <a:ext cx="239486" cy="239486"/>
          </a:xfrm>
          <a:prstGeom prst="rect">
            <a:avLst/>
          </a:prstGeom>
        </p:spPr>
      </p:pic>
      <p:pic>
        <p:nvPicPr>
          <p:cNvPr id="9" name="Graphic 8" descr="Hospital with solid fill">
            <a:extLst>
              <a:ext uri="{FF2B5EF4-FFF2-40B4-BE49-F238E27FC236}">
                <a16:creationId xmlns:a16="http://schemas.microsoft.com/office/drawing/2014/main" id="{60685F45-7FCA-C789-DEF4-FF8350E1FC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5074" y="2829048"/>
            <a:ext cx="267883" cy="267883"/>
          </a:xfrm>
          <a:prstGeom prst="rect">
            <a:avLst/>
          </a:prstGeom>
        </p:spPr>
      </p:pic>
      <p:pic>
        <p:nvPicPr>
          <p:cNvPr id="11" name="Graphic 10" descr="Bar chart with solid fill">
            <a:extLst>
              <a:ext uri="{FF2B5EF4-FFF2-40B4-BE49-F238E27FC236}">
                <a16:creationId xmlns:a16="http://schemas.microsoft.com/office/drawing/2014/main" id="{0546D958-61BF-9099-198D-3B3769CFF8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06689" y="3952585"/>
            <a:ext cx="250845" cy="250845"/>
          </a:xfrm>
          <a:prstGeom prst="rect">
            <a:avLst/>
          </a:prstGeom>
        </p:spPr>
      </p:pic>
      <p:pic>
        <p:nvPicPr>
          <p:cNvPr id="13" name="Graphic 12" descr="Monthly calendar with solid fill">
            <a:extLst>
              <a:ext uri="{FF2B5EF4-FFF2-40B4-BE49-F238E27FC236}">
                <a16:creationId xmlns:a16="http://schemas.microsoft.com/office/drawing/2014/main" id="{ECB35DA7-2396-49B7-3168-B554A8DAAF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38806" y="5709321"/>
            <a:ext cx="267883" cy="267883"/>
          </a:xfrm>
          <a:prstGeom prst="rect">
            <a:avLst/>
          </a:prstGeom>
        </p:spPr>
      </p:pic>
    </p:spTree>
    <p:extLst>
      <p:ext uri="{BB962C8B-B14F-4D97-AF65-F5344CB8AC3E}">
        <p14:creationId xmlns:p14="http://schemas.microsoft.com/office/powerpoint/2010/main" val="3285044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7288F-67C5-DA4C-6F9B-A9777D72DFA7}"/>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325065C7-D4F9-171A-69FA-ACAF828BBFFD}"/>
              </a:ext>
            </a:extLst>
          </p:cNvPr>
          <p:cNvSpPr txBox="1">
            <a:spLocks/>
          </p:cNvSpPr>
          <p:nvPr/>
        </p:nvSpPr>
        <p:spPr>
          <a:xfrm>
            <a:off x="998400" y="425742"/>
            <a:ext cx="10195200" cy="533400"/>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4400" kern="1200">
                <a:solidFill>
                  <a:schemeClr val="accent2"/>
                </a:solidFill>
                <a:latin typeface="+mj-lt"/>
                <a:ea typeface="+mj-ea"/>
                <a:cs typeface="+mj-cs"/>
              </a:defRPr>
            </a:lvl1pPr>
          </a:lstStyle>
          <a:p>
            <a:pPr>
              <a:lnSpc>
                <a:spcPct val="100000"/>
              </a:lnSpc>
              <a:tabLst>
                <a:tab pos="6626225" algn="l"/>
              </a:tabLst>
              <a:defRPr/>
            </a:pPr>
            <a:r>
              <a:rPr lang="en-US" sz="2800" dirty="0">
                <a:solidFill>
                  <a:srgbClr val="00338D"/>
                </a:solidFill>
              </a:rPr>
              <a:t>Appendix 3e: Exclusion Trigger - Material provider-driven volume shifts between hospitals</a:t>
            </a:r>
          </a:p>
        </p:txBody>
      </p:sp>
      <p:graphicFrame>
        <p:nvGraphicFramePr>
          <p:cNvPr id="3" name="Table 5">
            <a:extLst>
              <a:ext uri="{FF2B5EF4-FFF2-40B4-BE49-F238E27FC236}">
                <a16:creationId xmlns:a16="http://schemas.microsoft.com/office/drawing/2014/main" id="{E3D04BE5-2165-4B32-4305-35DE4C397E41}"/>
              </a:ext>
            </a:extLst>
          </p:cNvPr>
          <p:cNvGraphicFramePr>
            <a:graphicFrameLocks noGrp="1"/>
          </p:cNvGraphicFramePr>
          <p:nvPr>
            <p:extLst>
              <p:ext uri="{D42A27DB-BD31-4B8C-83A1-F6EECF244321}">
                <p14:modId xmlns:p14="http://schemas.microsoft.com/office/powerpoint/2010/main" val="4286447525"/>
              </p:ext>
            </p:extLst>
          </p:nvPr>
        </p:nvGraphicFramePr>
        <p:xfrm>
          <a:off x="998400" y="1874562"/>
          <a:ext cx="9684744" cy="4500880"/>
        </p:xfrm>
        <a:graphic>
          <a:graphicData uri="http://schemas.openxmlformats.org/drawingml/2006/table">
            <a:tbl>
              <a:tblPr firstRow="1" bandRow="1"/>
              <a:tblGrid>
                <a:gridCol w="9684744">
                  <a:extLst>
                    <a:ext uri="{9D8B030D-6E8A-4147-A177-3AD203B41FA5}">
                      <a16:colId xmlns:a16="http://schemas.microsoft.com/office/drawing/2014/main" val="3829479733"/>
                    </a:ext>
                  </a:extLst>
                </a:gridCol>
              </a:tblGrid>
              <a:tr h="271932">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9pPr>
                    </a:lstStyle>
                    <a:p>
                      <a:pPr marL="0" marR="0" lvl="0" indent="0" algn="l" defTabSz="609478" rtl="0" eaLnBrk="1" fontAlgn="auto" latinLnBrk="0" hangingPunct="1">
                        <a:lnSpc>
                          <a:spcPct val="100000"/>
                        </a:lnSpc>
                        <a:spcBef>
                          <a:spcPts val="0"/>
                        </a:spcBef>
                        <a:spcAft>
                          <a:spcPts val="400"/>
                        </a:spcAft>
                        <a:buClr>
                          <a:schemeClr val="accent1"/>
                        </a:buClr>
                        <a:buSzTx/>
                        <a:buFont typeface="Wingdings" panose="05000000000000000000" pitchFamily="2" charset="2"/>
                        <a:buNone/>
                        <a:tabLst/>
                        <a:defRPr/>
                      </a:pPr>
                      <a:r>
                        <a:rPr lang="en-US" sz="1200" b="1" dirty="0">
                          <a:solidFill>
                            <a:schemeClr val="bg1"/>
                          </a:solidFill>
                        </a:rPr>
                        <a:t>Triggering event</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00338D"/>
                    </a:solidFill>
                  </a:tcPr>
                </a:tc>
                <a:extLst>
                  <a:ext uri="{0D108BD9-81ED-4DB2-BD59-A6C34878D82A}">
                    <a16:rowId xmlns:a16="http://schemas.microsoft.com/office/drawing/2014/main" val="996686728"/>
                  </a:ext>
                </a:extLst>
              </a:tr>
              <a:tr h="82296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spcAft>
                          <a:spcPts val="300"/>
                        </a:spcAft>
                      </a:pPr>
                      <a:r>
                        <a:rPr lang="en-US" sz="1200" b="0" i="0" u="none" strike="noStrike" kern="1200" cap="none" baseline="0" dirty="0">
                          <a:solidFill>
                            <a:schemeClr val="tx1"/>
                          </a:solidFill>
                          <a:latin typeface="Arial"/>
                          <a:ea typeface="+mn-ea"/>
                          <a:cs typeface="+mn-cs"/>
                          <a:sym typeface="Arial"/>
                        </a:rPr>
                        <a:t>When a hospital receives a significant volume shift in a specific service line from another facility, it may request prospective funding to cover the immediate costs associated with the increased patient load.</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02518659"/>
                  </a:ext>
                </a:extLst>
              </a:tr>
              <a:tr h="271932">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marL="0" marR="0" lvl="0" indent="0" algn="l" defTabSz="609478" rtl="0" eaLnBrk="1" fontAlgn="auto" latinLnBrk="0" hangingPunct="1">
                        <a:lnSpc>
                          <a:spcPct val="100000"/>
                        </a:lnSpc>
                        <a:spcBef>
                          <a:spcPts val="0"/>
                        </a:spcBef>
                        <a:spcAft>
                          <a:spcPts val="400"/>
                        </a:spcAft>
                        <a:buClr>
                          <a:schemeClr val="accent1"/>
                        </a:buClr>
                        <a:buSzTx/>
                        <a:buFont typeface="Wingdings" panose="05000000000000000000" pitchFamily="2" charset="2"/>
                        <a:buNone/>
                        <a:tabLst/>
                        <a:defRPr/>
                      </a:pPr>
                      <a:r>
                        <a:rPr lang="en-US" sz="1200" b="1">
                          <a:solidFill>
                            <a:schemeClr val="bg1"/>
                          </a:solidFill>
                        </a:rPr>
                        <a:t>Historical example</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00338D"/>
                    </a:solidFill>
                  </a:tcPr>
                </a:tc>
                <a:extLst>
                  <a:ext uri="{0D108BD9-81ED-4DB2-BD59-A6C34878D82A}">
                    <a16:rowId xmlns:a16="http://schemas.microsoft.com/office/drawing/2014/main" val="4079529556"/>
                  </a:ext>
                </a:extLst>
              </a:tr>
              <a:tr h="82296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marL="0" indent="0" algn="l">
                        <a:spcAft>
                          <a:spcPts val="400"/>
                        </a:spcAft>
                        <a:buClr>
                          <a:schemeClr val="accent1"/>
                        </a:buClr>
                        <a:buFont typeface="Wingdings" panose="05000000000000000000" pitchFamily="2" charset="2"/>
                        <a:buNone/>
                      </a:pPr>
                      <a:r>
                        <a:rPr lang="en-US" sz="1200" b="0" baseline="0" dirty="0">
                          <a:solidFill>
                            <a:schemeClr val="tx1"/>
                          </a:solidFill>
                        </a:rPr>
                        <a:t>GBMC expected a volume shift in newborn deliveries from UM St. Joseph Medical Center.</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51492927"/>
                  </a:ext>
                </a:extLst>
              </a:tr>
              <a:tr h="0">
                <a:tc>
                  <a:txBody>
                    <a:bodyPr/>
                    <a:lstStyle/>
                    <a:p>
                      <a:pPr marL="0" indent="0" algn="l">
                        <a:spcAft>
                          <a:spcPts val="400"/>
                        </a:spcAft>
                        <a:buClr>
                          <a:schemeClr val="accent1"/>
                        </a:buClr>
                        <a:buFont typeface="Wingdings" panose="05000000000000000000" pitchFamily="2" charset="2"/>
                        <a:buNone/>
                      </a:pPr>
                      <a:r>
                        <a:rPr lang="en-US" sz="1200" b="1" baseline="0" dirty="0">
                          <a:solidFill>
                            <a:schemeClr val="bg1"/>
                          </a:solidFill>
                        </a:rPr>
                        <a:t>Data and Analysis required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32406591"/>
                  </a:ext>
                </a:extLst>
              </a:tr>
              <a:tr h="822960">
                <a:tc>
                  <a:txBody>
                    <a:bodyPr/>
                    <a:lstStyle/>
                    <a:p>
                      <a:pPr marL="171450" indent="-171450" algn="l">
                        <a:spcAft>
                          <a:spcPts val="400"/>
                        </a:spcAft>
                        <a:buClr>
                          <a:schemeClr val="accent1"/>
                        </a:buClr>
                        <a:buFont typeface="Wingdings" panose="05000000000000000000" pitchFamily="2" charset="2"/>
                        <a:buChar char="§"/>
                      </a:pPr>
                      <a:r>
                        <a:rPr lang="en-US" sz="1200" b="0" baseline="0" dirty="0">
                          <a:solidFill>
                            <a:schemeClr val="tx1"/>
                          </a:solidFill>
                        </a:rPr>
                        <a:t>Case mix data based on NPI assessments </a:t>
                      </a:r>
                    </a:p>
                    <a:p>
                      <a:pPr marL="171450" indent="-171450" algn="l">
                        <a:spcAft>
                          <a:spcPts val="400"/>
                        </a:spcAft>
                        <a:buClr>
                          <a:schemeClr val="accent1"/>
                        </a:buClr>
                        <a:buFont typeface="Wingdings" panose="05000000000000000000" pitchFamily="2" charset="2"/>
                        <a:buChar char="§"/>
                      </a:pPr>
                      <a:r>
                        <a:rPr lang="en-US" sz="1200" b="0" baseline="0" dirty="0">
                          <a:solidFill>
                            <a:schemeClr val="tx1"/>
                          </a:solidFill>
                        </a:rPr>
                        <a:t>Materiality evaluation, i.e., greater than 1% service line revenue</a:t>
                      </a:r>
                    </a:p>
                    <a:p>
                      <a:pPr marL="171450" marR="0" lvl="0" indent="-171450" algn="l" defTabSz="914400" rtl="0" eaLnBrk="1" fontAlgn="auto" latinLnBrk="0" hangingPunct="1">
                        <a:lnSpc>
                          <a:spcPct val="100000"/>
                        </a:lnSpc>
                        <a:spcBef>
                          <a:spcPts val="0"/>
                        </a:spcBef>
                        <a:spcAft>
                          <a:spcPts val="400"/>
                        </a:spcAft>
                        <a:buClr>
                          <a:schemeClr val="accent1"/>
                        </a:buClr>
                        <a:buSzTx/>
                        <a:buFont typeface="Wingdings" panose="05000000000000000000" pitchFamily="2" charset="2"/>
                        <a:buChar char="§"/>
                        <a:tabLst/>
                        <a:defRPr/>
                      </a:pPr>
                      <a:r>
                        <a:rPr lang="en-US" sz="1200" b="0" baseline="0" dirty="0">
                          <a:solidFill>
                            <a:schemeClr val="tx1"/>
                          </a:solidFill>
                        </a:rPr>
                        <a:t>Internal hospital projections that will be reconciled to actual</a:t>
                      </a:r>
                    </a:p>
                    <a:p>
                      <a:pPr marL="171450" indent="-171450" algn="l">
                        <a:spcAft>
                          <a:spcPts val="400"/>
                        </a:spcAft>
                        <a:buClr>
                          <a:schemeClr val="accent1"/>
                        </a:buClr>
                        <a:buFont typeface="Wingdings" panose="05000000000000000000" pitchFamily="2" charset="2"/>
                        <a:buChar char="§"/>
                      </a:pPr>
                      <a:endParaRPr lang="en-US" sz="1200" b="0" baseline="0" dirty="0">
                        <a:solidFill>
                          <a:schemeClr val="tx1"/>
                        </a:solidFill>
                      </a:endParaRPr>
                    </a:p>
                    <a:p>
                      <a:pPr marL="0" marR="0" lvl="0" indent="0" algn="l" defTabSz="914400" rtl="0" eaLnBrk="1" fontAlgn="auto" latinLnBrk="0" hangingPunct="1">
                        <a:lnSpc>
                          <a:spcPct val="100000"/>
                        </a:lnSpc>
                        <a:spcBef>
                          <a:spcPts val="0"/>
                        </a:spcBef>
                        <a:spcAft>
                          <a:spcPts val="400"/>
                        </a:spcAft>
                        <a:buClr>
                          <a:schemeClr val="accent1"/>
                        </a:buClr>
                        <a:buSzTx/>
                        <a:buFont typeface="Wingdings" panose="05000000000000000000" pitchFamily="2" charset="2"/>
                        <a:buNone/>
                        <a:tabLst/>
                        <a:defRPr/>
                      </a:pPr>
                      <a:r>
                        <a:rPr lang="en-US" sz="1200" b="1" baseline="0" dirty="0">
                          <a:solidFill>
                            <a:schemeClr val="tx1"/>
                          </a:solidFill>
                        </a:rPr>
                        <a:t>Data submission</a:t>
                      </a:r>
                      <a:r>
                        <a:rPr lang="en-US" sz="1200" b="0" baseline="0" dirty="0">
                          <a:solidFill>
                            <a:schemeClr val="tx1"/>
                          </a:solidFill>
                        </a:rPr>
                        <a:t>: 6 months prior to transitioning services from one facility to another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77568970"/>
                  </a:ext>
                </a:extLst>
              </a:tr>
              <a:tr h="0">
                <a:tc>
                  <a:txBody>
                    <a:bodyPr/>
                    <a:lstStyle/>
                    <a:p>
                      <a:pPr marL="0" indent="0" algn="l">
                        <a:spcAft>
                          <a:spcPts val="400"/>
                        </a:spcAft>
                        <a:buClr>
                          <a:schemeClr val="accent1"/>
                        </a:buClr>
                        <a:buFont typeface="Wingdings" panose="05000000000000000000" pitchFamily="2" charset="2"/>
                        <a:buNone/>
                      </a:pPr>
                      <a:r>
                        <a:rPr lang="en-US" sz="1200" b="1" baseline="0" dirty="0">
                          <a:solidFill>
                            <a:schemeClr val="bg1"/>
                          </a:solidFill>
                        </a:rPr>
                        <a:t>Timeframe of exclusion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358746117"/>
                  </a:ext>
                </a:extLst>
              </a:tr>
              <a:tr h="548640">
                <a:tc>
                  <a:txBody>
                    <a:bodyPr/>
                    <a:lstStyle/>
                    <a:p>
                      <a:pPr marL="0" indent="0" algn="l">
                        <a:spcAft>
                          <a:spcPts val="400"/>
                        </a:spcAft>
                        <a:buClr>
                          <a:schemeClr val="accent1"/>
                        </a:buClr>
                        <a:buFont typeface="Wingdings" panose="05000000000000000000" pitchFamily="2" charset="2"/>
                        <a:buNone/>
                      </a:pPr>
                      <a:r>
                        <a:rPr lang="en-US" sz="1200" b="0" baseline="0" dirty="0">
                          <a:solidFill>
                            <a:schemeClr val="tx1"/>
                          </a:solidFill>
                        </a:rPr>
                        <a:t>2 years post transition or agreed upon timeframe</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29639983"/>
                  </a:ext>
                </a:extLst>
              </a:tr>
            </a:tbl>
          </a:graphicData>
        </a:graphic>
      </p:graphicFrame>
      <p:graphicFrame>
        <p:nvGraphicFramePr>
          <p:cNvPr id="4" name="Table 3">
            <a:extLst>
              <a:ext uri="{FF2B5EF4-FFF2-40B4-BE49-F238E27FC236}">
                <a16:creationId xmlns:a16="http://schemas.microsoft.com/office/drawing/2014/main" id="{FF7C713C-9DD5-68FF-6689-8B9286EBA56D}"/>
              </a:ext>
            </a:extLst>
          </p:cNvPr>
          <p:cNvGraphicFramePr>
            <a:graphicFrameLocks noGrp="1"/>
          </p:cNvGraphicFramePr>
          <p:nvPr>
            <p:extLst>
              <p:ext uri="{D42A27DB-BD31-4B8C-83A1-F6EECF244321}">
                <p14:modId xmlns:p14="http://schemas.microsoft.com/office/powerpoint/2010/main" val="487381438"/>
              </p:ext>
            </p:extLst>
          </p:nvPr>
        </p:nvGraphicFramePr>
        <p:xfrm>
          <a:off x="998400" y="1280202"/>
          <a:ext cx="9684745" cy="594360"/>
        </p:xfrm>
        <a:graphic>
          <a:graphicData uri="http://schemas.openxmlformats.org/drawingml/2006/table">
            <a:tbl>
              <a:tblPr bandRow="1">
                <a:tableStyleId>{5C22544A-7EE6-4342-B048-85BDC9FD1C3A}</a:tableStyleId>
              </a:tblPr>
              <a:tblGrid>
                <a:gridCol w="1383535">
                  <a:extLst>
                    <a:ext uri="{9D8B030D-6E8A-4147-A177-3AD203B41FA5}">
                      <a16:colId xmlns:a16="http://schemas.microsoft.com/office/drawing/2014/main" val="1631580165"/>
                    </a:ext>
                  </a:extLst>
                </a:gridCol>
                <a:gridCol w="1383535">
                  <a:extLst>
                    <a:ext uri="{9D8B030D-6E8A-4147-A177-3AD203B41FA5}">
                      <a16:colId xmlns:a16="http://schemas.microsoft.com/office/drawing/2014/main" val="35650465"/>
                    </a:ext>
                  </a:extLst>
                </a:gridCol>
                <a:gridCol w="1383535">
                  <a:extLst>
                    <a:ext uri="{9D8B030D-6E8A-4147-A177-3AD203B41FA5}">
                      <a16:colId xmlns:a16="http://schemas.microsoft.com/office/drawing/2014/main" val="3237000098"/>
                    </a:ext>
                  </a:extLst>
                </a:gridCol>
                <a:gridCol w="1383535">
                  <a:extLst>
                    <a:ext uri="{9D8B030D-6E8A-4147-A177-3AD203B41FA5}">
                      <a16:colId xmlns:a16="http://schemas.microsoft.com/office/drawing/2014/main" val="3779111060"/>
                    </a:ext>
                  </a:extLst>
                </a:gridCol>
                <a:gridCol w="1383535">
                  <a:extLst>
                    <a:ext uri="{9D8B030D-6E8A-4147-A177-3AD203B41FA5}">
                      <a16:colId xmlns:a16="http://schemas.microsoft.com/office/drawing/2014/main" val="1876970748"/>
                    </a:ext>
                  </a:extLst>
                </a:gridCol>
                <a:gridCol w="1383535">
                  <a:extLst>
                    <a:ext uri="{9D8B030D-6E8A-4147-A177-3AD203B41FA5}">
                      <a16:colId xmlns:a16="http://schemas.microsoft.com/office/drawing/2014/main" val="1035159975"/>
                    </a:ext>
                  </a:extLst>
                </a:gridCol>
                <a:gridCol w="1383535">
                  <a:extLst>
                    <a:ext uri="{9D8B030D-6E8A-4147-A177-3AD203B41FA5}">
                      <a16:colId xmlns:a16="http://schemas.microsoft.com/office/drawing/2014/main" val="3529880479"/>
                    </a:ext>
                  </a:extLst>
                </a:gridCol>
              </a:tblGrid>
              <a:tr h="370840">
                <a:tc>
                  <a:txBody>
                    <a:bodyPr/>
                    <a:lstStyle/>
                    <a:p>
                      <a:pPr algn="l"/>
                      <a:r>
                        <a:rPr lang="en-US" sz="1100" b="1"/>
                        <a:t>Exclusion Reason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dirty="0"/>
                        <a:t>Ongoing Carveout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a:t>Facility Conversions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a:t>Intersystem Shifts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a:t>Payer Driven Volume Shifts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a:t>Materiality Exclusions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1" dirty="0"/>
                        <a:t>CON Approved Service Expansions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83700607"/>
                  </a:ext>
                </a:extLst>
              </a:tr>
            </a:tbl>
          </a:graphicData>
        </a:graphic>
      </p:graphicFrame>
      <p:pic>
        <p:nvPicPr>
          <p:cNvPr id="6" name="Graphic 5" descr="Magnifying glass with solid fill">
            <a:extLst>
              <a:ext uri="{FF2B5EF4-FFF2-40B4-BE49-F238E27FC236}">
                <a16:creationId xmlns:a16="http://schemas.microsoft.com/office/drawing/2014/main" id="{66E7E43F-C09F-FE25-A8A8-0F4C86B046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39010" y="1903432"/>
            <a:ext cx="239486" cy="239486"/>
          </a:xfrm>
          <a:prstGeom prst="rect">
            <a:avLst/>
          </a:prstGeom>
        </p:spPr>
      </p:pic>
      <p:pic>
        <p:nvPicPr>
          <p:cNvPr id="9" name="Graphic 8" descr="Hospital with solid fill">
            <a:extLst>
              <a:ext uri="{FF2B5EF4-FFF2-40B4-BE49-F238E27FC236}">
                <a16:creationId xmlns:a16="http://schemas.microsoft.com/office/drawing/2014/main" id="{8EC9412D-43FF-C182-720E-89212FE71E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5074" y="2960571"/>
            <a:ext cx="267883" cy="267883"/>
          </a:xfrm>
          <a:prstGeom prst="rect">
            <a:avLst/>
          </a:prstGeom>
        </p:spPr>
      </p:pic>
      <p:pic>
        <p:nvPicPr>
          <p:cNvPr id="11" name="Graphic 10" descr="Bar chart with solid fill">
            <a:extLst>
              <a:ext uri="{FF2B5EF4-FFF2-40B4-BE49-F238E27FC236}">
                <a16:creationId xmlns:a16="http://schemas.microsoft.com/office/drawing/2014/main" id="{6E4B516D-4CE9-BC36-6457-EED67883BA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70162" y="4065771"/>
            <a:ext cx="250845" cy="250845"/>
          </a:xfrm>
          <a:prstGeom prst="rect">
            <a:avLst/>
          </a:prstGeom>
        </p:spPr>
      </p:pic>
      <p:pic>
        <p:nvPicPr>
          <p:cNvPr id="13" name="Graphic 12" descr="Monthly calendar with solid fill">
            <a:extLst>
              <a:ext uri="{FF2B5EF4-FFF2-40B4-BE49-F238E27FC236}">
                <a16:creationId xmlns:a16="http://schemas.microsoft.com/office/drawing/2014/main" id="{9F50A656-8130-8B5D-B519-8058AB1DAB0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02279" y="5577798"/>
            <a:ext cx="267883" cy="267883"/>
          </a:xfrm>
          <a:prstGeom prst="rect">
            <a:avLst/>
          </a:prstGeom>
        </p:spPr>
      </p:pic>
    </p:spTree>
    <p:extLst>
      <p:ext uri="{BB962C8B-B14F-4D97-AF65-F5344CB8AC3E}">
        <p14:creationId xmlns:p14="http://schemas.microsoft.com/office/powerpoint/2010/main" val="24041422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C8E30-AE54-B0E2-1829-2CA66D12CD81}"/>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ABC80C5C-84AE-EE4A-5381-A38C9D1BBAEE}"/>
              </a:ext>
            </a:extLst>
          </p:cNvPr>
          <p:cNvSpPr txBox="1">
            <a:spLocks/>
          </p:cNvSpPr>
          <p:nvPr/>
        </p:nvSpPr>
        <p:spPr>
          <a:xfrm>
            <a:off x="998400" y="271808"/>
            <a:ext cx="10195200" cy="533400"/>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4400" kern="1200">
                <a:solidFill>
                  <a:schemeClr val="accent2"/>
                </a:solidFill>
                <a:latin typeface="+mj-lt"/>
                <a:ea typeface="+mj-ea"/>
                <a:cs typeface="+mj-cs"/>
              </a:defRPr>
            </a:lvl1pPr>
          </a:lstStyle>
          <a:p>
            <a:pPr lvl="0">
              <a:lnSpc>
                <a:spcPct val="100000"/>
              </a:lnSpc>
              <a:spcAft>
                <a:spcPts val="600"/>
              </a:spcAft>
              <a:tabLst>
                <a:tab pos="6626225" algn="l"/>
              </a:tabLst>
              <a:defRPr/>
            </a:pPr>
            <a:r>
              <a:rPr lang="en-US" sz="2800" dirty="0">
                <a:solidFill>
                  <a:srgbClr val="00338D"/>
                </a:solidFill>
              </a:rPr>
              <a:t>Appendix 3f: Exclusion Trigger - </a:t>
            </a:r>
            <a:r>
              <a:rPr kumimoji="0" lang="en-US" sz="2800" b="0" i="0" u="none" strike="noStrike" kern="1200" cap="none" spc="0" normalizeH="0" baseline="0" noProof="0" dirty="0">
                <a:ln>
                  <a:noFill/>
                </a:ln>
                <a:solidFill>
                  <a:srgbClr val="00338D"/>
                </a:solidFill>
                <a:effectLst/>
                <a:uLnTx/>
                <a:uFillTx/>
                <a:ea typeface="+mj-ea"/>
                <a:cs typeface="+mj-cs"/>
              </a:rPr>
              <a:t>N</a:t>
            </a:r>
            <a:r>
              <a:rPr lang="en-US" sz="2800" dirty="0" err="1">
                <a:solidFill>
                  <a:srgbClr val="00338D"/>
                </a:solidFill>
              </a:rPr>
              <a:t>ew</a:t>
            </a:r>
            <a:r>
              <a:rPr kumimoji="0" lang="en-US" sz="2800" b="0" i="0" u="none" strike="noStrike" kern="1200" cap="none" spc="0" normalizeH="0" baseline="0" noProof="0" dirty="0">
                <a:ln>
                  <a:noFill/>
                </a:ln>
                <a:solidFill>
                  <a:srgbClr val="00338D"/>
                </a:solidFill>
                <a:effectLst/>
                <a:uLnTx/>
                <a:uFillTx/>
                <a:ea typeface="+mj-ea"/>
                <a:cs typeface="+mj-cs"/>
              </a:rPr>
              <a:t> service line after CON approval</a:t>
            </a:r>
          </a:p>
        </p:txBody>
      </p:sp>
      <p:graphicFrame>
        <p:nvGraphicFramePr>
          <p:cNvPr id="3" name="Table 5">
            <a:extLst>
              <a:ext uri="{FF2B5EF4-FFF2-40B4-BE49-F238E27FC236}">
                <a16:creationId xmlns:a16="http://schemas.microsoft.com/office/drawing/2014/main" id="{3F14A932-7D71-3DA5-3192-C12C6C6437C1}"/>
              </a:ext>
            </a:extLst>
          </p:cNvPr>
          <p:cNvGraphicFramePr>
            <a:graphicFrameLocks noGrp="1"/>
          </p:cNvGraphicFramePr>
          <p:nvPr>
            <p:extLst>
              <p:ext uri="{D42A27DB-BD31-4B8C-83A1-F6EECF244321}">
                <p14:modId xmlns:p14="http://schemas.microsoft.com/office/powerpoint/2010/main" val="2084252542"/>
              </p:ext>
            </p:extLst>
          </p:nvPr>
        </p:nvGraphicFramePr>
        <p:xfrm>
          <a:off x="998400" y="1717504"/>
          <a:ext cx="9684744" cy="4541520"/>
        </p:xfrm>
        <a:graphic>
          <a:graphicData uri="http://schemas.openxmlformats.org/drawingml/2006/table">
            <a:tbl>
              <a:tblPr firstRow="1" bandRow="1"/>
              <a:tblGrid>
                <a:gridCol w="9684744">
                  <a:extLst>
                    <a:ext uri="{9D8B030D-6E8A-4147-A177-3AD203B41FA5}">
                      <a16:colId xmlns:a16="http://schemas.microsoft.com/office/drawing/2014/main" val="3829479733"/>
                    </a:ext>
                  </a:extLst>
                </a:gridCol>
              </a:tblGrid>
              <a:tr h="271932">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9pPr>
                    </a:lstStyle>
                    <a:p>
                      <a:pPr marL="0" marR="0" lvl="0" indent="0" algn="l" defTabSz="609478" rtl="0" eaLnBrk="1" fontAlgn="auto" latinLnBrk="0" hangingPunct="1">
                        <a:lnSpc>
                          <a:spcPct val="100000"/>
                        </a:lnSpc>
                        <a:spcBef>
                          <a:spcPts val="0"/>
                        </a:spcBef>
                        <a:spcAft>
                          <a:spcPts val="400"/>
                        </a:spcAft>
                        <a:buClr>
                          <a:schemeClr val="accent1"/>
                        </a:buClr>
                        <a:buSzTx/>
                        <a:buFont typeface="Wingdings" panose="05000000000000000000" pitchFamily="2" charset="2"/>
                        <a:buNone/>
                        <a:tabLst/>
                        <a:defRPr/>
                      </a:pPr>
                      <a:r>
                        <a:rPr lang="en-US" sz="1200" b="1" dirty="0">
                          <a:solidFill>
                            <a:schemeClr val="bg1"/>
                          </a:solidFill>
                        </a:rPr>
                        <a:t>Triggering event</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00338D"/>
                    </a:solidFill>
                  </a:tcPr>
                </a:tc>
                <a:extLst>
                  <a:ext uri="{0D108BD9-81ED-4DB2-BD59-A6C34878D82A}">
                    <a16:rowId xmlns:a16="http://schemas.microsoft.com/office/drawing/2014/main" val="996686728"/>
                  </a:ext>
                </a:extLst>
              </a:tr>
              <a:tr h="82296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spcAft>
                          <a:spcPts val="300"/>
                        </a:spcAft>
                      </a:pPr>
                      <a:r>
                        <a:rPr lang="en-US" sz="1200" dirty="0"/>
                        <a:t>When a new service line is introduced after a CON approval, the service line may be excluded from the marketshift policy until volumes normalize.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02518659"/>
                  </a:ext>
                </a:extLst>
              </a:tr>
              <a:tr h="271932">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marL="0" marR="0" lvl="0" indent="0" algn="l" defTabSz="609478" rtl="0" eaLnBrk="1" fontAlgn="auto" latinLnBrk="0" hangingPunct="1">
                        <a:lnSpc>
                          <a:spcPct val="100000"/>
                        </a:lnSpc>
                        <a:spcBef>
                          <a:spcPts val="0"/>
                        </a:spcBef>
                        <a:spcAft>
                          <a:spcPts val="400"/>
                        </a:spcAft>
                        <a:buClr>
                          <a:schemeClr val="accent1"/>
                        </a:buClr>
                        <a:buSzTx/>
                        <a:buFont typeface="Wingdings" panose="05000000000000000000" pitchFamily="2" charset="2"/>
                        <a:buNone/>
                        <a:tabLst/>
                        <a:defRPr/>
                      </a:pPr>
                      <a:r>
                        <a:rPr lang="en-US" sz="1200" b="1" dirty="0">
                          <a:solidFill>
                            <a:schemeClr val="bg1"/>
                          </a:solidFill>
                        </a:rPr>
                        <a:t>Historical example</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00338D"/>
                    </a:solidFill>
                  </a:tcPr>
                </a:tc>
                <a:extLst>
                  <a:ext uri="{0D108BD9-81ED-4DB2-BD59-A6C34878D82A}">
                    <a16:rowId xmlns:a16="http://schemas.microsoft.com/office/drawing/2014/main" val="4079529556"/>
                  </a:ext>
                </a:extLst>
              </a:tr>
              <a:tr h="82296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marL="0" indent="0" algn="l">
                        <a:spcAft>
                          <a:spcPts val="400"/>
                        </a:spcAft>
                        <a:buClr>
                          <a:schemeClr val="accent1"/>
                        </a:buClr>
                        <a:buFont typeface="Wingdings" panose="05000000000000000000" pitchFamily="2" charset="2"/>
                        <a:buNone/>
                      </a:pPr>
                      <a:r>
                        <a:rPr lang="en-US" sz="1200" b="0" baseline="0" dirty="0">
                          <a:solidFill>
                            <a:schemeClr val="tx1"/>
                          </a:solidFill>
                        </a:rPr>
                        <a:t>Anne Arundel Medical Center submitted a GBR request related to new cardiac surgery volume after CON approval.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51492927"/>
                  </a:ext>
                </a:extLst>
              </a:tr>
              <a:tr h="0">
                <a:tc>
                  <a:txBody>
                    <a:bodyPr/>
                    <a:lstStyle/>
                    <a:p>
                      <a:pPr marL="0" indent="0" algn="l">
                        <a:spcAft>
                          <a:spcPts val="400"/>
                        </a:spcAft>
                        <a:buClr>
                          <a:schemeClr val="accent1"/>
                        </a:buClr>
                        <a:buFont typeface="Wingdings" panose="05000000000000000000" pitchFamily="2" charset="2"/>
                        <a:buNone/>
                      </a:pPr>
                      <a:r>
                        <a:rPr lang="en-US" sz="1200" b="1" baseline="0" dirty="0">
                          <a:solidFill>
                            <a:schemeClr val="bg1"/>
                          </a:solidFill>
                        </a:rPr>
                        <a:t>Data and Analysis required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32406591"/>
                  </a:ext>
                </a:extLst>
              </a:tr>
              <a:tr h="822960">
                <a:tc>
                  <a:txBody>
                    <a:bodyPr/>
                    <a:lstStyle/>
                    <a:p>
                      <a:pPr marL="171450" indent="-171450" algn="l">
                        <a:spcAft>
                          <a:spcPts val="400"/>
                        </a:spcAft>
                        <a:buClr>
                          <a:schemeClr val="accent1"/>
                        </a:buClr>
                        <a:buFont typeface="Wingdings" panose="05000000000000000000" pitchFamily="2" charset="2"/>
                        <a:buChar char="§"/>
                      </a:pPr>
                      <a:r>
                        <a:rPr lang="en-US" sz="1200" b="0" baseline="0" dirty="0">
                          <a:solidFill>
                            <a:schemeClr val="tx1"/>
                          </a:solidFill>
                        </a:rPr>
                        <a:t>Case mix data</a:t>
                      </a:r>
                    </a:p>
                    <a:p>
                      <a:pPr marL="171450" marR="0" lvl="0" indent="-171450" algn="l" defTabSz="914400" rtl="0" eaLnBrk="1" fontAlgn="auto" latinLnBrk="0" hangingPunct="1">
                        <a:lnSpc>
                          <a:spcPct val="100000"/>
                        </a:lnSpc>
                        <a:spcBef>
                          <a:spcPts val="0"/>
                        </a:spcBef>
                        <a:spcAft>
                          <a:spcPts val="400"/>
                        </a:spcAft>
                        <a:buClr>
                          <a:schemeClr val="accent1"/>
                        </a:buClr>
                        <a:buSzTx/>
                        <a:buFont typeface="Wingdings" panose="05000000000000000000" pitchFamily="2" charset="2"/>
                        <a:buChar char="§"/>
                        <a:tabLst/>
                        <a:defRPr/>
                      </a:pPr>
                      <a:r>
                        <a:rPr lang="en-US" sz="1200" b="0" baseline="0" dirty="0">
                          <a:solidFill>
                            <a:schemeClr val="tx1"/>
                          </a:solidFill>
                        </a:rPr>
                        <a:t>Internal hospital projections that will be reconciled to actual</a:t>
                      </a:r>
                    </a:p>
                    <a:p>
                      <a:pPr marL="0" indent="0" algn="l">
                        <a:spcAft>
                          <a:spcPts val="400"/>
                        </a:spcAft>
                        <a:buClr>
                          <a:schemeClr val="accent1"/>
                        </a:buClr>
                        <a:buFont typeface="Wingdings" panose="05000000000000000000" pitchFamily="2" charset="2"/>
                        <a:buNone/>
                      </a:pPr>
                      <a:endParaRPr lang="en-US" sz="1200" b="0" baseline="0" dirty="0">
                        <a:solidFill>
                          <a:schemeClr val="tx1"/>
                        </a:solidFill>
                      </a:endParaRPr>
                    </a:p>
                    <a:p>
                      <a:pPr marL="0" marR="0" lvl="0" indent="0" algn="l" defTabSz="914400" rtl="0" eaLnBrk="1" fontAlgn="auto" latinLnBrk="0" hangingPunct="1">
                        <a:lnSpc>
                          <a:spcPct val="100000"/>
                        </a:lnSpc>
                        <a:spcBef>
                          <a:spcPts val="0"/>
                        </a:spcBef>
                        <a:spcAft>
                          <a:spcPts val="400"/>
                        </a:spcAft>
                        <a:buClr>
                          <a:schemeClr val="accent1"/>
                        </a:buClr>
                        <a:buSzTx/>
                        <a:buFont typeface="Wingdings" panose="05000000000000000000" pitchFamily="2" charset="2"/>
                        <a:buNone/>
                        <a:tabLst/>
                        <a:defRPr/>
                      </a:pPr>
                      <a:r>
                        <a:rPr lang="en-US" sz="1200" b="1" baseline="0" dirty="0">
                          <a:solidFill>
                            <a:schemeClr val="tx1"/>
                          </a:solidFill>
                        </a:rPr>
                        <a:t>Data submission</a:t>
                      </a:r>
                      <a:r>
                        <a:rPr lang="en-US" sz="1200" b="0" baseline="0" dirty="0">
                          <a:solidFill>
                            <a:schemeClr val="tx1"/>
                          </a:solidFill>
                        </a:rPr>
                        <a:t>: 6 months prior to service line implementation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77568970"/>
                  </a:ext>
                </a:extLst>
              </a:tr>
              <a:tr h="0">
                <a:tc>
                  <a:txBody>
                    <a:bodyPr/>
                    <a:lstStyle/>
                    <a:p>
                      <a:pPr marL="0" indent="0" algn="l">
                        <a:spcAft>
                          <a:spcPts val="400"/>
                        </a:spcAft>
                        <a:buClr>
                          <a:schemeClr val="accent1"/>
                        </a:buClr>
                        <a:buFont typeface="Wingdings" panose="05000000000000000000" pitchFamily="2" charset="2"/>
                        <a:buNone/>
                      </a:pPr>
                      <a:r>
                        <a:rPr lang="en-US" sz="1200" b="1" baseline="0">
                          <a:solidFill>
                            <a:schemeClr val="bg1"/>
                          </a:solidFill>
                        </a:rPr>
                        <a:t>Timeframe of exclusion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358746117"/>
                  </a:ext>
                </a:extLst>
              </a:tr>
              <a:tr h="822960">
                <a:tc>
                  <a:txBody>
                    <a:bodyPr/>
                    <a:lstStyle/>
                    <a:p>
                      <a:pPr marL="0" indent="0" algn="l">
                        <a:spcAft>
                          <a:spcPts val="400"/>
                        </a:spcAft>
                        <a:buClr>
                          <a:schemeClr val="accent1"/>
                        </a:buClr>
                        <a:buFont typeface="Wingdings" panose="05000000000000000000" pitchFamily="2" charset="2"/>
                        <a:buNone/>
                      </a:pPr>
                      <a:r>
                        <a:rPr lang="en-US" sz="1200" b="0" baseline="0" dirty="0">
                          <a:solidFill>
                            <a:schemeClr val="tx1"/>
                          </a:solidFill>
                        </a:rPr>
                        <a:t>2 years post service line implementation</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1E49E2"/>
                      </a:solidFill>
                      <a:prstDash val="solid"/>
                      <a:round/>
                      <a:headEnd type="none" w="med" len="med"/>
                      <a:tailEnd type="none" w="med" len="med"/>
                    </a:lnT>
                    <a:lnB w="6350" cap="flat" cmpd="sng" algn="ctr">
                      <a:solidFill>
                        <a:srgbClr val="1E49E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29639983"/>
                  </a:ext>
                </a:extLst>
              </a:tr>
            </a:tbl>
          </a:graphicData>
        </a:graphic>
      </p:graphicFrame>
      <p:graphicFrame>
        <p:nvGraphicFramePr>
          <p:cNvPr id="4" name="Table 3">
            <a:extLst>
              <a:ext uri="{FF2B5EF4-FFF2-40B4-BE49-F238E27FC236}">
                <a16:creationId xmlns:a16="http://schemas.microsoft.com/office/drawing/2014/main" id="{2B767D7C-383A-0DF7-0DD9-A474573AF6F4}"/>
              </a:ext>
            </a:extLst>
          </p:cNvPr>
          <p:cNvGraphicFramePr>
            <a:graphicFrameLocks noGrp="1"/>
          </p:cNvGraphicFramePr>
          <p:nvPr>
            <p:extLst>
              <p:ext uri="{D42A27DB-BD31-4B8C-83A1-F6EECF244321}">
                <p14:modId xmlns:p14="http://schemas.microsoft.com/office/powerpoint/2010/main" val="3935302739"/>
              </p:ext>
            </p:extLst>
          </p:nvPr>
        </p:nvGraphicFramePr>
        <p:xfrm>
          <a:off x="998400" y="1148679"/>
          <a:ext cx="9684745" cy="594360"/>
        </p:xfrm>
        <a:graphic>
          <a:graphicData uri="http://schemas.openxmlformats.org/drawingml/2006/table">
            <a:tbl>
              <a:tblPr bandRow="1">
                <a:tableStyleId>{5C22544A-7EE6-4342-B048-85BDC9FD1C3A}</a:tableStyleId>
              </a:tblPr>
              <a:tblGrid>
                <a:gridCol w="1383535">
                  <a:extLst>
                    <a:ext uri="{9D8B030D-6E8A-4147-A177-3AD203B41FA5}">
                      <a16:colId xmlns:a16="http://schemas.microsoft.com/office/drawing/2014/main" val="1631580165"/>
                    </a:ext>
                  </a:extLst>
                </a:gridCol>
                <a:gridCol w="1383535">
                  <a:extLst>
                    <a:ext uri="{9D8B030D-6E8A-4147-A177-3AD203B41FA5}">
                      <a16:colId xmlns:a16="http://schemas.microsoft.com/office/drawing/2014/main" val="35650465"/>
                    </a:ext>
                  </a:extLst>
                </a:gridCol>
                <a:gridCol w="1383535">
                  <a:extLst>
                    <a:ext uri="{9D8B030D-6E8A-4147-A177-3AD203B41FA5}">
                      <a16:colId xmlns:a16="http://schemas.microsoft.com/office/drawing/2014/main" val="3237000098"/>
                    </a:ext>
                  </a:extLst>
                </a:gridCol>
                <a:gridCol w="1383535">
                  <a:extLst>
                    <a:ext uri="{9D8B030D-6E8A-4147-A177-3AD203B41FA5}">
                      <a16:colId xmlns:a16="http://schemas.microsoft.com/office/drawing/2014/main" val="3779111060"/>
                    </a:ext>
                  </a:extLst>
                </a:gridCol>
                <a:gridCol w="1383535">
                  <a:extLst>
                    <a:ext uri="{9D8B030D-6E8A-4147-A177-3AD203B41FA5}">
                      <a16:colId xmlns:a16="http://schemas.microsoft.com/office/drawing/2014/main" val="1876970748"/>
                    </a:ext>
                  </a:extLst>
                </a:gridCol>
                <a:gridCol w="1383535">
                  <a:extLst>
                    <a:ext uri="{9D8B030D-6E8A-4147-A177-3AD203B41FA5}">
                      <a16:colId xmlns:a16="http://schemas.microsoft.com/office/drawing/2014/main" val="1035159975"/>
                    </a:ext>
                  </a:extLst>
                </a:gridCol>
                <a:gridCol w="1383535">
                  <a:extLst>
                    <a:ext uri="{9D8B030D-6E8A-4147-A177-3AD203B41FA5}">
                      <a16:colId xmlns:a16="http://schemas.microsoft.com/office/drawing/2014/main" val="3529880479"/>
                    </a:ext>
                  </a:extLst>
                </a:gridCol>
              </a:tblGrid>
              <a:tr h="370840">
                <a:tc>
                  <a:txBody>
                    <a:bodyPr/>
                    <a:lstStyle/>
                    <a:p>
                      <a:pPr algn="l"/>
                      <a:r>
                        <a:rPr lang="en-US" sz="1100" b="1" dirty="0"/>
                        <a:t>Exclusion Reason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dirty="0"/>
                        <a:t>Ongoing Carveout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5000"/>
                      </a:schemeClr>
                    </a:solidFill>
                  </a:tcPr>
                </a:tc>
                <a:tc>
                  <a:txBody>
                    <a:bodyPr/>
                    <a:lstStyle/>
                    <a:p>
                      <a:pPr algn="ctr"/>
                      <a:r>
                        <a:rPr lang="en-US" sz="1100" b="1"/>
                        <a:t>Facility Conversions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a:t>Intersystem Shifts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a:t>Payer Driven Volume Shifts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dirty="0"/>
                        <a:t>Materiality Exclusions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dirty="0"/>
                        <a:t>CON Approved Service Expansions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FAB7"/>
                    </a:solidFill>
                  </a:tcPr>
                </a:tc>
                <a:extLst>
                  <a:ext uri="{0D108BD9-81ED-4DB2-BD59-A6C34878D82A}">
                    <a16:rowId xmlns:a16="http://schemas.microsoft.com/office/drawing/2014/main" val="3883700607"/>
                  </a:ext>
                </a:extLst>
              </a:tr>
            </a:tbl>
          </a:graphicData>
        </a:graphic>
      </p:graphicFrame>
      <p:pic>
        <p:nvPicPr>
          <p:cNvPr id="6" name="Graphic 5" descr="Magnifying glass with solid fill">
            <a:extLst>
              <a:ext uri="{FF2B5EF4-FFF2-40B4-BE49-F238E27FC236}">
                <a16:creationId xmlns:a16="http://schemas.microsoft.com/office/drawing/2014/main" id="{2D3FF2EA-5ED7-0E08-29C6-CD4D99B9F5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39010" y="1778460"/>
            <a:ext cx="239486" cy="239486"/>
          </a:xfrm>
          <a:prstGeom prst="rect">
            <a:avLst/>
          </a:prstGeom>
        </p:spPr>
      </p:pic>
      <p:pic>
        <p:nvPicPr>
          <p:cNvPr id="9" name="Graphic 8" descr="Hospital with solid fill">
            <a:extLst>
              <a:ext uri="{FF2B5EF4-FFF2-40B4-BE49-F238E27FC236}">
                <a16:creationId xmlns:a16="http://schemas.microsoft.com/office/drawing/2014/main" id="{2BA9B57A-90A9-59C3-47AC-C91ECF21D1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5074" y="2835599"/>
            <a:ext cx="267883" cy="267883"/>
          </a:xfrm>
          <a:prstGeom prst="rect">
            <a:avLst/>
          </a:prstGeom>
        </p:spPr>
      </p:pic>
      <p:pic>
        <p:nvPicPr>
          <p:cNvPr id="11" name="Graphic 10" descr="Bar chart with solid fill">
            <a:extLst>
              <a:ext uri="{FF2B5EF4-FFF2-40B4-BE49-F238E27FC236}">
                <a16:creationId xmlns:a16="http://schemas.microsoft.com/office/drawing/2014/main" id="{0D04021C-B84C-757C-8E88-D7C4FFCBEE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48158" y="3912064"/>
            <a:ext cx="250845" cy="250845"/>
          </a:xfrm>
          <a:prstGeom prst="rect">
            <a:avLst/>
          </a:prstGeom>
        </p:spPr>
      </p:pic>
      <p:pic>
        <p:nvPicPr>
          <p:cNvPr id="13" name="Graphic 12" descr="Monthly calendar with solid fill">
            <a:extLst>
              <a:ext uri="{FF2B5EF4-FFF2-40B4-BE49-F238E27FC236}">
                <a16:creationId xmlns:a16="http://schemas.microsoft.com/office/drawing/2014/main" id="{E0D59A9B-D324-5EC6-4C98-4E66343CFF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82957" y="5138565"/>
            <a:ext cx="267883" cy="267883"/>
          </a:xfrm>
          <a:prstGeom prst="rect">
            <a:avLst/>
          </a:prstGeom>
        </p:spPr>
      </p:pic>
    </p:spTree>
    <p:extLst>
      <p:ext uri="{BB962C8B-B14F-4D97-AF65-F5344CB8AC3E}">
        <p14:creationId xmlns:p14="http://schemas.microsoft.com/office/powerpoint/2010/main" val="2790242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EDE970A8-0BF9-44BB-39BB-F0C35E26BFCB}"/>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08CC6362-FF4E-85ED-600F-1E8E31001E8B}"/>
              </a:ext>
            </a:extLst>
          </p:cNvPr>
          <p:cNvSpPr>
            <a:spLocks noGrp="1"/>
          </p:cNvSpPr>
          <p:nvPr>
            <p:ph type="title"/>
          </p:nvPr>
        </p:nvSpPr>
        <p:spPr/>
        <p:txBody>
          <a:bodyPr vert="horz">
            <a:normAutofit/>
          </a:bodyPr>
          <a:lstStyle/>
          <a:p>
            <a:r>
              <a:rPr lang="en-US" dirty="0" err="1"/>
              <a:t>Marketshift</a:t>
            </a:r>
            <a:r>
              <a:rPr lang="en-US" dirty="0"/>
              <a:t> Stability</a:t>
            </a:r>
            <a:endParaRPr lang="en-US" dirty="0">
              <a:solidFill>
                <a:srgbClr val="00338D"/>
              </a:solidFill>
            </a:endParaRPr>
          </a:p>
        </p:txBody>
      </p:sp>
    </p:spTree>
    <p:extLst>
      <p:ext uri="{BB962C8B-B14F-4D97-AF65-F5344CB8AC3E}">
        <p14:creationId xmlns:p14="http://schemas.microsoft.com/office/powerpoint/2010/main" val="1960141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B300DBD-80BB-58A6-6BD6-75ABE522703E}"/>
              </a:ext>
            </a:extLst>
          </p:cNvPr>
          <p:cNvSpPr>
            <a:spLocks noGrp="1"/>
          </p:cNvSpPr>
          <p:nvPr>
            <p:ph type="body" idx="1"/>
          </p:nvPr>
        </p:nvSpPr>
        <p:spPr>
          <a:xfrm>
            <a:off x="2743198" y="1065479"/>
            <a:ext cx="8769353" cy="1589967"/>
          </a:xfrm>
        </p:spPr>
        <p:txBody>
          <a:bodyPr>
            <a:noAutofit/>
          </a:bodyPr>
          <a:lstStyle/>
          <a:p>
            <a:pPr marL="576263" indent="-342900">
              <a:lnSpc>
                <a:spcPct val="100000"/>
              </a:lnSpc>
              <a:spcBef>
                <a:spcPts val="1200"/>
              </a:spcBef>
            </a:pPr>
            <a:r>
              <a:rPr lang="en-US" sz="1600" dirty="0">
                <a:solidFill>
                  <a:schemeClr val="tx1"/>
                </a:solidFill>
              </a:rPr>
              <a:t>The </a:t>
            </a:r>
            <a:r>
              <a:rPr lang="en-US" sz="1600" b="1" dirty="0">
                <a:solidFill>
                  <a:schemeClr val="tx1"/>
                </a:solidFill>
              </a:rPr>
              <a:t>Market Shift Adjustment (MSA)</a:t>
            </a:r>
            <a:r>
              <a:rPr lang="en-US" sz="1600" dirty="0">
                <a:solidFill>
                  <a:schemeClr val="tx1"/>
                </a:solidFill>
              </a:rPr>
              <a:t> adjusts a hospital's Global Budget Revenue for </a:t>
            </a:r>
            <a:r>
              <a:rPr lang="en-US" sz="1600" b="1" dirty="0">
                <a:solidFill>
                  <a:schemeClr val="tx1"/>
                </a:solidFill>
              </a:rPr>
              <a:t>supply or market preference changes</a:t>
            </a:r>
            <a:r>
              <a:rPr lang="en-US" sz="1600" dirty="0">
                <a:solidFill>
                  <a:schemeClr val="tx1"/>
                </a:solidFill>
              </a:rPr>
              <a:t> at the local level, currently a combination of both zip codes and counties.</a:t>
            </a:r>
          </a:p>
          <a:p>
            <a:pPr marL="576263" indent="-342900">
              <a:lnSpc>
                <a:spcPct val="100000"/>
              </a:lnSpc>
              <a:spcBef>
                <a:spcPts val="1200"/>
              </a:spcBef>
            </a:pPr>
            <a:r>
              <a:rPr lang="en-US" sz="1600" dirty="0">
                <a:solidFill>
                  <a:schemeClr val="tx1"/>
                </a:solidFill>
              </a:rPr>
              <a:t>However, changes among </a:t>
            </a:r>
            <a:r>
              <a:rPr lang="en-US" sz="1600" b="1" dirty="0">
                <a:solidFill>
                  <a:schemeClr val="tx1"/>
                </a:solidFill>
              </a:rPr>
              <a:t>geographies with small volume</a:t>
            </a:r>
            <a:r>
              <a:rPr lang="en-US" sz="1600" dirty="0">
                <a:solidFill>
                  <a:schemeClr val="tx1"/>
                </a:solidFill>
              </a:rPr>
              <a:t> may not effectively distinguish between these structural changes and random noise.</a:t>
            </a:r>
          </a:p>
          <a:p>
            <a:pPr marL="576263" indent="-342900">
              <a:lnSpc>
                <a:spcPct val="100000"/>
              </a:lnSpc>
              <a:spcBef>
                <a:spcPts val="1200"/>
              </a:spcBef>
            </a:pPr>
            <a:r>
              <a:rPr lang="en-US" sz="1600" dirty="0">
                <a:solidFill>
                  <a:srgbClr val="000000"/>
                </a:solidFill>
              </a:rPr>
              <a:t>This analysis serves two purposes:</a:t>
            </a:r>
          </a:p>
          <a:p>
            <a:pPr marL="1185848" lvl="1" indent="-342900">
              <a:lnSpc>
                <a:spcPct val="100000"/>
              </a:lnSpc>
              <a:spcBef>
                <a:spcPts val="600"/>
              </a:spcBef>
            </a:pPr>
            <a:r>
              <a:rPr lang="en-US" sz="1400" dirty="0"/>
              <a:t>Test the </a:t>
            </a:r>
            <a:r>
              <a:rPr lang="en-US" sz="1400" b="1" dirty="0"/>
              <a:t>statistical reliability</a:t>
            </a:r>
            <a:r>
              <a:rPr lang="en-US" sz="1400" dirty="0"/>
              <a:t> of the MSA calculation.</a:t>
            </a:r>
          </a:p>
          <a:p>
            <a:pPr marL="1185848" lvl="1" indent="-342900">
              <a:lnSpc>
                <a:spcPct val="100000"/>
              </a:lnSpc>
              <a:spcBef>
                <a:spcPts val="600"/>
              </a:spcBef>
            </a:pPr>
            <a:r>
              <a:rPr lang="en-US" sz="1400" dirty="0"/>
              <a:t>Evaluate the degree that reliability can be improved by </a:t>
            </a:r>
            <a:r>
              <a:rPr lang="en-US" sz="1400" b="1" dirty="0"/>
              <a:t>aggregating/carving out small markets</a:t>
            </a:r>
            <a:r>
              <a:rPr lang="en-US" sz="1400" dirty="0"/>
              <a:t>.</a:t>
            </a:r>
          </a:p>
        </p:txBody>
      </p:sp>
      <p:sp>
        <p:nvSpPr>
          <p:cNvPr id="5" name="Title 4">
            <a:extLst>
              <a:ext uri="{FF2B5EF4-FFF2-40B4-BE49-F238E27FC236}">
                <a16:creationId xmlns:a16="http://schemas.microsoft.com/office/drawing/2014/main" id="{404376E4-DD04-C973-8EF6-8B4CD89F049F}"/>
              </a:ext>
            </a:extLst>
          </p:cNvPr>
          <p:cNvSpPr>
            <a:spLocks noGrp="1"/>
          </p:cNvSpPr>
          <p:nvPr>
            <p:ph type="title"/>
          </p:nvPr>
        </p:nvSpPr>
        <p:spPr>
          <a:xfrm>
            <a:off x="972126" y="347859"/>
            <a:ext cx="10857923" cy="600800"/>
          </a:xfrm>
        </p:spPr>
        <p:txBody>
          <a:bodyPr/>
          <a:lstStyle/>
          <a:p>
            <a:r>
              <a:rPr lang="en-US"/>
              <a:t>Use Simulation Methods to Evaluate Small Zip Reliability Solutions</a:t>
            </a:r>
          </a:p>
        </p:txBody>
      </p:sp>
      <p:sp>
        <p:nvSpPr>
          <p:cNvPr id="8" name="TextBox 7">
            <a:extLst>
              <a:ext uri="{FF2B5EF4-FFF2-40B4-BE49-F238E27FC236}">
                <a16:creationId xmlns:a16="http://schemas.microsoft.com/office/drawing/2014/main" id="{5FEEF83B-8E7A-E2B9-B8BF-3EC428EAC74E}"/>
              </a:ext>
            </a:extLst>
          </p:cNvPr>
          <p:cNvSpPr txBox="1"/>
          <p:nvPr/>
        </p:nvSpPr>
        <p:spPr>
          <a:xfrm>
            <a:off x="1222197" y="1704981"/>
            <a:ext cx="1146468" cy="646331"/>
          </a:xfrm>
          <a:prstGeom prst="rect">
            <a:avLst/>
          </a:prstGeom>
          <a:noFill/>
        </p:spPr>
        <p:txBody>
          <a:bodyPr wrap="none" rtlCol="0">
            <a:spAutoFit/>
          </a:bodyPr>
          <a:lstStyle/>
          <a:p>
            <a:pPr algn="ctr"/>
            <a:r>
              <a:rPr lang="en-US" b="1"/>
              <a:t>Analytic</a:t>
            </a:r>
          </a:p>
          <a:p>
            <a:pPr algn="ctr"/>
            <a:r>
              <a:rPr lang="en-US" b="1"/>
              <a:t>Purpose</a:t>
            </a:r>
          </a:p>
        </p:txBody>
      </p:sp>
      <p:sp>
        <p:nvSpPr>
          <p:cNvPr id="9" name="Text Placeholder 5">
            <a:extLst>
              <a:ext uri="{FF2B5EF4-FFF2-40B4-BE49-F238E27FC236}">
                <a16:creationId xmlns:a16="http://schemas.microsoft.com/office/drawing/2014/main" id="{0C517641-5744-6C83-B1DE-5A530F3D077B}"/>
              </a:ext>
            </a:extLst>
          </p:cNvPr>
          <p:cNvSpPr txBox="1">
            <a:spLocks/>
          </p:cNvSpPr>
          <p:nvPr/>
        </p:nvSpPr>
        <p:spPr>
          <a:xfrm>
            <a:off x="2768024" y="3706926"/>
            <a:ext cx="8744527" cy="2335099"/>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609585" marR="0" lvl="0" indent="-431789" algn="l" rtl="0">
              <a:lnSpc>
                <a:spcPct val="114000"/>
              </a:lnSpc>
              <a:spcBef>
                <a:spcPts val="1067"/>
              </a:spcBef>
              <a:spcAft>
                <a:spcPts val="0"/>
              </a:spcAft>
              <a:buClr>
                <a:schemeClr val="dk1"/>
              </a:buClr>
              <a:buSzPts val="1500"/>
              <a:buFont typeface="Arial"/>
              <a:buChar char="•"/>
              <a:defRPr sz="2400" b="0" i="0" u="none" strike="noStrike" cap="none">
                <a:solidFill>
                  <a:schemeClr val="dk1"/>
                </a:solidFill>
                <a:latin typeface="Arial"/>
                <a:ea typeface="Arial"/>
                <a:cs typeface="Arial"/>
                <a:sym typeface="Arial"/>
              </a:defRPr>
            </a:lvl1pPr>
            <a:lvl2pPr marL="1219170" marR="0" lvl="1" indent="-423323" algn="l" rtl="0">
              <a:lnSpc>
                <a:spcPct val="114000"/>
              </a:lnSpc>
              <a:spcBef>
                <a:spcPts val="533"/>
              </a:spcBef>
              <a:spcAft>
                <a:spcPts val="0"/>
              </a:spcAft>
              <a:buClr>
                <a:srgbClr val="0066CC"/>
              </a:buClr>
              <a:buSzPts val="1400"/>
              <a:buFont typeface="Arial"/>
              <a:buChar char="•"/>
              <a:defRPr sz="1867" b="0" i="0" u="none" strike="noStrike" cap="none">
                <a:solidFill>
                  <a:srgbClr val="0066CC"/>
                </a:solidFill>
                <a:latin typeface="Arial"/>
                <a:ea typeface="Arial"/>
                <a:cs typeface="Arial"/>
                <a:sym typeface="Arial"/>
              </a:defRPr>
            </a:lvl2pPr>
            <a:lvl3pPr marL="1828754" marR="0" lvl="2" indent="-423323" algn="l" rtl="0">
              <a:lnSpc>
                <a:spcPct val="114000"/>
              </a:lnSpc>
              <a:spcBef>
                <a:spcPts val="533"/>
              </a:spcBef>
              <a:spcAft>
                <a:spcPts val="0"/>
              </a:spcAft>
              <a:buClr>
                <a:srgbClr val="0066CC"/>
              </a:buClr>
              <a:buSzPts val="1400"/>
              <a:buFont typeface="Arial"/>
              <a:buChar char="•"/>
              <a:defRPr sz="1867" b="0" i="0" u="none" strike="noStrike" cap="none">
                <a:solidFill>
                  <a:srgbClr val="0066CC"/>
                </a:solidFill>
                <a:latin typeface="Arial"/>
                <a:ea typeface="Arial"/>
                <a:cs typeface="Arial"/>
                <a:sym typeface="Arial"/>
              </a:defRPr>
            </a:lvl3pPr>
            <a:lvl4pPr marL="2438339" marR="0" lvl="3" indent="-423323" algn="l" rtl="0">
              <a:lnSpc>
                <a:spcPct val="114000"/>
              </a:lnSpc>
              <a:spcBef>
                <a:spcPts val="533"/>
              </a:spcBef>
              <a:spcAft>
                <a:spcPts val="0"/>
              </a:spcAft>
              <a:buClr>
                <a:srgbClr val="0066CC"/>
              </a:buClr>
              <a:buSzPts val="1400"/>
              <a:buFont typeface="Arial"/>
              <a:buChar char="•"/>
              <a:defRPr sz="1867" b="0" i="0" u="none" strike="noStrike" cap="none">
                <a:solidFill>
                  <a:srgbClr val="0066CC"/>
                </a:solidFill>
                <a:latin typeface="Arial"/>
                <a:ea typeface="Arial"/>
                <a:cs typeface="Arial"/>
                <a:sym typeface="Arial"/>
              </a:defRPr>
            </a:lvl4pPr>
            <a:lvl5pPr marL="3047924" marR="0" lvl="4" indent="-423323" algn="l" rtl="0">
              <a:lnSpc>
                <a:spcPct val="114000"/>
              </a:lnSpc>
              <a:spcBef>
                <a:spcPts val="533"/>
              </a:spcBef>
              <a:spcAft>
                <a:spcPts val="0"/>
              </a:spcAft>
              <a:buClr>
                <a:srgbClr val="0066CC"/>
              </a:buClr>
              <a:buSzPts val="1400"/>
              <a:buFont typeface="Arial"/>
              <a:buChar char="•"/>
              <a:defRPr sz="1867" b="0" i="0" u="none" strike="noStrike" cap="none">
                <a:solidFill>
                  <a:srgbClr val="0066CC"/>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pPr marL="576263" indent="-342900">
              <a:lnSpc>
                <a:spcPct val="100000"/>
              </a:lnSpc>
              <a:spcBef>
                <a:spcPts val="1200"/>
              </a:spcBef>
            </a:pPr>
            <a:r>
              <a:rPr lang="en-US" sz="1600" b="1" kern="0" dirty="0">
                <a:solidFill>
                  <a:schemeClr val="tx1"/>
                </a:solidFill>
              </a:rPr>
              <a:t>Simulate</a:t>
            </a:r>
            <a:r>
              <a:rPr lang="en-US" sz="1600" kern="0" dirty="0">
                <a:solidFill>
                  <a:schemeClr val="tx1"/>
                </a:solidFill>
              </a:rPr>
              <a:t> discharge volume to test various “what if” scenarios in a statistically sound manner.</a:t>
            </a:r>
          </a:p>
          <a:p>
            <a:pPr marL="576263" indent="-342900">
              <a:lnSpc>
                <a:spcPct val="100000"/>
              </a:lnSpc>
              <a:spcBef>
                <a:spcPts val="1200"/>
              </a:spcBef>
            </a:pPr>
            <a:r>
              <a:rPr lang="en-US" sz="1600" b="1" kern="0" dirty="0">
                <a:solidFill>
                  <a:schemeClr val="tx1"/>
                </a:solidFill>
              </a:rPr>
              <a:t>Calculate</a:t>
            </a:r>
            <a:r>
              <a:rPr lang="en-US" sz="1600" kern="0" dirty="0">
                <a:solidFill>
                  <a:schemeClr val="tx1"/>
                </a:solidFill>
              </a:rPr>
              <a:t> and </a:t>
            </a:r>
            <a:r>
              <a:rPr lang="en-US" sz="1600" b="1" kern="0" dirty="0">
                <a:solidFill>
                  <a:schemeClr val="tx1"/>
                </a:solidFill>
              </a:rPr>
              <a:t>Evaluate</a:t>
            </a:r>
            <a:r>
              <a:rPr lang="en-US" sz="1600" kern="0" dirty="0">
                <a:solidFill>
                  <a:schemeClr val="tx1"/>
                </a:solidFill>
              </a:rPr>
              <a:t> MSA reliability under several aggregation scenarios</a:t>
            </a:r>
            <a:r>
              <a:rPr lang="en-US" sz="1600" kern="0" dirty="0">
                <a:solidFill>
                  <a:srgbClr val="000000"/>
                </a:solidFill>
              </a:rPr>
              <a:t>.</a:t>
            </a:r>
          </a:p>
          <a:p>
            <a:pPr marL="1185848" lvl="1" indent="-342900">
              <a:lnSpc>
                <a:spcPct val="100000"/>
              </a:lnSpc>
              <a:spcBef>
                <a:spcPts val="600"/>
              </a:spcBef>
            </a:pPr>
            <a:r>
              <a:rPr lang="en-US" sz="1400" kern="0" dirty="0"/>
              <a:t>For surgery service lines, aggregate zip codes to Maryland Health Care Commission (MHCC) regions or statewide level.</a:t>
            </a:r>
          </a:p>
          <a:p>
            <a:pPr marL="1185848" lvl="1" indent="-342900">
              <a:lnSpc>
                <a:spcPct val="100000"/>
              </a:lnSpc>
              <a:spcBef>
                <a:spcPts val="600"/>
              </a:spcBef>
            </a:pPr>
            <a:r>
              <a:rPr lang="en-US" sz="1400" kern="0" dirty="0"/>
              <a:t>Investigate consolidating service lines by clinical overlap.</a:t>
            </a:r>
          </a:p>
          <a:p>
            <a:pPr marL="1185848" lvl="1" indent="-342900">
              <a:lnSpc>
                <a:spcPct val="100000"/>
              </a:lnSpc>
              <a:spcBef>
                <a:spcPts val="600"/>
              </a:spcBef>
            </a:pPr>
            <a:r>
              <a:rPr lang="en-US" sz="1400" kern="0" dirty="0"/>
              <a:t>Consider excluding low-volume inpatient service lines.</a:t>
            </a:r>
          </a:p>
        </p:txBody>
      </p:sp>
      <p:sp>
        <p:nvSpPr>
          <p:cNvPr id="11" name="TextBox 10">
            <a:extLst>
              <a:ext uri="{FF2B5EF4-FFF2-40B4-BE49-F238E27FC236}">
                <a16:creationId xmlns:a16="http://schemas.microsoft.com/office/drawing/2014/main" id="{4C78700B-A5D4-DCD5-A799-14A8B46A9716}"/>
              </a:ext>
            </a:extLst>
          </p:cNvPr>
          <p:cNvSpPr txBox="1"/>
          <p:nvPr/>
        </p:nvSpPr>
        <p:spPr>
          <a:xfrm>
            <a:off x="972126" y="4175724"/>
            <a:ext cx="1646605" cy="646331"/>
          </a:xfrm>
          <a:prstGeom prst="rect">
            <a:avLst/>
          </a:prstGeom>
          <a:noFill/>
        </p:spPr>
        <p:txBody>
          <a:bodyPr wrap="square" rtlCol="0">
            <a:spAutoFit/>
          </a:bodyPr>
          <a:lstStyle/>
          <a:p>
            <a:pPr algn="ctr"/>
            <a:r>
              <a:rPr lang="en-US" b="1"/>
              <a:t>Analytic</a:t>
            </a:r>
          </a:p>
          <a:p>
            <a:pPr algn="ctr"/>
            <a:r>
              <a:rPr lang="en-US" b="1"/>
              <a:t>Approach</a:t>
            </a:r>
          </a:p>
        </p:txBody>
      </p:sp>
      <p:grpSp>
        <p:nvGrpSpPr>
          <p:cNvPr id="36" name="Group 35">
            <a:extLst>
              <a:ext uri="{FF2B5EF4-FFF2-40B4-BE49-F238E27FC236}">
                <a16:creationId xmlns:a16="http://schemas.microsoft.com/office/drawing/2014/main" id="{916DC0B5-B51F-19AF-B8E1-7105D35D4ADA}"/>
              </a:ext>
            </a:extLst>
          </p:cNvPr>
          <p:cNvGrpSpPr/>
          <p:nvPr/>
        </p:nvGrpSpPr>
        <p:grpSpPr>
          <a:xfrm>
            <a:off x="1338228" y="4822055"/>
            <a:ext cx="914400" cy="914400"/>
            <a:chOff x="1338228" y="4088630"/>
            <a:chExt cx="914400" cy="914400"/>
          </a:xfrm>
        </p:grpSpPr>
        <p:pic>
          <p:nvPicPr>
            <p:cNvPr id="7" name="Graphic 6" descr="Network diagram with solid fill">
              <a:extLst>
                <a:ext uri="{FF2B5EF4-FFF2-40B4-BE49-F238E27FC236}">
                  <a16:creationId xmlns:a16="http://schemas.microsoft.com/office/drawing/2014/main" id="{A2AB8C50-5578-AA61-ABD3-6968B22257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6328" y="4130500"/>
              <a:ext cx="640080" cy="640080"/>
            </a:xfrm>
            <a:prstGeom prst="rect">
              <a:avLst/>
            </a:prstGeom>
          </p:spPr>
        </p:pic>
        <p:pic>
          <p:nvPicPr>
            <p:cNvPr id="14" name="Graphic 13" descr="Magnifying glass with solid fill">
              <a:extLst>
                <a:ext uri="{FF2B5EF4-FFF2-40B4-BE49-F238E27FC236}">
                  <a16:creationId xmlns:a16="http://schemas.microsoft.com/office/drawing/2014/main" id="{54268CE0-0C95-0D89-EFD1-56D699D86A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38228" y="4088630"/>
              <a:ext cx="914400" cy="914400"/>
            </a:xfrm>
            <a:prstGeom prst="rect">
              <a:avLst/>
            </a:prstGeom>
          </p:spPr>
        </p:pic>
      </p:grpSp>
      <p:grpSp>
        <p:nvGrpSpPr>
          <p:cNvPr id="35" name="Group 34">
            <a:extLst>
              <a:ext uri="{FF2B5EF4-FFF2-40B4-BE49-F238E27FC236}">
                <a16:creationId xmlns:a16="http://schemas.microsoft.com/office/drawing/2014/main" id="{DB675DA6-C218-67F0-B84D-2415D446C833}"/>
              </a:ext>
            </a:extLst>
          </p:cNvPr>
          <p:cNvGrpSpPr/>
          <p:nvPr/>
        </p:nvGrpSpPr>
        <p:grpSpPr>
          <a:xfrm>
            <a:off x="1411634" y="2393586"/>
            <a:ext cx="767138" cy="764539"/>
            <a:chOff x="1411634" y="1945911"/>
            <a:chExt cx="767138" cy="764539"/>
          </a:xfrm>
        </p:grpSpPr>
        <p:sp>
          <p:nvSpPr>
            <p:cNvPr id="23" name="Freeform: Shape 22">
              <a:extLst>
                <a:ext uri="{FF2B5EF4-FFF2-40B4-BE49-F238E27FC236}">
                  <a16:creationId xmlns:a16="http://schemas.microsoft.com/office/drawing/2014/main" id="{E8266326-54A1-A92A-BF23-CA476C06E653}"/>
                </a:ext>
              </a:extLst>
            </p:cNvPr>
            <p:cNvSpPr/>
            <p:nvPr/>
          </p:nvSpPr>
          <p:spPr>
            <a:xfrm>
              <a:off x="2004025" y="1945911"/>
              <a:ext cx="174747" cy="167919"/>
            </a:xfrm>
            <a:custGeom>
              <a:avLst/>
              <a:gdLst>
                <a:gd name="connsiteX0" fmla="*/ 170498 w 174747"/>
                <a:gd name="connsiteY0" fmla="*/ 5042 h 167919"/>
                <a:gd name="connsiteX1" fmla="*/ 0 w 174747"/>
                <a:gd name="connsiteY1" fmla="*/ 25997 h 167919"/>
                <a:gd name="connsiteX2" fmla="*/ 78105 w 174747"/>
                <a:gd name="connsiteY2" fmla="*/ 87910 h 167919"/>
                <a:gd name="connsiteX3" fmla="*/ 140970 w 174747"/>
                <a:gd name="connsiteY3" fmla="*/ 167920 h 167919"/>
                <a:gd name="connsiteX4" fmla="*/ 170498 w 174747"/>
                <a:gd name="connsiteY4" fmla="*/ 5042 h 167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47" h="167919">
                  <a:moveTo>
                    <a:pt x="170498" y="5042"/>
                  </a:moveTo>
                  <a:cubicBezTo>
                    <a:pt x="157163" y="-8293"/>
                    <a:pt x="71438" y="6947"/>
                    <a:pt x="0" y="25997"/>
                  </a:cubicBezTo>
                  <a:cubicBezTo>
                    <a:pt x="25717" y="41237"/>
                    <a:pt x="52388" y="62192"/>
                    <a:pt x="78105" y="87910"/>
                  </a:cubicBezTo>
                  <a:cubicBezTo>
                    <a:pt x="104775" y="114580"/>
                    <a:pt x="125730" y="141250"/>
                    <a:pt x="140970" y="167920"/>
                  </a:cubicBezTo>
                  <a:cubicBezTo>
                    <a:pt x="160020" y="94577"/>
                    <a:pt x="184785" y="18377"/>
                    <a:pt x="170498" y="5042"/>
                  </a:cubicBezTo>
                  <a:close/>
                </a:path>
              </a:pathLst>
            </a:custGeom>
            <a:solidFill>
              <a:srgbClr val="0066CC"/>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CDA50D0-6C63-35B3-D9DB-7D106349D0D0}"/>
                </a:ext>
              </a:extLst>
            </p:cNvPr>
            <p:cNvSpPr/>
            <p:nvPr/>
          </p:nvSpPr>
          <p:spPr>
            <a:xfrm>
              <a:off x="1411634" y="2207771"/>
              <a:ext cx="232345" cy="222232"/>
            </a:xfrm>
            <a:custGeom>
              <a:avLst/>
              <a:gdLst>
                <a:gd name="connsiteX0" fmla="*/ 232346 w 232345"/>
                <a:gd name="connsiteY0" fmla="*/ 14645 h 222232"/>
                <a:gd name="connsiteX1" fmla="*/ 199961 w 232345"/>
                <a:gd name="connsiteY1" fmla="*/ 2262 h 222232"/>
                <a:gd name="connsiteX2" fmla="*/ 161861 w 232345"/>
                <a:gd name="connsiteY2" fmla="*/ 9882 h 222232"/>
                <a:gd name="connsiteX3" fmla="*/ 10413 w 232345"/>
                <a:gd name="connsiteY3" fmla="*/ 161330 h 222232"/>
                <a:gd name="connsiteX4" fmla="*/ 42798 w 232345"/>
                <a:gd name="connsiteY4" fmla="*/ 221337 h 222232"/>
                <a:gd name="connsiteX5" fmla="*/ 169481 w 232345"/>
                <a:gd name="connsiteY5" fmla="*/ 192762 h 222232"/>
                <a:gd name="connsiteX6" fmla="*/ 232346 w 232345"/>
                <a:gd name="connsiteY6" fmla="*/ 14645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45" h="222232">
                  <a:moveTo>
                    <a:pt x="232346" y="14645"/>
                  </a:moveTo>
                  <a:lnTo>
                    <a:pt x="199961" y="2262"/>
                  </a:lnTo>
                  <a:cubicBezTo>
                    <a:pt x="186626" y="-2500"/>
                    <a:pt x="172338" y="357"/>
                    <a:pt x="161861" y="9882"/>
                  </a:cubicBezTo>
                  <a:lnTo>
                    <a:pt x="10413" y="161330"/>
                  </a:lnTo>
                  <a:cubicBezTo>
                    <a:pt x="-14352" y="186095"/>
                    <a:pt x="8508" y="228957"/>
                    <a:pt x="42798" y="221337"/>
                  </a:cubicBezTo>
                  <a:lnTo>
                    <a:pt x="169481" y="192762"/>
                  </a:lnTo>
                  <a:cubicBezTo>
                    <a:pt x="179958" y="145137"/>
                    <a:pt x="197103" y="81320"/>
                    <a:pt x="232346" y="14645"/>
                  </a:cubicBezTo>
                  <a:close/>
                </a:path>
              </a:pathLst>
            </a:custGeom>
            <a:solidFill>
              <a:srgbClr val="0066CC"/>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5792C11-6CF1-D9EB-16F1-4A00121B720D}"/>
                </a:ext>
              </a:extLst>
            </p:cNvPr>
            <p:cNvSpPr/>
            <p:nvPr/>
          </p:nvSpPr>
          <p:spPr>
            <a:xfrm>
              <a:off x="1691646" y="2471019"/>
              <a:ext cx="222671" cy="239431"/>
            </a:xfrm>
            <a:custGeom>
              <a:avLst/>
              <a:gdLst>
                <a:gd name="connsiteX0" fmla="*/ 204747 w 222671"/>
                <a:gd name="connsiteY0" fmla="*/ 0 h 239431"/>
                <a:gd name="connsiteX1" fmla="*/ 30439 w 222671"/>
                <a:gd name="connsiteY1" fmla="*/ 60960 h 239431"/>
                <a:gd name="connsiteX2" fmla="*/ 912 w 222671"/>
                <a:gd name="connsiteY2" fmla="*/ 196215 h 239431"/>
                <a:gd name="connsiteX3" fmla="*/ 60919 w 222671"/>
                <a:gd name="connsiteY3" fmla="*/ 228600 h 239431"/>
                <a:gd name="connsiteX4" fmla="*/ 212367 w 222671"/>
                <a:gd name="connsiteY4" fmla="*/ 77152 h 239431"/>
                <a:gd name="connsiteX5" fmla="*/ 219987 w 222671"/>
                <a:gd name="connsiteY5" fmla="*/ 39052 h 239431"/>
                <a:gd name="connsiteX6" fmla="*/ 204747 w 222671"/>
                <a:gd name="connsiteY6" fmla="*/ 0 h 23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671" h="239431">
                  <a:moveTo>
                    <a:pt x="204747" y="0"/>
                  </a:moveTo>
                  <a:cubicBezTo>
                    <a:pt x="140929" y="33338"/>
                    <a:pt x="79969" y="51435"/>
                    <a:pt x="30439" y="60960"/>
                  </a:cubicBezTo>
                  <a:lnTo>
                    <a:pt x="912" y="196215"/>
                  </a:lnTo>
                  <a:cubicBezTo>
                    <a:pt x="-6708" y="230505"/>
                    <a:pt x="35202" y="254317"/>
                    <a:pt x="60919" y="228600"/>
                  </a:cubicBezTo>
                  <a:lnTo>
                    <a:pt x="212367" y="77152"/>
                  </a:lnTo>
                  <a:cubicBezTo>
                    <a:pt x="221892" y="67627"/>
                    <a:pt x="225702" y="52388"/>
                    <a:pt x="219987" y="39052"/>
                  </a:cubicBezTo>
                  <a:lnTo>
                    <a:pt x="204747" y="0"/>
                  </a:lnTo>
                  <a:close/>
                </a:path>
              </a:pathLst>
            </a:custGeom>
            <a:solidFill>
              <a:srgbClr val="0066CC"/>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CE03D05D-BD8F-D08C-D610-0BF40A511741}"/>
                </a:ext>
              </a:extLst>
            </p:cNvPr>
            <p:cNvSpPr/>
            <p:nvPr/>
          </p:nvSpPr>
          <p:spPr>
            <a:xfrm>
              <a:off x="1614453" y="1989053"/>
              <a:ext cx="512445" cy="511492"/>
            </a:xfrm>
            <a:custGeom>
              <a:avLst/>
              <a:gdLst>
                <a:gd name="connsiteX0" fmla="*/ 338138 w 512445"/>
                <a:gd name="connsiteY0" fmla="*/ 0 h 511492"/>
                <a:gd name="connsiteX1" fmla="*/ 156210 w 512445"/>
                <a:gd name="connsiteY1" fmla="*/ 123825 h 511492"/>
                <a:gd name="connsiteX2" fmla="*/ 0 w 512445"/>
                <a:gd name="connsiteY2" fmla="*/ 452438 h 511492"/>
                <a:gd name="connsiteX3" fmla="*/ 59055 w 512445"/>
                <a:gd name="connsiteY3" fmla="*/ 511493 h 511492"/>
                <a:gd name="connsiteX4" fmla="*/ 388620 w 512445"/>
                <a:gd name="connsiteY4" fmla="*/ 356235 h 511492"/>
                <a:gd name="connsiteX5" fmla="*/ 512445 w 512445"/>
                <a:gd name="connsiteY5" fmla="*/ 175260 h 511492"/>
                <a:gd name="connsiteX6" fmla="*/ 440055 w 512445"/>
                <a:gd name="connsiteY6" fmla="*/ 70485 h 511492"/>
                <a:gd name="connsiteX7" fmla="*/ 338138 w 512445"/>
                <a:gd name="connsiteY7" fmla="*/ 0 h 511492"/>
                <a:gd name="connsiteX8" fmla="*/ 386715 w 512445"/>
                <a:gd name="connsiteY8" fmla="*/ 205740 h 511492"/>
                <a:gd name="connsiteX9" fmla="*/ 305753 w 512445"/>
                <a:gd name="connsiteY9" fmla="*/ 205740 h 511492"/>
                <a:gd name="connsiteX10" fmla="*/ 305753 w 512445"/>
                <a:gd name="connsiteY10" fmla="*/ 124778 h 511492"/>
                <a:gd name="connsiteX11" fmla="*/ 386715 w 512445"/>
                <a:gd name="connsiteY11" fmla="*/ 124778 h 511492"/>
                <a:gd name="connsiteX12" fmla="*/ 386715 w 512445"/>
                <a:gd name="connsiteY12" fmla="*/ 205740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2445" h="511492">
                  <a:moveTo>
                    <a:pt x="338138" y="0"/>
                  </a:moveTo>
                  <a:cubicBezTo>
                    <a:pt x="281940" y="22860"/>
                    <a:pt x="218123" y="61913"/>
                    <a:pt x="156210" y="123825"/>
                  </a:cubicBezTo>
                  <a:cubicBezTo>
                    <a:pt x="42863" y="237173"/>
                    <a:pt x="9525" y="374333"/>
                    <a:pt x="0" y="452438"/>
                  </a:cubicBezTo>
                  <a:lnTo>
                    <a:pt x="59055" y="511493"/>
                  </a:lnTo>
                  <a:cubicBezTo>
                    <a:pt x="137160" y="501968"/>
                    <a:pt x="275273" y="469583"/>
                    <a:pt x="388620" y="356235"/>
                  </a:cubicBezTo>
                  <a:cubicBezTo>
                    <a:pt x="450533" y="294323"/>
                    <a:pt x="489585" y="231458"/>
                    <a:pt x="512445" y="175260"/>
                  </a:cubicBezTo>
                  <a:cubicBezTo>
                    <a:pt x="500063" y="143828"/>
                    <a:pt x="475298" y="106680"/>
                    <a:pt x="440055" y="70485"/>
                  </a:cubicBezTo>
                  <a:cubicBezTo>
                    <a:pt x="405765" y="37147"/>
                    <a:pt x="369570" y="12383"/>
                    <a:pt x="338138" y="0"/>
                  </a:cubicBezTo>
                  <a:close/>
                  <a:moveTo>
                    <a:pt x="386715" y="205740"/>
                  </a:moveTo>
                  <a:cubicBezTo>
                    <a:pt x="364808" y="227648"/>
                    <a:pt x="328613" y="227648"/>
                    <a:pt x="305753" y="205740"/>
                  </a:cubicBezTo>
                  <a:cubicBezTo>
                    <a:pt x="283845" y="183833"/>
                    <a:pt x="283845" y="147638"/>
                    <a:pt x="305753" y="124778"/>
                  </a:cubicBezTo>
                  <a:cubicBezTo>
                    <a:pt x="327660" y="102870"/>
                    <a:pt x="363855" y="102870"/>
                    <a:pt x="386715" y="124778"/>
                  </a:cubicBezTo>
                  <a:cubicBezTo>
                    <a:pt x="408623" y="147638"/>
                    <a:pt x="408623" y="183833"/>
                    <a:pt x="386715" y="205740"/>
                  </a:cubicBezTo>
                  <a:close/>
                </a:path>
              </a:pathLst>
            </a:custGeom>
            <a:solidFill>
              <a:srgbClr val="0066CC"/>
            </a:solidFill>
            <a:ln w="9525" cap="flat">
              <a:noFill/>
              <a:prstDash val="solid"/>
              <a:miter/>
            </a:ln>
          </p:spPr>
          <p:txBody>
            <a:bodyPr rtlCol="0" anchor="ctr"/>
            <a:lstStyle/>
            <a:p>
              <a:endParaRPr lang="en-US"/>
            </a:p>
          </p:txBody>
        </p:sp>
        <p:grpSp>
          <p:nvGrpSpPr>
            <p:cNvPr id="34" name="Group 33">
              <a:extLst>
                <a:ext uri="{FF2B5EF4-FFF2-40B4-BE49-F238E27FC236}">
                  <a16:creationId xmlns:a16="http://schemas.microsoft.com/office/drawing/2014/main" id="{152EA704-4965-44D7-40DA-A2C8DA2CD27D}"/>
                </a:ext>
              </a:extLst>
            </p:cNvPr>
            <p:cNvGrpSpPr/>
            <p:nvPr/>
          </p:nvGrpSpPr>
          <p:grpSpPr>
            <a:xfrm rot="-60000">
              <a:off x="1505440" y="2451964"/>
              <a:ext cx="155879" cy="164225"/>
              <a:chOff x="1502265" y="2448789"/>
              <a:chExt cx="155879" cy="164225"/>
            </a:xfrm>
          </p:grpSpPr>
          <p:sp>
            <p:nvSpPr>
              <p:cNvPr id="27" name="Freeform: Shape 26">
                <a:extLst>
                  <a:ext uri="{FF2B5EF4-FFF2-40B4-BE49-F238E27FC236}">
                    <a16:creationId xmlns:a16="http://schemas.microsoft.com/office/drawing/2014/main" id="{28F1A991-908F-9327-F088-210F1C23172D}"/>
                  </a:ext>
                </a:extLst>
              </p:cNvPr>
              <p:cNvSpPr/>
              <p:nvPr/>
            </p:nvSpPr>
            <p:spPr>
              <a:xfrm>
                <a:off x="1502265" y="2477071"/>
                <a:ext cx="135662" cy="135943"/>
              </a:xfrm>
              <a:custGeom>
                <a:avLst/>
                <a:gdLst>
                  <a:gd name="connsiteX0" fmla="*/ 111235 w 135662"/>
                  <a:gd name="connsiteY0" fmla="*/ 24428 h 135943"/>
                  <a:gd name="connsiteX1" fmla="*/ 66467 w 135662"/>
                  <a:gd name="connsiteY1" fmla="*/ 14903 h 135943"/>
                  <a:gd name="connsiteX2" fmla="*/ 2650 w 135662"/>
                  <a:gd name="connsiteY2" fmla="*/ 133013 h 135943"/>
                  <a:gd name="connsiteX3" fmla="*/ 120760 w 135662"/>
                  <a:gd name="connsiteY3" fmla="*/ 69195 h 135943"/>
                  <a:gd name="connsiteX4" fmla="*/ 111235 w 135662"/>
                  <a:gd name="connsiteY4" fmla="*/ 24428 h 135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62" h="135943">
                    <a:moveTo>
                      <a:pt x="111235" y="24428"/>
                    </a:moveTo>
                    <a:cubicBezTo>
                      <a:pt x="95995" y="9188"/>
                      <a:pt x="97900" y="-16530"/>
                      <a:pt x="66467" y="14903"/>
                    </a:cubicBezTo>
                    <a:cubicBezTo>
                      <a:pt x="35035" y="46335"/>
                      <a:pt x="-11638" y="117773"/>
                      <a:pt x="2650" y="133013"/>
                    </a:cubicBezTo>
                    <a:cubicBezTo>
                      <a:pt x="17890" y="148253"/>
                      <a:pt x="89327" y="100628"/>
                      <a:pt x="120760" y="69195"/>
                    </a:cubicBezTo>
                    <a:cubicBezTo>
                      <a:pt x="152192" y="36810"/>
                      <a:pt x="126475" y="38715"/>
                      <a:pt x="111235" y="24428"/>
                    </a:cubicBezTo>
                    <a:close/>
                  </a:path>
                </a:pathLst>
              </a:custGeom>
              <a:solidFill>
                <a:schemeClr val="accent5"/>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87DC7826-1DB2-4360-07BB-AC72B0722817}"/>
                  </a:ext>
                </a:extLst>
              </p:cNvPr>
              <p:cNvSpPr/>
              <p:nvPr/>
            </p:nvSpPr>
            <p:spPr>
              <a:xfrm rot="20180394">
                <a:off x="1566704" y="2507491"/>
                <a:ext cx="91440" cy="91440"/>
              </a:xfrm>
              <a:custGeom>
                <a:avLst/>
                <a:gdLst>
                  <a:gd name="connsiteX0" fmla="*/ 111235 w 135662"/>
                  <a:gd name="connsiteY0" fmla="*/ 24428 h 135943"/>
                  <a:gd name="connsiteX1" fmla="*/ 66467 w 135662"/>
                  <a:gd name="connsiteY1" fmla="*/ 14903 h 135943"/>
                  <a:gd name="connsiteX2" fmla="*/ 2650 w 135662"/>
                  <a:gd name="connsiteY2" fmla="*/ 133013 h 135943"/>
                  <a:gd name="connsiteX3" fmla="*/ 120760 w 135662"/>
                  <a:gd name="connsiteY3" fmla="*/ 69195 h 135943"/>
                  <a:gd name="connsiteX4" fmla="*/ 111235 w 135662"/>
                  <a:gd name="connsiteY4" fmla="*/ 24428 h 135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62" h="135943">
                    <a:moveTo>
                      <a:pt x="111235" y="24428"/>
                    </a:moveTo>
                    <a:cubicBezTo>
                      <a:pt x="95995" y="9188"/>
                      <a:pt x="97900" y="-16530"/>
                      <a:pt x="66467" y="14903"/>
                    </a:cubicBezTo>
                    <a:cubicBezTo>
                      <a:pt x="35035" y="46335"/>
                      <a:pt x="-11638" y="117773"/>
                      <a:pt x="2650" y="133013"/>
                    </a:cubicBezTo>
                    <a:cubicBezTo>
                      <a:pt x="17890" y="148253"/>
                      <a:pt x="89327" y="100628"/>
                      <a:pt x="120760" y="69195"/>
                    </a:cubicBezTo>
                    <a:cubicBezTo>
                      <a:pt x="152192" y="36810"/>
                      <a:pt x="126475" y="38715"/>
                      <a:pt x="111235" y="24428"/>
                    </a:cubicBezTo>
                    <a:close/>
                  </a:path>
                </a:pathLst>
              </a:custGeom>
              <a:solidFill>
                <a:schemeClr val="accent5"/>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5773BB3-32A9-AE1A-45A7-3E8429F48B4D}"/>
                  </a:ext>
                </a:extLst>
              </p:cNvPr>
              <p:cNvSpPr/>
              <p:nvPr/>
            </p:nvSpPr>
            <p:spPr>
              <a:xfrm rot="1383812">
                <a:off x="1514648" y="2448789"/>
                <a:ext cx="91440" cy="91440"/>
              </a:xfrm>
              <a:custGeom>
                <a:avLst/>
                <a:gdLst>
                  <a:gd name="connsiteX0" fmla="*/ 111235 w 135662"/>
                  <a:gd name="connsiteY0" fmla="*/ 24428 h 135943"/>
                  <a:gd name="connsiteX1" fmla="*/ 66467 w 135662"/>
                  <a:gd name="connsiteY1" fmla="*/ 14903 h 135943"/>
                  <a:gd name="connsiteX2" fmla="*/ 2650 w 135662"/>
                  <a:gd name="connsiteY2" fmla="*/ 133013 h 135943"/>
                  <a:gd name="connsiteX3" fmla="*/ 120760 w 135662"/>
                  <a:gd name="connsiteY3" fmla="*/ 69195 h 135943"/>
                  <a:gd name="connsiteX4" fmla="*/ 111235 w 135662"/>
                  <a:gd name="connsiteY4" fmla="*/ 24428 h 135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62" h="135943">
                    <a:moveTo>
                      <a:pt x="111235" y="24428"/>
                    </a:moveTo>
                    <a:cubicBezTo>
                      <a:pt x="95995" y="9188"/>
                      <a:pt x="97900" y="-16530"/>
                      <a:pt x="66467" y="14903"/>
                    </a:cubicBezTo>
                    <a:cubicBezTo>
                      <a:pt x="35035" y="46335"/>
                      <a:pt x="-11638" y="117773"/>
                      <a:pt x="2650" y="133013"/>
                    </a:cubicBezTo>
                    <a:cubicBezTo>
                      <a:pt x="17890" y="148253"/>
                      <a:pt x="89327" y="100628"/>
                      <a:pt x="120760" y="69195"/>
                    </a:cubicBezTo>
                    <a:cubicBezTo>
                      <a:pt x="152192" y="36810"/>
                      <a:pt x="126475" y="38715"/>
                      <a:pt x="111235" y="24428"/>
                    </a:cubicBezTo>
                    <a:close/>
                  </a:path>
                </a:pathLst>
              </a:custGeom>
              <a:solidFill>
                <a:schemeClr val="accent5"/>
              </a:solidFill>
              <a:ln w="9525" cap="flat">
                <a:noFill/>
                <a:prstDash val="solid"/>
                <a:miter/>
              </a:ln>
            </p:spPr>
            <p:txBody>
              <a:bodyPr rtlCol="0" anchor="ctr"/>
              <a:lstStyle/>
              <a:p>
                <a:endParaRPr lang="en-US"/>
              </a:p>
            </p:txBody>
          </p:sp>
        </p:grpSp>
      </p:grpSp>
      <p:sp>
        <p:nvSpPr>
          <p:cNvPr id="38" name="Google Shape;37;p26">
            <a:extLst>
              <a:ext uri="{FF2B5EF4-FFF2-40B4-BE49-F238E27FC236}">
                <a16:creationId xmlns:a16="http://schemas.microsoft.com/office/drawing/2014/main" id="{A35F65BD-0650-BB39-C564-9EACA9313284}"/>
              </a:ext>
            </a:extLst>
          </p:cNvPr>
          <p:cNvSpPr txBox="1">
            <a:spLocks/>
          </p:cNvSpPr>
          <p:nvPr/>
        </p:nvSpPr>
        <p:spPr>
          <a:xfrm>
            <a:off x="11512551" y="6213475"/>
            <a:ext cx="578000" cy="365200"/>
          </a:xfrm>
          <a:prstGeom prst="rect">
            <a:avLst/>
          </a:prstGeom>
          <a:noFill/>
          <a:ln>
            <a:noFill/>
          </a:ln>
        </p:spPr>
        <p:txBody>
          <a:bodyPr spcFirstLastPara="1" wrap="square" lIns="68575" tIns="34275" rIns="68575" bIns="34275" anchor="ctr" anchorCtr="0">
            <a:noAutofit/>
          </a:bodyPr>
          <a:lstStyle>
            <a:defPPr>
              <a:defRPr lang="en-US"/>
            </a:defPPr>
            <a:lvl1pPr marL="0" marR="0" lvl="0"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1pPr>
            <a:lvl2pPr marL="0" marR="0" lvl="1"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2pPr>
            <a:lvl3pPr marL="0" marR="0" lvl="2"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3pPr>
            <a:lvl4pPr marL="0" marR="0" lvl="3"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4pPr>
            <a:lvl5pPr marL="0" marR="0" lvl="4"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5pPr>
            <a:lvl6pPr marL="0" marR="0" lvl="5"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6pPr>
            <a:lvl7pPr marL="0" marR="0" lvl="6"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7pPr>
            <a:lvl8pPr marL="0" marR="0" lvl="7"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8pPr>
            <a:lvl9pPr marL="0" marR="0" lvl="8"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9pPr>
          </a:lstStyle>
          <a:p>
            <a:fld id="{00000000-1234-1234-1234-123412341234}" type="slidenum">
              <a:rPr lang="en" smtClean="0"/>
              <a:pPr/>
              <a:t>5</a:t>
            </a:fld>
            <a:endParaRPr lang="en"/>
          </a:p>
        </p:txBody>
      </p:sp>
    </p:spTree>
    <p:extLst>
      <p:ext uri="{BB962C8B-B14F-4D97-AF65-F5344CB8AC3E}">
        <p14:creationId xmlns:p14="http://schemas.microsoft.com/office/powerpoint/2010/main" val="1017589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20277-92A7-314D-B864-EA722B0FB431}"/>
            </a:ext>
          </a:extLst>
        </p:cNvPr>
        <p:cNvGrpSpPr/>
        <p:nvPr/>
      </p:nvGrpSpPr>
      <p:grpSpPr>
        <a:xfrm>
          <a:off x="0" y="0"/>
          <a:ext cx="0" cy="0"/>
          <a:chOff x="0" y="0"/>
          <a:chExt cx="0" cy="0"/>
        </a:xfrm>
      </p:grpSpPr>
      <p:sp>
        <p:nvSpPr>
          <p:cNvPr id="152" name="Arrow: Pentagon 151">
            <a:extLst>
              <a:ext uri="{FF2B5EF4-FFF2-40B4-BE49-F238E27FC236}">
                <a16:creationId xmlns:a16="http://schemas.microsoft.com/office/drawing/2014/main" id="{7F0BCE03-58FA-14EC-BD6C-82245DA54847}"/>
              </a:ext>
            </a:extLst>
          </p:cNvPr>
          <p:cNvSpPr/>
          <p:nvPr/>
        </p:nvSpPr>
        <p:spPr>
          <a:xfrm>
            <a:off x="924057" y="6121723"/>
            <a:ext cx="7939127" cy="54864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1" name="Rectangle 140">
            <a:extLst>
              <a:ext uri="{FF2B5EF4-FFF2-40B4-BE49-F238E27FC236}">
                <a16:creationId xmlns:a16="http://schemas.microsoft.com/office/drawing/2014/main" id="{42DCDC04-FEC7-77B6-C92D-4CEE2EBF169E}"/>
              </a:ext>
            </a:extLst>
          </p:cNvPr>
          <p:cNvSpPr/>
          <p:nvPr/>
        </p:nvSpPr>
        <p:spPr>
          <a:xfrm>
            <a:off x="6242685" y="2546216"/>
            <a:ext cx="5170171" cy="3474720"/>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7" name="TextBox 3376">
            <a:extLst>
              <a:ext uri="{FF2B5EF4-FFF2-40B4-BE49-F238E27FC236}">
                <a16:creationId xmlns:a16="http://schemas.microsoft.com/office/drawing/2014/main" id="{C400A6EE-E4CE-3F4C-423D-3E00162DF957}"/>
              </a:ext>
            </a:extLst>
          </p:cNvPr>
          <p:cNvSpPr txBox="1"/>
          <p:nvPr/>
        </p:nvSpPr>
        <p:spPr>
          <a:xfrm>
            <a:off x="970980" y="2517648"/>
            <a:ext cx="2760310" cy="492443"/>
          </a:xfrm>
          <a:prstGeom prst="rect">
            <a:avLst/>
          </a:prstGeom>
          <a:noFill/>
        </p:spPr>
        <p:txBody>
          <a:bodyPr wrap="square" rtlCol="0">
            <a:spAutoFit/>
          </a:bodyPr>
          <a:lstStyle/>
          <a:p>
            <a:pPr algn="ctr"/>
            <a:r>
              <a:rPr lang="en-US" sz="1400" dirty="0"/>
              <a:t>Observed Hospital Market Data </a:t>
            </a:r>
          </a:p>
          <a:p>
            <a:pPr algn="ctr"/>
            <a:r>
              <a:rPr lang="en-US" sz="1200" dirty="0"/>
              <a:t>(N=4 markets)</a:t>
            </a:r>
          </a:p>
        </p:txBody>
      </p:sp>
      <p:sp>
        <p:nvSpPr>
          <p:cNvPr id="3378" name="TextBox 3377">
            <a:extLst>
              <a:ext uri="{FF2B5EF4-FFF2-40B4-BE49-F238E27FC236}">
                <a16:creationId xmlns:a16="http://schemas.microsoft.com/office/drawing/2014/main" id="{8AE51D62-D478-AB93-172B-FD852D349B00}"/>
              </a:ext>
            </a:extLst>
          </p:cNvPr>
          <p:cNvSpPr txBox="1"/>
          <p:nvPr/>
        </p:nvSpPr>
        <p:spPr>
          <a:xfrm>
            <a:off x="6352688" y="2537968"/>
            <a:ext cx="1858100" cy="492443"/>
          </a:xfrm>
          <a:prstGeom prst="rect">
            <a:avLst/>
          </a:prstGeom>
          <a:noFill/>
        </p:spPr>
        <p:txBody>
          <a:bodyPr wrap="square" rtlCol="0">
            <a:spAutoFit/>
          </a:bodyPr>
          <a:lstStyle/>
          <a:p>
            <a:pPr algn="ctr"/>
            <a:r>
              <a:rPr lang="en-US" sz="1400"/>
              <a:t>Expanded Data</a:t>
            </a:r>
          </a:p>
          <a:p>
            <a:pPr algn="ctr"/>
            <a:r>
              <a:rPr lang="en-US" sz="1200"/>
              <a:t>(N=15 Discharges)</a:t>
            </a:r>
          </a:p>
        </p:txBody>
      </p:sp>
      <p:sp>
        <p:nvSpPr>
          <p:cNvPr id="186" name="Cube 185">
            <a:extLst>
              <a:ext uri="{FF2B5EF4-FFF2-40B4-BE49-F238E27FC236}">
                <a16:creationId xmlns:a16="http://schemas.microsoft.com/office/drawing/2014/main" id="{B5BC68BC-3F78-E57C-2437-1C0BC93746AB}"/>
              </a:ext>
            </a:extLst>
          </p:cNvPr>
          <p:cNvSpPr/>
          <p:nvPr/>
        </p:nvSpPr>
        <p:spPr>
          <a:xfrm>
            <a:off x="3958590" y="3234659"/>
            <a:ext cx="365760" cy="365760"/>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87" name="Cube 186">
            <a:extLst>
              <a:ext uri="{FF2B5EF4-FFF2-40B4-BE49-F238E27FC236}">
                <a16:creationId xmlns:a16="http://schemas.microsoft.com/office/drawing/2014/main" id="{C5B4DDB5-7877-13C4-B8F6-18032EFB2953}"/>
              </a:ext>
            </a:extLst>
          </p:cNvPr>
          <p:cNvSpPr/>
          <p:nvPr/>
        </p:nvSpPr>
        <p:spPr>
          <a:xfrm>
            <a:off x="4466619" y="3230281"/>
            <a:ext cx="365760" cy="365760"/>
          </a:xfrm>
          <a:prstGeom prst="cub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B</a:t>
            </a:r>
          </a:p>
        </p:txBody>
      </p:sp>
      <p:sp>
        <p:nvSpPr>
          <p:cNvPr id="188" name="Cube 187">
            <a:extLst>
              <a:ext uri="{FF2B5EF4-FFF2-40B4-BE49-F238E27FC236}">
                <a16:creationId xmlns:a16="http://schemas.microsoft.com/office/drawing/2014/main" id="{8DB0A3C2-E8CF-C2B8-0A81-DCB6BB422188}"/>
              </a:ext>
            </a:extLst>
          </p:cNvPr>
          <p:cNvSpPr/>
          <p:nvPr/>
        </p:nvSpPr>
        <p:spPr>
          <a:xfrm>
            <a:off x="5496715" y="3226471"/>
            <a:ext cx="365760" cy="365760"/>
          </a:xfrm>
          <a:prstGeom prst="cube">
            <a:avLst/>
          </a:prstGeom>
          <a:solidFill>
            <a:srgbClr val="7030A0"/>
          </a:solidFill>
          <a:ln>
            <a:solidFill>
              <a:srgbClr val="0D3C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2916" name="Cube 2915">
            <a:extLst>
              <a:ext uri="{FF2B5EF4-FFF2-40B4-BE49-F238E27FC236}">
                <a16:creationId xmlns:a16="http://schemas.microsoft.com/office/drawing/2014/main" id="{B7B7B73D-9543-2188-6A17-920F536A1AB5}"/>
              </a:ext>
            </a:extLst>
          </p:cNvPr>
          <p:cNvSpPr/>
          <p:nvPr/>
        </p:nvSpPr>
        <p:spPr>
          <a:xfrm>
            <a:off x="6352688" y="3234659"/>
            <a:ext cx="365760" cy="365760"/>
          </a:xfrm>
          <a:prstGeom prst="cube">
            <a:avLst/>
          </a:prstGeom>
          <a:ln>
            <a:solidFill>
              <a:srgbClr val="0D3C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2917" name="Cube 2916">
            <a:extLst>
              <a:ext uri="{FF2B5EF4-FFF2-40B4-BE49-F238E27FC236}">
                <a16:creationId xmlns:a16="http://schemas.microsoft.com/office/drawing/2014/main" id="{B594EE32-59B5-8B59-B24E-FB8D1A8CE3FF}"/>
              </a:ext>
            </a:extLst>
          </p:cNvPr>
          <p:cNvSpPr/>
          <p:nvPr/>
        </p:nvSpPr>
        <p:spPr>
          <a:xfrm>
            <a:off x="6339273" y="3691219"/>
            <a:ext cx="365760" cy="365760"/>
          </a:xfrm>
          <a:prstGeom prst="cube">
            <a:avLst/>
          </a:prstGeom>
          <a:ln>
            <a:solidFill>
              <a:srgbClr val="0D3C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2918" name="Cube 2917">
            <a:extLst>
              <a:ext uri="{FF2B5EF4-FFF2-40B4-BE49-F238E27FC236}">
                <a16:creationId xmlns:a16="http://schemas.microsoft.com/office/drawing/2014/main" id="{691966AA-3E0C-289C-2126-DE5C2853BBDC}"/>
              </a:ext>
            </a:extLst>
          </p:cNvPr>
          <p:cNvSpPr/>
          <p:nvPr/>
        </p:nvSpPr>
        <p:spPr>
          <a:xfrm>
            <a:off x="6337996" y="4116869"/>
            <a:ext cx="365760" cy="365760"/>
          </a:xfrm>
          <a:prstGeom prst="cube">
            <a:avLst/>
          </a:prstGeom>
          <a:ln>
            <a:solidFill>
              <a:srgbClr val="0D3C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2919" name="Cube 2918">
            <a:extLst>
              <a:ext uri="{FF2B5EF4-FFF2-40B4-BE49-F238E27FC236}">
                <a16:creationId xmlns:a16="http://schemas.microsoft.com/office/drawing/2014/main" id="{0FDA43C1-3CA2-C537-7ED1-4133980DABB0}"/>
              </a:ext>
            </a:extLst>
          </p:cNvPr>
          <p:cNvSpPr/>
          <p:nvPr/>
        </p:nvSpPr>
        <p:spPr>
          <a:xfrm>
            <a:off x="6337996" y="4548921"/>
            <a:ext cx="365760" cy="365760"/>
          </a:xfrm>
          <a:prstGeom prst="cube">
            <a:avLst/>
          </a:prstGeom>
          <a:ln>
            <a:solidFill>
              <a:srgbClr val="0D3C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2922" name="Cube 2921">
            <a:extLst>
              <a:ext uri="{FF2B5EF4-FFF2-40B4-BE49-F238E27FC236}">
                <a16:creationId xmlns:a16="http://schemas.microsoft.com/office/drawing/2014/main" id="{22C89CC7-454F-6EA5-38D6-FAF1389C82CC}"/>
              </a:ext>
            </a:extLst>
          </p:cNvPr>
          <p:cNvSpPr/>
          <p:nvPr/>
        </p:nvSpPr>
        <p:spPr>
          <a:xfrm>
            <a:off x="6347521" y="5408151"/>
            <a:ext cx="365760" cy="365760"/>
          </a:xfrm>
          <a:prstGeom prst="cube">
            <a:avLst/>
          </a:prstGeom>
          <a:solidFill>
            <a:schemeClr val="accent1"/>
          </a:solidFill>
          <a:ln>
            <a:solidFill>
              <a:srgbClr val="0D3C6C"/>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a:t>
            </a:r>
          </a:p>
        </p:txBody>
      </p:sp>
      <p:sp>
        <p:nvSpPr>
          <p:cNvPr id="2923" name="Cube 2922">
            <a:extLst>
              <a:ext uri="{FF2B5EF4-FFF2-40B4-BE49-F238E27FC236}">
                <a16:creationId xmlns:a16="http://schemas.microsoft.com/office/drawing/2014/main" id="{6ACC2F94-F93C-E95A-5F85-FA9F1DC1D78B}"/>
              </a:ext>
            </a:extLst>
          </p:cNvPr>
          <p:cNvSpPr/>
          <p:nvPr/>
        </p:nvSpPr>
        <p:spPr>
          <a:xfrm>
            <a:off x="6349366" y="4979033"/>
            <a:ext cx="365760" cy="365760"/>
          </a:xfrm>
          <a:prstGeom prst="cube">
            <a:avLst/>
          </a:prstGeom>
          <a:solidFill>
            <a:schemeClr val="accent1"/>
          </a:solidFill>
          <a:ln>
            <a:solidFill>
              <a:srgbClr val="0D3C6C"/>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a:t>
            </a:r>
          </a:p>
        </p:txBody>
      </p:sp>
      <p:sp>
        <p:nvSpPr>
          <p:cNvPr id="2924" name="Cube 2923">
            <a:extLst>
              <a:ext uri="{FF2B5EF4-FFF2-40B4-BE49-F238E27FC236}">
                <a16:creationId xmlns:a16="http://schemas.microsoft.com/office/drawing/2014/main" id="{92561DA6-9D91-BC9D-CC7F-EC5596B3762A}"/>
              </a:ext>
            </a:extLst>
          </p:cNvPr>
          <p:cNvSpPr/>
          <p:nvPr/>
        </p:nvSpPr>
        <p:spPr>
          <a:xfrm>
            <a:off x="7844523" y="3682017"/>
            <a:ext cx="365760" cy="365760"/>
          </a:xfrm>
          <a:prstGeom prst="cub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2926" name="Cube 2925">
            <a:extLst>
              <a:ext uri="{FF2B5EF4-FFF2-40B4-BE49-F238E27FC236}">
                <a16:creationId xmlns:a16="http://schemas.microsoft.com/office/drawing/2014/main" id="{8007254D-DEF9-B09F-64AB-36B06CB1933F}"/>
              </a:ext>
            </a:extLst>
          </p:cNvPr>
          <p:cNvSpPr/>
          <p:nvPr/>
        </p:nvSpPr>
        <p:spPr>
          <a:xfrm>
            <a:off x="7847627" y="4113689"/>
            <a:ext cx="365760" cy="365760"/>
          </a:xfrm>
          <a:prstGeom prst="cub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2927" name="Cube 2926">
            <a:extLst>
              <a:ext uri="{FF2B5EF4-FFF2-40B4-BE49-F238E27FC236}">
                <a16:creationId xmlns:a16="http://schemas.microsoft.com/office/drawing/2014/main" id="{B3D7C346-3384-FDF8-C447-728C19FABCC5}"/>
              </a:ext>
            </a:extLst>
          </p:cNvPr>
          <p:cNvSpPr/>
          <p:nvPr/>
        </p:nvSpPr>
        <p:spPr>
          <a:xfrm>
            <a:off x="7844523" y="4560057"/>
            <a:ext cx="365760" cy="365760"/>
          </a:xfrm>
          <a:prstGeom prst="cub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2" name="Cube 1">
            <a:extLst>
              <a:ext uri="{FF2B5EF4-FFF2-40B4-BE49-F238E27FC236}">
                <a16:creationId xmlns:a16="http://schemas.microsoft.com/office/drawing/2014/main" id="{E77D1FC7-9664-8178-BB28-3112350F7588}"/>
              </a:ext>
            </a:extLst>
          </p:cNvPr>
          <p:cNvSpPr/>
          <p:nvPr/>
        </p:nvSpPr>
        <p:spPr>
          <a:xfrm>
            <a:off x="7841248" y="3210626"/>
            <a:ext cx="365760" cy="365760"/>
          </a:xfrm>
          <a:prstGeom prst="cub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9" name="TextBox 8">
            <a:extLst>
              <a:ext uri="{FF2B5EF4-FFF2-40B4-BE49-F238E27FC236}">
                <a16:creationId xmlns:a16="http://schemas.microsoft.com/office/drawing/2014/main" id="{BCD914B8-9C8F-2304-B4DB-4FFC568B5587}"/>
              </a:ext>
            </a:extLst>
          </p:cNvPr>
          <p:cNvSpPr txBox="1"/>
          <p:nvPr/>
        </p:nvSpPr>
        <p:spPr>
          <a:xfrm>
            <a:off x="3957336" y="2529012"/>
            <a:ext cx="1905140" cy="492443"/>
          </a:xfrm>
          <a:prstGeom prst="rect">
            <a:avLst/>
          </a:prstGeom>
          <a:noFill/>
        </p:spPr>
        <p:txBody>
          <a:bodyPr wrap="square" rtlCol="0">
            <a:spAutoFit/>
          </a:bodyPr>
          <a:lstStyle/>
          <a:p>
            <a:pPr algn="ctr"/>
            <a:r>
              <a:rPr lang="en-US" sz="1400"/>
              <a:t>Expanded Data </a:t>
            </a:r>
          </a:p>
          <a:p>
            <a:pPr algn="ctr"/>
            <a:r>
              <a:rPr lang="en-US" sz="1200"/>
              <a:t>(N=15 Discharges)</a:t>
            </a:r>
          </a:p>
        </p:txBody>
      </p:sp>
      <p:sp>
        <p:nvSpPr>
          <p:cNvPr id="10" name="TextBox 9">
            <a:extLst>
              <a:ext uri="{FF2B5EF4-FFF2-40B4-BE49-F238E27FC236}">
                <a16:creationId xmlns:a16="http://schemas.microsoft.com/office/drawing/2014/main" id="{B69CE1D9-E6F8-CC70-698B-25B31444204F}"/>
              </a:ext>
            </a:extLst>
          </p:cNvPr>
          <p:cNvSpPr txBox="1"/>
          <p:nvPr/>
        </p:nvSpPr>
        <p:spPr>
          <a:xfrm>
            <a:off x="3887780" y="6101764"/>
            <a:ext cx="1005840" cy="523220"/>
          </a:xfrm>
          <a:prstGeom prst="rect">
            <a:avLst/>
          </a:prstGeom>
          <a:noFill/>
        </p:spPr>
        <p:txBody>
          <a:bodyPr wrap="square" rtlCol="0">
            <a:spAutoFit/>
          </a:bodyPr>
          <a:lstStyle/>
          <a:p>
            <a:pPr algn="ctr"/>
            <a:r>
              <a:rPr lang="en-US" sz="1400">
                <a:solidFill>
                  <a:schemeClr val="bg1"/>
                </a:solidFill>
              </a:rPr>
              <a:t>Hospital</a:t>
            </a:r>
            <a:r>
              <a:rPr lang="en-US" sz="1400" baseline="-25000">
                <a:solidFill>
                  <a:schemeClr val="bg1"/>
                </a:solidFill>
              </a:rPr>
              <a:t>1</a:t>
            </a:r>
          </a:p>
          <a:p>
            <a:pPr algn="ctr"/>
            <a:r>
              <a:rPr lang="en-US" sz="1400">
                <a:solidFill>
                  <a:schemeClr val="bg1"/>
                </a:solidFill>
              </a:rPr>
              <a:t>(N=6)</a:t>
            </a:r>
          </a:p>
        </p:txBody>
      </p:sp>
      <p:sp>
        <p:nvSpPr>
          <p:cNvPr id="15" name="TextBox 14">
            <a:extLst>
              <a:ext uri="{FF2B5EF4-FFF2-40B4-BE49-F238E27FC236}">
                <a16:creationId xmlns:a16="http://schemas.microsoft.com/office/drawing/2014/main" id="{6D3F4252-B427-6396-BABA-613F8DDC3A3A}"/>
              </a:ext>
            </a:extLst>
          </p:cNvPr>
          <p:cNvSpPr txBox="1"/>
          <p:nvPr/>
        </p:nvSpPr>
        <p:spPr>
          <a:xfrm>
            <a:off x="4920778" y="6088084"/>
            <a:ext cx="1005840" cy="548640"/>
          </a:xfrm>
          <a:prstGeom prst="rect">
            <a:avLst/>
          </a:prstGeom>
          <a:noFill/>
        </p:spPr>
        <p:txBody>
          <a:bodyPr wrap="square" rtlCol="0">
            <a:spAutoFit/>
          </a:bodyPr>
          <a:lstStyle/>
          <a:p>
            <a:pPr algn="ctr"/>
            <a:r>
              <a:rPr lang="en-US" sz="1400" dirty="0">
                <a:solidFill>
                  <a:schemeClr val="bg1"/>
                </a:solidFill>
              </a:rPr>
              <a:t>Hospital</a:t>
            </a:r>
            <a:r>
              <a:rPr lang="en-US" sz="1400" baseline="-25000" dirty="0">
                <a:solidFill>
                  <a:schemeClr val="bg1"/>
                </a:solidFill>
              </a:rPr>
              <a:t>2</a:t>
            </a:r>
          </a:p>
          <a:p>
            <a:pPr algn="ctr"/>
            <a:r>
              <a:rPr lang="en-US" sz="1400" dirty="0">
                <a:solidFill>
                  <a:schemeClr val="bg1"/>
                </a:solidFill>
              </a:rPr>
              <a:t>(N=9)</a:t>
            </a:r>
          </a:p>
        </p:txBody>
      </p:sp>
      <p:sp>
        <p:nvSpPr>
          <p:cNvPr id="16" name="TextBox 15">
            <a:extLst>
              <a:ext uri="{FF2B5EF4-FFF2-40B4-BE49-F238E27FC236}">
                <a16:creationId xmlns:a16="http://schemas.microsoft.com/office/drawing/2014/main" id="{0E32857D-5A61-499F-CE71-E92A7C0F7059}"/>
              </a:ext>
            </a:extLst>
          </p:cNvPr>
          <p:cNvSpPr txBox="1"/>
          <p:nvPr/>
        </p:nvSpPr>
        <p:spPr>
          <a:xfrm>
            <a:off x="1654447" y="6053617"/>
            <a:ext cx="1061250" cy="523220"/>
          </a:xfrm>
          <a:prstGeom prst="rect">
            <a:avLst/>
          </a:prstGeom>
          <a:noFill/>
        </p:spPr>
        <p:txBody>
          <a:bodyPr wrap="square" rtlCol="0">
            <a:spAutoFit/>
          </a:bodyPr>
          <a:lstStyle/>
          <a:p>
            <a:r>
              <a:rPr lang="en-US" sz="1400" b="1">
                <a:solidFill>
                  <a:schemeClr val="bg1"/>
                </a:solidFill>
              </a:rPr>
              <a:t>Hospital</a:t>
            </a:r>
          </a:p>
          <a:p>
            <a:r>
              <a:rPr lang="en-US" sz="1400" b="1">
                <a:solidFill>
                  <a:schemeClr val="bg1"/>
                </a:solidFill>
              </a:rPr>
              <a:t>Stratum</a:t>
            </a:r>
          </a:p>
        </p:txBody>
      </p:sp>
      <p:sp>
        <p:nvSpPr>
          <p:cNvPr id="17" name="TextBox 16">
            <a:extLst>
              <a:ext uri="{FF2B5EF4-FFF2-40B4-BE49-F238E27FC236}">
                <a16:creationId xmlns:a16="http://schemas.microsoft.com/office/drawing/2014/main" id="{0C7EF571-9EC3-7A25-3376-9031AB63FC4A}"/>
              </a:ext>
            </a:extLst>
          </p:cNvPr>
          <p:cNvSpPr txBox="1"/>
          <p:nvPr/>
        </p:nvSpPr>
        <p:spPr>
          <a:xfrm>
            <a:off x="6249332" y="6109001"/>
            <a:ext cx="1005840" cy="523220"/>
          </a:xfrm>
          <a:prstGeom prst="rect">
            <a:avLst/>
          </a:prstGeom>
          <a:noFill/>
        </p:spPr>
        <p:txBody>
          <a:bodyPr wrap="square" rtlCol="0">
            <a:spAutoFit/>
          </a:bodyPr>
          <a:lstStyle/>
          <a:p>
            <a:pPr algn="ctr"/>
            <a:r>
              <a:rPr lang="en-US" sz="1400" dirty="0">
                <a:solidFill>
                  <a:schemeClr val="bg1"/>
                </a:solidFill>
              </a:rPr>
              <a:t>Hospital</a:t>
            </a:r>
            <a:r>
              <a:rPr lang="en-US" sz="1400" baseline="-25000" dirty="0">
                <a:solidFill>
                  <a:schemeClr val="bg1"/>
                </a:solidFill>
              </a:rPr>
              <a:t>1</a:t>
            </a:r>
          </a:p>
          <a:p>
            <a:pPr algn="ctr"/>
            <a:r>
              <a:rPr lang="en-US" sz="1400" dirty="0">
                <a:solidFill>
                  <a:schemeClr val="bg1"/>
                </a:solidFill>
              </a:rPr>
              <a:t>(N=6)</a:t>
            </a:r>
          </a:p>
        </p:txBody>
      </p:sp>
      <p:sp>
        <p:nvSpPr>
          <p:cNvPr id="18" name="TextBox 17">
            <a:extLst>
              <a:ext uri="{FF2B5EF4-FFF2-40B4-BE49-F238E27FC236}">
                <a16:creationId xmlns:a16="http://schemas.microsoft.com/office/drawing/2014/main" id="{2EEF8581-A575-013C-8E0A-705D0AAD66C9}"/>
              </a:ext>
            </a:extLst>
          </p:cNvPr>
          <p:cNvSpPr txBox="1"/>
          <p:nvPr/>
        </p:nvSpPr>
        <p:spPr>
          <a:xfrm>
            <a:off x="7255172" y="6076344"/>
            <a:ext cx="1005840" cy="548640"/>
          </a:xfrm>
          <a:prstGeom prst="rect">
            <a:avLst/>
          </a:prstGeom>
          <a:noFill/>
        </p:spPr>
        <p:txBody>
          <a:bodyPr wrap="square" rtlCol="0">
            <a:spAutoFit/>
          </a:bodyPr>
          <a:lstStyle/>
          <a:p>
            <a:pPr algn="ctr"/>
            <a:r>
              <a:rPr lang="en-US" sz="1400" dirty="0">
                <a:solidFill>
                  <a:schemeClr val="bg1"/>
                </a:solidFill>
              </a:rPr>
              <a:t>Hospital</a:t>
            </a:r>
            <a:r>
              <a:rPr lang="en-US" sz="1400" baseline="-25000" dirty="0">
                <a:solidFill>
                  <a:schemeClr val="bg1"/>
                </a:solidFill>
              </a:rPr>
              <a:t>2</a:t>
            </a:r>
          </a:p>
          <a:p>
            <a:pPr algn="ctr"/>
            <a:r>
              <a:rPr lang="en-US" sz="1400" dirty="0">
                <a:solidFill>
                  <a:schemeClr val="bg1"/>
                </a:solidFill>
              </a:rPr>
              <a:t>(N=9)</a:t>
            </a:r>
          </a:p>
        </p:txBody>
      </p:sp>
      <p:sp>
        <p:nvSpPr>
          <p:cNvPr id="19" name="Cube 18">
            <a:extLst>
              <a:ext uri="{FF2B5EF4-FFF2-40B4-BE49-F238E27FC236}">
                <a16:creationId xmlns:a16="http://schemas.microsoft.com/office/drawing/2014/main" id="{AB6A4D57-2392-76B6-4267-5B0C27E6E449}"/>
              </a:ext>
            </a:extLst>
          </p:cNvPr>
          <p:cNvSpPr/>
          <p:nvPr/>
        </p:nvSpPr>
        <p:spPr>
          <a:xfrm>
            <a:off x="4998085" y="3225604"/>
            <a:ext cx="365760" cy="365760"/>
          </a:xfrm>
          <a:prstGeom prst="cub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00000"/>
                </a:solidFill>
              </a:rPr>
              <a:t>C</a:t>
            </a:r>
          </a:p>
        </p:txBody>
      </p:sp>
      <p:sp>
        <p:nvSpPr>
          <p:cNvPr id="22" name="Cube 21">
            <a:extLst>
              <a:ext uri="{FF2B5EF4-FFF2-40B4-BE49-F238E27FC236}">
                <a16:creationId xmlns:a16="http://schemas.microsoft.com/office/drawing/2014/main" id="{4ED04DDB-D0C8-1E72-EFFC-D41025178EE6}"/>
              </a:ext>
            </a:extLst>
          </p:cNvPr>
          <p:cNvSpPr/>
          <p:nvPr/>
        </p:nvSpPr>
        <p:spPr>
          <a:xfrm>
            <a:off x="5496715" y="3681254"/>
            <a:ext cx="365760" cy="365760"/>
          </a:xfrm>
          <a:prstGeom prst="cub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24" name="Cube 23">
            <a:extLst>
              <a:ext uri="{FF2B5EF4-FFF2-40B4-BE49-F238E27FC236}">
                <a16:creationId xmlns:a16="http://schemas.microsoft.com/office/drawing/2014/main" id="{320E4FD3-5305-536B-67A6-71532C166850}"/>
              </a:ext>
            </a:extLst>
          </p:cNvPr>
          <p:cNvSpPr/>
          <p:nvPr/>
        </p:nvSpPr>
        <p:spPr>
          <a:xfrm>
            <a:off x="5484309" y="4107344"/>
            <a:ext cx="365760" cy="365760"/>
          </a:xfrm>
          <a:prstGeom prst="cub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26" name="Cube 25">
            <a:extLst>
              <a:ext uri="{FF2B5EF4-FFF2-40B4-BE49-F238E27FC236}">
                <a16:creationId xmlns:a16="http://schemas.microsoft.com/office/drawing/2014/main" id="{05DBACB2-CF2D-40AC-F96B-98F532A30F6C}"/>
              </a:ext>
            </a:extLst>
          </p:cNvPr>
          <p:cNvSpPr/>
          <p:nvPr/>
        </p:nvSpPr>
        <p:spPr>
          <a:xfrm>
            <a:off x="5482898" y="4548167"/>
            <a:ext cx="365760" cy="365760"/>
          </a:xfrm>
          <a:prstGeom prst="cub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28" name="Cube 27">
            <a:extLst>
              <a:ext uri="{FF2B5EF4-FFF2-40B4-BE49-F238E27FC236}">
                <a16:creationId xmlns:a16="http://schemas.microsoft.com/office/drawing/2014/main" id="{A12EE2C6-BDF1-21D3-E064-A1F47C5D66D8}"/>
              </a:ext>
            </a:extLst>
          </p:cNvPr>
          <p:cNvSpPr/>
          <p:nvPr/>
        </p:nvSpPr>
        <p:spPr>
          <a:xfrm>
            <a:off x="5489703" y="4988861"/>
            <a:ext cx="365760" cy="365760"/>
          </a:xfrm>
          <a:prstGeom prst="cub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29" name="Cube 28">
            <a:extLst>
              <a:ext uri="{FF2B5EF4-FFF2-40B4-BE49-F238E27FC236}">
                <a16:creationId xmlns:a16="http://schemas.microsoft.com/office/drawing/2014/main" id="{23124432-1C5D-5509-DFE2-28568D893576}"/>
              </a:ext>
            </a:extLst>
          </p:cNvPr>
          <p:cNvSpPr/>
          <p:nvPr/>
        </p:nvSpPr>
        <p:spPr>
          <a:xfrm>
            <a:off x="5009553" y="3677956"/>
            <a:ext cx="365760" cy="365760"/>
          </a:xfrm>
          <a:prstGeom prst="cub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00000"/>
                </a:solidFill>
              </a:rPr>
              <a:t>C</a:t>
            </a:r>
          </a:p>
        </p:txBody>
      </p:sp>
      <p:sp>
        <p:nvSpPr>
          <p:cNvPr id="30" name="Cube 29">
            <a:extLst>
              <a:ext uri="{FF2B5EF4-FFF2-40B4-BE49-F238E27FC236}">
                <a16:creationId xmlns:a16="http://schemas.microsoft.com/office/drawing/2014/main" id="{D5C769CC-F982-7633-B42F-B9C6BFD3DD8C}"/>
              </a:ext>
            </a:extLst>
          </p:cNvPr>
          <p:cNvSpPr/>
          <p:nvPr/>
        </p:nvSpPr>
        <p:spPr>
          <a:xfrm>
            <a:off x="4997415" y="4118896"/>
            <a:ext cx="365760" cy="365760"/>
          </a:xfrm>
          <a:prstGeom prst="cub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00000"/>
                </a:solidFill>
              </a:rPr>
              <a:t>C</a:t>
            </a:r>
          </a:p>
        </p:txBody>
      </p:sp>
      <p:sp>
        <p:nvSpPr>
          <p:cNvPr id="31" name="Cube 30">
            <a:extLst>
              <a:ext uri="{FF2B5EF4-FFF2-40B4-BE49-F238E27FC236}">
                <a16:creationId xmlns:a16="http://schemas.microsoft.com/office/drawing/2014/main" id="{6B387CAE-070C-F4EE-3466-2A58AEC1DFE5}"/>
              </a:ext>
            </a:extLst>
          </p:cNvPr>
          <p:cNvSpPr/>
          <p:nvPr/>
        </p:nvSpPr>
        <p:spPr>
          <a:xfrm>
            <a:off x="5009553" y="4544731"/>
            <a:ext cx="365760" cy="365760"/>
          </a:xfrm>
          <a:prstGeom prst="cub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00000"/>
                </a:solidFill>
              </a:rPr>
              <a:t>C</a:t>
            </a:r>
          </a:p>
        </p:txBody>
      </p:sp>
      <p:sp>
        <p:nvSpPr>
          <p:cNvPr id="63" name="Cube 62">
            <a:extLst>
              <a:ext uri="{FF2B5EF4-FFF2-40B4-BE49-F238E27FC236}">
                <a16:creationId xmlns:a16="http://schemas.microsoft.com/office/drawing/2014/main" id="{EAD047E3-E69B-2346-3D53-6F7E381B9CDC}"/>
              </a:ext>
            </a:extLst>
          </p:cNvPr>
          <p:cNvSpPr/>
          <p:nvPr/>
        </p:nvSpPr>
        <p:spPr>
          <a:xfrm>
            <a:off x="7350340" y="3677956"/>
            <a:ext cx="365760" cy="365760"/>
          </a:xfrm>
          <a:prstGeom prst="cub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00000"/>
                </a:solidFill>
              </a:rPr>
              <a:t>C</a:t>
            </a:r>
          </a:p>
        </p:txBody>
      </p:sp>
      <p:sp>
        <p:nvSpPr>
          <p:cNvPr id="128" name="Cube 127">
            <a:extLst>
              <a:ext uri="{FF2B5EF4-FFF2-40B4-BE49-F238E27FC236}">
                <a16:creationId xmlns:a16="http://schemas.microsoft.com/office/drawing/2014/main" id="{7FEB0A6E-D31D-6BBF-7562-FD3F0C989752}"/>
              </a:ext>
            </a:extLst>
          </p:cNvPr>
          <p:cNvSpPr/>
          <p:nvPr/>
        </p:nvSpPr>
        <p:spPr>
          <a:xfrm>
            <a:off x="7360518" y="4105578"/>
            <a:ext cx="365760" cy="365760"/>
          </a:xfrm>
          <a:prstGeom prst="cub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00000"/>
                </a:solidFill>
              </a:rPr>
              <a:t>C</a:t>
            </a:r>
          </a:p>
        </p:txBody>
      </p:sp>
      <p:sp>
        <p:nvSpPr>
          <p:cNvPr id="129" name="Cube 128">
            <a:extLst>
              <a:ext uri="{FF2B5EF4-FFF2-40B4-BE49-F238E27FC236}">
                <a16:creationId xmlns:a16="http://schemas.microsoft.com/office/drawing/2014/main" id="{0755DCF3-E49C-F065-D200-5F4BB1298BA6}"/>
              </a:ext>
            </a:extLst>
          </p:cNvPr>
          <p:cNvSpPr/>
          <p:nvPr/>
        </p:nvSpPr>
        <p:spPr>
          <a:xfrm>
            <a:off x="7358051" y="4555432"/>
            <a:ext cx="365760" cy="365760"/>
          </a:xfrm>
          <a:prstGeom prst="cub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00000"/>
                </a:solidFill>
              </a:rPr>
              <a:t>C</a:t>
            </a:r>
          </a:p>
        </p:txBody>
      </p:sp>
      <p:sp>
        <p:nvSpPr>
          <p:cNvPr id="130" name="Cube 129">
            <a:extLst>
              <a:ext uri="{FF2B5EF4-FFF2-40B4-BE49-F238E27FC236}">
                <a16:creationId xmlns:a16="http://schemas.microsoft.com/office/drawing/2014/main" id="{932E9030-AD0B-08E8-2D20-1612FE684E72}"/>
              </a:ext>
            </a:extLst>
          </p:cNvPr>
          <p:cNvSpPr/>
          <p:nvPr/>
        </p:nvSpPr>
        <p:spPr>
          <a:xfrm>
            <a:off x="7350340" y="3230281"/>
            <a:ext cx="365760" cy="365760"/>
          </a:xfrm>
          <a:prstGeom prst="cub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00000"/>
                </a:solidFill>
              </a:rPr>
              <a:t>C</a:t>
            </a:r>
          </a:p>
        </p:txBody>
      </p:sp>
      <p:sp>
        <p:nvSpPr>
          <p:cNvPr id="131" name="Cube 130">
            <a:extLst>
              <a:ext uri="{FF2B5EF4-FFF2-40B4-BE49-F238E27FC236}">
                <a16:creationId xmlns:a16="http://schemas.microsoft.com/office/drawing/2014/main" id="{04084C60-8988-7353-E352-D3EC4CACC65D}"/>
              </a:ext>
            </a:extLst>
          </p:cNvPr>
          <p:cNvSpPr/>
          <p:nvPr/>
        </p:nvSpPr>
        <p:spPr>
          <a:xfrm>
            <a:off x="7367576" y="5003780"/>
            <a:ext cx="365760" cy="365760"/>
          </a:xfrm>
          <a:prstGeom prst="cub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00000"/>
                </a:solidFill>
              </a:rPr>
              <a:t>C</a:t>
            </a:r>
          </a:p>
        </p:txBody>
      </p:sp>
      <p:sp>
        <p:nvSpPr>
          <p:cNvPr id="132" name="TextBox 131">
            <a:extLst>
              <a:ext uri="{FF2B5EF4-FFF2-40B4-BE49-F238E27FC236}">
                <a16:creationId xmlns:a16="http://schemas.microsoft.com/office/drawing/2014/main" id="{69AEE710-4185-DE47-5010-725167BE062E}"/>
              </a:ext>
            </a:extLst>
          </p:cNvPr>
          <p:cNvSpPr txBox="1"/>
          <p:nvPr/>
        </p:nvSpPr>
        <p:spPr>
          <a:xfrm>
            <a:off x="8542946" y="2486593"/>
            <a:ext cx="2760310" cy="677108"/>
          </a:xfrm>
          <a:prstGeom prst="rect">
            <a:avLst/>
          </a:prstGeom>
          <a:noFill/>
        </p:spPr>
        <p:txBody>
          <a:bodyPr wrap="square" rtlCol="0">
            <a:spAutoFit/>
          </a:bodyPr>
          <a:lstStyle/>
          <a:p>
            <a:pPr algn="ctr"/>
            <a:r>
              <a:rPr lang="en-US" sz="1400"/>
              <a:t>Simulated Hospital Market Data</a:t>
            </a:r>
          </a:p>
          <a:p>
            <a:pPr algn="ctr"/>
            <a:r>
              <a:rPr lang="en-US" sz="1200"/>
              <a:t>(N=4, including </a:t>
            </a:r>
          </a:p>
          <a:p>
            <a:pPr algn="ctr"/>
            <a:r>
              <a:rPr lang="en-US" sz="1200"/>
              <a:t>zero-volume markets)</a:t>
            </a:r>
          </a:p>
        </p:txBody>
      </p:sp>
      <p:sp>
        <p:nvSpPr>
          <p:cNvPr id="134" name="Cube 133">
            <a:extLst>
              <a:ext uri="{FF2B5EF4-FFF2-40B4-BE49-F238E27FC236}">
                <a16:creationId xmlns:a16="http://schemas.microsoft.com/office/drawing/2014/main" id="{5AD1BAE4-186D-0DDB-3E82-B5BFDE255883}"/>
              </a:ext>
            </a:extLst>
          </p:cNvPr>
          <p:cNvSpPr/>
          <p:nvPr/>
        </p:nvSpPr>
        <p:spPr>
          <a:xfrm>
            <a:off x="3959261" y="3677956"/>
            <a:ext cx="365760" cy="365760"/>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35" name="Cube 134">
            <a:extLst>
              <a:ext uri="{FF2B5EF4-FFF2-40B4-BE49-F238E27FC236}">
                <a16:creationId xmlns:a16="http://schemas.microsoft.com/office/drawing/2014/main" id="{DBF0D7ED-7921-839B-6A59-2772AFBCE035}"/>
              </a:ext>
            </a:extLst>
          </p:cNvPr>
          <p:cNvSpPr/>
          <p:nvPr/>
        </p:nvSpPr>
        <p:spPr>
          <a:xfrm>
            <a:off x="3958590" y="4118007"/>
            <a:ext cx="365760" cy="365760"/>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36" name="Cube 135">
            <a:extLst>
              <a:ext uri="{FF2B5EF4-FFF2-40B4-BE49-F238E27FC236}">
                <a16:creationId xmlns:a16="http://schemas.microsoft.com/office/drawing/2014/main" id="{89FBCF48-3757-F606-52A0-E932A1A401D5}"/>
              </a:ext>
            </a:extLst>
          </p:cNvPr>
          <p:cNvSpPr/>
          <p:nvPr/>
        </p:nvSpPr>
        <p:spPr>
          <a:xfrm>
            <a:off x="3960501" y="4561176"/>
            <a:ext cx="365760" cy="365760"/>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38" name="Cube 137">
            <a:extLst>
              <a:ext uri="{FF2B5EF4-FFF2-40B4-BE49-F238E27FC236}">
                <a16:creationId xmlns:a16="http://schemas.microsoft.com/office/drawing/2014/main" id="{4DCEE6DA-D568-9847-4E90-31FA07FC36E1}"/>
              </a:ext>
            </a:extLst>
          </p:cNvPr>
          <p:cNvSpPr/>
          <p:nvPr/>
        </p:nvSpPr>
        <p:spPr>
          <a:xfrm>
            <a:off x="4456378" y="3677956"/>
            <a:ext cx="365760" cy="365760"/>
          </a:xfrm>
          <a:prstGeom prst="cub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B</a:t>
            </a:r>
          </a:p>
        </p:txBody>
      </p:sp>
      <p:sp>
        <p:nvSpPr>
          <p:cNvPr id="144" name="TextBox 143">
            <a:extLst>
              <a:ext uri="{FF2B5EF4-FFF2-40B4-BE49-F238E27FC236}">
                <a16:creationId xmlns:a16="http://schemas.microsoft.com/office/drawing/2014/main" id="{3AF99929-C965-D5FD-E50D-6E7E0FB641CD}"/>
              </a:ext>
            </a:extLst>
          </p:cNvPr>
          <p:cNvSpPr txBox="1"/>
          <p:nvPr/>
        </p:nvSpPr>
        <p:spPr>
          <a:xfrm>
            <a:off x="6639041" y="2103843"/>
            <a:ext cx="4123918" cy="461665"/>
          </a:xfrm>
          <a:prstGeom prst="rect">
            <a:avLst/>
          </a:prstGeom>
          <a:noFill/>
        </p:spPr>
        <p:txBody>
          <a:bodyPr wrap="square" rtlCol="0">
            <a:spAutoFit/>
          </a:bodyPr>
          <a:lstStyle/>
          <a:p>
            <a:pPr algn="ctr"/>
            <a:r>
              <a:rPr lang="en-US" sz="2400" b="1" dirty="0"/>
              <a:t>Simulated Iteration</a:t>
            </a:r>
          </a:p>
        </p:txBody>
      </p:sp>
      <p:sp>
        <p:nvSpPr>
          <p:cNvPr id="145" name="TextBox 144">
            <a:extLst>
              <a:ext uri="{FF2B5EF4-FFF2-40B4-BE49-F238E27FC236}">
                <a16:creationId xmlns:a16="http://schemas.microsoft.com/office/drawing/2014/main" id="{4CA2E344-9334-7EB2-658B-10A4E199BC7A}"/>
              </a:ext>
            </a:extLst>
          </p:cNvPr>
          <p:cNvSpPr txBox="1"/>
          <p:nvPr/>
        </p:nvSpPr>
        <p:spPr>
          <a:xfrm>
            <a:off x="1882663" y="2155151"/>
            <a:ext cx="3388928" cy="461665"/>
          </a:xfrm>
          <a:prstGeom prst="rect">
            <a:avLst/>
          </a:prstGeom>
          <a:noFill/>
        </p:spPr>
        <p:txBody>
          <a:bodyPr wrap="square" rtlCol="0">
            <a:spAutoFit/>
          </a:bodyPr>
          <a:lstStyle/>
          <a:p>
            <a:pPr algn="ctr"/>
            <a:r>
              <a:rPr lang="en-US" sz="2400" b="1" dirty="0"/>
              <a:t>Observed Data</a:t>
            </a:r>
          </a:p>
        </p:txBody>
      </p:sp>
      <p:cxnSp>
        <p:nvCxnSpPr>
          <p:cNvPr id="148" name="Straight Connector 147">
            <a:extLst>
              <a:ext uri="{FF2B5EF4-FFF2-40B4-BE49-F238E27FC236}">
                <a16:creationId xmlns:a16="http://schemas.microsoft.com/office/drawing/2014/main" id="{A59C6757-9F7C-4785-A13C-DD5E3151C42F}"/>
              </a:ext>
            </a:extLst>
          </p:cNvPr>
          <p:cNvCxnSpPr>
            <a:cxnSpLocks/>
          </p:cNvCxnSpPr>
          <p:nvPr/>
        </p:nvCxnSpPr>
        <p:spPr>
          <a:xfrm flipV="1">
            <a:off x="7248525" y="3098156"/>
            <a:ext cx="0" cy="347472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149" name="Rectangle 148">
            <a:extLst>
              <a:ext uri="{FF2B5EF4-FFF2-40B4-BE49-F238E27FC236}">
                <a16:creationId xmlns:a16="http://schemas.microsoft.com/office/drawing/2014/main" id="{10698D85-DB26-02B5-646E-30EBB75816C3}"/>
              </a:ext>
            </a:extLst>
          </p:cNvPr>
          <p:cNvSpPr/>
          <p:nvPr/>
        </p:nvSpPr>
        <p:spPr>
          <a:xfrm>
            <a:off x="886975" y="2558938"/>
            <a:ext cx="5136149" cy="347472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1" name="Straight Connector 150">
            <a:extLst>
              <a:ext uri="{FF2B5EF4-FFF2-40B4-BE49-F238E27FC236}">
                <a16:creationId xmlns:a16="http://schemas.microsoft.com/office/drawing/2014/main" id="{154C1A1A-5B18-1A37-5BC4-EB0E8F256ECF}"/>
              </a:ext>
            </a:extLst>
          </p:cNvPr>
          <p:cNvCxnSpPr>
            <a:cxnSpLocks/>
          </p:cNvCxnSpPr>
          <p:nvPr/>
        </p:nvCxnSpPr>
        <p:spPr>
          <a:xfrm flipV="1">
            <a:off x="4902614" y="3098156"/>
            <a:ext cx="0" cy="347472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18936A8F-6747-EA8B-32F0-95FA8C404FD8}"/>
              </a:ext>
            </a:extLst>
          </p:cNvPr>
          <p:cNvSpPr>
            <a:spLocks noGrp="1"/>
          </p:cNvSpPr>
          <p:nvPr>
            <p:ph type="title"/>
          </p:nvPr>
        </p:nvSpPr>
        <p:spPr/>
        <p:txBody>
          <a:bodyPr/>
          <a:lstStyle/>
          <a:p>
            <a:r>
              <a:rPr lang="en-US"/>
              <a:t>Simulation: A Detailed Example</a:t>
            </a:r>
          </a:p>
        </p:txBody>
      </p:sp>
      <p:graphicFrame>
        <p:nvGraphicFramePr>
          <p:cNvPr id="8" name="Table 7">
            <a:extLst>
              <a:ext uri="{FF2B5EF4-FFF2-40B4-BE49-F238E27FC236}">
                <a16:creationId xmlns:a16="http://schemas.microsoft.com/office/drawing/2014/main" id="{99250890-1DB2-5882-2BD1-72903EF7A112}"/>
              </a:ext>
            </a:extLst>
          </p:cNvPr>
          <p:cNvGraphicFramePr>
            <a:graphicFrameLocks noGrp="1"/>
          </p:cNvGraphicFramePr>
          <p:nvPr/>
        </p:nvGraphicFramePr>
        <p:xfrm>
          <a:off x="970980" y="3210626"/>
          <a:ext cx="2760310" cy="2001520"/>
        </p:xfrm>
        <a:graphic>
          <a:graphicData uri="http://schemas.openxmlformats.org/drawingml/2006/table">
            <a:tbl>
              <a:tblPr firstRow="1" bandRow="1">
                <a:tableStyleId>{5C22544A-7EE6-4342-B048-85BDC9FD1C3A}</a:tableStyleId>
              </a:tblPr>
              <a:tblGrid>
                <a:gridCol w="910035">
                  <a:extLst>
                    <a:ext uri="{9D8B030D-6E8A-4147-A177-3AD203B41FA5}">
                      <a16:colId xmlns:a16="http://schemas.microsoft.com/office/drawing/2014/main" val="1252149222"/>
                    </a:ext>
                  </a:extLst>
                </a:gridCol>
                <a:gridCol w="771525">
                  <a:extLst>
                    <a:ext uri="{9D8B030D-6E8A-4147-A177-3AD203B41FA5}">
                      <a16:colId xmlns:a16="http://schemas.microsoft.com/office/drawing/2014/main" val="1747339376"/>
                    </a:ext>
                  </a:extLst>
                </a:gridCol>
                <a:gridCol w="1078750">
                  <a:extLst>
                    <a:ext uri="{9D8B030D-6E8A-4147-A177-3AD203B41FA5}">
                      <a16:colId xmlns:a16="http://schemas.microsoft.com/office/drawing/2014/main" val="2196393260"/>
                    </a:ext>
                  </a:extLst>
                </a:gridCol>
              </a:tblGrid>
              <a:tr h="370840">
                <a:tc>
                  <a:txBody>
                    <a:bodyPr/>
                    <a:lstStyle/>
                    <a:p>
                      <a:pPr algn="ctr"/>
                      <a:r>
                        <a:rPr lang="en-US" sz="1400"/>
                        <a:t>Hospital</a:t>
                      </a:r>
                    </a:p>
                  </a:txBody>
                  <a:tcPr/>
                </a:tc>
                <a:tc>
                  <a:txBody>
                    <a:bodyPr/>
                    <a:lstStyle/>
                    <a:p>
                      <a:pPr algn="ctr"/>
                      <a:r>
                        <a:rPr lang="en-US" sz="1400"/>
                        <a:t>Market</a:t>
                      </a:r>
                    </a:p>
                  </a:txBody>
                  <a:tcPr/>
                </a:tc>
                <a:tc>
                  <a:txBody>
                    <a:bodyPr/>
                    <a:lstStyle/>
                    <a:p>
                      <a:pPr algn="ctr"/>
                      <a:r>
                        <a:rPr lang="en-US" sz="1400"/>
                        <a:t>Discharge Volume</a:t>
                      </a:r>
                    </a:p>
                  </a:txBody>
                  <a:tcPr/>
                </a:tc>
                <a:extLst>
                  <a:ext uri="{0D108BD9-81ED-4DB2-BD59-A6C34878D82A}">
                    <a16:rowId xmlns:a16="http://schemas.microsoft.com/office/drawing/2014/main" val="3791673404"/>
                  </a:ext>
                </a:extLst>
              </a:tr>
              <a:tr h="370840">
                <a:tc>
                  <a:txBody>
                    <a:bodyPr/>
                    <a:lstStyle/>
                    <a:p>
                      <a:pPr algn="ctr"/>
                      <a:r>
                        <a:rPr lang="en-US" sz="1400"/>
                        <a:t>1</a:t>
                      </a:r>
                    </a:p>
                  </a:txBody>
                  <a:tcPr/>
                </a:tc>
                <a:tc>
                  <a:txBody>
                    <a:bodyPr/>
                    <a:lstStyle/>
                    <a:p>
                      <a:pPr algn="ctr"/>
                      <a:r>
                        <a:rPr lang="en-US" sz="1400"/>
                        <a:t>A</a:t>
                      </a:r>
                    </a:p>
                  </a:txBody>
                  <a:tcPr/>
                </a:tc>
                <a:tc>
                  <a:txBody>
                    <a:bodyPr/>
                    <a:lstStyle/>
                    <a:p>
                      <a:pPr algn="ctr"/>
                      <a:r>
                        <a:rPr lang="en-US" sz="1400"/>
                        <a:t>4</a:t>
                      </a:r>
                    </a:p>
                  </a:txBody>
                  <a:tcPr/>
                </a:tc>
                <a:extLst>
                  <a:ext uri="{0D108BD9-81ED-4DB2-BD59-A6C34878D82A}">
                    <a16:rowId xmlns:a16="http://schemas.microsoft.com/office/drawing/2014/main" val="3657874517"/>
                  </a:ext>
                </a:extLst>
              </a:tr>
              <a:tr h="370840">
                <a:tc>
                  <a:txBody>
                    <a:bodyPr/>
                    <a:lstStyle/>
                    <a:p>
                      <a:pPr algn="ctr"/>
                      <a:endParaRPr lang="en-US" sz="1400"/>
                    </a:p>
                  </a:txBody>
                  <a:tcPr/>
                </a:tc>
                <a:tc>
                  <a:txBody>
                    <a:bodyPr/>
                    <a:lstStyle/>
                    <a:p>
                      <a:pPr algn="ctr"/>
                      <a:r>
                        <a:rPr lang="en-US" sz="1400"/>
                        <a:t>B</a:t>
                      </a:r>
                    </a:p>
                  </a:txBody>
                  <a:tcPr/>
                </a:tc>
                <a:tc>
                  <a:txBody>
                    <a:bodyPr/>
                    <a:lstStyle/>
                    <a:p>
                      <a:pPr algn="ctr"/>
                      <a:r>
                        <a:rPr lang="en-US" sz="1400"/>
                        <a:t>2</a:t>
                      </a:r>
                    </a:p>
                  </a:txBody>
                  <a:tcPr/>
                </a:tc>
                <a:extLst>
                  <a:ext uri="{0D108BD9-81ED-4DB2-BD59-A6C34878D82A}">
                    <a16:rowId xmlns:a16="http://schemas.microsoft.com/office/drawing/2014/main" val="3426776990"/>
                  </a:ext>
                </a:extLst>
              </a:tr>
              <a:tr h="370840">
                <a:tc>
                  <a:txBody>
                    <a:bodyPr/>
                    <a:lstStyle/>
                    <a:p>
                      <a:pPr algn="ctr"/>
                      <a:r>
                        <a:rPr lang="en-US" sz="1400"/>
                        <a:t>2</a:t>
                      </a:r>
                    </a:p>
                  </a:txBody>
                  <a:tcPr/>
                </a:tc>
                <a:tc>
                  <a:txBody>
                    <a:bodyPr/>
                    <a:lstStyle/>
                    <a:p>
                      <a:pPr algn="ctr"/>
                      <a:r>
                        <a:rPr lang="en-US" sz="1400"/>
                        <a:t>C</a:t>
                      </a:r>
                    </a:p>
                  </a:txBody>
                  <a:tcPr/>
                </a:tc>
                <a:tc>
                  <a:txBody>
                    <a:bodyPr/>
                    <a:lstStyle/>
                    <a:p>
                      <a:pPr algn="ctr"/>
                      <a:r>
                        <a:rPr lang="en-US" sz="1400"/>
                        <a:t>4</a:t>
                      </a:r>
                    </a:p>
                  </a:txBody>
                  <a:tcPr/>
                </a:tc>
                <a:extLst>
                  <a:ext uri="{0D108BD9-81ED-4DB2-BD59-A6C34878D82A}">
                    <a16:rowId xmlns:a16="http://schemas.microsoft.com/office/drawing/2014/main" val="3310268267"/>
                  </a:ext>
                </a:extLst>
              </a:tr>
              <a:tr h="370840">
                <a:tc>
                  <a:txBody>
                    <a:bodyPr/>
                    <a:lstStyle/>
                    <a:p>
                      <a:pPr algn="ctr"/>
                      <a:endParaRPr lang="en-US" sz="1400"/>
                    </a:p>
                  </a:txBody>
                  <a:tcPr/>
                </a:tc>
                <a:tc>
                  <a:txBody>
                    <a:bodyPr/>
                    <a:lstStyle/>
                    <a:p>
                      <a:pPr algn="ctr"/>
                      <a:r>
                        <a:rPr lang="en-US" sz="1400"/>
                        <a:t>D</a:t>
                      </a:r>
                    </a:p>
                  </a:txBody>
                  <a:tcPr/>
                </a:tc>
                <a:tc>
                  <a:txBody>
                    <a:bodyPr/>
                    <a:lstStyle/>
                    <a:p>
                      <a:pPr algn="ctr"/>
                      <a:r>
                        <a:rPr lang="en-US" sz="1400"/>
                        <a:t>5</a:t>
                      </a:r>
                    </a:p>
                  </a:txBody>
                  <a:tcPr/>
                </a:tc>
                <a:extLst>
                  <a:ext uri="{0D108BD9-81ED-4DB2-BD59-A6C34878D82A}">
                    <a16:rowId xmlns:a16="http://schemas.microsoft.com/office/drawing/2014/main" val="2771290342"/>
                  </a:ext>
                </a:extLst>
              </a:tr>
            </a:tbl>
          </a:graphicData>
        </a:graphic>
      </p:graphicFrame>
      <p:graphicFrame>
        <p:nvGraphicFramePr>
          <p:cNvPr id="146" name="Table 145">
            <a:extLst>
              <a:ext uri="{FF2B5EF4-FFF2-40B4-BE49-F238E27FC236}">
                <a16:creationId xmlns:a16="http://schemas.microsoft.com/office/drawing/2014/main" id="{4A256790-0523-C6B8-9CE3-9DE6EE4DDD8C}"/>
              </a:ext>
            </a:extLst>
          </p:cNvPr>
          <p:cNvGraphicFramePr>
            <a:graphicFrameLocks noGrp="1"/>
          </p:cNvGraphicFramePr>
          <p:nvPr/>
        </p:nvGraphicFramePr>
        <p:xfrm>
          <a:off x="8542951" y="3216904"/>
          <a:ext cx="2760310" cy="2001520"/>
        </p:xfrm>
        <a:graphic>
          <a:graphicData uri="http://schemas.openxmlformats.org/drawingml/2006/table">
            <a:tbl>
              <a:tblPr firstRow="1" bandRow="1">
                <a:tableStyleId>{7DF18680-E054-41AD-8BC1-D1AEF772440D}</a:tableStyleId>
              </a:tblPr>
              <a:tblGrid>
                <a:gridCol w="910035">
                  <a:extLst>
                    <a:ext uri="{9D8B030D-6E8A-4147-A177-3AD203B41FA5}">
                      <a16:colId xmlns:a16="http://schemas.microsoft.com/office/drawing/2014/main" val="1252149222"/>
                    </a:ext>
                  </a:extLst>
                </a:gridCol>
                <a:gridCol w="771525">
                  <a:extLst>
                    <a:ext uri="{9D8B030D-6E8A-4147-A177-3AD203B41FA5}">
                      <a16:colId xmlns:a16="http://schemas.microsoft.com/office/drawing/2014/main" val="1747339376"/>
                    </a:ext>
                  </a:extLst>
                </a:gridCol>
                <a:gridCol w="1078750">
                  <a:extLst>
                    <a:ext uri="{9D8B030D-6E8A-4147-A177-3AD203B41FA5}">
                      <a16:colId xmlns:a16="http://schemas.microsoft.com/office/drawing/2014/main" val="2196393260"/>
                    </a:ext>
                  </a:extLst>
                </a:gridCol>
              </a:tblGrid>
              <a:tr h="370840">
                <a:tc>
                  <a:txBody>
                    <a:bodyPr/>
                    <a:lstStyle/>
                    <a:p>
                      <a:pPr algn="ctr"/>
                      <a:r>
                        <a:rPr lang="en-US" sz="1400"/>
                        <a:t>Hospital</a:t>
                      </a:r>
                    </a:p>
                  </a:txBody>
                  <a:tcPr/>
                </a:tc>
                <a:tc>
                  <a:txBody>
                    <a:bodyPr/>
                    <a:lstStyle/>
                    <a:p>
                      <a:pPr algn="ctr"/>
                      <a:r>
                        <a:rPr lang="en-US" sz="1400"/>
                        <a:t>Market</a:t>
                      </a:r>
                    </a:p>
                  </a:txBody>
                  <a:tcPr/>
                </a:tc>
                <a:tc>
                  <a:txBody>
                    <a:bodyPr/>
                    <a:lstStyle/>
                    <a:p>
                      <a:pPr algn="ctr"/>
                      <a:r>
                        <a:rPr lang="en-US" sz="1400"/>
                        <a:t>Discharge Volume</a:t>
                      </a:r>
                    </a:p>
                  </a:txBody>
                  <a:tcPr/>
                </a:tc>
                <a:extLst>
                  <a:ext uri="{0D108BD9-81ED-4DB2-BD59-A6C34878D82A}">
                    <a16:rowId xmlns:a16="http://schemas.microsoft.com/office/drawing/2014/main" val="3791673404"/>
                  </a:ext>
                </a:extLst>
              </a:tr>
              <a:tr h="370840">
                <a:tc>
                  <a:txBody>
                    <a:bodyPr/>
                    <a:lstStyle/>
                    <a:p>
                      <a:pPr algn="ctr"/>
                      <a:r>
                        <a:rPr lang="en-US" sz="1400"/>
                        <a:t>1</a:t>
                      </a:r>
                    </a:p>
                  </a:txBody>
                  <a:tcPr/>
                </a:tc>
                <a:tc>
                  <a:txBody>
                    <a:bodyPr/>
                    <a:lstStyle/>
                    <a:p>
                      <a:pPr algn="ctr"/>
                      <a:r>
                        <a:rPr lang="en-US" sz="1400"/>
                        <a:t>A</a:t>
                      </a:r>
                    </a:p>
                  </a:txBody>
                  <a:tcPr/>
                </a:tc>
                <a:tc>
                  <a:txBody>
                    <a:bodyPr/>
                    <a:lstStyle/>
                    <a:p>
                      <a:pPr algn="ctr"/>
                      <a:r>
                        <a:rPr lang="en-US" sz="1400"/>
                        <a:t>6</a:t>
                      </a:r>
                    </a:p>
                  </a:txBody>
                  <a:tcPr/>
                </a:tc>
                <a:extLst>
                  <a:ext uri="{0D108BD9-81ED-4DB2-BD59-A6C34878D82A}">
                    <a16:rowId xmlns:a16="http://schemas.microsoft.com/office/drawing/2014/main" val="3657874517"/>
                  </a:ext>
                </a:extLst>
              </a:tr>
              <a:tr h="370840">
                <a:tc>
                  <a:txBody>
                    <a:bodyPr/>
                    <a:lstStyle/>
                    <a:p>
                      <a:pPr algn="ctr"/>
                      <a:endParaRPr lang="en-US" sz="1400"/>
                    </a:p>
                  </a:txBody>
                  <a:tcPr/>
                </a:tc>
                <a:tc>
                  <a:txBody>
                    <a:bodyPr/>
                    <a:lstStyle/>
                    <a:p>
                      <a:pPr algn="ctr"/>
                      <a:r>
                        <a:rPr lang="en-US" sz="1400"/>
                        <a:t>B</a:t>
                      </a:r>
                    </a:p>
                  </a:txBody>
                  <a:tcPr/>
                </a:tc>
                <a:tc>
                  <a:txBody>
                    <a:bodyPr/>
                    <a:lstStyle/>
                    <a:p>
                      <a:pPr algn="ctr"/>
                      <a:r>
                        <a:rPr lang="en-US" sz="1400"/>
                        <a:t>0</a:t>
                      </a:r>
                    </a:p>
                  </a:txBody>
                  <a:tcPr/>
                </a:tc>
                <a:extLst>
                  <a:ext uri="{0D108BD9-81ED-4DB2-BD59-A6C34878D82A}">
                    <a16:rowId xmlns:a16="http://schemas.microsoft.com/office/drawing/2014/main" val="3426776990"/>
                  </a:ext>
                </a:extLst>
              </a:tr>
              <a:tr h="370840">
                <a:tc>
                  <a:txBody>
                    <a:bodyPr/>
                    <a:lstStyle/>
                    <a:p>
                      <a:pPr algn="ctr"/>
                      <a:r>
                        <a:rPr lang="en-US" sz="1400"/>
                        <a:t>2</a:t>
                      </a:r>
                    </a:p>
                  </a:txBody>
                  <a:tcPr/>
                </a:tc>
                <a:tc>
                  <a:txBody>
                    <a:bodyPr/>
                    <a:lstStyle/>
                    <a:p>
                      <a:pPr algn="ctr"/>
                      <a:r>
                        <a:rPr lang="en-US" sz="1400"/>
                        <a:t>C</a:t>
                      </a:r>
                    </a:p>
                  </a:txBody>
                  <a:tcPr/>
                </a:tc>
                <a:tc>
                  <a:txBody>
                    <a:bodyPr/>
                    <a:lstStyle/>
                    <a:p>
                      <a:pPr algn="ctr"/>
                      <a:r>
                        <a:rPr lang="en-US" sz="1400"/>
                        <a:t>5</a:t>
                      </a:r>
                    </a:p>
                  </a:txBody>
                  <a:tcPr/>
                </a:tc>
                <a:extLst>
                  <a:ext uri="{0D108BD9-81ED-4DB2-BD59-A6C34878D82A}">
                    <a16:rowId xmlns:a16="http://schemas.microsoft.com/office/drawing/2014/main" val="3310268267"/>
                  </a:ext>
                </a:extLst>
              </a:tr>
              <a:tr h="370840">
                <a:tc>
                  <a:txBody>
                    <a:bodyPr/>
                    <a:lstStyle/>
                    <a:p>
                      <a:pPr algn="ctr"/>
                      <a:endParaRPr lang="en-US" sz="1400"/>
                    </a:p>
                  </a:txBody>
                  <a:tcPr/>
                </a:tc>
                <a:tc>
                  <a:txBody>
                    <a:bodyPr/>
                    <a:lstStyle/>
                    <a:p>
                      <a:pPr algn="ctr"/>
                      <a:r>
                        <a:rPr lang="en-US" sz="1400"/>
                        <a:t>D</a:t>
                      </a:r>
                    </a:p>
                  </a:txBody>
                  <a:tcPr/>
                </a:tc>
                <a:tc>
                  <a:txBody>
                    <a:bodyPr/>
                    <a:lstStyle/>
                    <a:p>
                      <a:pPr algn="ctr"/>
                      <a:r>
                        <a:rPr lang="en-US" sz="1400"/>
                        <a:t>4</a:t>
                      </a:r>
                    </a:p>
                  </a:txBody>
                  <a:tcPr/>
                </a:tc>
                <a:extLst>
                  <a:ext uri="{0D108BD9-81ED-4DB2-BD59-A6C34878D82A}">
                    <a16:rowId xmlns:a16="http://schemas.microsoft.com/office/drawing/2014/main" val="2771290342"/>
                  </a:ext>
                </a:extLst>
              </a:tr>
            </a:tbl>
          </a:graphicData>
        </a:graphic>
      </p:graphicFrame>
      <p:sp>
        <p:nvSpPr>
          <p:cNvPr id="4" name="TextBox 3">
            <a:extLst>
              <a:ext uri="{FF2B5EF4-FFF2-40B4-BE49-F238E27FC236}">
                <a16:creationId xmlns:a16="http://schemas.microsoft.com/office/drawing/2014/main" id="{D1397EAC-4FE1-6CA1-7F25-4546BE2AAF95}"/>
              </a:ext>
            </a:extLst>
          </p:cNvPr>
          <p:cNvSpPr txBox="1"/>
          <p:nvPr/>
        </p:nvSpPr>
        <p:spPr>
          <a:xfrm>
            <a:off x="447276" y="861844"/>
            <a:ext cx="11800489" cy="701163"/>
          </a:xfrm>
          <a:prstGeom prst="rect">
            <a:avLst/>
          </a:prstGeom>
          <a:noFill/>
        </p:spPr>
        <p:txBody>
          <a:bodyPr wrap="square" rtlCol="0">
            <a:noAutofit/>
          </a:bodyPr>
          <a:lstStyle/>
          <a:p>
            <a:pPr marL="285750" indent="-285750">
              <a:spcAft>
                <a:spcPts val="600"/>
              </a:spcAft>
              <a:buFont typeface="Arial" panose="020B0604020202020204" pitchFamily="34" charset="0"/>
              <a:buChar char="•"/>
            </a:pPr>
            <a:r>
              <a:rPr lang="en-US" sz="1300" dirty="0"/>
              <a:t>Statistical reliability is the extent that repeated measurements of the same group produce consistent results.</a:t>
            </a:r>
          </a:p>
          <a:p>
            <a:pPr marL="285750" indent="-285750">
              <a:spcAft>
                <a:spcPts val="600"/>
              </a:spcAft>
              <a:buFont typeface="Arial" panose="020B0604020202020204" pitchFamily="34" charset="0"/>
              <a:buChar char="•"/>
            </a:pPr>
            <a:r>
              <a:rPr lang="en-US" sz="1300" dirty="0"/>
              <a:t>In Marketshift, to evaluate repeated measurements requires simulation or “bootstrapping”</a:t>
            </a:r>
          </a:p>
          <a:p>
            <a:pPr marL="285750" indent="-285750">
              <a:spcAft>
                <a:spcPts val="600"/>
              </a:spcAft>
              <a:buFont typeface="Arial" panose="020B0604020202020204" pitchFamily="34" charset="0"/>
              <a:buChar char="•"/>
            </a:pPr>
            <a:r>
              <a:rPr lang="en-US" sz="1300" dirty="0"/>
              <a:t>Each simulation iteration generates records mirroring observed data, allowing for real life variability. </a:t>
            </a:r>
          </a:p>
          <a:p>
            <a:pPr marL="285750" indent="-285750">
              <a:spcAft>
                <a:spcPts val="600"/>
              </a:spcAft>
              <a:buFont typeface="Arial" panose="020B0604020202020204" pitchFamily="34" charset="0"/>
              <a:buChar char="•"/>
            </a:pPr>
            <a:r>
              <a:rPr lang="en-US" sz="1300" dirty="0"/>
              <a:t>By increasing the number of simulations, we reduce the influence of unlikely combinations on the overall outcome</a:t>
            </a:r>
          </a:p>
          <a:p>
            <a:pPr marL="285750" indent="-285750">
              <a:spcAft>
                <a:spcPts val="600"/>
              </a:spcAft>
              <a:buFont typeface="Arial" panose="020B0604020202020204" pitchFamily="34" charset="0"/>
              <a:buChar char="•"/>
            </a:pPr>
            <a:r>
              <a:rPr lang="en-US" sz="1300" dirty="0"/>
              <a:t>Hospital strata maintain each hospital’s total discharge volume but vary allocations across markets, ensuring the resamples are representative of the original data.</a:t>
            </a:r>
          </a:p>
        </p:txBody>
      </p:sp>
    </p:spTree>
    <p:extLst>
      <p:ext uri="{BB962C8B-B14F-4D97-AF65-F5344CB8AC3E}">
        <p14:creationId xmlns:p14="http://schemas.microsoft.com/office/powerpoint/2010/main" val="2397602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D27CE-8E76-C386-0710-32AFBCC351E9}"/>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D0D7A4A-D3AD-CDE1-406C-FF6977918451}"/>
              </a:ext>
            </a:extLst>
          </p:cNvPr>
          <p:cNvSpPr/>
          <p:nvPr/>
        </p:nvSpPr>
        <p:spPr>
          <a:xfrm>
            <a:off x="1559941" y="3086625"/>
            <a:ext cx="7458075" cy="97641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09CA92F1-8E77-EBA7-DF90-CB084FF71C79}"/>
              </a:ext>
            </a:extLst>
          </p:cNvPr>
          <p:cNvSpPr/>
          <p:nvPr/>
        </p:nvSpPr>
        <p:spPr>
          <a:xfrm>
            <a:off x="2017669" y="1784647"/>
            <a:ext cx="5600700" cy="64008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67C04420-13EF-9F85-B833-1421D43D5663}"/>
              </a:ext>
            </a:extLst>
          </p:cNvPr>
          <p:cNvSpPr>
            <a:spLocks noGrp="1"/>
          </p:cNvSpPr>
          <p:nvPr>
            <p:ph type="body" idx="1"/>
          </p:nvPr>
        </p:nvSpPr>
        <p:spPr>
          <a:xfrm>
            <a:off x="-62304" y="4758292"/>
            <a:ext cx="11587047" cy="882274"/>
          </a:xfrm>
        </p:spPr>
        <p:txBody>
          <a:bodyPr>
            <a:noAutofit/>
          </a:bodyPr>
          <a:lstStyle/>
          <a:p>
            <a:pPr marL="528970" indent="-342900">
              <a:spcBef>
                <a:spcPts val="600"/>
              </a:spcBef>
              <a:spcAft>
                <a:spcPts val="1200"/>
              </a:spcAft>
            </a:pPr>
            <a:r>
              <a:rPr lang="en-US" sz="1600" dirty="0">
                <a:solidFill>
                  <a:schemeClr val="tx1"/>
                </a:solidFill>
              </a:rPr>
              <a:t>While reliability will never be perfect in the current </a:t>
            </a:r>
            <a:r>
              <a:rPr lang="en-US" sz="1600" dirty="0" err="1">
                <a:solidFill>
                  <a:schemeClr val="tx1"/>
                </a:solidFill>
              </a:rPr>
              <a:t>Marketshift</a:t>
            </a:r>
            <a:r>
              <a:rPr lang="en-US" sz="1600" dirty="0">
                <a:solidFill>
                  <a:schemeClr val="tx1"/>
                </a:solidFill>
              </a:rPr>
              <a:t> assessment, it is important to note:</a:t>
            </a:r>
          </a:p>
          <a:p>
            <a:pPr marL="1138555" lvl="1" indent="-342900">
              <a:spcBef>
                <a:spcPts val="600"/>
              </a:spcBef>
              <a:spcAft>
                <a:spcPts val="1200"/>
              </a:spcAft>
            </a:pPr>
            <a:r>
              <a:rPr lang="en-US" sz="1067" dirty="0">
                <a:solidFill>
                  <a:schemeClr val="tx1"/>
                </a:solidFill>
              </a:rPr>
              <a:t>This is the tradeoff for incentives that deviate from the national “sick care model” and promote site neutrality</a:t>
            </a:r>
          </a:p>
          <a:p>
            <a:pPr marL="1138555" lvl="1" indent="-342900">
              <a:spcBef>
                <a:spcPts val="600"/>
              </a:spcBef>
              <a:spcAft>
                <a:spcPts val="1200"/>
              </a:spcAft>
            </a:pPr>
            <a:r>
              <a:rPr lang="en-US" sz="1067" dirty="0">
                <a:solidFill>
                  <a:schemeClr val="tx1"/>
                </a:solidFill>
              </a:rPr>
              <a:t>Low reliability scores are mostly associated with low volume service lines that do not drive hospital MSA’s.</a:t>
            </a:r>
          </a:p>
          <a:p>
            <a:pPr marL="795655" lvl="1" indent="0">
              <a:spcBef>
                <a:spcPts val="600"/>
              </a:spcBef>
              <a:spcAft>
                <a:spcPts val="1200"/>
              </a:spcAft>
              <a:buNone/>
            </a:pPr>
            <a:endParaRPr lang="en-US" sz="1067" dirty="0">
              <a:solidFill>
                <a:srgbClr val="000000"/>
              </a:solidFill>
            </a:endParaRPr>
          </a:p>
          <a:p>
            <a:pPr marL="1138555" lvl="1" indent="-342900">
              <a:spcBef>
                <a:spcPts val="600"/>
              </a:spcBef>
              <a:spcAft>
                <a:spcPts val="1200"/>
              </a:spcAft>
            </a:pPr>
            <a:endParaRPr lang="en-US" sz="1067" dirty="0">
              <a:solidFill>
                <a:srgbClr val="000000"/>
              </a:solidFill>
            </a:endParaRPr>
          </a:p>
          <a:p>
            <a:pPr marL="1138555" lvl="1" indent="-342900">
              <a:spcBef>
                <a:spcPts val="600"/>
              </a:spcBef>
              <a:spcAft>
                <a:spcPts val="1200"/>
              </a:spcAft>
            </a:pPr>
            <a:endParaRPr lang="en-US" sz="867" dirty="0">
              <a:solidFill>
                <a:srgbClr val="000000"/>
              </a:solidFill>
            </a:endParaRPr>
          </a:p>
          <a:p>
            <a:pPr marL="1597025" lvl="1" indent="0">
              <a:spcBef>
                <a:spcPts val="1200"/>
              </a:spcBef>
              <a:buNone/>
            </a:pPr>
            <a:endParaRPr lang="en-US" sz="1400" dirty="0">
              <a:solidFill>
                <a:srgbClr val="000000"/>
              </a:solidFill>
            </a:endParaRPr>
          </a:p>
          <a:p>
            <a:pPr marL="2400300" lvl="1" indent="0">
              <a:lnSpc>
                <a:spcPct val="100000"/>
              </a:lnSpc>
              <a:spcBef>
                <a:spcPts val="0"/>
              </a:spcBef>
              <a:buNone/>
            </a:pPr>
            <a:endParaRPr lang="en-US" sz="1400" dirty="0">
              <a:solidFill>
                <a:srgbClr val="000000"/>
              </a:solidFill>
              <a:latin typeface="+mn-lt"/>
            </a:endParaRPr>
          </a:p>
        </p:txBody>
      </p:sp>
      <p:sp>
        <p:nvSpPr>
          <p:cNvPr id="5" name="Title 4">
            <a:extLst>
              <a:ext uri="{FF2B5EF4-FFF2-40B4-BE49-F238E27FC236}">
                <a16:creationId xmlns:a16="http://schemas.microsoft.com/office/drawing/2014/main" id="{70244183-9668-C335-A469-6F390149AA84}"/>
              </a:ext>
            </a:extLst>
          </p:cNvPr>
          <p:cNvSpPr>
            <a:spLocks noGrp="1"/>
          </p:cNvSpPr>
          <p:nvPr>
            <p:ph type="title"/>
          </p:nvPr>
        </p:nvSpPr>
        <p:spPr/>
        <p:txBody>
          <a:bodyPr/>
          <a:lstStyle/>
          <a:p>
            <a:r>
              <a:rPr lang="en-US"/>
              <a:t>Measuring Reliability: Intraclass Correlation Coefficient (ICC)</a:t>
            </a:r>
          </a:p>
        </p:txBody>
      </p:sp>
      <p:sp>
        <p:nvSpPr>
          <p:cNvPr id="7" name="Google Shape;37;p26">
            <a:extLst>
              <a:ext uri="{FF2B5EF4-FFF2-40B4-BE49-F238E27FC236}">
                <a16:creationId xmlns:a16="http://schemas.microsoft.com/office/drawing/2014/main" id="{5D09872A-0196-055C-EF83-662284FB0043}"/>
              </a:ext>
            </a:extLst>
          </p:cNvPr>
          <p:cNvSpPr txBox="1">
            <a:spLocks/>
          </p:cNvSpPr>
          <p:nvPr/>
        </p:nvSpPr>
        <p:spPr>
          <a:xfrm>
            <a:off x="11524743" y="6213475"/>
            <a:ext cx="578000" cy="365200"/>
          </a:xfrm>
          <a:prstGeom prst="rect">
            <a:avLst/>
          </a:prstGeom>
          <a:noFill/>
          <a:ln>
            <a:noFill/>
          </a:ln>
        </p:spPr>
        <p:txBody>
          <a:bodyPr spcFirstLastPara="1" wrap="square" lIns="68575" tIns="34275" rIns="68575" bIns="34275" anchor="ctr" anchorCtr="0">
            <a:noAutofit/>
          </a:bodyPr>
          <a:lstStyle>
            <a:defPPr>
              <a:defRPr lang="en-US"/>
            </a:defPPr>
            <a:lvl1pPr marL="0" marR="0" lvl="0"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1pPr>
            <a:lvl2pPr marL="0" marR="0" lvl="1"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2pPr>
            <a:lvl3pPr marL="0" marR="0" lvl="2"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3pPr>
            <a:lvl4pPr marL="0" marR="0" lvl="3"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4pPr>
            <a:lvl5pPr marL="0" marR="0" lvl="4"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5pPr>
            <a:lvl6pPr marL="0" marR="0" lvl="5"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6pPr>
            <a:lvl7pPr marL="0" marR="0" lvl="6"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7pPr>
            <a:lvl8pPr marL="0" marR="0" lvl="7"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8pPr>
            <a:lvl9pPr marL="0" marR="0" lvl="8"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9pPr>
          </a:lstStyle>
          <a:p>
            <a:fld id="{00000000-1234-1234-1234-123412341234}" type="slidenum">
              <a:rPr lang="en" smtClean="0"/>
              <a:pPr/>
              <a:t>7</a:t>
            </a:fld>
            <a:endParaRPr lang="en"/>
          </a:p>
        </p:txBody>
      </p:sp>
      <p:sp>
        <p:nvSpPr>
          <p:cNvPr id="9" name="Callout: Bent Line 8">
            <a:extLst>
              <a:ext uri="{FF2B5EF4-FFF2-40B4-BE49-F238E27FC236}">
                <a16:creationId xmlns:a16="http://schemas.microsoft.com/office/drawing/2014/main" id="{E288A9FA-9136-FCB6-2A68-790FA1C477DB}"/>
              </a:ext>
            </a:extLst>
          </p:cNvPr>
          <p:cNvSpPr/>
          <p:nvPr/>
        </p:nvSpPr>
        <p:spPr>
          <a:xfrm>
            <a:off x="10058400" y="2361764"/>
            <a:ext cx="1740782" cy="1165321"/>
          </a:xfrm>
          <a:prstGeom prst="borderCallout2">
            <a:avLst>
              <a:gd name="adj1" fmla="val 17735"/>
              <a:gd name="adj2" fmla="val -874"/>
              <a:gd name="adj3" fmla="val 18750"/>
              <a:gd name="adj4" fmla="val -16667"/>
              <a:gd name="adj5" fmla="val 69185"/>
              <a:gd name="adj6" fmla="val -37811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Signal: </a:t>
            </a:r>
            <a:r>
              <a:rPr lang="en-US" sz="1400" dirty="0"/>
              <a:t>Variation between hospital service line MSAs for a given simulation.</a:t>
            </a:r>
          </a:p>
        </p:txBody>
      </p:sp>
      <p:sp>
        <p:nvSpPr>
          <p:cNvPr id="10" name="Callout: Bent Line 9">
            <a:extLst>
              <a:ext uri="{FF2B5EF4-FFF2-40B4-BE49-F238E27FC236}">
                <a16:creationId xmlns:a16="http://schemas.microsoft.com/office/drawing/2014/main" id="{D09036BB-5FE4-9164-DF14-80EAB29039A3}"/>
              </a:ext>
            </a:extLst>
          </p:cNvPr>
          <p:cNvSpPr/>
          <p:nvPr/>
        </p:nvSpPr>
        <p:spPr>
          <a:xfrm>
            <a:off x="10058400" y="4034108"/>
            <a:ext cx="1740783" cy="1165321"/>
          </a:xfrm>
          <a:prstGeom prst="borderCallout2">
            <a:avLst>
              <a:gd name="adj1" fmla="val 19925"/>
              <a:gd name="adj2" fmla="val -2508"/>
              <a:gd name="adj3" fmla="val 18750"/>
              <a:gd name="adj4" fmla="val -16667"/>
              <a:gd name="adj5" fmla="val -1737"/>
              <a:gd name="adj6" fmla="val -32971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Noise: </a:t>
            </a:r>
            <a:r>
              <a:rPr lang="en-US" sz="1400" dirty="0"/>
              <a:t>Variation of hospital service line MSAs across simulations.</a:t>
            </a:r>
          </a:p>
        </p:txBody>
      </p:sp>
      <mc:AlternateContent xmlns:mc="http://schemas.openxmlformats.org/markup-compatibility/2006">
        <mc:Choice xmlns:a14="http://schemas.microsoft.com/office/drawing/2010/main" Requires="a14">
          <p:sp>
            <p:nvSpPr>
              <p:cNvPr id="13" name="Text Placeholder 5">
                <a:extLst>
                  <a:ext uri="{FF2B5EF4-FFF2-40B4-BE49-F238E27FC236}">
                    <a16:creationId xmlns:a16="http://schemas.microsoft.com/office/drawing/2014/main" id="{E408EDBD-01A3-7886-41A2-1CE4A8894DB5}"/>
                  </a:ext>
                </a:extLst>
              </p:cNvPr>
              <p:cNvSpPr txBox="1">
                <a:spLocks/>
              </p:cNvSpPr>
              <p:nvPr/>
            </p:nvSpPr>
            <p:spPr>
              <a:xfrm>
                <a:off x="-1" y="1009872"/>
                <a:ext cx="9719441" cy="3386328"/>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609585" marR="0" lvl="0" indent="-431789" algn="l" rtl="0">
                  <a:lnSpc>
                    <a:spcPct val="114000"/>
                  </a:lnSpc>
                  <a:spcBef>
                    <a:spcPts val="1067"/>
                  </a:spcBef>
                  <a:spcAft>
                    <a:spcPts val="0"/>
                  </a:spcAft>
                  <a:buClr>
                    <a:schemeClr val="dk1"/>
                  </a:buClr>
                  <a:buSzPts val="1500"/>
                  <a:buFont typeface="Arial"/>
                  <a:buChar char="•"/>
                  <a:defRPr sz="2400" b="0" i="0" u="none" strike="noStrike" cap="none">
                    <a:solidFill>
                      <a:schemeClr val="dk1"/>
                    </a:solidFill>
                    <a:latin typeface="Arial"/>
                    <a:ea typeface="Arial"/>
                    <a:cs typeface="Arial"/>
                    <a:sym typeface="Arial"/>
                  </a:defRPr>
                </a:lvl1pPr>
                <a:lvl2pPr marL="1219170" marR="0" lvl="1" indent="-423323" algn="l" rtl="0">
                  <a:lnSpc>
                    <a:spcPct val="114000"/>
                  </a:lnSpc>
                  <a:spcBef>
                    <a:spcPts val="533"/>
                  </a:spcBef>
                  <a:spcAft>
                    <a:spcPts val="0"/>
                  </a:spcAft>
                  <a:buClr>
                    <a:srgbClr val="0066CC"/>
                  </a:buClr>
                  <a:buSzPts val="1400"/>
                  <a:buFont typeface="Arial"/>
                  <a:buChar char="•"/>
                  <a:defRPr sz="1867" b="0" i="0" u="none" strike="noStrike" cap="none">
                    <a:solidFill>
                      <a:srgbClr val="0066CC"/>
                    </a:solidFill>
                    <a:latin typeface="Arial"/>
                    <a:ea typeface="Arial"/>
                    <a:cs typeface="Arial"/>
                    <a:sym typeface="Arial"/>
                  </a:defRPr>
                </a:lvl2pPr>
                <a:lvl3pPr marL="1828754" marR="0" lvl="2" indent="-423323" algn="l" rtl="0">
                  <a:lnSpc>
                    <a:spcPct val="114000"/>
                  </a:lnSpc>
                  <a:spcBef>
                    <a:spcPts val="533"/>
                  </a:spcBef>
                  <a:spcAft>
                    <a:spcPts val="0"/>
                  </a:spcAft>
                  <a:buClr>
                    <a:srgbClr val="0066CC"/>
                  </a:buClr>
                  <a:buSzPts val="1400"/>
                  <a:buFont typeface="Arial"/>
                  <a:buChar char="•"/>
                  <a:defRPr sz="1867" b="0" i="0" u="none" strike="noStrike" cap="none">
                    <a:solidFill>
                      <a:srgbClr val="0066CC"/>
                    </a:solidFill>
                    <a:latin typeface="Arial"/>
                    <a:ea typeface="Arial"/>
                    <a:cs typeface="Arial"/>
                    <a:sym typeface="Arial"/>
                  </a:defRPr>
                </a:lvl3pPr>
                <a:lvl4pPr marL="2438339" marR="0" lvl="3" indent="-423323" algn="l" rtl="0">
                  <a:lnSpc>
                    <a:spcPct val="114000"/>
                  </a:lnSpc>
                  <a:spcBef>
                    <a:spcPts val="533"/>
                  </a:spcBef>
                  <a:spcAft>
                    <a:spcPts val="0"/>
                  </a:spcAft>
                  <a:buClr>
                    <a:srgbClr val="0066CC"/>
                  </a:buClr>
                  <a:buSzPts val="1400"/>
                  <a:buFont typeface="Arial"/>
                  <a:buChar char="•"/>
                  <a:defRPr sz="1867" b="0" i="0" u="none" strike="noStrike" cap="none">
                    <a:solidFill>
                      <a:srgbClr val="0066CC"/>
                    </a:solidFill>
                    <a:latin typeface="Arial"/>
                    <a:ea typeface="Arial"/>
                    <a:cs typeface="Arial"/>
                    <a:sym typeface="Arial"/>
                  </a:defRPr>
                </a:lvl4pPr>
                <a:lvl5pPr marL="3047924" marR="0" lvl="4" indent="-423323" algn="l" rtl="0">
                  <a:lnSpc>
                    <a:spcPct val="114000"/>
                  </a:lnSpc>
                  <a:spcBef>
                    <a:spcPts val="533"/>
                  </a:spcBef>
                  <a:spcAft>
                    <a:spcPts val="0"/>
                  </a:spcAft>
                  <a:buClr>
                    <a:srgbClr val="0066CC"/>
                  </a:buClr>
                  <a:buSzPts val="1400"/>
                  <a:buFont typeface="Arial"/>
                  <a:buChar char="•"/>
                  <a:defRPr sz="1867" b="0" i="0" u="none" strike="noStrike" cap="none">
                    <a:solidFill>
                      <a:srgbClr val="0066CC"/>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pPr marL="528970" indent="-342900">
                  <a:spcBef>
                    <a:spcPts val="600"/>
                  </a:spcBef>
                  <a:spcAft>
                    <a:spcPts val="1200"/>
                  </a:spcAft>
                </a:pPr>
                <a:r>
                  <a:rPr lang="en-US" sz="1600" kern="0" dirty="0">
                    <a:solidFill>
                      <a:schemeClr val="tx1"/>
                    </a:solidFill>
                  </a:rPr>
                  <a:t>Intraclass Correlation Coefficient (ICC) is a measure of reliability, where ICC = 0 indicates no reliability and ICC = 1 perfect reliability, i.e., all measures in a group are identical.</a:t>
                </a:r>
              </a:p>
              <a:p>
                <a:pPr marL="186070" indent="0" algn="ctr">
                  <a:buFont typeface="Arial"/>
                  <a:buNone/>
                </a:pPr>
                <a14:m>
                  <m:oMathPara xmlns:m="http://schemas.openxmlformats.org/officeDocument/2006/math">
                    <m:oMathParaPr>
                      <m:jc m:val="centerGroup"/>
                    </m:oMathParaPr>
                    <m:oMath xmlns:m="http://schemas.openxmlformats.org/officeDocument/2006/math">
                      <m:r>
                        <m:rPr>
                          <m:sty m:val="p"/>
                        </m:rPr>
                        <a:rPr lang="en-US" sz="1400" kern="0" smtClean="0">
                          <a:solidFill>
                            <a:srgbClr val="000000"/>
                          </a:solidFill>
                          <a:latin typeface="Cambria Math" panose="02040503050406030204" pitchFamily="18" charset="0"/>
                        </a:rPr>
                        <m:t>ICC</m:t>
                      </m:r>
                      <m:r>
                        <a:rPr lang="en-US" sz="1400" kern="0" smtClean="0">
                          <a:solidFill>
                            <a:srgbClr val="000000"/>
                          </a:solidFill>
                          <a:latin typeface="Cambria Math" panose="02040503050406030204" pitchFamily="18" charset="0"/>
                        </a:rPr>
                        <m:t>=</m:t>
                      </m:r>
                      <m:f>
                        <m:fPr>
                          <m:ctrlPr>
                            <a:rPr lang="en-US" sz="1400" i="1" kern="0" smtClean="0">
                              <a:solidFill>
                                <a:srgbClr val="000000"/>
                              </a:solidFill>
                              <a:latin typeface="Cambria Math" panose="02040503050406030204" pitchFamily="18" charset="0"/>
                            </a:rPr>
                          </m:ctrlPr>
                        </m:fPr>
                        <m:num>
                          <m:r>
                            <a:rPr lang="en-US" sz="1400" i="1" kern="0" smtClean="0">
                              <a:solidFill>
                                <a:srgbClr val="000000"/>
                              </a:solidFill>
                              <a:latin typeface="Cambria Math" panose="02040503050406030204" pitchFamily="18" charset="0"/>
                            </a:rPr>
                            <m:t>𝑣</m:t>
                          </m:r>
                          <m:r>
                            <a:rPr lang="en-US" sz="1400" i="1" kern="0">
                              <a:solidFill>
                                <a:srgbClr val="000000"/>
                              </a:solidFill>
                              <a:latin typeface="Cambria Math" panose="02040503050406030204" pitchFamily="18" charset="0"/>
                            </a:rPr>
                            <m:t>𝑎𝑟𝑖𝑎𝑛𝑐𝑒</m:t>
                          </m:r>
                          <m:r>
                            <a:rPr lang="en-US" sz="1400" i="1" kern="0">
                              <a:solidFill>
                                <a:srgbClr val="000000"/>
                              </a:solidFill>
                              <a:latin typeface="Cambria Math" panose="02040503050406030204" pitchFamily="18" charset="0"/>
                            </a:rPr>
                            <m:t> </m:t>
                          </m:r>
                          <m:r>
                            <a:rPr lang="en-US" sz="1400" i="1" kern="0">
                              <a:solidFill>
                                <a:srgbClr val="000000"/>
                              </a:solidFill>
                              <a:latin typeface="Cambria Math" panose="02040503050406030204" pitchFamily="18" charset="0"/>
                            </a:rPr>
                            <m:t>𝑏𝑒𝑡𝑤𝑒𝑒𝑛</m:t>
                          </m:r>
                          <m:r>
                            <a:rPr lang="en-US" sz="1400" i="1" kern="0" smtClean="0">
                              <a:solidFill>
                                <a:srgbClr val="000000"/>
                              </a:solidFill>
                              <a:latin typeface="Cambria Math" panose="02040503050406030204" pitchFamily="18" charset="0"/>
                            </a:rPr>
                            <m:t> </m:t>
                          </m:r>
                          <m:r>
                            <a:rPr lang="en-US" sz="1400" i="1" kern="0" smtClean="0">
                              <a:solidFill>
                                <a:srgbClr val="000000"/>
                              </a:solidFill>
                              <a:latin typeface="Cambria Math" panose="02040503050406030204" pitchFamily="18" charset="0"/>
                            </a:rPr>
                            <m:t>𝑔𝑟𝑜𝑢𝑝𝑠</m:t>
                          </m:r>
                          <m:r>
                            <a:rPr lang="en-US" sz="1400" i="1" kern="0" smtClean="0">
                              <a:solidFill>
                                <a:srgbClr val="000000"/>
                              </a:solidFill>
                              <a:latin typeface="Cambria Math" panose="02040503050406030204" pitchFamily="18" charset="0"/>
                            </a:rPr>
                            <m:t> (</m:t>
                          </m:r>
                          <m:sSub>
                            <m:sSubPr>
                              <m:ctrlPr>
                                <a:rPr lang="en-US" sz="1400" i="1" kern="0" smtClean="0">
                                  <a:solidFill>
                                    <a:srgbClr val="000000"/>
                                  </a:solidFill>
                                  <a:latin typeface="Cambria Math" panose="02040503050406030204" pitchFamily="18" charset="0"/>
                                </a:rPr>
                              </m:ctrlPr>
                            </m:sSubPr>
                            <m:e>
                              <m:r>
                                <a:rPr lang="en-US" sz="1400" i="1" kern="0" smtClean="0">
                                  <a:solidFill>
                                    <a:srgbClr val="000000"/>
                                  </a:solidFill>
                                  <a:latin typeface="Cambria Math" panose="02040503050406030204" pitchFamily="18" charset="0"/>
                                </a:rPr>
                                <m:t>𝑉</m:t>
                              </m:r>
                            </m:e>
                            <m:sub>
                              <m:r>
                                <a:rPr lang="en-US" sz="1400" i="1" kern="0" smtClean="0">
                                  <a:solidFill>
                                    <a:srgbClr val="000000"/>
                                  </a:solidFill>
                                  <a:latin typeface="Cambria Math" panose="02040503050406030204" pitchFamily="18" charset="0"/>
                                </a:rPr>
                                <m:t>𝑏</m:t>
                              </m:r>
                            </m:sub>
                          </m:sSub>
                          <m:r>
                            <a:rPr lang="en-US" sz="1400" i="1" kern="0" smtClean="0">
                              <a:solidFill>
                                <a:srgbClr val="000000"/>
                              </a:solidFill>
                              <a:latin typeface="Cambria Math" panose="02040503050406030204" pitchFamily="18" charset="0"/>
                            </a:rPr>
                            <m:t>)</m:t>
                          </m:r>
                        </m:num>
                        <m:den>
                          <m:r>
                            <a:rPr lang="en-US" sz="1400" i="1" kern="0" smtClean="0">
                              <a:solidFill>
                                <a:srgbClr val="000000"/>
                              </a:solidFill>
                              <a:latin typeface="Cambria Math" panose="02040503050406030204" pitchFamily="18" charset="0"/>
                            </a:rPr>
                            <m:t>𝑣𝑎𝑟𝑖𝑎𝑛𝑐𝑒</m:t>
                          </m:r>
                          <m:r>
                            <a:rPr lang="en-US" sz="1400" i="1" kern="0" smtClean="0">
                              <a:solidFill>
                                <a:srgbClr val="000000"/>
                              </a:solidFill>
                              <a:latin typeface="Cambria Math" panose="02040503050406030204" pitchFamily="18" charset="0"/>
                            </a:rPr>
                            <m:t> </m:t>
                          </m:r>
                          <m:r>
                            <a:rPr lang="en-US" sz="1400" i="1" kern="0" smtClean="0">
                              <a:solidFill>
                                <a:srgbClr val="000000"/>
                              </a:solidFill>
                              <a:latin typeface="Cambria Math" panose="02040503050406030204" pitchFamily="18" charset="0"/>
                            </a:rPr>
                            <m:t>𝑏𝑒𝑡𝑤𝑒𝑒𝑛</m:t>
                          </m:r>
                          <m:r>
                            <a:rPr lang="en-US" sz="1400" i="1" kern="0" smtClean="0">
                              <a:solidFill>
                                <a:srgbClr val="000000"/>
                              </a:solidFill>
                              <a:latin typeface="Cambria Math" panose="02040503050406030204" pitchFamily="18" charset="0"/>
                            </a:rPr>
                            <m:t> </m:t>
                          </m:r>
                          <m:r>
                            <a:rPr lang="en-US" sz="1400" i="1" kern="0" smtClean="0">
                              <a:solidFill>
                                <a:srgbClr val="000000"/>
                              </a:solidFill>
                              <a:latin typeface="Cambria Math" panose="02040503050406030204" pitchFamily="18" charset="0"/>
                            </a:rPr>
                            <m:t>𝑔𝑟𝑜𝑢𝑝𝑠</m:t>
                          </m:r>
                          <m:r>
                            <a:rPr lang="en-US" sz="1400" i="1" kern="0" smtClean="0">
                              <a:solidFill>
                                <a:srgbClr val="000000"/>
                              </a:solidFill>
                              <a:latin typeface="Cambria Math" panose="02040503050406030204" pitchFamily="18" charset="0"/>
                            </a:rPr>
                            <m:t> </m:t>
                          </m:r>
                          <m:d>
                            <m:dPr>
                              <m:ctrlPr>
                                <a:rPr lang="en-US" sz="1400" i="1" kern="0" smtClean="0">
                                  <a:solidFill>
                                    <a:srgbClr val="000000"/>
                                  </a:solidFill>
                                  <a:latin typeface="Cambria Math" panose="02040503050406030204" pitchFamily="18" charset="0"/>
                                </a:rPr>
                              </m:ctrlPr>
                            </m:dPr>
                            <m:e>
                              <m:sSub>
                                <m:sSubPr>
                                  <m:ctrlPr>
                                    <a:rPr lang="en-US" sz="1400" i="1" kern="0" smtClean="0">
                                      <a:solidFill>
                                        <a:srgbClr val="000000"/>
                                      </a:solidFill>
                                      <a:latin typeface="Cambria Math" panose="02040503050406030204" pitchFamily="18" charset="0"/>
                                    </a:rPr>
                                  </m:ctrlPr>
                                </m:sSubPr>
                                <m:e>
                                  <m:r>
                                    <a:rPr lang="en-US" sz="1400" i="1" kern="0" smtClean="0">
                                      <a:solidFill>
                                        <a:srgbClr val="000000"/>
                                      </a:solidFill>
                                      <a:latin typeface="Cambria Math" panose="02040503050406030204" pitchFamily="18" charset="0"/>
                                    </a:rPr>
                                    <m:t>𝑉</m:t>
                                  </m:r>
                                </m:e>
                                <m:sub>
                                  <m:r>
                                    <a:rPr lang="en-US" sz="1400" i="1" kern="0" smtClean="0">
                                      <a:solidFill>
                                        <a:srgbClr val="000000"/>
                                      </a:solidFill>
                                      <a:latin typeface="Cambria Math" panose="02040503050406030204" pitchFamily="18" charset="0"/>
                                    </a:rPr>
                                    <m:t>𝑏</m:t>
                                  </m:r>
                                </m:sub>
                              </m:sSub>
                            </m:e>
                          </m:d>
                          <m:r>
                            <a:rPr lang="en-US" sz="1400" i="1" kern="0">
                              <a:solidFill>
                                <a:srgbClr val="000000"/>
                              </a:solidFill>
                              <a:latin typeface="Cambria Math" panose="02040503050406030204" pitchFamily="18" charset="0"/>
                            </a:rPr>
                            <m:t>+</m:t>
                          </m:r>
                          <m:r>
                            <a:rPr lang="en-US" sz="1400" i="1" kern="0" smtClean="0">
                              <a:solidFill>
                                <a:srgbClr val="000000"/>
                              </a:solidFill>
                              <a:latin typeface="Cambria Math" panose="02040503050406030204" pitchFamily="18" charset="0"/>
                            </a:rPr>
                            <m:t>𝑣</m:t>
                          </m:r>
                          <m:r>
                            <a:rPr lang="en-US" sz="1400" i="1" kern="0">
                              <a:solidFill>
                                <a:srgbClr val="000000"/>
                              </a:solidFill>
                              <a:latin typeface="Cambria Math" panose="02040503050406030204" pitchFamily="18" charset="0"/>
                            </a:rPr>
                            <m:t>𝑎𝑟𝑖𝑎𝑛𝑐𝑒</m:t>
                          </m:r>
                          <m:r>
                            <a:rPr lang="en-US" sz="1400" i="1" kern="0">
                              <a:solidFill>
                                <a:srgbClr val="000000"/>
                              </a:solidFill>
                              <a:latin typeface="Cambria Math" panose="02040503050406030204" pitchFamily="18" charset="0"/>
                            </a:rPr>
                            <m:t> </m:t>
                          </m:r>
                          <m:r>
                            <a:rPr lang="en-US" sz="1400" i="1" kern="0">
                              <a:solidFill>
                                <a:srgbClr val="000000"/>
                              </a:solidFill>
                              <a:latin typeface="Cambria Math" panose="02040503050406030204" pitchFamily="18" charset="0"/>
                            </a:rPr>
                            <m:t>𝑤𝑖𝑡h𝑖𝑛</m:t>
                          </m:r>
                          <m:r>
                            <a:rPr lang="en-US" sz="1400" i="1" kern="0">
                              <a:solidFill>
                                <a:srgbClr val="000000"/>
                              </a:solidFill>
                              <a:latin typeface="Cambria Math" panose="02040503050406030204" pitchFamily="18" charset="0"/>
                            </a:rPr>
                            <m:t> </m:t>
                          </m:r>
                          <m:r>
                            <a:rPr lang="en-US" sz="1400" i="1" kern="0">
                              <a:solidFill>
                                <a:srgbClr val="000000"/>
                              </a:solidFill>
                              <a:latin typeface="Cambria Math" panose="02040503050406030204" pitchFamily="18" charset="0"/>
                            </a:rPr>
                            <m:t>𝑔𝑟𝑜𝑢𝑝𝑠</m:t>
                          </m:r>
                          <m:r>
                            <a:rPr lang="en-US" sz="1400" i="1" kern="0">
                              <a:solidFill>
                                <a:srgbClr val="000000"/>
                              </a:solidFill>
                              <a:latin typeface="Cambria Math" panose="02040503050406030204" pitchFamily="18" charset="0"/>
                            </a:rPr>
                            <m:t>(</m:t>
                          </m:r>
                          <m:sSub>
                            <m:sSubPr>
                              <m:ctrlPr>
                                <a:rPr lang="en-US" sz="1400" i="1" kern="0">
                                  <a:solidFill>
                                    <a:srgbClr val="000000"/>
                                  </a:solidFill>
                                  <a:latin typeface="Cambria Math" panose="02040503050406030204" pitchFamily="18" charset="0"/>
                                </a:rPr>
                              </m:ctrlPr>
                            </m:sSubPr>
                            <m:e>
                              <m:r>
                                <a:rPr lang="en-US" sz="1400" i="1" kern="0">
                                  <a:solidFill>
                                    <a:srgbClr val="000000"/>
                                  </a:solidFill>
                                  <a:latin typeface="Cambria Math" panose="02040503050406030204" pitchFamily="18" charset="0"/>
                                </a:rPr>
                                <m:t>𝑉</m:t>
                              </m:r>
                            </m:e>
                            <m:sub>
                              <m:r>
                                <a:rPr lang="en-US" sz="1400" i="1" kern="0">
                                  <a:solidFill>
                                    <a:srgbClr val="000000"/>
                                  </a:solidFill>
                                  <a:latin typeface="Cambria Math" panose="02040503050406030204" pitchFamily="18" charset="0"/>
                                </a:rPr>
                                <m:t>𝑤</m:t>
                              </m:r>
                            </m:sub>
                          </m:sSub>
                          <m:r>
                            <a:rPr lang="en-US" sz="1400" i="1" kern="0">
                              <a:solidFill>
                                <a:srgbClr val="000000"/>
                              </a:solidFill>
                              <a:latin typeface="Cambria Math" panose="02040503050406030204" pitchFamily="18" charset="0"/>
                            </a:rPr>
                            <m:t>)</m:t>
                          </m:r>
                        </m:den>
                      </m:f>
                    </m:oMath>
                  </m:oMathPara>
                </a14:m>
                <a:endParaRPr lang="en-US" sz="1400" kern="0" dirty="0">
                  <a:solidFill>
                    <a:srgbClr val="000000"/>
                  </a:solidFill>
                </a:endParaRPr>
              </a:p>
              <a:p>
                <a:pPr marL="514350" lvl="1" indent="-342900">
                  <a:spcBef>
                    <a:spcPts val="1800"/>
                  </a:spcBef>
                  <a:spcAft>
                    <a:spcPts val="1200"/>
                  </a:spcAft>
                  <a:buClr>
                    <a:srgbClr val="003889"/>
                  </a:buClr>
                </a:pPr>
                <a:r>
                  <a:rPr lang="en-US" sz="1600" kern="0" dirty="0">
                    <a:solidFill>
                      <a:schemeClr val="tx1"/>
                    </a:solidFill>
                  </a:rPr>
                  <a:t>Each MSA in the simulation is used in the above formula such that:</a:t>
                </a:r>
              </a:p>
              <a:p>
                <a:pPr marL="1597025" lvl="1" indent="0">
                  <a:spcBef>
                    <a:spcPts val="1200"/>
                  </a:spcBef>
                  <a:buFont typeface="Arial"/>
                  <a:buNone/>
                </a:pPr>
                <a14:m>
                  <m:oMath xmlns:m="http://schemas.openxmlformats.org/officeDocument/2006/math">
                    <m:sSub>
                      <m:sSubPr>
                        <m:ctrlPr>
                          <a:rPr lang="en-US" sz="1400" i="1" kern="0">
                            <a:solidFill>
                              <a:srgbClr val="000000"/>
                            </a:solidFill>
                            <a:latin typeface="Cambria Math" panose="02040503050406030204" pitchFamily="18" charset="0"/>
                          </a:rPr>
                        </m:ctrlPr>
                      </m:sSubPr>
                      <m:e>
                        <m:r>
                          <a:rPr lang="en-US" sz="1400" i="1" kern="0">
                            <a:solidFill>
                              <a:srgbClr val="000000"/>
                            </a:solidFill>
                            <a:latin typeface="Cambria Math" panose="02040503050406030204" pitchFamily="18" charset="0"/>
                          </a:rPr>
                          <m:t>𝑉</m:t>
                        </m:r>
                      </m:e>
                      <m:sub>
                        <m:r>
                          <a:rPr lang="en-US" sz="1400" i="1" kern="0">
                            <a:solidFill>
                              <a:srgbClr val="000000"/>
                            </a:solidFill>
                            <a:latin typeface="Cambria Math" panose="02040503050406030204" pitchFamily="18" charset="0"/>
                          </a:rPr>
                          <m:t>𝑏</m:t>
                        </m:r>
                      </m:sub>
                    </m:sSub>
                    <m:r>
                      <a:rPr lang="en-US" sz="1400" i="1" kern="0">
                        <a:solidFill>
                          <a:srgbClr val="000000"/>
                        </a:solidFill>
                        <a:latin typeface="Cambria Math" panose="02040503050406030204" pitchFamily="18" charset="0"/>
                      </a:rPr>
                      <m:t>:</m:t>
                    </m:r>
                  </m:oMath>
                </a14:m>
                <a:r>
                  <a:rPr lang="en-US" sz="1400" kern="0" dirty="0">
                    <a:solidFill>
                      <a:srgbClr val="000000"/>
                    </a:solidFill>
                  </a:rPr>
                  <a:t> The variation between group means, measured around the overall (grand) mean.</a:t>
                </a:r>
              </a:p>
              <a:p>
                <a:pPr marL="1597025" lvl="1" indent="0">
                  <a:spcBef>
                    <a:spcPts val="1200"/>
                  </a:spcBef>
                  <a:buFont typeface="Arial"/>
                  <a:buNone/>
                </a:pPr>
                <a:endParaRPr lang="en-US" sz="1400" i="1" kern="0" dirty="0">
                  <a:solidFill>
                    <a:srgbClr val="000000"/>
                  </a:solidFill>
                  <a:latin typeface="Cambria Math" panose="02040503050406030204" pitchFamily="18" charset="0"/>
                </a:endParaRPr>
              </a:p>
              <a:p>
                <a:pPr marL="1597025" lvl="1" indent="0">
                  <a:spcBef>
                    <a:spcPts val="1200"/>
                  </a:spcBef>
                  <a:buFont typeface="Arial"/>
                  <a:buNone/>
                </a:pPr>
                <a14:m>
                  <m:oMathPara xmlns:m="http://schemas.openxmlformats.org/officeDocument/2006/math">
                    <m:oMathParaPr>
                      <m:jc m:val="centerGroup"/>
                    </m:oMathParaPr>
                    <m:oMath xmlns:m="http://schemas.openxmlformats.org/officeDocument/2006/math">
                      <m:sSub>
                        <m:sSubPr>
                          <m:ctrlPr>
                            <a:rPr lang="en-US" sz="1400" i="1" kern="0">
                              <a:solidFill>
                                <a:srgbClr val="000000"/>
                              </a:solidFill>
                              <a:latin typeface="Cambria Math" panose="02040503050406030204" pitchFamily="18" charset="0"/>
                            </a:rPr>
                          </m:ctrlPr>
                        </m:sSubPr>
                        <m:e>
                          <m:r>
                            <a:rPr lang="en-US" sz="1400" i="1" kern="0">
                              <a:solidFill>
                                <a:srgbClr val="000000"/>
                              </a:solidFill>
                              <a:latin typeface="Cambria Math" panose="02040503050406030204" pitchFamily="18" charset="0"/>
                            </a:rPr>
                            <m:t>𝑉</m:t>
                          </m:r>
                        </m:e>
                        <m:sub>
                          <m:r>
                            <a:rPr lang="en-US" sz="1400" i="1" kern="0">
                              <a:solidFill>
                                <a:srgbClr val="000000"/>
                              </a:solidFill>
                              <a:latin typeface="Cambria Math" panose="02040503050406030204" pitchFamily="18" charset="0"/>
                            </a:rPr>
                            <m:t>𝑤</m:t>
                          </m:r>
                        </m:sub>
                      </m:sSub>
                      <m:r>
                        <a:rPr lang="en-US" sz="1400" i="1" kern="0">
                          <a:solidFill>
                            <a:srgbClr val="000000"/>
                          </a:solidFill>
                          <a:latin typeface="Cambria Math" panose="02040503050406030204" pitchFamily="18" charset="0"/>
                        </a:rPr>
                        <m:t>:</m:t>
                      </m:r>
                      <m:r>
                        <m:rPr>
                          <m:nor/>
                        </m:rPr>
                        <a:rPr lang="en-US" sz="1400" kern="0" dirty="0">
                          <a:solidFill>
                            <a:srgbClr val="000000"/>
                          </a:solidFill>
                        </a:rPr>
                        <m:t>The</m:t>
                      </m:r>
                      <m:r>
                        <m:rPr>
                          <m:nor/>
                        </m:rPr>
                        <a:rPr lang="en-US" sz="1400" kern="0" dirty="0">
                          <a:solidFill>
                            <a:srgbClr val="000000"/>
                          </a:solidFill>
                        </a:rPr>
                        <m:t> </m:t>
                      </m:r>
                      <m:r>
                        <m:rPr>
                          <m:nor/>
                        </m:rPr>
                        <a:rPr lang="en-US" sz="1400" kern="0" dirty="0">
                          <a:solidFill>
                            <a:srgbClr val="000000"/>
                          </a:solidFill>
                        </a:rPr>
                        <m:t>variation</m:t>
                      </m:r>
                      <m:r>
                        <m:rPr>
                          <m:nor/>
                        </m:rPr>
                        <a:rPr lang="en-US" sz="1400" kern="0" dirty="0">
                          <a:solidFill>
                            <a:srgbClr val="000000"/>
                          </a:solidFill>
                        </a:rPr>
                        <m:t> </m:t>
                      </m:r>
                      <m:r>
                        <m:rPr>
                          <m:nor/>
                        </m:rPr>
                        <a:rPr lang="en-US" sz="1400" kern="0" dirty="0">
                          <a:solidFill>
                            <a:srgbClr val="000000"/>
                          </a:solidFill>
                        </a:rPr>
                        <m:t>among</m:t>
                      </m:r>
                      <m:r>
                        <m:rPr>
                          <m:nor/>
                        </m:rPr>
                        <a:rPr lang="en-US" sz="1400" kern="0" dirty="0">
                          <a:solidFill>
                            <a:srgbClr val="000000"/>
                          </a:solidFill>
                        </a:rPr>
                        <m:t> </m:t>
                      </m:r>
                      <m:r>
                        <m:rPr>
                          <m:nor/>
                        </m:rPr>
                        <a:rPr lang="en-US" sz="1400" kern="0" dirty="0">
                          <a:solidFill>
                            <a:srgbClr val="000000"/>
                          </a:solidFill>
                        </a:rPr>
                        <m:t>MSAs</m:t>
                      </m:r>
                      <m:r>
                        <m:rPr>
                          <m:nor/>
                        </m:rPr>
                        <a:rPr lang="en-US" sz="1400" kern="0" dirty="0">
                          <a:solidFill>
                            <a:srgbClr val="000000"/>
                          </a:solidFill>
                        </a:rPr>
                        <m:t> </m:t>
                      </m:r>
                      <m:r>
                        <m:rPr>
                          <m:nor/>
                        </m:rPr>
                        <a:rPr lang="en-US" sz="1400" kern="0" dirty="0">
                          <a:solidFill>
                            <a:srgbClr val="000000"/>
                          </a:solidFill>
                        </a:rPr>
                        <m:t>within</m:t>
                      </m:r>
                      <m:r>
                        <m:rPr>
                          <m:nor/>
                        </m:rPr>
                        <a:rPr lang="en-US" sz="1400" kern="0" dirty="0">
                          <a:solidFill>
                            <a:srgbClr val="000000"/>
                          </a:solidFill>
                        </a:rPr>
                        <m:t> </m:t>
                      </m:r>
                      <m:r>
                        <m:rPr>
                          <m:nor/>
                        </m:rPr>
                        <a:rPr lang="en-US" sz="1400" kern="0" dirty="0">
                          <a:solidFill>
                            <a:srgbClr val="000000"/>
                          </a:solidFill>
                        </a:rPr>
                        <m:t>the</m:t>
                      </m:r>
                      <m:r>
                        <m:rPr>
                          <m:nor/>
                        </m:rPr>
                        <a:rPr lang="en-US" sz="1400" kern="0" dirty="0">
                          <a:solidFill>
                            <a:srgbClr val="000000"/>
                          </a:solidFill>
                        </a:rPr>
                        <m:t> </m:t>
                      </m:r>
                      <m:r>
                        <m:rPr>
                          <m:nor/>
                        </m:rPr>
                        <a:rPr lang="en-US" sz="1400" kern="0" dirty="0">
                          <a:solidFill>
                            <a:srgbClr val="000000"/>
                          </a:solidFill>
                        </a:rPr>
                        <m:t>same</m:t>
                      </m:r>
                      <m:r>
                        <m:rPr>
                          <m:nor/>
                        </m:rPr>
                        <a:rPr lang="en-US" sz="1400" kern="0" dirty="0">
                          <a:solidFill>
                            <a:srgbClr val="000000"/>
                          </a:solidFill>
                        </a:rPr>
                        <m:t> </m:t>
                      </m:r>
                      <m:r>
                        <m:rPr>
                          <m:nor/>
                        </m:rPr>
                        <a:rPr lang="en-US" sz="1400" kern="0" dirty="0">
                          <a:solidFill>
                            <a:srgbClr val="000000"/>
                          </a:solidFill>
                        </a:rPr>
                        <m:t>group</m:t>
                      </m:r>
                      <m:r>
                        <m:rPr>
                          <m:nor/>
                        </m:rPr>
                        <a:rPr lang="en-US" sz="1400" kern="0" dirty="0">
                          <a:solidFill>
                            <a:srgbClr val="000000"/>
                          </a:solidFill>
                        </a:rPr>
                        <m:t>, </m:t>
                      </m:r>
                      <m:r>
                        <m:rPr>
                          <m:nor/>
                        </m:rPr>
                        <a:rPr lang="en-US" sz="1400" kern="0" dirty="0">
                          <a:solidFill>
                            <a:srgbClr val="000000"/>
                          </a:solidFill>
                        </a:rPr>
                        <m:t>measured</m:t>
                      </m:r>
                      <m:r>
                        <m:rPr>
                          <m:nor/>
                        </m:rPr>
                        <a:rPr lang="en-US" sz="1400" kern="0" dirty="0">
                          <a:solidFill>
                            <a:srgbClr val="000000"/>
                          </a:solidFill>
                        </a:rPr>
                        <m:t> </m:t>
                      </m:r>
                      <m:r>
                        <m:rPr>
                          <m:nor/>
                        </m:rPr>
                        <a:rPr lang="en-US" sz="1400" kern="0" dirty="0">
                          <a:solidFill>
                            <a:srgbClr val="000000"/>
                          </a:solidFill>
                        </a:rPr>
                        <m:t>around</m:t>
                      </m:r>
                      <m:r>
                        <m:rPr>
                          <m:nor/>
                        </m:rPr>
                        <a:rPr lang="en-US" sz="1400" kern="0" dirty="0">
                          <a:solidFill>
                            <a:srgbClr val="000000"/>
                          </a:solidFill>
                        </a:rPr>
                        <m:t> </m:t>
                      </m:r>
                      <m:r>
                        <m:rPr>
                          <m:nor/>
                        </m:rPr>
                        <a:rPr lang="en-US" sz="1400" kern="0" dirty="0">
                          <a:solidFill>
                            <a:srgbClr val="000000"/>
                          </a:solidFill>
                        </a:rPr>
                        <m:t>each</m:t>
                      </m:r>
                      <m:r>
                        <m:rPr>
                          <m:nor/>
                        </m:rPr>
                        <a:rPr lang="en-US" sz="1400" kern="0" dirty="0">
                          <a:solidFill>
                            <a:srgbClr val="000000"/>
                          </a:solidFill>
                        </a:rPr>
                        <m:t> </m:t>
                      </m:r>
                      <m:r>
                        <m:rPr>
                          <m:nor/>
                        </m:rPr>
                        <a:rPr lang="en-US" sz="1400" kern="0" dirty="0">
                          <a:solidFill>
                            <a:srgbClr val="000000"/>
                          </a:solidFill>
                        </a:rPr>
                        <m:t>group</m:t>
                      </m:r>
                      <m:r>
                        <m:rPr>
                          <m:nor/>
                        </m:rPr>
                        <a:rPr lang="en-US" sz="1400" kern="0" dirty="0">
                          <a:solidFill>
                            <a:srgbClr val="000000"/>
                          </a:solidFill>
                        </a:rPr>
                        <m:t>’</m:t>
                      </m:r>
                      <m:r>
                        <m:rPr>
                          <m:nor/>
                        </m:rPr>
                        <a:rPr lang="en-US" sz="1400" kern="0" dirty="0">
                          <a:solidFill>
                            <a:srgbClr val="000000"/>
                          </a:solidFill>
                        </a:rPr>
                        <m:t>s</m:t>
                      </m:r>
                      <m:r>
                        <m:rPr>
                          <m:nor/>
                        </m:rPr>
                        <a:rPr lang="en-US" sz="1400" kern="0" dirty="0">
                          <a:solidFill>
                            <a:srgbClr val="000000"/>
                          </a:solidFill>
                        </a:rPr>
                        <m:t> </m:t>
                      </m:r>
                      <m:r>
                        <m:rPr>
                          <m:nor/>
                        </m:rPr>
                        <a:rPr lang="en-US" sz="1400" kern="0" dirty="0">
                          <a:solidFill>
                            <a:srgbClr val="000000"/>
                          </a:solidFill>
                        </a:rPr>
                        <m:t>mean</m:t>
                      </m:r>
                      <m:r>
                        <m:rPr>
                          <m:nor/>
                        </m:rPr>
                        <a:rPr lang="en-US" sz="1400" kern="0" dirty="0">
                          <a:solidFill>
                            <a:srgbClr val="000000"/>
                          </a:solidFill>
                        </a:rPr>
                        <m:t>.</m:t>
                      </m:r>
                    </m:oMath>
                  </m:oMathPara>
                </a14:m>
                <a:endParaRPr lang="en-US" sz="1400" kern="0" dirty="0">
                  <a:solidFill>
                    <a:srgbClr val="000000"/>
                  </a:solidFill>
                </a:endParaRPr>
              </a:p>
              <a:p>
                <a:pPr marL="1597025" lvl="1" indent="0">
                  <a:spcBef>
                    <a:spcPts val="1200"/>
                  </a:spcBef>
                  <a:buFont typeface="Arial"/>
                  <a:buNone/>
                </a:pPr>
                <a:endParaRPr lang="en-US" sz="1400" kern="0" dirty="0">
                  <a:solidFill>
                    <a:srgbClr val="000000"/>
                  </a:solidFill>
                </a:endParaRPr>
              </a:p>
              <a:p>
                <a:pPr marL="1597025" lvl="1" indent="0">
                  <a:spcBef>
                    <a:spcPts val="1200"/>
                  </a:spcBef>
                  <a:buFont typeface="Arial"/>
                  <a:buNone/>
                </a:pPr>
                <a:endParaRPr lang="en-US" sz="1400" kern="0" dirty="0">
                  <a:solidFill>
                    <a:srgbClr val="000000"/>
                  </a:solidFill>
                </a:endParaRPr>
              </a:p>
              <a:p>
                <a:pPr marL="1597025" lvl="1" indent="0">
                  <a:spcBef>
                    <a:spcPts val="1200"/>
                  </a:spcBef>
                  <a:buFont typeface="Arial"/>
                  <a:buNone/>
                </a:pPr>
                <a:endParaRPr lang="en-US" sz="1400" kern="0" dirty="0">
                  <a:solidFill>
                    <a:srgbClr val="000000"/>
                  </a:solidFill>
                </a:endParaRPr>
              </a:p>
              <a:p>
                <a:pPr marL="2400300" lvl="1" indent="0">
                  <a:lnSpc>
                    <a:spcPct val="100000"/>
                  </a:lnSpc>
                  <a:spcBef>
                    <a:spcPts val="0"/>
                  </a:spcBef>
                  <a:buFont typeface="Arial"/>
                  <a:buNone/>
                </a:pPr>
                <a:endParaRPr lang="en-US" sz="1400" kern="0" dirty="0">
                  <a:solidFill>
                    <a:srgbClr val="000000"/>
                  </a:solidFill>
                  <a:latin typeface="+mn-lt"/>
                </a:endParaRPr>
              </a:p>
            </p:txBody>
          </p:sp>
        </mc:Choice>
        <mc:Fallback>
          <p:sp>
            <p:nvSpPr>
              <p:cNvPr id="13" name="Text Placeholder 5">
                <a:extLst>
                  <a:ext uri="{FF2B5EF4-FFF2-40B4-BE49-F238E27FC236}">
                    <a16:creationId xmlns:a16="http://schemas.microsoft.com/office/drawing/2014/main" id="{E408EDBD-01A3-7886-41A2-1CE4A8894DB5}"/>
                  </a:ext>
                </a:extLst>
              </p:cNvPr>
              <p:cNvSpPr txBox="1">
                <a:spLocks noRot="1" noChangeAspect="1" noMove="1" noResize="1" noEditPoints="1" noAdjustHandles="1" noChangeArrowheads="1" noChangeShapeType="1" noTextEdit="1"/>
              </p:cNvSpPr>
              <p:nvPr/>
            </p:nvSpPr>
            <p:spPr>
              <a:xfrm>
                <a:off x="-1" y="1009872"/>
                <a:ext cx="9719441" cy="3386328"/>
              </a:xfrm>
              <a:prstGeom prst="rect">
                <a:avLst/>
              </a:prstGeom>
              <a:blipFill>
                <a:blip r:embed="rId2"/>
                <a:stretch>
                  <a:fillRect/>
                </a:stretch>
              </a:blipFill>
              <a:ln>
                <a:noFill/>
              </a:ln>
            </p:spPr>
            <p:txBody>
              <a:bodyPr/>
              <a:lstStyle/>
              <a:p>
                <a:r>
                  <a:rPr lang="en-US">
                    <a:noFill/>
                  </a:rPr>
                  <a:t> </a:t>
                </a:r>
              </a:p>
            </p:txBody>
          </p:sp>
        </mc:Fallback>
      </mc:AlternateContent>
      <p:sp>
        <p:nvSpPr>
          <p:cNvPr id="2" name="Text Placeholder 5">
            <a:extLst>
              <a:ext uri="{FF2B5EF4-FFF2-40B4-BE49-F238E27FC236}">
                <a16:creationId xmlns:a16="http://schemas.microsoft.com/office/drawing/2014/main" id="{D3F81FD9-1DEA-7A00-1092-C038734B723D}"/>
              </a:ext>
            </a:extLst>
          </p:cNvPr>
          <p:cNvSpPr txBox="1">
            <a:spLocks/>
          </p:cNvSpPr>
          <p:nvPr/>
        </p:nvSpPr>
        <p:spPr>
          <a:xfrm>
            <a:off x="-99320" y="4063035"/>
            <a:ext cx="9184199" cy="809024"/>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609585" marR="0" lvl="0" indent="-431789" algn="l" rtl="0">
              <a:lnSpc>
                <a:spcPct val="114000"/>
              </a:lnSpc>
              <a:spcBef>
                <a:spcPts val="1067"/>
              </a:spcBef>
              <a:spcAft>
                <a:spcPts val="0"/>
              </a:spcAft>
              <a:buClr>
                <a:schemeClr val="dk1"/>
              </a:buClr>
              <a:buSzPts val="1500"/>
              <a:buFont typeface="Arial"/>
              <a:buChar char="•"/>
              <a:defRPr sz="2400" b="0" i="0" u="none" strike="noStrike" cap="none">
                <a:solidFill>
                  <a:schemeClr val="dk1"/>
                </a:solidFill>
                <a:latin typeface="Arial"/>
                <a:ea typeface="Arial"/>
                <a:cs typeface="Arial"/>
                <a:sym typeface="Arial"/>
              </a:defRPr>
            </a:lvl1pPr>
            <a:lvl2pPr marL="1219170" marR="0" lvl="1" indent="-423323" algn="l" rtl="0">
              <a:lnSpc>
                <a:spcPct val="114000"/>
              </a:lnSpc>
              <a:spcBef>
                <a:spcPts val="533"/>
              </a:spcBef>
              <a:spcAft>
                <a:spcPts val="0"/>
              </a:spcAft>
              <a:buClr>
                <a:srgbClr val="0066CC"/>
              </a:buClr>
              <a:buSzPts val="1400"/>
              <a:buFont typeface="Arial"/>
              <a:buChar char="•"/>
              <a:defRPr sz="1867" b="0" i="0" u="none" strike="noStrike" cap="none">
                <a:solidFill>
                  <a:srgbClr val="0066CC"/>
                </a:solidFill>
                <a:latin typeface="Arial"/>
                <a:ea typeface="Arial"/>
                <a:cs typeface="Arial"/>
                <a:sym typeface="Arial"/>
              </a:defRPr>
            </a:lvl2pPr>
            <a:lvl3pPr marL="1828754" marR="0" lvl="2" indent="-423323" algn="l" rtl="0">
              <a:lnSpc>
                <a:spcPct val="114000"/>
              </a:lnSpc>
              <a:spcBef>
                <a:spcPts val="533"/>
              </a:spcBef>
              <a:spcAft>
                <a:spcPts val="0"/>
              </a:spcAft>
              <a:buClr>
                <a:srgbClr val="0066CC"/>
              </a:buClr>
              <a:buSzPts val="1400"/>
              <a:buFont typeface="Arial"/>
              <a:buChar char="•"/>
              <a:defRPr sz="1867" b="0" i="0" u="none" strike="noStrike" cap="none">
                <a:solidFill>
                  <a:srgbClr val="0066CC"/>
                </a:solidFill>
                <a:latin typeface="Arial"/>
                <a:ea typeface="Arial"/>
                <a:cs typeface="Arial"/>
                <a:sym typeface="Arial"/>
              </a:defRPr>
            </a:lvl3pPr>
            <a:lvl4pPr marL="2438339" marR="0" lvl="3" indent="-423323" algn="l" rtl="0">
              <a:lnSpc>
                <a:spcPct val="114000"/>
              </a:lnSpc>
              <a:spcBef>
                <a:spcPts val="533"/>
              </a:spcBef>
              <a:spcAft>
                <a:spcPts val="0"/>
              </a:spcAft>
              <a:buClr>
                <a:srgbClr val="0066CC"/>
              </a:buClr>
              <a:buSzPts val="1400"/>
              <a:buFont typeface="Arial"/>
              <a:buChar char="•"/>
              <a:defRPr sz="1867" b="0" i="0" u="none" strike="noStrike" cap="none">
                <a:solidFill>
                  <a:srgbClr val="0066CC"/>
                </a:solidFill>
                <a:latin typeface="Arial"/>
                <a:ea typeface="Arial"/>
                <a:cs typeface="Arial"/>
                <a:sym typeface="Arial"/>
              </a:defRPr>
            </a:lvl4pPr>
            <a:lvl5pPr marL="3047924" marR="0" lvl="4" indent="-423323" algn="l" rtl="0">
              <a:lnSpc>
                <a:spcPct val="114000"/>
              </a:lnSpc>
              <a:spcBef>
                <a:spcPts val="533"/>
              </a:spcBef>
              <a:spcAft>
                <a:spcPts val="0"/>
              </a:spcAft>
              <a:buClr>
                <a:srgbClr val="0066CC"/>
              </a:buClr>
              <a:buSzPts val="1400"/>
              <a:buFont typeface="Arial"/>
              <a:buChar char="•"/>
              <a:defRPr sz="1867" b="0" i="0" u="none" strike="noStrike" cap="none">
                <a:solidFill>
                  <a:srgbClr val="0066CC"/>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pPr marL="1138555" lvl="1" indent="-342900">
              <a:spcBef>
                <a:spcPts val="600"/>
              </a:spcBef>
              <a:spcAft>
                <a:spcPts val="1200"/>
              </a:spcAft>
            </a:pPr>
            <a:r>
              <a:rPr lang="en-US" sz="1067" kern="0" dirty="0">
                <a:solidFill>
                  <a:schemeClr val="tx1"/>
                </a:solidFill>
              </a:rPr>
              <a:t>Group means are the average MSA across 1000 simulations for each hospital service line</a:t>
            </a:r>
          </a:p>
          <a:p>
            <a:pPr marL="1138555" lvl="1" indent="-342900">
              <a:spcBef>
                <a:spcPts val="600"/>
              </a:spcBef>
              <a:spcAft>
                <a:spcPts val="1200"/>
              </a:spcAft>
            </a:pPr>
            <a:r>
              <a:rPr lang="en-US" sz="1067" kern="0" dirty="0">
                <a:solidFill>
                  <a:schemeClr val="tx1"/>
                </a:solidFill>
              </a:rPr>
              <a:t>Grand Mean is the average of all the MSAs across all the hospital service lines.</a:t>
            </a:r>
          </a:p>
          <a:p>
            <a:pPr marL="1138555" lvl="1" indent="-342900">
              <a:spcBef>
                <a:spcPts val="600"/>
              </a:spcBef>
              <a:spcAft>
                <a:spcPts val="1200"/>
              </a:spcAft>
            </a:pPr>
            <a:endParaRPr lang="en-US" sz="1067" kern="0" dirty="0">
              <a:solidFill>
                <a:srgbClr val="000000"/>
              </a:solidFill>
            </a:endParaRPr>
          </a:p>
          <a:p>
            <a:pPr marL="1138555" lvl="1" indent="-342900">
              <a:spcBef>
                <a:spcPts val="600"/>
              </a:spcBef>
              <a:spcAft>
                <a:spcPts val="1200"/>
              </a:spcAft>
            </a:pPr>
            <a:endParaRPr lang="en-US" sz="1067" kern="0" dirty="0">
              <a:solidFill>
                <a:srgbClr val="000000"/>
              </a:solidFill>
            </a:endParaRPr>
          </a:p>
          <a:p>
            <a:pPr marL="1138555" lvl="1" indent="-342900">
              <a:spcBef>
                <a:spcPts val="600"/>
              </a:spcBef>
              <a:spcAft>
                <a:spcPts val="1200"/>
              </a:spcAft>
            </a:pPr>
            <a:endParaRPr lang="en-US" sz="867" kern="0" dirty="0">
              <a:solidFill>
                <a:srgbClr val="000000"/>
              </a:solidFill>
            </a:endParaRPr>
          </a:p>
          <a:p>
            <a:pPr marL="1597025" lvl="1" indent="0">
              <a:spcBef>
                <a:spcPts val="1200"/>
              </a:spcBef>
              <a:buFont typeface="Arial"/>
              <a:buNone/>
            </a:pPr>
            <a:endParaRPr lang="en-US" sz="1400" kern="0" dirty="0">
              <a:solidFill>
                <a:srgbClr val="000000"/>
              </a:solidFill>
            </a:endParaRPr>
          </a:p>
          <a:p>
            <a:pPr marL="2400300" lvl="1" indent="0">
              <a:lnSpc>
                <a:spcPct val="100000"/>
              </a:lnSpc>
              <a:spcBef>
                <a:spcPts val="0"/>
              </a:spcBef>
              <a:buFont typeface="Arial"/>
              <a:buNone/>
            </a:pPr>
            <a:endParaRPr lang="en-US" sz="1400" kern="0" dirty="0">
              <a:solidFill>
                <a:srgbClr val="000000"/>
              </a:solidFill>
              <a:latin typeface="+mn-lt"/>
            </a:endParaRPr>
          </a:p>
        </p:txBody>
      </p:sp>
    </p:spTree>
    <p:extLst>
      <p:ext uri="{BB962C8B-B14F-4D97-AF65-F5344CB8AC3E}">
        <p14:creationId xmlns:p14="http://schemas.microsoft.com/office/powerpoint/2010/main" val="2074991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D55C0-3506-148A-A548-0A21BD92ED5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066A34E-D7D7-1A8E-750B-A6D11B066289}"/>
              </a:ext>
            </a:extLst>
          </p:cNvPr>
          <p:cNvSpPr>
            <a:spLocks noGrp="1"/>
          </p:cNvSpPr>
          <p:nvPr>
            <p:ph type="title"/>
          </p:nvPr>
        </p:nvSpPr>
        <p:spPr/>
        <p:txBody>
          <a:bodyPr/>
          <a:lstStyle/>
          <a:p>
            <a:r>
              <a:rPr lang="en-US" dirty="0"/>
              <a:t>Baseline Reliability (ICC)</a:t>
            </a:r>
          </a:p>
        </p:txBody>
      </p:sp>
      <p:graphicFrame>
        <p:nvGraphicFramePr>
          <p:cNvPr id="2" name="Chart 1">
            <a:extLst>
              <a:ext uri="{FF2B5EF4-FFF2-40B4-BE49-F238E27FC236}">
                <a16:creationId xmlns:a16="http://schemas.microsoft.com/office/drawing/2014/main" id="{11CCA205-D56E-FE38-A5D0-49F3CB7A32A3}"/>
              </a:ext>
            </a:extLst>
          </p:cNvPr>
          <p:cNvGraphicFramePr/>
          <p:nvPr/>
        </p:nvGraphicFramePr>
        <p:xfrm>
          <a:off x="1185862" y="1221452"/>
          <a:ext cx="6657975" cy="461681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637520AD-F687-DC2E-1722-300B7237AD99}"/>
              </a:ext>
            </a:extLst>
          </p:cNvPr>
          <p:cNvSpPr>
            <a:spLocks noGrp="1"/>
          </p:cNvSpPr>
          <p:nvPr>
            <p:ph type="body" idx="1"/>
          </p:nvPr>
        </p:nvSpPr>
        <p:spPr>
          <a:xfrm>
            <a:off x="7843837" y="1793824"/>
            <a:ext cx="3751821" cy="1220959"/>
          </a:xfrm>
        </p:spPr>
        <p:txBody>
          <a:bodyPr>
            <a:noAutofit/>
          </a:bodyPr>
          <a:lstStyle/>
          <a:p>
            <a:pPr marL="346075" indent="-230188">
              <a:lnSpc>
                <a:spcPct val="100000"/>
              </a:lnSpc>
              <a:spcBef>
                <a:spcPts val="0"/>
              </a:spcBef>
            </a:pPr>
            <a:r>
              <a:rPr lang="en-US" sz="1600">
                <a:solidFill>
                  <a:srgbClr val="000000"/>
                </a:solidFill>
                <a:latin typeface="+mj-lt"/>
              </a:rPr>
              <a:t>For MSA, Hospital Service Line reliability is moderate at baseline.</a:t>
            </a:r>
          </a:p>
          <a:p>
            <a:pPr>
              <a:lnSpc>
                <a:spcPct val="150000"/>
              </a:lnSpc>
              <a:spcBef>
                <a:spcPts val="0"/>
              </a:spcBef>
            </a:pPr>
            <a:endParaRPr lang="en-US" sz="1400">
              <a:latin typeface="+mj-lt"/>
            </a:endParaRPr>
          </a:p>
        </p:txBody>
      </p:sp>
      <p:sp>
        <p:nvSpPr>
          <p:cNvPr id="9" name="TextBox 8">
            <a:extLst>
              <a:ext uri="{FF2B5EF4-FFF2-40B4-BE49-F238E27FC236}">
                <a16:creationId xmlns:a16="http://schemas.microsoft.com/office/drawing/2014/main" id="{746C0931-9914-1855-194B-60266436C92E}"/>
              </a:ext>
            </a:extLst>
          </p:cNvPr>
          <p:cNvSpPr txBox="1"/>
          <p:nvPr/>
        </p:nvSpPr>
        <p:spPr>
          <a:xfrm>
            <a:off x="8420099" y="4803819"/>
            <a:ext cx="2800350" cy="646331"/>
          </a:xfrm>
          <a:prstGeom prst="rect">
            <a:avLst/>
          </a:prstGeom>
          <a:noFill/>
        </p:spPr>
        <p:txBody>
          <a:bodyPr wrap="square" rtlCol="0">
            <a:spAutoFit/>
          </a:bodyPr>
          <a:lstStyle/>
          <a:p>
            <a:r>
              <a:rPr lang="en-US" sz="900" i="1">
                <a:solidFill>
                  <a:srgbClr val="000000"/>
                </a:solidFill>
              </a:rPr>
              <a:t>Source: Koo, T. K., &amp; Li, M. Y. (2016). A guideline of selecting and reporting intraclass correlation coefficients for reliability research. Journal of Chiropractic Medicine, 15(2), 155-163.</a:t>
            </a:r>
          </a:p>
        </p:txBody>
      </p:sp>
      <p:graphicFrame>
        <p:nvGraphicFramePr>
          <p:cNvPr id="3" name="Table 2">
            <a:extLst>
              <a:ext uri="{FF2B5EF4-FFF2-40B4-BE49-F238E27FC236}">
                <a16:creationId xmlns:a16="http://schemas.microsoft.com/office/drawing/2014/main" id="{392A521E-3722-F7C1-092E-F63B2C0FF6B5}"/>
              </a:ext>
            </a:extLst>
          </p:cNvPr>
          <p:cNvGraphicFramePr>
            <a:graphicFrameLocks noGrp="1"/>
          </p:cNvGraphicFramePr>
          <p:nvPr/>
        </p:nvGraphicFramePr>
        <p:xfrm>
          <a:off x="8420100" y="2814556"/>
          <a:ext cx="2800350" cy="1854200"/>
        </p:xfrm>
        <a:graphic>
          <a:graphicData uri="http://schemas.openxmlformats.org/drawingml/2006/table">
            <a:tbl>
              <a:tblPr firstRow="1" bandRow="1">
                <a:tableStyleId>{5C22544A-7EE6-4342-B048-85BDC9FD1C3A}</a:tableStyleId>
              </a:tblPr>
              <a:tblGrid>
                <a:gridCol w="1400175">
                  <a:extLst>
                    <a:ext uri="{9D8B030D-6E8A-4147-A177-3AD203B41FA5}">
                      <a16:colId xmlns:a16="http://schemas.microsoft.com/office/drawing/2014/main" val="2758618252"/>
                    </a:ext>
                  </a:extLst>
                </a:gridCol>
                <a:gridCol w="1400175">
                  <a:extLst>
                    <a:ext uri="{9D8B030D-6E8A-4147-A177-3AD203B41FA5}">
                      <a16:colId xmlns:a16="http://schemas.microsoft.com/office/drawing/2014/main" val="167533942"/>
                    </a:ext>
                  </a:extLst>
                </a:gridCol>
              </a:tblGrid>
              <a:tr h="370840">
                <a:tc>
                  <a:txBody>
                    <a:bodyPr/>
                    <a:lstStyle/>
                    <a:p>
                      <a:pPr algn="ctr"/>
                      <a:r>
                        <a:rPr lang="en-US" sz="1600"/>
                        <a:t>Reliability</a:t>
                      </a:r>
                    </a:p>
                  </a:txBody>
                  <a:tcPr/>
                </a:tc>
                <a:tc>
                  <a:txBody>
                    <a:bodyPr/>
                    <a:lstStyle/>
                    <a:p>
                      <a:pPr algn="ctr"/>
                      <a:r>
                        <a:rPr lang="en-US" sz="1600"/>
                        <a:t>ICC Range</a:t>
                      </a:r>
                    </a:p>
                  </a:txBody>
                  <a:tcPr/>
                </a:tc>
                <a:extLst>
                  <a:ext uri="{0D108BD9-81ED-4DB2-BD59-A6C34878D82A}">
                    <a16:rowId xmlns:a16="http://schemas.microsoft.com/office/drawing/2014/main" val="380322045"/>
                  </a:ext>
                </a:extLst>
              </a:tr>
              <a:tr h="370840">
                <a:tc>
                  <a:txBody>
                    <a:bodyPr/>
                    <a:lstStyle/>
                    <a:p>
                      <a:pPr algn="ctr"/>
                      <a:r>
                        <a:rPr lang="en-US" sz="1600"/>
                        <a:t>Poor</a:t>
                      </a:r>
                    </a:p>
                  </a:txBody>
                  <a:tcPr/>
                </a:tc>
                <a:tc>
                  <a:txBody>
                    <a:bodyPr/>
                    <a:lstStyle/>
                    <a:p>
                      <a:pPr algn="ctr"/>
                      <a:r>
                        <a:rPr lang="en-US" sz="1600"/>
                        <a:t>&lt; 0.50</a:t>
                      </a:r>
                    </a:p>
                  </a:txBody>
                  <a:tcPr/>
                </a:tc>
                <a:extLst>
                  <a:ext uri="{0D108BD9-81ED-4DB2-BD59-A6C34878D82A}">
                    <a16:rowId xmlns:a16="http://schemas.microsoft.com/office/drawing/2014/main" val="3380929023"/>
                  </a:ext>
                </a:extLst>
              </a:tr>
              <a:tr h="370840">
                <a:tc>
                  <a:txBody>
                    <a:bodyPr/>
                    <a:lstStyle/>
                    <a:p>
                      <a:pPr algn="ctr"/>
                      <a:r>
                        <a:rPr lang="en-US" sz="1600"/>
                        <a:t>Moderate</a:t>
                      </a:r>
                    </a:p>
                  </a:txBody>
                  <a:tcPr/>
                </a:tc>
                <a:tc>
                  <a:txBody>
                    <a:bodyPr/>
                    <a:lstStyle/>
                    <a:p>
                      <a:pPr algn="ctr"/>
                      <a:r>
                        <a:rPr lang="en-US" sz="1600"/>
                        <a:t>0.50 – 0.75</a:t>
                      </a:r>
                    </a:p>
                  </a:txBody>
                  <a:tcPr/>
                </a:tc>
                <a:extLst>
                  <a:ext uri="{0D108BD9-81ED-4DB2-BD59-A6C34878D82A}">
                    <a16:rowId xmlns:a16="http://schemas.microsoft.com/office/drawing/2014/main" val="3536807296"/>
                  </a:ext>
                </a:extLst>
              </a:tr>
              <a:tr h="370840">
                <a:tc>
                  <a:txBody>
                    <a:bodyPr/>
                    <a:lstStyle/>
                    <a:p>
                      <a:pPr algn="ctr"/>
                      <a:r>
                        <a:rPr lang="en-US" sz="1600"/>
                        <a:t>Good</a:t>
                      </a:r>
                    </a:p>
                  </a:txBody>
                  <a:tcPr/>
                </a:tc>
                <a:tc>
                  <a:txBody>
                    <a:bodyPr/>
                    <a:lstStyle/>
                    <a:p>
                      <a:pPr algn="ctr"/>
                      <a:r>
                        <a:rPr lang="en-US" sz="1600"/>
                        <a:t>0.75 – 0.90</a:t>
                      </a:r>
                    </a:p>
                  </a:txBody>
                  <a:tcPr/>
                </a:tc>
                <a:extLst>
                  <a:ext uri="{0D108BD9-81ED-4DB2-BD59-A6C34878D82A}">
                    <a16:rowId xmlns:a16="http://schemas.microsoft.com/office/drawing/2014/main" val="887950037"/>
                  </a:ext>
                </a:extLst>
              </a:tr>
              <a:tr h="370840">
                <a:tc>
                  <a:txBody>
                    <a:bodyPr/>
                    <a:lstStyle/>
                    <a:p>
                      <a:pPr algn="ctr"/>
                      <a:r>
                        <a:rPr lang="en-US" sz="1600"/>
                        <a:t>Excellent</a:t>
                      </a:r>
                    </a:p>
                  </a:txBody>
                  <a:tcPr/>
                </a:tc>
                <a:tc>
                  <a:txBody>
                    <a:bodyPr/>
                    <a:lstStyle/>
                    <a:p>
                      <a:pPr algn="ctr"/>
                      <a:r>
                        <a:rPr lang="en-US" sz="1600"/>
                        <a:t>≥ 0.90</a:t>
                      </a:r>
                    </a:p>
                  </a:txBody>
                  <a:tcPr/>
                </a:tc>
                <a:extLst>
                  <a:ext uri="{0D108BD9-81ED-4DB2-BD59-A6C34878D82A}">
                    <a16:rowId xmlns:a16="http://schemas.microsoft.com/office/drawing/2014/main" val="2634976915"/>
                  </a:ext>
                </a:extLst>
              </a:tr>
            </a:tbl>
          </a:graphicData>
        </a:graphic>
      </p:graphicFrame>
      <p:sp>
        <p:nvSpPr>
          <p:cNvPr id="6" name="Google Shape;37;p26">
            <a:extLst>
              <a:ext uri="{FF2B5EF4-FFF2-40B4-BE49-F238E27FC236}">
                <a16:creationId xmlns:a16="http://schemas.microsoft.com/office/drawing/2014/main" id="{E9CD96D3-184A-BF5C-E477-D26A5382C7EF}"/>
              </a:ext>
            </a:extLst>
          </p:cNvPr>
          <p:cNvSpPr txBox="1">
            <a:spLocks/>
          </p:cNvSpPr>
          <p:nvPr/>
        </p:nvSpPr>
        <p:spPr>
          <a:xfrm>
            <a:off x="11512551" y="6213475"/>
            <a:ext cx="578000" cy="365200"/>
          </a:xfrm>
          <a:prstGeom prst="rect">
            <a:avLst/>
          </a:prstGeom>
          <a:noFill/>
          <a:ln>
            <a:noFill/>
          </a:ln>
        </p:spPr>
        <p:txBody>
          <a:bodyPr spcFirstLastPara="1" wrap="square" lIns="68575" tIns="34275" rIns="68575" bIns="34275" anchor="ctr" anchorCtr="0">
            <a:noAutofit/>
          </a:bodyPr>
          <a:lstStyle>
            <a:defPPr>
              <a:defRPr lang="en-US"/>
            </a:defPPr>
            <a:lvl1pPr marL="0" marR="0" lvl="0"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1pPr>
            <a:lvl2pPr marL="0" marR="0" lvl="1"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2pPr>
            <a:lvl3pPr marL="0" marR="0" lvl="2"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3pPr>
            <a:lvl4pPr marL="0" marR="0" lvl="3"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4pPr>
            <a:lvl5pPr marL="0" marR="0" lvl="4"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5pPr>
            <a:lvl6pPr marL="0" marR="0" lvl="5"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6pPr>
            <a:lvl7pPr marL="0" marR="0" lvl="6"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7pPr>
            <a:lvl8pPr marL="0" marR="0" lvl="7"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8pPr>
            <a:lvl9pPr marL="0" marR="0" lvl="8"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9pPr>
          </a:lstStyle>
          <a:p>
            <a:fld id="{00000000-1234-1234-1234-123412341234}" type="slidenum">
              <a:rPr lang="en" smtClean="0"/>
              <a:pPr/>
              <a:t>8</a:t>
            </a:fld>
            <a:endParaRPr lang="en"/>
          </a:p>
        </p:txBody>
      </p:sp>
    </p:spTree>
    <p:extLst>
      <p:ext uri="{BB962C8B-B14F-4D97-AF65-F5344CB8AC3E}">
        <p14:creationId xmlns:p14="http://schemas.microsoft.com/office/powerpoint/2010/main" val="627469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3BB3F-F203-CBE8-6BE6-B809019F8FD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5E82931-376D-02D2-1854-E3F7F8341DC1}"/>
              </a:ext>
            </a:extLst>
          </p:cNvPr>
          <p:cNvSpPr>
            <a:spLocks noGrp="1"/>
          </p:cNvSpPr>
          <p:nvPr>
            <p:ph type="title"/>
          </p:nvPr>
        </p:nvSpPr>
        <p:spPr>
          <a:xfrm>
            <a:off x="972127" y="349541"/>
            <a:ext cx="10515600" cy="873600"/>
          </a:xfrm>
        </p:spPr>
        <p:txBody>
          <a:bodyPr/>
          <a:lstStyle/>
          <a:p>
            <a:r>
              <a:rPr lang="en-US" dirty="0"/>
              <a:t>Baseline ICC by Service Line</a:t>
            </a:r>
          </a:p>
        </p:txBody>
      </p:sp>
      <p:sp>
        <p:nvSpPr>
          <p:cNvPr id="8" name="Text Placeholder 2">
            <a:extLst>
              <a:ext uri="{FF2B5EF4-FFF2-40B4-BE49-F238E27FC236}">
                <a16:creationId xmlns:a16="http://schemas.microsoft.com/office/drawing/2014/main" id="{9887907E-F428-8574-2985-959AD44D2F69}"/>
              </a:ext>
            </a:extLst>
          </p:cNvPr>
          <p:cNvSpPr txBox="1">
            <a:spLocks/>
          </p:cNvSpPr>
          <p:nvPr/>
        </p:nvSpPr>
        <p:spPr>
          <a:xfrm>
            <a:off x="972127" y="1223141"/>
            <a:ext cx="7447973" cy="4272784"/>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609585" marR="0" lvl="0" indent="-431789" algn="l" rtl="0">
              <a:lnSpc>
                <a:spcPct val="114000"/>
              </a:lnSpc>
              <a:spcBef>
                <a:spcPts val="1067"/>
              </a:spcBef>
              <a:spcAft>
                <a:spcPts val="0"/>
              </a:spcAft>
              <a:buClr>
                <a:schemeClr val="dk1"/>
              </a:buClr>
              <a:buSzPts val="1500"/>
              <a:buFont typeface="Arial"/>
              <a:buChar char="•"/>
              <a:defRPr sz="2000" b="0" i="0" u="none" strike="noStrike" cap="none">
                <a:solidFill>
                  <a:schemeClr val="dk1"/>
                </a:solidFill>
                <a:latin typeface="Raleway"/>
                <a:ea typeface="Raleway"/>
                <a:cs typeface="Raleway"/>
                <a:sym typeface="Raleway"/>
              </a:defRPr>
            </a:lvl1pPr>
            <a:lvl2pPr marL="1219170" marR="0" lvl="1" indent="-423323" algn="l" rtl="0">
              <a:lnSpc>
                <a:spcPct val="114000"/>
              </a:lnSpc>
              <a:spcBef>
                <a:spcPts val="533"/>
              </a:spcBef>
              <a:spcAft>
                <a:spcPts val="0"/>
              </a:spcAft>
              <a:buClr>
                <a:srgbClr val="0066CC"/>
              </a:buClr>
              <a:buSzPts val="1400"/>
              <a:buFont typeface="Arial"/>
              <a:buChar char="•"/>
              <a:defRPr sz="1867" b="0" i="0" u="none" strike="noStrike" cap="none">
                <a:solidFill>
                  <a:srgbClr val="0066CC"/>
                </a:solidFill>
                <a:latin typeface="Raleway Light"/>
                <a:ea typeface="Raleway Light"/>
                <a:cs typeface="Raleway Light"/>
                <a:sym typeface="Raleway Light"/>
              </a:defRPr>
            </a:lvl2pPr>
            <a:lvl3pPr marL="1828754" marR="0" lvl="2" indent="-423323" algn="l" rtl="0">
              <a:lnSpc>
                <a:spcPct val="114000"/>
              </a:lnSpc>
              <a:spcBef>
                <a:spcPts val="533"/>
              </a:spcBef>
              <a:spcAft>
                <a:spcPts val="0"/>
              </a:spcAft>
              <a:buClr>
                <a:srgbClr val="0066CC"/>
              </a:buClr>
              <a:buSzPts val="1400"/>
              <a:buFont typeface="Arial"/>
              <a:buChar char="•"/>
              <a:defRPr sz="1867" b="0" i="0" u="none" strike="noStrike" cap="none">
                <a:solidFill>
                  <a:srgbClr val="0066CC"/>
                </a:solidFill>
                <a:latin typeface="Raleway Light"/>
                <a:ea typeface="Raleway Light"/>
                <a:cs typeface="Raleway Light"/>
                <a:sym typeface="Raleway Light"/>
              </a:defRPr>
            </a:lvl3pPr>
            <a:lvl4pPr marL="2438339" marR="0" lvl="3" indent="-423323" algn="l" rtl="0">
              <a:lnSpc>
                <a:spcPct val="114000"/>
              </a:lnSpc>
              <a:spcBef>
                <a:spcPts val="533"/>
              </a:spcBef>
              <a:spcAft>
                <a:spcPts val="0"/>
              </a:spcAft>
              <a:buClr>
                <a:srgbClr val="0066CC"/>
              </a:buClr>
              <a:buSzPts val="1400"/>
              <a:buFont typeface="Arial"/>
              <a:buChar char="•"/>
              <a:defRPr sz="1867" b="0" i="0" u="none" strike="noStrike" cap="none">
                <a:solidFill>
                  <a:srgbClr val="0066CC"/>
                </a:solidFill>
                <a:latin typeface="Raleway Light"/>
                <a:ea typeface="Raleway Light"/>
                <a:cs typeface="Raleway Light"/>
                <a:sym typeface="Raleway Light"/>
              </a:defRPr>
            </a:lvl4pPr>
            <a:lvl5pPr marL="3047924" marR="0" lvl="4" indent="-423323" algn="l" rtl="0">
              <a:lnSpc>
                <a:spcPct val="114000"/>
              </a:lnSpc>
              <a:spcBef>
                <a:spcPts val="533"/>
              </a:spcBef>
              <a:spcAft>
                <a:spcPts val="0"/>
              </a:spcAft>
              <a:buClr>
                <a:srgbClr val="0066CC"/>
              </a:buClr>
              <a:buSzPts val="1400"/>
              <a:buFont typeface="Arial"/>
              <a:buChar char="•"/>
              <a:defRPr sz="1867" b="0" i="0" u="none" strike="noStrike" cap="none">
                <a:solidFill>
                  <a:srgbClr val="0066CC"/>
                </a:solidFill>
                <a:latin typeface="Raleway Light"/>
                <a:ea typeface="Raleway Light"/>
                <a:cs typeface="Raleway Light"/>
                <a:sym typeface="Raleway Light"/>
              </a:defRPr>
            </a:lvl5pPr>
            <a:lvl6pPr marL="3657509" marR="0" lvl="5" indent="-423323" algn="l" rtl="0">
              <a:lnSpc>
                <a:spcPct val="90000"/>
              </a:lnSpc>
              <a:spcBef>
                <a:spcPts val="533"/>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pPr marL="177796" indent="0">
              <a:spcBef>
                <a:spcPts val="0"/>
              </a:spcBef>
              <a:buNone/>
            </a:pPr>
            <a:r>
              <a:rPr lang="en-US" sz="1600" b="1" kern="0" dirty="0">
                <a:solidFill>
                  <a:schemeClr val="tx1"/>
                </a:solidFill>
                <a:latin typeface="+mn-lt"/>
              </a:rPr>
              <a:t>Outpatient service lines:</a:t>
            </a:r>
          </a:p>
          <a:p>
            <a:pPr>
              <a:spcBef>
                <a:spcPts val="0"/>
              </a:spcBef>
            </a:pPr>
            <a:r>
              <a:rPr lang="en-US" sz="1600" kern="0" dirty="0">
                <a:solidFill>
                  <a:schemeClr val="tx1"/>
                </a:solidFill>
                <a:latin typeface="+mn-lt"/>
              </a:rPr>
              <a:t>ICC for outpatient service lines were </a:t>
            </a:r>
            <a:r>
              <a:rPr lang="en-US" sz="1600" b="1" kern="0" dirty="0">
                <a:solidFill>
                  <a:schemeClr val="tx1"/>
                </a:solidFill>
                <a:latin typeface="+mn-lt"/>
              </a:rPr>
              <a:t>higher</a:t>
            </a:r>
            <a:r>
              <a:rPr lang="en-US" sz="1600" kern="0" dirty="0">
                <a:solidFill>
                  <a:schemeClr val="tx1"/>
                </a:solidFill>
                <a:latin typeface="+mn-lt"/>
              </a:rPr>
              <a:t> than inpatient service lines.</a:t>
            </a:r>
          </a:p>
          <a:p>
            <a:pPr>
              <a:spcBef>
                <a:spcPts val="0"/>
              </a:spcBef>
            </a:pPr>
            <a:endParaRPr lang="en-US" sz="1600" kern="0" dirty="0">
              <a:solidFill>
                <a:schemeClr val="tx1"/>
              </a:solidFill>
              <a:latin typeface="+mn-lt"/>
            </a:endParaRPr>
          </a:p>
          <a:p>
            <a:pPr>
              <a:spcBef>
                <a:spcPts val="0"/>
              </a:spcBef>
            </a:pPr>
            <a:r>
              <a:rPr lang="en-US" sz="1600" kern="0" dirty="0">
                <a:solidFill>
                  <a:schemeClr val="tx1"/>
                </a:solidFill>
                <a:latin typeface="Arial"/>
              </a:rPr>
              <a:t>ICC for outpatient service lines ranged from 0.70 for Cardiovascular to 0.97 for ED service line.</a:t>
            </a:r>
          </a:p>
          <a:p>
            <a:pPr>
              <a:spcBef>
                <a:spcPts val="0"/>
              </a:spcBef>
            </a:pPr>
            <a:endParaRPr lang="en-US" sz="1600" kern="0" dirty="0">
              <a:solidFill>
                <a:schemeClr val="tx1"/>
              </a:solidFill>
              <a:latin typeface="Arial"/>
            </a:endParaRPr>
          </a:p>
          <a:p>
            <a:pPr>
              <a:spcBef>
                <a:spcPts val="0"/>
              </a:spcBef>
            </a:pPr>
            <a:r>
              <a:rPr lang="en-US" sz="1600" kern="0" dirty="0">
                <a:solidFill>
                  <a:schemeClr val="tx1"/>
                </a:solidFill>
                <a:latin typeface="Arial"/>
              </a:rPr>
              <a:t>Service lines that are present in a </a:t>
            </a:r>
            <a:r>
              <a:rPr lang="en-US" sz="1600" b="1" kern="0" dirty="0">
                <a:solidFill>
                  <a:schemeClr val="tx1"/>
                </a:solidFill>
                <a:latin typeface="Arial"/>
              </a:rPr>
              <a:t>greater</a:t>
            </a:r>
            <a:r>
              <a:rPr lang="en-US" sz="1600" kern="0" dirty="0">
                <a:solidFill>
                  <a:schemeClr val="tx1"/>
                </a:solidFill>
                <a:latin typeface="Arial"/>
              </a:rPr>
              <a:t> number of Hospital Markets tend to have higher ICC.</a:t>
            </a:r>
            <a:endParaRPr lang="en-US" sz="1400" dirty="0">
              <a:solidFill>
                <a:schemeClr val="tx1"/>
              </a:solidFill>
            </a:endParaRPr>
          </a:p>
          <a:p>
            <a:pPr>
              <a:spcBef>
                <a:spcPts val="0"/>
              </a:spcBef>
            </a:pPr>
            <a:endParaRPr lang="en-US" sz="1600" kern="0" dirty="0">
              <a:solidFill>
                <a:schemeClr val="tx1"/>
              </a:solidFill>
              <a:latin typeface="Arial"/>
            </a:endParaRPr>
          </a:p>
          <a:p>
            <a:pPr marL="177796" indent="0">
              <a:spcBef>
                <a:spcPts val="0"/>
              </a:spcBef>
              <a:buNone/>
            </a:pPr>
            <a:endParaRPr lang="en-US" sz="1600" kern="0" dirty="0">
              <a:solidFill>
                <a:schemeClr val="tx1"/>
              </a:solidFill>
              <a:latin typeface="+mj-lt"/>
            </a:endParaRPr>
          </a:p>
          <a:p>
            <a:pPr marL="177796" indent="0">
              <a:spcBef>
                <a:spcPts val="0"/>
              </a:spcBef>
              <a:buNone/>
            </a:pPr>
            <a:r>
              <a:rPr lang="en-US" sz="1600" b="1" kern="0" dirty="0">
                <a:solidFill>
                  <a:schemeClr val="tx1"/>
                </a:solidFill>
                <a:latin typeface="+mj-lt"/>
              </a:rPr>
              <a:t>Inpatient service lines:</a:t>
            </a:r>
          </a:p>
          <a:p>
            <a:pPr marL="177796" indent="0">
              <a:spcBef>
                <a:spcPts val="0"/>
              </a:spcBef>
              <a:buNone/>
            </a:pPr>
            <a:endParaRPr lang="en-US" sz="1600" kern="0" dirty="0">
              <a:solidFill>
                <a:schemeClr val="tx1"/>
              </a:solidFill>
              <a:latin typeface="Arial"/>
            </a:endParaRPr>
          </a:p>
          <a:p>
            <a:pPr>
              <a:spcBef>
                <a:spcPts val="0"/>
              </a:spcBef>
            </a:pPr>
            <a:r>
              <a:rPr lang="en-US" sz="1600" kern="0" dirty="0">
                <a:solidFill>
                  <a:schemeClr val="tx1"/>
                </a:solidFill>
                <a:latin typeface="Arial"/>
              </a:rPr>
              <a:t>ICC for inpatient service lines ranged from 0.003 for Ophthalmologic Surgery to 0.68 for OB/GYN service line. </a:t>
            </a:r>
          </a:p>
          <a:p>
            <a:pPr>
              <a:spcBef>
                <a:spcPts val="0"/>
              </a:spcBef>
            </a:pPr>
            <a:endParaRPr lang="en-US" sz="1600" kern="0" dirty="0">
              <a:solidFill>
                <a:schemeClr val="tx1"/>
              </a:solidFill>
              <a:latin typeface="Arial"/>
            </a:endParaRPr>
          </a:p>
          <a:p>
            <a:pPr>
              <a:spcBef>
                <a:spcPts val="0"/>
              </a:spcBef>
            </a:pPr>
            <a:endParaRPr lang="en-US" sz="1600" kern="0" dirty="0">
              <a:solidFill>
                <a:srgbClr val="000000"/>
              </a:solidFill>
              <a:latin typeface="+mn-lt"/>
            </a:endParaRPr>
          </a:p>
        </p:txBody>
      </p:sp>
      <p:sp>
        <p:nvSpPr>
          <p:cNvPr id="7" name="Google Shape;37;p26">
            <a:extLst>
              <a:ext uri="{FF2B5EF4-FFF2-40B4-BE49-F238E27FC236}">
                <a16:creationId xmlns:a16="http://schemas.microsoft.com/office/drawing/2014/main" id="{44C399CD-442F-F734-C33B-D78D6F286B8B}"/>
              </a:ext>
            </a:extLst>
          </p:cNvPr>
          <p:cNvSpPr txBox="1">
            <a:spLocks/>
          </p:cNvSpPr>
          <p:nvPr/>
        </p:nvSpPr>
        <p:spPr>
          <a:xfrm>
            <a:off x="11512551" y="6213475"/>
            <a:ext cx="578000" cy="365200"/>
          </a:xfrm>
          <a:prstGeom prst="rect">
            <a:avLst/>
          </a:prstGeom>
          <a:noFill/>
          <a:ln>
            <a:noFill/>
          </a:ln>
        </p:spPr>
        <p:txBody>
          <a:bodyPr spcFirstLastPara="1" wrap="square" lIns="68575" tIns="34275" rIns="68575" bIns="34275" anchor="ctr" anchorCtr="0">
            <a:noAutofit/>
          </a:bodyPr>
          <a:lstStyle>
            <a:defPPr>
              <a:defRPr lang="en-US"/>
            </a:defPPr>
            <a:lvl1pPr marL="0" marR="0" lvl="0"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1pPr>
            <a:lvl2pPr marL="0" marR="0" lvl="1"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2pPr>
            <a:lvl3pPr marL="0" marR="0" lvl="2"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3pPr>
            <a:lvl4pPr marL="0" marR="0" lvl="3"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4pPr>
            <a:lvl5pPr marL="0" marR="0" lvl="4"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5pPr>
            <a:lvl6pPr marL="0" marR="0" lvl="5"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6pPr>
            <a:lvl7pPr marL="0" marR="0" lvl="6"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7pPr>
            <a:lvl8pPr marL="0" marR="0" lvl="7"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8pPr>
            <a:lvl9pPr marL="0" marR="0" lvl="8" indent="0" algn="l" defTabSz="914400" rtl="0" eaLnBrk="1" latinLnBrk="0" hangingPunct="1">
              <a:lnSpc>
                <a:spcPct val="100000"/>
              </a:lnSpc>
              <a:spcBef>
                <a:spcPts val="0"/>
              </a:spcBef>
              <a:spcAft>
                <a:spcPts val="0"/>
              </a:spcAft>
              <a:buClr>
                <a:srgbClr val="000000"/>
              </a:buClr>
              <a:buSzPts val="1200"/>
              <a:buFont typeface="Arial"/>
              <a:buNone/>
              <a:defRPr sz="1600" b="0" i="0" u="none" strike="noStrike" kern="1200" cap="none">
                <a:solidFill>
                  <a:schemeClr val="dk1"/>
                </a:solidFill>
                <a:latin typeface="Arial"/>
                <a:ea typeface="Arial"/>
                <a:cs typeface="Arial"/>
                <a:sym typeface="Arial"/>
              </a:defRPr>
            </a:lvl9pPr>
          </a:lstStyle>
          <a:p>
            <a:fld id="{00000000-1234-1234-1234-123412341234}" type="slidenum">
              <a:rPr lang="en" smtClean="0"/>
              <a:pPr/>
              <a:t>9</a:t>
            </a:fld>
            <a:endParaRPr lang="en"/>
          </a:p>
        </p:txBody>
      </p:sp>
      <p:pic>
        <p:nvPicPr>
          <p:cNvPr id="3" name="Picture 2">
            <a:extLst>
              <a:ext uri="{FF2B5EF4-FFF2-40B4-BE49-F238E27FC236}">
                <a16:creationId xmlns:a16="http://schemas.microsoft.com/office/drawing/2014/main" id="{DEF2AC0E-9BAA-3F90-5EF0-1156178F08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1900" y="1160739"/>
            <a:ext cx="1872099" cy="1959174"/>
          </a:xfrm>
          <a:prstGeom prst="rect">
            <a:avLst/>
          </a:prstGeom>
        </p:spPr>
      </p:pic>
      <p:pic>
        <p:nvPicPr>
          <p:cNvPr id="9" name="Picture 8">
            <a:extLst>
              <a:ext uri="{FF2B5EF4-FFF2-40B4-BE49-F238E27FC236}">
                <a16:creationId xmlns:a16="http://schemas.microsoft.com/office/drawing/2014/main" id="{A4466AF0-0BCD-C3B7-440E-D09F4D6ED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1900" y="3738087"/>
            <a:ext cx="1768475" cy="1768475"/>
          </a:xfrm>
          <a:prstGeom prst="rect">
            <a:avLst/>
          </a:prstGeom>
        </p:spPr>
      </p:pic>
    </p:spTree>
    <p:extLst>
      <p:ext uri="{BB962C8B-B14F-4D97-AF65-F5344CB8AC3E}">
        <p14:creationId xmlns:p14="http://schemas.microsoft.com/office/powerpoint/2010/main" val="36575020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FONTUSED" val="KPMGFONT"/>
  <p:tag name="CREATEDBY" val="Global PowerPoint Toolbar"/>
  <p:tag name="TOOLBARVERSION" val="5.30a"/>
  <p:tag name="TYPE" val="ScreenWide"/>
  <p:tag name="KEYWORD" val="SCREENWIDE"/>
  <p:tag name="TEMPLATEVERSION" val="17/07/2017 11:56:04"/>
</p:tagLst>
</file>

<file path=ppt/tags/tag10.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1.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2.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3.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5.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6.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7.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8.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9.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1.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2.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3.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5.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6.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7.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8.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9.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3.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30.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31.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32.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5.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6.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7.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8.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9.xml><?xml version="1.0" encoding="utf-8"?>
<p:tagLst xmlns:a="http://schemas.openxmlformats.org/drawingml/2006/main" xmlns:r="http://schemas.openxmlformats.org/officeDocument/2006/relationships" xmlns:p="http://schemas.openxmlformats.org/presentationml/2006/main">
  <p:tag name="DOCUMENTCLASSIFICATION" val="TRUE"/>
</p:tagLst>
</file>

<file path=ppt/theme/theme1.xml><?xml version="1.0" encoding="utf-8"?>
<a:theme xmlns:a="http://schemas.openxmlformats.org/drawingml/2006/main" name="KPMG Widescreen [16:9] Feb 2022">
  <a:themeElements>
    <a:clrScheme name="Custom Option">
      <a:dk1>
        <a:srgbClr val="000000"/>
      </a:dk1>
      <a:lt1>
        <a:sysClr val="window" lastClr="FFFFFF"/>
      </a:lt1>
      <a:dk2>
        <a:srgbClr val="00338D"/>
      </a:dk2>
      <a:lt2>
        <a:srgbClr val="ACEAFF"/>
      </a:lt2>
      <a:accent1>
        <a:srgbClr val="1E49E2"/>
      </a:accent1>
      <a:accent2>
        <a:srgbClr val="00338D"/>
      </a:accent2>
      <a:accent3>
        <a:srgbClr val="0C233C"/>
      </a:accent3>
      <a:accent4>
        <a:srgbClr val="00B8F5"/>
      </a:accent4>
      <a:accent5>
        <a:srgbClr val="7213EA"/>
      </a:accent5>
      <a:accent6>
        <a:srgbClr val="FD349C"/>
      </a:accent6>
      <a:hlink>
        <a:srgbClr val="1E49E2"/>
      </a:hlink>
      <a:folHlink>
        <a:srgbClr val="098E80"/>
      </a:folHlink>
    </a:clrScheme>
    <a:fontScheme name="Custom 49">
      <a:majorFont>
        <a:latin typeface="KPMG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54610" tIns="54610" rIns="54610" bIns="54610" rtlCol="0" anchor="ctr"/>
      <a:lstStyle>
        <a:defPPr algn="l">
          <a:defRPr sz="15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spcAft>
            <a:spcPts val="600"/>
          </a:spcAft>
          <a:defRPr sz="1500" b="1" dirty="0" smtClean="0">
            <a:solidFill>
              <a:schemeClr val="tx2"/>
            </a:solidFill>
          </a:defRPr>
        </a:defPPr>
      </a:lstStyle>
    </a:txDef>
  </a:objectDefaults>
  <a:extraClrSchemeLst/>
  <a:custClrLst>
    <a:custClr name="KPMG Blue">
      <a:srgbClr val="00338D"/>
    </a:custClr>
    <a:custClr name="Cobalt">
      <a:srgbClr val="1E49E2"/>
    </a:custClr>
    <a:custClr name="Pacific Blue">
      <a:srgbClr val="00B8F5"/>
    </a:custClr>
    <a:custClr name="Purple">
      <a:srgbClr val="7213EA"/>
    </a:custClr>
    <a:custClr name="Dark Blue">
      <a:srgbClr val="0C233C"/>
    </a:custClr>
    <a:custClr name="Light Blue">
      <a:srgbClr val="ACEAFF"/>
    </a:custClr>
    <a:custClr name="Pink">
      <a:srgbClr val="FD349C"/>
    </a:custClr>
    <a:custClr name="Blank">
      <a:srgbClr val="FFFFFF"/>
    </a:custClr>
    <a:custClr name="Blank">
      <a:srgbClr val="FFFFFF"/>
    </a:custClr>
    <a:custClr name="Blank">
      <a:srgbClr val="FFFFFF"/>
    </a:custClr>
    <a:custClr name="Blue">
      <a:srgbClr val="76D2FF"/>
    </a:custClr>
    <a:custClr name="Dark Purple">
      <a:srgbClr val="510DBC"/>
    </a:custClr>
    <a:custClr name="Light Purple">
      <a:srgbClr val="B497FF"/>
    </a:custClr>
    <a:custClr name="Dark Pink">
      <a:srgbClr val="AB0D82"/>
    </a:custClr>
    <a:custClr name="Light Pink">
      <a:srgbClr val="FFA3DA"/>
    </a:custClr>
    <a:custClr name="Dark Green">
      <a:srgbClr val="098E7E"/>
    </a:custClr>
    <a:custClr name="Green">
      <a:srgbClr val="00C0AE"/>
    </a:custClr>
    <a:custClr name="Light Green">
      <a:srgbClr val="63EBDA"/>
    </a:custClr>
    <a:custClr name="Blank">
      <a:srgbClr val="FFFFFF"/>
    </a:custClr>
    <a:custClr name="Blank">
      <a:srgbClr val="FFFFFF"/>
    </a:custClr>
    <a:custClr name="Gray 1">
      <a:srgbClr val="333333"/>
    </a:custClr>
    <a:custClr name="Gray 2">
      <a:srgbClr val="666666"/>
    </a:custClr>
    <a:custClr name="Gray 3">
      <a:srgbClr val="989898"/>
    </a:custClr>
    <a:custClr name="Gray 4">
      <a:srgbClr val="B2B2B2"/>
    </a:custClr>
    <a:custClr name="Gray 5">
      <a:srgbClr val="E5E5E5"/>
    </a:custClr>
    <a:custClr name="Blank">
      <a:srgbClr val="FFFFFF"/>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KPMG Widescreen Standard Template.potx" id="{4291AF30-F72C-4DB8-BFB7-967C9154B194}" vid="{7DC4FF43-0719-43E1-BB30-D6E15250C092}"/>
    </a:ext>
  </a:extLst>
</a:theme>
</file>

<file path=ppt/theme/theme2.xml><?xml version="1.0" encoding="utf-8"?>
<a:theme xmlns:a="http://schemas.openxmlformats.org/drawingml/2006/main" name="2_Office Theme">
  <a:themeElements>
    <a:clrScheme name="Custom 2">
      <a:dk1>
        <a:srgbClr val="003889"/>
      </a:dk1>
      <a:lt1>
        <a:srgbClr val="FFFFFF"/>
      </a:lt1>
      <a:dk2>
        <a:srgbClr val="001938"/>
      </a:dk2>
      <a:lt2>
        <a:srgbClr val="FFFFFF"/>
      </a:lt2>
      <a:accent1>
        <a:srgbClr val="2E95FF"/>
      </a:accent1>
      <a:accent2>
        <a:srgbClr val="55AAFF"/>
      </a:accent2>
      <a:accent3>
        <a:srgbClr val="D1EAFF"/>
      </a:accent3>
      <a:accent4>
        <a:srgbClr val="347708"/>
      </a:accent4>
      <a:accent5>
        <a:srgbClr val="85BF16"/>
      </a:accent5>
      <a:accent6>
        <a:srgbClr val="CDE2A3"/>
      </a:accent6>
      <a:hlink>
        <a:srgbClr val="538E09"/>
      </a:hlink>
      <a:folHlink>
        <a:srgbClr val="3377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KPMG Widescreen [16:9] Feb 2022">
  <a:themeElements>
    <a:clrScheme name="KPMG_MAR">
      <a:dk1>
        <a:srgbClr val="000000"/>
      </a:dk1>
      <a:lt1>
        <a:srgbClr val="FFFFFF"/>
      </a:lt1>
      <a:dk2>
        <a:srgbClr val="00338D"/>
      </a:dk2>
      <a:lt2>
        <a:srgbClr val="E5E5E5"/>
      </a:lt2>
      <a:accent1>
        <a:srgbClr val="1E49E2"/>
      </a:accent1>
      <a:accent2>
        <a:srgbClr val="00338D"/>
      </a:accent2>
      <a:accent3>
        <a:srgbClr val="0C233C"/>
      </a:accent3>
      <a:accent4>
        <a:srgbClr val="00B8F5"/>
      </a:accent4>
      <a:accent5>
        <a:srgbClr val="7213EA"/>
      </a:accent5>
      <a:accent6>
        <a:srgbClr val="FD349C"/>
      </a:accent6>
      <a:hlink>
        <a:srgbClr val="00B8F5"/>
      </a:hlink>
      <a:folHlink>
        <a:srgbClr val="098E7E"/>
      </a:folHlink>
    </a:clrScheme>
    <a:fontScheme name="Custom 49">
      <a:majorFont>
        <a:latin typeface="KPMG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spcAft>
            <a:spcPts val="600"/>
          </a:spcAft>
          <a:defRPr sz="1500" b="1" dirty="0" smtClean="0">
            <a:solidFill>
              <a:schemeClr val="tx2"/>
            </a:solidFill>
          </a:defRPr>
        </a:defPPr>
      </a:lstStyle>
    </a:txDef>
  </a:objectDefaults>
  <a:extraClrSchemeLst/>
  <a:custClrLst>
    <a:custClr name="KPMG Blue">
      <a:srgbClr val="00338D"/>
    </a:custClr>
    <a:custClr name="Medium Blue">
      <a:srgbClr val="005EB8"/>
    </a:custClr>
    <a:custClr name="Light Blue">
      <a:srgbClr val="0091DA"/>
    </a:custClr>
    <a:custClr name="Violet">
      <a:srgbClr val="483698"/>
    </a:custClr>
    <a:custClr name="Purple">
      <a:srgbClr val="470A68"/>
    </a:custClr>
    <a:custClr name="Light Purple">
      <a:srgbClr val="6D2077"/>
    </a:custClr>
    <a:custClr name="Green">
      <a:srgbClr val="00A3A1"/>
    </a:custClr>
    <a:custClr name="Dark Green">
      <a:srgbClr val="009A44"/>
    </a:custClr>
    <a:custClr name="Light Green">
      <a:srgbClr val="43B02A"/>
    </a:custClr>
    <a:custClr name="Yellow">
      <a:srgbClr val="EAAA00"/>
    </a:custClr>
    <a:custClr name="Orange">
      <a:srgbClr val="F68D2E"/>
    </a:custClr>
    <a:custClr name="Red ">
      <a:srgbClr val="BC204B"/>
    </a:custClr>
    <a:custClr name="Pink">
      <a:srgbClr val="C6007E"/>
    </a:custClr>
    <a:custClr name="Dark Brown">
      <a:srgbClr val="753F19"/>
    </a:custClr>
    <a:custClr name="Light Brown">
      <a:srgbClr val="9B642E"/>
    </a:custClr>
    <a:custClr name="Olive">
      <a:srgbClr val="9D9375"/>
    </a:custClr>
    <a:custClr name="Beige">
      <a:srgbClr val="E3BC9F"/>
    </a:custClr>
    <a:custClr name="Light Pink">
      <a:srgbClr val="E36877"/>
    </a:custClr>
  </a:custClrLst>
  <a:extLst>
    <a:ext uri="{05A4C25C-085E-4340-85A3-A5531E510DB2}">
      <thm15:themeFamily xmlns:thm15="http://schemas.microsoft.com/office/thememl/2012/main" name="Presentation2" id="{6F9D073B-8B7E-4CCD-B454-11736666544F}" vid="{CB0E54E2-5236-4DAF-8398-713F6E87C91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D40D51286D8B4D9C836A50BBB33558" ma:contentTypeVersion="2" ma:contentTypeDescription="Create a new document." ma:contentTypeScope="" ma:versionID="d14e5c4da1db565cb04c30bec4da997c">
  <xsd:schema xmlns:xsd="http://www.w3.org/2001/XMLSchema" xmlns:xs="http://www.w3.org/2001/XMLSchema" xmlns:p="http://schemas.microsoft.com/office/2006/metadata/properties" xmlns:ns1="http://schemas.microsoft.com/sharepoint/v3" targetNamespace="http://schemas.microsoft.com/office/2006/metadata/properties" ma:root="true" ma:fieldsID="ff328a1cd662c37536c074f55b1464a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TemplafyTemplateConfiguration><![CDATA[{"elementsMetadata":[],"transformationConfigurations":[],"templateName":"KPMG Widescreen Standard Template","templateDescription":"","enableDocumentContentUpdater":false,"version":"2.0"}]]></TemplafyTemplateConfiguration>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TemplafyFormConfiguration><![CDATA[{"formFields":[],"formDataEntries":[]}]]></TemplafyFormConfiguration>
</file>

<file path=customXml/itemProps1.xml><?xml version="1.0" encoding="utf-8"?>
<ds:datastoreItem xmlns:ds="http://schemas.openxmlformats.org/officeDocument/2006/customXml" ds:itemID="{78476182-9C25-4981-9AFD-C613A3D7424D}"/>
</file>

<file path=customXml/itemProps2.xml><?xml version="1.0" encoding="utf-8"?>
<ds:datastoreItem xmlns:ds="http://schemas.openxmlformats.org/officeDocument/2006/customXml" ds:itemID="{84F68778-89BC-4606-AD4B-1E6FCE6E80F3}">
  <ds:schemaRefs/>
</ds:datastoreItem>
</file>

<file path=customXml/itemProps3.xml><?xml version="1.0" encoding="utf-8"?>
<ds:datastoreItem xmlns:ds="http://schemas.openxmlformats.org/officeDocument/2006/customXml" ds:itemID="{153135DC-4B23-4B46-8FDF-8BEB40A1889C}">
  <ds:schemaRefs>
    <ds:schemaRef ds:uri="http://purl.org/dc/terms/"/>
    <ds:schemaRef ds:uri="http://purl.org/dc/dcmitype/"/>
    <ds:schemaRef ds:uri="http://schemas.openxmlformats.org/package/2006/metadata/core-properties"/>
    <ds:schemaRef ds:uri="http://purl.org/dc/elements/1.1/"/>
    <ds:schemaRef ds:uri="http://schemas.microsoft.com/office/2006/documentManagement/types"/>
    <ds:schemaRef ds:uri="http://schemas.microsoft.com/office/2006/metadata/properties"/>
    <ds:schemaRef ds:uri="http://schemas.microsoft.com/office/infopath/2007/PartnerControls"/>
    <ds:schemaRef ds:uri="4a4ab027-c136-4c25-b288-4f144b2326b7"/>
    <ds:schemaRef ds:uri="16bb74c0-2a7d-4893-ae0d-c3868e5314ea"/>
    <ds:schemaRef ds:uri="http://www.w3.org/XML/1998/namespace"/>
  </ds:schemaRefs>
</ds:datastoreItem>
</file>

<file path=customXml/itemProps4.xml><?xml version="1.0" encoding="utf-8"?>
<ds:datastoreItem xmlns:ds="http://schemas.openxmlformats.org/officeDocument/2006/customXml" ds:itemID="{F034BEFB-05FF-494F-A864-D5E449953329}">
  <ds:schemaRefs>
    <ds:schemaRef ds:uri="http://schemas.microsoft.com/sharepoint/v3/contenttype/forms"/>
  </ds:schemaRefs>
</ds:datastoreItem>
</file>

<file path=customXml/itemProps5.xml><?xml version="1.0" encoding="utf-8"?>
<ds:datastoreItem xmlns:ds="http://schemas.openxmlformats.org/officeDocument/2006/customXml" ds:itemID="{7D54F948-C4CE-4F74-BF3C-1CCBE5B29452}">
  <ds:schemaRefs/>
</ds:datastoreItem>
</file>

<file path=docMetadata/LabelInfo.xml><?xml version="1.0" encoding="utf-8"?>
<clbl:labelList xmlns:clbl="http://schemas.microsoft.com/office/2020/mipLabelMetadata">
  <clbl:label id="{deff24bb-2089-4400-8c8e-f71e680378b2}" enabled="0" method="" siteId="{deff24bb-2089-4400-8c8e-f71e680378b2}" removed="1"/>
</clbl:labelList>
</file>

<file path=docProps/app.xml><?xml version="1.0" encoding="utf-8"?>
<Properties xmlns="http://schemas.openxmlformats.org/officeDocument/2006/extended-properties" xmlns:vt="http://schemas.openxmlformats.org/officeDocument/2006/docPropsVTypes">
  <Template>KPMG Widescreen Standard Template</Template>
  <TotalTime>8947</TotalTime>
  <Words>4629</Words>
  <Application>Microsoft Office PowerPoint</Application>
  <PresentationFormat>Widescreen</PresentationFormat>
  <Paragraphs>593</Paragraphs>
  <Slides>37</Slides>
  <Notes>13</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37</vt:i4>
      </vt:variant>
    </vt:vector>
  </HeadingPairs>
  <TitlesOfParts>
    <vt:vector size="52" baseType="lpstr">
      <vt:lpstr>KPMG Bold</vt:lpstr>
      <vt:lpstr>Consolas</vt:lpstr>
      <vt:lpstr>Wingdings</vt:lpstr>
      <vt:lpstr>Bookman Old Style</vt:lpstr>
      <vt:lpstr>Courier New</vt:lpstr>
      <vt:lpstr>Calibri</vt:lpstr>
      <vt:lpstr>Raleway Light</vt:lpstr>
      <vt:lpstr>Arial</vt:lpstr>
      <vt:lpstr>Cambria Math</vt:lpstr>
      <vt:lpstr>Raleway</vt:lpstr>
      <vt:lpstr>Aptos Narrow</vt:lpstr>
      <vt:lpstr>KPMG Widescreen [16:9] Feb 2022</vt:lpstr>
      <vt:lpstr>2_Office Theme</vt:lpstr>
      <vt:lpstr>1_KPMG Widescreen [16:9] Feb 2022</vt:lpstr>
      <vt:lpstr>think-cell Slide</vt:lpstr>
      <vt:lpstr>Volume Policy Workgroup Meeting 2 </vt:lpstr>
      <vt:lpstr>Technical Workgroup Agenda</vt:lpstr>
      <vt:lpstr>Key Industry Concerns with Market Shift Policy</vt:lpstr>
      <vt:lpstr>Marketshift Stability</vt:lpstr>
      <vt:lpstr>Use Simulation Methods to Evaluate Small Zip Reliability Solutions</vt:lpstr>
      <vt:lpstr>Simulation: A Detailed Example</vt:lpstr>
      <vt:lpstr>Measuring Reliability: Intraclass Correlation Coefficient (ICC)</vt:lpstr>
      <vt:lpstr>Baseline Reliability (ICC)</vt:lpstr>
      <vt:lpstr>Baseline ICC by Service Line</vt:lpstr>
      <vt:lpstr>Aggregating Surgery Service Lines by Region</vt:lpstr>
      <vt:lpstr>Consolidating Inpatient Service Lines by Clinical Overlap Slightly Improves Baseline Reliability</vt:lpstr>
      <vt:lpstr>Excluding Low-Volume Inpatient Service Lines Could Improve Baseline Reliability</vt:lpstr>
      <vt:lpstr>Policy Considerations</vt:lpstr>
      <vt:lpstr>Historical MSA Service Line Exclusions</vt:lpstr>
      <vt:lpstr>Overview of the Problem</vt:lpstr>
      <vt:lpstr>PowerPoint Presentation</vt:lpstr>
      <vt:lpstr>Certain situations could warrant an automatic service line exclusion. However, some would still require Staff review </vt:lpstr>
      <vt:lpstr>Flowchart for Existing Service Line Exclusion Adjudication</vt:lpstr>
      <vt:lpstr>Potential Future Consideration: Latent Demand</vt:lpstr>
      <vt:lpstr>Flowchart for Latent Demand Service Line Exclusion Adjudication</vt:lpstr>
      <vt:lpstr>Policy Considerations</vt:lpstr>
      <vt:lpstr>Variable Cost Factor Update</vt:lpstr>
      <vt:lpstr>OR Direct Cost Variability Update</vt:lpstr>
      <vt:lpstr>Correcting the OR charge bucket regressions increases statewide VCF from 57% to 59%</vt:lpstr>
      <vt:lpstr>Volume Scorecard Replication</vt:lpstr>
      <vt:lpstr>Replication of Volume Scorecard</vt:lpstr>
      <vt:lpstr>Volume Scorecard Comparison: HSCRC Version Shared December 2024 vs September 2025 Replicated Version  </vt:lpstr>
      <vt:lpstr>Gathering Industry Insights</vt:lpstr>
      <vt:lpstr>Appendix</vt:lpstr>
      <vt:lpstr>Appendix 1: MSA Simulation Approach</vt:lpstr>
      <vt:lpstr>Appendix 2: CY 2026 Kaiser Realignment Proposal</vt:lpstr>
      <vt:lpstr>PowerPoint Presentation</vt:lpstr>
      <vt:lpstr>PowerPoint Presentation</vt:lpstr>
      <vt:lpstr>PowerPoint Presentation</vt:lpstr>
      <vt:lpstr>PowerPoint Presentation</vt:lpstr>
      <vt:lpstr>PowerPoint Presentation</vt:lpstr>
      <vt:lpstr>PowerPoint Presentation</vt:lpstr>
    </vt:vector>
  </TitlesOfParts>
  <Company>KPMG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Gordon, Pamela</dc:creator>
  <cp:lastModifiedBy>Allan Pack</cp:lastModifiedBy>
  <cp:revision>40</cp:revision>
  <dcterms:created xsi:type="dcterms:W3CDTF">2025-05-28T15:38:37Z</dcterms:created>
  <dcterms:modified xsi:type="dcterms:W3CDTF">2025-09-19T18:46:46Z</dcterms:modified>
  <cp:category>KPMG Public</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2025-05-28T14:37:50</vt:lpwstr>
  </property>
  <property fmtid="{D5CDD505-2E9C-101B-9397-08002B2CF9AE}" pid="3" name="TemplafyTenantId">
    <vt:lpwstr>kpmgamericas</vt:lpwstr>
  </property>
  <property fmtid="{D5CDD505-2E9C-101B-9397-08002B2CF9AE}" pid="4" name="TemplafyTemplateId">
    <vt:lpwstr>1193862344801519136</vt:lpwstr>
  </property>
  <property fmtid="{D5CDD505-2E9C-101B-9397-08002B2CF9AE}" pid="5" name="TemplafyUserProfileId">
    <vt:lpwstr>1163767611306803418</vt:lpwstr>
  </property>
  <property fmtid="{D5CDD505-2E9C-101B-9397-08002B2CF9AE}" pid="6" name="TemplafyFromBlank">
    <vt:bool>true</vt:bool>
  </property>
  <property fmtid="{D5CDD505-2E9C-101B-9397-08002B2CF9AE}" pid="7" name="ContentTypeId">
    <vt:lpwstr>0x0101005AD40D51286D8B4D9C836A50BBB33558</vt:lpwstr>
  </property>
</Properties>
</file>