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704" r:id="rId5"/>
    <p:sldMasterId id="2147483725" r:id="rId6"/>
    <p:sldMasterId id="2147483749"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293" r:id="rId46"/>
    <p:sldId id="294" r:id="rId47"/>
    <p:sldId id="295" r:id="rId48"/>
    <p:sldId id="296" r:id="rId49"/>
    <p:sldId id="297" r:id="rId50"/>
    <p:sldId id="298" r:id="rId51"/>
    <p:sldId id="299" r:id="rId52"/>
    <p:sldId id="300" r:id="rId53"/>
    <p:sldId id="301" r:id="rId54"/>
    <p:sldId id="302" r:id="rId55"/>
    <p:sldId id="303" r:id="rId56"/>
    <p:sldId id="304" r:id="rId57"/>
    <p:sldId id="305"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Lst>
  <p:sldSz cy="6858000" cx="12192000"/>
  <p:notesSz cx="6858000" cy="9144000"/>
  <p:embeddedFontLst>
    <p:embeddedFont>
      <p:font typeface="Raleway Light"/>
      <p:regular r:id="rId80"/>
      <p:bold r:id="rId81"/>
      <p:italic r:id="rId82"/>
      <p:boldItalic r:id="rId83"/>
    </p:embeddedFont>
    <p:embeddedFont>
      <p:font typeface="Helvetica Neue Light"/>
      <p:regular r:id="rId84"/>
      <p:bold r:id="rId85"/>
      <p:italic r:id="rId86"/>
      <p:boldItalic r:id="rId8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88" roundtripDataSignature="AMtx7miZ21KIAzKi/mLH6jk0RnPxeHhB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E0888B-3FC1-44A8-940B-98F0D6E24A70}">
  <a:tblStyle styleId="{9DE0888B-3FC1-44A8-940B-98F0D6E24A70}"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74CAA4DA-9126-46F4-833C-19F59BE53F6F}" styleName="Table_1">
    <a:wholeTbl>
      <a:tcTxStyle>
        <a:font>
          <a:latin typeface="Arial"/>
          <a:ea typeface="Arial"/>
          <a:cs typeface="Arial"/>
        </a:font>
        <a:srgbClr val="000000"/>
      </a:tcTxStyle>
      <a:tcStyle>
        <a:tcBdr>
          <a:left>
            <a:ln cap="flat" cmpd="sng" w="9525">
              <a:solidFill>
                <a:srgbClr val="000000"/>
              </a:solidFill>
              <a:prstDash val="solid"/>
              <a:round/>
              <a:headEnd len="sm" w="sm" type="none"/>
              <a:tailEnd len="sm" w="sm" type="none"/>
            </a:ln>
          </a:left>
          <a:right>
            <a:ln cap="flat" cmpd="sng" w="9525">
              <a:solidFill>
                <a:srgbClr val="000000"/>
              </a:solidFill>
              <a:prstDash val="solid"/>
              <a:round/>
              <a:headEnd len="sm" w="sm" type="none"/>
              <a:tailEnd len="sm" w="sm" type="none"/>
            </a:ln>
          </a:right>
          <a:top>
            <a:ln cap="flat" cmpd="sng" w="9525">
              <a:solidFill>
                <a:srgbClr val="000000"/>
              </a:solidFill>
              <a:prstDash val="solid"/>
              <a:round/>
              <a:headEnd len="sm" w="sm" type="none"/>
              <a:tailEnd len="sm" w="sm" type="none"/>
            </a:ln>
          </a:top>
          <a:bottom>
            <a:ln cap="flat" cmpd="sng" w="9525">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AC6DBA26-B20F-4FFE-8749-6905110D3299}" styleName="Table_2">
    <a:wholeTbl>
      <a:tcTxStyle>
        <a:font>
          <a:latin typeface="Arial"/>
          <a:ea typeface="Arial"/>
          <a:cs typeface="Arial"/>
        </a:font>
        <a:srgbClr val="000000"/>
      </a:tcTxStyle>
      <a:tcStyle>
        <a:tcBdr>
          <a:left>
            <a:ln cap="flat" cmpd="sng">
              <a:solidFill>
                <a:srgbClr val="000000"/>
              </a:solidFill>
              <a:prstDash val="solid"/>
              <a:round/>
              <a:headEnd len="sm" w="sm" type="none"/>
              <a:tailEnd len="sm" w="sm" type="none"/>
            </a:ln>
          </a:left>
          <a:right>
            <a:ln cap="flat" cmpd="sng">
              <a:solidFill>
                <a:srgbClr val="000000"/>
              </a:solidFill>
              <a:prstDash val="solid"/>
              <a:round/>
              <a:headEnd len="sm" w="sm" type="none"/>
              <a:tailEnd len="sm" w="sm" type="none"/>
            </a:ln>
          </a:right>
          <a:top>
            <a:ln cap="flat" cmpd="sng">
              <a:solidFill>
                <a:srgbClr val="000000"/>
              </a:solidFill>
              <a:prstDash val="solid"/>
              <a:round/>
              <a:headEnd len="sm" w="sm" type="none"/>
              <a:tailEnd len="sm" w="sm" type="none"/>
            </a:ln>
          </a:top>
          <a:bottom>
            <a:ln cap="flat" cmpd="sng">
              <a:solidFill>
                <a:srgbClr val="000000"/>
              </a:solidFill>
              <a:prstDash val="solid"/>
              <a:round/>
              <a:headEnd len="sm" w="sm" type="none"/>
              <a:tailEnd len="sm" w="sm" type="none"/>
            </a:ln>
          </a:bottom>
          <a:insideH>
            <a:ln cap="flat" cmpd="sng">
              <a:solidFill>
                <a:srgbClr val="000000"/>
              </a:solidFill>
              <a:prstDash val="solid"/>
              <a:round/>
              <a:headEnd len="sm" w="sm" type="none"/>
              <a:tailEnd len="sm" w="sm" type="none"/>
            </a:ln>
          </a:insideH>
          <a:insideV>
            <a:ln cap="flat" cmpd="sng">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613FFE31-18FB-4058-B495-CEE6177828E8}" styleName="Table_3">
    <a:wholeTbl>
      <a:tcTxStyle>
        <a:font>
          <a:latin typeface="Arial"/>
          <a:ea typeface="Arial"/>
          <a:cs typeface="Arial"/>
        </a:font>
        <a:srgbClr val="000000"/>
      </a:tcTxStyle>
      <a:tcStyle>
        <a:tcBdr>
          <a:left>
            <a:ln cap="flat" cmpd="sng" w="12700">
              <a:solidFill>
                <a:srgbClr val="FFFFFF"/>
              </a:solidFill>
              <a:prstDash val="solid"/>
              <a:round/>
              <a:headEnd len="sm" w="sm" type="none"/>
              <a:tailEnd len="sm" w="sm" type="none"/>
            </a:ln>
          </a:left>
          <a:right>
            <a:ln cap="flat" cmpd="sng" w="12700">
              <a:solidFill>
                <a:srgbClr val="FFFFFF"/>
              </a:solidFill>
              <a:prstDash val="solid"/>
              <a:round/>
              <a:headEnd len="sm" w="sm" type="none"/>
              <a:tailEnd len="sm" w="sm" type="none"/>
            </a:ln>
          </a:right>
          <a:top>
            <a:ln cap="flat" cmpd="sng" w="12700">
              <a:solidFill>
                <a:srgbClr val="FFFFFF"/>
              </a:solidFill>
              <a:prstDash val="solid"/>
              <a:round/>
              <a:headEnd len="sm" w="sm" type="none"/>
              <a:tailEnd len="sm" w="sm" type="none"/>
            </a:ln>
          </a:top>
          <a:bottom>
            <a:ln cap="flat" cmpd="sng" w="12700">
              <a:solidFill>
                <a:srgbClr val="FFFFFF"/>
              </a:solidFill>
              <a:prstDash val="solid"/>
              <a:round/>
              <a:headEnd len="sm" w="sm" type="none"/>
              <a:tailEnd len="sm" w="sm" type="none"/>
            </a:ln>
          </a:bottom>
          <a:insideH>
            <a:ln cap="flat" cmpd="sng" w="12700">
              <a:solidFill>
                <a:srgbClr val="FFFFFF"/>
              </a:solidFill>
              <a:prstDash val="solid"/>
              <a:round/>
              <a:headEnd len="sm" w="sm" type="none"/>
              <a:tailEnd len="sm" w="sm" type="none"/>
            </a:ln>
          </a:insideH>
          <a:insideV>
            <a:ln cap="flat" cmpd="sng" w="12700">
              <a:solidFill>
                <a:srgbClr val="FFFFFF"/>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18.xml"/><Relationship Id="rId84" Type="http://schemas.openxmlformats.org/officeDocument/2006/relationships/font" Target="fonts/HelveticaNeueLight-regular.fntdata"/><Relationship Id="rId42" Type="http://schemas.openxmlformats.org/officeDocument/2006/relationships/slide" Target="slides/slide34.xml"/><Relationship Id="rId47" Type="http://schemas.openxmlformats.org/officeDocument/2006/relationships/slide" Target="slides/slide39.xml"/><Relationship Id="rId63" Type="http://schemas.openxmlformats.org/officeDocument/2006/relationships/slide" Target="slides/slide55.xml"/><Relationship Id="rId21" Type="http://schemas.openxmlformats.org/officeDocument/2006/relationships/slide" Target="slides/slide13.xml"/><Relationship Id="rId68" Type="http://schemas.openxmlformats.org/officeDocument/2006/relationships/slide" Target="slides/slide60.xml"/><Relationship Id="rId89" Type="http://schemas.openxmlformats.org/officeDocument/2006/relationships/customXml" Target="../customXml/item1.xml"/><Relationship Id="rId16" Type="http://schemas.openxmlformats.org/officeDocument/2006/relationships/slide" Target="slides/slide8.xml"/><Relationship Id="rId74" Type="http://schemas.openxmlformats.org/officeDocument/2006/relationships/slide" Target="slides/slide66.xml"/><Relationship Id="rId32" Type="http://schemas.openxmlformats.org/officeDocument/2006/relationships/slide" Target="slides/slide24.xml"/><Relationship Id="rId79" Type="http://schemas.openxmlformats.org/officeDocument/2006/relationships/slide" Target="slides/slide71.xml"/><Relationship Id="rId37" Type="http://schemas.openxmlformats.org/officeDocument/2006/relationships/slide" Target="slides/slide29.xml"/><Relationship Id="rId53" Type="http://schemas.openxmlformats.org/officeDocument/2006/relationships/slide" Target="slides/slide45.xml"/><Relationship Id="rId11" Type="http://schemas.openxmlformats.org/officeDocument/2006/relationships/slide" Target="slides/slide3.xml"/><Relationship Id="rId58" Type="http://schemas.openxmlformats.org/officeDocument/2006/relationships/slide" Target="slides/slide50.xml"/><Relationship Id="rId5" Type="http://schemas.openxmlformats.org/officeDocument/2006/relationships/slideMaster" Target="slideMasters/slideMaster2.xml"/><Relationship Id="rId90" Type="http://schemas.openxmlformats.org/officeDocument/2006/relationships/customXml" Target="../customXml/item2.xml"/><Relationship Id="rId43" Type="http://schemas.openxmlformats.org/officeDocument/2006/relationships/slide" Target="slides/slide35.xml"/><Relationship Id="rId48" Type="http://schemas.openxmlformats.org/officeDocument/2006/relationships/slide" Target="slides/slide40.xml"/><Relationship Id="rId30" Type="http://schemas.openxmlformats.org/officeDocument/2006/relationships/slide" Target="slides/slide22.xml"/><Relationship Id="rId77" Type="http://schemas.openxmlformats.org/officeDocument/2006/relationships/slide" Target="slides/slide69.xml"/><Relationship Id="rId35" Type="http://schemas.openxmlformats.org/officeDocument/2006/relationships/slide" Target="slides/slide27.xml"/><Relationship Id="rId64" Type="http://schemas.openxmlformats.org/officeDocument/2006/relationships/slide" Target="slides/slide56.xml"/><Relationship Id="rId22" Type="http://schemas.openxmlformats.org/officeDocument/2006/relationships/slide" Target="slides/slide14.xml"/><Relationship Id="rId69" Type="http://schemas.openxmlformats.org/officeDocument/2006/relationships/slide" Target="slides/slide61.xml"/><Relationship Id="rId27" Type="http://schemas.openxmlformats.org/officeDocument/2006/relationships/slide" Target="slides/slide19.xml"/><Relationship Id="rId56" Type="http://schemas.openxmlformats.org/officeDocument/2006/relationships/slide" Target="slides/slide48.xml"/><Relationship Id="rId14" Type="http://schemas.openxmlformats.org/officeDocument/2006/relationships/slide" Target="slides/slide6.xml"/><Relationship Id="rId85" Type="http://schemas.openxmlformats.org/officeDocument/2006/relationships/font" Target="fonts/HelveticaNeueLight-bold.fntdata"/><Relationship Id="rId80" Type="http://schemas.openxmlformats.org/officeDocument/2006/relationships/font" Target="fonts/RalewayLight-regular.fntdata"/><Relationship Id="rId8" Type="http://schemas.openxmlformats.org/officeDocument/2006/relationships/notesMaster" Target="notesMasters/notesMaster1.xml"/><Relationship Id="rId72" Type="http://schemas.openxmlformats.org/officeDocument/2006/relationships/slide" Target="slides/slide64.xml"/><Relationship Id="rId51" Type="http://schemas.openxmlformats.org/officeDocument/2006/relationships/slide" Target="slides/slide43.xml"/><Relationship Id="rId3" Type="http://schemas.openxmlformats.org/officeDocument/2006/relationships/tableStyles" Target="tableStyles.xml"/><Relationship Id="rId46" Type="http://schemas.openxmlformats.org/officeDocument/2006/relationships/slide" Target="slides/slide38.xml"/><Relationship Id="rId33" Type="http://schemas.openxmlformats.org/officeDocument/2006/relationships/slide" Target="slides/slide25.xml"/><Relationship Id="rId38" Type="http://schemas.openxmlformats.org/officeDocument/2006/relationships/slide" Target="slides/slide30.xml"/><Relationship Id="rId67" Type="http://schemas.openxmlformats.org/officeDocument/2006/relationships/slide" Target="slides/slide59.xml"/><Relationship Id="rId25" Type="http://schemas.openxmlformats.org/officeDocument/2006/relationships/slide" Target="slides/slide17.xml"/><Relationship Id="rId12" Type="http://schemas.openxmlformats.org/officeDocument/2006/relationships/slide" Target="slides/slide4.xml"/><Relationship Id="rId59" Type="http://schemas.openxmlformats.org/officeDocument/2006/relationships/slide" Target="slides/slide51.xml"/><Relationship Id="rId17" Type="http://schemas.openxmlformats.org/officeDocument/2006/relationships/slide" Target="slides/slide9.xml"/><Relationship Id="rId83" Type="http://schemas.openxmlformats.org/officeDocument/2006/relationships/font" Target="fonts/RalewayLight-boldItalic.fntdata"/><Relationship Id="rId41" Type="http://schemas.openxmlformats.org/officeDocument/2006/relationships/slide" Target="slides/slide33.xml"/><Relationship Id="rId88" Type="http://customschemas.google.com/relationships/presentationmetadata" Target="metadata"/><Relationship Id="rId75" Type="http://schemas.openxmlformats.org/officeDocument/2006/relationships/slide" Target="slides/slide67.xml"/><Relationship Id="rId70" Type="http://schemas.openxmlformats.org/officeDocument/2006/relationships/slide" Target="slides/slide62.xml"/><Relationship Id="rId62" Type="http://schemas.openxmlformats.org/officeDocument/2006/relationships/slide" Target="slides/slide54.xml"/><Relationship Id="rId20" Type="http://schemas.openxmlformats.org/officeDocument/2006/relationships/slide" Target="slides/slide12.xml"/><Relationship Id="rId54" Type="http://schemas.openxmlformats.org/officeDocument/2006/relationships/slide" Target="slides/slide46.xml"/><Relationship Id="rId91" Type="http://schemas.openxmlformats.org/officeDocument/2006/relationships/customXml" Target="../customXml/item3.xml"/><Relationship Id="rId1" Type="http://schemas.openxmlformats.org/officeDocument/2006/relationships/theme" Target="theme/theme3.xml"/><Relationship Id="rId6" Type="http://schemas.openxmlformats.org/officeDocument/2006/relationships/slideMaster" Target="slideMasters/slideMaster3.xml"/><Relationship Id="rId49" Type="http://schemas.openxmlformats.org/officeDocument/2006/relationships/slide" Target="slides/slide41.xml"/><Relationship Id="rId36" Type="http://schemas.openxmlformats.org/officeDocument/2006/relationships/slide" Target="slides/slide28.xml"/><Relationship Id="rId23" Type="http://schemas.openxmlformats.org/officeDocument/2006/relationships/slide" Target="slides/slide15.xml"/><Relationship Id="rId28" Type="http://schemas.openxmlformats.org/officeDocument/2006/relationships/slide" Target="slides/slide20.xml"/><Relationship Id="rId57" Type="http://schemas.openxmlformats.org/officeDocument/2006/relationships/slide" Target="slides/slide49.xml"/><Relationship Id="rId15" Type="http://schemas.openxmlformats.org/officeDocument/2006/relationships/slide" Target="slides/slide7.xml"/><Relationship Id="rId86" Type="http://schemas.openxmlformats.org/officeDocument/2006/relationships/font" Target="fonts/HelveticaNeueLight-italic.fntdata"/><Relationship Id="rId44" Type="http://schemas.openxmlformats.org/officeDocument/2006/relationships/slide" Target="slides/slide36.xml"/><Relationship Id="rId81" Type="http://schemas.openxmlformats.org/officeDocument/2006/relationships/font" Target="fonts/RalewayLight-bold.fntdata"/><Relationship Id="rId73" Type="http://schemas.openxmlformats.org/officeDocument/2006/relationships/slide" Target="slides/slide65.xml"/><Relationship Id="rId31" Type="http://schemas.openxmlformats.org/officeDocument/2006/relationships/slide" Target="slides/slide23.xml"/><Relationship Id="rId78" Type="http://schemas.openxmlformats.org/officeDocument/2006/relationships/slide" Target="slides/slide70.xml"/><Relationship Id="rId65" Type="http://schemas.openxmlformats.org/officeDocument/2006/relationships/slide" Target="slides/slide57.xml"/><Relationship Id="rId60" Type="http://schemas.openxmlformats.org/officeDocument/2006/relationships/slide" Target="slides/slide52.xml"/><Relationship Id="rId52" Type="http://schemas.openxmlformats.org/officeDocument/2006/relationships/slide" Target="slides/slide44.xml"/><Relationship Id="rId10" Type="http://schemas.openxmlformats.org/officeDocument/2006/relationships/slide" Target="slides/slide2.xml"/><Relationship Id="rId4" Type="http://schemas.openxmlformats.org/officeDocument/2006/relationships/slideMaster" Target="slideMasters/slideMaster1.xml"/><Relationship Id="rId9" Type="http://schemas.openxmlformats.org/officeDocument/2006/relationships/slide" Target="slides/slide1.xml"/><Relationship Id="rId39" Type="http://schemas.openxmlformats.org/officeDocument/2006/relationships/slide" Target="slides/slide31.xml"/><Relationship Id="rId13" Type="http://schemas.openxmlformats.org/officeDocument/2006/relationships/slide" Target="slides/slide5.xml"/><Relationship Id="rId18" Type="http://schemas.openxmlformats.org/officeDocument/2006/relationships/slide" Target="slides/slide10.xml"/><Relationship Id="rId76" Type="http://schemas.openxmlformats.org/officeDocument/2006/relationships/slide" Target="slides/slide68.xml"/><Relationship Id="rId34" Type="http://schemas.openxmlformats.org/officeDocument/2006/relationships/slide" Target="slides/slide26.xml"/><Relationship Id="rId50" Type="http://schemas.openxmlformats.org/officeDocument/2006/relationships/slide" Target="slides/slide42.xml"/><Relationship Id="rId55" Type="http://schemas.openxmlformats.org/officeDocument/2006/relationships/slide" Target="slides/slide47.xml"/><Relationship Id="rId7" Type="http://schemas.openxmlformats.org/officeDocument/2006/relationships/slideMaster" Target="slideMasters/slideMaster4.xml"/><Relationship Id="rId71" Type="http://schemas.openxmlformats.org/officeDocument/2006/relationships/slide" Target="slides/slide63.xml"/><Relationship Id="rId2" Type="http://schemas.openxmlformats.org/officeDocument/2006/relationships/presProps" Target="presProps.xml"/><Relationship Id="rId29" Type="http://schemas.openxmlformats.org/officeDocument/2006/relationships/slide" Target="slides/slide21.xml"/><Relationship Id="rId40" Type="http://schemas.openxmlformats.org/officeDocument/2006/relationships/slide" Target="slides/slide32.xml"/><Relationship Id="rId87" Type="http://schemas.openxmlformats.org/officeDocument/2006/relationships/font" Target="fonts/HelveticaNeueLight-boldItalic.fntdata"/><Relationship Id="rId45" Type="http://schemas.openxmlformats.org/officeDocument/2006/relationships/slide" Target="slides/slide37.xml"/><Relationship Id="rId66" Type="http://schemas.openxmlformats.org/officeDocument/2006/relationships/slide" Target="slides/slide58.xml"/><Relationship Id="rId24" Type="http://schemas.openxmlformats.org/officeDocument/2006/relationships/slide" Target="slides/slide16.xml"/><Relationship Id="rId82" Type="http://schemas.openxmlformats.org/officeDocument/2006/relationships/font" Target="fonts/RalewayLight-italic.fntdata"/><Relationship Id="rId61" Type="http://schemas.openxmlformats.org/officeDocument/2006/relationships/slide" Target="slides/slide53.xml"/><Relationship Id="rId19"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3" name="Google Shape;56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g37f2a67f6d9_3_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first, to unsure we are all on the same page, I just want to remind you that in November of last year MD signed a State agreement for the AHEAD model, </a:t>
            </a:r>
            <a:r>
              <a:rPr lang="en-US"/>
              <a:t>however</a:t>
            </a:r>
            <a:r>
              <a:rPr lang="en-US"/>
              <a:t> under the new administration, CMS and MD have been reneg…..</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Currently, we have a terms sheet that we have agreed to, but we expect to get a new state agreement any day now, and our expectation is that the SA and hospital PA (something that will be new under ahead( will be signed in October….</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Under the new SA, CMS will…..</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However there will be a transition period, between 2026 and 2028 where the State </a:t>
            </a:r>
            <a:r>
              <a:rPr lang="en-US"/>
              <a:t>will continue to set all-payer Hospital Global Budgets.  After that, CMMI will administer the Medicare FFS HGB and the State will manage non-Medicare FFS globa budgets.  However from 2028 through 2030, the State will be able to </a:t>
            </a:r>
            <a:r>
              <a:rPr lang="en-US"/>
              <a:t>redistribute</a:t>
            </a:r>
            <a:r>
              <a:rPr lang="en-US"/>
              <a:t> a portion of the HGB in a revenue </a:t>
            </a:r>
            <a:r>
              <a:rPr lang="en-US"/>
              <a:t>neutral</a:t>
            </a:r>
            <a:r>
              <a:rPr lang="en-US"/>
              <a:t> </a:t>
            </a:r>
            <a:r>
              <a:rPr lang="en-US"/>
              <a:t>manner</a:t>
            </a:r>
            <a:r>
              <a:rPr lang="en-US"/>
              <a:t>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 …..Savings target of $460M in additional Medicare FFS savings must be achieved in PY1 (2026) – PY7 (2032), with no additional savings expected in the final three PYs (through 2035).</a:t>
            </a:r>
            <a:endParaRPr/>
          </a:p>
          <a:p>
            <a:pPr indent="0" lvl="0" marL="0" rtl="0" algn="l">
              <a:spcBef>
                <a:spcPts val="0"/>
              </a:spcBef>
              <a:spcAft>
                <a:spcPts val="0"/>
              </a:spcAft>
              <a:buNone/>
            </a:pPr>
            <a:r>
              <a:t/>
            </a:r>
            <a:endParaRPr/>
          </a:p>
        </p:txBody>
      </p:sp>
      <p:sp>
        <p:nvSpPr>
          <p:cNvPr id="631" name="Google Shape;631;g37f2a67f6d9_3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6" name="Shape 636"/>
        <p:cNvGrpSpPr/>
        <p:nvPr/>
      </p:nvGrpSpPr>
      <p:grpSpPr>
        <a:xfrm>
          <a:off x="0" y="0"/>
          <a:ext cx="0" cy="0"/>
          <a:chOff x="0" y="0"/>
          <a:chExt cx="0" cy="0"/>
        </a:xfrm>
      </p:grpSpPr>
      <p:sp>
        <p:nvSpPr>
          <p:cNvPr id="637" name="Google Shape;637;g37f2a67f6d9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So here I am showing the timeline for transition of the MEdicare FFS……  So again you can see….</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38" name="Google Shape;638;g37f2a67f6d9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37f2a67f6d9_3_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37f2a67f6d9_3_3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These are some of the other terms that we expect to be in the SA, such as EQIP ….and while I cannot answer questions on many of these, the major change for quality will be…..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So I will stop here now to ask questions on non-quality areas, before continuing to discuss what we know about quality….</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646" name="Google Shape;646;g37f2a67f6d9_3_3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9" name="Shape 659"/>
        <p:cNvGrpSpPr/>
        <p:nvPr/>
      </p:nvGrpSpPr>
      <p:grpSpPr>
        <a:xfrm>
          <a:off x="0" y="0"/>
          <a:ext cx="0" cy="0"/>
          <a:chOff x="0" y="0"/>
          <a:chExt cx="0" cy="0"/>
        </a:xfrm>
      </p:grpSpPr>
      <p:sp>
        <p:nvSpPr>
          <p:cNvPr id="660" name="Google Shape;660;g37f2a67f6d9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1" name="Google Shape;661;g37f2a67f6d9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2" name="Google Shape;662;g37f2a67f6d9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37f580e09e9_1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37f580e09e9_1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0" name="Google Shape;670;g37f580e09e9_1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5" name="Shape 675"/>
        <p:cNvGrpSpPr/>
        <p:nvPr/>
      </p:nvGrpSpPr>
      <p:grpSpPr>
        <a:xfrm>
          <a:off x="0" y="0"/>
          <a:ext cx="0" cy="0"/>
          <a:chOff x="0" y="0"/>
          <a:chExt cx="0" cy="0"/>
        </a:xfrm>
      </p:grpSpPr>
      <p:sp>
        <p:nvSpPr>
          <p:cNvPr id="676" name="Google Shape;676;g37f580e09e9_1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77" name="Google Shape;677;g37f580e09e9_1_2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78" name="Google Shape;678;g37f580e09e9_1_2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37df78c8e3c_1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87" name="Google Shape;687;g37df78c8e3c_1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37ea100c01f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37ea100c01f_0_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g37f580e09e9_0_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g37f580e09e9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4" name="Shape 704"/>
        <p:cNvGrpSpPr/>
        <p:nvPr/>
      </p:nvGrpSpPr>
      <p:grpSpPr>
        <a:xfrm>
          <a:off x="0" y="0"/>
          <a:ext cx="0" cy="0"/>
          <a:chOff x="0" y="0"/>
          <a:chExt cx="0" cy="0"/>
        </a:xfrm>
      </p:grpSpPr>
      <p:sp>
        <p:nvSpPr>
          <p:cNvPr id="705" name="Google Shape;705;g37df78c8e3c_1_107:notes"/>
          <p:cNvSpPr/>
          <p:nvPr>
            <p:ph idx="2" type="sldImg"/>
          </p:nvPr>
        </p:nvSpPr>
        <p:spPr>
          <a:xfrm>
            <a:off x="719138" y="1163638"/>
            <a:ext cx="5584800" cy="31416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6" name="Google Shape;706;g37df78c8e3c_1_107:notes"/>
          <p:cNvSpPr txBox="1"/>
          <p:nvPr>
            <p:ph idx="1" type="body"/>
          </p:nvPr>
        </p:nvSpPr>
        <p:spPr>
          <a:xfrm>
            <a:off x="702310" y="4480004"/>
            <a:ext cx="5618400" cy="36654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707" name="Google Shape;707;g37df78c8e3c_1_107:notes"/>
          <p:cNvSpPr txBox="1"/>
          <p:nvPr>
            <p:ph idx="12" type="sldNum"/>
          </p:nvPr>
        </p:nvSpPr>
        <p:spPr>
          <a:xfrm>
            <a:off x="3978132" y="8842030"/>
            <a:ext cx="3043200" cy="467100"/>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8" name="Shape 568"/>
        <p:cNvGrpSpPr/>
        <p:nvPr/>
      </p:nvGrpSpPr>
      <p:grpSpPr>
        <a:xfrm>
          <a:off x="0" y="0"/>
          <a:ext cx="0" cy="0"/>
          <a:chOff x="0" y="0"/>
          <a:chExt cx="0" cy="0"/>
        </a:xfrm>
      </p:grpSpPr>
      <p:sp>
        <p:nvSpPr>
          <p:cNvPr id="569" name="Google Shape;569;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0" name="Google Shape;57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4" name="Google Shape;714;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0" name="Shape 720"/>
        <p:cNvGrpSpPr/>
        <p:nvPr/>
      </p:nvGrpSpPr>
      <p:grpSpPr>
        <a:xfrm>
          <a:off x="0" y="0"/>
          <a:ext cx="0" cy="0"/>
          <a:chOff x="0" y="0"/>
          <a:chExt cx="0" cy="0"/>
        </a:xfrm>
      </p:grpSpPr>
      <p:sp>
        <p:nvSpPr>
          <p:cNvPr id="721" name="Google Shape;721;p1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22" name="Google Shape;722;p14:notes"/>
          <p:cNvSpPr txBox="1"/>
          <p:nvPr>
            <p:ph idx="1" type="body"/>
          </p:nvPr>
        </p:nvSpPr>
        <p:spPr>
          <a:xfrm>
            <a:off x="702310" y="4480004"/>
            <a:ext cx="5618400" cy="3665400"/>
          </a:xfrm>
          <a:prstGeom prst="rect">
            <a:avLst/>
          </a:prstGeom>
          <a:noFill/>
          <a:ln>
            <a:noFill/>
          </a:ln>
        </p:spPr>
        <p:txBody>
          <a:bodyPr anchorCtr="0" anchor="t" bIns="46625" lIns="93300" spcFirstLastPara="1" rIns="93300" wrap="square" tIns="46625">
            <a:noAutofit/>
          </a:bodyPr>
          <a:lstStyle/>
          <a:p>
            <a:pPr indent="0" lvl="0" marL="0" rtl="0" algn="l">
              <a:lnSpc>
                <a:spcPct val="100000"/>
              </a:lnSpc>
              <a:spcBef>
                <a:spcPts val="0"/>
              </a:spcBef>
              <a:spcAft>
                <a:spcPts val="0"/>
              </a:spcAft>
              <a:buSzPts val="1400"/>
              <a:buNone/>
            </a:pPr>
            <a:r>
              <a:t/>
            </a:r>
            <a:endParaRPr/>
          </a:p>
        </p:txBody>
      </p:sp>
      <p:sp>
        <p:nvSpPr>
          <p:cNvPr id="723" name="Google Shape;723;p14:notes"/>
          <p:cNvSpPr txBox="1"/>
          <p:nvPr>
            <p:ph idx="12" type="sldNum"/>
          </p:nvPr>
        </p:nvSpPr>
        <p:spPr>
          <a:xfrm>
            <a:off x="3978132" y="8842030"/>
            <a:ext cx="3043200" cy="467100"/>
          </a:xfrm>
          <a:prstGeom prst="rect">
            <a:avLst/>
          </a:prstGeom>
          <a:noFill/>
          <a:ln>
            <a:noFill/>
          </a:ln>
        </p:spPr>
        <p:txBody>
          <a:bodyPr anchorCtr="0" anchor="b" bIns="46625" lIns="93300" spcFirstLastPara="1" rIns="93300" wrap="square" tIns="46625">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1" name="Shape 731"/>
        <p:cNvGrpSpPr/>
        <p:nvPr/>
      </p:nvGrpSpPr>
      <p:grpSpPr>
        <a:xfrm>
          <a:off x="0" y="0"/>
          <a:ext cx="0" cy="0"/>
          <a:chOff x="0" y="0"/>
          <a:chExt cx="0" cy="0"/>
        </a:xfrm>
      </p:grpSpPr>
      <p:sp>
        <p:nvSpPr>
          <p:cNvPr id="732" name="Google Shape;732;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33" name="Google Shape;7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1" name="Shape 741"/>
        <p:cNvGrpSpPr/>
        <p:nvPr/>
      </p:nvGrpSpPr>
      <p:grpSpPr>
        <a:xfrm>
          <a:off x="0" y="0"/>
          <a:ext cx="0" cy="0"/>
          <a:chOff x="0" y="0"/>
          <a:chExt cx="0" cy="0"/>
        </a:xfrm>
      </p:grpSpPr>
      <p:sp>
        <p:nvSpPr>
          <p:cNvPr id="742" name="Google Shape;742;g37df78c8e3c_1_2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3" name="Google Shape;743;g37df78c8e3c_1_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0" name="Shape 750"/>
        <p:cNvGrpSpPr/>
        <p:nvPr/>
      </p:nvGrpSpPr>
      <p:grpSpPr>
        <a:xfrm>
          <a:off x="0" y="0"/>
          <a:ext cx="0" cy="0"/>
          <a:chOff x="0" y="0"/>
          <a:chExt cx="0" cy="0"/>
        </a:xfrm>
      </p:grpSpPr>
      <p:sp>
        <p:nvSpPr>
          <p:cNvPr id="751" name="Google Shape;751;p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52" name="Google Shape;752;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g37df78c8e3c_1_3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61" name="Google Shape;761;g37df78c8e3c_1_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g37f2a67f6d9_0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770" name="Google Shape;770;g37f2a67f6d9_0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1" name="Google Shape;771;g37f2a67f6d9_0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6" name="Shape 776"/>
        <p:cNvGrpSpPr/>
        <p:nvPr/>
      </p:nvGrpSpPr>
      <p:grpSpPr>
        <a:xfrm>
          <a:off x="0" y="0"/>
          <a:ext cx="0" cy="0"/>
          <a:chOff x="0" y="0"/>
          <a:chExt cx="0" cy="0"/>
        </a:xfrm>
      </p:grpSpPr>
      <p:sp>
        <p:nvSpPr>
          <p:cNvPr id="777" name="Google Shape;777;g37f580e09e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8" name="Google Shape;778;g37f580e09e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2" name="Shape 782"/>
        <p:cNvGrpSpPr/>
        <p:nvPr/>
      </p:nvGrpSpPr>
      <p:grpSpPr>
        <a:xfrm>
          <a:off x="0" y="0"/>
          <a:ext cx="0" cy="0"/>
          <a:chOff x="0" y="0"/>
          <a:chExt cx="0" cy="0"/>
        </a:xfrm>
      </p:grpSpPr>
      <p:sp>
        <p:nvSpPr>
          <p:cNvPr id="783" name="Google Shape;783;g37f2a67f6d9_7_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4" name="Google Shape;784;g37f2a67f6d9_7_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8" name="Shape 798"/>
        <p:cNvGrpSpPr/>
        <p:nvPr/>
      </p:nvGrpSpPr>
      <p:grpSpPr>
        <a:xfrm>
          <a:off x="0" y="0"/>
          <a:ext cx="0" cy="0"/>
          <a:chOff x="0" y="0"/>
          <a:chExt cx="0" cy="0"/>
        </a:xfrm>
      </p:grpSpPr>
      <p:sp>
        <p:nvSpPr>
          <p:cNvPr id="799" name="Google Shape;799;g37df78c8e3c_1_4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0" name="Google Shape;800;g37df78c8e3c_1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5" name="Shape 575"/>
        <p:cNvGrpSpPr/>
        <p:nvPr/>
      </p:nvGrpSpPr>
      <p:grpSpPr>
        <a:xfrm>
          <a:off x="0" y="0"/>
          <a:ext cx="0" cy="0"/>
          <a:chOff x="0" y="0"/>
          <a:chExt cx="0" cy="0"/>
        </a:xfrm>
      </p:grpSpPr>
      <p:sp>
        <p:nvSpPr>
          <p:cNvPr id="576" name="Google Shape;57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7" name="Google Shape;57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5" name="Shape 815"/>
        <p:cNvGrpSpPr/>
        <p:nvPr/>
      </p:nvGrpSpPr>
      <p:grpSpPr>
        <a:xfrm>
          <a:off x="0" y="0"/>
          <a:ext cx="0" cy="0"/>
          <a:chOff x="0" y="0"/>
          <a:chExt cx="0" cy="0"/>
        </a:xfrm>
      </p:grpSpPr>
      <p:sp>
        <p:nvSpPr>
          <p:cNvPr id="816" name="Google Shape;816;g37f2a67f6d9_0_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17" name="Google Shape;817;g37f2a67f6d9_0_6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8" name="Google Shape;818;g37f2a67f6d9_0_6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37f580e09e9_0_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5" name="Google Shape;825;g37f580e09e9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37af0b24f8e_0_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1" name="Google Shape;831;g37af0b24f8e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8" name="Google Shape;848;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8" name="Shape 858"/>
        <p:cNvGrpSpPr/>
        <p:nvPr/>
      </p:nvGrpSpPr>
      <p:grpSpPr>
        <a:xfrm>
          <a:off x="0" y="0"/>
          <a:ext cx="0" cy="0"/>
          <a:chOff x="0" y="0"/>
          <a:chExt cx="0" cy="0"/>
        </a:xfrm>
      </p:grpSpPr>
      <p:sp>
        <p:nvSpPr>
          <p:cNvPr id="859" name="Google Shape;859;g37af0b24f8e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60" name="Google Shape;860;g37af0b24f8e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1" name="Google Shape;861;g37af0b24f8e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7" name="Shape 867"/>
        <p:cNvGrpSpPr/>
        <p:nvPr/>
      </p:nvGrpSpPr>
      <p:grpSpPr>
        <a:xfrm>
          <a:off x="0" y="0"/>
          <a:ext cx="0" cy="0"/>
          <a:chOff x="0" y="0"/>
          <a:chExt cx="0" cy="0"/>
        </a:xfrm>
      </p:grpSpPr>
      <p:sp>
        <p:nvSpPr>
          <p:cNvPr id="868" name="Google Shape;868;g37df78c8e3c_1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9" name="Google Shape;869;g37df78c8e3c_1_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37af0b24f8e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37af0b24f8e_0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1" name="Google Shape;881;g37af0b24f8e_0_2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9" name="Shape 889"/>
        <p:cNvGrpSpPr/>
        <p:nvPr/>
      </p:nvGrpSpPr>
      <p:grpSpPr>
        <a:xfrm>
          <a:off x="0" y="0"/>
          <a:ext cx="0" cy="0"/>
          <a:chOff x="0" y="0"/>
          <a:chExt cx="0" cy="0"/>
        </a:xfrm>
      </p:grpSpPr>
      <p:sp>
        <p:nvSpPr>
          <p:cNvPr id="890" name="Google Shape;890;g37af0b24f8e_0_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891" name="Google Shape;891;g37af0b24f8e_0_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2" name="Google Shape;892;g37af0b24f8e_0_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9" name="Shape 899"/>
        <p:cNvGrpSpPr/>
        <p:nvPr/>
      </p:nvGrpSpPr>
      <p:grpSpPr>
        <a:xfrm>
          <a:off x="0" y="0"/>
          <a:ext cx="0" cy="0"/>
          <a:chOff x="0" y="0"/>
          <a:chExt cx="0" cy="0"/>
        </a:xfrm>
      </p:grpSpPr>
      <p:sp>
        <p:nvSpPr>
          <p:cNvPr id="900" name="Google Shape;900;g37f2a67f6d9_0_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01" name="Google Shape;901;g37f2a67f6d9_0_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2" name="Google Shape;902;g37f2a67f6d9_0_7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0" name="Google Shape;910;p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11" name="Google Shape;911;p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3" name="Shape 583"/>
        <p:cNvGrpSpPr/>
        <p:nvPr/>
      </p:nvGrpSpPr>
      <p:grpSpPr>
        <a:xfrm>
          <a:off x="0" y="0"/>
          <a:ext cx="0" cy="0"/>
          <a:chOff x="0" y="0"/>
          <a:chExt cx="0" cy="0"/>
        </a:xfrm>
      </p:grpSpPr>
      <p:sp>
        <p:nvSpPr>
          <p:cNvPr id="584" name="Google Shape;58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5" name="Google Shape;585;p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6" name="Google Shape;586;p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8" name="Shape 918"/>
        <p:cNvGrpSpPr/>
        <p:nvPr/>
      </p:nvGrpSpPr>
      <p:grpSpPr>
        <a:xfrm>
          <a:off x="0" y="0"/>
          <a:ext cx="0" cy="0"/>
          <a:chOff x="0" y="0"/>
          <a:chExt cx="0" cy="0"/>
        </a:xfrm>
      </p:grpSpPr>
      <p:sp>
        <p:nvSpPr>
          <p:cNvPr id="919" name="Google Shape;919;g37fc1f59164_1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0" name="Google Shape;920;g37fc1f59164_1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1" name="Google Shape;921;g37fc1f59164_1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7" name="Shape 927"/>
        <p:cNvGrpSpPr/>
        <p:nvPr/>
      </p:nvGrpSpPr>
      <p:grpSpPr>
        <a:xfrm>
          <a:off x="0" y="0"/>
          <a:ext cx="0" cy="0"/>
          <a:chOff x="0" y="0"/>
          <a:chExt cx="0" cy="0"/>
        </a:xfrm>
      </p:grpSpPr>
      <p:sp>
        <p:nvSpPr>
          <p:cNvPr id="928" name="Google Shape;928;g37f580e09e9_1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929" name="Google Shape;929;g37f580e09e9_1_2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0" name="Google Shape;930;g37f580e09e9_1_2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5" name="Shape 935"/>
        <p:cNvGrpSpPr/>
        <p:nvPr/>
      </p:nvGrpSpPr>
      <p:grpSpPr>
        <a:xfrm>
          <a:off x="0" y="0"/>
          <a:ext cx="0" cy="0"/>
          <a:chOff x="0" y="0"/>
          <a:chExt cx="0" cy="0"/>
        </a:xfrm>
      </p:grpSpPr>
      <p:sp>
        <p:nvSpPr>
          <p:cNvPr id="936" name="Google Shape;936;g37f580e09e9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37" name="Google Shape;937;g37f580e09e9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8" name="Google Shape;938;g37f580e09e9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37f580e09e9_3_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4" name="Google Shape;944;g37f580e09e9_3_1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37f580e09e9_3_2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0" name="Google Shape;950;g37f580e09e9_3_2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8" name="Shape 958"/>
        <p:cNvGrpSpPr/>
        <p:nvPr/>
      </p:nvGrpSpPr>
      <p:grpSpPr>
        <a:xfrm>
          <a:off x="0" y="0"/>
          <a:ext cx="0" cy="0"/>
          <a:chOff x="0" y="0"/>
          <a:chExt cx="0" cy="0"/>
        </a:xfrm>
      </p:grpSpPr>
      <p:sp>
        <p:nvSpPr>
          <p:cNvPr id="959" name="Google Shape;959;g37f580e09e9_3_3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0" name="Google Shape;960;g37f580e09e9_3_3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5" name="Shape 965"/>
        <p:cNvGrpSpPr/>
        <p:nvPr/>
      </p:nvGrpSpPr>
      <p:grpSpPr>
        <a:xfrm>
          <a:off x="0" y="0"/>
          <a:ext cx="0" cy="0"/>
          <a:chOff x="0" y="0"/>
          <a:chExt cx="0" cy="0"/>
        </a:xfrm>
      </p:grpSpPr>
      <p:sp>
        <p:nvSpPr>
          <p:cNvPr id="966" name="Google Shape;966;g37f580e09e9_3_49: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67" name="Google Shape;967;g37f580e09e9_3_4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2" name="Shape 972"/>
        <p:cNvGrpSpPr/>
        <p:nvPr/>
      </p:nvGrpSpPr>
      <p:grpSpPr>
        <a:xfrm>
          <a:off x="0" y="0"/>
          <a:ext cx="0" cy="0"/>
          <a:chOff x="0" y="0"/>
          <a:chExt cx="0" cy="0"/>
        </a:xfrm>
      </p:grpSpPr>
      <p:sp>
        <p:nvSpPr>
          <p:cNvPr id="973" name="Google Shape;973;g37f580e09e9_3_5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74" name="Google Shape;974;g37f580e09e9_3_5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37f580e09e9_3_7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37f580e09e9_3_7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5" name="Shape 985"/>
        <p:cNvGrpSpPr/>
        <p:nvPr/>
      </p:nvGrpSpPr>
      <p:grpSpPr>
        <a:xfrm>
          <a:off x="0" y="0"/>
          <a:ext cx="0" cy="0"/>
          <a:chOff x="0" y="0"/>
          <a:chExt cx="0" cy="0"/>
        </a:xfrm>
      </p:grpSpPr>
      <p:sp>
        <p:nvSpPr>
          <p:cNvPr id="986" name="Google Shape;986;g37f580e09e9_3_8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87" name="Google Shape;987;g37f580e09e9_3_8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3" name="Shape 593"/>
        <p:cNvGrpSpPr/>
        <p:nvPr/>
      </p:nvGrpSpPr>
      <p:grpSpPr>
        <a:xfrm>
          <a:off x="0" y="0"/>
          <a:ext cx="0" cy="0"/>
          <a:chOff x="0" y="0"/>
          <a:chExt cx="0" cy="0"/>
        </a:xfrm>
      </p:grpSpPr>
      <p:sp>
        <p:nvSpPr>
          <p:cNvPr id="594" name="Google Shape;594;p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95" name="Google Shape;595;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1" name="Shape 991"/>
        <p:cNvGrpSpPr/>
        <p:nvPr/>
      </p:nvGrpSpPr>
      <p:grpSpPr>
        <a:xfrm>
          <a:off x="0" y="0"/>
          <a:ext cx="0" cy="0"/>
          <a:chOff x="0" y="0"/>
          <a:chExt cx="0" cy="0"/>
        </a:xfrm>
      </p:grpSpPr>
      <p:sp>
        <p:nvSpPr>
          <p:cNvPr id="992" name="Google Shape;992;g37f580e09e9_3_8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3" name="Google Shape;993;g37f580e09e9_3_8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7" name="Shape 997"/>
        <p:cNvGrpSpPr/>
        <p:nvPr/>
      </p:nvGrpSpPr>
      <p:grpSpPr>
        <a:xfrm>
          <a:off x="0" y="0"/>
          <a:ext cx="0" cy="0"/>
          <a:chOff x="0" y="0"/>
          <a:chExt cx="0" cy="0"/>
        </a:xfrm>
      </p:grpSpPr>
      <p:sp>
        <p:nvSpPr>
          <p:cNvPr id="998" name="Google Shape;998;g37f580e09e9_3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99" name="Google Shape;999;g37f580e09e9_3_9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3" name="Shape 1003"/>
        <p:cNvGrpSpPr/>
        <p:nvPr/>
      </p:nvGrpSpPr>
      <p:grpSpPr>
        <a:xfrm>
          <a:off x="0" y="0"/>
          <a:ext cx="0" cy="0"/>
          <a:chOff x="0" y="0"/>
          <a:chExt cx="0" cy="0"/>
        </a:xfrm>
      </p:grpSpPr>
      <p:sp>
        <p:nvSpPr>
          <p:cNvPr id="1004" name="Google Shape;1004;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05" name="Google Shape;1005;p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6" name="Google Shape;1006;p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0" name="Shape 1010"/>
        <p:cNvGrpSpPr/>
        <p:nvPr/>
      </p:nvGrpSpPr>
      <p:grpSpPr>
        <a:xfrm>
          <a:off x="0" y="0"/>
          <a:ext cx="0" cy="0"/>
          <a:chOff x="0" y="0"/>
          <a:chExt cx="0" cy="0"/>
        </a:xfrm>
      </p:grpSpPr>
      <p:sp>
        <p:nvSpPr>
          <p:cNvPr id="1011" name="Google Shape;1011;g37f64948442_3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2" name="Google Shape;1012;g37f64948442_3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3" name="Google Shape;1013;g37f64948442_3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7" name="Shape 1017"/>
        <p:cNvGrpSpPr/>
        <p:nvPr/>
      </p:nvGrpSpPr>
      <p:grpSpPr>
        <a:xfrm>
          <a:off x="0" y="0"/>
          <a:ext cx="0" cy="0"/>
          <a:chOff x="0" y="0"/>
          <a:chExt cx="0" cy="0"/>
        </a:xfrm>
      </p:grpSpPr>
      <p:sp>
        <p:nvSpPr>
          <p:cNvPr id="1018" name="Google Shape;1018;g37f64948442_3_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9" name="Google Shape;1019;g37f64948442_3_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0" name="Google Shape;1020;g37f64948442_3_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5" name="Shape 1025"/>
        <p:cNvGrpSpPr/>
        <p:nvPr/>
      </p:nvGrpSpPr>
      <p:grpSpPr>
        <a:xfrm>
          <a:off x="0" y="0"/>
          <a:ext cx="0" cy="0"/>
          <a:chOff x="0" y="0"/>
          <a:chExt cx="0" cy="0"/>
        </a:xfrm>
      </p:grpSpPr>
      <p:sp>
        <p:nvSpPr>
          <p:cNvPr id="1026" name="Google Shape;1026;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7" name="Google Shape;1027;p3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Members on the commission are listed in the blue box to the right.  Appointments will be finalized on 8/26, all seats are filled and the first meeting is anticipated to be held in October 2024.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Read purpose</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rPr lang="en-US"/>
              <a:t>Read focus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Bullet 2: Again, throughput is the process of a patient transitioning from the ED to an inpatient bed and then home or a post-acute facility.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Bullet 3;  Post discharge resources include places such as a skilled nursing facility, rehab, home health agency, PT, outpatient providers, including primary care, behavioral health and other specialists.</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Bullet 4:  Access to data across the continuum of care including outpatient, hospital,post-acute facilities  and community agencies will allow us to create a holistic view of a patient’s interaction with the entire healthcare system.  We anticipate that this view will allow us to better identify barriers to throughput and opportunities to improve patient flow.  </a:t>
            </a:r>
            <a:endParaRPr/>
          </a:p>
        </p:txBody>
      </p:sp>
      <p:sp>
        <p:nvSpPr>
          <p:cNvPr id="1028" name="Google Shape;1028;p31:notes"/>
          <p:cNvSpPr txBox="1"/>
          <p:nvPr>
            <p:ph idx="12" type="sldNum"/>
          </p:nvPr>
        </p:nvSpPr>
        <p:spPr>
          <a:xfrm>
            <a:off x="3884613" y="8685213"/>
            <a:ext cx="2971800" cy="458700"/>
          </a:xfrm>
          <a:prstGeom prst="rect">
            <a:avLst/>
          </a:prstGeom>
          <a:noFill/>
          <a:ln>
            <a:noFill/>
          </a:ln>
        </p:spPr>
        <p:txBody>
          <a:bodyPr anchorCtr="0" anchor="b" bIns="89600" lIns="89600" spcFirstLastPara="1" rIns="89600" wrap="square" tIns="896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sz="1400"/>
              <a:t>‹#›</a:t>
            </a:fld>
            <a:endParaRPr sz="1400"/>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5" name="Shape 1035"/>
        <p:cNvGrpSpPr/>
        <p:nvPr/>
      </p:nvGrpSpPr>
      <p:grpSpPr>
        <a:xfrm>
          <a:off x="0" y="0"/>
          <a:ext cx="0" cy="0"/>
          <a:chOff x="0" y="0"/>
          <a:chExt cx="0" cy="0"/>
        </a:xfrm>
      </p:grpSpPr>
      <p:sp>
        <p:nvSpPr>
          <p:cNvPr id="1036" name="Google Shape;1036;g37e761a9860_1_143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37" name="Google Shape;1037;g37e761a9860_1_14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0" name="Shape 1050"/>
        <p:cNvGrpSpPr/>
        <p:nvPr/>
      </p:nvGrpSpPr>
      <p:grpSpPr>
        <a:xfrm>
          <a:off x="0" y="0"/>
          <a:ext cx="0" cy="0"/>
          <a:chOff x="0" y="0"/>
          <a:chExt cx="0" cy="0"/>
        </a:xfrm>
      </p:grpSpPr>
      <p:sp>
        <p:nvSpPr>
          <p:cNvPr id="1051" name="Google Shape;1051;g37e761a9860_1_14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2" name="Google Shape;1052;g37e761a9860_1_14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6" name="Shape 1056"/>
        <p:cNvGrpSpPr/>
        <p:nvPr/>
      </p:nvGrpSpPr>
      <p:grpSpPr>
        <a:xfrm>
          <a:off x="0" y="0"/>
          <a:ext cx="0" cy="0"/>
          <a:chOff x="0" y="0"/>
          <a:chExt cx="0" cy="0"/>
        </a:xfrm>
      </p:grpSpPr>
      <p:sp>
        <p:nvSpPr>
          <p:cNvPr id="1057" name="Google Shape;1057;g37e761a9860_1_147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58" name="Google Shape;1058;g37e761a9860_1_14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3" name="Shape 1063"/>
        <p:cNvGrpSpPr/>
        <p:nvPr/>
      </p:nvGrpSpPr>
      <p:grpSpPr>
        <a:xfrm>
          <a:off x="0" y="0"/>
          <a:ext cx="0" cy="0"/>
          <a:chOff x="0" y="0"/>
          <a:chExt cx="0" cy="0"/>
        </a:xfrm>
      </p:grpSpPr>
      <p:sp>
        <p:nvSpPr>
          <p:cNvPr id="1064" name="Google Shape;1064;g37f64948442_3_5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065" name="Google Shape;1065;g37f64948442_3_5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66" name="Google Shape;1066;g37f64948442_3_5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37f2a67f6d9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1" name="Google Shape;601;g37f2a67f6d9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2" name="Google Shape;602;g37f2a67f6d9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1" name="Shape 1071"/>
        <p:cNvGrpSpPr/>
        <p:nvPr/>
      </p:nvGrpSpPr>
      <p:grpSpPr>
        <a:xfrm>
          <a:off x="0" y="0"/>
          <a:ext cx="0" cy="0"/>
          <a:chOff x="0" y="0"/>
          <a:chExt cx="0" cy="0"/>
        </a:xfrm>
      </p:grpSpPr>
      <p:sp>
        <p:nvSpPr>
          <p:cNvPr id="1072" name="Google Shape;1072;g37e761a9860_1_146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3" name="Google Shape;1073;g37e761a9860_1_14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7" name="Shape 1077"/>
        <p:cNvGrpSpPr/>
        <p:nvPr/>
      </p:nvGrpSpPr>
      <p:grpSpPr>
        <a:xfrm>
          <a:off x="0" y="0"/>
          <a:ext cx="0" cy="0"/>
          <a:chOff x="0" y="0"/>
          <a:chExt cx="0" cy="0"/>
        </a:xfrm>
      </p:grpSpPr>
      <p:sp>
        <p:nvSpPr>
          <p:cNvPr id="1078" name="Google Shape;1078;g37e761a9860_1_146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9" name="Google Shape;1079;g37e761a9860_1_14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5" name="Shape 1085"/>
        <p:cNvGrpSpPr/>
        <p:nvPr/>
      </p:nvGrpSpPr>
      <p:grpSpPr>
        <a:xfrm>
          <a:off x="0" y="0"/>
          <a:ext cx="0" cy="0"/>
          <a:chOff x="0" y="0"/>
          <a:chExt cx="0" cy="0"/>
        </a:xfrm>
      </p:grpSpPr>
      <p:sp>
        <p:nvSpPr>
          <p:cNvPr id="1086" name="Google Shape;1086;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87" name="Google Shape;1087;p3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8" name="Google Shape;1088;p3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4" name="Shape 1094"/>
        <p:cNvGrpSpPr/>
        <p:nvPr/>
      </p:nvGrpSpPr>
      <p:grpSpPr>
        <a:xfrm>
          <a:off x="0" y="0"/>
          <a:ext cx="0" cy="0"/>
          <a:chOff x="0" y="0"/>
          <a:chExt cx="0" cy="0"/>
        </a:xfrm>
      </p:grpSpPr>
      <p:sp>
        <p:nvSpPr>
          <p:cNvPr id="1095" name="Google Shape;1095;g37e761a9860_1_14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96" name="Google Shape;1096;g37e761a9860_1_149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97" name="Google Shape;1097;g37e761a9860_1_149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1" name="Shape 1101"/>
        <p:cNvGrpSpPr/>
        <p:nvPr/>
      </p:nvGrpSpPr>
      <p:grpSpPr>
        <a:xfrm>
          <a:off x="0" y="0"/>
          <a:ext cx="0" cy="0"/>
          <a:chOff x="0" y="0"/>
          <a:chExt cx="0" cy="0"/>
        </a:xfrm>
      </p:grpSpPr>
      <p:sp>
        <p:nvSpPr>
          <p:cNvPr id="1102" name="Google Shape;1102;g37e761a9860_1_15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03" name="Google Shape;1103;g37e761a9860_1_150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04" name="Google Shape;1104;g37e761a9860_1_150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9" name="Shape 1109"/>
        <p:cNvGrpSpPr/>
        <p:nvPr/>
      </p:nvGrpSpPr>
      <p:grpSpPr>
        <a:xfrm>
          <a:off x="0" y="0"/>
          <a:ext cx="0" cy="0"/>
          <a:chOff x="0" y="0"/>
          <a:chExt cx="0" cy="0"/>
        </a:xfrm>
      </p:grpSpPr>
      <p:sp>
        <p:nvSpPr>
          <p:cNvPr id="1110" name="Google Shape;1110;g37e761a9860_1_15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11" name="Google Shape;1111;g37e761a9860_1_150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12" name="Google Shape;1112;g37e761a9860_1_150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8" name="Shape 1118"/>
        <p:cNvGrpSpPr/>
        <p:nvPr/>
      </p:nvGrpSpPr>
      <p:grpSpPr>
        <a:xfrm>
          <a:off x="0" y="0"/>
          <a:ext cx="0" cy="0"/>
          <a:chOff x="0" y="0"/>
          <a:chExt cx="0" cy="0"/>
        </a:xfrm>
      </p:grpSpPr>
      <p:sp>
        <p:nvSpPr>
          <p:cNvPr id="1119" name="Google Shape;1119;g37e761a9860_1_15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120" name="Google Shape;1120;g37e761a9860_1_15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1" name="Google Shape;1121;g37e761a9860_1_15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6" name="Shape 1126"/>
        <p:cNvGrpSpPr/>
        <p:nvPr/>
      </p:nvGrpSpPr>
      <p:grpSpPr>
        <a:xfrm>
          <a:off x="0" y="0"/>
          <a:ext cx="0" cy="0"/>
          <a:chOff x="0" y="0"/>
          <a:chExt cx="0" cy="0"/>
        </a:xfrm>
      </p:grpSpPr>
      <p:sp>
        <p:nvSpPr>
          <p:cNvPr id="1127" name="Google Shape;1127;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28" name="Google Shape;1128;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9" name="Google Shape;1129;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3" name="Shape 1133"/>
        <p:cNvGrpSpPr/>
        <p:nvPr/>
      </p:nvGrpSpPr>
      <p:grpSpPr>
        <a:xfrm>
          <a:off x="0" y="0"/>
          <a:ext cx="0" cy="0"/>
          <a:chOff x="0" y="0"/>
          <a:chExt cx="0" cy="0"/>
        </a:xfrm>
      </p:grpSpPr>
      <p:sp>
        <p:nvSpPr>
          <p:cNvPr id="1134" name="Google Shape;1134;g37e761a9860_1_10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5" name="Google Shape;1135;g37e761a9860_1_10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a:t>T</a:t>
            </a:r>
            <a:endParaRPr/>
          </a:p>
        </p:txBody>
      </p:sp>
      <p:sp>
        <p:nvSpPr>
          <p:cNvPr id="1136" name="Google Shape;1136;g37e761a9860_1_10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1" name="Shape 1141"/>
        <p:cNvGrpSpPr/>
        <p:nvPr/>
      </p:nvGrpSpPr>
      <p:grpSpPr>
        <a:xfrm>
          <a:off x="0" y="0"/>
          <a:ext cx="0" cy="0"/>
          <a:chOff x="0" y="0"/>
          <a:chExt cx="0" cy="0"/>
        </a:xfrm>
      </p:grpSpPr>
      <p:sp>
        <p:nvSpPr>
          <p:cNvPr id="1142" name="Google Shape;1142;g37e761a9860_1_10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3" name="Google Shape;1143;g37e761a9860_1_105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144" name="Google Shape;1144;g37e761a9860_1_105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g37d2cf0c8a6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09" name="Google Shape;609;g37d2cf0c8a6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0" name="Google Shape;610;g37d2cf0c8a6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1" name="Shape 1151"/>
        <p:cNvGrpSpPr/>
        <p:nvPr/>
      </p:nvGrpSpPr>
      <p:grpSpPr>
        <a:xfrm>
          <a:off x="0" y="0"/>
          <a:ext cx="0" cy="0"/>
          <a:chOff x="0" y="0"/>
          <a:chExt cx="0" cy="0"/>
        </a:xfrm>
      </p:grpSpPr>
      <p:sp>
        <p:nvSpPr>
          <p:cNvPr id="1152" name="Google Shape;1152;g37e761a9860_1_10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3" name="Google Shape;1153;g37e761a9860_1_106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t/>
            </a:r>
            <a:endParaRPr/>
          </a:p>
        </p:txBody>
      </p:sp>
      <p:sp>
        <p:nvSpPr>
          <p:cNvPr id="1154" name="Google Shape;1154;g37e761a9860_1_106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9" name="Shape 1159"/>
        <p:cNvGrpSpPr/>
        <p:nvPr/>
      </p:nvGrpSpPr>
      <p:grpSpPr>
        <a:xfrm>
          <a:off x="0" y="0"/>
          <a:ext cx="0" cy="0"/>
          <a:chOff x="0" y="0"/>
          <a:chExt cx="0" cy="0"/>
        </a:xfrm>
      </p:grpSpPr>
      <p:sp>
        <p:nvSpPr>
          <p:cNvPr id="1160" name="Google Shape;1160;g37fc1f59164_9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61" name="Google Shape;1161;g37fc1f59164_9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5" name="Shape 615"/>
        <p:cNvGrpSpPr/>
        <p:nvPr/>
      </p:nvGrpSpPr>
      <p:grpSpPr>
        <a:xfrm>
          <a:off x="0" y="0"/>
          <a:ext cx="0" cy="0"/>
          <a:chOff x="0" y="0"/>
          <a:chExt cx="0" cy="0"/>
        </a:xfrm>
      </p:grpSpPr>
      <p:sp>
        <p:nvSpPr>
          <p:cNvPr id="616" name="Google Shape;616;g37d2cf0c8a6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617" name="Google Shape;617;g37d2cf0c8a6_0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8" name="Google Shape;618;g37d2cf0c8a6_0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3" name="Shape 623"/>
        <p:cNvGrpSpPr/>
        <p:nvPr/>
      </p:nvGrpSpPr>
      <p:grpSpPr>
        <a:xfrm>
          <a:off x="0" y="0"/>
          <a:ext cx="0" cy="0"/>
          <a:chOff x="0" y="0"/>
          <a:chExt cx="0" cy="0"/>
        </a:xfrm>
      </p:grpSpPr>
      <p:sp>
        <p:nvSpPr>
          <p:cNvPr id="624" name="Google Shape;624;p1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Good morning, Thank you Dianne for that overview.  Now more than ever, we need to be following the IPPS proposed and final rules to understand and provide comment on the CMS quality programs given that under AHEAD, MD hospitals will be under the national quality programs for Medicare.</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And that brings us to our next topic, which I know is on many hospital representatives minds, which is the upcoming transition from the TCOC model, which will end this year, and the start of the AHEAD model.</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Over this next section, I will walk you through the updates we have on AHEAD.  However, before we start, I just want to make clear that what we are presenting is based on discussions with CMMI and could change in the actual State agreement, and there are many questions and details that we know hospitals and ither stakeholders are anxuous to understand that are not able to be answered at this time and may not even be able to be answered definitely even once we have a revised State agreement.  So I will walk through these slides, and take questions, but please know we are interested in understanding your questions but most likely will not have an answer for you.  However, we are trying to be as transparent as we can with what we do know, and we are going to be needing this workgroup to help us over the coming months and years, as we navigate through this transition.  And while right now there are a lot of questions, I just want to remind people that the HSCRC has been setting hospital rates since the last 1970s and has faced challenges and transitions before, and the way we have gotten through those challenges and transitions has been by collaborating with stakeholder and our federal partners.  And so to make it through this next transition we are going to need your help and the help other stakeholders to provide input on how we can best use our unique hospital global budget system, even with the upcoming changes to how </a:t>
            </a:r>
            <a:r>
              <a:rPr lang="en-US"/>
              <a:t>those global budgets will be administered, </a:t>
            </a:r>
            <a:r>
              <a:rPr lang="en-US"/>
              <a:t> to ensure Marylanders have access to, affordability/high quality hospital care.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So I am going to dive right in, and because this is new, I am going to ask that I get through the first three slides before I pause for questions.  </a:t>
            </a:r>
            <a:endParaRPr/>
          </a:p>
        </p:txBody>
      </p:sp>
      <p:sp>
        <p:nvSpPr>
          <p:cNvPr id="625" name="Google Shape;62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3.png"/></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3.jpg"/><Relationship Id="rId3" Type="http://schemas.openxmlformats.org/officeDocument/2006/relationships/image" Target="../media/image9.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1.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Google Shape;16;p111"/>
          <p:cNvSpPr txBox="1"/>
          <p:nvPr>
            <p:ph type="ctrTitle"/>
          </p:nvPr>
        </p:nvSpPr>
        <p:spPr>
          <a:xfrm>
            <a:off x="1524000" y="3077521"/>
            <a:ext cx="9144000" cy="506423"/>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11"/>
          <p:cNvSpPr txBox="1"/>
          <p:nvPr>
            <p:ph idx="1" type="subTitle"/>
          </p:nvPr>
        </p:nvSpPr>
        <p:spPr>
          <a:xfrm>
            <a:off x="1524000" y="3580595"/>
            <a:ext cx="9144000" cy="411162"/>
          </a:xfrm>
          <a:prstGeom prst="rect">
            <a:avLst/>
          </a:prstGeom>
          <a:noFill/>
          <a:ln>
            <a:noFill/>
          </a:ln>
        </p:spPr>
        <p:txBody>
          <a:bodyPr anchorCtr="0" anchor="t"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11"/>
          <p:cNvSpPr txBox="1"/>
          <p:nvPr>
            <p:ph idx="2" type="body"/>
          </p:nvPr>
        </p:nvSpPr>
        <p:spPr>
          <a:xfrm>
            <a:off x="2758698" y="4620042"/>
            <a:ext cx="7909302" cy="10795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 name="Google Shape;19;p111"/>
          <p:cNvSpPr txBox="1"/>
          <p:nvPr>
            <p:ph idx="3" type="body"/>
          </p:nvPr>
        </p:nvSpPr>
        <p:spPr>
          <a:xfrm>
            <a:off x="1107309" y="4015767"/>
            <a:ext cx="5483225" cy="411162"/>
          </a:xfrm>
          <a:prstGeom prst="rect">
            <a:avLst/>
          </a:prstGeom>
          <a:noFill/>
          <a:ln>
            <a:noFill/>
          </a:ln>
        </p:spPr>
        <p:txBody>
          <a:bodyPr anchorCtr="0" anchor="t" bIns="45700" lIns="0" spcFirstLastPara="1" rIns="91425" wrap="square" tIns="45700">
            <a:noAutofit/>
          </a:bodyPr>
          <a:lstStyle>
            <a:lvl1pPr indent="-228600" lvl="0" marL="457200" algn="l">
              <a:lnSpc>
                <a:spcPct val="90000"/>
              </a:lnSpc>
              <a:spcBef>
                <a:spcPts val="1000"/>
              </a:spcBef>
              <a:spcAft>
                <a:spcPts val="0"/>
              </a:spcAft>
              <a:buClr>
                <a:srgbClr val="0066CC"/>
              </a:buClr>
              <a:buSzPts val="2000"/>
              <a:buFont typeface="Arial"/>
              <a:buNone/>
              <a:defRPr b="0" i="0" sz="2000">
                <a:solidFill>
                  <a:srgbClr val="0066CC"/>
                </a:solidFill>
                <a:latin typeface="Arial"/>
                <a:ea typeface="Arial"/>
                <a:cs typeface="Arial"/>
                <a:sym typeface="Arial"/>
              </a:defRPr>
            </a:lvl1pPr>
            <a:lvl2pPr indent="-228600" lvl="1" marL="914400" algn="l">
              <a:lnSpc>
                <a:spcPct val="90000"/>
              </a:lnSpc>
              <a:spcBef>
                <a:spcPts val="500"/>
              </a:spcBef>
              <a:spcAft>
                <a:spcPts val="0"/>
              </a:spcAft>
              <a:buClr>
                <a:schemeClr val="dk1"/>
              </a:buClr>
              <a:buSzPts val="1800"/>
              <a:buNone/>
              <a:defRPr sz="1800">
                <a:solidFill>
                  <a:srgbClr val="0066CC"/>
                </a:solidFill>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Lines &amp; Content 1">
  <p:cSld name="Title 2 Lines &amp; Content_1">
    <p:bg>
      <p:bgPr>
        <a:blipFill>
          <a:blip r:embed="rId2">
            <a:alphaModFix/>
          </a:blip>
          <a:stretch>
            <a:fillRect/>
          </a:stretch>
        </a:blipFill>
      </p:bgPr>
    </p:bg>
    <p:spTree>
      <p:nvGrpSpPr>
        <p:cNvPr id="52" name="Shape 52"/>
        <p:cNvGrpSpPr/>
        <p:nvPr/>
      </p:nvGrpSpPr>
      <p:grpSpPr>
        <a:xfrm>
          <a:off x="0" y="0"/>
          <a:ext cx="0" cy="0"/>
          <a:chOff x="0" y="0"/>
          <a:chExt cx="0" cy="0"/>
        </a:xfrm>
      </p:grpSpPr>
      <p:sp>
        <p:nvSpPr>
          <p:cNvPr id="53" name="Google Shape;53;p120"/>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4" name="Google Shape;54;p120"/>
          <p:cNvSpPr txBox="1"/>
          <p:nvPr>
            <p:ph idx="1" type="body"/>
          </p:nvPr>
        </p:nvSpPr>
        <p:spPr>
          <a:xfrm>
            <a:off x="971550" y="1361190"/>
            <a:ext cx="10515600" cy="44325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0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5" name="Google Shape;55;p120"/>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539" name="Shape 539"/>
        <p:cNvGrpSpPr/>
        <p:nvPr/>
      </p:nvGrpSpPr>
      <p:grpSpPr>
        <a:xfrm>
          <a:off x="0" y="0"/>
          <a:ext cx="0" cy="0"/>
          <a:chOff x="0" y="0"/>
          <a:chExt cx="0" cy="0"/>
        </a:xfrm>
      </p:grpSpPr>
      <p:sp>
        <p:nvSpPr>
          <p:cNvPr id="540" name="Google Shape;540;g37f2a67f6d9_3_10"/>
          <p:cNvSpPr txBox="1"/>
          <p:nvPr>
            <p:ph type="ctrTitle"/>
          </p:nvPr>
        </p:nvSpPr>
        <p:spPr>
          <a:xfrm>
            <a:off x="1524000" y="3077521"/>
            <a:ext cx="9144000" cy="506423"/>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1" name="Google Shape;541;g37f2a67f6d9_3_10"/>
          <p:cNvSpPr txBox="1"/>
          <p:nvPr>
            <p:ph idx="1" type="subTitle"/>
          </p:nvPr>
        </p:nvSpPr>
        <p:spPr>
          <a:xfrm>
            <a:off x="1524000" y="3551164"/>
            <a:ext cx="9144000" cy="411162"/>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542" name="Google Shape;542;g37f2a67f6d9_3_10"/>
          <p:cNvSpPr txBox="1"/>
          <p:nvPr>
            <p:ph idx="2" type="body"/>
          </p:nvPr>
        </p:nvSpPr>
        <p:spPr>
          <a:xfrm>
            <a:off x="2758698" y="4502475"/>
            <a:ext cx="7909302" cy="10795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43" name="Google Shape;543;g37f2a67f6d9_3_10"/>
          <p:cNvSpPr txBox="1"/>
          <p:nvPr>
            <p:ph idx="3" type="body"/>
          </p:nvPr>
        </p:nvSpPr>
        <p:spPr>
          <a:xfrm>
            <a:off x="1482429" y="3891609"/>
            <a:ext cx="5033963" cy="4968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Title, Subtitle &amp; Content">
    <p:bg>
      <p:bgPr>
        <a:blipFill>
          <a:blip r:embed="rId2">
            <a:alphaModFix/>
          </a:blip>
          <a:stretch>
            <a:fillRect/>
          </a:stretch>
        </a:blipFill>
      </p:bgPr>
    </p:bg>
    <p:spTree>
      <p:nvGrpSpPr>
        <p:cNvPr id="544" name="Shape 544"/>
        <p:cNvGrpSpPr/>
        <p:nvPr/>
      </p:nvGrpSpPr>
      <p:grpSpPr>
        <a:xfrm>
          <a:off x="0" y="0"/>
          <a:ext cx="0" cy="0"/>
          <a:chOff x="0" y="0"/>
          <a:chExt cx="0" cy="0"/>
        </a:xfrm>
      </p:grpSpPr>
      <p:sp>
        <p:nvSpPr>
          <p:cNvPr id="545" name="Google Shape;545;g37f2a67f6d9_3_15"/>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46" name="Google Shape;546;g37f2a67f6d9_3_15"/>
          <p:cNvSpPr txBox="1"/>
          <p:nvPr>
            <p:ph type="title"/>
          </p:nvPr>
        </p:nvSpPr>
        <p:spPr>
          <a:xfrm>
            <a:off x="972127" y="347852"/>
            <a:ext cx="10515600" cy="605049"/>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1_Title 1 Line &amp; Content">
    <p:bg>
      <p:bgPr>
        <a:blipFill>
          <a:blip r:embed="rId2">
            <a:alphaModFix/>
          </a:blip>
          <a:stretch>
            <a:fillRect/>
          </a:stretch>
        </a:blipFill>
      </p:bgPr>
    </p:bg>
    <p:spTree>
      <p:nvGrpSpPr>
        <p:cNvPr id="547" name="Shape 547"/>
        <p:cNvGrpSpPr/>
        <p:nvPr/>
      </p:nvGrpSpPr>
      <p:grpSpPr>
        <a:xfrm>
          <a:off x="0" y="0"/>
          <a:ext cx="0" cy="0"/>
          <a:chOff x="0" y="0"/>
          <a:chExt cx="0" cy="0"/>
        </a:xfrm>
      </p:grpSpPr>
      <p:sp>
        <p:nvSpPr>
          <p:cNvPr id="548" name="Google Shape;548;g37f2a67f6d9_3_18"/>
          <p:cNvSpPr txBox="1"/>
          <p:nvPr>
            <p:ph type="title"/>
          </p:nvPr>
        </p:nvSpPr>
        <p:spPr>
          <a:xfrm>
            <a:off x="972127" y="347852"/>
            <a:ext cx="10515600" cy="595424"/>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9" name="Google Shape;549;g37f2a67f6d9_3_18"/>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50" name="Google Shape;550;g37f2a67f6d9_3_18"/>
          <p:cNvSpPr/>
          <p:nvPr>
            <p:ph idx="2" type="pic"/>
          </p:nvPr>
        </p:nvSpPr>
        <p:spPr>
          <a:xfrm>
            <a:off x="961925" y="1087655"/>
            <a:ext cx="10541000" cy="4923001"/>
          </a:xfrm>
          <a:prstGeom prst="rect">
            <a:avLst/>
          </a:prstGeom>
          <a:noFill/>
          <a:ln>
            <a:noFill/>
          </a:ln>
        </p:spPr>
      </p:sp>
    </p:spTree>
  </p:cSld>
  <p:clrMapOvr>
    <a:masterClrMapping/>
  </p:clrMapOvr>
</p:sldLayout>
</file>

<file path=ppt/slideLayouts/slideLayout10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1_Title, Subtitle &amp; Content 2">
    <p:bg>
      <p:bgPr>
        <a:blipFill>
          <a:blip r:embed="rId2">
            <a:alphaModFix/>
          </a:blip>
          <a:stretch>
            <a:fillRect/>
          </a:stretch>
        </a:blipFill>
      </p:bgPr>
    </p:bg>
    <p:spTree>
      <p:nvGrpSpPr>
        <p:cNvPr id="551" name="Shape 551"/>
        <p:cNvGrpSpPr/>
        <p:nvPr/>
      </p:nvGrpSpPr>
      <p:grpSpPr>
        <a:xfrm>
          <a:off x="0" y="0"/>
          <a:ext cx="0" cy="0"/>
          <a:chOff x="0" y="0"/>
          <a:chExt cx="0" cy="0"/>
        </a:xfrm>
      </p:grpSpPr>
      <p:sp>
        <p:nvSpPr>
          <p:cNvPr id="552" name="Google Shape;552;g37f2a67f6d9_3_22"/>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3" name="Google Shape;553;g37f2a67f6d9_3_22"/>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4" name="Google Shape;554;g37f2a67f6d9_3_2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55" name="Google Shape;555;g37f2a67f6d9_3_22"/>
          <p:cNvSpPr/>
          <p:nvPr>
            <p:ph idx="2" type="pic"/>
          </p:nvPr>
        </p:nvSpPr>
        <p:spPr>
          <a:xfrm>
            <a:off x="6096000" y="1361190"/>
            <a:ext cx="5416550" cy="4432300"/>
          </a:xfrm>
          <a:prstGeom prst="rect">
            <a:avLst/>
          </a:prstGeom>
          <a:noFill/>
          <a:ln>
            <a:noFill/>
          </a:ln>
        </p:spPr>
      </p:sp>
    </p:spTree>
  </p:cSld>
  <p:clrMapOvr>
    <a:masterClrMapping/>
  </p:clrMapOvr>
</p:sldLayout>
</file>

<file path=ppt/slideLayouts/slideLayout10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2_Title, Subtitle &amp; Content">
    <p:bg>
      <p:bgPr>
        <a:blipFill>
          <a:blip r:embed="rId2">
            <a:alphaModFix/>
          </a:blip>
          <a:stretch>
            <a:fillRect/>
          </a:stretch>
        </a:blipFill>
      </p:bgPr>
    </p:bg>
    <p:spTree>
      <p:nvGrpSpPr>
        <p:cNvPr id="556" name="Shape 556"/>
        <p:cNvGrpSpPr/>
        <p:nvPr/>
      </p:nvGrpSpPr>
      <p:grpSpPr>
        <a:xfrm>
          <a:off x="0" y="0"/>
          <a:ext cx="0" cy="0"/>
          <a:chOff x="0" y="0"/>
          <a:chExt cx="0" cy="0"/>
        </a:xfrm>
      </p:grpSpPr>
      <p:sp>
        <p:nvSpPr>
          <p:cNvPr id="557" name="Google Shape;557;g37f2a67f6d9_3_27"/>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8" name="Google Shape;558;g37f2a67f6d9_3_27"/>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59" name="Google Shape;559;g37f2a67f6d9_3_27"/>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60" name="Google Shape;560;g37f2a67f6d9_3_27"/>
          <p:cNvSpPr txBox="1"/>
          <p:nvPr>
            <p:ph idx="2" type="body"/>
          </p:nvPr>
        </p:nvSpPr>
        <p:spPr>
          <a:xfrm>
            <a:off x="6359096" y="1361190"/>
            <a:ext cx="5124450" cy="44323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1 1">
  <p:cSld name="2_Title, Subtitle &amp; Content_10">
    <p:bg>
      <p:bgPr>
        <a:blipFill>
          <a:blip r:embed="rId2">
            <a:alphaModFix/>
          </a:blip>
          <a:stretch>
            <a:fillRect/>
          </a:stretch>
        </a:blipFill>
      </p:bgPr>
    </p:bg>
    <p:spTree>
      <p:nvGrpSpPr>
        <p:cNvPr id="56" name="Shape 56"/>
        <p:cNvGrpSpPr/>
        <p:nvPr/>
      </p:nvGrpSpPr>
      <p:grpSpPr>
        <a:xfrm>
          <a:off x="0" y="0"/>
          <a:ext cx="0" cy="0"/>
          <a:chOff x="0" y="0"/>
          <a:chExt cx="0" cy="0"/>
        </a:xfrm>
      </p:grpSpPr>
      <p:sp>
        <p:nvSpPr>
          <p:cNvPr id="57" name="Google Shape;57;p121"/>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8" name="Google Shape;58;p121"/>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4">
  <p:cSld name="2_Title, Subtitle &amp; Content 2_3">
    <p:bg>
      <p:bgPr>
        <a:blipFill>
          <a:blip r:embed="rId2">
            <a:alphaModFix/>
          </a:blip>
          <a:stretch>
            <a:fillRect/>
          </a:stretch>
        </a:blipFill>
      </p:bgPr>
    </p:bg>
    <p:spTree>
      <p:nvGrpSpPr>
        <p:cNvPr id="59" name="Shape 59"/>
        <p:cNvGrpSpPr/>
        <p:nvPr/>
      </p:nvGrpSpPr>
      <p:grpSpPr>
        <a:xfrm>
          <a:off x="0" y="0"/>
          <a:ext cx="0" cy="0"/>
          <a:chOff x="0" y="0"/>
          <a:chExt cx="0" cy="0"/>
        </a:xfrm>
      </p:grpSpPr>
      <p:sp>
        <p:nvSpPr>
          <p:cNvPr id="60" name="Google Shape;60;p12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12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2" name="Google Shape;62;p12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7">
  <p:cSld name="1_Title, Subtitle &amp; Content_2">
    <p:bg>
      <p:bgPr>
        <a:blipFill>
          <a:blip r:embed="rId2">
            <a:alphaModFix/>
          </a:blip>
          <a:stretch>
            <a:fillRect/>
          </a:stretch>
        </a:blipFill>
      </p:bgPr>
    </p:bg>
    <p:spTree>
      <p:nvGrpSpPr>
        <p:cNvPr id="63" name="Shape 63"/>
        <p:cNvGrpSpPr/>
        <p:nvPr/>
      </p:nvGrpSpPr>
      <p:grpSpPr>
        <a:xfrm>
          <a:off x="0" y="0"/>
          <a:ext cx="0" cy="0"/>
          <a:chOff x="0" y="0"/>
          <a:chExt cx="0" cy="0"/>
        </a:xfrm>
      </p:grpSpPr>
      <p:sp>
        <p:nvSpPr>
          <p:cNvPr id="64" name="Google Shape;64;p12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12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chemeClr val="dk1"/>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66" name="Google Shape;66;p12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0">
  <p:cSld name="2_Title, Subtitle &amp; Content 2_9">
    <p:bg>
      <p:bgPr>
        <a:blipFill>
          <a:blip r:embed="rId2">
            <a:alphaModFix/>
          </a:blip>
          <a:stretch>
            <a:fillRect/>
          </a:stretch>
        </a:blipFill>
      </p:bgPr>
    </p:bg>
    <p:spTree>
      <p:nvGrpSpPr>
        <p:cNvPr id="67" name="Shape 67"/>
        <p:cNvGrpSpPr/>
        <p:nvPr/>
      </p:nvGrpSpPr>
      <p:grpSpPr>
        <a:xfrm>
          <a:off x="0" y="0"/>
          <a:ext cx="0" cy="0"/>
          <a:chOff x="0" y="0"/>
          <a:chExt cx="0" cy="0"/>
        </a:xfrm>
      </p:grpSpPr>
      <p:sp>
        <p:nvSpPr>
          <p:cNvPr id="68" name="Google Shape;68;p12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12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0" name="Google Shape;70;p12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1">
  <p:cSld name="Title Slide">
    <p:bg>
      <p:bgPr>
        <a:blipFill>
          <a:blip r:embed="rId2">
            <a:alphaModFix/>
          </a:blip>
          <a:stretch>
            <a:fillRect/>
          </a:stretch>
        </a:blipFill>
      </p:bgPr>
    </p:bg>
    <p:spTree>
      <p:nvGrpSpPr>
        <p:cNvPr id="71" name="Shape 71"/>
        <p:cNvGrpSpPr/>
        <p:nvPr/>
      </p:nvGrpSpPr>
      <p:grpSpPr>
        <a:xfrm>
          <a:off x="0" y="0"/>
          <a:ext cx="0" cy="0"/>
          <a:chOff x="0" y="0"/>
          <a:chExt cx="0" cy="0"/>
        </a:xfrm>
      </p:grpSpPr>
      <p:sp>
        <p:nvSpPr>
          <p:cNvPr id="72" name="Google Shape;72;p125"/>
          <p:cNvSpPr txBox="1"/>
          <p:nvPr>
            <p:ph type="ctrTitle"/>
          </p:nvPr>
        </p:nvSpPr>
        <p:spPr>
          <a:xfrm>
            <a:off x="1524000" y="3077521"/>
            <a:ext cx="9144000" cy="506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25"/>
          <p:cNvSpPr txBox="1"/>
          <p:nvPr>
            <p:ph idx="1" type="subTitle"/>
          </p:nvPr>
        </p:nvSpPr>
        <p:spPr>
          <a:xfrm>
            <a:off x="1524000" y="3551164"/>
            <a:ext cx="9144000" cy="411300"/>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74" name="Google Shape;74;p125"/>
          <p:cNvSpPr txBox="1"/>
          <p:nvPr>
            <p:ph idx="2" type="body"/>
          </p:nvPr>
        </p:nvSpPr>
        <p:spPr>
          <a:xfrm>
            <a:off x="2758698" y="4502475"/>
            <a:ext cx="7909200" cy="10794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25"/>
          <p:cNvSpPr txBox="1"/>
          <p:nvPr>
            <p:ph idx="3" type="body"/>
          </p:nvPr>
        </p:nvSpPr>
        <p:spPr>
          <a:xfrm>
            <a:off x="1482429" y="3891609"/>
            <a:ext cx="5034000" cy="49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p:cSld name="2_Title, Subtitle &amp; Content_6">
    <p:bg>
      <p:bgPr>
        <a:blipFill>
          <a:blip r:embed="rId2">
            <a:alphaModFix/>
          </a:blip>
          <a:stretch>
            <a:fillRect/>
          </a:stretch>
        </a:blipFill>
      </p:bgPr>
    </p:bg>
    <p:spTree>
      <p:nvGrpSpPr>
        <p:cNvPr id="76" name="Shape 76"/>
        <p:cNvGrpSpPr/>
        <p:nvPr/>
      </p:nvGrpSpPr>
      <p:grpSpPr>
        <a:xfrm>
          <a:off x="0" y="0"/>
          <a:ext cx="0" cy="0"/>
          <a:chOff x="0" y="0"/>
          <a:chExt cx="0" cy="0"/>
        </a:xfrm>
      </p:grpSpPr>
      <p:sp>
        <p:nvSpPr>
          <p:cNvPr id="77" name="Google Shape;77;p12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78" name="Google Shape;78;p126"/>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2">
  <p:cSld name="2_Title, Subtitle &amp; Content 2_21">
    <p:bg>
      <p:bgPr>
        <a:blipFill>
          <a:blip r:embed="rId2">
            <a:alphaModFix/>
          </a:blip>
          <a:stretch>
            <a:fillRect/>
          </a:stretch>
        </a:blipFill>
      </p:bgPr>
    </p:bg>
    <p:spTree>
      <p:nvGrpSpPr>
        <p:cNvPr id="79" name="Shape 79"/>
        <p:cNvGrpSpPr/>
        <p:nvPr/>
      </p:nvGrpSpPr>
      <p:grpSpPr>
        <a:xfrm>
          <a:off x="0" y="0"/>
          <a:ext cx="0" cy="0"/>
          <a:chOff x="0" y="0"/>
          <a:chExt cx="0" cy="0"/>
        </a:xfrm>
      </p:grpSpPr>
      <p:sp>
        <p:nvSpPr>
          <p:cNvPr id="80" name="Google Shape;80;p127"/>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2" name="Google Shape;82;p12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1_Section">
    <p:bg>
      <p:bgPr>
        <a:blipFill>
          <a:blip r:embed="rId2">
            <a:alphaModFix/>
          </a:blip>
          <a:stretch>
            <a:fillRect/>
          </a:stretch>
        </a:blipFill>
      </p:bgPr>
    </p:bg>
    <p:spTree>
      <p:nvGrpSpPr>
        <p:cNvPr id="83" name="Shape 83"/>
        <p:cNvGrpSpPr/>
        <p:nvPr/>
      </p:nvGrpSpPr>
      <p:grpSpPr>
        <a:xfrm>
          <a:off x="0" y="0"/>
          <a:ext cx="0" cy="0"/>
          <a:chOff x="0" y="0"/>
          <a:chExt cx="0" cy="0"/>
        </a:xfrm>
      </p:grpSpPr>
      <p:sp>
        <p:nvSpPr>
          <p:cNvPr id="84" name="Google Shape;84;p128"/>
          <p:cNvSpPr txBox="1"/>
          <p:nvPr>
            <p:ph type="title"/>
          </p:nvPr>
        </p:nvSpPr>
        <p:spPr>
          <a:xfrm>
            <a:off x="972127" y="1835088"/>
            <a:ext cx="10515600" cy="394500"/>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5" name="Google Shape;85;p12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1_Title 1 Line &amp; Content">
    <p:bg>
      <p:bgPr>
        <a:blipFill>
          <a:blip r:embed="rId2">
            <a:alphaModFix/>
          </a:blip>
          <a:stretch>
            <a:fillRect/>
          </a:stretch>
        </a:blipFill>
      </p:bgPr>
    </p:bg>
    <p:spTree>
      <p:nvGrpSpPr>
        <p:cNvPr id="86" name="Shape 86"/>
        <p:cNvGrpSpPr/>
        <p:nvPr/>
      </p:nvGrpSpPr>
      <p:grpSpPr>
        <a:xfrm>
          <a:off x="0" y="0"/>
          <a:ext cx="0" cy="0"/>
          <a:chOff x="0" y="0"/>
          <a:chExt cx="0" cy="0"/>
        </a:xfrm>
      </p:grpSpPr>
      <p:sp>
        <p:nvSpPr>
          <p:cNvPr id="87" name="Google Shape;87;p129"/>
          <p:cNvSpPr txBox="1"/>
          <p:nvPr>
            <p:ph type="title"/>
          </p:nvPr>
        </p:nvSpPr>
        <p:spPr>
          <a:xfrm>
            <a:off x="972127" y="347852"/>
            <a:ext cx="10515600" cy="8482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8" name="Google Shape;88;p129"/>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89" name="Google Shape;89;p129"/>
          <p:cNvSpPr/>
          <p:nvPr>
            <p:ph idx="2" type="pic"/>
          </p:nvPr>
        </p:nvSpPr>
        <p:spPr>
          <a:xfrm>
            <a:off x="971550" y="1362456"/>
            <a:ext cx="10541000" cy="4648200"/>
          </a:xfrm>
          <a:prstGeom prst="rect">
            <a:avLst/>
          </a:prstGeom>
          <a:noFill/>
          <a:ln>
            <a:noFill/>
          </a:ln>
        </p:spPr>
      </p:sp>
      <p:sp>
        <p:nvSpPr>
          <p:cNvPr id="90" name="Google Shape;90;p129"/>
          <p:cNvSpPr txBox="1"/>
          <p:nvPr>
            <p:ph idx="1"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2_Title, Subtitle &amp; Content">
    <p:bg>
      <p:bgPr>
        <a:blipFill>
          <a:blip r:embed="rId2">
            <a:alphaModFix/>
          </a:blip>
          <a:stretch>
            <a:fillRect/>
          </a:stretch>
        </a:blipFill>
      </p:bgPr>
    </p:bg>
    <p:spTree>
      <p:nvGrpSpPr>
        <p:cNvPr id="20" name="Shape 20"/>
        <p:cNvGrpSpPr/>
        <p:nvPr/>
      </p:nvGrpSpPr>
      <p:grpSpPr>
        <a:xfrm>
          <a:off x="0" y="0"/>
          <a:ext cx="0" cy="0"/>
          <a:chOff x="0" y="0"/>
          <a:chExt cx="0" cy="0"/>
        </a:xfrm>
      </p:grpSpPr>
      <p:sp>
        <p:nvSpPr>
          <p:cNvPr id="21" name="Google Shape;21;p112"/>
          <p:cNvSpPr txBox="1"/>
          <p:nvPr>
            <p:ph idx="1" type="body"/>
          </p:nvPr>
        </p:nvSpPr>
        <p:spPr>
          <a:xfrm>
            <a:off x="971550" y="1361190"/>
            <a:ext cx="1051560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 name="Google Shape;22;p11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 name="Google Shape;23;p112"/>
          <p:cNvSpPr txBox="1"/>
          <p:nvPr>
            <p:ph idx="2"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2"/>
          <p:cNvSpPr txBox="1"/>
          <p:nvPr>
            <p:ph type="title"/>
          </p:nvPr>
        </p:nvSpPr>
        <p:spPr>
          <a:xfrm>
            <a:off x="972127" y="347852"/>
            <a:ext cx="10515600" cy="10133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p:cSld name="2_Title, Subtitle &amp; Content 2">
    <p:bg>
      <p:bgPr>
        <a:blipFill>
          <a:blip r:embed="rId2">
            <a:alphaModFix/>
          </a:blip>
          <a:stretch>
            <a:fillRect/>
          </a:stretch>
        </a:blipFill>
      </p:bgPr>
    </p:bg>
    <p:spTree>
      <p:nvGrpSpPr>
        <p:cNvPr id="91" name="Shape 91"/>
        <p:cNvGrpSpPr/>
        <p:nvPr/>
      </p:nvGrpSpPr>
      <p:grpSpPr>
        <a:xfrm>
          <a:off x="0" y="0"/>
          <a:ext cx="0" cy="0"/>
          <a:chOff x="0" y="0"/>
          <a:chExt cx="0" cy="0"/>
        </a:xfrm>
      </p:grpSpPr>
      <p:sp>
        <p:nvSpPr>
          <p:cNvPr id="92" name="Google Shape;92;p130"/>
          <p:cNvSpPr txBox="1"/>
          <p:nvPr>
            <p:ph type="title"/>
          </p:nvPr>
        </p:nvSpPr>
        <p:spPr>
          <a:xfrm>
            <a:off x="972127" y="347852"/>
            <a:ext cx="10515600" cy="873638"/>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30"/>
          <p:cNvSpPr txBox="1"/>
          <p:nvPr>
            <p:ph idx="1" type="body"/>
          </p:nvPr>
        </p:nvSpPr>
        <p:spPr>
          <a:xfrm>
            <a:off x="971550" y="1361190"/>
            <a:ext cx="512445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228600" lvl="1" marL="914400" algn="l">
              <a:lnSpc>
                <a:spcPct val="114000"/>
              </a:lnSpc>
              <a:spcBef>
                <a:spcPts val="500"/>
              </a:spcBef>
              <a:spcAft>
                <a:spcPts val="0"/>
              </a:spcAft>
              <a:buClr>
                <a:srgbClr val="0066CC"/>
              </a:buClr>
              <a:buSzPts val="1800"/>
              <a:buNone/>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30"/>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95" name="Google Shape;95;p130"/>
          <p:cNvSpPr txBox="1"/>
          <p:nvPr>
            <p:ph idx="2" type="body"/>
          </p:nvPr>
        </p:nvSpPr>
        <p:spPr>
          <a:xfrm>
            <a:off x="849630" y="838200"/>
            <a:ext cx="10515600" cy="52299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30"/>
          <p:cNvSpPr txBox="1"/>
          <p:nvPr>
            <p:ph idx="3" type="body"/>
          </p:nvPr>
        </p:nvSpPr>
        <p:spPr>
          <a:xfrm>
            <a:off x="6313170" y="1361190"/>
            <a:ext cx="5124450" cy="44323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97" name="Shape 97"/>
        <p:cNvGrpSpPr/>
        <p:nvPr/>
      </p:nvGrpSpPr>
      <p:grpSpPr>
        <a:xfrm>
          <a:off x="0" y="0"/>
          <a:ext cx="0" cy="0"/>
          <a:chOff x="0" y="0"/>
          <a:chExt cx="0" cy="0"/>
        </a:xfrm>
      </p:grpSpPr>
      <p:sp>
        <p:nvSpPr>
          <p:cNvPr id="98" name="Google Shape;98;p1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3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0" name="Google Shape;100;p13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406400" lvl="0" marL="457200" algn="l">
              <a:lnSpc>
                <a:spcPct val="90000"/>
              </a:lnSpc>
              <a:spcBef>
                <a:spcPts val="1000"/>
              </a:spcBef>
              <a:spcAft>
                <a:spcPts val="0"/>
              </a:spcAft>
              <a:buSzPts val="2800"/>
              <a:buChar char="•"/>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101" name="Google Shape;101;p1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
  <p:cSld name="2_Title, Subtitle &amp; Content 2_1">
    <p:bg>
      <p:bgPr>
        <a:blipFill>
          <a:blip r:embed="rId2">
            <a:alphaModFix/>
          </a:blip>
          <a:stretch>
            <a:fillRect/>
          </a:stretch>
        </a:blipFill>
      </p:bgPr>
    </p:bg>
    <p:spTree>
      <p:nvGrpSpPr>
        <p:cNvPr id="104" name="Shape 104"/>
        <p:cNvGrpSpPr/>
        <p:nvPr/>
      </p:nvGrpSpPr>
      <p:grpSpPr>
        <a:xfrm>
          <a:off x="0" y="0"/>
          <a:ext cx="0" cy="0"/>
          <a:chOff x="0" y="0"/>
          <a:chExt cx="0" cy="0"/>
        </a:xfrm>
      </p:grpSpPr>
      <p:sp>
        <p:nvSpPr>
          <p:cNvPr id="105" name="Google Shape;105;p13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06" name="Google Shape;106;p132"/>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
  <p:cSld name="2_Title, Subtitle &amp; Content 2_2">
    <p:bg>
      <p:bgPr>
        <a:blipFill>
          <a:blip r:embed="rId2">
            <a:alphaModFix/>
          </a:blip>
          <a:stretch>
            <a:fillRect/>
          </a:stretch>
        </a:blipFill>
      </p:bgPr>
    </p:bg>
    <p:spTree>
      <p:nvGrpSpPr>
        <p:cNvPr id="107" name="Shape 107"/>
        <p:cNvGrpSpPr/>
        <p:nvPr/>
      </p:nvGrpSpPr>
      <p:grpSpPr>
        <a:xfrm>
          <a:off x="0" y="0"/>
          <a:ext cx="0" cy="0"/>
          <a:chOff x="0" y="0"/>
          <a:chExt cx="0" cy="0"/>
        </a:xfrm>
      </p:grpSpPr>
      <p:sp>
        <p:nvSpPr>
          <p:cNvPr id="108" name="Google Shape;108;p13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9" name="Google Shape;109;p13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0" name="Google Shape;110;p13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5">
  <p:cSld name="2_Title, Subtitle &amp; Content 2_4">
    <p:bg>
      <p:bgPr>
        <a:blipFill>
          <a:blip r:embed="rId2">
            <a:alphaModFix/>
          </a:blip>
          <a:stretch>
            <a:fillRect/>
          </a:stretch>
        </a:blipFill>
      </p:bgPr>
    </p:bg>
    <p:spTree>
      <p:nvGrpSpPr>
        <p:cNvPr id="111" name="Shape 111"/>
        <p:cNvGrpSpPr/>
        <p:nvPr/>
      </p:nvGrpSpPr>
      <p:grpSpPr>
        <a:xfrm>
          <a:off x="0" y="0"/>
          <a:ext cx="0" cy="0"/>
          <a:chOff x="0" y="0"/>
          <a:chExt cx="0" cy="0"/>
        </a:xfrm>
      </p:grpSpPr>
      <p:sp>
        <p:nvSpPr>
          <p:cNvPr id="112" name="Google Shape;112;p13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3" name="Google Shape;113;p13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4" name="Google Shape;114;p13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6">
  <p:cSld name="2_Title, Subtitle &amp; Content 2_5">
    <p:bg>
      <p:bgPr>
        <a:blipFill>
          <a:blip r:embed="rId2">
            <a:alphaModFix/>
          </a:blip>
          <a:stretch>
            <a:fillRect/>
          </a:stretch>
        </a:blipFill>
      </p:bgPr>
    </p:bg>
    <p:spTree>
      <p:nvGrpSpPr>
        <p:cNvPr id="115" name="Shape 115"/>
        <p:cNvGrpSpPr/>
        <p:nvPr/>
      </p:nvGrpSpPr>
      <p:grpSpPr>
        <a:xfrm>
          <a:off x="0" y="0"/>
          <a:ext cx="0" cy="0"/>
          <a:chOff x="0" y="0"/>
          <a:chExt cx="0" cy="0"/>
        </a:xfrm>
      </p:grpSpPr>
      <p:sp>
        <p:nvSpPr>
          <p:cNvPr id="116" name="Google Shape;116;p13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7" name="Google Shape;117;p13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18" name="Google Shape;118;p13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7">
  <p:cSld name="2_Title, Subtitle &amp; Content 2_6">
    <p:bg>
      <p:bgPr>
        <a:blipFill>
          <a:blip r:embed="rId2">
            <a:alphaModFix/>
          </a:blip>
          <a:stretch>
            <a:fillRect/>
          </a:stretch>
        </a:blipFill>
      </p:bgPr>
    </p:bg>
    <p:spTree>
      <p:nvGrpSpPr>
        <p:cNvPr id="119" name="Shape 119"/>
        <p:cNvGrpSpPr/>
        <p:nvPr/>
      </p:nvGrpSpPr>
      <p:grpSpPr>
        <a:xfrm>
          <a:off x="0" y="0"/>
          <a:ext cx="0" cy="0"/>
          <a:chOff x="0" y="0"/>
          <a:chExt cx="0" cy="0"/>
        </a:xfrm>
      </p:grpSpPr>
      <p:sp>
        <p:nvSpPr>
          <p:cNvPr id="120" name="Google Shape;120;p13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1" name="Google Shape;121;p13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2" name="Google Shape;122;p13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8">
  <p:cSld name="2_Title, Subtitle &amp; Content 2_7">
    <p:bg>
      <p:bgPr>
        <a:blipFill>
          <a:blip r:embed="rId2">
            <a:alphaModFix/>
          </a:blip>
          <a:stretch>
            <a:fillRect/>
          </a:stretch>
        </a:blipFill>
      </p:bgPr>
    </p:bg>
    <p:spTree>
      <p:nvGrpSpPr>
        <p:cNvPr id="123" name="Shape 123"/>
        <p:cNvGrpSpPr/>
        <p:nvPr/>
      </p:nvGrpSpPr>
      <p:grpSpPr>
        <a:xfrm>
          <a:off x="0" y="0"/>
          <a:ext cx="0" cy="0"/>
          <a:chOff x="0" y="0"/>
          <a:chExt cx="0" cy="0"/>
        </a:xfrm>
      </p:grpSpPr>
      <p:sp>
        <p:nvSpPr>
          <p:cNvPr id="124" name="Google Shape;124;p137"/>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3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26" name="Google Shape;126;p13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9">
  <p:cSld name="2_Title, Subtitle &amp; Content 2_8">
    <p:bg>
      <p:bgPr>
        <a:blipFill>
          <a:blip r:embed="rId2">
            <a:alphaModFix/>
          </a:blip>
          <a:stretch>
            <a:fillRect/>
          </a:stretch>
        </a:blipFill>
      </p:bgPr>
    </p:bg>
    <p:spTree>
      <p:nvGrpSpPr>
        <p:cNvPr id="127" name="Shape 127"/>
        <p:cNvGrpSpPr/>
        <p:nvPr/>
      </p:nvGrpSpPr>
      <p:grpSpPr>
        <a:xfrm>
          <a:off x="0" y="0"/>
          <a:ext cx="0" cy="0"/>
          <a:chOff x="0" y="0"/>
          <a:chExt cx="0" cy="0"/>
        </a:xfrm>
      </p:grpSpPr>
      <p:sp>
        <p:nvSpPr>
          <p:cNvPr id="128" name="Google Shape;128;p13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9" name="Google Shape;129;p13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0" name="Google Shape;130;p13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1">
  <p:cSld name="2_Title, Subtitle &amp; Content 2_10">
    <p:bg>
      <p:bgPr>
        <a:blipFill>
          <a:blip r:embed="rId2">
            <a:alphaModFix/>
          </a:blip>
          <a:stretch>
            <a:fillRect/>
          </a:stretch>
        </a:blipFill>
      </p:bgPr>
    </p:bg>
    <p:spTree>
      <p:nvGrpSpPr>
        <p:cNvPr id="131" name="Shape 131"/>
        <p:cNvGrpSpPr/>
        <p:nvPr/>
      </p:nvGrpSpPr>
      <p:grpSpPr>
        <a:xfrm>
          <a:off x="0" y="0"/>
          <a:ext cx="0" cy="0"/>
          <a:chOff x="0" y="0"/>
          <a:chExt cx="0" cy="0"/>
        </a:xfrm>
      </p:grpSpPr>
      <p:sp>
        <p:nvSpPr>
          <p:cNvPr id="132" name="Google Shape;132;p13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3" name="Google Shape;133;p13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4" name="Google Shape;134;p13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1">
  <p:cSld name="1_Title, Subtitle &amp; Content_1_1">
    <p:bg>
      <p:bgPr>
        <a:blipFill>
          <a:blip r:embed="rId2">
            <a:alphaModFix/>
          </a:blip>
          <a:stretch>
            <a:fillRect/>
          </a:stretch>
        </a:blipFill>
      </p:bgPr>
    </p:bg>
    <p:spTree>
      <p:nvGrpSpPr>
        <p:cNvPr id="25" name="Shape 25"/>
        <p:cNvGrpSpPr/>
        <p:nvPr/>
      </p:nvGrpSpPr>
      <p:grpSpPr>
        <a:xfrm>
          <a:off x="0" y="0"/>
          <a:ext cx="0" cy="0"/>
          <a:chOff x="0" y="0"/>
          <a:chExt cx="0" cy="0"/>
        </a:xfrm>
      </p:grpSpPr>
      <p:sp>
        <p:nvSpPr>
          <p:cNvPr id="26" name="Google Shape;26;p113"/>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27" name="Google Shape;27;p113"/>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8" name="Google Shape;28;p113"/>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2">
  <p:cSld name="2_Title, Subtitle &amp; Content 2_11">
    <p:bg>
      <p:bgPr>
        <a:blipFill>
          <a:blip r:embed="rId2">
            <a:alphaModFix/>
          </a:blip>
          <a:stretch>
            <a:fillRect/>
          </a:stretch>
        </a:blipFill>
      </p:bgPr>
    </p:bg>
    <p:spTree>
      <p:nvGrpSpPr>
        <p:cNvPr id="135" name="Shape 135"/>
        <p:cNvGrpSpPr/>
        <p:nvPr/>
      </p:nvGrpSpPr>
      <p:grpSpPr>
        <a:xfrm>
          <a:off x="0" y="0"/>
          <a:ext cx="0" cy="0"/>
          <a:chOff x="0" y="0"/>
          <a:chExt cx="0" cy="0"/>
        </a:xfrm>
      </p:grpSpPr>
      <p:sp>
        <p:nvSpPr>
          <p:cNvPr id="136" name="Google Shape;136;p14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37" name="Google Shape;137;p1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38" name="Google Shape;138;p14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3">
  <p:cSld name="2_Title, Subtitle &amp; Content 2_12">
    <p:bg>
      <p:bgPr>
        <a:blipFill>
          <a:blip r:embed="rId2">
            <a:alphaModFix/>
          </a:blip>
          <a:stretch>
            <a:fillRect/>
          </a:stretch>
        </a:blipFill>
      </p:bgPr>
    </p:bg>
    <p:spTree>
      <p:nvGrpSpPr>
        <p:cNvPr id="139" name="Shape 139"/>
        <p:cNvGrpSpPr/>
        <p:nvPr/>
      </p:nvGrpSpPr>
      <p:grpSpPr>
        <a:xfrm>
          <a:off x="0" y="0"/>
          <a:ext cx="0" cy="0"/>
          <a:chOff x="0" y="0"/>
          <a:chExt cx="0" cy="0"/>
        </a:xfrm>
      </p:grpSpPr>
      <p:sp>
        <p:nvSpPr>
          <p:cNvPr id="140" name="Google Shape;140;p141"/>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14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2" name="Google Shape;142;p14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4">
  <p:cSld name="2_Title, Subtitle &amp; Content 2_13">
    <p:bg>
      <p:bgPr>
        <a:blipFill>
          <a:blip r:embed="rId2">
            <a:alphaModFix/>
          </a:blip>
          <a:stretch>
            <a:fillRect/>
          </a:stretch>
        </a:blipFill>
      </p:bgPr>
    </p:bg>
    <p:spTree>
      <p:nvGrpSpPr>
        <p:cNvPr id="143" name="Shape 143"/>
        <p:cNvGrpSpPr/>
        <p:nvPr/>
      </p:nvGrpSpPr>
      <p:grpSpPr>
        <a:xfrm>
          <a:off x="0" y="0"/>
          <a:ext cx="0" cy="0"/>
          <a:chOff x="0" y="0"/>
          <a:chExt cx="0" cy="0"/>
        </a:xfrm>
      </p:grpSpPr>
      <p:sp>
        <p:nvSpPr>
          <p:cNvPr id="144" name="Google Shape;144;p14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5" name="Google Shape;145;p14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46" name="Google Shape;146;p14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1">
  <p:cSld name="2_Title, Subtitle &amp; Content_1">
    <p:bg>
      <p:bgPr>
        <a:blipFill>
          <a:blip r:embed="rId2">
            <a:alphaModFix/>
          </a:blip>
          <a:stretch>
            <a:fillRect/>
          </a:stretch>
        </a:blipFill>
      </p:bgPr>
    </p:bg>
    <p:spTree>
      <p:nvGrpSpPr>
        <p:cNvPr id="147" name="Shape 147"/>
        <p:cNvGrpSpPr/>
        <p:nvPr/>
      </p:nvGrpSpPr>
      <p:grpSpPr>
        <a:xfrm>
          <a:off x="0" y="0"/>
          <a:ext cx="0" cy="0"/>
          <a:chOff x="0" y="0"/>
          <a:chExt cx="0" cy="0"/>
        </a:xfrm>
      </p:grpSpPr>
      <p:sp>
        <p:nvSpPr>
          <p:cNvPr id="148" name="Google Shape;148;p143"/>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9" name="Google Shape;149;p14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0" name="Google Shape;150;p143"/>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143"/>
          <p:cNvSpPr txBox="1"/>
          <p:nvPr>
            <p:ph type="title"/>
          </p:nvPr>
        </p:nvSpPr>
        <p:spPr>
          <a:xfrm>
            <a:off x="972127" y="347852"/>
            <a:ext cx="10515600" cy="101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5">
  <p:cSld name="2_Title, Subtitle &amp; Content 2_14">
    <p:bg>
      <p:bgPr>
        <a:blipFill>
          <a:blip r:embed="rId2">
            <a:alphaModFix/>
          </a:blip>
          <a:stretch>
            <a:fillRect/>
          </a:stretch>
        </a:blipFill>
      </p:bgPr>
    </p:bg>
    <p:spTree>
      <p:nvGrpSpPr>
        <p:cNvPr id="152" name="Shape 152"/>
        <p:cNvGrpSpPr/>
        <p:nvPr/>
      </p:nvGrpSpPr>
      <p:grpSpPr>
        <a:xfrm>
          <a:off x="0" y="0"/>
          <a:ext cx="0" cy="0"/>
          <a:chOff x="0" y="0"/>
          <a:chExt cx="0" cy="0"/>
        </a:xfrm>
      </p:grpSpPr>
      <p:sp>
        <p:nvSpPr>
          <p:cNvPr id="153" name="Google Shape;153;p144"/>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4" name="Google Shape;154;p144"/>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5" name="Google Shape;155;p144"/>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6">
  <p:cSld name="2_Title, Subtitle &amp; Content 2_15">
    <p:bg>
      <p:bgPr>
        <a:blipFill>
          <a:blip r:embed="rId2">
            <a:alphaModFix/>
          </a:blip>
          <a:stretch>
            <a:fillRect/>
          </a:stretch>
        </a:blipFill>
      </p:bgPr>
    </p:bg>
    <p:spTree>
      <p:nvGrpSpPr>
        <p:cNvPr id="156" name="Shape 156"/>
        <p:cNvGrpSpPr/>
        <p:nvPr/>
      </p:nvGrpSpPr>
      <p:grpSpPr>
        <a:xfrm>
          <a:off x="0" y="0"/>
          <a:ext cx="0" cy="0"/>
          <a:chOff x="0" y="0"/>
          <a:chExt cx="0" cy="0"/>
        </a:xfrm>
      </p:grpSpPr>
      <p:sp>
        <p:nvSpPr>
          <p:cNvPr id="157" name="Google Shape;157;p14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58" name="Google Shape;158;p14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59" name="Google Shape;159;p14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7">
  <p:cSld name="2_Title, Subtitle &amp; Content 2_16">
    <p:bg>
      <p:bgPr>
        <a:blipFill>
          <a:blip r:embed="rId2">
            <a:alphaModFix/>
          </a:blip>
          <a:stretch>
            <a:fillRect/>
          </a:stretch>
        </a:blipFill>
      </p:bgPr>
    </p:bg>
    <p:spTree>
      <p:nvGrpSpPr>
        <p:cNvPr id="160" name="Shape 160"/>
        <p:cNvGrpSpPr/>
        <p:nvPr/>
      </p:nvGrpSpPr>
      <p:grpSpPr>
        <a:xfrm>
          <a:off x="0" y="0"/>
          <a:ext cx="0" cy="0"/>
          <a:chOff x="0" y="0"/>
          <a:chExt cx="0" cy="0"/>
        </a:xfrm>
      </p:grpSpPr>
      <p:sp>
        <p:nvSpPr>
          <p:cNvPr id="161" name="Google Shape;161;p14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2" name="Google Shape;162;p146"/>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3" name="Google Shape;163;p14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8">
  <p:cSld name="2_Title, Subtitle &amp; Content 3">
    <p:bg>
      <p:bgPr>
        <a:blipFill>
          <a:blip r:embed="rId2">
            <a:alphaModFix/>
          </a:blip>
          <a:stretch>
            <a:fillRect/>
          </a:stretch>
        </a:blipFill>
      </p:bgPr>
    </p:bg>
    <p:spTree>
      <p:nvGrpSpPr>
        <p:cNvPr id="164" name="Shape 164"/>
        <p:cNvGrpSpPr/>
        <p:nvPr/>
      </p:nvGrpSpPr>
      <p:grpSpPr>
        <a:xfrm>
          <a:off x="0" y="0"/>
          <a:ext cx="0" cy="0"/>
          <a:chOff x="0" y="0"/>
          <a:chExt cx="0" cy="0"/>
        </a:xfrm>
      </p:grpSpPr>
      <p:sp>
        <p:nvSpPr>
          <p:cNvPr id="165" name="Google Shape;165;p14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66" name="Google Shape;166;p147"/>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9">
  <p:cSld name="2_Title, Subtitle &amp; Content 2_17">
    <p:bg>
      <p:bgPr>
        <a:blipFill>
          <a:blip r:embed="rId2">
            <a:alphaModFix/>
          </a:blip>
          <a:stretch>
            <a:fillRect/>
          </a:stretch>
        </a:blipFill>
      </p:bgPr>
    </p:bg>
    <p:spTree>
      <p:nvGrpSpPr>
        <p:cNvPr id="167" name="Shape 167"/>
        <p:cNvGrpSpPr/>
        <p:nvPr/>
      </p:nvGrpSpPr>
      <p:grpSpPr>
        <a:xfrm>
          <a:off x="0" y="0"/>
          <a:ext cx="0" cy="0"/>
          <a:chOff x="0" y="0"/>
          <a:chExt cx="0" cy="0"/>
        </a:xfrm>
      </p:grpSpPr>
      <p:sp>
        <p:nvSpPr>
          <p:cNvPr id="168" name="Google Shape;168;p14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69" name="Google Shape;169;p148"/>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0" name="Google Shape;170;p14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0">
  <p:cSld name="2_Title, Subtitle &amp; Content 2_18">
    <p:bg>
      <p:bgPr>
        <a:blipFill>
          <a:blip r:embed="rId2">
            <a:alphaModFix/>
          </a:blip>
          <a:stretch>
            <a:fillRect/>
          </a:stretch>
        </a:blipFill>
      </p:bgPr>
    </p:bg>
    <p:spTree>
      <p:nvGrpSpPr>
        <p:cNvPr id="171" name="Shape 171"/>
        <p:cNvGrpSpPr/>
        <p:nvPr/>
      </p:nvGrpSpPr>
      <p:grpSpPr>
        <a:xfrm>
          <a:off x="0" y="0"/>
          <a:ext cx="0" cy="0"/>
          <a:chOff x="0" y="0"/>
          <a:chExt cx="0" cy="0"/>
        </a:xfrm>
      </p:grpSpPr>
      <p:sp>
        <p:nvSpPr>
          <p:cNvPr id="172" name="Google Shape;172;p149"/>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73" name="Google Shape;173;p149"/>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4" name="Google Shape;174;p149"/>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blipFill>
          <a:blip r:embed="rId2">
            <a:alphaModFix/>
          </a:blip>
          <a:stretch>
            <a:fillRect/>
          </a:stretch>
        </a:blipFill>
      </p:bgPr>
    </p:bg>
    <p:spTree>
      <p:nvGrpSpPr>
        <p:cNvPr id="29" name="Shape 29"/>
        <p:cNvGrpSpPr/>
        <p:nvPr/>
      </p:nvGrpSpPr>
      <p:grpSpPr>
        <a:xfrm>
          <a:off x="0" y="0"/>
          <a:ext cx="0" cy="0"/>
          <a:chOff x="0" y="0"/>
          <a:chExt cx="0" cy="0"/>
        </a:xfrm>
      </p:grpSpPr>
      <p:sp>
        <p:nvSpPr>
          <p:cNvPr id="30" name="Google Shape;30;p114"/>
          <p:cNvSpPr txBox="1"/>
          <p:nvPr>
            <p:ph type="title"/>
          </p:nvPr>
        </p:nvSpPr>
        <p:spPr>
          <a:xfrm>
            <a:off x="972127" y="1835088"/>
            <a:ext cx="10515600" cy="873638"/>
          </a:xfrm>
          <a:prstGeom prst="rect">
            <a:avLst/>
          </a:prstGeom>
          <a:noFill/>
          <a:ln>
            <a:noFill/>
          </a:ln>
        </p:spPr>
        <p:txBody>
          <a:bodyPr anchorCtr="0" anchor="t" bIns="45700" lIns="91425" spcFirstLastPara="1" rIns="91425" wrap="square" tIns="45700">
            <a:no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4"/>
          <p:cNvSpPr txBox="1"/>
          <p:nvPr>
            <p:ph idx="1" type="body"/>
          </p:nvPr>
        </p:nvSpPr>
        <p:spPr>
          <a:xfrm>
            <a:off x="971550" y="2394856"/>
            <a:ext cx="10515600" cy="381000"/>
          </a:xfrm>
          <a:prstGeom prst="rect">
            <a:avLst/>
          </a:prstGeom>
          <a:noFill/>
          <a:ln>
            <a:noFill/>
          </a:ln>
        </p:spPr>
        <p:txBody>
          <a:bodyPr anchorCtr="0" anchor="t" bIns="45700" lIns="91425" spcFirstLastPara="1" rIns="91425" wrap="square" tIns="45700">
            <a:noAutofit/>
          </a:bodyPr>
          <a:lstStyle>
            <a:lvl1pPr indent="-228600" lvl="0" marL="457200" algn="r">
              <a:lnSpc>
                <a:spcPct val="90000"/>
              </a:lnSpc>
              <a:spcBef>
                <a:spcPts val="1000"/>
              </a:spcBef>
              <a:spcAft>
                <a:spcPts val="0"/>
              </a:spcAft>
              <a:buClr>
                <a:srgbClr val="0066CC"/>
              </a:buClr>
              <a:buSzPts val="2400"/>
              <a:buNone/>
              <a:defRPr b="0" i="0" sz="24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4"/>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1">
  <p:cSld name="2_Title, Subtitle &amp; Content_2">
    <p:bg>
      <p:bgPr>
        <a:blipFill>
          <a:blip r:embed="rId2">
            <a:alphaModFix/>
          </a:blip>
          <a:stretch>
            <a:fillRect/>
          </a:stretch>
        </a:blipFill>
      </p:bgPr>
    </p:bg>
    <p:spTree>
      <p:nvGrpSpPr>
        <p:cNvPr id="175" name="Shape 175"/>
        <p:cNvGrpSpPr/>
        <p:nvPr/>
      </p:nvGrpSpPr>
      <p:grpSpPr>
        <a:xfrm>
          <a:off x="0" y="0"/>
          <a:ext cx="0" cy="0"/>
          <a:chOff x="0" y="0"/>
          <a:chExt cx="0" cy="0"/>
        </a:xfrm>
      </p:grpSpPr>
      <p:sp>
        <p:nvSpPr>
          <p:cNvPr id="176" name="Google Shape;176;p15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7" name="Google Shape;177;p15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78" name="Google Shape;178;p15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2">
  <p:cSld name="2_Title, Subtitle &amp; Content_3">
    <p:bg>
      <p:bgPr>
        <a:blipFill>
          <a:blip r:embed="rId2">
            <a:alphaModFix/>
          </a:blip>
          <a:stretch>
            <a:fillRect/>
          </a:stretch>
        </a:blipFill>
      </p:bgPr>
    </p:bg>
    <p:spTree>
      <p:nvGrpSpPr>
        <p:cNvPr id="179" name="Shape 179"/>
        <p:cNvGrpSpPr/>
        <p:nvPr/>
      </p:nvGrpSpPr>
      <p:grpSpPr>
        <a:xfrm>
          <a:off x="0" y="0"/>
          <a:ext cx="0" cy="0"/>
          <a:chOff x="0" y="0"/>
          <a:chExt cx="0" cy="0"/>
        </a:xfrm>
      </p:grpSpPr>
      <p:sp>
        <p:nvSpPr>
          <p:cNvPr id="180" name="Google Shape;180;p151"/>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1" name="Google Shape;181;p15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2" name="Google Shape;182;p15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3">
  <p:cSld name="2_Title, Subtitle &amp; Content 2_19">
    <p:bg>
      <p:bgPr>
        <a:blipFill>
          <a:blip r:embed="rId2">
            <a:alphaModFix/>
          </a:blip>
          <a:stretch>
            <a:fillRect/>
          </a:stretch>
        </a:blipFill>
      </p:bgPr>
    </p:bg>
    <p:spTree>
      <p:nvGrpSpPr>
        <p:cNvPr id="183" name="Shape 183"/>
        <p:cNvGrpSpPr/>
        <p:nvPr/>
      </p:nvGrpSpPr>
      <p:grpSpPr>
        <a:xfrm>
          <a:off x="0" y="0"/>
          <a:ext cx="0" cy="0"/>
          <a:chOff x="0" y="0"/>
          <a:chExt cx="0" cy="0"/>
        </a:xfrm>
      </p:grpSpPr>
      <p:sp>
        <p:nvSpPr>
          <p:cNvPr id="184" name="Google Shape;184;p152"/>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85" name="Google Shape;185;p152"/>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6" name="Google Shape;186;p15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4">
  <p:cSld name="2_Title, Subtitle &amp; Content_4">
    <p:bg>
      <p:bgPr>
        <a:blipFill>
          <a:blip r:embed="rId2">
            <a:alphaModFix/>
          </a:blip>
          <a:stretch>
            <a:fillRect/>
          </a:stretch>
        </a:blipFill>
      </p:bgPr>
    </p:bg>
    <p:spTree>
      <p:nvGrpSpPr>
        <p:cNvPr id="187" name="Shape 187"/>
        <p:cNvGrpSpPr/>
        <p:nvPr/>
      </p:nvGrpSpPr>
      <p:grpSpPr>
        <a:xfrm>
          <a:off x="0" y="0"/>
          <a:ext cx="0" cy="0"/>
          <a:chOff x="0" y="0"/>
          <a:chExt cx="0" cy="0"/>
        </a:xfrm>
      </p:grpSpPr>
      <p:sp>
        <p:nvSpPr>
          <p:cNvPr id="188" name="Google Shape;188;p15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89" name="Google Shape;189;p153"/>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2">
  <p:cSld name="1_Title, Subtitle &amp; Content">
    <p:bg>
      <p:bgPr>
        <a:blipFill>
          <a:blip r:embed="rId2">
            <a:alphaModFix/>
          </a:blip>
          <a:stretch>
            <a:fillRect/>
          </a:stretch>
        </a:blipFill>
      </p:bgPr>
    </p:bg>
    <p:spTree>
      <p:nvGrpSpPr>
        <p:cNvPr id="190" name="Shape 190"/>
        <p:cNvGrpSpPr/>
        <p:nvPr/>
      </p:nvGrpSpPr>
      <p:grpSpPr>
        <a:xfrm>
          <a:off x="0" y="0"/>
          <a:ext cx="0" cy="0"/>
          <a:chOff x="0" y="0"/>
          <a:chExt cx="0" cy="0"/>
        </a:xfrm>
      </p:grpSpPr>
      <p:sp>
        <p:nvSpPr>
          <p:cNvPr id="191" name="Google Shape;191;p154"/>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0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15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3" name="Google Shape;193;p154"/>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4" name="Google Shape;194;p154"/>
          <p:cNvSpPr txBox="1"/>
          <p:nvPr>
            <p:ph type="title"/>
          </p:nvPr>
        </p:nvSpPr>
        <p:spPr>
          <a:xfrm>
            <a:off x="972127" y="347852"/>
            <a:ext cx="10515600" cy="10134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5">
  <p:cSld name="2_Title, Subtitle &amp; Content_5">
    <p:bg>
      <p:bgPr>
        <a:blipFill>
          <a:blip r:embed="rId2">
            <a:alphaModFix/>
          </a:blip>
          <a:stretch>
            <a:fillRect/>
          </a:stretch>
        </a:blipFill>
      </p:bgPr>
    </p:bg>
    <p:spTree>
      <p:nvGrpSpPr>
        <p:cNvPr id="195" name="Shape 195"/>
        <p:cNvGrpSpPr/>
        <p:nvPr/>
      </p:nvGrpSpPr>
      <p:grpSpPr>
        <a:xfrm>
          <a:off x="0" y="0"/>
          <a:ext cx="0" cy="0"/>
          <a:chOff x="0" y="0"/>
          <a:chExt cx="0" cy="0"/>
        </a:xfrm>
      </p:grpSpPr>
      <p:sp>
        <p:nvSpPr>
          <p:cNvPr id="196" name="Google Shape;196;p15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197" name="Google Shape;197;p155"/>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 1">
  <p:cSld name="2_Title, Subtitle &amp; Content_1_1">
    <p:bg>
      <p:bgPr>
        <a:blipFill>
          <a:blip r:embed="rId2">
            <a:alphaModFix/>
          </a:blip>
          <a:stretch>
            <a:fillRect/>
          </a:stretch>
        </a:blipFill>
      </p:bgPr>
    </p:bg>
    <p:spTree>
      <p:nvGrpSpPr>
        <p:cNvPr id="198" name="Shape 198"/>
        <p:cNvGrpSpPr/>
        <p:nvPr/>
      </p:nvGrpSpPr>
      <p:grpSpPr>
        <a:xfrm>
          <a:off x="0" y="0"/>
          <a:ext cx="0" cy="0"/>
          <a:chOff x="0" y="0"/>
          <a:chExt cx="0" cy="0"/>
        </a:xfrm>
      </p:grpSpPr>
      <p:sp>
        <p:nvSpPr>
          <p:cNvPr id="199" name="Google Shape;199;p15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0" name="Google Shape;200;p15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1" name="Google Shape;201;p15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1">
  <p:cSld name="1_Title, Subtitle &amp; Content_1">
    <p:bg>
      <p:bgPr>
        <a:blipFill>
          <a:blip r:embed="rId2">
            <a:alphaModFix/>
          </a:blip>
          <a:stretch>
            <a:fillRect/>
          </a:stretch>
        </a:blipFill>
      </p:bgPr>
    </p:bg>
    <p:spTree>
      <p:nvGrpSpPr>
        <p:cNvPr id="202" name="Shape 202"/>
        <p:cNvGrpSpPr/>
        <p:nvPr/>
      </p:nvGrpSpPr>
      <p:grpSpPr>
        <a:xfrm>
          <a:off x="0" y="0"/>
          <a:ext cx="0" cy="0"/>
          <a:chOff x="0" y="0"/>
          <a:chExt cx="0" cy="0"/>
        </a:xfrm>
      </p:grpSpPr>
      <p:sp>
        <p:nvSpPr>
          <p:cNvPr id="203" name="Google Shape;203;p157"/>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157"/>
          <p:cNvSpPr txBox="1"/>
          <p:nvPr>
            <p:ph idx="1" type="body"/>
          </p:nvPr>
        </p:nvSpPr>
        <p:spPr>
          <a:xfrm>
            <a:off x="971550" y="1361190"/>
            <a:ext cx="5124600" cy="44322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228600" lvl="1" marL="914400" algn="l">
              <a:lnSpc>
                <a:spcPct val="114000"/>
              </a:lnSpc>
              <a:spcBef>
                <a:spcPts val="500"/>
              </a:spcBef>
              <a:spcAft>
                <a:spcPts val="0"/>
              </a:spcAft>
              <a:buClr>
                <a:srgbClr val="0066CC"/>
              </a:buClr>
              <a:buSzPts val="1800"/>
              <a:buNone/>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15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06" name="Google Shape;206;p157"/>
          <p:cNvSpPr txBox="1"/>
          <p:nvPr>
            <p:ph idx="2"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7" name="Google Shape;207;p157"/>
          <p:cNvSpPr txBox="1"/>
          <p:nvPr>
            <p:ph idx="3" type="body"/>
          </p:nvPr>
        </p:nvSpPr>
        <p:spPr>
          <a:xfrm>
            <a:off x="6313170" y="1361190"/>
            <a:ext cx="5124600" cy="4432200"/>
          </a:xfrm>
          <a:prstGeom prst="rect">
            <a:avLst/>
          </a:prstGeom>
          <a:noFill/>
          <a:ln>
            <a:noFill/>
          </a:ln>
        </p:spPr>
        <p:txBody>
          <a:bodyPr anchorCtr="0" anchor="t" bIns="45700" lIns="91425" spcFirstLastPara="1" rIns="91425" wrap="square" tIns="45700">
            <a:no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Raleway Light"/>
                <a:ea typeface="Raleway Light"/>
                <a:cs typeface="Raleway Light"/>
                <a:sym typeface="Raleway Light"/>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9">
  <p:cSld name="Title, Subtitle &amp; Content 29">
    <p:bg>
      <p:bgPr>
        <a:blipFill>
          <a:blip r:embed="rId2">
            <a:alphaModFix/>
          </a:blip>
          <a:stretch>
            <a:fillRect/>
          </a:stretch>
        </a:blipFill>
      </p:bgPr>
    </p:bg>
    <p:spTree>
      <p:nvGrpSpPr>
        <p:cNvPr id="208" name="Shape 208"/>
        <p:cNvGrpSpPr/>
        <p:nvPr/>
      </p:nvGrpSpPr>
      <p:grpSpPr>
        <a:xfrm>
          <a:off x="0" y="0"/>
          <a:ext cx="0" cy="0"/>
          <a:chOff x="0" y="0"/>
          <a:chExt cx="0" cy="0"/>
        </a:xfrm>
      </p:grpSpPr>
      <p:sp>
        <p:nvSpPr>
          <p:cNvPr id="209" name="Google Shape;209;p158"/>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15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1" name="Google Shape;211;p158"/>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ubtitle &amp; Content 1 1">
  <p:cSld name="1_Title, Subtitle &amp; Content 1">
    <p:bg>
      <p:bgPr>
        <a:blipFill>
          <a:blip r:embed="rId2">
            <a:alphaModFix/>
          </a:blip>
          <a:stretch>
            <a:fillRect/>
          </a:stretch>
        </a:blipFill>
      </p:bgPr>
    </p:bg>
    <p:spTree>
      <p:nvGrpSpPr>
        <p:cNvPr id="212" name="Shape 212"/>
        <p:cNvGrpSpPr/>
        <p:nvPr/>
      </p:nvGrpSpPr>
      <p:grpSpPr>
        <a:xfrm>
          <a:off x="0" y="0"/>
          <a:ext cx="0" cy="0"/>
          <a:chOff x="0" y="0"/>
          <a:chExt cx="0" cy="0"/>
        </a:xfrm>
      </p:grpSpPr>
      <p:sp>
        <p:nvSpPr>
          <p:cNvPr id="213" name="Google Shape;213;p159"/>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15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15" name="Google Shape;215;p159"/>
          <p:cNvSpPr txBox="1"/>
          <p:nvPr>
            <p:ph idx="1" type="body"/>
          </p:nvPr>
        </p:nvSpPr>
        <p:spPr>
          <a:xfrm>
            <a:off x="971550"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6" name="Google Shape;216;p159"/>
          <p:cNvSpPr txBox="1"/>
          <p:nvPr>
            <p:ph idx="2" type="body"/>
          </p:nvPr>
        </p:nvSpPr>
        <p:spPr>
          <a:xfrm>
            <a:off x="6359096" y="1361190"/>
            <a:ext cx="5124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Font typeface="Arial"/>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Font typeface="Arial"/>
              <a:buAutoNum type="arabicPeriod"/>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6">
  <p:cSld name="2_Title, Subtitle &amp; Content 2_20">
    <p:bg>
      <p:bgPr>
        <a:blipFill>
          <a:blip r:embed="rId2">
            <a:alphaModFix/>
          </a:blip>
          <a:stretch>
            <a:fillRect/>
          </a:stretch>
        </a:blipFill>
      </p:bgPr>
    </p:bg>
    <p:spTree>
      <p:nvGrpSpPr>
        <p:cNvPr id="33" name="Shape 33"/>
        <p:cNvGrpSpPr/>
        <p:nvPr/>
      </p:nvGrpSpPr>
      <p:grpSpPr>
        <a:xfrm>
          <a:off x="0" y="0"/>
          <a:ext cx="0" cy="0"/>
          <a:chOff x="0" y="0"/>
          <a:chExt cx="0" cy="0"/>
        </a:xfrm>
      </p:grpSpPr>
      <p:sp>
        <p:nvSpPr>
          <p:cNvPr id="34" name="Google Shape;34;p115"/>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35" name="Google Shape;35;p115"/>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6" name="Google Shape;36;p115"/>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8">
  <p:cSld name="Title, Subtitle &amp; Content 38">
    <p:bg>
      <p:bgPr>
        <a:blipFill>
          <a:blip r:embed="rId2">
            <a:alphaModFix/>
          </a:blip>
          <a:stretch>
            <a:fillRect/>
          </a:stretch>
        </a:blipFill>
      </p:bgPr>
    </p:bg>
    <p:spTree>
      <p:nvGrpSpPr>
        <p:cNvPr id="217" name="Shape 217"/>
        <p:cNvGrpSpPr/>
        <p:nvPr/>
      </p:nvGrpSpPr>
      <p:grpSpPr>
        <a:xfrm>
          <a:off x="0" y="0"/>
          <a:ext cx="0" cy="0"/>
          <a:chOff x="0" y="0"/>
          <a:chExt cx="0" cy="0"/>
        </a:xfrm>
      </p:grpSpPr>
      <p:sp>
        <p:nvSpPr>
          <p:cNvPr id="218" name="Google Shape;218;p160"/>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4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19" name="Google Shape;219;p160"/>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20" name="Google Shape;220;p160"/>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icture_Left">
  <p:cSld name="Main_Picture_Left">
    <p:spTree>
      <p:nvGrpSpPr>
        <p:cNvPr id="221" name="Shape 221"/>
        <p:cNvGrpSpPr/>
        <p:nvPr/>
      </p:nvGrpSpPr>
      <p:grpSpPr>
        <a:xfrm>
          <a:off x="0" y="0"/>
          <a:ext cx="0" cy="0"/>
          <a:chOff x="0" y="0"/>
          <a:chExt cx="0" cy="0"/>
        </a:xfrm>
      </p:grpSpPr>
      <p:sp>
        <p:nvSpPr>
          <p:cNvPr id="222" name="Google Shape;222;p1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3" name="Google Shape;223;p161"/>
          <p:cNvSpPr/>
          <p:nvPr/>
        </p:nvSpPr>
        <p:spPr>
          <a:xfrm>
            <a:off x="5760640" y="6453337"/>
            <a:ext cx="6096000" cy="246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000"/>
              <a:buFont typeface="Arial"/>
              <a:buNone/>
            </a:pPr>
            <a:r>
              <a:rPr b="0" i="0" lang="en-US" sz="1000" u="none" cap="none" strike="noStrike">
                <a:solidFill>
                  <a:srgbClr val="000000"/>
                </a:solidFill>
                <a:latin typeface="Helvetica Neue Light"/>
                <a:ea typeface="Helvetica Neue Light"/>
                <a:cs typeface="Helvetica Neue Light"/>
                <a:sym typeface="Helvetica Neue Light"/>
              </a:rPr>
              <a:t>© Medisolv, Inc. All Rights Reserved | </a:t>
            </a:r>
            <a:fld id="{00000000-1234-1234-1234-123412341234}" type="slidenum">
              <a:rPr b="0" i="0" lang="en-US" sz="1000" u="none" cap="none" strike="noStrike">
                <a:solidFill>
                  <a:srgbClr val="000000"/>
                </a:solidFill>
                <a:latin typeface="Helvetica Neue Light"/>
                <a:ea typeface="Helvetica Neue Light"/>
                <a:cs typeface="Helvetica Neue Light"/>
                <a:sym typeface="Helvetica Neue Light"/>
              </a:rPr>
              <a:t>‹#›</a:t>
            </a:fld>
            <a:endParaRPr b="0" i="0" sz="1000" u="none" cap="none" strike="noStrike">
              <a:solidFill>
                <a:srgbClr val="000000"/>
              </a:solidFill>
              <a:latin typeface="Helvetica Neue Light"/>
              <a:ea typeface="Helvetica Neue Light"/>
              <a:cs typeface="Helvetica Neue Light"/>
              <a:sym typeface="Helvetica Neue Light"/>
            </a:endParaRPr>
          </a:p>
        </p:txBody>
      </p:sp>
      <p:sp>
        <p:nvSpPr>
          <p:cNvPr id="224" name="Google Shape;224;p161"/>
          <p:cNvSpPr/>
          <p:nvPr/>
        </p:nvSpPr>
        <p:spPr>
          <a:xfrm rot="-5400000">
            <a:off x="-538023" y="1761903"/>
            <a:ext cx="1273500" cy="4734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5" name="Google Shape;225;p161"/>
          <p:cNvSpPr/>
          <p:nvPr/>
        </p:nvSpPr>
        <p:spPr>
          <a:xfrm rot="-5400000">
            <a:off x="-538023" y="3168376"/>
            <a:ext cx="1273500" cy="473400"/>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6" name="Google Shape;226;p161"/>
          <p:cNvSpPr/>
          <p:nvPr/>
        </p:nvSpPr>
        <p:spPr>
          <a:xfrm rot="-5400000">
            <a:off x="-538023" y="4574848"/>
            <a:ext cx="1273500" cy="4734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7" name="Google Shape;227;p161"/>
          <p:cNvSpPr/>
          <p:nvPr/>
        </p:nvSpPr>
        <p:spPr>
          <a:xfrm rot="-5400000">
            <a:off x="-538023" y="5981320"/>
            <a:ext cx="1273500" cy="473400"/>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228" name="Google Shape;228;p161"/>
          <p:cNvSpPr txBox="1"/>
          <p:nvPr>
            <p:ph idx="1" type="body"/>
          </p:nvPr>
        </p:nvSpPr>
        <p:spPr>
          <a:xfrm>
            <a:off x="5135034" y="1700809"/>
            <a:ext cx="6422100" cy="4392000"/>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SzPts val="2800"/>
              <a:buChar char="•"/>
              <a:defRPr b="1" sz="2000"/>
            </a:lvl1pPr>
            <a:lvl2pPr indent="-381000" lvl="1" marL="914400" algn="l">
              <a:lnSpc>
                <a:spcPct val="90000"/>
              </a:lnSpc>
              <a:spcBef>
                <a:spcPts val="500"/>
              </a:spcBef>
              <a:spcAft>
                <a:spcPts val="0"/>
              </a:spcAft>
              <a:buSzPts val="2400"/>
              <a:buChar char="•"/>
              <a:defRPr sz="2000"/>
            </a:lvl2pPr>
            <a:lvl3pPr indent="-355600" lvl="2" marL="1371600" algn="l">
              <a:lnSpc>
                <a:spcPct val="90000"/>
              </a:lnSpc>
              <a:spcBef>
                <a:spcPts val="500"/>
              </a:spcBef>
              <a:spcAft>
                <a:spcPts val="0"/>
              </a:spcAft>
              <a:buSzPts val="2000"/>
              <a:buChar char="•"/>
              <a:defRPr sz="1800"/>
            </a:lvl3pPr>
            <a:lvl4pPr indent="-342900" lvl="3" marL="1828800" algn="l">
              <a:lnSpc>
                <a:spcPct val="90000"/>
              </a:lnSpc>
              <a:spcBef>
                <a:spcPts val="500"/>
              </a:spcBef>
              <a:spcAft>
                <a:spcPts val="0"/>
              </a:spcAft>
              <a:buSzPts val="1800"/>
              <a:buChar char="•"/>
              <a:defRPr sz="1800"/>
            </a:lvl4pPr>
            <a:lvl5pPr indent="-342900" lvl="4" marL="2286000" algn="l">
              <a:lnSpc>
                <a:spcPct val="90000"/>
              </a:lnSpc>
              <a:spcBef>
                <a:spcPts val="500"/>
              </a:spcBef>
              <a:spcAft>
                <a:spcPts val="0"/>
              </a:spcAft>
              <a:buSzPts val="1800"/>
              <a:buChar char="•"/>
              <a:defRPr sz="1800"/>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29" name="Google Shape;229;p161"/>
          <p:cNvSpPr/>
          <p:nvPr>
            <p:ph idx="2" type="pic"/>
          </p:nvPr>
        </p:nvSpPr>
        <p:spPr>
          <a:xfrm>
            <a:off x="635001" y="1700809"/>
            <a:ext cx="4200300" cy="4392000"/>
          </a:xfrm>
          <a:prstGeom prst="rect">
            <a:avLst/>
          </a:prstGeom>
          <a:noFill/>
          <a:ln>
            <a:noFill/>
          </a:ln>
        </p:spPr>
      </p:sp>
      <p:sp>
        <p:nvSpPr>
          <p:cNvPr id="230" name="Google Shape;230;p161"/>
          <p:cNvSpPr txBox="1"/>
          <p:nvPr>
            <p:ph idx="3" type="body"/>
          </p:nvPr>
        </p:nvSpPr>
        <p:spPr>
          <a:xfrm>
            <a:off x="635000" y="1030289"/>
            <a:ext cx="10922100" cy="502800"/>
          </a:xfrm>
          <a:prstGeom prst="rect">
            <a:avLst/>
          </a:prstGeom>
          <a:noFill/>
          <a:ln>
            <a:noFill/>
          </a:ln>
        </p:spPr>
        <p:txBody>
          <a:bodyPr anchorCtr="0" anchor="t" bIns="45700" lIns="91425" spcFirstLastPara="1" rIns="91425" wrap="square" tIns="45700">
            <a:normAutofit/>
          </a:bodyPr>
          <a:lstStyle>
            <a:lvl1pPr indent="-406400" lvl="0" marL="457200" algn="ctr">
              <a:lnSpc>
                <a:spcPct val="90000"/>
              </a:lnSpc>
              <a:spcBef>
                <a:spcPts val="1000"/>
              </a:spcBef>
              <a:spcAft>
                <a:spcPts val="0"/>
              </a:spcAft>
              <a:buSzPts val="2800"/>
              <a:buChar char="•"/>
              <a:defRPr sz="1400">
                <a:solidFill>
                  <a:srgbClr val="4391FF"/>
                </a:solidFill>
                <a:latin typeface="Arial"/>
                <a:ea typeface="Arial"/>
                <a:cs typeface="Arial"/>
                <a:sym typeface="Aria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extLst>
    <p:ext uri="{DCECCB84-F9BA-43D5-87BE-67443E8EF086}">
      <p15:sldGuideLst>
        <p15:guide id="1" orient="horz" pos="2160">
          <p15:clr>
            <a:srgbClr val="FBAE40"/>
          </p15:clr>
        </p15:guide>
        <p15:guide id="2" pos="288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8">
  <p:cSld name="Title, Subtitle &amp; Content_1">
    <p:bg>
      <p:bgPr>
        <a:blipFill>
          <a:blip r:embed="rId2">
            <a:alphaModFix/>
          </a:blip>
          <a:stretch>
            <a:fillRect/>
          </a:stretch>
        </a:blipFill>
      </p:bgPr>
    </p:bg>
    <p:spTree>
      <p:nvGrpSpPr>
        <p:cNvPr id="231" name="Shape 231"/>
        <p:cNvGrpSpPr/>
        <p:nvPr/>
      </p:nvGrpSpPr>
      <p:grpSpPr>
        <a:xfrm>
          <a:off x="0" y="0"/>
          <a:ext cx="0" cy="0"/>
          <a:chOff x="0" y="0"/>
          <a:chExt cx="0" cy="0"/>
        </a:xfrm>
      </p:grpSpPr>
      <p:sp>
        <p:nvSpPr>
          <p:cNvPr id="232" name="Google Shape;232;p16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3" name="Google Shape;233;p162"/>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3">
  <p:cSld name="2_Title, Subtitle &amp; Content_11">
    <p:bg>
      <p:bgPr>
        <a:blipFill>
          <a:blip r:embed="rId2">
            <a:alphaModFix/>
          </a:blip>
          <a:stretch>
            <a:fillRect/>
          </a:stretch>
        </a:blipFill>
      </p:bgPr>
    </p:bg>
    <p:spTree>
      <p:nvGrpSpPr>
        <p:cNvPr id="234" name="Shape 234"/>
        <p:cNvGrpSpPr/>
        <p:nvPr/>
      </p:nvGrpSpPr>
      <p:grpSpPr>
        <a:xfrm>
          <a:off x="0" y="0"/>
          <a:ext cx="0" cy="0"/>
          <a:chOff x="0" y="0"/>
          <a:chExt cx="0" cy="0"/>
        </a:xfrm>
      </p:grpSpPr>
      <p:sp>
        <p:nvSpPr>
          <p:cNvPr id="235" name="Google Shape;235;g37af0b24f8e_0_5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36" name="Google Shape;236;g37af0b24f8e_0_59"/>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1 1">
  <p:cSld name="1_Title 1 Line &amp; Content_1">
    <p:bg>
      <p:bgPr>
        <a:blipFill>
          <a:blip r:embed="rId2">
            <a:alphaModFix/>
          </a:blip>
          <a:stretch>
            <a:fillRect/>
          </a:stretch>
        </a:blipFill>
      </p:bgPr>
    </p:bg>
    <p:spTree>
      <p:nvGrpSpPr>
        <p:cNvPr id="237" name="Shape 237"/>
        <p:cNvGrpSpPr/>
        <p:nvPr/>
      </p:nvGrpSpPr>
      <p:grpSpPr>
        <a:xfrm>
          <a:off x="0" y="0"/>
          <a:ext cx="0" cy="0"/>
          <a:chOff x="0" y="0"/>
          <a:chExt cx="0" cy="0"/>
        </a:xfrm>
      </p:grpSpPr>
      <p:sp>
        <p:nvSpPr>
          <p:cNvPr id="238" name="Google Shape;238;g37e761a9860_1_172"/>
          <p:cNvSpPr txBox="1"/>
          <p:nvPr>
            <p:ph type="title"/>
          </p:nvPr>
        </p:nvSpPr>
        <p:spPr>
          <a:xfrm>
            <a:off x="972127" y="347852"/>
            <a:ext cx="10515600" cy="595500"/>
          </a:xfrm>
          <a:prstGeom prst="rect">
            <a:avLst/>
          </a:prstGeom>
          <a:noFill/>
          <a:ln>
            <a:noFill/>
          </a:ln>
        </p:spPr>
        <p:txBody>
          <a:bodyPr anchorCtr="0" anchor="t" bIns="60925" lIns="121900" spcFirstLastPara="1" rIns="121900" wrap="square" tIns="60925">
            <a:noAutofit/>
          </a:bodyPr>
          <a:lstStyle>
            <a:lvl1pPr lvl="0" algn="l">
              <a:lnSpc>
                <a:spcPct val="100000"/>
              </a:lnSpc>
              <a:spcBef>
                <a:spcPts val="0"/>
              </a:spcBef>
              <a:spcAft>
                <a:spcPts val="0"/>
              </a:spcAft>
              <a:buClr>
                <a:schemeClr val="dk1"/>
              </a:buClr>
              <a:buSzPts val="3700"/>
              <a:buFont typeface="Arial"/>
              <a:buNone/>
              <a:defRPr b="0" i="0" sz="2800">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39" name="Google Shape;239;g37e761a9860_1_172"/>
          <p:cNvSpPr txBox="1"/>
          <p:nvPr>
            <p:ph idx="12" type="sldNum"/>
          </p:nvPr>
        </p:nvSpPr>
        <p:spPr>
          <a:xfrm>
            <a:off x="11512549" y="6213475"/>
            <a:ext cx="578100" cy="365100"/>
          </a:xfrm>
          <a:prstGeom prst="rect">
            <a:avLst/>
          </a:prstGeom>
          <a:noFill/>
          <a:ln>
            <a:noFill/>
          </a:ln>
        </p:spPr>
        <p:txBody>
          <a:bodyPr anchorCtr="0" anchor="ctr" bIns="60925" lIns="121900" spcFirstLastPara="1" rIns="121900" wrap="square" tIns="60925">
            <a:noAutofit/>
          </a:bodyPr>
          <a:lstStyle>
            <a:lvl1pPr indent="0" lvl="0"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240" name="Google Shape;240;g37e761a9860_1_172"/>
          <p:cNvSpPr/>
          <p:nvPr>
            <p:ph idx="2" type="pic"/>
          </p:nvPr>
        </p:nvSpPr>
        <p:spPr>
          <a:xfrm>
            <a:off x="961925" y="1087656"/>
            <a:ext cx="10541100" cy="4923300"/>
          </a:xfrm>
          <a:prstGeom prst="rect">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1">
  <p:cSld name="Section 1">
    <p:bg>
      <p:bgPr>
        <a:blipFill>
          <a:blip r:embed="rId2">
            <a:alphaModFix/>
          </a:blip>
          <a:stretch>
            <a:fillRect/>
          </a:stretch>
        </a:blipFill>
      </p:bgPr>
    </p:bg>
    <p:spTree>
      <p:nvGrpSpPr>
        <p:cNvPr id="241" name="Shape 241"/>
        <p:cNvGrpSpPr/>
        <p:nvPr/>
      </p:nvGrpSpPr>
      <p:grpSpPr>
        <a:xfrm>
          <a:off x="0" y="0"/>
          <a:ext cx="0" cy="0"/>
          <a:chOff x="0" y="0"/>
          <a:chExt cx="0" cy="0"/>
        </a:xfrm>
      </p:grpSpPr>
      <p:sp>
        <p:nvSpPr>
          <p:cNvPr id="242" name="Google Shape;242;g37e761a9860_1_176"/>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lvl1pPr lvl="0" algn="r">
              <a:lnSpc>
                <a:spcPct val="90000"/>
              </a:lnSpc>
              <a:spcBef>
                <a:spcPts val="0"/>
              </a:spcBef>
              <a:spcAft>
                <a:spcPts val="0"/>
              </a:spcAft>
              <a:buClr>
                <a:schemeClr val="dk1"/>
              </a:buClr>
              <a:buSzPts val="2400"/>
              <a:buFont typeface="Arial"/>
              <a:buNone/>
              <a:defRPr b="0" i="0" sz="32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243" name="Google Shape;243;g37e761a9860_1_176"/>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f_1 Column Text, Graphic, or Table">
  <p:cSld name="3f_1 Column Text, Graphic, or Table">
    <p:spTree>
      <p:nvGrpSpPr>
        <p:cNvPr id="250" name="Shape 250"/>
        <p:cNvGrpSpPr/>
        <p:nvPr/>
      </p:nvGrpSpPr>
      <p:grpSpPr>
        <a:xfrm>
          <a:off x="0" y="0"/>
          <a:ext cx="0" cy="0"/>
          <a:chOff x="0" y="0"/>
          <a:chExt cx="0" cy="0"/>
        </a:xfrm>
      </p:grpSpPr>
      <p:sp>
        <p:nvSpPr>
          <p:cNvPr id="251" name="Google Shape;251;g37e761a9860_1_1076"/>
          <p:cNvSpPr txBox="1"/>
          <p:nvPr>
            <p:ph type="title"/>
          </p:nvPr>
        </p:nvSpPr>
        <p:spPr>
          <a:xfrm>
            <a:off x="837633" y="559594"/>
            <a:ext cx="10515600" cy="11319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g37e761a9860_1_1076"/>
          <p:cNvSpPr txBox="1"/>
          <p:nvPr>
            <p:ph idx="1" type="body"/>
          </p:nvPr>
        </p:nvSpPr>
        <p:spPr>
          <a:xfrm>
            <a:off x="835152" y="1820235"/>
            <a:ext cx="10515600" cy="40131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000"/>
              </a:spcBef>
              <a:spcAft>
                <a:spcPts val="0"/>
              </a:spcAft>
              <a:buSzPts val="2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3" name="Google Shape;253;g37e761a9860_1_1076"/>
          <p:cNvSpPr txBox="1"/>
          <p:nvPr>
            <p:ph idx="2" type="body"/>
          </p:nvPr>
        </p:nvSpPr>
        <p:spPr>
          <a:xfrm>
            <a:off x="838200" y="6085840"/>
            <a:ext cx="10512600" cy="255900"/>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SzPts val="1200"/>
              <a:buNone/>
              <a:defRPr b="0" sz="1200">
                <a:solidFill>
                  <a:schemeClr val="accent1"/>
                </a:solidFil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4" name="Google Shape;254;g37e761a9860_1_1076"/>
          <p:cNvSpPr txBox="1"/>
          <p:nvPr/>
        </p:nvSpPr>
        <p:spPr>
          <a:xfrm>
            <a:off x="11314688" y="6085841"/>
            <a:ext cx="508800" cy="50850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accent3"/>
                </a:solidFill>
                <a:latin typeface="Times New Roman"/>
                <a:ea typeface="Times New Roman"/>
                <a:cs typeface="Times New Roman"/>
                <a:sym typeface="Times New Roman"/>
              </a:rPr>
              <a:t>‹#›</a:t>
            </a:fld>
            <a:endParaRPr b="0" i="0" sz="1200" u="none" cap="none" strike="noStrike">
              <a:solidFill>
                <a:schemeClr val="accent3"/>
              </a:solidFill>
              <a:latin typeface="Times New Roman"/>
              <a:ea typeface="Times New Roman"/>
              <a:cs typeface="Times New Roman"/>
              <a:sym typeface="Times New Roman"/>
            </a:endParaRPr>
          </a:p>
        </p:txBody>
      </p:sp>
      <p:sp>
        <p:nvSpPr>
          <p:cNvPr id="255" name="Google Shape;255;g37e761a9860_1_1076"/>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256" name="Google Shape;256;g37e761a9860_1_1076"/>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257" name="Google Shape;257;g37e761a9860_1_1076"/>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extLst>
    <p:ext uri="{DCECCB84-F9BA-43D5-87BE-67443E8EF086}">
      <p15:sldGuideLst>
        <p15:guide id="1" orient="horz" pos="360">
          <p15:clr>
            <a:srgbClr val="FBAE40"/>
          </p15:clr>
        </p15:guide>
        <p15:guide id="2" pos="528">
          <p15:clr>
            <a:srgbClr val="FBAE40"/>
          </p15:clr>
        </p15:guide>
        <p15:guide id="3" orient="horz" pos="1152">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a_Cover No Photo">
  <p:cSld name="1_1a_Cover No Photo">
    <p:spTree>
      <p:nvGrpSpPr>
        <p:cNvPr id="258" name="Shape 258"/>
        <p:cNvGrpSpPr/>
        <p:nvPr/>
      </p:nvGrpSpPr>
      <p:grpSpPr>
        <a:xfrm>
          <a:off x="0" y="0"/>
          <a:ext cx="0" cy="0"/>
          <a:chOff x="0" y="0"/>
          <a:chExt cx="0" cy="0"/>
        </a:xfrm>
      </p:grpSpPr>
      <p:sp>
        <p:nvSpPr>
          <p:cNvPr id="259" name="Google Shape;259;g37e761a9860_1_1084"/>
          <p:cNvSpPr/>
          <p:nvPr/>
        </p:nvSpPr>
        <p:spPr>
          <a:xfrm>
            <a:off x="0" y="0"/>
            <a:ext cx="12192000" cy="6858000"/>
          </a:xfrm>
          <a:prstGeom prst="rect">
            <a:avLst/>
          </a:prstGeom>
          <a:solidFill>
            <a:srgbClr val="ECE4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60" name="Google Shape;260;g37e761a9860_1_1084"/>
          <p:cNvSpPr txBox="1"/>
          <p:nvPr>
            <p:ph type="ctrTitle"/>
          </p:nvPr>
        </p:nvSpPr>
        <p:spPr>
          <a:xfrm>
            <a:off x="1081572" y="1828800"/>
            <a:ext cx="6855300" cy="16002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g37e761a9860_1_1084"/>
          <p:cNvSpPr txBox="1"/>
          <p:nvPr>
            <p:ph idx="1" type="subTitle"/>
          </p:nvPr>
        </p:nvSpPr>
        <p:spPr>
          <a:xfrm>
            <a:off x="1081574" y="3657598"/>
            <a:ext cx="6855300" cy="7590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000"/>
              <a:buNone/>
              <a:defRPr sz="20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62" name="Google Shape;262;g37e761a9860_1_1084"/>
          <p:cNvSpPr/>
          <p:nvPr/>
        </p:nvSpPr>
        <p:spPr>
          <a:xfrm>
            <a:off x="7936795" y="2602795"/>
            <a:ext cx="4259779" cy="4259779"/>
          </a:xfrm>
          <a:custGeom>
            <a:rect b="b" l="l" r="r" t="t"/>
            <a:pathLst>
              <a:path extrusionOk="0" h="3803374" w="3803374">
                <a:moveTo>
                  <a:pt x="0" y="3803374"/>
                </a:moveTo>
                <a:lnTo>
                  <a:pt x="3803374" y="0"/>
                </a:lnTo>
                <a:lnTo>
                  <a:pt x="3803374" y="3803374"/>
                </a:lnTo>
                <a:lnTo>
                  <a:pt x="0" y="3803374"/>
                </a:lnTo>
                <a:close/>
              </a:path>
            </a:pathLst>
          </a:custGeom>
          <a:solidFill>
            <a:schemeClr val="dk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63" name="Google Shape;263;g37e761a9860_1_1084"/>
          <p:cNvSpPr txBox="1"/>
          <p:nvPr>
            <p:ph idx="2" type="body"/>
          </p:nvPr>
        </p:nvSpPr>
        <p:spPr>
          <a:xfrm>
            <a:off x="1081573" y="4572000"/>
            <a:ext cx="4841700" cy="759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800"/>
              <a:buNone/>
              <a:defRPr b="0" sz="18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600"/>
              <a:buNone/>
              <a:defRPr b="0" sz="16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600"/>
              <a:buNone/>
              <a:defRPr b="0" sz="1600">
                <a:solidFill>
                  <a:schemeClr val="accent1"/>
                </a:solidFill>
                <a:latin typeface="Arial"/>
                <a:ea typeface="Arial"/>
                <a:cs typeface="Arial"/>
                <a:sym typeface="Arial"/>
              </a:defRPr>
            </a:lvl3pPr>
            <a:lvl4pPr indent="-228600" lvl="3" marL="18288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4" name="Google Shape;264;g37e761a9860_1_1084"/>
          <p:cNvSpPr/>
          <p:nvPr>
            <p:ph idx="3" type="pic"/>
          </p:nvPr>
        </p:nvSpPr>
        <p:spPr>
          <a:xfrm>
            <a:off x="6240234" y="541448"/>
            <a:ext cx="1965900" cy="685800"/>
          </a:xfrm>
          <a:prstGeom prst="rect">
            <a:avLst/>
          </a:prstGeom>
          <a:noFill/>
          <a:ln>
            <a:noFill/>
          </a:ln>
        </p:spPr>
      </p:sp>
      <p:sp>
        <p:nvSpPr>
          <p:cNvPr id="265" name="Google Shape;265;g37e761a9860_1_1084"/>
          <p:cNvSpPr/>
          <p:nvPr>
            <p:ph idx="4" type="pic"/>
          </p:nvPr>
        </p:nvSpPr>
        <p:spPr>
          <a:xfrm>
            <a:off x="3670911" y="541448"/>
            <a:ext cx="1965900" cy="685800"/>
          </a:xfrm>
          <a:prstGeom prst="rect">
            <a:avLst/>
          </a:prstGeom>
          <a:noFill/>
          <a:ln>
            <a:noFill/>
          </a:ln>
        </p:spPr>
      </p:sp>
      <p:sp>
        <p:nvSpPr>
          <p:cNvPr id="266" name="Google Shape;266;g37e761a9860_1_1084"/>
          <p:cNvSpPr txBox="1"/>
          <p:nvPr>
            <p:ph idx="5" type="body"/>
          </p:nvPr>
        </p:nvSpPr>
        <p:spPr>
          <a:xfrm>
            <a:off x="1081574" y="5486400"/>
            <a:ext cx="4841700" cy="640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600"/>
              <a:buNone/>
              <a:defRPr b="0" sz="16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600"/>
              <a:buNone/>
              <a:defRPr b="0" sz="16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600"/>
              <a:buNone/>
              <a:defRPr b="0" sz="1600">
                <a:solidFill>
                  <a:schemeClr val="accent1"/>
                </a:solidFill>
                <a:latin typeface="Arial"/>
                <a:ea typeface="Arial"/>
                <a:cs typeface="Arial"/>
                <a:sym typeface="Arial"/>
              </a:defRPr>
            </a:lvl3pPr>
            <a:lvl4pPr indent="-228600" lvl="3" marL="18288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7" name="Google Shape;267;g37e761a9860_1_1084"/>
          <p:cNvSpPr/>
          <p:nvPr/>
        </p:nvSpPr>
        <p:spPr>
          <a:xfrm rot="10800000">
            <a:off x="-2412" y="-14063"/>
            <a:ext cx="2647635" cy="2642963"/>
          </a:xfrm>
          <a:custGeom>
            <a:rect b="b" l="l" r="r" t="t"/>
            <a:pathLst>
              <a:path extrusionOk="0" h="1983462" w="1975847">
                <a:moveTo>
                  <a:pt x="0" y="1983462"/>
                </a:moveTo>
                <a:lnTo>
                  <a:pt x="1975847" y="0"/>
                </a:lnTo>
                <a:lnTo>
                  <a:pt x="1975847" y="1983462"/>
                </a:lnTo>
                <a:lnTo>
                  <a:pt x="0" y="1983462"/>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268" name="Google Shape;268;g37e761a9860_1_1084"/>
          <p:cNvPicPr preferRelativeResize="0"/>
          <p:nvPr/>
        </p:nvPicPr>
        <p:blipFill rotWithShape="1">
          <a:blip r:embed="rId2">
            <a:alphaModFix/>
          </a:blip>
          <a:srcRect b="0" l="0" r="0" t="0"/>
          <a:stretch/>
        </p:blipFill>
        <p:spPr>
          <a:xfrm>
            <a:off x="7714315" y="-869234"/>
            <a:ext cx="4477688" cy="346003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1b_Cover with Photo Diagonal">
  <p:cSld name="1_1b_Cover with Photo Diagonal">
    <p:spTree>
      <p:nvGrpSpPr>
        <p:cNvPr id="269" name="Shape 269"/>
        <p:cNvGrpSpPr/>
        <p:nvPr/>
      </p:nvGrpSpPr>
      <p:grpSpPr>
        <a:xfrm>
          <a:off x="0" y="0"/>
          <a:ext cx="0" cy="0"/>
          <a:chOff x="0" y="0"/>
          <a:chExt cx="0" cy="0"/>
        </a:xfrm>
      </p:grpSpPr>
      <p:sp>
        <p:nvSpPr>
          <p:cNvPr id="270" name="Google Shape;270;g37e761a9860_1_1095"/>
          <p:cNvSpPr/>
          <p:nvPr/>
        </p:nvSpPr>
        <p:spPr>
          <a:xfrm>
            <a:off x="0" y="0"/>
            <a:ext cx="12192000" cy="6858000"/>
          </a:xfrm>
          <a:prstGeom prst="rect">
            <a:avLst/>
          </a:prstGeom>
          <a:solidFill>
            <a:srgbClr val="F2ED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71" name="Google Shape;271;g37e761a9860_1_1095"/>
          <p:cNvSpPr txBox="1"/>
          <p:nvPr>
            <p:ph type="ctrTitle"/>
          </p:nvPr>
        </p:nvSpPr>
        <p:spPr>
          <a:xfrm>
            <a:off x="1054671" y="1828800"/>
            <a:ext cx="5041200" cy="16002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2" name="Google Shape;272;g37e761a9860_1_1095"/>
          <p:cNvSpPr txBox="1"/>
          <p:nvPr>
            <p:ph idx="1" type="subTitle"/>
          </p:nvPr>
        </p:nvSpPr>
        <p:spPr>
          <a:xfrm>
            <a:off x="1054671" y="3657600"/>
            <a:ext cx="3974400" cy="777300"/>
          </a:xfrm>
          <a:prstGeom prst="rect">
            <a:avLst/>
          </a:prstGeom>
          <a:noFill/>
          <a:ln>
            <a:noFill/>
          </a:ln>
        </p:spPr>
        <p:txBody>
          <a:bodyPr anchorCtr="0" anchor="t" bIns="0" lIns="0" spcFirstLastPara="1" rIns="0" wrap="square" tIns="0">
            <a:normAutofit/>
          </a:bodyPr>
          <a:lstStyle>
            <a:lvl1pPr lvl="0" algn="l">
              <a:lnSpc>
                <a:spcPct val="100000"/>
              </a:lnSpc>
              <a:spcBef>
                <a:spcPts val="1000"/>
              </a:spcBef>
              <a:spcAft>
                <a:spcPts val="0"/>
              </a:spcAft>
              <a:buSzPts val="2000"/>
              <a:buNone/>
              <a:defRPr sz="20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73" name="Google Shape;273;g37e761a9860_1_1095"/>
          <p:cNvSpPr txBox="1"/>
          <p:nvPr>
            <p:ph idx="2" type="body"/>
          </p:nvPr>
        </p:nvSpPr>
        <p:spPr>
          <a:xfrm>
            <a:off x="1054671" y="4464988"/>
            <a:ext cx="3060000" cy="7590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800"/>
              <a:buNone/>
              <a:defRPr b="0" sz="18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600"/>
              <a:buNone/>
              <a:defRPr b="0" sz="16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600"/>
              <a:buNone/>
              <a:defRPr b="0" sz="1600">
                <a:solidFill>
                  <a:schemeClr val="accent1"/>
                </a:solidFill>
                <a:latin typeface="Arial"/>
                <a:ea typeface="Arial"/>
                <a:cs typeface="Arial"/>
                <a:sym typeface="Arial"/>
              </a:defRPr>
            </a:lvl3pPr>
            <a:lvl4pPr indent="-228600" lvl="3" marL="18288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4" name="Google Shape;274;g37e761a9860_1_1095"/>
          <p:cNvSpPr/>
          <p:nvPr>
            <p:ph idx="3" type="pic"/>
          </p:nvPr>
        </p:nvSpPr>
        <p:spPr>
          <a:xfrm>
            <a:off x="5762096" y="530225"/>
            <a:ext cx="1965900" cy="685800"/>
          </a:xfrm>
          <a:prstGeom prst="rect">
            <a:avLst/>
          </a:prstGeom>
          <a:noFill/>
          <a:ln>
            <a:noFill/>
          </a:ln>
        </p:spPr>
      </p:sp>
      <p:sp>
        <p:nvSpPr>
          <p:cNvPr id="275" name="Google Shape;275;g37e761a9860_1_1095"/>
          <p:cNvSpPr/>
          <p:nvPr>
            <p:ph idx="4" type="pic"/>
          </p:nvPr>
        </p:nvSpPr>
        <p:spPr>
          <a:xfrm>
            <a:off x="3291806" y="530225"/>
            <a:ext cx="1965900" cy="685800"/>
          </a:xfrm>
          <a:prstGeom prst="rect">
            <a:avLst/>
          </a:prstGeom>
          <a:noFill/>
          <a:ln>
            <a:noFill/>
          </a:ln>
        </p:spPr>
      </p:sp>
      <p:sp>
        <p:nvSpPr>
          <p:cNvPr id="276" name="Google Shape;276;g37e761a9860_1_1095"/>
          <p:cNvSpPr txBox="1"/>
          <p:nvPr>
            <p:ph idx="5" type="body"/>
          </p:nvPr>
        </p:nvSpPr>
        <p:spPr>
          <a:xfrm>
            <a:off x="1054671" y="5486399"/>
            <a:ext cx="2237100" cy="640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600"/>
              <a:buNone/>
              <a:defRPr b="0" sz="16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600"/>
              <a:buNone/>
              <a:defRPr b="0" sz="16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600"/>
              <a:buNone/>
              <a:defRPr b="0" sz="1600">
                <a:solidFill>
                  <a:schemeClr val="accent1"/>
                </a:solidFill>
                <a:latin typeface="Arial"/>
                <a:ea typeface="Arial"/>
                <a:cs typeface="Arial"/>
                <a:sym typeface="Arial"/>
              </a:defRPr>
            </a:lvl3pPr>
            <a:lvl4pPr indent="-228600" lvl="3" marL="18288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Five people in an office setting discuss data graphics displayed on a large screen." id="277" name="Google Shape;277;g37e761a9860_1_1095"/>
          <p:cNvSpPr/>
          <p:nvPr>
            <p:ph idx="6" type="pic"/>
          </p:nvPr>
        </p:nvSpPr>
        <p:spPr>
          <a:xfrm>
            <a:off x="3097212" y="-26894"/>
            <a:ext cx="9096300" cy="6885000"/>
          </a:xfrm>
          <a:prstGeom prst="rect">
            <a:avLst/>
          </a:prstGeom>
          <a:noFill/>
          <a:ln>
            <a:noFill/>
          </a:ln>
        </p:spPr>
      </p:sp>
      <p:sp>
        <p:nvSpPr>
          <p:cNvPr id="278" name="Google Shape;278;g37e761a9860_1_1095"/>
          <p:cNvSpPr/>
          <p:nvPr/>
        </p:nvSpPr>
        <p:spPr>
          <a:xfrm>
            <a:off x="9556786" y="4222786"/>
            <a:ext cx="2633836" cy="2633836"/>
          </a:xfrm>
          <a:custGeom>
            <a:rect b="b" l="l" r="r" t="t"/>
            <a:pathLst>
              <a:path extrusionOk="0" h="3803374" w="3803374">
                <a:moveTo>
                  <a:pt x="0" y="3803374"/>
                </a:moveTo>
                <a:lnTo>
                  <a:pt x="3803374" y="0"/>
                </a:lnTo>
                <a:lnTo>
                  <a:pt x="3803374" y="3803374"/>
                </a:lnTo>
                <a:lnTo>
                  <a:pt x="0" y="3803374"/>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279" name="Google Shape;279;g37e761a9860_1_1095"/>
          <p:cNvPicPr preferRelativeResize="0"/>
          <p:nvPr/>
        </p:nvPicPr>
        <p:blipFill rotWithShape="1">
          <a:blip r:embed="rId2">
            <a:alphaModFix/>
          </a:blip>
          <a:srcRect b="0" l="0" r="0" t="0"/>
          <a:stretch/>
        </p:blipFill>
        <p:spPr>
          <a:xfrm>
            <a:off x="-628650" y="-869234"/>
            <a:ext cx="4477688" cy="3460033"/>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1c_Cover with Photo Rectangular">
  <p:cSld name="2_1c_Cover with Photo Rectangular">
    <p:spTree>
      <p:nvGrpSpPr>
        <p:cNvPr id="280" name="Shape 280"/>
        <p:cNvGrpSpPr/>
        <p:nvPr/>
      </p:nvGrpSpPr>
      <p:grpSpPr>
        <a:xfrm>
          <a:off x="0" y="0"/>
          <a:ext cx="0" cy="0"/>
          <a:chOff x="0" y="0"/>
          <a:chExt cx="0" cy="0"/>
        </a:xfrm>
      </p:grpSpPr>
      <p:sp>
        <p:nvSpPr>
          <p:cNvPr id="281" name="Google Shape;281;g37e761a9860_1_1106"/>
          <p:cNvSpPr/>
          <p:nvPr/>
        </p:nvSpPr>
        <p:spPr>
          <a:xfrm>
            <a:off x="0" y="0"/>
            <a:ext cx="12192000" cy="6858000"/>
          </a:xfrm>
          <a:prstGeom prst="rect">
            <a:avLst/>
          </a:prstGeom>
          <a:solidFill>
            <a:srgbClr val="F2EDE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82" name="Google Shape;282;g37e761a9860_1_1106"/>
          <p:cNvSpPr txBox="1"/>
          <p:nvPr>
            <p:ph type="ctrTitle"/>
          </p:nvPr>
        </p:nvSpPr>
        <p:spPr>
          <a:xfrm>
            <a:off x="1085130" y="1828800"/>
            <a:ext cx="6454800" cy="1600200"/>
          </a:xfrm>
          <a:prstGeom prst="rect">
            <a:avLst/>
          </a:prstGeom>
          <a:noFill/>
          <a:ln>
            <a:noFill/>
          </a:ln>
        </p:spPr>
        <p:txBody>
          <a:bodyPr anchorCtr="0" anchor="b" bIns="0" lIns="0" spcFirstLastPara="1" rIns="0" wrap="square" tIns="0">
            <a:normAutofit/>
          </a:bodyPr>
          <a:lstStyle>
            <a:lvl1pPr lvl="0" algn="l">
              <a:lnSpc>
                <a:spcPct val="90000"/>
              </a:lnSpc>
              <a:spcBef>
                <a:spcPts val="0"/>
              </a:spcBef>
              <a:spcAft>
                <a:spcPts val="0"/>
              </a:spcAft>
              <a:buClr>
                <a:schemeClr val="accent1"/>
              </a:buClr>
              <a:buSzPts val="4800"/>
              <a:buFont typeface="Arial"/>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g37e761a9860_1_1106"/>
          <p:cNvSpPr txBox="1"/>
          <p:nvPr>
            <p:ph idx="1" type="subTitle"/>
          </p:nvPr>
        </p:nvSpPr>
        <p:spPr>
          <a:xfrm>
            <a:off x="1085130" y="3657600"/>
            <a:ext cx="6454800" cy="777300"/>
          </a:xfrm>
          <a:prstGeom prst="rect">
            <a:avLst/>
          </a:prstGeom>
          <a:noFill/>
          <a:ln>
            <a:noFill/>
          </a:ln>
        </p:spPr>
        <p:txBody>
          <a:bodyPr anchorCtr="0" anchor="t" bIns="0" lIns="0" spcFirstLastPara="1" rIns="0" wrap="square" tIns="0">
            <a:noAutofit/>
          </a:bodyPr>
          <a:lstStyle>
            <a:lvl1pPr lvl="0" algn="l">
              <a:lnSpc>
                <a:spcPct val="100000"/>
              </a:lnSpc>
              <a:spcBef>
                <a:spcPts val="1000"/>
              </a:spcBef>
              <a:spcAft>
                <a:spcPts val="0"/>
              </a:spcAft>
              <a:buSzPts val="2000"/>
              <a:buNone/>
              <a:defRPr sz="2000">
                <a:solidFill>
                  <a:schemeClr val="accent1"/>
                </a:solidFill>
              </a:defRPr>
            </a:lvl1pPr>
            <a:lvl2pPr lvl="1" algn="ctr">
              <a:lnSpc>
                <a:spcPct val="100000"/>
              </a:lnSpc>
              <a:spcBef>
                <a:spcPts val="500"/>
              </a:spcBef>
              <a:spcAft>
                <a:spcPts val="0"/>
              </a:spcAft>
              <a:buSzPts val="2000"/>
              <a:buNone/>
              <a:defRPr sz="2000"/>
            </a:lvl2pPr>
            <a:lvl3pPr lvl="2" algn="ctr">
              <a:lnSpc>
                <a:spcPct val="100000"/>
              </a:lnSpc>
              <a:spcBef>
                <a:spcPts val="500"/>
              </a:spcBef>
              <a:spcAft>
                <a:spcPts val="0"/>
              </a:spcAft>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84" name="Google Shape;284;g37e761a9860_1_1106"/>
          <p:cNvPicPr preferRelativeResize="0"/>
          <p:nvPr/>
        </p:nvPicPr>
        <p:blipFill rotWithShape="1">
          <a:blip r:embed="rId2">
            <a:alphaModFix/>
          </a:blip>
          <a:srcRect b="0" l="0" r="0" t="0"/>
          <a:stretch/>
        </p:blipFill>
        <p:spPr>
          <a:xfrm>
            <a:off x="-638175" y="-916859"/>
            <a:ext cx="4477688" cy="3460033"/>
          </a:xfrm>
          <a:prstGeom prst="rect">
            <a:avLst/>
          </a:prstGeom>
          <a:noFill/>
          <a:ln>
            <a:noFill/>
          </a:ln>
        </p:spPr>
      </p:pic>
      <p:sp>
        <p:nvSpPr>
          <p:cNvPr id="285" name="Google Shape;285;g37e761a9860_1_1106"/>
          <p:cNvSpPr txBox="1"/>
          <p:nvPr>
            <p:ph idx="2" type="body"/>
          </p:nvPr>
        </p:nvSpPr>
        <p:spPr>
          <a:xfrm>
            <a:off x="1085130" y="4572000"/>
            <a:ext cx="4846200" cy="7590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SzPts val="1800"/>
              <a:buNone/>
              <a:defRPr b="0" sz="18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600"/>
              <a:buNone/>
              <a:defRPr b="0" sz="16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600"/>
              <a:buNone/>
              <a:defRPr b="0" sz="1600">
                <a:solidFill>
                  <a:schemeClr val="accent1"/>
                </a:solidFill>
                <a:latin typeface="Arial"/>
                <a:ea typeface="Arial"/>
                <a:cs typeface="Arial"/>
                <a:sym typeface="Arial"/>
              </a:defRPr>
            </a:lvl3pPr>
            <a:lvl4pPr indent="-228600" lvl="3" marL="18288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6" name="Google Shape;286;g37e761a9860_1_1106"/>
          <p:cNvSpPr/>
          <p:nvPr>
            <p:ph idx="3" type="pic"/>
          </p:nvPr>
        </p:nvSpPr>
        <p:spPr>
          <a:xfrm>
            <a:off x="5573963" y="530225"/>
            <a:ext cx="1965900" cy="685800"/>
          </a:xfrm>
          <a:prstGeom prst="rect">
            <a:avLst/>
          </a:prstGeom>
          <a:noFill/>
          <a:ln>
            <a:noFill/>
          </a:ln>
        </p:spPr>
      </p:sp>
      <p:sp>
        <p:nvSpPr>
          <p:cNvPr id="287" name="Google Shape;287;g37e761a9860_1_1106"/>
          <p:cNvSpPr/>
          <p:nvPr>
            <p:ph idx="4" type="pic"/>
          </p:nvPr>
        </p:nvSpPr>
        <p:spPr>
          <a:xfrm>
            <a:off x="3291806" y="530225"/>
            <a:ext cx="1965900" cy="685800"/>
          </a:xfrm>
          <a:prstGeom prst="rect">
            <a:avLst/>
          </a:prstGeom>
          <a:noFill/>
          <a:ln>
            <a:noFill/>
          </a:ln>
        </p:spPr>
      </p:sp>
      <p:sp>
        <p:nvSpPr>
          <p:cNvPr id="288" name="Google Shape;288;g37e761a9860_1_1106"/>
          <p:cNvSpPr txBox="1"/>
          <p:nvPr>
            <p:ph idx="5" type="body"/>
          </p:nvPr>
        </p:nvSpPr>
        <p:spPr>
          <a:xfrm>
            <a:off x="1085130" y="5486400"/>
            <a:ext cx="4846200" cy="6402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SzPts val="1600"/>
              <a:buNone/>
              <a:defRPr b="0" sz="16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600"/>
              <a:buNone/>
              <a:defRPr b="0" sz="16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600"/>
              <a:buNone/>
              <a:defRPr b="0" sz="1600">
                <a:solidFill>
                  <a:schemeClr val="accent1"/>
                </a:solidFill>
                <a:latin typeface="Arial"/>
                <a:ea typeface="Arial"/>
                <a:cs typeface="Arial"/>
                <a:sym typeface="Arial"/>
              </a:defRPr>
            </a:lvl3pPr>
            <a:lvl4pPr indent="-228600" lvl="3" marL="18288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4pPr>
            <a:lvl5pPr indent="-228600" lvl="4" marL="2286000" algn="l">
              <a:lnSpc>
                <a:spcPct val="100000"/>
              </a:lnSpc>
              <a:spcBef>
                <a:spcPts val="500"/>
              </a:spcBef>
              <a:spcAft>
                <a:spcPts val="0"/>
              </a:spcAft>
              <a:buClr>
                <a:schemeClr val="accent1"/>
              </a:buClr>
              <a:buSzPts val="1600"/>
              <a:buNone/>
              <a:defRPr b="0" sz="16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descr="Three people engage in an informal conversation." id="289" name="Google Shape;289;g37e761a9860_1_1106"/>
          <p:cNvSpPr/>
          <p:nvPr>
            <p:ph idx="6" type="pic"/>
          </p:nvPr>
        </p:nvSpPr>
        <p:spPr>
          <a:xfrm>
            <a:off x="7949431" y="-2872"/>
            <a:ext cx="4253100" cy="6865200"/>
          </a:xfrm>
          <a:prstGeom prst="rect">
            <a:avLst/>
          </a:prstGeom>
          <a:noFill/>
          <a:ln>
            <a:noFill/>
          </a:ln>
        </p:spPr>
      </p:sp>
      <p:sp>
        <p:nvSpPr>
          <p:cNvPr id="290" name="Google Shape;290;g37e761a9860_1_1106"/>
          <p:cNvSpPr/>
          <p:nvPr/>
        </p:nvSpPr>
        <p:spPr>
          <a:xfrm>
            <a:off x="7952908" y="-5751"/>
            <a:ext cx="1667784" cy="1691200"/>
          </a:xfrm>
          <a:custGeom>
            <a:rect b="b" l="l" r="r" t="t"/>
            <a:pathLst>
              <a:path extrusionOk="0" h="1555126" w="1547827">
                <a:moveTo>
                  <a:pt x="0" y="0"/>
                </a:moveTo>
                <a:lnTo>
                  <a:pt x="1547827" y="0"/>
                </a:lnTo>
                <a:lnTo>
                  <a:pt x="0" y="1555126"/>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91" name="Google Shape;291;g37e761a9860_1_1106"/>
          <p:cNvSpPr/>
          <p:nvPr/>
        </p:nvSpPr>
        <p:spPr>
          <a:xfrm>
            <a:off x="9561381" y="4219575"/>
            <a:ext cx="2647635" cy="2642963"/>
          </a:xfrm>
          <a:custGeom>
            <a:rect b="b" l="l" r="r" t="t"/>
            <a:pathLst>
              <a:path extrusionOk="0" h="1983462" w="1975847">
                <a:moveTo>
                  <a:pt x="0" y="1983462"/>
                </a:moveTo>
                <a:lnTo>
                  <a:pt x="1975847" y="0"/>
                </a:lnTo>
                <a:lnTo>
                  <a:pt x="1975847" y="1983462"/>
                </a:lnTo>
                <a:lnTo>
                  <a:pt x="0" y="1983462"/>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0">
  <p:cSld name="Title, Subtitle &amp; Content_2">
    <p:bg>
      <p:bgPr>
        <a:blipFill>
          <a:blip r:embed="rId2">
            <a:alphaModFix/>
          </a:blip>
          <a:stretch>
            <a:fillRect/>
          </a:stretch>
        </a:blipFill>
      </p:bgPr>
    </p:bg>
    <p:spTree>
      <p:nvGrpSpPr>
        <p:cNvPr id="37" name="Shape 37"/>
        <p:cNvGrpSpPr/>
        <p:nvPr/>
      </p:nvGrpSpPr>
      <p:grpSpPr>
        <a:xfrm>
          <a:off x="0" y="0"/>
          <a:ext cx="0" cy="0"/>
          <a:chOff x="0" y="0"/>
          <a:chExt cx="0" cy="0"/>
        </a:xfrm>
      </p:grpSpPr>
      <p:sp>
        <p:nvSpPr>
          <p:cNvPr id="38" name="Google Shape;38;p11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39" name="Google Shape;39;p116"/>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2a_Section opener 4 presenter">
  <p:cSld name="1_2a_Section opener 4 presenter">
    <p:spTree>
      <p:nvGrpSpPr>
        <p:cNvPr id="292" name="Shape 292"/>
        <p:cNvGrpSpPr/>
        <p:nvPr/>
      </p:nvGrpSpPr>
      <p:grpSpPr>
        <a:xfrm>
          <a:off x="0" y="0"/>
          <a:ext cx="0" cy="0"/>
          <a:chOff x="0" y="0"/>
          <a:chExt cx="0" cy="0"/>
        </a:xfrm>
      </p:grpSpPr>
      <p:sp>
        <p:nvSpPr>
          <p:cNvPr id="293" name="Google Shape;293;g37e761a9860_1_1118"/>
          <p:cNvSpPr txBox="1"/>
          <p:nvPr>
            <p:ph type="title"/>
          </p:nvPr>
        </p:nvSpPr>
        <p:spPr>
          <a:xfrm>
            <a:off x="839788" y="569659"/>
            <a:ext cx="10515600" cy="1120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4" name="Google Shape;294;g37e761a9860_1_1118"/>
          <p:cNvSpPr txBox="1"/>
          <p:nvPr>
            <p:ph idx="1" type="body"/>
          </p:nvPr>
        </p:nvSpPr>
        <p:spPr>
          <a:xfrm>
            <a:off x="836612" y="3538728"/>
            <a:ext cx="2286000" cy="25146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200"/>
              <a:buNone/>
              <a:defRPr b="1" sz="12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200"/>
              <a:buNone/>
              <a:defRPr b="0" sz="1200">
                <a:latin typeface="Arial"/>
                <a:ea typeface="Arial"/>
                <a:cs typeface="Arial"/>
                <a:sym typeface="Arial"/>
              </a:defRPr>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5" name="Google Shape;295;g37e761a9860_1_1118"/>
          <p:cNvSpPr txBox="1"/>
          <p:nvPr>
            <p:ph idx="2" type="body"/>
          </p:nvPr>
        </p:nvSpPr>
        <p:spPr>
          <a:xfrm>
            <a:off x="3580871" y="3538728"/>
            <a:ext cx="2286000" cy="25146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200"/>
              <a:buNone/>
              <a:defRPr b="1" sz="12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200"/>
              <a:buNone/>
              <a:defRPr b="0" sz="12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200"/>
              <a:buNone/>
              <a:defRPr b="0" sz="1200">
                <a:solidFill>
                  <a:schemeClr val="dk1"/>
                </a:solidFill>
                <a:latin typeface="Arial"/>
                <a:ea typeface="Arial"/>
                <a:cs typeface="Arial"/>
                <a:sym typeface="Arial"/>
              </a:defRPr>
            </a:lvl3pPr>
            <a:lvl4pPr indent="-228600" lvl="3" marL="1828800" algn="l">
              <a:lnSpc>
                <a:spcPct val="100000"/>
              </a:lnSpc>
              <a:spcBef>
                <a:spcPts val="500"/>
              </a:spcBef>
              <a:spcAft>
                <a:spcPts val="0"/>
              </a:spcAft>
              <a:buClr>
                <a:schemeClr val="dk1"/>
              </a:buClr>
              <a:buSzPts val="1200"/>
              <a:buNone/>
              <a:defRPr b="0" sz="1200">
                <a:solidFill>
                  <a:schemeClr val="dk1"/>
                </a:solidFill>
                <a:latin typeface="Arial"/>
                <a:ea typeface="Arial"/>
                <a:cs typeface="Arial"/>
                <a:sym typeface="Arial"/>
              </a:defRPr>
            </a:lvl4pPr>
            <a:lvl5pPr indent="-228600" lvl="4" marL="2286000" algn="l">
              <a:lnSpc>
                <a:spcPct val="100000"/>
              </a:lnSpc>
              <a:spcBef>
                <a:spcPts val="500"/>
              </a:spcBef>
              <a:spcAft>
                <a:spcPts val="0"/>
              </a:spcAft>
              <a:buClr>
                <a:schemeClr val="dk1"/>
              </a:buClr>
              <a:buSzPts val="1200"/>
              <a:buNone/>
              <a:defRPr b="0" sz="1200">
                <a:solidFill>
                  <a:schemeClr val="dk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6" name="Google Shape;296;g37e761a9860_1_1118"/>
          <p:cNvSpPr txBox="1"/>
          <p:nvPr>
            <p:ph idx="3" type="body"/>
          </p:nvPr>
        </p:nvSpPr>
        <p:spPr>
          <a:xfrm>
            <a:off x="6325130" y="3538728"/>
            <a:ext cx="2286000" cy="25146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200"/>
              <a:buNone/>
              <a:defRPr b="1" sz="1200">
                <a:solidFill>
                  <a:schemeClr val="accent1"/>
                </a:solidFill>
              </a:defRPr>
            </a:lvl1pPr>
            <a:lvl2pPr indent="-228600" lvl="1" marL="914400" algn="l">
              <a:lnSpc>
                <a:spcPct val="100000"/>
              </a:lnSpc>
              <a:spcBef>
                <a:spcPts val="500"/>
              </a:spcBef>
              <a:spcAft>
                <a:spcPts val="0"/>
              </a:spcAft>
              <a:buSzPts val="1200"/>
              <a:buNone/>
              <a:defRPr b="0" sz="12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97" name="Google Shape;297;g37e761a9860_1_1118"/>
          <p:cNvSpPr txBox="1"/>
          <p:nvPr>
            <p:ph idx="4" type="body"/>
          </p:nvPr>
        </p:nvSpPr>
        <p:spPr>
          <a:xfrm>
            <a:off x="9069388" y="3538728"/>
            <a:ext cx="2286000" cy="25146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200"/>
              <a:buNone/>
              <a:defRPr b="1" sz="1200">
                <a:solidFill>
                  <a:schemeClr val="accent1"/>
                </a:solidFill>
                <a:latin typeface="Arial"/>
                <a:ea typeface="Arial"/>
                <a:cs typeface="Arial"/>
                <a:sym typeface="Arial"/>
              </a:defRPr>
            </a:lvl1pPr>
            <a:lvl2pPr indent="-228600" lvl="1" marL="914400" algn="l">
              <a:lnSpc>
                <a:spcPct val="100000"/>
              </a:lnSpc>
              <a:spcBef>
                <a:spcPts val="500"/>
              </a:spcBef>
              <a:spcAft>
                <a:spcPts val="0"/>
              </a:spcAft>
              <a:buSzPts val="1200"/>
              <a:buNone/>
              <a:defRPr b="0" sz="1200">
                <a:solidFill>
                  <a:schemeClr val="accent1"/>
                </a:solidFill>
                <a:latin typeface="Arial"/>
                <a:ea typeface="Arial"/>
                <a:cs typeface="Arial"/>
                <a:sym typeface="Arial"/>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8" name="Google Shape;298;g37e761a9860_1_1118"/>
          <p:cNvSpPr txBox="1"/>
          <p:nvPr>
            <p:ph idx="12" type="sldNum"/>
          </p:nvPr>
        </p:nvSpPr>
        <p:spPr>
          <a:xfrm>
            <a:off x="11308458" y="6085840"/>
            <a:ext cx="5211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299" name="Google Shape;299;g37e761a9860_1_1118"/>
          <p:cNvSpPr/>
          <p:nvPr>
            <p:ph idx="5" type="pic"/>
          </p:nvPr>
        </p:nvSpPr>
        <p:spPr>
          <a:xfrm>
            <a:off x="839788" y="1802707"/>
            <a:ext cx="1600200" cy="1600200"/>
          </a:xfrm>
          <a:prstGeom prst="rect">
            <a:avLst/>
          </a:prstGeom>
          <a:noFill/>
          <a:ln>
            <a:noFill/>
          </a:ln>
        </p:spPr>
      </p:sp>
      <p:sp>
        <p:nvSpPr>
          <p:cNvPr id="300" name="Google Shape;300;g37e761a9860_1_1118"/>
          <p:cNvSpPr/>
          <p:nvPr>
            <p:ph idx="6" type="pic"/>
          </p:nvPr>
        </p:nvSpPr>
        <p:spPr>
          <a:xfrm>
            <a:off x="3588491" y="1814513"/>
            <a:ext cx="1600200" cy="1600200"/>
          </a:xfrm>
          <a:prstGeom prst="rect">
            <a:avLst/>
          </a:prstGeom>
          <a:noFill/>
          <a:ln>
            <a:noFill/>
          </a:ln>
        </p:spPr>
      </p:sp>
      <p:sp>
        <p:nvSpPr>
          <p:cNvPr id="301" name="Google Shape;301;g37e761a9860_1_1118"/>
          <p:cNvSpPr/>
          <p:nvPr>
            <p:ph idx="7" type="pic"/>
          </p:nvPr>
        </p:nvSpPr>
        <p:spPr>
          <a:xfrm>
            <a:off x="6337194" y="1803400"/>
            <a:ext cx="1600200" cy="1600200"/>
          </a:xfrm>
          <a:prstGeom prst="rect">
            <a:avLst/>
          </a:prstGeom>
          <a:noFill/>
          <a:ln>
            <a:noFill/>
          </a:ln>
        </p:spPr>
      </p:sp>
      <p:sp>
        <p:nvSpPr>
          <p:cNvPr id="302" name="Google Shape;302;g37e761a9860_1_1118"/>
          <p:cNvSpPr/>
          <p:nvPr>
            <p:ph idx="8" type="pic"/>
          </p:nvPr>
        </p:nvSpPr>
        <p:spPr>
          <a:xfrm>
            <a:off x="9069388" y="1814512"/>
            <a:ext cx="1600200" cy="1600200"/>
          </a:xfrm>
          <a:prstGeom prst="rect">
            <a:avLst/>
          </a:prstGeom>
          <a:noFill/>
          <a:ln>
            <a:noFill/>
          </a:ln>
        </p:spPr>
      </p:sp>
      <p:sp>
        <p:nvSpPr>
          <p:cNvPr id="303" name="Google Shape;303;g37e761a9860_1_1118"/>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04" name="Google Shape;304;g37e761a9860_1_1118"/>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305" name="Google Shape;305;g37e761a9860_1_1118"/>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b_Section opener 2 Presenter">
  <p:cSld name="2b_Section opener 2 Presenter">
    <p:spTree>
      <p:nvGrpSpPr>
        <p:cNvPr id="306" name="Shape 306"/>
        <p:cNvGrpSpPr/>
        <p:nvPr/>
      </p:nvGrpSpPr>
      <p:grpSpPr>
        <a:xfrm>
          <a:off x="0" y="0"/>
          <a:ext cx="0" cy="0"/>
          <a:chOff x="0" y="0"/>
          <a:chExt cx="0" cy="0"/>
        </a:xfrm>
      </p:grpSpPr>
      <p:sp>
        <p:nvSpPr>
          <p:cNvPr id="307" name="Google Shape;307;g37e761a9860_1_1132"/>
          <p:cNvSpPr txBox="1"/>
          <p:nvPr>
            <p:ph type="title"/>
          </p:nvPr>
        </p:nvSpPr>
        <p:spPr>
          <a:xfrm>
            <a:off x="835152" y="585216"/>
            <a:ext cx="10474800" cy="11208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8" name="Google Shape;308;g37e761a9860_1_1132"/>
          <p:cNvSpPr txBox="1"/>
          <p:nvPr>
            <p:ph idx="1" type="body"/>
          </p:nvPr>
        </p:nvSpPr>
        <p:spPr>
          <a:xfrm>
            <a:off x="839788" y="3510149"/>
            <a:ext cx="5001900" cy="25146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200"/>
              <a:buNone/>
              <a:defRPr b="1" sz="1200">
                <a:solidFill>
                  <a:schemeClr val="accent1"/>
                </a:solidFill>
              </a:defRPr>
            </a:lvl1pPr>
            <a:lvl2pPr indent="-228600" lvl="1" marL="914400" algn="l">
              <a:lnSpc>
                <a:spcPct val="100000"/>
              </a:lnSpc>
              <a:spcBef>
                <a:spcPts val="500"/>
              </a:spcBef>
              <a:spcAft>
                <a:spcPts val="0"/>
              </a:spcAft>
              <a:buSzPts val="1200"/>
              <a:buNone/>
              <a:defRPr b="0" sz="12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800"/>
              <a:buNone/>
              <a:defRPr b="1" sz="1800"/>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09" name="Google Shape;309;g37e761a9860_1_1132"/>
          <p:cNvSpPr txBox="1"/>
          <p:nvPr>
            <p:ph idx="2" type="body"/>
          </p:nvPr>
        </p:nvSpPr>
        <p:spPr>
          <a:xfrm>
            <a:off x="6350374" y="3510149"/>
            <a:ext cx="4964400" cy="25146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1000"/>
              </a:spcBef>
              <a:spcAft>
                <a:spcPts val="0"/>
              </a:spcAft>
              <a:buSzPts val="1200"/>
              <a:buNone/>
              <a:defRPr sz="1200">
                <a:solidFill>
                  <a:schemeClr val="accent1"/>
                </a:solidFill>
              </a:defRPr>
            </a:lvl1pPr>
            <a:lvl2pPr indent="-228600" lvl="1" marL="914400" algn="l">
              <a:lnSpc>
                <a:spcPct val="100000"/>
              </a:lnSpc>
              <a:spcBef>
                <a:spcPts val="500"/>
              </a:spcBef>
              <a:spcAft>
                <a:spcPts val="0"/>
              </a:spcAft>
              <a:buSzPts val="1200"/>
              <a:buNone/>
              <a:defRPr sz="1200">
                <a:solidFill>
                  <a:schemeClr val="accent1"/>
                </a:solidFill>
                <a:latin typeface="Arial"/>
                <a:ea typeface="Arial"/>
                <a:cs typeface="Arial"/>
                <a:sym typeface="Arial"/>
              </a:defRPr>
            </a:lvl2pPr>
            <a:lvl3pPr indent="-228600" lvl="2" marL="1371600" algn="l">
              <a:lnSpc>
                <a:spcPct val="100000"/>
              </a:lnSpc>
              <a:spcBef>
                <a:spcPts val="500"/>
              </a:spcBef>
              <a:spcAft>
                <a:spcPts val="0"/>
              </a:spcAft>
              <a:buSzPts val="1200"/>
              <a:buNone/>
              <a:defRPr sz="1200">
                <a:solidFill>
                  <a:schemeClr val="accent1"/>
                </a:solidFill>
                <a:latin typeface="Arial"/>
                <a:ea typeface="Arial"/>
                <a:cs typeface="Arial"/>
                <a:sym typeface="Arial"/>
              </a:defRPr>
            </a:lvl3pPr>
            <a:lvl4pPr indent="-228600" lvl="3" marL="1828800" algn="l">
              <a:lnSpc>
                <a:spcPct val="100000"/>
              </a:lnSpc>
              <a:spcBef>
                <a:spcPts val="500"/>
              </a:spcBef>
              <a:spcAft>
                <a:spcPts val="0"/>
              </a:spcAft>
              <a:buClr>
                <a:schemeClr val="accent1"/>
              </a:buClr>
              <a:buSzPts val="1200"/>
              <a:buNone/>
              <a:defRPr sz="1200">
                <a:solidFill>
                  <a:schemeClr val="accent1"/>
                </a:solidFill>
                <a:latin typeface="Arial"/>
                <a:ea typeface="Arial"/>
                <a:cs typeface="Arial"/>
                <a:sym typeface="Arial"/>
              </a:defRPr>
            </a:lvl4pPr>
            <a:lvl5pPr indent="-228600" lvl="4" marL="2286000" algn="l">
              <a:lnSpc>
                <a:spcPct val="100000"/>
              </a:lnSpc>
              <a:spcBef>
                <a:spcPts val="500"/>
              </a:spcBef>
              <a:spcAft>
                <a:spcPts val="0"/>
              </a:spcAft>
              <a:buClr>
                <a:schemeClr val="accent1"/>
              </a:buClr>
              <a:buSzPts val="1200"/>
              <a:buNone/>
              <a:defRPr sz="1200">
                <a:solidFill>
                  <a:schemeClr val="accent1"/>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0" name="Google Shape;310;g37e761a9860_1_1132"/>
          <p:cNvSpPr txBox="1"/>
          <p:nvPr>
            <p:ph idx="12" type="sldNum"/>
          </p:nvPr>
        </p:nvSpPr>
        <p:spPr>
          <a:xfrm>
            <a:off x="11314687" y="6085840"/>
            <a:ext cx="5088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11" name="Google Shape;311;g37e761a9860_1_1132"/>
          <p:cNvSpPr/>
          <p:nvPr>
            <p:ph idx="3" type="pic"/>
          </p:nvPr>
        </p:nvSpPr>
        <p:spPr>
          <a:xfrm>
            <a:off x="839788" y="1802707"/>
            <a:ext cx="1600200" cy="1600200"/>
          </a:xfrm>
          <a:prstGeom prst="rect">
            <a:avLst/>
          </a:prstGeom>
          <a:noFill/>
          <a:ln>
            <a:noFill/>
          </a:ln>
        </p:spPr>
      </p:sp>
      <p:sp>
        <p:nvSpPr>
          <p:cNvPr id="312" name="Google Shape;312;g37e761a9860_1_1132"/>
          <p:cNvSpPr/>
          <p:nvPr>
            <p:ph idx="4" type="pic"/>
          </p:nvPr>
        </p:nvSpPr>
        <p:spPr>
          <a:xfrm>
            <a:off x="6350374" y="1802707"/>
            <a:ext cx="1600200" cy="1600200"/>
          </a:xfrm>
          <a:prstGeom prst="rect">
            <a:avLst/>
          </a:prstGeom>
          <a:noFill/>
          <a:ln>
            <a:noFill/>
          </a:ln>
        </p:spPr>
      </p:sp>
      <p:sp>
        <p:nvSpPr>
          <p:cNvPr id="313" name="Google Shape;313;g37e761a9860_1_1132"/>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314" name="Google Shape;314;g37e761a9860_1_1132"/>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c_Section Opener">
  <p:cSld name="2c_Section Opener">
    <p:bg>
      <p:bgPr>
        <a:solidFill>
          <a:srgbClr val="414B66"/>
        </a:solidFill>
      </p:bgPr>
    </p:bg>
    <p:spTree>
      <p:nvGrpSpPr>
        <p:cNvPr id="315" name="Shape 315"/>
        <p:cNvGrpSpPr/>
        <p:nvPr/>
      </p:nvGrpSpPr>
      <p:grpSpPr>
        <a:xfrm>
          <a:off x="0" y="0"/>
          <a:ext cx="0" cy="0"/>
          <a:chOff x="0" y="0"/>
          <a:chExt cx="0" cy="0"/>
        </a:xfrm>
      </p:grpSpPr>
      <p:sp>
        <p:nvSpPr>
          <p:cNvPr id="316" name="Google Shape;316;g37e761a9860_1_1141"/>
          <p:cNvSpPr txBox="1"/>
          <p:nvPr>
            <p:ph type="title"/>
          </p:nvPr>
        </p:nvSpPr>
        <p:spPr>
          <a:xfrm>
            <a:off x="896112" y="2231136"/>
            <a:ext cx="8833200" cy="2340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7200"/>
              <a:buFont typeface="Arial"/>
              <a:buNone/>
              <a:defRPr b="1" sz="7200">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7" name="Google Shape;317;g37e761a9860_1_1141"/>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8" name="Google Shape;318;g37e761a9860_1_1141"/>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9" name="Google Shape;319;g37e761a9860_1_1141"/>
          <p:cNvSpPr/>
          <p:nvPr/>
        </p:nvSpPr>
        <p:spPr>
          <a:xfrm>
            <a:off x="9546777" y="4213825"/>
            <a:ext cx="2647635" cy="2642963"/>
          </a:xfrm>
          <a:custGeom>
            <a:rect b="b" l="l" r="r" t="t"/>
            <a:pathLst>
              <a:path extrusionOk="0" h="1983462" w="1975847">
                <a:moveTo>
                  <a:pt x="0" y="1983462"/>
                </a:moveTo>
                <a:lnTo>
                  <a:pt x="1975847" y="0"/>
                </a:lnTo>
                <a:lnTo>
                  <a:pt x="1975847" y="1983462"/>
                </a:lnTo>
                <a:lnTo>
                  <a:pt x="0" y="1983462"/>
                </a:lnTo>
                <a:close/>
              </a:path>
            </a:pathLst>
          </a:custGeom>
          <a:solidFill>
            <a:srgbClr val="6AB79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320" name="Google Shape;320;g37e761a9860_1_1141"/>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d_Section Opener">
  <p:cSld name="2d_Section Opener">
    <p:bg>
      <p:bgPr>
        <a:solidFill>
          <a:srgbClr val="EDE7D6"/>
        </a:solidFill>
      </p:bgPr>
    </p:bg>
    <p:spTree>
      <p:nvGrpSpPr>
        <p:cNvPr id="321" name="Shape 321"/>
        <p:cNvGrpSpPr/>
        <p:nvPr/>
      </p:nvGrpSpPr>
      <p:grpSpPr>
        <a:xfrm>
          <a:off x="0" y="0"/>
          <a:ext cx="0" cy="0"/>
          <a:chOff x="0" y="0"/>
          <a:chExt cx="0" cy="0"/>
        </a:xfrm>
      </p:grpSpPr>
      <p:sp>
        <p:nvSpPr>
          <p:cNvPr id="322" name="Google Shape;322;g37e761a9860_1_1147"/>
          <p:cNvSpPr txBox="1"/>
          <p:nvPr>
            <p:ph type="title"/>
          </p:nvPr>
        </p:nvSpPr>
        <p:spPr>
          <a:xfrm>
            <a:off x="896112" y="2231136"/>
            <a:ext cx="8833200" cy="23409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7200"/>
              <a:buFont typeface="Arial"/>
              <a:buNone/>
              <a:defRPr b="1" sz="7200">
                <a:solidFill>
                  <a:schemeClr val="accen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3" name="Google Shape;323;g37e761a9860_1_1147"/>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4" name="Google Shape;324;g37e761a9860_1_1147"/>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25" name="Google Shape;325;g37e761a9860_1_1147"/>
          <p:cNvSpPr/>
          <p:nvPr/>
        </p:nvSpPr>
        <p:spPr>
          <a:xfrm>
            <a:off x="9546777" y="4213825"/>
            <a:ext cx="2647635" cy="2642963"/>
          </a:xfrm>
          <a:custGeom>
            <a:rect b="b" l="l" r="r" t="t"/>
            <a:pathLst>
              <a:path extrusionOk="0" h="1983462" w="1975847">
                <a:moveTo>
                  <a:pt x="0" y="1983462"/>
                </a:moveTo>
                <a:lnTo>
                  <a:pt x="1975847" y="0"/>
                </a:lnTo>
                <a:lnTo>
                  <a:pt x="1975847" y="1983462"/>
                </a:lnTo>
                <a:lnTo>
                  <a:pt x="0" y="1983462"/>
                </a:lnTo>
                <a:close/>
              </a:path>
            </a:pathLst>
          </a:custGeom>
          <a:solidFill>
            <a:srgbClr val="F4C55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326" name="Google Shape;326;g37e761a9860_1_1147"/>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e_Section Opener Banner Photo">
  <p:cSld name="2e_Section Opener Banner Photo">
    <p:spTree>
      <p:nvGrpSpPr>
        <p:cNvPr id="327" name="Shape 327"/>
        <p:cNvGrpSpPr/>
        <p:nvPr/>
      </p:nvGrpSpPr>
      <p:grpSpPr>
        <a:xfrm>
          <a:off x="0" y="0"/>
          <a:ext cx="0" cy="0"/>
          <a:chOff x="0" y="0"/>
          <a:chExt cx="0" cy="0"/>
        </a:xfrm>
      </p:grpSpPr>
      <p:sp>
        <p:nvSpPr>
          <p:cNvPr id="328" name="Google Shape;328;g37e761a9860_1_1153"/>
          <p:cNvSpPr txBox="1"/>
          <p:nvPr>
            <p:ph type="title"/>
          </p:nvPr>
        </p:nvSpPr>
        <p:spPr>
          <a:xfrm>
            <a:off x="1295400" y="3392424"/>
            <a:ext cx="9601200" cy="1161300"/>
          </a:xfrm>
          <a:prstGeom prst="rect">
            <a:avLst/>
          </a:prstGeom>
          <a:noFill/>
          <a:ln>
            <a:noFill/>
          </a:ln>
        </p:spPr>
        <p:txBody>
          <a:bodyPr anchorCtr="0" anchor="t" bIns="0" lIns="0" spcFirstLastPara="1" rIns="0" wrap="square" tIns="0">
            <a:normAutofit/>
          </a:bodyPr>
          <a:lstStyle>
            <a:lvl1pPr lvl="0" algn="ctr">
              <a:lnSpc>
                <a:spcPct val="90000"/>
              </a:lnSpc>
              <a:spcBef>
                <a:spcPts val="0"/>
              </a:spcBef>
              <a:spcAft>
                <a:spcPts val="0"/>
              </a:spcAft>
              <a:buClr>
                <a:schemeClr val="dk2"/>
              </a:buClr>
              <a:buSzPts val="2800"/>
              <a:buFont typeface="Arial"/>
              <a:buNone/>
              <a:defRPr b="1" sz="2800">
                <a:solidFill>
                  <a:schemeClr val="dk2"/>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9" name="Google Shape;329;g37e761a9860_1_1153"/>
          <p:cNvSpPr txBox="1"/>
          <p:nvPr>
            <p:ph idx="12" type="sldNum"/>
          </p:nvPr>
        </p:nvSpPr>
        <p:spPr>
          <a:xfrm>
            <a:off x="11314688" y="6085840"/>
            <a:ext cx="5211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descr="Five individuals seated in a conference room engage in discussion." id="330" name="Google Shape;330;g37e761a9860_1_1153"/>
          <p:cNvSpPr/>
          <p:nvPr>
            <p:ph idx="2" type="pic"/>
          </p:nvPr>
        </p:nvSpPr>
        <p:spPr>
          <a:xfrm>
            <a:off x="-1" y="-1588"/>
            <a:ext cx="12202200" cy="2064300"/>
          </a:xfrm>
          <a:prstGeom prst="rect">
            <a:avLst/>
          </a:prstGeom>
          <a:noFill/>
          <a:ln>
            <a:noFill/>
          </a:ln>
        </p:spPr>
      </p:sp>
      <p:sp>
        <p:nvSpPr>
          <p:cNvPr id="331" name="Google Shape;331;g37e761a9860_1_1153"/>
          <p:cNvSpPr/>
          <p:nvPr/>
        </p:nvSpPr>
        <p:spPr>
          <a:xfrm rot="5400000">
            <a:off x="23147" y="-23146"/>
            <a:ext cx="1127885" cy="1174176"/>
          </a:xfrm>
          <a:custGeom>
            <a:rect b="b" l="l" r="r" t="t"/>
            <a:pathLst>
              <a:path extrusionOk="0" h="1174176" w="1127885">
                <a:moveTo>
                  <a:pt x="0" y="0"/>
                </a:moveTo>
                <a:lnTo>
                  <a:pt x="1127885" y="1174176"/>
                </a:lnTo>
                <a:lnTo>
                  <a:pt x="0" y="1174176"/>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32" name="Google Shape;332;g37e761a9860_1_1153"/>
          <p:cNvSpPr/>
          <p:nvPr/>
        </p:nvSpPr>
        <p:spPr>
          <a:xfrm rot="-5400000">
            <a:off x="10100671" y="-49515"/>
            <a:ext cx="2059789" cy="2144329"/>
          </a:xfrm>
          <a:custGeom>
            <a:rect b="b" l="l" r="r" t="t"/>
            <a:pathLst>
              <a:path extrusionOk="0" h="1860589" w="1787236">
                <a:moveTo>
                  <a:pt x="0" y="0"/>
                </a:moveTo>
                <a:lnTo>
                  <a:pt x="1787236" y="1860589"/>
                </a:lnTo>
                <a:lnTo>
                  <a:pt x="0" y="186058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33" name="Google Shape;333;g37e761a9860_1_1153"/>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sp>
        <p:nvSpPr>
          <p:cNvPr id="334" name="Google Shape;334;g37e761a9860_1_1153"/>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335" name="Google Shape;335;g37e761a9860_1_1153"/>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a_Banner Photo 1 column">
  <p:cSld name="3a_Banner Photo 1 column">
    <p:spTree>
      <p:nvGrpSpPr>
        <p:cNvPr id="336" name="Shape 336"/>
        <p:cNvGrpSpPr/>
        <p:nvPr/>
      </p:nvGrpSpPr>
      <p:grpSpPr>
        <a:xfrm>
          <a:off x="0" y="0"/>
          <a:ext cx="0" cy="0"/>
          <a:chOff x="0" y="0"/>
          <a:chExt cx="0" cy="0"/>
        </a:xfrm>
      </p:grpSpPr>
      <p:sp>
        <p:nvSpPr>
          <p:cNvPr id="337" name="Google Shape;337;g37e761a9860_1_1162"/>
          <p:cNvSpPr txBox="1"/>
          <p:nvPr>
            <p:ph type="title"/>
          </p:nvPr>
        </p:nvSpPr>
        <p:spPr>
          <a:xfrm>
            <a:off x="736252" y="2361443"/>
            <a:ext cx="10578300" cy="7062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8" name="Google Shape;338;g37e761a9860_1_1162"/>
          <p:cNvSpPr txBox="1"/>
          <p:nvPr>
            <p:ph idx="1" type="body"/>
          </p:nvPr>
        </p:nvSpPr>
        <p:spPr>
          <a:xfrm>
            <a:off x="736252" y="3230123"/>
            <a:ext cx="10578300" cy="28260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000"/>
              </a:spcBef>
              <a:spcAft>
                <a:spcPts val="0"/>
              </a:spcAft>
              <a:buSzPts val="2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9" name="Google Shape;339;g37e761a9860_1_1162"/>
          <p:cNvSpPr txBox="1"/>
          <p:nvPr>
            <p:ph idx="12" type="sldNum"/>
          </p:nvPr>
        </p:nvSpPr>
        <p:spPr>
          <a:xfrm>
            <a:off x="11314688" y="6055987"/>
            <a:ext cx="508800" cy="53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descr="Five individuals seated in a conference room engage in discussion." id="340" name="Google Shape;340;g37e761a9860_1_1162"/>
          <p:cNvSpPr/>
          <p:nvPr>
            <p:ph idx="2" type="pic"/>
          </p:nvPr>
        </p:nvSpPr>
        <p:spPr>
          <a:xfrm>
            <a:off x="-1" y="-1588"/>
            <a:ext cx="12202200" cy="2064300"/>
          </a:xfrm>
          <a:prstGeom prst="rect">
            <a:avLst/>
          </a:prstGeom>
          <a:noFill/>
          <a:ln>
            <a:noFill/>
          </a:ln>
        </p:spPr>
      </p:sp>
      <p:sp>
        <p:nvSpPr>
          <p:cNvPr id="341" name="Google Shape;341;g37e761a9860_1_1162"/>
          <p:cNvSpPr/>
          <p:nvPr/>
        </p:nvSpPr>
        <p:spPr>
          <a:xfrm rot="-5400000">
            <a:off x="10100671" y="-49515"/>
            <a:ext cx="2059789" cy="2144329"/>
          </a:xfrm>
          <a:custGeom>
            <a:rect b="b" l="l" r="r" t="t"/>
            <a:pathLst>
              <a:path extrusionOk="0" h="1860589" w="1787236">
                <a:moveTo>
                  <a:pt x="0" y="0"/>
                </a:moveTo>
                <a:lnTo>
                  <a:pt x="1787236" y="1860589"/>
                </a:lnTo>
                <a:lnTo>
                  <a:pt x="0" y="186058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2" name="Google Shape;342;g37e761a9860_1_1162"/>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43" name="Google Shape;343;g37e761a9860_1_1162"/>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344" name="Google Shape;344;g37e761a9860_1_1162"/>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b_Banner Photo 2 column">
  <p:cSld name="3b_Banner Photo 2 column">
    <p:spTree>
      <p:nvGrpSpPr>
        <p:cNvPr id="345" name="Shape 345"/>
        <p:cNvGrpSpPr/>
        <p:nvPr/>
      </p:nvGrpSpPr>
      <p:grpSpPr>
        <a:xfrm>
          <a:off x="0" y="0"/>
          <a:ext cx="0" cy="0"/>
          <a:chOff x="0" y="0"/>
          <a:chExt cx="0" cy="0"/>
        </a:xfrm>
      </p:grpSpPr>
      <p:sp>
        <p:nvSpPr>
          <p:cNvPr id="346" name="Google Shape;346;g37e761a9860_1_1171"/>
          <p:cNvSpPr txBox="1"/>
          <p:nvPr>
            <p:ph type="title"/>
          </p:nvPr>
        </p:nvSpPr>
        <p:spPr>
          <a:xfrm>
            <a:off x="736252" y="2342050"/>
            <a:ext cx="10578300" cy="759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7" name="Google Shape;347;g37e761a9860_1_1171"/>
          <p:cNvSpPr txBox="1"/>
          <p:nvPr>
            <p:ph idx="1" type="body"/>
          </p:nvPr>
        </p:nvSpPr>
        <p:spPr>
          <a:xfrm>
            <a:off x="736252" y="3313880"/>
            <a:ext cx="5105400" cy="2739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8" name="Google Shape;348;g37e761a9860_1_1171"/>
          <p:cNvSpPr txBox="1"/>
          <p:nvPr>
            <p:ph idx="2" type="body"/>
          </p:nvPr>
        </p:nvSpPr>
        <p:spPr>
          <a:xfrm>
            <a:off x="6350373" y="3313880"/>
            <a:ext cx="4964400" cy="27393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g37e761a9860_1_1171"/>
          <p:cNvSpPr txBox="1"/>
          <p:nvPr>
            <p:ph idx="12" type="sldNum"/>
          </p:nvPr>
        </p:nvSpPr>
        <p:spPr>
          <a:xfrm>
            <a:off x="11314688" y="6053328"/>
            <a:ext cx="508800" cy="5409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descr="Five individuals seated in a conference room engage in discussion." id="350" name="Google Shape;350;g37e761a9860_1_1171"/>
          <p:cNvSpPr/>
          <p:nvPr>
            <p:ph idx="3" type="pic"/>
          </p:nvPr>
        </p:nvSpPr>
        <p:spPr>
          <a:xfrm>
            <a:off x="-1" y="-1588"/>
            <a:ext cx="12202200" cy="2064300"/>
          </a:xfrm>
          <a:prstGeom prst="rect">
            <a:avLst/>
          </a:prstGeom>
          <a:noFill/>
          <a:ln>
            <a:noFill/>
          </a:ln>
        </p:spPr>
      </p:sp>
      <p:sp>
        <p:nvSpPr>
          <p:cNvPr id="351" name="Google Shape;351;g37e761a9860_1_1171"/>
          <p:cNvSpPr/>
          <p:nvPr/>
        </p:nvSpPr>
        <p:spPr>
          <a:xfrm rot="-5400000">
            <a:off x="10100671" y="-49515"/>
            <a:ext cx="2059789" cy="2144329"/>
          </a:xfrm>
          <a:custGeom>
            <a:rect b="b" l="l" r="r" t="t"/>
            <a:pathLst>
              <a:path extrusionOk="0" h="1860589" w="1787236">
                <a:moveTo>
                  <a:pt x="0" y="0"/>
                </a:moveTo>
                <a:lnTo>
                  <a:pt x="1787236" y="1860589"/>
                </a:lnTo>
                <a:lnTo>
                  <a:pt x="0" y="1860589"/>
                </a:lnTo>
                <a:lnTo>
                  <a:pt x="0" y="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52" name="Google Shape;352;g37e761a9860_1_1171"/>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53" name="Google Shape;353;g37e761a9860_1_1171"/>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354" name="Google Shape;354;g37e761a9860_1_1171"/>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c_Sidebar Photo 1 column">
  <p:cSld name="3c_Sidebar Photo 1 column">
    <p:spTree>
      <p:nvGrpSpPr>
        <p:cNvPr id="355" name="Shape 355"/>
        <p:cNvGrpSpPr/>
        <p:nvPr/>
      </p:nvGrpSpPr>
      <p:grpSpPr>
        <a:xfrm>
          <a:off x="0" y="0"/>
          <a:ext cx="0" cy="0"/>
          <a:chOff x="0" y="0"/>
          <a:chExt cx="0" cy="0"/>
        </a:xfrm>
      </p:grpSpPr>
      <p:sp>
        <p:nvSpPr>
          <p:cNvPr id="356" name="Google Shape;356;g37e761a9860_1_1181"/>
          <p:cNvSpPr txBox="1"/>
          <p:nvPr>
            <p:ph type="title"/>
          </p:nvPr>
        </p:nvSpPr>
        <p:spPr>
          <a:xfrm>
            <a:off x="3230087" y="283464"/>
            <a:ext cx="8084700" cy="1124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7" name="Google Shape;357;g37e761a9860_1_1181"/>
          <p:cNvSpPr txBox="1"/>
          <p:nvPr>
            <p:ph idx="1" type="body"/>
          </p:nvPr>
        </p:nvSpPr>
        <p:spPr>
          <a:xfrm>
            <a:off x="3230088" y="1517904"/>
            <a:ext cx="8084700" cy="4288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g37e761a9860_1_1181"/>
          <p:cNvSpPr txBox="1"/>
          <p:nvPr>
            <p:ph idx="12" type="sldNum"/>
          </p:nvPr>
        </p:nvSpPr>
        <p:spPr>
          <a:xfrm>
            <a:off x="11314687" y="6085840"/>
            <a:ext cx="5088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descr="Several individuals document a process using post-it notes and large sheets of paper taped to a wall." id="359" name="Google Shape;359;g37e761a9860_1_1181"/>
          <p:cNvSpPr/>
          <p:nvPr>
            <p:ph idx="2" type="pic"/>
          </p:nvPr>
        </p:nvSpPr>
        <p:spPr>
          <a:xfrm>
            <a:off x="-1609" y="-178"/>
            <a:ext cx="2631300" cy="6860100"/>
          </a:xfrm>
          <a:prstGeom prst="rect">
            <a:avLst/>
          </a:prstGeom>
          <a:noFill/>
          <a:ln>
            <a:noFill/>
          </a:ln>
        </p:spPr>
      </p:sp>
      <p:sp>
        <p:nvSpPr>
          <p:cNvPr id="360" name="Google Shape;360;g37e761a9860_1_1181"/>
          <p:cNvSpPr/>
          <p:nvPr/>
        </p:nvSpPr>
        <p:spPr>
          <a:xfrm rot="-5400000">
            <a:off x="51898" y="4277164"/>
            <a:ext cx="2528939" cy="2632733"/>
          </a:xfrm>
          <a:custGeom>
            <a:rect b="b" l="l" r="r" t="t"/>
            <a:pathLst>
              <a:path extrusionOk="0" h="1860589" w="1787236">
                <a:moveTo>
                  <a:pt x="0" y="0"/>
                </a:moveTo>
                <a:lnTo>
                  <a:pt x="1787236" y="1860589"/>
                </a:lnTo>
                <a:lnTo>
                  <a:pt x="0" y="1860589"/>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1" name="Google Shape;361;g37e761a9860_1_1181"/>
          <p:cNvSpPr/>
          <p:nvPr/>
        </p:nvSpPr>
        <p:spPr>
          <a:xfrm rot="5400000">
            <a:off x="1187" y="-594"/>
            <a:ext cx="1612270" cy="1613457"/>
          </a:xfrm>
          <a:custGeom>
            <a:rect b="b" l="l" r="r" t="t"/>
            <a:pathLst>
              <a:path extrusionOk="0" h="1171294" w="1170432">
                <a:moveTo>
                  <a:pt x="0" y="0"/>
                </a:moveTo>
                <a:lnTo>
                  <a:pt x="1170432" y="1171294"/>
                </a:lnTo>
                <a:lnTo>
                  <a:pt x="0" y="1171294"/>
                </a:lnTo>
                <a:lnTo>
                  <a:pt x="0" y="0"/>
                </a:lnTo>
                <a:close/>
              </a:path>
            </a:pathLst>
          </a:cu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62" name="Google Shape;362;g37e761a9860_1_1181"/>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363" name="Google Shape;363;g37e761a9860_1_1181"/>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d_Sidebar Photo 1 column">
  <p:cSld name="3d_Sidebar Photo 1 column">
    <p:spTree>
      <p:nvGrpSpPr>
        <p:cNvPr id="364" name="Shape 364"/>
        <p:cNvGrpSpPr/>
        <p:nvPr/>
      </p:nvGrpSpPr>
      <p:grpSpPr>
        <a:xfrm>
          <a:off x="0" y="0"/>
          <a:ext cx="0" cy="0"/>
          <a:chOff x="0" y="0"/>
          <a:chExt cx="0" cy="0"/>
        </a:xfrm>
      </p:grpSpPr>
      <p:sp>
        <p:nvSpPr>
          <p:cNvPr id="365" name="Google Shape;365;g37e761a9860_1_1190"/>
          <p:cNvSpPr txBox="1"/>
          <p:nvPr>
            <p:ph type="title"/>
          </p:nvPr>
        </p:nvSpPr>
        <p:spPr>
          <a:xfrm>
            <a:off x="3228478" y="283464"/>
            <a:ext cx="8084700" cy="1124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6" name="Google Shape;366;g37e761a9860_1_1190"/>
          <p:cNvSpPr txBox="1"/>
          <p:nvPr>
            <p:ph idx="1" type="body"/>
          </p:nvPr>
        </p:nvSpPr>
        <p:spPr>
          <a:xfrm>
            <a:off x="3228478" y="1517904"/>
            <a:ext cx="8084700" cy="4288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7" name="Google Shape;367;g37e761a9860_1_1190"/>
          <p:cNvSpPr txBox="1"/>
          <p:nvPr>
            <p:ph idx="12" type="sldNum"/>
          </p:nvPr>
        </p:nvSpPr>
        <p:spPr>
          <a:xfrm>
            <a:off x="11313079" y="6085840"/>
            <a:ext cx="5103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descr="Several individuals document a process using post-it notes and large sheets of paper taped to a wall." id="368" name="Google Shape;368;g37e761a9860_1_1190"/>
          <p:cNvSpPr/>
          <p:nvPr>
            <p:ph idx="2" type="pic"/>
          </p:nvPr>
        </p:nvSpPr>
        <p:spPr>
          <a:xfrm>
            <a:off x="-1609" y="-178"/>
            <a:ext cx="2631300" cy="6860100"/>
          </a:xfrm>
          <a:prstGeom prst="rect">
            <a:avLst/>
          </a:prstGeom>
          <a:noFill/>
          <a:ln>
            <a:noFill/>
          </a:ln>
        </p:spPr>
      </p:sp>
      <p:sp>
        <p:nvSpPr>
          <p:cNvPr id="369" name="Google Shape;369;g37e761a9860_1_1190"/>
          <p:cNvSpPr/>
          <p:nvPr/>
        </p:nvSpPr>
        <p:spPr>
          <a:xfrm rot="-5400000">
            <a:off x="51898" y="4277164"/>
            <a:ext cx="2528939" cy="2632733"/>
          </a:xfrm>
          <a:custGeom>
            <a:rect b="b" l="l" r="r" t="t"/>
            <a:pathLst>
              <a:path extrusionOk="0" h="1860589" w="1787236">
                <a:moveTo>
                  <a:pt x="0" y="0"/>
                </a:moveTo>
                <a:lnTo>
                  <a:pt x="1787236" y="1860589"/>
                </a:lnTo>
                <a:lnTo>
                  <a:pt x="0" y="1860589"/>
                </a:lnTo>
                <a:lnTo>
                  <a:pt x="0" y="0"/>
                </a:lnTo>
                <a:close/>
              </a:path>
            </a:pathLst>
          </a:cu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70" name="Google Shape;370;g37e761a9860_1_1190"/>
          <p:cNvSpPr/>
          <p:nvPr/>
        </p:nvSpPr>
        <p:spPr>
          <a:xfrm rot="5400000">
            <a:off x="1187" y="-594"/>
            <a:ext cx="1612270" cy="1613457"/>
          </a:xfrm>
          <a:custGeom>
            <a:rect b="b" l="l" r="r" t="t"/>
            <a:pathLst>
              <a:path extrusionOk="0" h="1171294" w="1170432">
                <a:moveTo>
                  <a:pt x="0" y="0"/>
                </a:moveTo>
                <a:lnTo>
                  <a:pt x="1170432" y="1171294"/>
                </a:lnTo>
                <a:lnTo>
                  <a:pt x="0" y="1171294"/>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71" name="Google Shape;371;g37e761a9860_1_1190"/>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372" name="Google Shape;372;g37e761a9860_1_1190"/>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6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e_Sidebar Photo 2 column">
  <p:cSld name="3e_Sidebar Photo 2 column">
    <p:spTree>
      <p:nvGrpSpPr>
        <p:cNvPr id="373" name="Shape 373"/>
        <p:cNvGrpSpPr/>
        <p:nvPr/>
      </p:nvGrpSpPr>
      <p:grpSpPr>
        <a:xfrm>
          <a:off x="0" y="0"/>
          <a:ext cx="0" cy="0"/>
          <a:chOff x="0" y="0"/>
          <a:chExt cx="0" cy="0"/>
        </a:xfrm>
      </p:grpSpPr>
      <p:sp>
        <p:nvSpPr>
          <p:cNvPr id="374" name="Google Shape;374;g37e761a9860_1_1199"/>
          <p:cNvSpPr txBox="1"/>
          <p:nvPr>
            <p:ph type="title"/>
          </p:nvPr>
        </p:nvSpPr>
        <p:spPr>
          <a:xfrm>
            <a:off x="3225261" y="283464"/>
            <a:ext cx="8087700" cy="11247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5" name="Google Shape;375;g37e761a9860_1_1199"/>
          <p:cNvSpPr txBox="1"/>
          <p:nvPr>
            <p:ph idx="1" type="body"/>
          </p:nvPr>
        </p:nvSpPr>
        <p:spPr>
          <a:xfrm>
            <a:off x="3225260" y="1517904"/>
            <a:ext cx="3787800" cy="4288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6" name="Google Shape;376;g37e761a9860_1_1199"/>
          <p:cNvSpPr txBox="1"/>
          <p:nvPr>
            <p:ph idx="2" type="body"/>
          </p:nvPr>
        </p:nvSpPr>
        <p:spPr>
          <a:xfrm>
            <a:off x="7523544" y="1517904"/>
            <a:ext cx="3789600" cy="42885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7" name="Google Shape;377;g37e761a9860_1_1199"/>
          <p:cNvSpPr txBox="1"/>
          <p:nvPr>
            <p:ph idx="12" type="sldNum"/>
          </p:nvPr>
        </p:nvSpPr>
        <p:spPr>
          <a:xfrm>
            <a:off x="11313078" y="6066002"/>
            <a:ext cx="5088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descr="Several individuals document a process using post-it notes and large sheets of paper taped to a wall." id="378" name="Google Shape;378;g37e761a9860_1_1199"/>
          <p:cNvSpPr/>
          <p:nvPr>
            <p:ph idx="3" type="pic"/>
          </p:nvPr>
        </p:nvSpPr>
        <p:spPr>
          <a:xfrm>
            <a:off x="-1609" y="-178"/>
            <a:ext cx="2631300" cy="6860100"/>
          </a:xfrm>
          <a:prstGeom prst="rect">
            <a:avLst/>
          </a:prstGeom>
          <a:noFill/>
          <a:ln>
            <a:noFill/>
          </a:ln>
        </p:spPr>
      </p:sp>
      <p:sp>
        <p:nvSpPr>
          <p:cNvPr id="379" name="Google Shape;379;g37e761a9860_1_1199"/>
          <p:cNvSpPr/>
          <p:nvPr/>
        </p:nvSpPr>
        <p:spPr>
          <a:xfrm rot="-5400000">
            <a:off x="51898" y="4277164"/>
            <a:ext cx="2528939" cy="2632733"/>
          </a:xfrm>
          <a:custGeom>
            <a:rect b="b" l="l" r="r" t="t"/>
            <a:pathLst>
              <a:path extrusionOk="0" h="1860589" w="1787236">
                <a:moveTo>
                  <a:pt x="0" y="0"/>
                </a:moveTo>
                <a:lnTo>
                  <a:pt x="1787236" y="1860589"/>
                </a:lnTo>
                <a:lnTo>
                  <a:pt x="0" y="1860589"/>
                </a:lnTo>
                <a:lnTo>
                  <a:pt x="0" y="0"/>
                </a:lnTo>
                <a:close/>
              </a:path>
            </a:pathLst>
          </a:custGeom>
          <a:solidFill>
            <a:schemeClr val="accent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80" name="Google Shape;380;g37e761a9860_1_1199"/>
          <p:cNvSpPr/>
          <p:nvPr/>
        </p:nvSpPr>
        <p:spPr>
          <a:xfrm rot="5400000">
            <a:off x="1187" y="-594"/>
            <a:ext cx="1612270" cy="1613457"/>
          </a:xfrm>
          <a:custGeom>
            <a:rect b="b" l="l" r="r" t="t"/>
            <a:pathLst>
              <a:path extrusionOk="0" h="1171294" w="1170432">
                <a:moveTo>
                  <a:pt x="0" y="0"/>
                </a:moveTo>
                <a:lnTo>
                  <a:pt x="1170432" y="1171294"/>
                </a:lnTo>
                <a:lnTo>
                  <a:pt x="0" y="1171294"/>
                </a:lnTo>
                <a:lnTo>
                  <a:pt x="0" y="0"/>
                </a:lnTo>
                <a:close/>
              </a:path>
            </a:pathLst>
          </a:custGeom>
          <a:solidFill>
            <a:schemeClr val="accent3"/>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81" name="Google Shape;381;g37e761a9860_1_1199"/>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382" name="Google Shape;382;g37e761a9860_1_1199"/>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1">
  <p:cSld name="2_Title 1 Line &amp; Content">
    <p:bg>
      <p:bgPr>
        <a:blipFill>
          <a:blip r:embed="rId2">
            <a:alphaModFix/>
          </a:blip>
          <a:stretch>
            <a:fillRect/>
          </a:stretch>
        </a:blipFill>
      </p:bgPr>
    </p:bg>
    <p:spTree>
      <p:nvGrpSpPr>
        <p:cNvPr id="40" name="Shape 40"/>
        <p:cNvGrpSpPr/>
        <p:nvPr/>
      </p:nvGrpSpPr>
      <p:grpSpPr>
        <a:xfrm>
          <a:off x="0" y="0"/>
          <a:ext cx="0" cy="0"/>
          <a:chOff x="0" y="0"/>
          <a:chExt cx="0" cy="0"/>
        </a:xfrm>
      </p:grpSpPr>
      <p:sp>
        <p:nvSpPr>
          <p:cNvPr id="41" name="Google Shape;41;p117"/>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1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3" name="Google Shape;43;p117"/>
          <p:cNvSpPr/>
          <p:nvPr>
            <p:ph idx="2" type="pic"/>
          </p:nvPr>
        </p:nvSpPr>
        <p:spPr>
          <a:xfrm>
            <a:off x="961925" y="1087655"/>
            <a:ext cx="10541100" cy="4923000"/>
          </a:xfrm>
          <a:prstGeom prst="rect">
            <a:avLst/>
          </a:prstGeom>
          <a:noFill/>
          <a:ln>
            <a:noFill/>
          </a:ln>
        </p:spPr>
      </p:sp>
    </p:spTree>
  </p:cSld>
  <p:clrMapOvr>
    <a:masterClrMapping/>
  </p:clrMapOvr>
</p:sldLayout>
</file>

<file path=ppt/slideLayouts/slideLayout7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g_2 Column">
  <p:cSld name="3g_2 Column">
    <p:spTree>
      <p:nvGrpSpPr>
        <p:cNvPr id="383" name="Shape 383"/>
        <p:cNvGrpSpPr/>
        <p:nvPr/>
      </p:nvGrpSpPr>
      <p:grpSpPr>
        <a:xfrm>
          <a:off x="0" y="0"/>
          <a:ext cx="0" cy="0"/>
          <a:chOff x="0" y="0"/>
          <a:chExt cx="0" cy="0"/>
        </a:xfrm>
      </p:grpSpPr>
      <p:sp>
        <p:nvSpPr>
          <p:cNvPr id="384" name="Google Shape;384;g37e761a9860_1_1209"/>
          <p:cNvSpPr txBox="1"/>
          <p:nvPr>
            <p:ph type="title"/>
          </p:nvPr>
        </p:nvSpPr>
        <p:spPr>
          <a:xfrm>
            <a:off x="838200" y="578412"/>
            <a:ext cx="10515600" cy="1113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5" name="Google Shape;385;g37e761a9860_1_1209"/>
          <p:cNvSpPr txBox="1"/>
          <p:nvPr>
            <p:ph idx="1" type="body"/>
          </p:nvPr>
        </p:nvSpPr>
        <p:spPr>
          <a:xfrm>
            <a:off x="841248" y="1801368"/>
            <a:ext cx="5000400" cy="4284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6" name="Google Shape;386;g37e761a9860_1_1209"/>
          <p:cNvSpPr txBox="1"/>
          <p:nvPr>
            <p:ph idx="2" type="body"/>
          </p:nvPr>
        </p:nvSpPr>
        <p:spPr>
          <a:xfrm>
            <a:off x="6350374" y="1801368"/>
            <a:ext cx="5068200" cy="4284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7" name="Google Shape;387;g37e761a9860_1_1209"/>
          <p:cNvSpPr txBox="1"/>
          <p:nvPr>
            <p:ph idx="12" type="sldNum"/>
          </p:nvPr>
        </p:nvSpPr>
        <p:spPr>
          <a:xfrm>
            <a:off x="11302229" y="6085840"/>
            <a:ext cx="5211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388" name="Google Shape;388;g37e761a9860_1_1209"/>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389" name="Google Shape;389;g37e761a9860_1_1209"/>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390" name="Google Shape;390;g37e761a9860_1_1209"/>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7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h_3 column">
  <p:cSld name="3h_3 column">
    <p:spTree>
      <p:nvGrpSpPr>
        <p:cNvPr id="391" name="Shape 391"/>
        <p:cNvGrpSpPr/>
        <p:nvPr/>
      </p:nvGrpSpPr>
      <p:grpSpPr>
        <a:xfrm>
          <a:off x="0" y="0"/>
          <a:ext cx="0" cy="0"/>
          <a:chOff x="0" y="0"/>
          <a:chExt cx="0" cy="0"/>
        </a:xfrm>
      </p:grpSpPr>
      <p:sp>
        <p:nvSpPr>
          <p:cNvPr id="392" name="Google Shape;392;g37e761a9860_1_1217"/>
          <p:cNvSpPr txBox="1"/>
          <p:nvPr>
            <p:ph type="title"/>
          </p:nvPr>
        </p:nvSpPr>
        <p:spPr>
          <a:xfrm>
            <a:off x="839788" y="559593"/>
            <a:ext cx="10515600" cy="1131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3" name="Google Shape;393;g37e761a9860_1_1217"/>
          <p:cNvSpPr txBox="1"/>
          <p:nvPr>
            <p:ph idx="1" type="body"/>
          </p:nvPr>
        </p:nvSpPr>
        <p:spPr>
          <a:xfrm>
            <a:off x="839788" y="1798983"/>
            <a:ext cx="3227700" cy="41514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1000"/>
              </a:spcBef>
              <a:spcAft>
                <a:spcPts val="0"/>
              </a:spcAft>
              <a:buSzPts val="2800"/>
              <a:buFont typeface="Arial Black"/>
              <a:buChar char="⁄"/>
              <a:defRPr b="1" sz="2800"/>
            </a:lvl1pPr>
            <a:lvl2pPr indent="-381000" lvl="1" marL="914400" algn="l">
              <a:lnSpc>
                <a:spcPct val="100000"/>
              </a:lnSpc>
              <a:spcBef>
                <a:spcPts val="500"/>
              </a:spcBef>
              <a:spcAft>
                <a:spcPts val="0"/>
              </a:spcAft>
              <a:buSzPts val="2400"/>
              <a:buFont typeface="Times New Roman"/>
              <a:buChar char="-"/>
              <a:defRPr b="0" sz="2400"/>
            </a:lvl2pPr>
            <a:lvl3pPr indent="-355600" lvl="2" marL="1371600" algn="l">
              <a:lnSpc>
                <a:spcPct val="100000"/>
              </a:lnSpc>
              <a:spcBef>
                <a:spcPts val="500"/>
              </a:spcBef>
              <a:spcAft>
                <a:spcPts val="0"/>
              </a:spcAft>
              <a:buSzPts val="2000"/>
              <a:buFont typeface="Courier New"/>
              <a:buChar char="o"/>
              <a:defRPr b="0" sz="2000"/>
            </a:lvl3pPr>
            <a:lvl4pPr indent="-342900" lvl="3" marL="1828800" algn="l">
              <a:lnSpc>
                <a:spcPct val="100000"/>
              </a:lnSpc>
              <a:spcBef>
                <a:spcPts val="500"/>
              </a:spcBef>
              <a:spcAft>
                <a:spcPts val="0"/>
              </a:spcAft>
              <a:buClr>
                <a:schemeClr val="dk1"/>
              </a:buClr>
              <a:buSzPts val="1800"/>
              <a:buFont typeface="Times New Roman"/>
              <a:buChar char="-"/>
              <a:defRPr b="0" sz="1800"/>
            </a:lvl4pPr>
            <a:lvl5pPr indent="-342900" lvl="4" marL="2286000" algn="l">
              <a:lnSpc>
                <a:spcPct val="100000"/>
              </a:lnSpc>
              <a:spcBef>
                <a:spcPts val="500"/>
              </a:spcBef>
              <a:spcAft>
                <a:spcPts val="0"/>
              </a:spcAft>
              <a:buClr>
                <a:schemeClr val="dk1"/>
              </a:buClr>
              <a:buSzPts val="1800"/>
              <a:buFont typeface="Arial"/>
              <a:buChar char="•"/>
              <a:defRPr b="0" sz="18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394" name="Google Shape;394;g37e761a9860_1_1217"/>
          <p:cNvSpPr txBox="1"/>
          <p:nvPr>
            <p:ph idx="2" type="body"/>
          </p:nvPr>
        </p:nvSpPr>
        <p:spPr>
          <a:xfrm>
            <a:off x="4482084" y="1798983"/>
            <a:ext cx="3227700" cy="4151400"/>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00"/>
              </a:spcBef>
              <a:spcAft>
                <a:spcPts val="0"/>
              </a:spcAft>
              <a:buSzPts val="2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5" name="Google Shape;395;g37e761a9860_1_1217"/>
          <p:cNvSpPr txBox="1"/>
          <p:nvPr>
            <p:ph idx="3" type="body"/>
          </p:nvPr>
        </p:nvSpPr>
        <p:spPr>
          <a:xfrm>
            <a:off x="8124380" y="1798983"/>
            <a:ext cx="3227700" cy="41514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1000"/>
              </a:spcBef>
              <a:spcAft>
                <a:spcPts val="0"/>
              </a:spcAft>
              <a:buSzPts val="1800"/>
              <a:buChar char="⁄"/>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6" name="Google Shape;396;g37e761a9860_1_1217"/>
          <p:cNvSpPr txBox="1"/>
          <p:nvPr>
            <p:ph idx="12" type="sldNum"/>
          </p:nvPr>
        </p:nvSpPr>
        <p:spPr>
          <a:xfrm>
            <a:off x="11314687" y="6058654"/>
            <a:ext cx="508800" cy="5358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cxnSp>
        <p:nvCxnSpPr>
          <p:cNvPr id="397" name="Google Shape;397;g37e761a9860_1_1217"/>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sp>
        <p:nvSpPr>
          <p:cNvPr id="398" name="Google Shape;398;g37e761a9860_1_1217"/>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399" name="Google Shape;399;g37e761a9860_1_1217"/>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7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b_Contacts">
  <p:cSld name="4b_Contacts">
    <p:spTree>
      <p:nvGrpSpPr>
        <p:cNvPr id="400" name="Shape 400"/>
        <p:cNvGrpSpPr/>
        <p:nvPr/>
      </p:nvGrpSpPr>
      <p:grpSpPr>
        <a:xfrm>
          <a:off x="0" y="0"/>
          <a:ext cx="0" cy="0"/>
          <a:chOff x="0" y="0"/>
          <a:chExt cx="0" cy="0"/>
        </a:xfrm>
      </p:grpSpPr>
      <p:sp>
        <p:nvSpPr>
          <p:cNvPr id="401" name="Google Shape;401;g37e761a9860_1_1226"/>
          <p:cNvSpPr txBox="1"/>
          <p:nvPr>
            <p:ph type="title"/>
          </p:nvPr>
        </p:nvSpPr>
        <p:spPr>
          <a:xfrm>
            <a:off x="839788" y="559595"/>
            <a:ext cx="10515600" cy="11703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44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2" name="Google Shape;402;g37e761a9860_1_1226"/>
          <p:cNvSpPr txBox="1"/>
          <p:nvPr>
            <p:ph idx="1" type="body"/>
          </p:nvPr>
        </p:nvSpPr>
        <p:spPr>
          <a:xfrm>
            <a:off x="839788" y="1990565"/>
            <a:ext cx="5029200" cy="145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400"/>
              <a:buNone/>
              <a:defRPr b="1" sz="2400">
                <a:solidFill>
                  <a:schemeClr val="dk2"/>
                </a:solidFill>
                <a:latin typeface="Arial"/>
                <a:ea typeface="Arial"/>
                <a:cs typeface="Arial"/>
                <a:sym typeface="Arial"/>
              </a:defRPr>
            </a:lvl1pPr>
            <a:lvl2pPr indent="-228600" lvl="1" marL="914400" algn="l">
              <a:lnSpc>
                <a:spcPct val="100000"/>
              </a:lnSpc>
              <a:spcBef>
                <a:spcPts val="500"/>
              </a:spcBef>
              <a:spcAft>
                <a:spcPts val="0"/>
              </a:spcAft>
              <a:buSzPts val="2000"/>
              <a:buNone/>
              <a:defRPr b="0" sz="2000"/>
            </a:lvl2pPr>
            <a:lvl3pPr indent="-228600" lvl="2" marL="1371600" algn="l">
              <a:lnSpc>
                <a:spcPct val="100000"/>
              </a:lnSpc>
              <a:spcBef>
                <a:spcPts val="500"/>
              </a:spcBef>
              <a:spcAft>
                <a:spcPts val="0"/>
              </a:spcAft>
              <a:buSzPts val="1800"/>
              <a:buNone/>
              <a:defRPr b="0" sz="1800">
                <a:solidFill>
                  <a:schemeClr val="dk2"/>
                </a:solidFill>
              </a:defRPr>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3" name="Google Shape;403;g37e761a9860_1_1226"/>
          <p:cNvSpPr txBox="1"/>
          <p:nvPr>
            <p:ph idx="2" type="body"/>
          </p:nvPr>
        </p:nvSpPr>
        <p:spPr>
          <a:xfrm>
            <a:off x="839788" y="3674078"/>
            <a:ext cx="5029200" cy="145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400"/>
              <a:buNone/>
              <a:defRPr sz="2400"/>
            </a:lvl1pPr>
            <a:lvl2pPr indent="-228600" lvl="1" marL="914400" algn="l">
              <a:lnSpc>
                <a:spcPct val="100000"/>
              </a:lnSpc>
              <a:spcBef>
                <a:spcPts val="500"/>
              </a:spcBef>
              <a:spcAft>
                <a:spcPts val="0"/>
              </a:spcAft>
              <a:buSzPts val="2000"/>
              <a:buNone/>
              <a:defRPr b="0" sz="2000">
                <a:solidFill>
                  <a:schemeClr val="dk1"/>
                </a:solidFill>
                <a:latin typeface="Times New Roman"/>
                <a:ea typeface="Times New Roman"/>
                <a:cs typeface="Times New Roman"/>
                <a:sym typeface="Times New Roman"/>
              </a:defRPr>
            </a:lvl2pPr>
            <a:lvl3pPr indent="-228600" lvl="2" marL="1371600" algn="l">
              <a:lnSpc>
                <a:spcPct val="100000"/>
              </a:lnSpc>
              <a:spcBef>
                <a:spcPts val="500"/>
              </a:spcBef>
              <a:spcAft>
                <a:spcPts val="0"/>
              </a:spcAft>
              <a:buSzPts val="1800"/>
              <a:buNone/>
              <a:defRPr b="0" sz="1800">
                <a:solidFill>
                  <a:schemeClr val="dk2"/>
                </a:solidFill>
                <a:latin typeface="Times New Roman"/>
                <a:ea typeface="Times New Roman"/>
                <a:cs typeface="Times New Roman"/>
                <a:sym typeface="Times New Roman"/>
              </a:defRPr>
            </a:lvl3pPr>
            <a:lvl4pPr indent="-228600" lvl="3" marL="1828800" algn="l">
              <a:lnSpc>
                <a:spcPct val="100000"/>
              </a:lnSpc>
              <a:spcBef>
                <a:spcPts val="500"/>
              </a:spcBef>
              <a:spcAft>
                <a:spcPts val="0"/>
              </a:spcAft>
              <a:buClr>
                <a:schemeClr val="dk1"/>
              </a:buClr>
              <a:buSzPts val="1800"/>
              <a:buNone/>
              <a:defRPr/>
            </a:lvl4pPr>
            <a:lvl5pPr indent="-228600" lvl="4" marL="2286000" algn="l">
              <a:lnSpc>
                <a:spcPct val="10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4" name="Google Shape;404;g37e761a9860_1_1226"/>
          <p:cNvSpPr txBox="1"/>
          <p:nvPr>
            <p:ph idx="3" type="body"/>
          </p:nvPr>
        </p:nvSpPr>
        <p:spPr>
          <a:xfrm>
            <a:off x="6323012" y="1989264"/>
            <a:ext cx="5029200" cy="145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400"/>
              <a:buNone/>
              <a:defRPr b="1" sz="2400"/>
            </a:lvl1pPr>
            <a:lvl2pPr indent="-228600" lvl="1" marL="914400" algn="l">
              <a:lnSpc>
                <a:spcPct val="100000"/>
              </a:lnSpc>
              <a:spcBef>
                <a:spcPts val="500"/>
              </a:spcBef>
              <a:spcAft>
                <a:spcPts val="0"/>
              </a:spcAft>
              <a:buSzPts val="2000"/>
              <a:buNone/>
              <a:defRPr b="0" sz="2000"/>
            </a:lvl2pPr>
            <a:lvl3pPr indent="-228600" lvl="2" marL="1371600" algn="l">
              <a:lnSpc>
                <a:spcPct val="100000"/>
              </a:lnSpc>
              <a:spcBef>
                <a:spcPts val="500"/>
              </a:spcBef>
              <a:spcAft>
                <a:spcPts val="0"/>
              </a:spcAft>
              <a:buSzPts val="1800"/>
              <a:buNone/>
              <a:defRPr b="0" sz="1800">
                <a:solidFill>
                  <a:schemeClr val="dk2"/>
                </a:solidFill>
              </a:defRPr>
            </a:lvl3pPr>
            <a:lvl4pPr indent="-228600" lvl="3" marL="1828800" algn="l">
              <a:lnSpc>
                <a:spcPct val="100000"/>
              </a:lnSpc>
              <a:spcBef>
                <a:spcPts val="500"/>
              </a:spcBef>
              <a:spcAft>
                <a:spcPts val="0"/>
              </a:spcAft>
              <a:buClr>
                <a:schemeClr val="dk1"/>
              </a:buClr>
              <a:buSzPts val="1600"/>
              <a:buNone/>
              <a:defRPr b="1" sz="1600"/>
            </a:lvl4pPr>
            <a:lvl5pPr indent="-228600" lvl="4" marL="2286000" algn="l">
              <a:lnSpc>
                <a:spcPct val="10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05" name="Google Shape;405;g37e761a9860_1_1226"/>
          <p:cNvSpPr txBox="1"/>
          <p:nvPr>
            <p:ph idx="4" type="body"/>
          </p:nvPr>
        </p:nvSpPr>
        <p:spPr>
          <a:xfrm>
            <a:off x="6323014" y="3674078"/>
            <a:ext cx="5029200" cy="1453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2400"/>
              <a:buNone/>
              <a:defRPr sz="2400"/>
            </a:lvl1pPr>
            <a:lvl2pPr indent="-228600" lvl="1" marL="914400" algn="l">
              <a:lnSpc>
                <a:spcPct val="100000"/>
              </a:lnSpc>
              <a:spcBef>
                <a:spcPts val="500"/>
              </a:spcBef>
              <a:spcAft>
                <a:spcPts val="0"/>
              </a:spcAft>
              <a:buSzPts val="2000"/>
              <a:buNone/>
              <a:defRPr sz="2000"/>
            </a:lvl2pPr>
            <a:lvl3pPr indent="-228600" lvl="2" marL="1371600" algn="l">
              <a:lnSpc>
                <a:spcPct val="100000"/>
              </a:lnSpc>
              <a:spcBef>
                <a:spcPts val="500"/>
              </a:spcBef>
              <a:spcAft>
                <a:spcPts val="0"/>
              </a:spcAft>
              <a:buSzPts val="1800"/>
              <a:buFont typeface="Arial"/>
              <a:buNone/>
              <a:defRPr sz="1800">
                <a:solidFill>
                  <a:schemeClr val="dk2"/>
                </a:solidFill>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6" name="Google Shape;406;g37e761a9860_1_1226"/>
          <p:cNvSpPr txBox="1"/>
          <p:nvPr>
            <p:ph idx="12" type="sldNum"/>
          </p:nvPr>
        </p:nvSpPr>
        <p:spPr>
          <a:xfrm>
            <a:off x="11314688" y="6085840"/>
            <a:ext cx="5088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cxnSp>
        <p:nvCxnSpPr>
          <p:cNvPr id="407" name="Google Shape;407;g37e761a9860_1_1226"/>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sp>
        <p:nvSpPr>
          <p:cNvPr id="408" name="Google Shape;408;g37e761a9860_1_1226"/>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id="409" name="Google Shape;409;g37e761a9860_1_1226"/>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7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c_References">
  <p:cSld name="4c_References">
    <p:spTree>
      <p:nvGrpSpPr>
        <p:cNvPr id="410" name="Shape 410"/>
        <p:cNvGrpSpPr/>
        <p:nvPr/>
      </p:nvGrpSpPr>
      <p:grpSpPr>
        <a:xfrm>
          <a:off x="0" y="0"/>
          <a:ext cx="0" cy="0"/>
          <a:chOff x="0" y="0"/>
          <a:chExt cx="0" cy="0"/>
        </a:xfrm>
      </p:grpSpPr>
      <p:sp>
        <p:nvSpPr>
          <p:cNvPr id="411" name="Google Shape;411;g37e761a9860_1_1236"/>
          <p:cNvSpPr txBox="1"/>
          <p:nvPr>
            <p:ph type="title"/>
          </p:nvPr>
        </p:nvSpPr>
        <p:spPr>
          <a:xfrm>
            <a:off x="841248" y="575921"/>
            <a:ext cx="10473300" cy="11274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accent1"/>
              </a:buClr>
              <a:buSzPts val="4400"/>
              <a:buFont typeface="Arial"/>
              <a:buNone/>
              <a:defRPr sz="4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2" name="Google Shape;412;g37e761a9860_1_1236"/>
          <p:cNvSpPr txBox="1"/>
          <p:nvPr>
            <p:ph idx="1" type="body"/>
          </p:nvPr>
        </p:nvSpPr>
        <p:spPr>
          <a:xfrm>
            <a:off x="841248" y="1820235"/>
            <a:ext cx="10473300" cy="3730800"/>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1000"/>
              </a:spcBef>
              <a:spcAft>
                <a:spcPts val="0"/>
              </a:spcAft>
              <a:buSzPts val="1800"/>
              <a:buFont typeface="Arial"/>
              <a:buNone/>
              <a:defRPr sz="1800"/>
            </a:lvl1pPr>
            <a:lvl2pPr indent="-228600" lvl="1" marL="914400" algn="l">
              <a:lnSpc>
                <a:spcPct val="100000"/>
              </a:lnSpc>
              <a:spcBef>
                <a:spcPts val="500"/>
              </a:spcBef>
              <a:spcAft>
                <a:spcPts val="0"/>
              </a:spcAft>
              <a:buSzPts val="1600"/>
              <a:buNone/>
              <a:defRPr sz="1600"/>
            </a:lvl2pPr>
            <a:lvl3pPr indent="-228600" lvl="2" marL="1371600" algn="l">
              <a:lnSpc>
                <a:spcPct val="100000"/>
              </a:lnSpc>
              <a:spcBef>
                <a:spcPts val="500"/>
              </a:spcBef>
              <a:spcAft>
                <a:spcPts val="0"/>
              </a:spcAft>
              <a:buSzPts val="2000"/>
              <a:buNone/>
              <a:defRPr sz="2000"/>
            </a:lvl3pPr>
            <a:lvl4pPr indent="-228600" lvl="3" marL="1828800" algn="l">
              <a:lnSpc>
                <a:spcPct val="100000"/>
              </a:lnSpc>
              <a:spcBef>
                <a:spcPts val="500"/>
              </a:spcBef>
              <a:spcAft>
                <a:spcPts val="0"/>
              </a:spcAft>
              <a:buClr>
                <a:schemeClr val="dk1"/>
              </a:buClr>
              <a:buSzPts val="1800"/>
              <a:buNone/>
              <a:defRPr sz="1800"/>
            </a:lvl4pPr>
            <a:lvl5pPr indent="-228600" lvl="4" marL="2286000" algn="l">
              <a:lnSpc>
                <a:spcPct val="100000"/>
              </a:lnSpc>
              <a:spcBef>
                <a:spcPts val="500"/>
              </a:spcBef>
              <a:spcAft>
                <a:spcPts val="0"/>
              </a:spcAft>
              <a:buClr>
                <a:schemeClr val="dk1"/>
              </a:buClr>
              <a:buSzPts val="1800"/>
              <a:buNone/>
              <a:defRPr sz="18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13" name="Google Shape;413;g37e761a9860_1_1236"/>
          <p:cNvSpPr txBox="1"/>
          <p:nvPr>
            <p:ph idx="12" type="sldNum"/>
          </p:nvPr>
        </p:nvSpPr>
        <p:spPr>
          <a:xfrm>
            <a:off x="11314687" y="6085840"/>
            <a:ext cx="5088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
        <p:nvSpPr>
          <p:cNvPr id="414" name="Google Shape;414;g37e761a9860_1_1236"/>
          <p:cNvSpPr/>
          <p:nvPr/>
        </p:nvSpPr>
        <p:spPr>
          <a:xfrm>
            <a:off x="0" y="0"/>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cxnSp>
        <p:nvCxnSpPr>
          <p:cNvPr id="415" name="Google Shape;415;g37e761a9860_1_1236"/>
          <p:cNvCxnSpPr/>
          <p:nvPr/>
        </p:nvCxnSpPr>
        <p:spPr>
          <a:xfrm flipH="1" rot="10800000">
            <a:off x="11314688" y="6085873"/>
            <a:ext cx="508800" cy="508500"/>
          </a:xfrm>
          <a:prstGeom prst="straightConnector1">
            <a:avLst/>
          </a:prstGeom>
          <a:noFill/>
          <a:ln cap="flat" cmpd="sng" w="25400">
            <a:solidFill>
              <a:schemeClr val="accent4"/>
            </a:solidFill>
            <a:prstDash val="solid"/>
            <a:miter lim="800000"/>
            <a:headEnd len="sm" w="sm" type="none"/>
            <a:tailEnd len="sm" w="sm" type="none"/>
          </a:ln>
        </p:spPr>
      </p:cxnSp>
      <p:pic>
        <p:nvPicPr>
          <p:cNvPr id="416" name="Google Shape;416;g37e761a9860_1_1236"/>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d_Questions_A">
  <p:cSld name="4d_Questions_A">
    <p:bg>
      <p:bgPr>
        <a:blipFill>
          <a:blip r:embed="rId2">
            <a:alphaModFix/>
          </a:blip>
          <a:stretch>
            <a:fillRect/>
          </a:stretch>
        </a:blipFill>
      </p:bgPr>
    </p:bg>
    <p:spTree>
      <p:nvGrpSpPr>
        <p:cNvPr id="417" name="Shape 417"/>
        <p:cNvGrpSpPr/>
        <p:nvPr/>
      </p:nvGrpSpPr>
      <p:grpSpPr>
        <a:xfrm>
          <a:off x="0" y="0"/>
          <a:ext cx="0" cy="0"/>
          <a:chOff x="0" y="0"/>
          <a:chExt cx="0" cy="0"/>
        </a:xfrm>
      </p:grpSpPr>
      <p:sp>
        <p:nvSpPr>
          <p:cNvPr id="418" name="Google Shape;418;g37e761a9860_1_1243"/>
          <p:cNvSpPr/>
          <p:nvPr/>
        </p:nvSpPr>
        <p:spPr>
          <a:xfrm>
            <a:off x="9546777" y="4213825"/>
            <a:ext cx="2647635" cy="2642963"/>
          </a:xfrm>
          <a:custGeom>
            <a:rect b="b" l="l" r="r" t="t"/>
            <a:pathLst>
              <a:path extrusionOk="0" h="1983462" w="1975847">
                <a:moveTo>
                  <a:pt x="0" y="1983462"/>
                </a:moveTo>
                <a:lnTo>
                  <a:pt x="1975847" y="0"/>
                </a:lnTo>
                <a:lnTo>
                  <a:pt x="1975847" y="1983462"/>
                </a:lnTo>
                <a:lnTo>
                  <a:pt x="0" y="1983462"/>
                </a:lnTo>
                <a:close/>
              </a:path>
            </a:pathLst>
          </a:custGeom>
          <a:solidFill>
            <a:schemeClr val="dk2">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19" name="Google Shape;419;g37e761a9860_1_1243"/>
          <p:cNvSpPr txBox="1"/>
          <p:nvPr>
            <p:ph type="title"/>
          </p:nvPr>
        </p:nvSpPr>
        <p:spPr>
          <a:xfrm>
            <a:off x="740664" y="2926080"/>
            <a:ext cx="6263700" cy="1097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7200"/>
              <a:buFont typeface="Arial"/>
              <a:buNone/>
              <a:defRPr b="1"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0" name="Google Shape;420;g37e761a9860_1_1243"/>
          <p:cNvSpPr/>
          <p:nvPr/>
        </p:nvSpPr>
        <p:spPr>
          <a:xfrm>
            <a:off x="0" y="-6706"/>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21" name="Google Shape;421;g37e761a9860_1_1243"/>
          <p:cNvSpPr txBox="1"/>
          <p:nvPr>
            <p:ph idx="12" type="sldNum"/>
          </p:nvPr>
        </p:nvSpPr>
        <p:spPr>
          <a:xfrm>
            <a:off x="11314687" y="6085840"/>
            <a:ext cx="5088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pic>
        <p:nvPicPr>
          <p:cNvPr id="422" name="Google Shape;422;g37e761a9860_1_1243"/>
          <p:cNvPicPr preferRelativeResize="0"/>
          <p:nvPr/>
        </p:nvPicPr>
        <p:blipFill rotWithShape="1">
          <a:blip r:embed="rId3">
            <a:alphaModFix/>
          </a:blip>
          <a:srcRect b="0" l="11848" r="11856" t="0"/>
          <a:stretch/>
        </p:blipFill>
        <p:spPr>
          <a:xfrm>
            <a:off x="-958037" y="-993246"/>
            <a:ext cx="2596338" cy="2629549"/>
          </a:xfrm>
          <a:prstGeom prst="rect">
            <a:avLst/>
          </a:prstGeom>
          <a:noFill/>
          <a:ln>
            <a:noFill/>
          </a:ln>
        </p:spPr>
      </p:pic>
      <p:sp>
        <p:nvSpPr>
          <p:cNvPr id="423" name="Google Shape;423;g37e761a9860_1_1243"/>
          <p:cNvSpPr txBox="1"/>
          <p:nvPr>
            <p:ph idx="1" type="body"/>
          </p:nvPr>
        </p:nvSpPr>
        <p:spPr>
          <a:xfrm>
            <a:off x="838200" y="6252094"/>
            <a:ext cx="10512600" cy="255900"/>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SzPts val="1200"/>
              <a:buNone/>
              <a:defRPr b="0" sz="1200">
                <a:solidFill>
                  <a:schemeClr val="lt1"/>
                </a:solidFil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d_Questions_B">
  <p:cSld name="4d_Questions_B">
    <p:bg>
      <p:bgPr>
        <a:solidFill>
          <a:schemeClr val="accent1"/>
        </a:solidFill>
      </p:bgPr>
    </p:bg>
    <p:spTree>
      <p:nvGrpSpPr>
        <p:cNvPr id="424" name="Shape 424"/>
        <p:cNvGrpSpPr/>
        <p:nvPr/>
      </p:nvGrpSpPr>
      <p:grpSpPr>
        <a:xfrm>
          <a:off x="0" y="0"/>
          <a:ext cx="0" cy="0"/>
          <a:chOff x="0" y="0"/>
          <a:chExt cx="0" cy="0"/>
        </a:xfrm>
      </p:grpSpPr>
      <p:sp>
        <p:nvSpPr>
          <p:cNvPr id="425" name="Google Shape;425;g37e761a9860_1_1250"/>
          <p:cNvSpPr/>
          <p:nvPr/>
        </p:nvSpPr>
        <p:spPr>
          <a:xfrm>
            <a:off x="9546777" y="4213825"/>
            <a:ext cx="2647635" cy="2642963"/>
          </a:xfrm>
          <a:custGeom>
            <a:rect b="b" l="l" r="r" t="t"/>
            <a:pathLst>
              <a:path extrusionOk="0" h="1983462" w="1975847">
                <a:moveTo>
                  <a:pt x="0" y="1983462"/>
                </a:moveTo>
                <a:lnTo>
                  <a:pt x="1975847" y="0"/>
                </a:lnTo>
                <a:lnTo>
                  <a:pt x="1975847" y="1983462"/>
                </a:lnTo>
                <a:lnTo>
                  <a:pt x="0" y="1983462"/>
                </a:lnTo>
                <a:close/>
              </a:path>
            </a:pathLst>
          </a:custGeom>
          <a:solidFill>
            <a:schemeClr val="accent6">
              <a:alpha val="8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26" name="Google Shape;426;g37e761a9860_1_1250"/>
          <p:cNvSpPr txBox="1"/>
          <p:nvPr>
            <p:ph type="title"/>
          </p:nvPr>
        </p:nvSpPr>
        <p:spPr>
          <a:xfrm>
            <a:off x="740664" y="2926080"/>
            <a:ext cx="6263700" cy="10974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7200"/>
              <a:buFont typeface="Arial"/>
              <a:buNone/>
              <a:defRPr b="1" sz="7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7" name="Google Shape;427;g37e761a9860_1_1250"/>
          <p:cNvSpPr/>
          <p:nvPr/>
        </p:nvSpPr>
        <p:spPr>
          <a:xfrm>
            <a:off x="0" y="-6706"/>
            <a:ext cx="1170432" cy="1170432"/>
          </a:xfrm>
          <a:custGeom>
            <a:rect b="b" l="l" r="r" t="t"/>
            <a:pathLst>
              <a:path extrusionOk="0" h="1170432" w="1170432">
                <a:moveTo>
                  <a:pt x="0" y="0"/>
                </a:moveTo>
                <a:lnTo>
                  <a:pt x="1170432" y="0"/>
                </a:lnTo>
                <a:lnTo>
                  <a:pt x="0" y="1170432"/>
                </a:lnTo>
                <a:lnTo>
                  <a:pt x="0" y="0"/>
                </a:lnTo>
                <a:close/>
              </a:path>
            </a:pathLst>
          </a:custGeom>
          <a:solidFill>
            <a:schemeClr val="accent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28" name="Google Shape;428;g37e761a9860_1_1250"/>
          <p:cNvSpPr txBox="1"/>
          <p:nvPr>
            <p:ph idx="12" type="sldNum"/>
          </p:nvPr>
        </p:nvSpPr>
        <p:spPr>
          <a:xfrm>
            <a:off x="11314687" y="6085840"/>
            <a:ext cx="508800" cy="508500"/>
          </a:xfrm>
          <a:prstGeom prst="rect">
            <a:avLst/>
          </a:prstGeom>
          <a:noFill/>
          <a:ln>
            <a:noFill/>
          </a:ln>
        </p:spPr>
        <p:txBody>
          <a:bodyPr anchorCtr="0" anchor="b" bIns="0" lIns="0" spcFirstLastPara="1" rIns="0" wrap="square" tIns="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pic>
        <p:nvPicPr>
          <p:cNvPr id="429" name="Google Shape;429;g37e761a9860_1_1250"/>
          <p:cNvPicPr preferRelativeResize="0"/>
          <p:nvPr/>
        </p:nvPicPr>
        <p:blipFill rotWithShape="1">
          <a:blip r:embed="rId2">
            <a:alphaModFix/>
          </a:blip>
          <a:srcRect b="0" l="11848" r="11856" t="0"/>
          <a:stretch/>
        </p:blipFill>
        <p:spPr>
          <a:xfrm>
            <a:off x="-958037" y="-993246"/>
            <a:ext cx="2596338" cy="2629549"/>
          </a:xfrm>
          <a:prstGeom prst="rect">
            <a:avLst/>
          </a:prstGeom>
          <a:noFill/>
          <a:ln>
            <a:noFill/>
          </a:ln>
        </p:spPr>
      </p:pic>
      <p:sp>
        <p:nvSpPr>
          <p:cNvPr id="430" name="Google Shape;430;g37e761a9860_1_1250"/>
          <p:cNvSpPr txBox="1"/>
          <p:nvPr>
            <p:ph idx="1" type="body"/>
          </p:nvPr>
        </p:nvSpPr>
        <p:spPr>
          <a:xfrm>
            <a:off x="838200" y="6252094"/>
            <a:ext cx="10512600" cy="255900"/>
          </a:xfrm>
          <a:prstGeom prst="rect">
            <a:avLst/>
          </a:prstGeom>
          <a:noFill/>
          <a:ln>
            <a:noFill/>
          </a:ln>
        </p:spPr>
        <p:txBody>
          <a:bodyPr anchorCtr="0" anchor="t" bIns="45700" lIns="0" spcFirstLastPara="1" rIns="91425" wrap="square" tIns="45700">
            <a:normAutofit/>
          </a:bodyPr>
          <a:lstStyle>
            <a:lvl1pPr indent="-228600" lvl="0" marL="457200" algn="l">
              <a:lnSpc>
                <a:spcPct val="100000"/>
              </a:lnSpc>
              <a:spcBef>
                <a:spcPts val="1000"/>
              </a:spcBef>
              <a:spcAft>
                <a:spcPts val="0"/>
              </a:spcAft>
              <a:buSzPts val="1200"/>
              <a:buNone/>
              <a:defRPr b="0" sz="1200">
                <a:solidFill>
                  <a:schemeClr val="lt1"/>
                </a:solidFill>
              </a:defRPr>
            </a:lvl1pPr>
            <a:lvl2pPr indent="-342900" lvl="1" marL="914400" algn="l">
              <a:lnSpc>
                <a:spcPct val="100000"/>
              </a:lnSpc>
              <a:spcBef>
                <a:spcPts val="500"/>
              </a:spcBef>
              <a:spcAft>
                <a:spcPts val="0"/>
              </a:spcAft>
              <a:buSzPts val="1800"/>
              <a:buChar char="-"/>
              <a:defRPr/>
            </a:lvl2pPr>
            <a:lvl3pPr indent="-342900" lvl="2" marL="1371600" algn="l">
              <a:lnSpc>
                <a:spcPct val="100000"/>
              </a:lnSpc>
              <a:spcBef>
                <a:spcPts val="500"/>
              </a:spcBef>
              <a:spcAft>
                <a:spcPts val="0"/>
              </a:spcAft>
              <a:buSzPts val="1800"/>
              <a:buChar char="o"/>
              <a:defRPr/>
            </a:lvl3pPr>
            <a:lvl4pPr indent="-342900" lvl="3" marL="1828800" algn="l">
              <a:lnSpc>
                <a:spcPct val="100000"/>
              </a:lnSpc>
              <a:spcBef>
                <a:spcPts val="500"/>
              </a:spcBef>
              <a:spcAft>
                <a:spcPts val="0"/>
              </a:spcAft>
              <a:buClr>
                <a:schemeClr val="dk1"/>
              </a:buClr>
              <a:buSzPts val="1800"/>
              <a:buChar char="-"/>
              <a:defRPr/>
            </a:lvl4pPr>
            <a:lvl5pPr indent="-342900" lvl="4" marL="2286000" algn="l">
              <a:lnSpc>
                <a:spcPct val="10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431" name="Google Shape;431;g37e761a9860_1_1250"/>
          <p:cNvPicPr preferRelativeResize="0"/>
          <p:nvPr/>
        </p:nvPicPr>
        <p:blipFill rotWithShape="1">
          <a:blip r:embed="rId3">
            <a:alphaModFix/>
          </a:blip>
          <a:srcRect b="0" l="0" r="0" t="0"/>
          <a:stretch/>
        </p:blipFill>
        <p:spPr>
          <a:xfrm>
            <a:off x="8156448" y="2057400"/>
            <a:ext cx="2743200" cy="2743200"/>
          </a:xfrm>
          <a:prstGeom prst="rect">
            <a:avLst/>
          </a:prstGeom>
          <a:noFill/>
          <a:ln>
            <a:noFill/>
          </a:ln>
        </p:spPr>
      </p:pic>
    </p:spTree>
  </p:cSld>
  <p:clrMapOvr>
    <a:masterClrMapping/>
  </p:clrMapOvr>
</p:sldLayout>
</file>

<file path=ppt/slideLayouts/slideLayout7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bg>
      <p:bgPr>
        <a:blipFill>
          <a:blip r:embed="rId2">
            <a:alphaModFix/>
          </a:blip>
          <a:stretch>
            <a:fillRect/>
          </a:stretch>
        </a:blipFill>
      </p:bgPr>
    </p:bg>
    <p:spTree>
      <p:nvGrpSpPr>
        <p:cNvPr id="438" name="Shape 438"/>
        <p:cNvGrpSpPr/>
        <p:nvPr/>
      </p:nvGrpSpPr>
      <p:grpSpPr>
        <a:xfrm>
          <a:off x="0" y="0"/>
          <a:ext cx="0" cy="0"/>
          <a:chOff x="0" y="0"/>
          <a:chExt cx="0" cy="0"/>
        </a:xfrm>
      </p:grpSpPr>
      <p:sp>
        <p:nvSpPr>
          <p:cNvPr id="439" name="Google Shape;439;g37e761a9860_1_1528"/>
          <p:cNvSpPr txBox="1"/>
          <p:nvPr>
            <p:ph type="ctrTitle"/>
          </p:nvPr>
        </p:nvSpPr>
        <p:spPr>
          <a:xfrm>
            <a:off x="1524000" y="3077521"/>
            <a:ext cx="9144000" cy="5064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0" name="Google Shape;440;g37e761a9860_1_1528"/>
          <p:cNvSpPr txBox="1"/>
          <p:nvPr>
            <p:ph idx="1" type="subTitle"/>
          </p:nvPr>
        </p:nvSpPr>
        <p:spPr>
          <a:xfrm>
            <a:off x="1524000" y="3551164"/>
            <a:ext cx="9144000" cy="411300"/>
          </a:xfrm>
          <a:prstGeom prst="rect">
            <a:avLst/>
          </a:prstGeom>
          <a:noFill/>
          <a:ln>
            <a:noFill/>
          </a:ln>
        </p:spPr>
        <p:txBody>
          <a:bodyPr anchorCtr="0" anchor="b" bIns="45700" lIns="91425" spcFirstLastPara="1" rIns="91425" wrap="square" tIns="45700">
            <a:noAutofit/>
          </a:bodyPr>
          <a:lstStyle>
            <a:lvl1pPr lvl="0" algn="l">
              <a:lnSpc>
                <a:spcPct val="90000"/>
              </a:lnSpc>
              <a:spcBef>
                <a:spcPts val="1000"/>
              </a:spcBef>
              <a:spcAft>
                <a:spcPts val="0"/>
              </a:spcAft>
              <a:buClr>
                <a:schemeClr val="dk1"/>
              </a:buClr>
              <a:buSzPts val="2200"/>
              <a:buNone/>
              <a:defRPr b="0" i="0" sz="2200" u="none" cap="none" strike="noStrike">
                <a:solidFill>
                  <a:schemeClr val="dk1"/>
                </a:solidFill>
                <a:latin typeface="Arial"/>
                <a:ea typeface="Arial"/>
                <a:cs typeface="Arial"/>
                <a:sym typeface="Aria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41" name="Google Shape;441;g37e761a9860_1_1528"/>
          <p:cNvSpPr txBox="1"/>
          <p:nvPr>
            <p:ph idx="2" type="body"/>
          </p:nvPr>
        </p:nvSpPr>
        <p:spPr>
          <a:xfrm>
            <a:off x="2758698" y="4502475"/>
            <a:ext cx="7909200" cy="10794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1400"/>
              <a:buFont typeface="Arial"/>
              <a:buNone/>
              <a:defRPr b="0" i="0" sz="1400">
                <a:solidFill>
                  <a:srgbClr val="0066CC"/>
                </a:solidFill>
                <a:latin typeface="Arial"/>
                <a:ea typeface="Arial"/>
                <a:cs typeface="Arial"/>
                <a:sym typeface="Aria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2" name="Google Shape;442;g37e761a9860_1_1528"/>
          <p:cNvSpPr txBox="1"/>
          <p:nvPr>
            <p:ph idx="3" type="body"/>
          </p:nvPr>
        </p:nvSpPr>
        <p:spPr>
          <a:xfrm>
            <a:off x="1482429" y="3891609"/>
            <a:ext cx="5034000" cy="496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SzPts val="2800"/>
              <a:buNone/>
              <a:defRPr sz="1800">
                <a:solidFill>
                  <a:srgbClr val="0066CC"/>
                </a:solidFill>
              </a:defRPr>
            </a:lvl1pPr>
            <a:lvl2pPr indent="-381000" lvl="1" marL="914400" algn="l">
              <a:lnSpc>
                <a:spcPct val="90000"/>
              </a:lnSpc>
              <a:spcBef>
                <a:spcPts val="500"/>
              </a:spcBef>
              <a:spcAft>
                <a:spcPts val="0"/>
              </a:spcAft>
              <a:buSzPts val="2400"/>
              <a:buChar char="•"/>
              <a:defRPr/>
            </a:lvl2pPr>
            <a:lvl3pPr indent="-355600" lvl="2" marL="1371600" algn="l">
              <a:lnSpc>
                <a:spcPct val="90000"/>
              </a:lnSpc>
              <a:spcBef>
                <a:spcPts val="500"/>
              </a:spcBef>
              <a:spcAft>
                <a:spcPts val="0"/>
              </a:spcAft>
              <a:buSzPts val="2000"/>
              <a:buChar char="•"/>
              <a:defRPr/>
            </a:lvl3pPr>
            <a:lvl4pPr indent="-342900" lvl="3" marL="1828800" algn="l">
              <a:lnSpc>
                <a:spcPct val="90000"/>
              </a:lnSpc>
              <a:spcBef>
                <a:spcPts val="500"/>
              </a:spcBef>
              <a:spcAft>
                <a:spcPts val="0"/>
              </a:spcAft>
              <a:buSzPts val="1800"/>
              <a:buChar char="•"/>
              <a:defRPr/>
            </a:lvl4pPr>
            <a:lvl5pPr indent="-342900" lvl="4" marL="2286000" algn="l">
              <a:lnSpc>
                <a:spcPct val="90000"/>
              </a:lnSpc>
              <a:spcBef>
                <a:spcPts val="500"/>
              </a:spcBef>
              <a:spcAft>
                <a:spcPts val="0"/>
              </a:spcAft>
              <a:buSzPts val="1800"/>
              <a:buChar char="•"/>
              <a:defRPr/>
            </a:lvl5pPr>
            <a:lvl6pPr indent="-342900" lvl="5" marL="2743200" algn="l">
              <a:lnSpc>
                <a:spcPct val="90000"/>
              </a:lnSpc>
              <a:spcBef>
                <a:spcPts val="50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Title, Subtitle &amp; Content">
    <p:bg>
      <p:bgPr>
        <a:blipFill>
          <a:blip r:embed="rId2">
            <a:alphaModFix/>
          </a:blip>
          <a:stretch>
            <a:fillRect/>
          </a:stretch>
        </a:blipFill>
      </p:bgPr>
    </p:bg>
    <p:spTree>
      <p:nvGrpSpPr>
        <p:cNvPr id="443" name="Shape 443"/>
        <p:cNvGrpSpPr/>
        <p:nvPr/>
      </p:nvGrpSpPr>
      <p:grpSpPr>
        <a:xfrm>
          <a:off x="0" y="0"/>
          <a:ext cx="0" cy="0"/>
          <a:chOff x="0" y="0"/>
          <a:chExt cx="0" cy="0"/>
        </a:xfrm>
      </p:grpSpPr>
      <p:sp>
        <p:nvSpPr>
          <p:cNvPr id="444" name="Google Shape;444;g37e761a9860_1_153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5" name="Google Shape;445;g37e761a9860_1_153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46" name="Google Shape;446;g37e761a9860_1_153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1">
  <p:cSld name="Section 1">
    <p:bg>
      <p:bgPr>
        <a:blipFill>
          <a:blip r:embed="rId2">
            <a:alphaModFix/>
          </a:blip>
          <a:stretch>
            <a:fillRect/>
          </a:stretch>
        </a:blipFill>
      </p:bgPr>
    </p:bg>
    <p:spTree>
      <p:nvGrpSpPr>
        <p:cNvPr id="447" name="Shape 447"/>
        <p:cNvGrpSpPr/>
        <p:nvPr/>
      </p:nvGrpSpPr>
      <p:grpSpPr>
        <a:xfrm>
          <a:off x="0" y="0"/>
          <a:ext cx="0" cy="0"/>
          <a:chOff x="0" y="0"/>
          <a:chExt cx="0" cy="0"/>
        </a:xfrm>
      </p:grpSpPr>
      <p:sp>
        <p:nvSpPr>
          <p:cNvPr id="448" name="Google Shape;448;g37e761a9860_1_1537"/>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lvl1pPr lvl="0" algn="r">
              <a:lnSpc>
                <a:spcPct val="90000"/>
              </a:lnSpc>
              <a:spcBef>
                <a:spcPts val="0"/>
              </a:spcBef>
              <a:spcAft>
                <a:spcPts val="0"/>
              </a:spcAft>
              <a:buClr>
                <a:schemeClr val="dk1"/>
              </a:buClr>
              <a:buSzPts val="2400"/>
              <a:buFont typeface="Arial"/>
              <a:buNone/>
              <a:defRPr b="0" i="0" sz="32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49" name="Google Shape;449;g37e761a9860_1_1537"/>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2_Title 1 Line &amp; Content">
    <p:bg>
      <p:bgPr>
        <a:blipFill>
          <a:blip r:embed="rId2">
            <a:alphaModFix/>
          </a:blip>
          <a:stretch>
            <a:fillRect/>
          </a:stretch>
        </a:blipFill>
      </p:bgPr>
    </p:bg>
    <p:spTree>
      <p:nvGrpSpPr>
        <p:cNvPr id="450" name="Shape 450"/>
        <p:cNvGrpSpPr/>
        <p:nvPr/>
      </p:nvGrpSpPr>
      <p:grpSpPr>
        <a:xfrm>
          <a:off x="0" y="0"/>
          <a:ext cx="0" cy="0"/>
          <a:chOff x="0" y="0"/>
          <a:chExt cx="0" cy="0"/>
        </a:xfrm>
      </p:grpSpPr>
      <p:sp>
        <p:nvSpPr>
          <p:cNvPr id="451" name="Google Shape;451;g37e761a9860_1_1540"/>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2" name="Google Shape;452;g37e761a9860_1_15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53" name="Google Shape;453;g37e761a9860_1_1540"/>
          <p:cNvSpPr/>
          <p:nvPr>
            <p:ph idx="2" type="pic"/>
          </p:nvPr>
        </p:nvSpPr>
        <p:spPr>
          <a:xfrm>
            <a:off x="961925" y="1087655"/>
            <a:ext cx="10541100" cy="4923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p:cSld name="Title, Subtitle &amp; Content">
    <p:bg>
      <p:bgPr>
        <a:blipFill>
          <a:blip r:embed="rId2">
            <a:alphaModFix/>
          </a:blip>
          <a:stretch>
            <a:fillRect/>
          </a:stretch>
        </a:blipFill>
      </p:bgPr>
    </p:bg>
    <p:spTree>
      <p:nvGrpSpPr>
        <p:cNvPr id="44" name="Shape 44"/>
        <p:cNvGrpSpPr/>
        <p:nvPr/>
      </p:nvGrpSpPr>
      <p:grpSpPr>
        <a:xfrm>
          <a:off x="0" y="0"/>
          <a:ext cx="0" cy="0"/>
          <a:chOff x="0" y="0"/>
          <a:chExt cx="0" cy="0"/>
        </a:xfrm>
      </p:grpSpPr>
      <p:sp>
        <p:nvSpPr>
          <p:cNvPr id="45" name="Google Shape;45;p11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 name="Google Shape;46;p118"/>
          <p:cNvSpPr txBox="1"/>
          <p:nvPr>
            <p:ph idx="1" type="body"/>
          </p:nvPr>
        </p:nvSpPr>
        <p:spPr>
          <a:xfrm>
            <a:off x="849630"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00"/>
              </a:spcBef>
              <a:spcAft>
                <a:spcPts val="0"/>
              </a:spcAft>
              <a:buClr>
                <a:srgbClr val="0066CC"/>
              </a:buClr>
              <a:buSzPts val="2200"/>
              <a:buNone/>
              <a:defRPr b="0" i="0" sz="22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7" name="Google Shape;47;p118"/>
          <p:cNvSpPr txBox="1"/>
          <p:nvPr>
            <p:ph type="title"/>
          </p:nvPr>
        </p:nvSpPr>
        <p:spPr>
          <a:xfrm>
            <a:off x="972127" y="347852"/>
            <a:ext cx="10515600" cy="8481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1_Title, Subtitle &amp; Content">
    <p:bg>
      <p:bgPr>
        <a:blipFill>
          <a:blip r:embed="rId2">
            <a:alphaModFix/>
          </a:blip>
          <a:stretch>
            <a:fillRect/>
          </a:stretch>
        </a:blipFill>
      </p:bgPr>
    </p:bg>
    <p:spTree>
      <p:nvGrpSpPr>
        <p:cNvPr id="454" name="Shape 454"/>
        <p:cNvGrpSpPr/>
        <p:nvPr/>
      </p:nvGrpSpPr>
      <p:grpSpPr>
        <a:xfrm>
          <a:off x="0" y="0"/>
          <a:ext cx="0" cy="0"/>
          <a:chOff x="0" y="0"/>
          <a:chExt cx="0" cy="0"/>
        </a:xfrm>
      </p:grpSpPr>
      <p:sp>
        <p:nvSpPr>
          <p:cNvPr id="455" name="Google Shape;455;g37e761a9860_1_1544"/>
          <p:cNvSpPr txBox="1"/>
          <p:nvPr>
            <p:ph idx="1" type="body"/>
          </p:nvPr>
        </p:nvSpPr>
        <p:spPr>
          <a:xfrm>
            <a:off x="971551" y="1361191"/>
            <a:ext cx="10515600" cy="4432200"/>
          </a:xfrm>
          <a:prstGeom prst="rect">
            <a:avLst/>
          </a:prstGeom>
          <a:noFill/>
          <a:ln>
            <a:noFill/>
          </a:ln>
        </p:spPr>
        <p:txBody>
          <a:bodyPr anchorCtr="0" anchor="t" bIns="34275" lIns="68575" spcFirstLastPara="1" rIns="68575" wrap="square" tIns="34275">
            <a:no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56" name="Google Shape;456;g37e761a9860_1_1544"/>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57" name="Google Shape;457;g37e761a9860_1_1544"/>
          <p:cNvSpPr txBox="1"/>
          <p:nvPr>
            <p:ph idx="2" type="body"/>
          </p:nvPr>
        </p:nvSpPr>
        <p:spPr>
          <a:xfrm>
            <a:off x="849629"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0066CC"/>
              </a:buClr>
              <a:buSzPts val="1700"/>
              <a:buNone/>
              <a:defRPr b="0" i="0" sz="2267">
                <a:solidFill>
                  <a:srgbClr val="0066CC"/>
                </a:solidFill>
                <a:latin typeface="Arial"/>
                <a:ea typeface="Arial"/>
                <a:cs typeface="Arial"/>
                <a:sym typeface="Arial"/>
              </a:defRPr>
            </a:lvl1pPr>
            <a:lvl2pPr indent="-342900" lvl="1" marL="914400" algn="l">
              <a:lnSpc>
                <a:spcPct val="90000"/>
              </a:lnSpc>
              <a:spcBef>
                <a:spcPts val="533"/>
              </a:spcBef>
              <a:spcAft>
                <a:spcPts val="0"/>
              </a:spcAft>
              <a:buClr>
                <a:schemeClr val="dk2"/>
              </a:buClr>
              <a:buSzPts val="1800"/>
              <a:buChar char="•"/>
              <a:defRPr>
                <a:solidFill>
                  <a:schemeClr val="dk2"/>
                </a:solidFill>
              </a:defRPr>
            </a:lvl2pPr>
            <a:lvl3pPr indent="-323850" lvl="2" marL="1371600" algn="l">
              <a:lnSpc>
                <a:spcPct val="90000"/>
              </a:lnSpc>
              <a:spcBef>
                <a:spcPts val="533"/>
              </a:spcBef>
              <a:spcAft>
                <a:spcPts val="0"/>
              </a:spcAft>
              <a:buClr>
                <a:schemeClr val="dk2"/>
              </a:buClr>
              <a:buSzPts val="1500"/>
              <a:buChar char="•"/>
              <a:defRPr>
                <a:solidFill>
                  <a:schemeClr val="dk2"/>
                </a:solidFill>
              </a:defRPr>
            </a:lvl3pPr>
            <a:lvl4pPr indent="-317500" lvl="3" marL="1828800" algn="l">
              <a:lnSpc>
                <a:spcPct val="90000"/>
              </a:lnSpc>
              <a:spcBef>
                <a:spcPts val="533"/>
              </a:spcBef>
              <a:spcAft>
                <a:spcPts val="0"/>
              </a:spcAft>
              <a:buClr>
                <a:schemeClr val="dk2"/>
              </a:buClr>
              <a:buSzPts val="1400"/>
              <a:buChar char="•"/>
              <a:defRPr>
                <a:solidFill>
                  <a:schemeClr val="dk2"/>
                </a:solidFill>
              </a:defRPr>
            </a:lvl4pPr>
            <a:lvl5pPr indent="-317500" lvl="4" marL="2286000" algn="l">
              <a:lnSpc>
                <a:spcPct val="90000"/>
              </a:lnSpc>
              <a:spcBef>
                <a:spcPts val="533"/>
              </a:spcBef>
              <a:spcAft>
                <a:spcPts val="0"/>
              </a:spcAft>
              <a:buClr>
                <a:schemeClr val="dk2"/>
              </a:buClr>
              <a:buSzPts val="1400"/>
              <a:buChar char="•"/>
              <a:defRPr>
                <a:solidFill>
                  <a:schemeClr val="dk2"/>
                </a:solidFil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58" name="Google Shape;458;g37e761a9860_1_1544"/>
          <p:cNvSpPr txBox="1"/>
          <p:nvPr>
            <p:ph type="title"/>
          </p:nvPr>
        </p:nvSpPr>
        <p:spPr>
          <a:xfrm>
            <a:off x="972127" y="347852"/>
            <a:ext cx="10515600" cy="10134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p:cSld name="Title, Subtitle &amp; Content 31">
    <p:bg>
      <p:bgPr>
        <a:blipFill>
          <a:blip r:embed="rId2">
            <a:alphaModFix/>
          </a:blip>
          <a:stretch>
            <a:fillRect/>
          </a:stretch>
        </a:blipFill>
      </p:bgPr>
    </p:bg>
    <p:spTree>
      <p:nvGrpSpPr>
        <p:cNvPr id="459" name="Shape 459"/>
        <p:cNvGrpSpPr/>
        <p:nvPr/>
      </p:nvGrpSpPr>
      <p:grpSpPr>
        <a:xfrm>
          <a:off x="0" y="0"/>
          <a:ext cx="0" cy="0"/>
          <a:chOff x="0" y="0"/>
          <a:chExt cx="0" cy="0"/>
        </a:xfrm>
      </p:grpSpPr>
      <p:sp>
        <p:nvSpPr>
          <p:cNvPr id="460" name="Google Shape;460;g37e761a9860_1_1549"/>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1" name="Google Shape;461;g37e761a9860_1_1549"/>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4">
  <p:cSld name="Title, Subtitle &amp; Content 4">
    <p:bg>
      <p:bgPr>
        <a:blipFill>
          <a:blip r:embed="rId2">
            <a:alphaModFix/>
          </a:blip>
          <a:stretch>
            <a:fillRect/>
          </a:stretch>
        </a:blipFill>
      </p:bgPr>
    </p:bg>
    <p:spTree>
      <p:nvGrpSpPr>
        <p:cNvPr id="462" name="Shape 462"/>
        <p:cNvGrpSpPr/>
        <p:nvPr/>
      </p:nvGrpSpPr>
      <p:grpSpPr>
        <a:xfrm>
          <a:off x="0" y="0"/>
          <a:ext cx="0" cy="0"/>
          <a:chOff x="0" y="0"/>
          <a:chExt cx="0" cy="0"/>
        </a:xfrm>
      </p:grpSpPr>
      <p:sp>
        <p:nvSpPr>
          <p:cNvPr id="463" name="Google Shape;463;g37e761a9860_1_1552"/>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64" name="Google Shape;464;g37e761a9860_1_1552"/>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65" name="Google Shape;465;g37e761a9860_1_1552"/>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66" name="Shape 466"/>
        <p:cNvGrpSpPr/>
        <p:nvPr/>
      </p:nvGrpSpPr>
      <p:grpSpPr>
        <a:xfrm>
          <a:off x="0" y="0"/>
          <a:ext cx="0" cy="0"/>
          <a:chOff x="0" y="0"/>
          <a:chExt cx="0" cy="0"/>
        </a:xfrm>
      </p:grpSpPr>
      <p:sp>
        <p:nvSpPr>
          <p:cNvPr id="467" name="Google Shape;467;g37e761a9860_1_1556"/>
          <p:cNvSpPr txBox="1"/>
          <p:nvPr>
            <p:ph type="title"/>
          </p:nvPr>
        </p:nvSpPr>
        <p:spPr>
          <a:xfrm>
            <a:off x="838200" y="365125"/>
            <a:ext cx="10515600" cy="1325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68" name="Google Shape;468;g37e761a9860_1_1556"/>
          <p:cNvSpPr txBox="1"/>
          <p:nvPr>
            <p:ph idx="1" type="body"/>
          </p:nvPr>
        </p:nvSpPr>
        <p:spPr>
          <a:xfrm>
            <a:off x="838200" y="1825625"/>
            <a:ext cx="5181600" cy="43512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469" name="Google Shape;469;g37e761a9860_1_1556"/>
          <p:cNvSpPr txBox="1"/>
          <p:nvPr>
            <p:ph idx="2" type="body"/>
          </p:nvPr>
        </p:nvSpPr>
        <p:spPr>
          <a:xfrm>
            <a:off x="6172200" y="1825625"/>
            <a:ext cx="5181600" cy="4351200"/>
          </a:xfrm>
          <a:prstGeom prst="rect">
            <a:avLst/>
          </a:prstGeom>
          <a:noFill/>
          <a:ln>
            <a:noFill/>
          </a:ln>
        </p:spPr>
        <p:txBody>
          <a:bodyPr anchorCtr="0" anchor="t" bIns="34275" lIns="68575" spcFirstLastPara="1" rIns="68575" wrap="square" tIns="34275">
            <a:noAutofit/>
          </a:bodyPr>
          <a:lstStyle>
            <a:lvl1pPr indent="-361950" lvl="0" marL="457200" algn="l">
              <a:lnSpc>
                <a:spcPct val="90000"/>
              </a:lnSpc>
              <a:spcBef>
                <a:spcPts val="1067"/>
              </a:spcBef>
              <a:spcAft>
                <a:spcPts val="0"/>
              </a:spcAft>
              <a:buSzPts val="2100"/>
              <a:buChar char="•"/>
              <a:defRPr/>
            </a:lvl1pPr>
            <a:lvl2pPr indent="-342900" lvl="1" marL="914400" algn="l">
              <a:lnSpc>
                <a:spcPct val="90000"/>
              </a:lnSpc>
              <a:spcBef>
                <a:spcPts val="533"/>
              </a:spcBef>
              <a:spcAft>
                <a:spcPts val="0"/>
              </a:spcAft>
              <a:buSzPts val="1800"/>
              <a:buChar char="•"/>
              <a:defRPr/>
            </a:lvl2pPr>
            <a:lvl3pPr indent="-323850" lvl="2" marL="1371600" algn="l">
              <a:lnSpc>
                <a:spcPct val="90000"/>
              </a:lnSpc>
              <a:spcBef>
                <a:spcPts val="533"/>
              </a:spcBef>
              <a:spcAft>
                <a:spcPts val="0"/>
              </a:spcAft>
              <a:buSzPts val="1500"/>
              <a:buChar char="•"/>
              <a:defRPr/>
            </a:lvl3pPr>
            <a:lvl4pPr indent="-317500" lvl="3" marL="1828800" algn="l">
              <a:lnSpc>
                <a:spcPct val="90000"/>
              </a:lnSpc>
              <a:spcBef>
                <a:spcPts val="533"/>
              </a:spcBef>
              <a:spcAft>
                <a:spcPts val="0"/>
              </a:spcAft>
              <a:buSzPts val="1400"/>
              <a:buChar char="•"/>
              <a:defRPr/>
            </a:lvl4pPr>
            <a:lvl5pPr indent="-317500" lvl="4" marL="2286000" algn="l">
              <a:lnSpc>
                <a:spcPct val="90000"/>
              </a:lnSpc>
              <a:spcBef>
                <a:spcPts val="533"/>
              </a:spcBef>
              <a:spcAft>
                <a:spcPts val="0"/>
              </a:spcAft>
              <a:buSzPts val="1400"/>
              <a:buChar char="•"/>
              <a:defRPr/>
            </a:lvl5pPr>
            <a:lvl6pPr indent="-317500" lvl="5" marL="2743200" algn="l">
              <a:lnSpc>
                <a:spcPct val="90000"/>
              </a:lnSpc>
              <a:spcBef>
                <a:spcPts val="533"/>
              </a:spcBef>
              <a:spcAft>
                <a:spcPts val="0"/>
              </a:spcAft>
              <a:buSzPts val="1400"/>
              <a:buChar char="•"/>
              <a:defRPr/>
            </a:lvl6pPr>
            <a:lvl7pPr indent="-317500" lvl="6" marL="3200400" algn="l">
              <a:lnSpc>
                <a:spcPct val="90000"/>
              </a:lnSpc>
              <a:spcBef>
                <a:spcPts val="533"/>
              </a:spcBef>
              <a:spcAft>
                <a:spcPts val="0"/>
              </a:spcAft>
              <a:buSzPts val="1400"/>
              <a:buChar char="•"/>
              <a:defRPr/>
            </a:lvl7pPr>
            <a:lvl8pPr indent="-317500" lvl="7" marL="3657600" algn="l">
              <a:lnSpc>
                <a:spcPct val="90000"/>
              </a:lnSpc>
              <a:spcBef>
                <a:spcPts val="533"/>
              </a:spcBef>
              <a:spcAft>
                <a:spcPts val="0"/>
              </a:spcAft>
              <a:buSzPts val="1400"/>
              <a:buChar char="•"/>
              <a:defRPr/>
            </a:lvl8pPr>
            <a:lvl9pPr indent="-317500" lvl="8" marL="4114800" algn="l">
              <a:lnSpc>
                <a:spcPct val="90000"/>
              </a:lnSpc>
              <a:spcBef>
                <a:spcPts val="533"/>
              </a:spcBef>
              <a:spcAft>
                <a:spcPts val="0"/>
              </a:spcAft>
              <a:buSzPts val="1400"/>
              <a:buChar char="•"/>
              <a:defRPr/>
            </a:lvl9pPr>
          </a:lstStyle>
          <a:p/>
        </p:txBody>
      </p:sp>
      <p:sp>
        <p:nvSpPr>
          <p:cNvPr id="470" name="Google Shape;470;g37e761a9860_1_1556"/>
          <p:cNvSpPr txBox="1"/>
          <p:nvPr>
            <p:ph idx="10" type="dt"/>
          </p:nvPr>
        </p:nvSpPr>
        <p:spPr>
          <a:xfrm>
            <a:off x="838200" y="6356351"/>
            <a:ext cx="2743200" cy="365100"/>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1" name="Google Shape;471;g37e761a9860_1_1556"/>
          <p:cNvSpPr txBox="1"/>
          <p:nvPr>
            <p:ph idx="11" type="ftr"/>
          </p:nvPr>
        </p:nvSpPr>
        <p:spPr>
          <a:xfrm>
            <a:off x="4038600" y="6356351"/>
            <a:ext cx="4114800" cy="365100"/>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472" name="Google Shape;472;g37e761a9860_1_1556"/>
          <p:cNvSpPr txBox="1"/>
          <p:nvPr>
            <p:ph idx="12" type="sldNum"/>
          </p:nvPr>
        </p:nvSpPr>
        <p:spPr>
          <a:xfrm>
            <a:off x="8610600" y="6356351"/>
            <a:ext cx="27432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3">
  <p:cSld name="Title, Subtitle &amp; Content 23">
    <p:bg>
      <p:bgPr>
        <a:blipFill>
          <a:blip r:embed="rId2">
            <a:alphaModFix/>
          </a:blip>
          <a:stretch>
            <a:fillRect/>
          </a:stretch>
        </a:blipFill>
      </p:bgPr>
    </p:bg>
    <p:spTree>
      <p:nvGrpSpPr>
        <p:cNvPr id="473" name="Shape 473"/>
        <p:cNvGrpSpPr/>
        <p:nvPr/>
      </p:nvGrpSpPr>
      <p:grpSpPr>
        <a:xfrm>
          <a:off x="0" y="0"/>
          <a:ext cx="0" cy="0"/>
          <a:chOff x="0" y="0"/>
          <a:chExt cx="0" cy="0"/>
        </a:xfrm>
      </p:grpSpPr>
      <p:sp>
        <p:nvSpPr>
          <p:cNvPr id="474" name="Google Shape;474;g37e761a9860_1_1563"/>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75" name="Google Shape;475;g37e761a9860_1_1563"/>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76" name="Google Shape;476;g37e761a9860_1_1563"/>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4">
  <p:cSld name="Title, Subtitle &amp; Content 24">
    <p:bg>
      <p:bgPr>
        <a:blipFill>
          <a:blip r:embed="rId2">
            <a:alphaModFix/>
          </a:blip>
          <a:stretch>
            <a:fillRect/>
          </a:stretch>
        </a:blipFill>
      </p:bgPr>
    </p:bg>
    <p:spTree>
      <p:nvGrpSpPr>
        <p:cNvPr id="477" name="Shape 477"/>
        <p:cNvGrpSpPr/>
        <p:nvPr/>
      </p:nvGrpSpPr>
      <p:grpSpPr>
        <a:xfrm>
          <a:off x="0" y="0"/>
          <a:ext cx="0" cy="0"/>
          <a:chOff x="0" y="0"/>
          <a:chExt cx="0" cy="0"/>
        </a:xfrm>
      </p:grpSpPr>
      <p:sp>
        <p:nvSpPr>
          <p:cNvPr id="478" name="Google Shape;478;g37e761a9860_1_1567"/>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79" name="Google Shape;479;g37e761a9860_1_1567"/>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25">
  <p:cSld name="Title, Subtitle &amp; Content 25">
    <p:bg>
      <p:bgPr>
        <a:blipFill>
          <a:blip r:embed="rId2">
            <a:alphaModFix/>
          </a:blip>
          <a:stretch>
            <a:fillRect/>
          </a:stretch>
        </a:blipFill>
      </p:bgPr>
    </p:bg>
    <p:spTree>
      <p:nvGrpSpPr>
        <p:cNvPr id="480" name="Shape 480"/>
        <p:cNvGrpSpPr/>
        <p:nvPr/>
      </p:nvGrpSpPr>
      <p:grpSpPr>
        <a:xfrm>
          <a:off x="0" y="0"/>
          <a:ext cx="0" cy="0"/>
          <a:chOff x="0" y="0"/>
          <a:chExt cx="0" cy="0"/>
        </a:xfrm>
      </p:grpSpPr>
      <p:sp>
        <p:nvSpPr>
          <p:cNvPr id="481" name="Google Shape;481;g37e761a9860_1_1570"/>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rgbClr val="003889"/>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82" name="Google Shape;482;g37e761a9860_1_1570"/>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5">
  <p:cSld name="Title, Subtitle &amp; Content 5">
    <p:bg>
      <p:bgPr>
        <a:blipFill>
          <a:blip r:embed="rId2">
            <a:alphaModFix/>
          </a:blip>
          <a:stretch>
            <a:fillRect/>
          </a:stretch>
        </a:blipFill>
      </p:bgPr>
    </p:bg>
    <p:spTree>
      <p:nvGrpSpPr>
        <p:cNvPr id="483" name="Shape 483"/>
        <p:cNvGrpSpPr/>
        <p:nvPr/>
      </p:nvGrpSpPr>
      <p:grpSpPr>
        <a:xfrm>
          <a:off x="0" y="0"/>
          <a:ext cx="0" cy="0"/>
          <a:chOff x="0" y="0"/>
          <a:chExt cx="0" cy="0"/>
        </a:xfrm>
      </p:grpSpPr>
      <p:sp>
        <p:nvSpPr>
          <p:cNvPr id="484" name="Google Shape;484;g37e761a9860_1_1573"/>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85" name="Google Shape;485;g37e761a9860_1_1573"/>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86" name="Google Shape;486;g37e761a9860_1_1573"/>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
  <p:cSld name="Title, Subtitle &amp; Content 3">
    <p:bg>
      <p:bgPr>
        <a:blipFill>
          <a:blip r:embed="rId2">
            <a:alphaModFix/>
          </a:blip>
          <a:stretch>
            <a:fillRect/>
          </a:stretch>
        </a:blipFill>
      </p:bgPr>
    </p:bg>
    <p:spTree>
      <p:nvGrpSpPr>
        <p:cNvPr id="487" name="Shape 487"/>
        <p:cNvGrpSpPr/>
        <p:nvPr/>
      </p:nvGrpSpPr>
      <p:grpSpPr>
        <a:xfrm>
          <a:off x="0" y="0"/>
          <a:ext cx="0" cy="0"/>
          <a:chOff x="0" y="0"/>
          <a:chExt cx="0" cy="0"/>
        </a:xfrm>
      </p:grpSpPr>
      <p:sp>
        <p:nvSpPr>
          <p:cNvPr id="488" name="Google Shape;488;g37e761a9860_1_1577"/>
          <p:cNvSpPr txBox="1"/>
          <p:nvPr>
            <p:ph idx="1" type="body"/>
          </p:nvPr>
        </p:nvSpPr>
        <p:spPr>
          <a:xfrm>
            <a:off x="971551" y="1133475"/>
            <a:ext cx="10515600" cy="4659900"/>
          </a:xfrm>
          <a:prstGeom prst="rect">
            <a:avLst/>
          </a:prstGeom>
          <a:noFill/>
          <a:ln>
            <a:noFill/>
          </a:ln>
        </p:spPr>
        <p:txBody>
          <a:bodyPr anchorCtr="0" anchor="t" bIns="34275" lIns="68575" spcFirstLastPara="1" rIns="68575" wrap="square" tIns="34275">
            <a:normAutofit/>
          </a:bodyPr>
          <a:lstStyle>
            <a:lvl1pPr indent="-323850" lvl="0" marL="457200" algn="l">
              <a:lnSpc>
                <a:spcPct val="114000"/>
              </a:lnSpc>
              <a:spcBef>
                <a:spcPts val="1067"/>
              </a:spcBef>
              <a:spcAft>
                <a:spcPts val="0"/>
              </a:spcAft>
              <a:buClr>
                <a:schemeClr val="dk1"/>
              </a:buClr>
              <a:buSzPts val="1500"/>
              <a:buChar char="•"/>
              <a:defRPr b="0" i="0" sz="2400">
                <a:latin typeface="Arial"/>
                <a:ea typeface="Arial"/>
                <a:cs typeface="Arial"/>
                <a:sym typeface="Arial"/>
              </a:defRPr>
            </a:lvl1pPr>
            <a:lvl2pPr indent="-317500" lvl="1" marL="9144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2pPr>
            <a:lvl3pPr indent="-317500" lvl="2" marL="13716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3pPr>
            <a:lvl4pPr indent="-317500" lvl="3" marL="18288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4pPr>
            <a:lvl5pPr indent="-317500" lvl="4" marL="2286000" algn="l">
              <a:lnSpc>
                <a:spcPct val="114000"/>
              </a:lnSpc>
              <a:spcBef>
                <a:spcPts val="533"/>
              </a:spcBef>
              <a:spcAft>
                <a:spcPts val="0"/>
              </a:spcAft>
              <a:buClr>
                <a:srgbClr val="0066CC"/>
              </a:buClr>
              <a:buSzPts val="1400"/>
              <a:buChar char="•"/>
              <a:defRPr b="0" i="0" sz="1867">
                <a:solidFill>
                  <a:srgbClr val="0066CC"/>
                </a:solidFill>
                <a:latin typeface="Arial"/>
                <a:ea typeface="Arial"/>
                <a:cs typeface="Arial"/>
                <a:sym typeface="Aria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
        <p:nvSpPr>
          <p:cNvPr id="489" name="Google Shape;489;g37e761a9860_1_1577"/>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490" name="Google Shape;490;g37e761a9860_1_1577"/>
          <p:cNvSpPr txBox="1"/>
          <p:nvPr>
            <p:ph type="title"/>
          </p:nvPr>
        </p:nvSpPr>
        <p:spPr>
          <a:xfrm>
            <a:off x="972127" y="347853"/>
            <a:ext cx="10515600" cy="6009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 point">
    <p:spTree>
      <p:nvGrpSpPr>
        <p:cNvPr id="491" name="Shape 491"/>
        <p:cNvGrpSpPr/>
        <p:nvPr/>
      </p:nvGrpSpPr>
      <p:grpSpPr>
        <a:xfrm>
          <a:off x="0" y="0"/>
          <a:ext cx="0" cy="0"/>
          <a:chOff x="0" y="0"/>
          <a:chExt cx="0" cy="0"/>
        </a:xfrm>
      </p:grpSpPr>
      <p:sp>
        <p:nvSpPr>
          <p:cNvPr id="492" name="Google Shape;492;g37e761a9860_1_1581"/>
          <p:cNvSpPr txBox="1"/>
          <p:nvPr>
            <p:ph type="title"/>
          </p:nvPr>
        </p:nvSpPr>
        <p:spPr>
          <a:xfrm>
            <a:off x="653667" y="600200"/>
            <a:ext cx="8490300" cy="5454300"/>
          </a:xfrm>
          <a:prstGeom prst="rect">
            <a:avLst/>
          </a:prstGeom>
          <a:noFill/>
          <a:ln>
            <a:noFill/>
          </a:ln>
        </p:spPr>
        <p:txBody>
          <a:bodyPr anchorCtr="0" anchor="ctr" bIns="68575" lIns="68575" spcFirstLastPara="1" rIns="68575" wrap="square" tIns="68575">
            <a:normAutofit/>
          </a:bodyPr>
          <a:lstStyle>
            <a:lvl1pPr lvl="0" algn="l">
              <a:lnSpc>
                <a:spcPct val="100000"/>
              </a:lnSpc>
              <a:spcBef>
                <a:spcPts val="0"/>
              </a:spcBef>
              <a:spcAft>
                <a:spcPts val="0"/>
              </a:spcAft>
              <a:buSzPts val="3600"/>
              <a:buNone/>
              <a:defRPr sz="6400"/>
            </a:lvl1pPr>
            <a:lvl2pPr lvl="1" algn="l">
              <a:lnSpc>
                <a:spcPct val="100000"/>
              </a:lnSpc>
              <a:spcBef>
                <a:spcPts val="0"/>
              </a:spcBef>
              <a:spcAft>
                <a:spcPts val="0"/>
              </a:spcAft>
              <a:buSzPts val="3600"/>
              <a:buNone/>
              <a:defRPr sz="6400"/>
            </a:lvl2pPr>
            <a:lvl3pPr lvl="2" algn="l">
              <a:lnSpc>
                <a:spcPct val="100000"/>
              </a:lnSpc>
              <a:spcBef>
                <a:spcPts val="0"/>
              </a:spcBef>
              <a:spcAft>
                <a:spcPts val="0"/>
              </a:spcAft>
              <a:buSzPts val="3600"/>
              <a:buNone/>
              <a:defRPr sz="6400"/>
            </a:lvl3pPr>
            <a:lvl4pPr lvl="3" algn="l">
              <a:lnSpc>
                <a:spcPct val="100000"/>
              </a:lnSpc>
              <a:spcBef>
                <a:spcPts val="0"/>
              </a:spcBef>
              <a:spcAft>
                <a:spcPts val="0"/>
              </a:spcAft>
              <a:buSzPts val="3600"/>
              <a:buNone/>
              <a:defRPr sz="6400"/>
            </a:lvl4pPr>
            <a:lvl5pPr lvl="4" algn="l">
              <a:lnSpc>
                <a:spcPct val="100000"/>
              </a:lnSpc>
              <a:spcBef>
                <a:spcPts val="0"/>
              </a:spcBef>
              <a:spcAft>
                <a:spcPts val="0"/>
              </a:spcAft>
              <a:buSzPts val="3600"/>
              <a:buNone/>
              <a:defRPr sz="6400"/>
            </a:lvl5pPr>
            <a:lvl6pPr lvl="5" algn="l">
              <a:lnSpc>
                <a:spcPct val="100000"/>
              </a:lnSpc>
              <a:spcBef>
                <a:spcPts val="0"/>
              </a:spcBef>
              <a:spcAft>
                <a:spcPts val="0"/>
              </a:spcAft>
              <a:buSzPts val="3600"/>
              <a:buNone/>
              <a:defRPr sz="6400"/>
            </a:lvl6pPr>
            <a:lvl7pPr lvl="6" algn="l">
              <a:lnSpc>
                <a:spcPct val="100000"/>
              </a:lnSpc>
              <a:spcBef>
                <a:spcPts val="0"/>
              </a:spcBef>
              <a:spcAft>
                <a:spcPts val="0"/>
              </a:spcAft>
              <a:buSzPts val="3600"/>
              <a:buNone/>
              <a:defRPr sz="6400"/>
            </a:lvl7pPr>
            <a:lvl8pPr lvl="7" algn="l">
              <a:lnSpc>
                <a:spcPct val="100000"/>
              </a:lnSpc>
              <a:spcBef>
                <a:spcPts val="0"/>
              </a:spcBef>
              <a:spcAft>
                <a:spcPts val="0"/>
              </a:spcAft>
              <a:buSzPts val="3600"/>
              <a:buNone/>
              <a:defRPr sz="6400"/>
            </a:lvl8pPr>
            <a:lvl9pPr lvl="8" algn="l">
              <a:lnSpc>
                <a:spcPct val="100000"/>
              </a:lnSpc>
              <a:spcBef>
                <a:spcPts val="0"/>
              </a:spcBef>
              <a:spcAft>
                <a:spcPts val="0"/>
              </a:spcAft>
              <a:buSzPts val="3600"/>
              <a:buNone/>
              <a:defRPr sz="6400"/>
            </a:lvl9pPr>
          </a:lstStyle>
          <a:p/>
        </p:txBody>
      </p:sp>
      <p:sp>
        <p:nvSpPr>
          <p:cNvPr id="493" name="Google Shape;493;g37e761a9860_1_1581"/>
          <p:cNvSpPr txBox="1"/>
          <p:nvPr>
            <p:ph idx="12" type="sldNum"/>
          </p:nvPr>
        </p:nvSpPr>
        <p:spPr>
          <a:xfrm>
            <a:off x="11296611" y="6217623"/>
            <a:ext cx="731700" cy="524700"/>
          </a:xfrm>
          <a:prstGeom prst="rect">
            <a:avLst/>
          </a:prstGeom>
          <a:noFill/>
          <a:ln>
            <a:noFill/>
          </a:ln>
        </p:spPr>
        <p:txBody>
          <a:bodyPr anchorCtr="0" anchor="ctr" bIns="68575" lIns="68575" spcFirstLastPara="1" rIns="68575" wrap="square" tIns="68575">
            <a:normAutofit/>
          </a:bodyPr>
          <a:lstStyle>
            <a:lvl1pPr indent="0" lvl="0"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800"/>
              <a:buFont typeface="Arial"/>
              <a:buNone/>
              <a:defRPr b="0" i="0" sz="1333" u="none" cap="none" strike="noStrike">
                <a:solidFill>
                  <a:srgbClr val="595959"/>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Lines &amp; Content">
  <p:cSld name="Title 2 Lines &amp; Content">
    <p:bg>
      <p:bgPr>
        <a:blipFill>
          <a:blip r:embed="rId2">
            <a:alphaModFix/>
          </a:blip>
          <a:stretch>
            <a:fillRect/>
          </a:stretch>
        </a:blipFill>
      </p:bgPr>
    </p:bg>
    <p:spTree>
      <p:nvGrpSpPr>
        <p:cNvPr id="48" name="Shape 48"/>
        <p:cNvGrpSpPr/>
        <p:nvPr/>
      </p:nvGrpSpPr>
      <p:grpSpPr>
        <a:xfrm>
          <a:off x="0" y="0"/>
          <a:ext cx="0" cy="0"/>
          <a:chOff x="0" y="0"/>
          <a:chExt cx="0" cy="0"/>
        </a:xfrm>
      </p:grpSpPr>
      <p:sp>
        <p:nvSpPr>
          <p:cNvPr id="49" name="Google Shape;49;p119"/>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19"/>
          <p:cNvSpPr txBox="1"/>
          <p:nvPr>
            <p:ph idx="1" type="body"/>
          </p:nvPr>
        </p:nvSpPr>
        <p:spPr>
          <a:xfrm>
            <a:off x="971550" y="1361190"/>
            <a:ext cx="10515600" cy="44322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0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1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94" name="Shape 494"/>
        <p:cNvGrpSpPr/>
        <p:nvPr/>
      </p:nvGrpSpPr>
      <p:grpSpPr>
        <a:xfrm>
          <a:off x="0" y="0"/>
          <a:ext cx="0" cy="0"/>
          <a:chOff x="0" y="0"/>
          <a:chExt cx="0" cy="0"/>
        </a:xfrm>
      </p:grpSpPr>
      <p:sp>
        <p:nvSpPr>
          <p:cNvPr id="495" name="Google Shape;495;g37e761a9860_1_1584"/>
          <p:cNvSpPr txBox="1"/>
          <p:nvPr>
            <p:ph idx="12" type="sldNum"/>
          </p:nvPr>
        </p:nvSpPr>
        <p:spPr>
          <a:xfrm>
            <a:off x="11647204" y="6492875"/>
            <a:ext cx="533400" cy="365100"/>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9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cxnSp>
        <p:nvCxnSpPr>
          <p:cNvPr id="496" name="Google Shape;496;g37e761a9860_1_1584"/>
          <p:cNvCxnSpPr/>
          <p:nvPr/>
        </p:nvCxnSpPr>
        <p:spPr>
          <a:xfrm>
            <a:off x="838200" y="1322507"/>
            <a:ext cx="10515600" cy="0"/>
          </a:xfrm>
          <a:prstGeom prst="straightConnector1">
            <a:avLst/>
          </a:prstGeom>
          <a:noFill/>
          <a:ln cap="flat" cmpd="sng" w="12700">
            <a:solidFill>
              <a:srgbClr val="F1CB03"/>
            </a:solidFill>
            <a:prstDash val="solid"/>
            <a:miter lim="800000"/>
            <a:headEnd len="sm" w="sm" type="none"/>
            <a:tailEnd len="sm" w="sm" type="none"/>
          </a:ln>
        </p:spPr>
      </p:cxnSp>
      <p:sp>
        <p:nvSpPr>
          <p:cNvPr id="497" name="Google Shape;497;g37e761a9860_1_1584"/>
          <p:cNvSpPr txBox="1"/>
          <p:nvPr>
            <p:ph type="title"/>
          </p:nvPr>
        </p:nvSpPr>
        <p:spPr>
          <a:xfrm>
            <a:off x="838200" y="238998"/>
            <a:ext cx="10515600" cy="1325700"/>
          </a:xfrm>
          <a:prstGeom prst="rect">
            <a:avLst/>
          </a:prstGeom>
          <a:noFill/>
          <a:ln>
            <a:noFill/>
          </a:ln>
        </p:spPr>
        <p:txBody>
          <a:bodyPr anchorCtr="0" anchor="ctr" bIns="34275" lIns="68575" spcFirstLastPara="1" rIns="68575" wrap="square" tIns="34275">
            <a:noAutofit/>
          </a:bodyPr>
          <a:lstStyle>
            <a:lvl1pPr lvl="0" algn="l">
              <a:lnSpc>
                <a:spcPct val="90000"/>
              </a:lnSpc>
              <a:spcBef>
                <a:spcPts val="0"/>
              </a:spcBef>
              <a:spcAft>
                <a:spcPts val="0"/>
              </a:spcAft>
              <a:buClr>
                <a:srgbClr val="00539B"/>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p:cSld name="2_Title 1 Line &amp; Content 2">
    <p:bg>
      <p:bgPr>
        <a:blipFill>
          <a:blip r:embed="rId2">
            <a:alphaModFix/>
          </a:blip>
          <a:stretch>
            <a:fillRect/>
          </a:stretch>
        </a:blipFill>
      </p:bgPr>
    </p:bg>
    <p:spTree>
      <p:nvGrpSpPr>
        <p:cNvPr id="498" name="Shape 498"/>
        <p:cNvGrpSpPr/>
        <p:nvPr/>
      </p:nvGrpSpPr>
      <p:grpSpPr>
        <a:xfrm>
          <a:off x="0" y="0"/>
          <a:ext cx="0" cy="0"/>
          <a:chOff x="0" y="0"/>
          <a:chExt cx="0" cy="0"/>
        </a:xfrm>
      </p:grpSpPr>
      <p:sp>
        <p:nvSpPr>
          <p:cNvPr id="499" name="Google Shape;499;g37e761a9860_1_1588"/>
          <p:cNvSpPr txBox="1"/>
          <p:nvPr>
            <p:ph type="title"/>
          </p:nvPr>
        </p:nvSpPr>
        <p:spPr>
          <a:xfrm>
            <a:off x="972127" y="347852"/>
            <a:ext cx="10515600" cy="848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00" name="Google Shape;500;g37e761a9860_1_1588"/>
          <p:cNvSpPr txBox="1"/>
          <p:nvPr>
            <p:ph idx="12" type="sldNum"/>
          </p:nvPr>
        </p:nvSpPr>
        <p:spPr>
          <a:xfrm>
            <a:off x="11512551" y="6213473"/>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1" name="Google Shape;501;g37e761a9860_1_1588"/>
          <p:cNvSpPr/>
          <p:nvPr>
            <p:ph idx="2" type="pic"/>
          </p:nvPr>
        </p:nvSpPr>
        <p:spPr>
          <a:xfrm>
            <a:off x="971551" y="1362456"/>
            <a:ext cx="10541100" cy="4648500"/>
          </a:xfrm>
          <a:prstGeom prst="rect">
            <a:avLst/>
          </a:prstGeom>
          <a:noFill/>
          <a:ln>
            <a:noFill/>
          </a:ln>
        </p:spPr>
      </p:sp>
      <p:sp>
        <p:nvSpPr>
          <p:cNvPr id="502" name="Google Shape;502;g37e761a9860_1_1588"/>
          <p:cNvSpPr txBox="1"/>
          <p:nvPr>
            <p:ph idx="1" type="body"/>
          </p:nvPr>
        </p:nvSpPr>
        <p:spPr>
          <a:xfrm>
            <a:off x="849629" y="838200"/>
            <a:ext cx="10515600" cy="522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1067"/>
              </a:spcBef>
              <a:spcAft>
                <a:spcPts val="0"/>
              </a:spcAft>
              <a:buClr>
                <a:srgbClr val="0066CC"/>
              </a:buClr>
              <a:buSzPts val="1700"/>
              <a:buNone/>
              <a:defRPr b="0" i="0" sz="2267">
                <a:solidFill>
                  <a:srgbClr val="0066CC"/>
                </a:solidFill>
                <a:latin typeface="Arial"/>
                <a:ea typeface="Arial"/>
                <a:cs typeface="Arial"/>
                <a:sym typeface="Arial"/>
              </a:defRPr>
            </a:lvl1pPr>
            <a:lvl2pPr indent="-342900" lvl="1" marL="914400" algn="l">
              <a:lnSpc>
                <a:spcPct val="90000"/>
              </a:lnSpc>
              <a:spcBef>
                <a:spcPts val="533"/>
              </a:spcBef>
              <a:spcAft>
                <a:spcPts val="0"/>
              </a:spcAft>
              <a:buClr>
                <a:schemeClr val="dk2"/>
              </a:buClr>
              <a:buSzPts val="1800"/>
              <a:buChar char="•"/>
              <a:defRPr>
                <a:solidFill>
                  <a:schemeClr val="dk2"/>
                </a:solidFill>
              </a:defRPr>
            </a:lvl2pPr>
            <a:lvl3pPr indent="-323850" lvl="2" marL="1371600" algn="l">
              <a:lnSpc>
                <a:spcPct val="90000"/>
              </a:lnSpc>
              <a:spcBef>
                <a:spcPts val="533"/>
              </a:spcBef>
              <a:spcAft>
                <a:spcPts val="0"/>
              </a:spcAft>
              <a:buClr>
                <a:schemeClr val="dk2"/>
              </a:buClr>
              <a:buSzPts val="1500"/>
              <a:buChar char="•"/>
              <a:defRPr>
                <a:solidFill>
                  <a:schemeClr val="dk2"/>
                </a:solidFill>
              </a:defRPr>
            </a:lvl3pPr>
            <a:lvl4pPr indent="-317500" lvl="3" marL="1828800" algn="l">
              <a:lnSpc>
                <a:spcPct val="90000"/>
              </a:lnSpc>
              <a:spcBef>
                <a:spcPts val="533"/>
              </a:spcBef>
              <a:spcAft>
                <a:spcPts val="0"/>
              </a:spcAft>
              <a:buClr>
                <a:schemeClr val="dk2"/>
              </a:buClr>
              <a:buSzPts val="1400"/>
              <a:buChar char="•"/>
              <a:defRPr>
                <a:solidFill>
                  <a:schemeClr val="dk2"/>
                </a:solidFill>
              </a:defRPr>
            </a:lvl4pPr>
            <a:lvl5pPr indent="-317500" lvl="4" marL="2286000" algn="l">
              <a:lnSpc>
                <a:spcPct val="90000"/>
              </a:lnSpc>
              <a:spcBef>
                <a:spcPts val="533"/>
              </a:spcBef>
              <a:spcAft>
                <a:spcPts val="0"/>
              </a:spcAft>
              <a:buClr>
                <a:schemeClr val="dk2"/>
              </a:buClr>
              <a:buSzPts val="1400"/>
              <a:buChar char="•"/>
              <a:defRPr>
                <a:solidFill>
                  <a:schemeClr val="dk2"/>
                </a:solidFill>
              </a:defRPr>
            </a:lvl5pPr>
            <a:lvl6pPr indent="-317500" lvl="5" marL="2743200" algn="l">
              <a:lnSpc>
                <a:spcPct val="90000"/>
              </a:lnSpc>
              <a:spcBef>
                <a:spcPts val="533"/>
              </a:spcBef>
              <a:spcAft>
                <a:spcPts val="0"/>
              </a:spcAft>
              <a:buClr>
                <a:schemeClr val="dk1"/>
              </a:buClr>
              <a:buSzPts val="1400"/>
              <a:buChar char="•"/>
              <a:defRPr/>
            </a:lvl6pPr>
            <a:lvl7pPr indent="-317500" lvl="6" marL="3200400" algn="l">
              <a:lnSpc>
                <a:spcPct val="90000"/>
              </a:lnSpc>
              <a:spcBef>
                <a:spcPts val="533"/>
              </a:spcBef>
              <a:spcAft>
                <a:spcPts val="0"/>
              </a:spcAft>
              <a:buClr>
                <a:schemeClr val="dk1"/>
              </a:buClr>
              <a:buSzPts val="1400"/>
              <a:buChar char="•"/>
              <a:defRPr/>
            </a:lvl7pPr>
            <a:lvl8pPr indent="-317500" lvl="7" marL="3657600" algn="l">
              <a:lnSpc>
                <a:spcPct val="90000"/>
              </a:lnSpc>
              <a:spcBef>
                <a:spcPts val="533"/>
              </a:spcBef>
              <a:spcAft>
                <a:spcPts val="0"/>
              </a:spcAft>
              <a:buClr>
                <a:schemeClr val="dk1"/>
              </a:buClr>
              <a:buSzPts val="1400"/>
              <a:buChar char="•"/>
              <a:defRPr/>
            </a:lvl8pPr>
            <a:lvl9pPr indent="-317500" lvl="8" marL="4114800" algn="l">
              <a:lnSpc>
                <a:spcPct val="90000"/>
              </a:lnSpc>
              <a:spcBef>
                <a:spcPts val="533"/>
              </a:spcBef>
              <a:spcAft>
                <a:spcPts val="0"/>
              </a:spcAft>
              <a:buClr>
                <a:schemeClr val="dk1"/>
              </a:buClr>
              <a:buSzPts val="1400"/>
              <a:buChar char="•"/>
              <a:defRPr/>
            </a:lvl9pPr>
          </a:lstStyle>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1">
  <p:cSld name="Title, Subtitle &amp; Content 1">
    <p:bg>
      <p:bgPr>
        <a:blipFill>
          <a:blip r:embed="rId2">
            <a:alphaModFix/>
          </a:blip>
          <a:stretch>
            <a:fillRect/>
          </a:stretch>
        </a:blipFill>
      </p:bgPr>
    </p:bg>
    <p:spTree>
      <p:nvGrpSpPr>
        <p:cNvPr id="503" name="Shape 503"/>
        <p:cNvGrpSpPr/>
        <p:nvPr/>
      </p:nvGrpSpPr>
      <p:grpSpPr>
        <a:xfrm>
          <a:off x="0" y="0"/>
          <a:ext cx="0" cy="0"/>
          <a:chOff x="0" y="0"/>
          <a:chExt cx="0" cy="0"/>
        </a:xfrm>
      </p:grpSpPr>
      <p:sp>
        <p:nvSpPr>
          <p:cNvPr id="504" name="Google Shape;504;g37e761a9860_1_1593"/>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5" name="Google Shape;505;g37e761a9860_1_1593"/>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6" name="Google Shape;506;g37e761a9860_1_159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31 1">
  <p:cSld name="Title, Subtitle &amp; Content 31 1">
    <p:bg>
      <p:bgPr>
        <a:blipFill>
          <a:blip r:embed="rId2">
            <a:alphaModFix/>
          </a:blip>
          <a:stretch>
            <a:fillRect/>
          </a:stretch>
        </a:blipFill>
      </p:bgPr>
    </p:bg>
    <p:spTree>
      <p:nvGrpSpPr>
        <p:cNvPr id="507" name="Shape 507"/>
        <p:cNvGrpSpPr/>
        <p:nvPr/>
      </p:nvGrpSpPr>
      <p:grpSpPr>
        <a:xfrm>
          <a:off x="0" y="0"/>
          <a:ext cx="0" cy="0"/>
          <a:chOff x="0" y="0"/>
          <a:chExt cx="0" cy="0"/>
        </a:xfrm>
      </p:grpSpPr>
      <p:sp>
        <p:nvSpPr>
          <p:cNvPr id="508" name="Google Shape;508;g37e761a9860_1_1597"/>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lvl1pPr indent="0" lvl="0"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2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09" name="Google Shape;509;g37e761a9860_1_1597"/>
          <p:cNvSpPr txBox="1"/>
          <p:nvPr>
            <p:ph type="title"/>
          </p:nvPr>
        </p:nvSpPr>
        <p:spPr>
          <a:xfrm>
            <a:off x="972127" y="347852"/>
            <a:ext cx="10515600" cy="605100"/>
          </a:xfrm>
          <a:prstGeom prst="rect">
            <a:avLst/>
          </a:prstGeom>
          <a:noFill/>
          <a:ln>
            <a:noFill/>
          </a:ln>
        </p:spPr>
        <p:txBody>
          <a:bodyPr anchorCtr="0" anchor="t" bIns="34275" lIns="68575" spcFirstLastPara="1" rIns="68575" wrap="square" tIns="34275">
            <a:noAutofit/>
          </a:bodyPr>
          <a:lstStyle>
            <a:lvl1pPr lvl="0" algn="l">
              <a:lnSpc>
                <a:spcPct val="100000"/>
              </a:lnSpc>
              <a:spcBef>
                <a:spcPts val="0"/>
              </a:spcBef>
              <a:spcAft>
                <a:spcPts val="0"/>
              </a:spcAft>
              <a:buClr>
                <a:schemeClr val="dk1"/>
              </a:buClr>
              <a:buSzPts val="2100"/>
              <a:buFont typeface="Arial"/>
              <a:buNone/>
              <a:defRPr b="0" i="0" sz="2800">
                <a:latin typeface="Arial"/>
                <a:ea typeface="Arial"/>
                <a:cs typeface="Arial"/>
                <a:sym typeface="Aria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0" name="Shape 510"/>
        <p:cNvGrpSpPr/>
        <p:nvPr/>
      </p:nvGrpSpPr>
      <p:grpSpPr>
        <a:xfrm>
          <a:off x="0" y="0"/>
          <a:ext cx="0" cy="0"/>
          <a:chOff x="0" y="0"/>
          <a:chExt cx="0" cy="0"/>
        </a:xfrm>
      </p:grpSpPr>
      <p:sp>
        <p:nvSpPr>
          <p:cNvPr id="511" name="Google Shape;511;g37e761a9860_1_1600"/>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333"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1 Line &amp; Content 1">
  <p:cSld name="1_Title 1 Line &amp; Content">
    <p:bg>
      <p:bgPr>
        <a:blipFill>
          <a:blip r:embed="rId2">
            <a:alphaModFix/>
          </a:blip>
          <a:stretch>
            <a:fillRect/>
          </a:stretch>
        </a:blipFill>
      </p:bgPr>
    </p:bg>
    <p:spTree>
      <p:nvGrpSpPr>
        <p:cNvPr id="512" name="Shape 512"/>
        <p:cNvGrpSpPr/>
        <p:nvPr/>
      </p:nvGrpSpPr>
      <p:grpSpPr>
        <a:xfrm>
          <a:off x="0" y="0"/>
          <a:ext cx="0" cy="0"/>
          <a:chOff x="0" y="0"/>
          <a:chExt cx="0" cy="0"/>
        </a:xfrm>
      </p:grpSpPr>
      <p:sp>
        <p:nvSpPr>
          <p:cNvPr id="513" name="Google Shape;513;g37e761a9860_1_1602"/>
          <p:cNvSpPr txBox="1"/>
          <p:nvPr>
            <p:ph type="title"/>
          </p:nvPr>
        </p:nvSpPr>
        <p:spPr>
          <a:xfrm>
            <a:off x="972127" y="347852"/>
            <a:ext cx="10515600" cy="595500"/>
          </a:xfrm>
          <a:prstGeom prst="rect">
            <a:avLst/>
          </a:prstGeom>
          <a:noFill/>
          <a:ln>
            <a:noFill/>
          </a:ln>
        </p:spPr>
        <p:txBody>
          <a:bodyPr anchorCtr="0" anchor="t" bIns="60925" lIns="121900" spcFirstLastPara="1" rIns="121900" wrap="square" tIns="60925">
            <a:noAutofit/>
          </a:bodyPr>
          <a:lstStyle>
            <a:lvl1pPr lvl="0" algn="l">
              <a:lnSpc>
                <a:spcPct val="100000"/>
              </a:lnSpc>
              <a:spcBef>
                <a:spcPts val="0"/>
              </a:spcBef>
              <a:spcAft>
                <a:spcPts val="0"/>
              </a:spcAft>
              <a:buClr>
                <a:schemeClr val="dk1"/>
              </a:buClr>
              <a:buSzPts val="3700"/>
              <a:buFont typeface="Arial"/>
              <a:buNone/>
              <a:defRPr b="0" i="0" sz="2800">
                <a:latin typeface="Arial"/>
                <a:ea typeface="Arial"/>
                <a:cs typeface="Arial"/>
                <a:sym typeface="Arial"/>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514" name="Google Shape;514;g37e761a9860_1_1602"/>
          <p:cNvSpPr txBox="1"/>
          <p:nvPr>
            <p:ph idx="12" type="sldNum"/>
          </p:nvPr>
        </p:nvSpPr>
        <p:spPr>
          <a:xfrm>
            <a:off x="11512549" y="6213475"/>
            <a:ext cx="578100" cy="365100"/>
          </a:xfrm>
          <a:prstGeom prst="rect">
            <a:avLst/>
          </a:prstGeom>
          <a:noFill/>
          <a:ln>
            <a:noFill/>
          </a:ln>
        </p:spPr>
        <p:txBody>
          <a:bodyPr anchorCtr="0" anchor="ctr" bIns="60925" lIns="121900" spcFirstLastPara="1" rIns="121900" wrap="square" tIns="60925">
            <a:noAutofit/>
          </a:bodyPr>
          <a:lstStyle>
            <a:lvl1pPr indent="0" lvl="0"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21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15" name="Google Shape;515;g37e761a9860_1_1602"/>
          <p:cNvSpPr/>
          <p:nvPr>
            <p:ph idx="2" type="pic"/>
          </p:nvPr>
        </p:nvSpPr>
        <p:spPr>
          <a:xfrm>
            <a:off x="961925" y="1087656"/>
            <a:ext cx="10541100" cy="4923300"/>
          </a:xfrm>
          <a:prstGeom prst="rect">
            <a:avLst/>
          </a:prstGeom>
          <a:noFill/>
          <a:ln>
            <a:noFill/>
          </a:ln>
        </p:spPr>
      </p:sp>
    </p:spTree>
  </p:cSld>
  <p:clrMapOvr>
    <a:masterClrMapping/>
  </p:clrMapOvr>
</p:sldLayout>
</file>

<file path=ppt/slideLayouts/slideLayout9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516" name="Shape 516"/>
        <p:cNvGrpSpPr/>
        <p:nvPr/>
      </p:nvGrpSpPr>
      <p:grpSpPr>
        <a:xfrm>
          <a:off x="0" y="0"/>
          <a:ext cx="0" cy="0"/>
          <a:chOff x="0" y="0"/>
          <a:chExt cx="0" cy="0"/>
        </a:xfrm>
      </p:grpSpPr>
      <p:sp>
        <p:nvSpPr>
          <p:cNvPr id="517" name="Google Shape;517;g37f580e09e9_3_14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8" name="Google Shape;518;g37f580e09e9_3_14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9" name="Google Shape;519;g37f580e09e9_3_14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0" name="Google Shape;520;g37f580e09e9_3_14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757575"/>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Lines &amp; Content">
  <p:cSld name="Title 2 Lines &amp; Content">
    <p:bg>
      <p:bgPr>
        <a:blipFill>
          <a:blip r:embed="rId2">
            <a:alphaModFix/>
          </a:blip>
          <a:stretch>
            <a:fillRect/>
          </a:stretch>
        </a:blipFill>
      </p:bgPr>
    </p:bg>
    <p:spTree>
      <p:nvGrpSpPr>
        <p:cNvPr id="521" name="Shape 521"/>
        <p:cNvGrpSpPr/>
        <p:nvPr/>
      </p:nvGrpSpPr>
      <p:grpSpPr>
        <a:xfrm>
          <a:off x="0" y="0"/>
          <a:ext cx="0" cy="0"/>
          <a:chOff x="0" y="0"/>
          <a:chExt cx="0" cy="0"/>
        </a:xfrm>
      </p:grpSpPr>
      <p:sp>
        <p:nvSpPr>
          <p:cNvPr id="522" name="Google Shape;522;g37f64948442_3_839"/>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523" name="Google Shape;523;g37f64948442_3_839"/>
          <p:cNvSpPr txBox="1"/>
          <p:nvPr>
            <p:ph idx="1" type="body"/>
          </p:nvPr>
        </p:nvSpPr>
        <p:spPr>
          <a:xfrm>
            <a:off x="971550" y="1361190"/>
            <a:ext cx="10515600" cy="4432500"/>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100"/>
              </a:spcBef>
              <a:spcAft>
                <a:spcPts val="0"/>
              </a:spcAft>
              <a:buClr>
                <a:schemeClr val="dk1"/>
              </a:buClr>
              <a:buSzPts val="2000"/>
              <a:buChar char="•"/>
              <a:defRPr b="0" i="0" sz="2000">
                <a:latin typeface="Arial"/>
                <a:ea typeface="Arial"/>
                <a:cs typeface="Arial"/>
                <a:sym typeface="Arial"/>
              </a:defRPr>
            </a:lvl1pPr>
            <a:lvl2pPr indent="-349250" lvl="1" marL="9144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2pPr>
            <a:lvl3pPr indent="-349250" lvl="2" marL="13716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3pPr>
            <a:lvl4pPr indent="-349250" lvl="3" marL="18288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4pPr>
            <a:lvl5pPr indent="-349250" lvl="4" marL="2286000" algn="l">
              <a:lnSpc>
                <a:spcPct val="114000"/>
              </a:lnSpc>
              <a:spcBef>
                <a:spcPts val="500"/>
              </a:spcBef>
              <a:spcAft>
                <a:spcPts val="0"/>
              </a:spcAft>
              <a:buClr>
                <a:srgbClr val="0066CC"/>
              </a:buClr>
              <a:buSzPts val="1900"/>
              <a:buChar char="•"/>
              <a:defRPr b="0" i="0" sz="1900">
                <a:solidFill>
                  <a:srgbClr val="0066CC"/>
                </a:solidFill>
                <a:latin typeface="Arial"/>
                <a:ea typeface="Arial"/>
                <a:cs typeface="Arial"/>
                <a:sym typeface="Arial"/>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524" name="Google Shape;524;g37f64948442_3_839"/>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1pPr>
            <a:lvl2pPr indent="0" lvl="1"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2pPr>
            <a:lvl3pPr indent="0" lvl="2"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3pPr>
            <a:lvl4pPr indent="0" lvl="3"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4pPr>
            <a:lvl5pPr indent="0" lvl="4"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5pPr>
            <a:lvl6pPr indent="0" lvl="5"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6pPr>
            <a:lvl7pPr indent="0" lvl="6"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7pPr>
            <a:lvl8pPr indent="0" lvl="7"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8pPr>
            <a:lvl9pPr indent="0" lvl="8" marL="0" marR="0" algn="l">
              <a:lnSpc>
                <a:spcPct val="100000"/>
              </a:lnSpc>
              <a:spcBef>
                <a:spcPts val="0"/>
              </a:spcBef>
              <a:spcAft>
                <a:spcPts val="0"/>
              </a:spcAft>
              <a:buClr>
                <a:srgbClr val="464653"/>
              </a:buClr>
              <a:buSzPts val="1600"/>
              <a:buFont typeface="Arial"/>
              <a:buNone/>
              <a:defRPr b="0" i="0" sz="1600" u="none" cap="none" strike="noStrike">
                <a:solidFill>
                  <a:srgbClr val="464653"/>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p:cSld name="Section">
    <p:bg>
      <p:bgPr>
        <a:blipFill>
          <a:blip r:embed="rId2">
            <a:alphaModFix/>
          </a:blip>
          <a:stretch>
            <a:fillRect/>
          </a:stretch>
        </a:blipFill>
      </p:bgPr>
    </p:bg>
    <p:spTree>
      <p:nvGrpSpPr>
        <p:cNvPr id="525" name="Shape 525"/>
        <p:cNvGrpSpPr/>
        <p:nvPr/>
      </p:nvGrpSpPr>
      <p:grpSpPr>
        <a:xfrm>
          <a:off x="0" y="0"/>
          <a:ext cx="0" cy="0"/>
          <a:chOff x="0" y="0"/>
          <a:chExt cx="0" cy="0"/>
        </a:xfrm>
      </p:grpSpPr>
      <p:sp>
        <p:nvSpPr>
          <p:cNvPr id="526" name="Google Shape;526;g37fc1f59164_9_249"/>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rmAutofit/>
          </a:bodyPr>
          <a:lstStyle>
            <a:lvl1pPr lvl="0" algn="r">
              <a:lnSpc>
                <a:spcPct val="90000"/>
              </a:lnSpc>
              <a:spcBef>
                <a:spcPts val="0"/>
              </a:spcBef>
              <a:spcAft>
                <a:spcPts val="0"/>
              </a:spcAft>
              <a:buClr>
                <a:schemeClr val="dk1"/>
              </a:buClr>
              <a:buSzPts val="3200"/>
              <a:buFont typeface="Arial"/>
              <a:buNone/>
              <a:defRPr b="0" i="0" sz="32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7" name="Google Shape;527;g37fc1f59164_9_249"/>
          <p:cNvSpPr txBox="1"/>
          <p:nvPr>
            <p:ph idx="1" type="body"/>
          </p:nvPr>
        </p:nvSpPr>
        <p:spPr>
          <a:xfrm>
            <a:off x="971550" y="2394856"/>
            <a:ext cx="10515600" cy="381000"/>
          </a:xfrm>
          <a:prstGeom prst="rect">
            <a:avLst/>
          </a:prstGeom>
          <a:noFill/>
          <a:ln>
            <a:noFill/>
          </a:ln>
        </p:spPr>
        <p:txBody>
          <a:bodyPr anchorCtr="0" anchor="t" bIns="45700" lIns="91425" spcFirstLastPara="1" rIns="91425" wrap="square" tIns="45700">
            <a:normAutofit/>
          </a:bodyPr>
          <a:lstStyle>
            <a:lvl1pPr indent="-228600" lvl="0" marL="457200" algn="r">
              <a:lnSpc>
                <a:spcPct val="90000"/>
              </a:lnSpc>
              <a:spcBef>
                <a:spcPts val="1000"/>
              </a:spcBef>
              <a:spcAft>
                <a:spcPts val="0"/>
              </a:spcAft>
              <a:buClr>
                <a:srgbClr val="0066CC"/>
              </a:buClr>
              <a:buSzPts val="2400"/>
              <a:buNone/>
              <a:defRPr b="0" i="0" sz="2400">
                <a:solidFill>
                  <a:srgbClr val="0066CC"/>
                </a:solidFill>
                <a:latin typeface="Arial"/>
                <a:ea typeface="Arial"/>
                <a:cs typeface="Arial"/>
                <a:sym typeface="Arial"/>
              </a:defRPr>
            </a:lvl1pPr>
            <a:lvl2pPr indent="-381000" lvl="1" marL="914400" algn="l">
              <a:lnSpc>
                <a:spcPct val="90000"/>
              </a:lnSpc>
              <a:spcBef>
                <a:spcPts val="500"/>
              </a:spcBef>
              <a:spcAft>
                <a:spcPts val="0"/>
              </a:spcAft>
              <a:buClr>
                <a:schemeClr val="dk2"/>
              </a:buClr>
              <a:buSzPts val="2400"/>
              <a:buChar char="•"/>
              <a:defRPr>
                <a:solidFill>
                  <a:schemeClr val="dk2"/>
                </a:solidFill>
              </a:defRPr>
            </a:lvl2pPr>
            <a:lvl3pPr indent="-355600" lvl="2" marL="1371600" algn="l">
              <a:lnSpc>
                <a:spcPct val="90000"/>
              </a:lnSpc>
              <a:spcBef>
                <a:spcPts val="500"/>
              </a:spcBef>
              <a:spcAft>
                <a:spcPts val="0"/>
              </a:spcAft>
              <a:buClr>
                <a:schemeClr val="dk2"/>
              </a:buClr>
              <a:buSzPts val="2000"/>
              <a:buChar char="•"/>
              <a:defRPr>
                <a:solidFill>
                  <a:schemeClr val="dk2"/>
                </a:solidFill>
              </a:defRPr>
            </a:lvl3pPr>
            <a:lvl4pPr indent="-342900" lvl="3" marL="1828800" algn="l">
              <a:lnSpc>
                <a:spcPct val="90000"/>
              </a:lnSpc>
              <a:spcBef>
                <a:spcPts val="500"/>
              </a:spcBef>
              <a:spcAft>
                <a:spcPts val="0"/>
              </a:spcAft>
              <a:buClr>
                <a:schemeClr val="dk2"/>
              </a:buClr>
              <a:buSzPts val="1800"/>
              <a:buChar char="•"/>
              <a:defRPr>
                <a:solidFill>
                  <a:schemeClr val="dk2"/>
                </a:solidFill>
              </a:defRPr>
            </a:lvl4pPr>
            <a:lvl5pPr indent="-342900" lvl="4" marL="2286000" algn="l">
              <a:lnSpc>
                <a:spcPct val="90000"/>
              </a:lnSpc>
              <a:spcBef>
                <a:spcPts val="500"/>
              </a:spcBef>
              <a:spcAft>
                <a:spcPts val="0"/>
              </a:spcAft>
              <a:buClr>
                <a:schemeClr val="dk2"/>
              </a:buClr>
              <a:buSzPts val="1800"/>
              <a:buChar char="•"/>
              <a:defRPr>
                <a:solidFill>
                  <a:schemeClr val="dk2"/>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8" name="Google Shape;528;g37fc1f59164_9_24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ubtitle &amp; Content">
  <p:cSld name="1_Title, Subtitle &amp; Content">
    <p:bg>
      <p:bgPr>
        <a:blipFill>
          <a:blip r:embed="rId2">
            <a:alphaModFix/>
          </a:blip>
          <a:stretch>
            <a:fillRect/>
          </a:stretch>
        </a:blipFill>
      </p:bgPr>
    </p:bg>
    <p:spTree>
      <p:nvGrpSpPr>
        <p:cNvPr id="535" name="Shape 535"/>
        <p:cNvGrpSpPr/>
        <p:nvPr/>
      </p:nvGrpSpPr>
      <p:grpSpPr>
        <a:xfrm>
          <a:off x="0" y="0"/>
          <a:ext cx="0" cy="0"/>
          <a:chOff x="0" y="0"/>
          <a:chExt cx="0" cy="0"/>
        </a:xfrm>
      </p:grpSpPr>
      <p:sp>
        <p:nvSpPr>
          <p:cNvPr id="536" name="Google Shape;536;g37f2a67f6d9_3_6"/>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a:bodyPr>
          <a:lstStyle>
            <a:lvl1pPr indent="-355600" lvl="0" marL="457200" algn="l">
              <a:lnSpc>
                <a:spcPct val="114000"/>
              </a:lnSpc>
              <a:spcBef>
                <a:spcPts val="1000"/>
              </a:spcBef>
              <a:spcAft>
                <a:spcPts val="0"/>
              </a:spcAft>
              <a:buClr>
                <a:schemeClr val="dk1"/>
              </a:buClr>
              <a:buSzPts val="2000"/>
              <a:buChar char="•"/>
              <a:defRPr b="0" i="0" sz="2400">
                <a:latin typeface="Arial"/>
                <a:ea typeface="Arial"/>
                <a:cs typeface="Arial"/>
                <a:sym typeface="Arial"/>
              </a:defRPr>
            </a:lvl1pPr>
            <a:lvl2pPr indent="-342900" lvl="1" marL="9144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2pPr>
            <a:lvl3pPr indent="-342900" lvl="2" marL="13716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3pPr>
            <a:lvl4pPr indent="-342900" lvl="3" marL="18288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4pPr>
            <a:lvl5pPr indent="-342900" lvl="4" marL="2286000" algn="l">
              <a:lnSpc>
                <a:spcPct val="114000"/>
              </a:lnSpc>
              <a:spcBef>
                <a:spcPts val="500"/>
              </a:spcBef>
              <a:spcAft>
                <a:spcPts val="0"/>
              </a:spcAft>
              <a:buClr>
                <a:srgbClr val="0066CC"/>
              </a:buClr>
              <a:buSzPts val="1800"/>
              <a:buChar char="•"/>
              <a:defRPr b="0" i="0" sz="1800">
                <a:solidFill>
                  <a:srgbClr val="0066CC"/>
                </a:solidFill>
                <a:latin typeface="Arial"/>
                <a:ea typeface="Arial"/>
                <a:cs typeface="Arial"/>
                <a:sym typeface="Aria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7" name="Google Shape;537;g37f2a67f6d9_3_6"/>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
        <p:nvSpPr>
          <p:cNvPr id="538" name="Google Shape;538;g37f2a67f6d9_3_6"/>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lvl1pPr lvl="0" algn="l">
              <a:lnSpc>
                <a:spcPct val="100000"/>
              </a:lnSpc>
              <a:spcBef>
                <a:spcPts val="0"/>
              </a:spcBef>
              <a:spcAft>
                <a:spcPts val="0"/>
              </a:spcAft>
              <a:buClr>
                <a:schemeClr val="dk1"/>
              </a:buClr>
              <a:buSzPts val="2800"/>
              <a:buFont typeface="Arial"/>
              <a:buNone/>
              <a:defRPr b="0" i="0" sz="2800">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40.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4" Type="http://schemas.openxmlformats.org/officeDocument/2006/relationships/slideLayout" Target="../slideLayouts/slideLayout44.xml"/><Relationship Id="rId43" Type="http://schemas.openxmlformats.org/officeDocument/2006/relationships/slideLayout" Target="../slideLayouts/slideLayout43.xml"/><Relationship Id="rId46" Type="http://schemas.openxmlformats.org/officeDocument/2006/relationships/slideLayout" Target="../slideLayouts/slideLayout46.xml"/><Relationship Id="rId45" Type="http://schemas.openxmlformats.org/officeDocument/2006/relationships/slideLayout" Target="../slideLayouts/slideLayout45.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48" Type="http://schemas.openxmlformats.org/officeDocument/2006/relationships/slideLayout" Target="../slideLayouts/slideLayout48.xml"/><Relationship Id="rId47" Type="http://schemas.openxmlformats.org/officeDocument/2006/relationships/slideLayout" Target="../slideLayouts/slideLayout47.xml"/><Relationship Id="rId49" Type="http://schemas.openxmlformats.org/officeDocument/2006/relationships/slideLayout" Target="../slideLayouts/slideLayout4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9" Type="http://schemas.openxmlformats.org/officeDocument/2006/relationships/slideLayout" Target="../slideLayouts/slideLayout29.xml"/><Relationship Id="rId51" Type="http://schemas.openxmlformats.org/officeDocument/2006/relationships/slideLayout" Target="../slideLayouts/slideLayout51.xml"/><Relationship Id="rId50" Type="http://schemas.openxmlformats.org/officeDocument/2006/relationships/slideLayout" Target="../slideLayouts/slideLayout50.xml"/><Relationship Id="rId53" Type="http://schemas.openxmlformats.org/officeDocument/2006/relationships/slideLayout" Target="../slideLayouts/slideLayout53.xml"/><Relationship Id="rId52" Type="http://schemas.openxmlformats.org/officeDocument/2006/relationships/slideLayout" Target="../slideLayouts/slideLayout52.xml"/><Relationship Id="rId11" Type="http://schemas.openxmlformats.org/officeDocument/2006/relationships/slideLayout" Target="../slideLayouts/slideLayout11.xml"/><Relationship Id="rId55" Type="http://schemas.openxmlformats.org/officeDocument/2006/relationships/slideLayout" Target="../slideLayouts/slideLayout55.xml"/><Relationship Id="rId10" Type="http://schemas.openxmlformats.org/officeDocument/2006/relationships/slideLayout" Target="../slideLayouts/slideLayout10.xml"/><Relationship Id="rId54" Type="http://schemas.openxmlformats.org/officeDocument/2006/relationships/slideLayout" Target="../slideLayouts/slideLayout5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56" Type="http://schemas.openxmlformats.org/officeDocument/2006/relationships/theme" Target="../theme/theme3.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9" Type="http://schemas.openxmlformats.org/officeDocument/2006/relationships/slideLayout" Target="../slideLayouts/slideLayout64.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20" Type="http://schemas.openxmlformats.org/officeDocument/2006/relationships/slideLayout" Target="../slideLayouts/slideLayout75.xml"/><Relationship Id="rId21" Type="http://schemas.openxmlformats.org/officeDocument/2006/relationships/theme" Target="../theme/theme2.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3" Type="http://schemas.openxmlformats.org/officeDocument/2006/relationships/slideLayout" Target="../slideLayouts/slideLayout68.xml"/><Relationship Id="rId12" Type="http://schemas.openxmlformats.org/officeDocument/2006/relationships/slideLayout" Target="../slideLayouts/slideLayout67.xml"/><Relationship Id="rId15" Type="http://schemas.openxmlformats.org/officeDocument/2006/relationships/slideLayout" Target="../slideLayouts/slideLayout70.xml"/><Relationship Id="rId14" Type="http://schemas.openxmlformats.org/officeDocument/2006/relationships/slideLayout" Target="../slideLayouts/slideLayout69.xml"/><Relationship Id="rId17" Type="http://schemas.openxmlformats.org/officeDocument/2006/relationships/slideLayout" Target="../slideLayouts/slideLayout72.xml"/><Relationship Id="rId16" Type="http://schemas.openxmlformats.org/officeDocument/2006/relationships/slideLayout" Target="../slideLayouts/slideLayout71.xml"/><Relationship Id="rId19" Type="http://schemas.openxmlformats.org/officeDocument/2006/relationships/slideLayout" Target="../slideLayouts/slideLayout74.xml"/><Relationship Id="rId18" Type="http://schemas.openxmlformats.org/officeDocument/2006/relationships/slideLayout" Target="../slideLayouts/slideLayout73.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76.xml"/><Relationship Id="rId2" Type="http://schemas.openxmlformats.org/officeDocument/2006/relationships/slideLayout" Target="../slideLayouts/slideLayout77.xml"/><Relationship Id="rId3" Type="http://schemas.openxmlformats.org/officeDocument/2006/relationships/slideLayout" Target="../slideLayouts/slideLayout78.xml"/><Relationship Id="rId4" Type="http://schemas.openxmlformats.org/officeDocument/2006/relationships/slideLayout" Target="../slideLayouts/slideLayout79.xml"/><Relationship Id="rId9" Type="http://schemas.openxmlformats.org/officeDocument/2006/relationships/slideLayout" Target="../slideLayouts/slideLayout84.xml"/><Relationship Id="rId5" Type="http://schemas.openxmlformats.org/officeDocument/2006/relationships/slideLayout" Target="../slideLayouts/slideLayout80.xml"/><Relationship Id="rId6" Type="http://schemas.openxmlformats.org/officeDocument/2006/relationships/slideLayout" Target="../slideLayouts/slideLayout81.xml"/><Relationship Id="rId7" Type="http://schemas.openxmlformats.org/officeDocument/2006/relationships/slideLayout" Target="../slideLayouts/slideLayout82.xml"/><Relationship Id="rId8" Type="http://schemas.openxmlformats.org/officeDocument/2006/relationships/slideLayout" Target="../slideLayouts/slideLayout83.xml"/><Relationship Id="rId20" Type="http://schemas.openxmlformats.org/officeDocument/2006/relationships/slideLayout" Target="../slideLayouts/slideLayout95.xml"/><Relationship Id="rId22" Type="http://schemas.openxmlformats.org/officeDocument/2006/relationships/slideLayout" Target="../slideLayouts/slideLayout97.xml"/><Relationship Id="rId21" Type="http://schemas.openxmlformats.org/officeDocument/2006/relationships/slideLayout" Target="../slideLayouts/slideLayout96.xml"/><Relationship Id="rId24" Type="http://schemas.openxmlformats.org/officeDocument/2006/relationships/theme" Target="../theme/theme1.xml"/><Relationship Id="rId23" Type="http://schemas.openxmlformats.org/officeDocument/2006/relationships/slideLayout" Target="../slideLayouts/slideLayout98.xml"/><Relationship Id="rId11" Type="http://schemas.openxmlformats.org/officeDocument/2006/relationships/slideLayout" Target="../slideLayouts/slideLayout86.xml"/><Relationship Id="rId10" Type="http://schemas.openxmlformats.org/officeDocument/2006/relationships/slideLayout" Target="../slideLayouts/slideLayout85.xml"/><Relationship Id="rId13" Type="http://schemas.openxmlformats.org/officeDocument/2006/relationships/slideLayout" Target="../slideLayouts/slideLayout88.xml"/><Relationship Id="rId12" Type="http://schemas.openxmlformats.org/officeDocument/2006/relationships/slideLayout" Target="../slideLayouts/slideLayout87.xml"/><Relationship Id="rId15" Type="http://schemas.openxmlformats.org/officeDocument/2006/relationships/slideLayout" Target="../slideLayouts/slideLayout90.xml"/><Relationship Id="rId14" Type="http://schemas.openxmlformats.org/officeDocument/2006/relationships/slideLayout" Target="../slideLayouts/slideLayout89.xml"/><Relationship Id="rId17" Type="http://schemas.openxmlformats.org/officeDocument/2006/relationships/slideLayout" Target="../slideLayouts/slideLayout92.xml"/><Relationship Id="rId16" Type="http://schemas.openxmlformats.org/officeDocument/2006/relationships/slideLayout" Target="../slideLayouts/slideLayout91.xml"/><Relationship Id="rId19" Type="http://schemas.openxmlformats.org/officeDocument/2006/relationships/slideLayout" Target="../slideLayouts/slideLayout94.xml"/><Relationship Id="rId18" Type="http://schemas.openxmlformats.org/officeDocument/2006/relationships/slideLayout" Target="../slideLayouts/slideLayout9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slideLayout" Target="../slideLayouts/slideLayout100.xml"/><Relationship Id="rId3" Type="http://schemas.openxmlformats.org/officeDocument/2006/relationships/slideLayout" Target="../slideLayouts/slideLayout101.xml"/><Relationship Id="rId4" Type="http://schemas.openxmlformats.org/officeDocument/2006/relationships/slideLayout" Target="../slideLayouts/slideLayout102.xml"/><Relationship Id="rId5" Type="http://schemas.openxmlformats.org/officeDocument/2006/relationships/slideLayout" Target="../slideLayouts/slideLayout103.xml"/><Relationship Id="rId6" Type="http://schemas.openxmlformats.org/officeDocument/2006/relationships/slideLayout" Target="../slideLayouts/slideLayout104.xml"/><Relationship Id="rId7"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1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4" name="Google Shape;14;p1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g37e761a9860_1_1070"/>
          <p:cNvSpPr txBox="1"/>
          <p:nvPr>
            <p:ph type="title"/>
          </p:nvPr>
        </p:nvSpPr>
        <p:spPr>
          <a:xfrm>
            <a:off x="838200" y="559593"/>
            <a:ext cx="10515600" cy="1131900"/>
          </a:xfrm>
          <a:prstGeom prst="rect">
            <a:avLst/>
          </a:prstGeom>
          <a:noFill/>
          <a:ln>
            <a:noFill/>
          </a:ln>
        </p:spPr>
        <p:txBody>
          <a:bodyPr anchorCtr="0" anchor="t" bIns="45700" lIns="91425" spcFirstLastPara="1" rIns="91425" wrap="square" tIns="45700">
            <a:normAutofit/>
          </a:bodyPr>
          <a:lstStyle>
            <a:lvl1pPr lvl="0" marR="0" algn="l">
              <a:lnSpc>
                <a:spcPct val="90000"/>
              </a:lnSpc>
              <a:spcBef>
                <a:spcPts val="0"/>
              </a:spcBef>
              <a:spcAft>
                <a:spcPts val="0"/>
              </a:spcAft>
              <a:buClr>
                <a:schemeClr val="accent1"/>
              </a:buClr>
              <a:buSzPts val="4400"/>
              <a:buFont typeface="Arial"/>
              <a:buNone/>
              <a:defRPr b="0" i="0" sz="4400" u="none" cap="none" strike="noStrike">
                <a:solidFill>
                  <a:schemeClr val="accent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46" name="Google Shape;246;g37e761a9860_1_107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100000"/>
              </a:lnSpc>
              <a:spcBef>
                <a:spcPts val="1000"/>
              </a:spcBef>
              <a:spcAft>
                <a:spcPts val="0"/>
              </a:spcAft>
              <a:buClr>
                <a:schemeClr val="accent3"/>
              </a:buClr>
              <a:buSzPts val="2800"/>
              <a:buFont typeface="Arial Black"/>
              <a:buChar char="⁄"/>
              <a:defRPr b="1" i="0" sz="2800" u="none" cap="none" strike="noStrike">
                <a:solidFill>
                  <a:schemeClr val="dk2"/>
                </a:solidFill>
                <a:latin typeface="Arial"/>
                <a:ea typeface="Arial"/>
                <a:cs typeface="Arial"/>
                <a:sym typeface="Arial"/>
              </a:defRPr>
            </a:lvl1pPr>
            <a:lvl2pPr indent="-381000" lvl="1" marL="914400" marR="0" algn="l">
              <a:lnSpc>
                <a:spcPct val="100000"/>
              </a:lnSpc>
              <a:spcBef>
                <a:spcPts val="500"/>
              </a:spcBef>
              <a:spcAft>
                <a:spcPts val="0"/>
              </a:spcAft>
              <a:buClr>
                <a:schemeClr val="dk2"/>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2pPr>
            <a:lvl3pPr indent="-355600" lvl="2" marL="1371600" marR="0" algn="l">
              <a:lnSpc>
                <a:spcPct val="100000"/>
              </a:lnSpc>
              <a:spcBef>
                <a:spcPts val="500"/>
              </a:spcBef>
              <a:spcAft>
                <a:spcPts val="0"/>
              </a:spcAft>
              <a:buClr>
                <a:schemeClr val="dk2"/>
              </a:buClr>
              <a:buSzPts val="2000"/>
              <a:buFont typeface="Courier New"/>
              <a:buChar char="o"/>
              <a:defRPr b="0" i="0" sz="2000" u="none" cap="none" strike="noStrike">
                <a:solidFill>
                  <a:schemeClr val="dk1"/>
                </a:solidFill>
                <a:latin typeface="Times New Roman"/>
                <a:ea typeface="Times New Roman"/>
                <a:cs typeface="Times New Roman"/>
                <a:sym typeface="Times New Roman"/>
              </a:defRPr>
            </a:lvl3pPr>
            <a:lvl4pPr indent="-342900" lvl="3" marL="1828800" marR="0" algn="l">
              <a:lnSpc>
                <a:spcPct val="100000"/>
              </a:lnSpc>
              <a:spcBef>
                <a:spcPts val="500"/>
              </a:spcBef>
              <a:spcAft>
                <a:spcPts val="0"/>
              </a:spcAft>
              <a:buClr>
                <a:schemeClr val="dk1"/>
              </a:buClr>
              <a:buSzPts val="1800"/>
              <a:buFont typeface="Times New Roman"/>
              <a:buChar char="-"/>
              <a:defRPr b="0" i="0" sz="1800" u="none" cap="none" strike="noStrike">
                <a:solidFill>
                  <a:schemeClr val="dk1"/>
                </a:solidFill>
                <a:latin typeface="Times New Roman"/>
                <a:ea typeface="Times New Roman"/>
                <a:cs typeface="Times New Roman"/>
                <a:sym typeface="Times New Roman"/>
              </a:defRPr>
            </a:lvl4pPr>
            <a:lvl5pPr indent="-342900" lvl="4" marL="2286000" marR="0" algn="l">
              <a:lnSpc>
                <a:spcPct val="10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Times New Roman"/>
                <a:ea typeface="Times New Roman"/>
                <a:cs typeface="Times New Roman"/>
                <a:sym typeface="Times New Roman"/>
              </a:defRPr>
            </a:lvl9pPr>
          </a:lstStyle>
          <a:p/>
        </p:txBody>
      </p:sp>
      <p:sp>
        <p:nvSpPr>
          <p:cNvPr id="247" name="Google Shape;247;g37e761a9860_1_107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248" name="Google Shape;248;g37e761a9860_1_107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Times New Roman"/>
                <a:ea typeface="Times New Roman"/>
                <a:cs typeface="Times New Roman"/>
                <a:sym typeface="Times New Roman"/>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Times New Roman"/>
                <a:ea typeface="Times New Roman"/>
                <a:cs typeface="Times New Roman"/>
                <a:sym typeface="Times New Roman"/>
              </a:defRPr>
            </a:lvl9pPr>
          </a:lstStyle>
          <a:p/>
        </p:txBody>
      </p:sp>
      <p:sp>
        <p:nvSpPr>
          <p:cNvPr id="249" name="Google Shape;249;g37e761a9860_1_107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accent3"/>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32" name="Shape 432"/>
        <p:cNvGrpSpPr/>
        <p:nvPr/>
      </p:nvGrpSpPr>
      <p:grpSpPr>
        <a:xfrm>
          <a:off x="0" y="0"/>
          <a:ext cx="0" cy="0"/>
          <a:chOff x="0" y="0"/>
          <a:chExt cx="0" cy="0"/>
        </a:xfrm>
      </p:grpSpPr>
      <p:sp>
        <p:nvSpPr>
          <p:cNvPr id="433" name="Google Shape;433;g37e761a9860_1_152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34" name="Google Shape;434;g37e761a9860_1_152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35" name="Google Shape;435;g37e761a9860_1_15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36" name="Google Shape;436;g37e761a9860_1_15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37" name="Google Shape;437;g37e761a9860_1_15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 id="2147483744" r:id="rId19"/>
    <p:sldLayoutId id="2147483745" r:id="rId20"/>
    <p:sldLayoutId id="2147483746" r:id="rId21"/>
    <p:sldLayoutId id="2147483747" r:id="rId22"/>
    <p:sldLayoutId id="2147483748" r:id="rId2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29" name="Shape 529"/>
        <p:cNvGrpSpPr/>
        <p:nvPr/>
      </p:nvGrpSpPr>
      <p:grpSpPr>
        <a:xfrm>
          <a:off x="0" y="0"/>
          <a:ext cx="0" cy="0"/>
          <a:chOff x="0" y="0"/>
          <a:chExt cx="0" cy="0"/>
        </a:xfrm>
      </p:grpSpPr>
      <p:sp>
        <p:nvSpPr>
          <p:cNvPr id="530" name="Google Shape;530;g37f2a67f6d9_3_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1" name="Google Shape;531;g37f2a67f6d9_3_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32" name="Google Shape;532;g37f2a67f6d9_3_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33" name="Google Shape;533;g37f2a67f6d9_3_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EB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34" name="Google Shape;534;g37f2a67f6d9_3_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EB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750" r:id="rId1"/>
    <p:sldLayoutId id="2147483751" r:id="rId2"/>
    <p:sldLayoutId id="2147483752" r:id="rId3"/>
    <p:sldLayoutId id="2147483753" r:id="rId4"/>
    <p:sldLayoutId id="2147483754" r:id="rId5"/>
    <p:sldLayoutId id="2147483755"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1.xml"/><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9.xml"/><Relationship Id="rId2" Type="http://schemas.openxmlformats.org/officeDocument/2006/relationships/notesSlide" Target="../notesSlides/notesSlide15.xml"/><Relationship Id="rId3" Type="http://schemas.openxmlformats.org/officeDocument/2006/relationships/image" Target="../media/image24.png"/><Relationship Id="rId4" Type="http://schemas.openxmlformats.org/officeDocument/2006/relationships/image" Target="../media/image4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7.xml"/><Relationship Id="rId3"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3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4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3.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9.pn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2.png"/><Relationship Id="rId4" Type="http://schemas.openxmlformats.org/officeDocument/2006/relationships/image" Target="../media/image4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7.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4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5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44.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4.xml"/><Relationship Id="rId3" Type="http://schemas.openxmlformats.org/officeDocument/2006/relationships/image" Target="../media/image46.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5.xml"/><Relationship Id="rId3" Type="http://schemas.openxmlformats.org/officeDocument/2006/relationships/image" Target="../media/image57.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6.xml"/><Relationship Id="rId3" Type="http://schemas.openxmlformats.org/officeDocument/2006/relationships/image" Target="../media/image5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7.xml"/><Relationship Id="rId3" Type="http://schemas.openxmlformats.org/officeDocument/2006/relationships/image" Target="../media/image58.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8.xml"/><Relationship Id="rId3" Type="http://schemas.openxmlformats.org/officeDocument/2006/relationships/image" Target="../media/image5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4.xml"/><Relationship Id="rId3" Type="http://schemas.openxmlformats.org/officeDocument/2006/relationships/image" Target="../media/image49.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95.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7.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6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8.xml"/><Relationship Id="rId2" Type="http://schemas.openxmlformats.org/officeDocument/2006/relationships/notesSlide" Target="../notesSlides/notesSlide6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7.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8.xml"/><Relationship Id="rId3" Type="http://schemas.openxmlformats.org/officeDocument/2006/relationships/image" Target="../media/image52.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69.xml"/><Relationship Id="rId3" Type="http://schemas.openxmlformats.org/officeDocument/2006/relationships/image" Target="../media/image51.png"/><Relationship Id="rId4" Type="http://schemas.openxmlformats.org/officeDocument/2006/relationships/image" Target="../media/image5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6.xml"/><Relationship Id="rId2" Type="http://schemas.openxmlformats.org/officeDocument/2006/relationships/notesSlide" Target="../notesSlides/notesSlide70.xml"/><Relationship Id="rId3" Type="http://schemas.openxmlformats.org/officeDocument/2006/relationships/image" Target="../media/image54.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98.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4" name="Shape 564"/>
        <p:cNvGrpSpPr/>
        <p:nvPr/>
      </p:nvGrpSpPr>
      <p:grpSpPr>
        <a:xfrm>
          <a:off x="0" y="0"/>
          <a:ext cx="0" cy="0"/>
          <a:chOff x="0" y="0"/>
          <a:chExt cx="0" cy="0"/>
        </a:xfrm>
      </p:grpSpPr>
      <p:sp>
        <p:nvSpPr>
          <p:cNvPr id="565" name="Google Shape;565;p1"/>
          <p:cNvSpPr txBox="1"/>
          <p:nvPr>
            <p:ph type="ctrTitle"/>
          </p:nvPr>
        </p:nvSpPr>
        <p:spPr>
          <a:xfrm>
            <a:off x="1534886" y="3077521"/>
            <a:ext cx="9144000" cy="506423"/>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900"/>
              <a:buFont typeface="Arial"/>
              <a:buNone/>
            </a:pPr>
            <a:r>
              <a:rPr lang="en-US" sz="2880"/>
              <a:t>Performance Measurement Workgroup</a:t>
            </a:r>
            <a:endParaRPr sz="2880"/>
          </a:p>
        </p:txBody>
      </p:sp>
      <p:sp>
        <p:nvSpPr>
          <p:cNvPr id="566" name="Google Shape;566;p1"/>
          <p:cNvSpPr txBox="1"/>
          <p:nvPr>
            <p:ph idx="1" type="subTitle"/>
          </p:nvPr>
        </p:nvSpPr>
        <p:spPr>
          <a:xfrm>
            <a:off x="1534886" y="3580595"/>
            <a:ext cx="9144000" cy="4113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chemeClr val="dk1"/>
              </a:buClr>
              <a:buSzPts val="2200"/>
              <a:buNone/>
            </a:pPr>
            <a:r>
              <a:rPr lang="en-US"/>
              <a:t>September 17, 2025</a:t>
            </a:r>
            <a:endParaRPr/>
          </a:p>
        </p:txBody>
      </p:sp>
      <p:sp>
        <p:nvSpPr>
          <p:cNvPr id="567" name="Google Shape;567;p1"/>
          <p:cNvSpPr txBox="1"/>
          <p:nvPr>
            <p:ph idx="2" type="body"/>
          </p:nvPr>
        </p:nvSpPr>
        <p:spPr>
          <a:xfrm>
            <a:off x="2141348" y="4345167"/>
            <a:ext cx="7909200" cy="10794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rgbClr val="0066CC"/>
              </a:buClr>
              <a:buSzPts val="1400"/>
              <a:buFont typeface="Arial"/>
              <a:buNone/>
            </a:pPr>
            <a:r>
              <a:rPr lang="en-US" sz="1600"/>
              <a:t>HSCRC Quality Team</a:t>
            </a:r>
            <a:endParaRPr sz="1600"/>
          </a:p>
          <a:p>
            <a:pPr indent="0" lvl="0" marL="0" rtl="0" algn="r">
              <a:lnSpc>
                <a:spcPct val="90000"/>
              </a:lnSpc>
              <a:spcBef>
                <a:spcPts val="0"/>
              </a:spcBef>
              <a:spcAft>
                <a:spcPts val="0"/>
              </a:spcAft>
              <a:buClr>
                <a:srgbClr val="0066CC"/>
              </a:buClr>
              <a:buSzPts val="1400"/>
              <a:buFont typeface="Arial"/>
              <a:buNone/>
            </a:pPr>
            <a:r>
              <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g37f2a67f6d9_3_32"/>
          <p:cNvSpPr txBox="1"/>
          <p:nvPr>
            <p:ph idx="1" type="body"/>
          </p:nvPr>
        </p:nvSpPr>
        <p:spPr>
          <a:xfrm>
            <a:off x="971550" y="1133475"/>
            <a:ext cx="10515600" cy="4660015"/>
          </a:xfrm>
          <a:prstGeom prst="rect">
            <a:avLst/>
          </a:prstGeom>
          <a:noFill/>
          <a:ln>
            <a:noFill/>
          </a:ln>
        </p:spPr>
        <p:txBody>
          <a:bodyPr anchorCtr="0" anchor="t" bIns="45700" lIns="91425" spcFirstLastPara="1" rIns="91425" wrap="square" tIns="45700">
            <a:normAutofit fontScale="85000" lnSpcReduction="20000"/>
          </a:bodyPr>
          <a:lstStyle/>
          <a:p>
            <a:pPr indent="-336550" lvl="0" marL="457200" rtl="0" algn="l">
              <a:spcBef>
                <a:spcPts val="1000"/>
              </a:spcBef>
              <a:spcAft>
                <a:spcPts val="0"/>
              </a:spcAft>
              <a:buSzPct val="83333"/>
              <a:buChar char="•"/>
            </a:pPr>
            <a:r>
              <a:rPr lang="en-US"/>
              <a:t>CMS and Maryland have been renegotiating the </a:t>
            </a:r>
            <a:r>
              <a:rPr lang="en-US"/>
              <a:t>AHEAD Model to reflect new federal priorities.</a:t>
            </a:r>
            <a:endParaRPr/>
          </a:p>
          <a:p>
            <a:pPr indent="-325755" lvl="1" marL="914400" rtl="0" algn="l">
              <a:lnSpc>
                <a:spcPct val="114000"/>
              </a:lnSpc>
              <a:spcBef>
                <a:spcPts val="1000"/>
              </a:spcBef>
              <a:spcAft>
                <a:spcPts val="0"/>
              </a:spcAft>
              <a:buSzPct val="100000"/>
              <a:buChar char="•"/>
            </a:pPr>
            <a:r>
              <a:rPr lang="en-US"/>
              <a:t>The State and CMMI have</a:t>
            </a:r>
            <a:r>
              <a:rPr lang="en-US"/>
              <a:t> already agreed to a terms sheet. The federal </a:t>
            </a:r>
            <a:r>
              <a:rPr lang="en-US"/>
              <a:t>government</a:t>
            </a:r>
            <a:r>
              <a:rPr lang="en-US"/>
              <a:t> would like the State Agreement and Participation Agreements to be signed in October for a January 2026 start. </a:t>
            </a:r>
            <a:endParaRPr/>
          </a:p>
          <a:p>
            <a:pPr indent="-336550" lvl="0" marL="457200" rtl="0" algn="l">
              <a:spcBef>
                <a:spcPts val="1000"/>
              </a:spcBef>
              <a:spcAft>
                <a:spcPts val="0"/>
              </a:spcAft>
              <a:buSzPct val="83333"/>
              <a:buChar char="•"/>
            </a:pPr>
            <a:r>
              <a:rPr lang="en-US"/>
              <a:t>CMS will set </a:t>
            </a:r>
            <a:r>
              <a:rPr b="1" lang="en-US"/>
              <a:t>Medicare FFS global budgets</a:t>
            </a:r>
            <a:r>
              <a:rPr lang="en-US"/>
              <a:t> starting in 2028. </a:t>
            </a:r>
            <a:endParaRPr/>
          </a:p>
          <a:p>
            <a:pPr indent="-325755" lvl="1" marL="914400" rtl="0" algn="l">
              <a:spcBef>
                <a:spcPts val="1000"/>
              </a:spcBef>
              <a:spcAft>
                <a:spcPts val="0"/>
              </a:spcAft>
              <a:buSzPct val="100000"/>
              <a:buChar char="•"/>
            </a:pPr>
            <a:r>
              <a:rPr lang="en-US"/>
              <a:t>Performance Year 1 (2026) and PY2 (2027) will be a transition period where the State will continue to set all-payer Hospital Global Budgets.  </a:t>
            </a:r>
            <a:endParaRPr/>
          </a:p>
          <a:p>
            <a:pPr indent="-325755" lvl="1" marL="914400" rtl="0" algn="l">
              <a:spcBef>
                <a:spcPts val="1000"/>
              </a:spcBef>
              <a:spcAft>
                <a:spcPts val="0"/>
              </a:spcAft>
              <a:buSzPct val="100000"/>
              <a:buChar char="•"/>
            </a:pPr>
            <a:r>
              <a:rPr lang="en-US"/>
              <a:t>In order to smooth the transition, the State will be able to re-direct a portion of the total Medicare global budget amount between PY3 (2028) and PY5 (2030). </a:t>
            </a:r>
            <a:endParaRPr/>
          </a:p>
          <a:p>
            <a:pPr indent="-336550" lvl="0" marL="457200" rtl="0" algn="l">
              <a:spcBef>
                <a:spcPts val="1000"/>
              </a:spcBef>
              <a:spcAft>
                <a:spcPts val="0"/>
              </a:spcAft>
              <a:buSzPct val="83333"/>
              <a:buChar char="•"/>
            </a:pPr>
            <a:r>
              <a:rPr lang="en-US"/>
              <a:t>The State will continue to set </a:t>
            </a:r>
            <a:r>
              <a:rPr b="1" lang="en-US"/>
              <a:t>non-Medicare FFS global budgets</a:t>
            </a:r>
            <a:r>
              <a:rPr lang="en-US"/>
              <a:t>.</a:t>
            </a:r>
            <a:endParaRPr/>
          </a:p>
          <a:p>
            <a:pPr indent="-336550" lvl="0" marL="457200" rtl="0" algn="l">
              <a:spcBef>
                <a:spcPts val="1000"/>
              </a:spcBef>
              <a:spcAft>
                <a:spcPts val="0"/>
              </a:spcAft>
              <a:buSzPct val="83333"/>
              <a:buChar char="•"/>
            </a:pPr>
            <a:r>
              <a:rPr lang="en-US"/>
              <a:t>Savings target of $460M in additional </a:t>
            </a:r>
            <a:r>
              <a:rPr b="1" lang="en-US"/>
              <a:t>Medicare FFS </a:t>
            </a:r>
            <a:r>
              <a:rPr b="1" lang="en-US"/>
              <a:t>savings</a:t>
            </a:r>
            <a:r>
              <a:rPr lang="en-US"/>
              <a:t> must be achieved in PY1 (2026) – PY7 (2032), with no additional savings expected in the final three PYs (through 2035).</a:t>
            </a:r>
            <a:endParaRPr/>
          </a:p>
          <a:p>
            <a:pPr indent="-228600" lvl="0" marL="457200" rtl="0" algn="l">
              <a:lnSpc>
                <a:spcPct val="114000"/>
              </a:lnSpc>
              <a:spcBef>
                <a:spcPts val="1000"/>
              </a:spcBef>
              <a:spcAft>
                <a:spcPts val="0"/>
              </a:spcAft>
              <a:buClr>
                <a:schemeClr val="dk1"/>
              </a:buClr>
              <a:buSzPct val="83333"/>
              <a:buNone/>
            </a:pPr>
            <a:r>
              <a:t/>
            </a:r>
            <a:endParaRPr/>
          </a:p>
        </p:txBody>
      </p:sp>
      <p:sp>
        <p:nvSpPr>
          <p:cNvPr id="634" name="Google Shape;634;g37f2a67f6d9_3_32"/>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635" name="Google Shape;635;g37f2a67f6d9_3_32"/>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textRoundtripDataId="10"/>
                  </a:ext>
                </a:extLst>
              </a:rPr>
              <a:t>AHEAD Updates</a:t>
            </a:r>
            <a:r>
              <a:rPr lang="en-US"/>
              <a:t> and Transition Timeline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9" name="Shape 639"/>
        <p:cNvGrpSpPr/>
        <p:nvPr/>
      </p:nvGrpSpPr>
      <p:grpSpPr>
        <a:xfrm>
          <a:off x="0" y="0"/>
          <a:ext cx="0" cy="0"/>
          <a:chOff x="0" y="0"/>
          <a:chExt cx="0" cy="0"/>
        </a:xfrm>
      </p:grpSpPr>
      <p:sp>
        <p:nvSpPr>
          <p:cNvPr id="640" name="Google Shape;640;g37f2a67f6d9_0_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641" name="Google Shape;641;g37f2a67f6d9_0_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textRoundtripDataId="11"/>
                  </a:ext>
                </a:extLst>
              </a:rPr>
              <a:t>AHEAD </a:t>
            </a:r>
            <a:r>
              <a:rPr lang="en-US"/>
              <a:t>Updates and Transition Timeline (continued)</a:t>
            </a:r>
            <a:endParaRPr/>
          </a:p>
        </p:txBody>
      </p:sp>
      <p:pic>
        <p:nvPicPr>
          <p:cNvPr id="642" name="Google Shape;642;g37f2a67f6d9_0_7"/>
          <p:cNvPicPr preferRelativeResize="0"/>
          <p:nvPr/>
        </p:nvPicPr>
        <p:blipFill rotWithShape="1">
          <a:blip r:embed="rId3">
            <a:alphaModFix/>
          </a:blip>
          <a:srcRect b="0" l="0" r="0" t="0"/>
          <a:stretch/>
        </p:blipFill>
        <p:spPr>
          <a:xfrm>
            <a:off x="1206536" y="1041200"/>
            <a:ext cx="9888190" cy="49713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7" name="Shape 647"/>
        <p:cNvGrpSpPr/>
        <p:nvPr/>
      </p:nvGrpSpPr>
      <p:grpSpPr>
        <a:xfrm>
          <a:off x="0" y="0"/>
          <a:ext cx="0" cy="0"/>
          <a:chOff x="0" y="0"/>
          <a:chExt cx="0" cy="0"/>
        </a:xfrm>
      </p:grpSpPr>
      <p:sp>
        <p:nvSpPr>
          <p:cNvPr id="648" name="Google Shape;648;g37f2a67f6d9_3_39"/>
          <p:cNvSpPr txBox="1"/>
          <p:nvPr>
            <p:ph idx="12" type="sldNum"/>
          </p:nvPr>
        </p:nvSpPr>
        <p:spPr>
          <a:xfrm>
            <a:off x="11512550" y="6213474"/>
            <a:ext cx="577850" cy="365125"/>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649" name="Google Shape;649;g37f2a67f6d9_3_39"/>
          <p:cNvSpPr txBox="1"/>
          <p:nvPr>
            <p:ph type="title"/>
          </p:nvPr>
        </p:nvSpPr>
        <p:spPr>
          <a:xfrm>
            <a:off x="972127" y="347853"/>
            <a:ext cx="10515600" cy="600837"/>
          </a:xfrm>
          <a:prstGeom prst="rect">
            <a:avLst/>
          </a:prstGeom>
          <a:noFill/>
          <a:ln>
            <a:noFill/>
          </a:ln>
        </p:spPr>
        <p:txBody>
          <a:bodyPr anchorCtr="0" anchor="t" bIns="45700" lIns="91425" spcFirstLastPara="1" rIns="91425" wrap="square" tIns="45700">
            <a:normAutofit/>
          </a:bodyPr>
          <a:lstStyle/>
          <a:p>
            <a:pPr indent="0" lvl="0" marL="0" rtl="0" algn="l">
              <a:lnSpc>
                <a:spcPct val="100000"/>
              </a:lnSpc>
              <a:spcBef>
                <a:spcPts val="0"/>
              </a:spcBef>
              <a:spcAft>
                <a:spcPts val="0"/>
              </a:spcAft>
              <a:buClr>
                <a:schemeClr val="dk1"/>
              </a:buClr>
              <a:buSzPts val="2800"/>
              <a:buFont typeface="Arial"/>
              <a:buNone/>
            </a:pPr>
            <a:r>
              <a:rPr lang="en-US"/>
              <a:t>AHEAD Negotiation Updates: Further Details</a:t>
            </a:r>
            <a:endParaRPr/>
          </a:p>
        </p:txBody>
      </p:sp>
      <p:grpSp>
        <p:nvGrpSpPr>
          <p:cNvPr id="650" name="Google Shape;650;g37f2a67f6d9_3_39"/>
          <p:cNvGrpSpPr/>
          <p:nvPr/>
        </p:nvGrpSpPr>
        <p:grpSpPr>
          <a:xfrm>
            <a:off x="972178" y="1059511"/>
            <a:ext cx="10515496" cy="4967999"/>
            <a:chOff x="51" y="110821"/>
            <a:chExt cx="10515496" cy="4967999"/>
          </a:xfrm>
        </p:grpSpPr>
        <p:sp>
          <p:nvSpPr>
            <p:cNvPr id="651" name="Google Shape;651;g37f2a67f6d9_3_39"/>
            <p:cNvSpPr/>
            <p:nvPr/>
          </p:nvSpPr>
          <p:spPr>
            <a:xfrm>
              <a:off x="51" y="110821"/>
              <a:ext cx="4913783" cy="576000"/>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g37f2a67f6d9_3_39"/>
            <p:cNvSpPr txBox="1"/>
            <p:nvPr/>
          </p:nvSpPr>
          <p:spPr>
            <a:xfrm>
              <a:off x="51" y="110821"/>
              <a:ext cx="4913783" cy="576000"/>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lt1"/>
                </a:buClr>
                <a:buSzPts val="2000"/>
                <a:buFont typeface="Arial"/>
                <a:buNone/>
              </a:pPr>
              <a:r>
                <a:rPr b="0" i="0" lang="en-US" sz="2000" u="none" cap="none" strike="noStrike">
                  <a:solidFill>
                    <a:schemeClr val="lt1"/>
                  </a:solidFill>
                  <a:latin typeface="Arial"/>
                  <a:ea typeface="Arial"/>
                  <a:cs typeface="Arial"/>
                  <a:sym typeface="Arial"/>
                </a:rPr>
                <a:t>Further global budget detail</a:t>
              </a:r>
              <a:endParaRPr/>
            </a:p>
          </p:txBody>
        </p:sp>
        <p:sp>
          <p:nvSpPr>
            <p:cNvPr id="653" name="Google Shape;653;g37f2a67f6d9_3_39"/>
            <p:cNvSpPr/>
            <p:nvPr/>
          </p:nvSpPr>
          <p:spPr>
            <a:xfrm>
              <a:off x="51" y="686821"/>
              <a:ext cx="4913783" cy="4391999"/>
            </a:xfrm>
            <a:prstGeom prst="rect">
              <a:avLst/>
            </a:prstGeom>
            <a:solidFill>
              <a:srgbClr val="CFE1FF">
                <a:alpha val="89803"/>
              </a:srgbClr>
            </a:solidFill>
            <a:ln cap="flat" cmpd="sng" w="25400">
              <a:solidFill>
                <a:srgbClr val="CFE1F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g37f2a67f6d9_3_39"/>
            <p:cNvSpPr txBox="1"/>
            <p:nvPr/>
          </p:nvSpPr>
          <p:spPr>
            <a:xfrm>
              <a:off x="51" y="686821"/>
              <a:ext cx="4913783" cy="4391999"/>
            </a:xfrm>
            <a:prstGeom prst="rect">
              <a:avLst/>
            </a:prstGeom>
            <a:noFill/>
            <a:ln>
              <a:noFill/>
            </a:ln>
          </p:spPr>
          <p:txBody>
            <a:bodyPr anchorCtr="0" anchor="t" bIns="160000" lIns="106675" spcFirstLastPara="1" rIns="142225" wrap="square" tIns="106675">
              <a:noAutofit/>
            </a:bodyPr>
            <a:lstStyle/>
            <a:p>
              <a:pPr indent="-215900" lvl="1" marL="2286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 State and CMS will continue to discuss HGB methodology details throughout 2026. CMS has already indicated several areas where their approach may be different in M</a:t>
              </a:r>
              <a:r>
                <a:rPr lang="en-US" sz="1800">
                  <a:solidFill>
                    <a:schemeClr val="dk1"/>
                  </a:solidFill>
                </a:rPr>
                <a:t>D</a:t>
              </a:r>
              <a:r>
                <a:rPr lang="en-US" sz="1800">
                  <a:solidFill>
                    <a:schemeClr val="dk1"/>
                  </a:solidFill>
                  <a:extLst>
                    <a:ext uri="http://customooxmlschemas.google.com/">
                      <go:slidesCustomData xmlns:go="http://customooxmlschemas.google.com/" textRoundtripDataId="12"/>
                    </a:ext>
                  </a:extLst>
                </a:rPr>
                <a:t> (e.g., baseline revenue),</a:t>
              </a:r>
              <a:r>
                <a:rPr lang="en-US" sz="1800">
                  <a:solidFill>
                    <a:schemeClr val="dk1"/>
                  </a:solidFill>
                </a:rPr>
                <a:t> considering MD’s unique experience/history.</a:t>
              </a:r>
              <a:endParaRPr b="0" i="0" sz="1800" u="none" cap="none" strike="noStrike">
                <a:solidFill>
                  <a:schemeClr val="dk1"/>
                </a:solidFill>
                <a:latin typeface="Arial"/>
                <a:ea typeface="Arial"/>
                <a:cs typeface="Arial"/>
                <a:sym typeface="Arial"/>
              </a:endParaRPr>
            </a:p>
            <a:p>
              <a:pPr indent="-215900" lvl="1" marL="2286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Quality program will largely follow the national approach for Medicare FFS in 2028. </a:t>
              </a:r>
              <a:endParaRPr b="0" i="0" sz="1800" u="none" cap="none" strike="noStrike">
                <a:solidFill>
                  <a:schemeClr val="dk1"/>
                </a:solidFill>
                <a:latin typeface="Arial"/>
                <a:ea typeface="Arial"/>
                <a:cs typeface="Arial"/>
                <a:sym typeface="Arial"/>
              </a:endParaRPr>
            </a:p>
            <a:p>
              <a:pPr indent="-215900" lvl="1" marL="2286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Non-Medicare payers will remain under HSCRC jurisdiction.</a:t>
              </a:r>
              <a:endParaRPr b="0" i="0" sz="1800" u="none" cap="none" strike="noStrike">
                <a:solidFill>
                  <a:schemeClr val="dk1"/>
                </a:solidFill>
                <a:latin typeface="Arial"/>
                <a:ea typeface="Arial"/>
                <a:cs typeface="Arial"/>
                <a:sym typeface="Arial"/>
              </a:endParaRPr>
            </a:p>
            <a:p>
              <a:pPr indent="-215900" lvl="1" marL="228600" marR="0" rtl="0" algn="l">
                <a:lnSpc>
                  <a:spcPct val="100000"/>
                </a:lnSpc>
                <a:spcBef>
                  <a:spcPts val="1000"/>
                </a:spcBef>
                <a:spcAft>
                  <a:spcPts val="100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Specific details on operational and policy transition will be developed in conjunction with stakeholders.</a:t>
              </a:r>
              <a:endParaRPr b="0" i="0" sz="1800" u="none" cap="none" strike="noStrike">
                <a:solidFill>
                  <a:schemeClr val="dk1"/>
                </a:solidFill>
                <a:latin typeface="Arial"/>
                <a:ea typeface="Arial"/>
                <a:cs typeface="Arial"/>
                <a:sym typeface="Arial"/>
              </a:endParaRPr>
            </a:p>
          </p:txBody>
        </p:sp>
        <p:sp>
          <p:nvSpPr>
            <p:cNvPr id="655" name="Google Shape;655;g37f2a67f6d9_3_39"/>
            <p:cNvSpPr/>
            <p:nvPr/>
          </p:nvSpPr>
          <p:spPr>
            <a:xfrm>
              <a:off x="5601764" y="110821"/>
              <a:ext cx="4913783" cy="576000"/>
            </a:xfrm>
            <a:prstGeom prst="rect">
              <a:avLst/>
            </a:prstGeom>
            <a:solidFill>
              <a:srgbClr val="D0E9FD"/>
            </a:solidFill>
            <a:ln cap="flat" cmpd="sng" w="25400">
              <a:solidFill>
                <a:srgbClr val="D0E9F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g37f2a67f6d9_3_39"/>
            <p:cNvSpPr txBox="1"/>
            <p:nvPr/>
          </p:nvSpPr>
          <p:spPr>
            <a:xfrm>
              <a:off x="5601764" y="110821"/>
              <a:ext cx="4913783" cy="576000"/>
            </a:xfrm>
            <a:prstGeom prst="rect">
              <a:avLst/>
            </a:prstGeom>
            <a:noFill/>
            <a:ln>
              <a:noFill/>
            </a:ln>
          </p:spPr>
          <p:txBody>
            <a:bodyPr anchorCtr="0" anchor="ctr" bIns="81275" lIns="142225" spcFirstLastPara="1" rIns="142225" wrap="square" tIns="81275">
              <a:noAutofit/>
            </a:bodyPr>
            <a:lstStyle/>
            <a:p>
              <a:pPr indent="0" lvl="0" marL="0" marR="0" rtl="0" algn="ctr">
                <a:lnSpc>
                  <a:spcPct val="90000"/>
                </a:lnSpc>
                <a:spcBef>
                  <a:spcPts val="0"/>
                </a:spcBef>
                <a:spcAft>
                  <a:spcPts val="0"/>
                </a:spcAft>
                <a:buClr>
                  <a:schemeClr val="dk1"/>
                </a:buClr>
                <a:buSzPts val="2000"/>
                <a:buFont typeface="Arial"/>
                <a:buNone/>
              </a:pPr>
              <a:r>
                <a:rPr b="0" i="0" lang="en-US" sz="2000" u="none" cap="none" strike="noStrike">
                  <a:solidFill>
                    <a:schemeClr val="dk1"/>
                  </a:solidFill>
                  <a:latin typeface="Arial"/>
                  <a:ea typeface="Arial"/>
                  <a:cs typeface="Arial"/>
                  <a:sym typeface="Arial"/>
                </a:rPr>
                <a:t>Other terms </a:t>
              </a:r>
              <a:endParaRPr/>
            </a:p>
          </p:txBody>
        </p:sp>
        <p:sp>
          <p:nvSpPr>
            <p:cNvPr id="657" name="Google Shape;657;g37f2a67f6d9_3_39"/>
            <p:cNvSpPr/>
            <p:nvPr/>
          </p:nvSpPr>
          <p:spPr>
            <a:xfrm>
              <a:off x="5601764" y="686821"/>
              <a:ext cx="4913783" cy="4391999"/>
            </a:xfrm>
            <a:prstGeom prst="rect">
              <a:avLst/>
            </a:prstGeom>
            <a:solidFill>
              <a:srgbClr val="EEF7FF">
                <a:alpha val="89803"/>
              </a:srgbClr>
            </a:solidFill>
            <a:ln cap="flat" cmpd="sng" w="25400">
              <a:solidFill>
                <a:srgbClr val="EEF7F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g37f2a67f6d9_3_39"/>
            <p:cNvSpPr txBox="1"/>
            <p:nvPr/>
          </p:nvSpPr>
          <p:spPr>
            <a:xfrm>
              <a:off x="5601764" y="686821"/>
              <a:ext cx="4913783" cy="4391999"/>
            </a:xfrm>
            <a:prstGeom prst="rect">
              <a:avLst/>
            </a:prstGeom>
            <a:noFill/>
            <a:ln>
              <a:noFill/>
            </a:ln>
          </p:spPr>
          <p:txBody>
            <a:bodyPr anchorCtr="0" anchor="t" bIns="160000" lIns="106675" spcFirstLastPara="1" rIns="142225" wrap="square" tIns="106675">
              <a:noAutofit/>
            </a:bodyPr>
            <a:lstStyle/>
            <a:p>
              <a:pPr indent="-215900" lvl="1" marL="22860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EQIP will continue as-is through 2027. Beginning in 2028, EQIP will transition to operate under the CMS-designed HGB.</a:t>
              </a:r>
              <a:endParaRPr sz="1200"/>
            </a:p>
            <a:p>
              <a:pPr indent="-215900" lvl="1" marL="2286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MDPCP will continue as-is through 2028. In 2028, CMS and the state would evaluate the future of MDPCP. Any changes would be in effect for 2029-2034.</a:t>
              </a:r>
              <a:endParaRPr b="0" i="0" sz="1800" u="none" cap="none" strike="noStrike">
                <a:solidFill>
                  <a:schemeClr val="dk1"/>
                </a:solidFill>
                <a:latin typeface="Arial"/>
                <a:ea typeface="Arial"/>
                <a:cs typeface="Arial"/>
                <a:sym typeface="Arial"/>
              </a:endParaRPr>
            </a:p>
            <a:p>
              <a:pPr indent="-215900" lvl="1" marL="228600" marR="0" rtl="0" algn="l">
                <a:lnSpc>
                  <a:spcPct val="100000"/>
                </a:lnSpc>
                <a:spcBef>
                  <a:spcPts val="10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 All-Payer TCOC and Primary Care Investment target requirements carry over into this Agreement.</a:t>
              </a:r>
              <a:endParaRPr sz="1200"/>
            </a:p>
            <a:p>
              <a:pPr indent="-215900" lvl="1" marL="228600" marR="0" rtl="0" algn="l">
                <a:lnSpc>
                  <a:spcPct val="100000"/>
                </a:lnSpc>
                <a:spcBef>
                  <a:spcPts val="1000"/>
                </a:spcBef>
                <a:spcAft>
                  <a:spcPts val="100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If savings accrue beyond Medicare FFS TCOC target, they would be returned to global budgets</a:t>
              </a:r>
              <a:endParaRPr sz="1200"/>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g37f2a67f6d9_0_50"/>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fontScale="85000"/>
          </a:bodyPr>
          <a:lstStyle/>
          <a:p>
            <a:pPr indent="-336550" lvl="0" marL="457200" marR="0" rtl="0" algn="l">
              <a:lnSpc>
                <a:spcPct val="114000"/>
              </a:lnSpc>
              <a:spcBef>
                <a:spcPts val="1000"/>
              </a:spcBef>
              <a:spcAft>
                <a:spcPts val="0"/>
              </a:spcAft>
              <a:buSzPct val="83333"/>
              <a:buChar char="•"/>
            </a:pPr>
            <a:r>
              <a:rPr lang="en-US"/>
              <a:t>The Statewide Population Health Accountability Plan (</a:t>
            </a:r>
            <a:r>
              <a:rPr lang="en-US"/>
              <a:t>formerly </a:t>
            </a:r>
            <a:r>
              <a:rPr lang="en-US"/>
              <a:t>Statewide Quality and Health Equity Targets) maintains the five required and one of two optional domains.</a:t>
            </a:r>
            <a:endParaRPr/>
          </a:p>
          <a:p>
            <a:pPr indent="-336550" lvl="0" marL="457200" marR="0" rtl="0" algn="l">
              <a:lnSpc>
                <a:spcPct val="114000"/>
              </a:lnSpc>
              <a:spcBef>
                <a:spcPts val="1000"/>
              </a:spcBef>
              <a:spcAft>
                <a:spcPts val="0"/>
              </a:spcAft>
              <a:buSzPct val="83333"/>
              <a:buChar char="•"/>
            </a:pPr>
            <a:r>
              <a:rPr lang="en-US"/>
              <a:t>The goals of the Statewide PHAP are to: </a:t>
            </a:r>
            <a:endParaRPr/>
          </a:p>
          <a:p>
            <a:pPr indent="-325755" lvl="1" marL="914400" marR="0" rtl="0" algn="l">
              <a:lnSpc>
                <a:spcPct val="114000"/>
              </a:lnSpc>
              <a:spcBef>
                <a:spcPts val="1000"/>
              </a:spcBef>
              <a:spcAft>
                <a:spcPts val="0"/>
              </a:spcAft>
              <a:buSzPct val="100000"/>
              <a:buChar char="•"/>
            </a:pPr>
            <a:r>
              <a:rPr lang="en-US"/>
              <a:t>Clearly articulate the State or Sub-State Region's health needs and population health focus areas, </a:t>
            </a:r>
            <a:endParaRPr/>
          </a:p>
          <a:p>
            <a:pPr indent="-325755" lvl="1" marL="914400" marR="0" rtl="0" algn="l">
              <a:lnSpc>
                <a:spcPct val="114000"/>
              </a:lnSpc>
              <a:spcBef>
                <a:spcPts val="1000"/>
              </a:spcBef>
              <a:spcAft>
                <a:spcPts val="0"/>
              </a:spcAft>
              <a:buSzPct val="100000"/>
              <a:buChar char="•"/>
            </a:pPr>
            <a:r>
              <a:rPr lang="en-US"/>
              <a:t>Build a common agenda of initiatives with actionable, evidence-based strategies across specific domains, </a:t>
            </a:r>
            <a:endParaRPr/>
          </a:p>
          <a:p>
            <a:pPr indent="-325755" lvl="1" marL="914400" marR="0" rtl="0" algn="l">
              <a:lnSpc>
                <a:spcPct val="114000"/>
              </a:lnSpc>
              <a:spcBef>
                <a:spcPts val="1000"/>
              </a:spcBef>
              <a:spcAft>
                <a:spcPts val="0"/>
              </a:spcAft>
              <a:buSzPct val="100000"/>
              <a:buChar char="•"/>
            </a:pPr>
            <a:r>
              <a:rPr lang="en-US"/>
              <a:t>Specify metrics and data sources for measurement of progress toward defined Statewide Quality and Population Health Targets, </a:t>
            </a:r>
            <a:endParaRPr/>
          </a:p>
          <a:p>
            <a:pPr indent="-325755" lvl="1" marL="914400" marR="0" rtl="0" algn="l">
              <a:lnSpc>
                <a:spcPct val="114000"/>
              </a:lnSpc>
              <a:spcBef>
                <a:spcPts val="1000"/>
              </a:spcBef>
              <a:spcAft>
                <a:spcPts val="0"/>
              </a:spcAft>
              <a:buSzPct val="100000"/>
              <a:buChar char="•"/>
            </a:pPr>
            <a:r>
              <a:rPr lang="en-US"/>
              <a:t>Establish a strategy for continuous communication with model participants and community partners, and </a:t>
            </a:r>
            <a:endParaRPr/>
          </a:p>
          <a:p>
            <a:pPr indent="-325755" lvl="1" marL="914400" marR="0" rtl="0" algn="l">
              <a:lnSpc>
                <a:spcPct val="114000"/>
              </a:lnSpc>
              <a:spcBef>
                <a:spcPts val="1000"/>
              </a:spcBef>
              <a:spcAft>
                <a:spcPts val="0"/>
              </a:spcAft>
              <a:buSzPct val="100000"/>
              <a:buChar char="•"/>
            </a:pPr>
            <a:r>
              <a:rPr lang="en-US"/>
              <a:t>Memorialize these goals and document the state's commitments to improved health outcomes and population health strategies to ensure the maximum collective impact  of the work of dedicated partners. </a:t>
            </a:r>
            <a:endParaRPr/>
          </a:p>
          <a:p>
            <a:pPr indent="-336550" lvl="0" marL="457200" marR="0" rtl="0" algn="l">
              <a:lnSpc>
                <a:spcPct val="114000"/>
              </a:lnSpc>
              <a:spcBef>
                <a:spcPts val="1000"/>
              </a:spcBef>
              <a:spcAft>
                <a:spcPts val="0"/>
              </a:spcAft>
              <a:buSzPct val="83333"/>
              <a:buChar char="•"/>
            </a:pPr>
            <a:r>
              <a:rPr lang="en-US"/>
              <a:t>Submission is due by 10/15/2025.</a:t>
            </a:r>
            <a:endParaRPr/>
          </a:p>
        </p:txBody>
      </p:sp>
      <p:sp>
        <p:nvSpPr>
          <p:cNvPr id="665" name="Google Shape;665;g37f2a67f6d9_0_50"/>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666" name="Google Shape;666;g37f2a67f6d9_0_50"/>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AHEAD Population Health Accountability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1" name="Shape 671"/>
        <p:cNvGrpSpPr/>
        <p:nvPr/>
      </p:nvGrpSpPr>
      <p:grpSpPr>
        <a:xfrm>
          <a:off x="0" y="0"/>
          <a:ext cx="0" cy="0"/>
          <a:chOff x="0" y="0"/>
          <a:chExt cx="0" cy="0"/>
        </a:xfrm>
      </p:grpSpPr>
      <p:sp>
        <p:nvSpPr>
          <p:cNvPr id="672" name="Google Shape;672;g37f580e09e9_1_7"/>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Char char="•"/>
            </a:pPr>
            <a:r>
              <a:rPr lang="en-US"/>
              <a:t>Terms sheet indicates MD hospitals will be under Medicare quality programs during transition period</a:t>
            </a:r>
            <a:endParaRPr/>
          </a:p>
          <a:p>
            <a:pPr indent="-355600" lvl="0" marL="457200" rtl="0" algn="l">
              <a:spcBef>
                <a:spcPts val="0"/>
              </a:spcBef>
              <a:spcAft>
                <a:spcPts val="0"/>
              </a:spcAft>
              <a:buSzPts val="2000"/>
              <a:buChar char="•"/>
            </a:pPr>
            <a:r>
              <a:rPr lang="en-US"/>
              <a:t>Negotiating with CMMI and awaiting State Agreement for additional details</a:t>
            </a:r>
            <a:endParaRPr/>
          </a:p>
          <a:p>
            <a:pPr indent="-355600" lvl="0" marL="457200" rtl="0" algn="l">
              <a:spcBef>
                <a:spcPts val="0"/>
              </a:spcBef>
              <a:spcAft>
                <a:spcPts val="0"/>
              </a:spcAft>
              <a:buSzPts val="2000"/>
              <a:buChar char="•"/>
            </a:pPr>
            <a:r>
              <a:rPr lang="en-US"/>
              <a:t>MHA and HSCRC have outlined two potential options for transition:</a:t>
            </a:r>
            <a:endParaRPr/>
          </a:p>
          <a:p>
            <a:pPr indent="-342900" lvl="1" marL="914400" rtl="0" algn="l">
              <a:spcBef>
                <a:spcPts val="0"/>
              </a:spcBef>
              <a:spcAft>
                <a:spcPts val="0"/>
              </a:spcAft>
              <a:buSzPts val="1800"/>
              <a:buChar char="•"/>
            </a:pPr>
            <a:r>
              <a:rPr lang="en-US"/>
              <a:t>Option 1:  Later Transition</a:t>
            </a:r>
            <a:endParaRPr/>
          </a:p>
          <a:p>
            <a:pPr indent="-342900" lvl="2" marL="1371600" rtl="0" algn="l">
              <a:spcBef>
                <a:spcPts val="0"/>
              </a:spcBef>
              <a:spcAft>
                <a:spcPts val="0"/>
              </a:spcAft>
              <a:buSzPts val="1800"/>
              <a:buChar char="•"/>
            </a:pPr>
            <a:r>
              <a:rPr lang="en-US"/>
              <a:t>Maintain All-Payer Quality Programs for CY 2026 performance and RY/FY2028 revenue adjustments</a:t>
            </a:r>
            <a:endParaRPr/>
          </a:p>
          <a:p>
            <a:pPr indent="-342900" lvl="1" marL="914400" rtl="0" algn="l">
              <a:spcBef>
                <a:spcPts val="0"/>
              </a:spcBef>
              <a:spcAft>
                <a:spcPts val="0"/>
              </a:spcAft>
              <a:buSzPts val="1800"/>
              <a:buChar char="•"/>
            </a:pPr>
            <a:r>
              <a:rPr lang="en-US"/>
              <a:t>Option 2:  Earlier Transition</a:t>
            </a:r>
            <a:endParaRPr/>
          </a:p>
          <a:p>
            <a:pPr indent="-342900" lvl="2" marL="1371600" rtl="0" algn="l">
              <a:spcBef>
                <a:spcPts val="0"/>
              </a:spcBef>
              <a:spcAft>
                <a:spcPts val="0"/>
              </a:spcAft>
              <a:buSzPts val="1800"/>
              <a:buChar char="•"/>
            </a:pPr>
            <a:r>
              <a:rPr lang="en-US"/>
              <a:t>Move to National programs for CY 2026 performance </a:t>
            </a:r>
            <a:endParaRPr/>
          </a:p>
          <a:p>
            <a:pPr indent="-342900" lvl="2" marL="1371600" rtl="0" algn="l">
              <a:spcBef>
                <a:spcPts val="0"/>
              </a:spcBef>
              <a:spcAft>
                <a:spcPts val="0"/>
              </a:spcAft>
              <a:buSzPts val="1800"/>
              <a:buChar char="•"/>
            </a:pPr>
            <a:r>
              <a:rPr lang="en-US"/>
              <a:t>Develop non-Medicare programs for CY 2026 performance</a:t>
            </a:r>
            <a:endParaRPr/>
          </a:p>
        </p:txBody>
      </p:sp>
      <p:sp>
        <p:nvSpPr>
          <p:cNvPr id="673" name="Google Shape;673;g37f580e09e9_1_7"/>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674" name="Google Shape;674;g37f580e09e9_1_7"/>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Hospital Quality Programs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9" name="Shape 679"/>
        <p:cNvGrpSpPr/>
        <p:nvPr/>
      </p:nvGrpSpPr>
      <p:grpSpPr>
        <a:xfrm>
          <a:off x="0" y="0"/>
          <a:ext cx="0" cy="0"/>
          <a:chOff x="0" y="0"/>
          <a:chExt cx="0" cy="0"/>
        </a:xfrm>
      </p:grpSpPr>
      <p:sp>
        <p:nvSpPr>
          <p:cNvPr id="680" name="Google Shape;680;g37f580e09e9_1_245"/>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t/>
            </a:r>
            <a:endParaRPr/>
          </a:p>
        </p:txBody>
      </p:sp>
      <p:sp>
        <p:nvSpPr>
          <p:cNvPr id="681" name="Google Shape;681;g37f580e09e9_1_245"/>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682" name="Google Shape;682;g37f580e09e9_1_245"/>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Option Timelines</a:t>
            </a:r>
            <a:endParaRPr/>
          </a:p>
        </p:txBody>
      </p:sp>
      <p:pic>
        <p:nvPicPr>
          <p:cNvPr id="683" name="Google Shape;683;g37f580e09e9_1_245"/>
          <p:cNvPicPr preferRelativeResize="0"/>
          <p:nvPr/>
        </p:nvPicPr>
        <p:blipFill>
          <a:blip r:embed="rId3">
            <a:alphaModFix/>
          </a:blip>
          <a:stretch>
            <a:fillRect/>
          </a:stretch>
        </p:blipFill>
        <p:spPr>
          <a:xfrm>
            <a:off x="0" y="1055203"/>
            <a:ext cx="12192000" cy="4747593"/>
          </a:xfrm>
          <a:prstGeom prst="rect">
            <a:avLst/>
          </a:prstGeom>
          <a:noFill/>
          <a:ln>
            <a:noFill/>
          </a:ln>
        </p:spPr>
      </p:pic>
      <p:pic>
        <p:nvPicPr>
          <p:cNvPr id="684" name="Google Shape;684;g37f580e09e9_1_245"/>
          <p:cNvPicPr preferRelativeResize="0"/>
          <p:nvPr/>
        </p:nvPicPr>
        <p:blipFill>
          <a:blip r:embed="rId4">
            <a:alphaModFix/>
          </a:blip>
          <a:stretch>
            <a:fillRect/>
          </a:stretch>
        </p:blipFill>
        <p:spPr>
          <a:xfrm>
            <a:off x="4832450" y="198347"/>
            <a:ext cx="6919415" cy="75040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8" name="Shape 688"/>
        <p:cNvGrpSpPr/>
        <p:nvPr/>
      </p:nvGrpSpPr>
      <p:grpSpPr>
        <a:xfrm>
          <a:off x="0" y="0"/>
          <a:ext cx="0" cy="0"/>
          <a:chOff x="0" y="0"/>
          <a:chExt cx="0" cy="0"/>
        </a:xfrm>
      </p:grpSpPr>
      <p:sp>
        <p:nvSpPr>
          <p:cNvPr id="689" name="Google Shape;689;g37df78c8e3c_1_0"/>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extLst>
                  <a:ext uri="http://customooxmlschemas.google.com/">
                    <go:slidesCustomData xmlns:go="http://customooxmlschemas.google.com/" textRoundtripDataId="13"/>
                  </a:ext>
                </a:extLst>
              </a:rPr>
              <a:t>Maryland Quality Performance and Comparison </a:t>
            </a:r>
            <a:endParaRPr>
              <a:extLst>
                <a:ext uri="http://customooxmlschemas.google.com/">
                  <go:slidesCustomData xmlns:go="http://customooxmlschemas.google.com/" textRoundtripDataId="14"/>
                </a:ext>
              </a:extLst>
            </a:endParaRPr>
          </a:p>
          <a:p>
            <a:pPr indent="0" lvl="0" marL="0" rtl="0" algn="r">
              <a:lnSpc>
                <a:spcPct val="90000"/>
              </a:lnSpc>
              <a:spcBef>
                <a:spcPts val="0"/>
              </a:spcBef>
              <a:spcAft>
                <a:spcPts val="0"/>
              </a:spcAft>
              <a:buClr>
                <a:schemeClr val="dk1"/>
              </a:buClr>
              <a:buSzPts val="3200"/>
              <a:buFont typeface="Arial"/>
              <a:buNone/>
            </a:pPr>
            <a:r>
              <a:rPr lang="en-US">
                <a:extLst>
                  <a:ext uri="http://customooxmlschemas.google.com/">
                    <go:slidesCustomData xmlns:go="http://customooxmlschemas.google.com/" textRoundtripDataId="15"/>
                  </a:ext>
                </a:extLst>
              </a:rPr>
              <a:t>with National Programs</a:t>
            </a:r>
            <a:endParaRPr/>
          </a:p>
        </p:txBody>
      </p:sp>
      <p:sp>
        <p:nvSpPr>
          <p:cNvPr id="690" name="Google Shape;690;g37df78c8e3c_1_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g37ea100c01f_0_3"/>
          <p:cNvSpPr txBox="1"/>
          <p:nvPr>
            <p:ph type="title"/>
          </p:nvPr>
        </p:nvSpPr>
        <p:spPr>
          <a:xfrm>
            <a:off x="972127" y="43052"/>
            <a:ext cx="10515600" cy="1013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extLst>
                  <a:ext uri="http://customooxmlschemas.google.com/">
                    <go:slidesCustomData xmlns:go="http://customooxmlschemas.google.com/" textRoundtripDataId="16"/>
                  </a:ext>
                </a:extLst>
              </a:rPr>
              <a:t>RY </a:t>
            </a:r>
            <a:r>
              <a:rPr lang="en-US">
                <a:extLst>
                  <a:ext uri="http://customooxmlschemas.google.com/">
                    <go:slidesCustomData xmlns:go="http://customooxmlschemas.google.com/" textRoundtripDataId="17"/>
                  </a:ext>
                </a:extLst>
              </a:rPr>
              <a:t>2027 Quality Program Timelines</a:t>
            </a:r>
            <a:endParaRPr/>
          </a:p>
        </p:txBody>
      </p:sp>
      <p:sp>
        <p:nvSpPr>
          <p:cNvPr id="696" name="Google Shape;696;g37ea100c01f_0_3"/>
          <p:cNvSpPr txBox="1"/>
          <p:nvPr>
            <p:ph idx="12" type="sldNum"/>
          </p:nvPr>
        </p:nvSpPr>
        <p:spPr>
          <a:xfrm>
            <a:off x="15350067" y="8284632"/>
            <a:ext cx="770400" cy="4869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pic>
        <p:nvPicPr>
          <p:cNvPr id="697" name="Google Shape;697;g37ea100c01f_0_3"/>
          <p:cNvPicPr preferRelativeResize="0"/>
          <p:nvPr/>
        </p:nvPicPr>
        <p:blipFill rotWithShape="1">
          <a:blip r:embed="rId3">
            <a:alphaModFix/>
          </a:blip>
          <a:srcRect b="0" l="0" r="0" t="0"/>
          <a:stretch/>
        </p:blipFill>
        <p:spPr>
          <a:xfrm>
            <a:off x="909133" y="494500"/>
            <a:ext cx="11215866" cy="6130034"/>
          </a:xfrm>
          <a:prstGeom prst="rect">
            <a:avLst/>
          </a:prstGeom>
          <a:noFill/>
          <a:ln cap="flat" cmpd="sng" w="25400">
            <a:solidFill>
              <a:srgbClr val="000000"/>
            </a:solidFill>
            <a:prstDash val="solid"/>
            <a:round/>
            <a:headEnd len="sm" w="sm" type="none"/>
            <a:tailEnd len="sm" w="sm" type="none"/>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g37f580e09e9_0_5"/>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QBR &amp; VBP </a:t>
            </a:r>
            <a:endParaRPr/>
          </a:p>
        </p:txBody>
      </p:sp>
      <p:sp>
        <p:nvSpPr>
          <p:cNvPr id="703" name="Google Shape;703;g37f580e09e9_0_5"/>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8" name="Shape 708"/>
        <p:cNvGrpSpPr/>
        <p:nvPr/>
      </p:nvGrpSpPr>
      <p:grpSpPr>
        <a:xfrm>
          <a:off x="0" y="0"/>
          <a:ext cx="0" cy="0"/>
          <a:chOff x="0" y="0"/>
          <a:chExt cx="0" cy="0"/>
        </a:xfrm>
      </p:grpSpPr>
      <p:sp>
        <p:nvSpPr>
          <p:cNvPr id="709" name="Google Shape;709;g37df78c8e3c_1_10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rgbClr val="003889"/>
                </a:solidFill>
                <a:latin typeface="Arial"/>
                <a:ea typeface="Arial"/>
                <a:cs typeface="Arial"/>
                <a:sym typeface="Arial"/>
              </a:rPr>
              <a:t>‹#›</a:t>
            </a:fld>
            <a:endParaRPr b="0" i="0" sz="1600" u="none" cap="none" strike="noStrike">
              <a:solidFill>
                <a:srgbClr val="003889"/>
              </a:solidFill>
              <a:latin typeface="Arial"/>
              <a:ea typeface="Arial"/>
              <a:cs typeface="Arial"/>
              <a:sym typeface="Arial"/>
            </a:endParaRPr>
          </a:p>
        </p:txBody>
      </p:sp>
      <p:sp>
        <p:nvSpPr>
          <p:cNvPr id="710" name="Google Shape;710;g37df78c8e3c_1_107"/>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3600"/>
              <a:t>QBR-HVBP Program Comparison</a:t>
            </a:r>
            <a:endParaRPr sz="3600"/>
          </a:p>
        </p:txBody>
      </p:sp>
      <p:graphicFrame>
        <p:nvGraphicFramePr>
          <p:cNvPr id="711" name="Google Shape;711;g37df78c8e3c_1_107"/>
          <p:cNvGraphicFramePr/>
          <p:nvPr/>
        </p:nvGraphicFramePr>
        <p:xfrm>
          <a:off x="937188" y="981350"/>
          <a:ext cx="3000000" cy="3000000"/>
        </p:xfrm>
        <a:graphic>
          <a:graphicData uri="http://schemas.openxmlformats.org/drawingml/2006/table">
            <a:tbl>
              <a:tblPr bandRow="1">
                <a:noFill/>
                <a:tableStyleId>{74CAA4DA-9126-46F4-833C-19F59BE53F6F}</a:tableStyleId>
              </a:tblPr>
              <a:tblGrid>
                <a:gridCol w="1862950"/>
                <a:gridCol w="4600675"/>
                <a:gridCol w="3854000"/>
              </a:tblGrid>
              <a:tr h="754050">
                <a:tc>
                  <a:txBody>
                    <a:bodyPr/>
                    <a:lstStyle/>
                    <a:p>
                      <a:pPr indent="0" lvl="0" marL="0" rtl="0" algn="ctr">
                        <a:spcBef>
                          <a:spcPts val="0"/>
                        </a:spcBef>
                        <a:spcAft>
                          <a:spcPts val="0"/>
                        </a:spcAft>
                        <a:buNone/>
                      </a:pPr>
                      <a:r>
                        <a:rPr b="1" lang="en-US" sz="1600">
                          <a:solidFill>
                            <a:srgbClr val="FFFFFF"/>
                          </a:solidFill>
                        </a:rPr>
                        <a:t>Domain </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6CC"/>
                    </a:solidFill>
                  </a:tcPr>
                </a:tc>
                <a:tc>
                  <a:txBody>
                    <a:bodyPr/>
                    <a:lstStyle/>
                    <a:p>
                      <a:pPr indent="0" lvl="0" marL="0" rtl="0" algn="ctr">
                        <a:spcBef>
                          <a:spcPts val="0"/>
                        </a:spcBef>
                        <a:spcAft>
                          <a:spcPts val="0"/>
                        </a:spcAft>
                        <a:buNone/>
                      </a:pPr>
                      <a:r>
                        <a:rPr b="1" lang="en-US" sz="1600">
                          <a:solidFill>
                            <a:srgbClr val="FFFFFF"/>
                          </a:solidFill>
                        </a:rPr>
                        <a:t>Maryland QBR domain  </a:t>
                      </a:r>
                      <a:br>
                        <a:rPr b="1" lang="en-US" sz="1600">
                          <a:solidFill>
                            <a:srgbClr val="FFFFFF"/>
                          </a:solidFill>
                        </a:rPr>
                      </a:br>
                      <a:r>
                        <a:rPr b="1" lang="en-US" sz="1600">
                          <a:solidFill>
                            <a:srgbClr val="FFFFFF"/>
                          </a:solidFill>
                        </a:rPr>
                        <a:t>weights and measures, </a:t>
                      </a:r>
                      <a:r>
                        <a:rPr b="1" lang="en-US" sz="1600">
                          <a:solidFill>
                            <a:schemeClr val="lt1"/>
                          </a:solidFill>
                        </a:rPr>
                        <a:t>RY 2027 </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6CC"/>
                    </a:solidFill>
                  </a:tcPr>
                </a:tc>
                <a:tc>
                  <a:txBody>
                    <a:bodyPr/>
                    <a:lstStyle/>
                    <a:p>
                      <a:pPr indent="0" lvl="0" marL="0" rtl="0" algn="ctr">
                        <a:spcBef>
                          <a:spcPts val="0"/>
                        </a:spcBef>
                        <a:spcAft>
                          <a:spcPts val="0"/>
                        </a:spcAft>
                        <a:buNone/>
                      </a:pPr>
                      <a:r>
                        <a:rPr b="1" lang="en-US" sz="1600">
                          <a:solidFill>
                            <a:srgbClr val="FFFFFF"/>
                          </a:solidFill>
                        </a:rPr>
                        <a:t>CMS HVBP domain  </a:t>
                      </a:r>
                      <a:br>
                        <a:rPr b="1" lang="en-US" sz="1600">
                          <a:solidFill>
                            <a:srgbClr val="FFFFFF"/>
                          </a:solidFill>
                        </a:rPr>
                      </a:br>
                      <a:r>
                        <a:rPr b="1" lang="en-US" sz="1600">
                          <a:solidFill>
                            <a:srgbClr val="FFFFFF"/>
                          </a:solidFill>
                        </a:rPr>
                        <a:t>weights and measures, FFY 2027</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0066CC"/>
                    </a:solidFill>
                  </a:tcPr>
                </a:tc>
              </a:tr>
              <a:tr h="1452125">
                <a:tc>
                  <a:txBody>
                    <a:bodyPr/>
                    <a:lstStyle/>
                    <a:p>
                      <a:pPr indent="0" lvl="0" marL="0" rtl="0" algn="l">
                        <a:spcBef>
                          <a:spcPts val="0"/>
                        </a:spcBef>
                        <a:spcAft>
                          <a:spcPts val="0"/>
                        </a:spcAft>
                        <a:buNone/>
                      </a:pPr>
                      <a:r>
                        <a:rPr b="1" lang="en-US" sz="1600"/>
                        <a:t>Clinical Care </a:t>
                      </a:r>
                      <a:endParaRPr b="1" sz="1600"/>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rtl="0" algn="l">
                        <a:spcBef>
                          <a:spcPts val="0"/>
                        </a:spcBef>
                        <a:spcAft>
                          <a:spcPts val="0"/>
                        </a:spcAft>
                        <a:buNone/>
                      </a:pPr>
                      <a:r>
                        <a:rPr b="1" lang="en-US" sz="1600"/>
                        <a:t>10 percent </a:t>
                      </a:r>
                      <a:endParaRPr b="1" sz="16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US" sz="1600"/>
                        <a:t>Two measures: all-cause, all-condition inpatient mortality; all-cause, all-condition 30-day mortality</a:t>
                      </a:r>
                      <a:endParaRPr b="1" sz="1600"/>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rtl="0" algn="l">
                        <a:spcBef>
                          <a:spcPts val="0"/>
                        </a:spcBef>
                        <a:spcAft>
                          <a:spcPts val="0"/>
                        </a:spcAft>
                        <a:buNone/>
                      </a:pPr>
                      <a:r>
                        <a:rPr b="1" lang="en-US" sz="1600"/>
                        <a:t>25 percent </a:t>
                      </a:r>
                      <a:endParaRPr b="1" sz="16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US" sz="1600"/>
                        <a:t>Six measures: Five 30-day condition-</a:t>
                      </a:r>
                      <a:endParaRPr sz="1600"/>
                    </a:p>
                    <a:p>
                      <a:pPr indent="0" lvl="0" marL="0" rtl="0" algn="l">
                        <a:spcBef>
                          <a:spcPts val="0"/>
                        </a:spcBef>
                        <a:spcAft>
                          <a:spcPts val="0"/>
                        </a:spcAft>
                        <a:buNone/>
                      </a:pPr>
                      <a:r>
                        <a:rPr lang="en-US" sz="1600"/>
                        <a:t>specific mortality measures; THA/TKA complications</a:t>
                      </a:r>
                      <a:r>
                        <a:rPr b="1" lang="en-US" sz="1600"/>
                        <a:t> </a:t>
                      </a:r>
                      <a:endParaRPr b="1" sz="1600"/>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r>
              <a:tr h="1554825">
                <a:tc>
                  <a:txBody>
                    <a:bodyPr/>
                    <a:lstStyle/>
                    <a:p>
                      <a:pPr indent="0" lvl="0" marL="0" rtl="0" algn="l">
                        <a:spcBef>
                          <a:spcPts val="0"/>
                        </a:spcBef>
                        <a:spcAft>
                          <a:spcPts val="0"/>
                        </a:spcAft>
                        <a:buNone/>
                      </a:pPr>
                      <a:r>
                        <a:rPr b="1" lang="en-US" sz="1600"/>
                        <a:t>Person and Community Engagement </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rtl="0" algn="l">
                        <a:spcBef>
                          <a:spcPts val="0"/>
                        </a:spcBef>
                        <a:spcAft>
                          <a:spcPts val="0"/>
                        </a:spcAft>
                        <a:buNone/>
                      </a:pPr>
                      <a:r>
                        <a:rPr b="1" lang="en-US" sz="1600"/>
                        <a:t>60 percent  </a:t>
                      </a:r>
                      <a:endParaRPr b="1" sz="16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US" sz="1600"/>
                        <a:t>Eight measures: Six HCAHPS categories top box score and consistency, and three categories linear score; TFU Medicare, Medicaid, equality gap improvement; ED LOS.</a:t>
                      </a:r>
                      <a:r>
                        <a:rPr b="1" lang="en-US" sz="1600"/>
                        <a:t> </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rtl="0" algn="l">
                        <a:spcBef>
                          <a:spcPts val="0"/>
                        </a:spcBef>
                        <a:spcAft>
                          <a:spcPts val="0"/>
                        </a:spcAft>
                        <a:buNone/>
                      </a:pPr>
                      <a:r>
                        <a:rPr b="1" lang="en-US" sz="1600"/>
                        <a:t>25 percent </a:t>
                      </a:r>
                      <a:endParaRPr sz="1600"/>
                    </a:p>
                    <a:p>
                      <a:pPr indent="0" lvl="0" marL="0" rtl="0" algn="l">
                        <a:spcBef>
                          <a:spcPts val="0"/>
                        </a:spcBef>
                        <a:spcAft>
                          <a:spcPts val="0"/>
                        </a:spcAft>
                        <a:buNone/>
                      </a:pPr>
                      <a:r>
                        <a:rPr lang="en-US" sz="1600"/>
                        <a:t>Six HCAHPS measures top box score and consistency (2027)</a:t>
                      </a:r>
                      <a:endParaRPr sz="1600"/>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r>
              <a:tr h="1110600">
                <a:tc>
                  <a:txBody>
                    <a:bodyPr/>
                    <a:lstStyle/>
                    <a:p>
                      <a:pPr indent="0" lvl="0" marL="0" rtl="0" algn="l">
                        <a:spcBef>
                          <a:spcPts val="0"/>
                        </a:spcBef>
                        <a:spcAft>
                          <a:spcPts val="0"/>
                        </a:spcAft>
                        <a:buNone/>
                      </a:pPr>
                      <a:r>
                        <a:rPr b="1" lang="en-US" sz="1600"/>
                        <a:t>Safety </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rtl="0" algn="l">
                        <a:spcBef>
                          <a:spcPts val="0"/>
                        </a:spcBef>
                        <a:spcAft>
                          <a:spcPts val="0"/>
                        </a:spcAft>
                        <a:buNone/>
                      </a:pPr>
                      <a:r>
                        <a:rPr b="1" lang="en-US" sz="1600"/>
                        <a:t>30 percent</a:t>
                      </a:r>
                      <a:endParaRPr b="1" sz="16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US" sz="1600"/>
                        <a:t>Six measures: Five CDC NHSN HAI measure categories; all-payer PSI 90</a:t>
                      </a:r>
                      <a:r>
                        <a:rPr b="1" lang="en-US" sz="1600"/>
                        <a:t> </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c>
                  <a:txBody>
                    <a:bodyPr/>
                    <a:lstStyle/>
                    <a:p>
                      <a:pPr indent="0" lvl="0" marL="0" rtl="0" algn="l">
                        <a:spcBef>
                          <a:spcPts val="0"/>
                        </a:spcBef>
                        <a:spcAft>
                          <a:spcPts val="0"/>
                        </a:spcAft>
                        <a:buNone/>
                      </a:pPr>
                      <a:r>
                        <a:rPr b="1" lang="en-US" sz="1600"/>
                        <a:t>25 percent </a:t>
                      </a:r>
                      <a:endParaRPr b="1" sz="1600">
                        <a:solidFill>
                          <a:srgbClr val="FFFFFF"/>
                        </a:solidFill>
                        <a:latin typeface="Times New Roman"/>
                        <a:ea typeface="Times New Roman"/>
                        <a:cs typeface="Times New Roman"/>
                        <a:sym typeface="Times New Roman"/>
                      </a:endParaRPr>
                    </a:p>
                    <a:p>
                      <a:pPr indent="0" lvl="0" marL="0" rtl="0" algn="l">
                        <a:spcBef>
                          <a:spcPts val="0"/>
                        </a:spcBef>
                        <a:spcAft>
                          <a:spcPts val="0"/>
                        </a:spcAft>
                        <a:buNone/>
                      </a:pPr>
                      <a:r>
                        <a:rPr lang="en-US" sz="1600"/>
                        <a:t>Six measures: Five CDC NHSN HAI measures; Sep-1 Sepsis Management bundle</a:t>
                      </a:r>
                      <a:r>
                        <a:rPr b="1" lang="en-US" sz="1600"/>
                        <a:t> </a:t>
                      </a:r>
                      <a:endParaRPr b="1" sz="1600">
                        <a:solidFill>
                          <a:srgbClr val="FFFFFF"/>
                        </a:solidFill>
                        <a:latin typeface="Times New Roman"/>
                        <a:ea typeface="Times New Roman"/>
                        <a:cs typeface="Times New Roman"/>
                        <a:sym typeface="Times New Roman"/>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BADDFF"/>
                    </a:solidFill>
                  </a:tcPr>
                </a:tc>
              </a:tr>
              <a:tr h="754050">
                <a:tc>
                  <a:txBody>
                    <a:bodyPr/>
                    <a:lstStyle/>
                    <a:p>
                      <a:pPr indent="0" lvl="0" marL="0" rtl="0" algn="l">
                        <a:spcBef>
                          <a:spcPts val="0"/>
                        </a:spcBef>
                        <a:spcAft>
                          <a:spcPts val="0"/>
                        </a:spcAft>
                        <a:buNone/>
                      </a:pPr>
                      <a:r>
                        <a:rPr b="1" lang="en-US" sz="1600"/>
                        <a:t>Efficiency </a:t>
                      </a:r>
                      <a:endParaRPr b="1" sz="1600">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rtl="0" algn="l">
                        <a:spcBef>
                          <a:spcPts val="0"/>
                        </a:spcBef>
                        <a:spcAft>
                          <a:spcPts val="0"/>
                        </a:spcAft>
                        <a:buNone/>
                      </a:pPr>
                      <a:r>
                        <a:rPr b="1" lang="en-US" sz="1600"/>
                        <a:t>N/A</a:t>
                      </a:r>
                      <a:endParaRPr b="1" sz="1600"/>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c>
                  <a:txBody>
                    <a:bodyPr/>
                    <a:lstStyle/>
                    <a:p>
                      <a:pPr indent="0" lvl="0" marL="0" rtl="0" algn="l">
                        <a:spcBef>
                          <a:spcPts val="0"/>
                        </a:spcBef>
                        <a:spcAft>
                          <a:spcPts val="0"/>
                        </a:spcAft>
                        <a:buNone/>
                      </a:pPr>
                      <a:r>
                        <a:rPr b="1" lang="en-US" sz="1600"/>
                        <a:t>25 percent </a:t>
                      </a:r>
                      <a:endParaRPr b="1" sz="1600">
                        <a:solidFill>
                          <a:srgbClr val="FFFFFF"/>
                        </a:solidFill>
                      </a:endParaRPr>
                    </a:p>
                    <a:p>
                      <a:pPr indent="0" lvl="0" marL="0" rtl="0" algn="l">
                        <a:spcBef>
                          <a:spcPts val="0"/>
                        </a:spcBef>
                        <a:spcAft>
                          <a:spcPts val="0"/>
                        </a:spcAft>
                        <a:buNone/>
                      </a:pPr>
                      <a:r>
                        <a:rPr lang="en-US" sz="1600"/>
                        <a:t>One measure: Medicare spending per beneficiary</a:t>
                      </a:r>
                      <a:r>
                        <a:rPr b="1" lang="en-US" sz="1600"/>
                        <a:t> </a:t>
                      </a:r>
                      <a:endParaRPr b="1" sz="1600">
                        <a:solidFill>
                          <a:srgbClr val="FFFFFF"/>
                        </a:solidFill>
                      </a:endParaRPr>
                    </a:p>
                  </a:txBody>
                  <a:tcPr marT="0" marB="0" marR="45725" marL="45725">
                    <a:lnL cap="flat" cmpd="sng" w="9525">
                      <a:solidFill>
                        <a:srgbClr val="FFFFFF"/>
                      </a:solidFill>
                      <a:prstDash val="solid"/>
                      <a:round/>
                      <a:headEnd len="sm" w="sm" type="none"/>
                      <a:tailEnd len="sm" w="sm" type="none"/>
                    </a:lnL>
                    <a:lnR cap="flat" cmpd="sng" w="9525">
                      <a:solidFill>
                        <a:srgbClr val="FFFFFF"/>
                      </a:solidFill>
                      <a:prstDash val="solid"/>
                      <a:round/>
                      <a:headEnd len="sm" w="sm" type="none"/>
                      <a:tailEnd len="sm" w="sm" type="none"/>
                    </a:lnR>
                    <a:lnT cap="flat" cmpd="sng" w="9525">
                      <a:solidFill>
                        <a:srgbClr val="FFFFFF"/>
                      </a:solidFill>
                      <a:prstDash val="solid"/>
                      <a:round/>
                      <a:headEnd len="sm" w="sm" type="none"/>
                      <a:tailEnd len="sm" w="sm" type="none"/>
                    </a:lnT>
                    <a:lnB cap="flat" cmpd="sng" w="9525">
                      <a:solidFill>
                        <a:srgbClr val="FFFFFF"/>
                      </a:solidFill>
                      <a:prstDash val="solid"/>
                      <a:round/>
                      <a:headEnd len="sm" w="sm" type="none"/>
                      <a:tailEnd len="sm" w="sm" type="none"/>
                    </a:lnB>
                    <a:solidFill>
                      <a:srgbClr val="DCEEFF"/>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1" name="Shape 571"/>
        <p:cNvGrpSpPr/>
        <p:nvPr/>
      </p:nvGrpSpPr>
      <p:grpSpPr>
        <a:xfrm>
          <a:off x="0" y="0"/>
          <a:ext cx="0" cy="0"/>
          <a:chOff x="0" y="0"/>
          <a:chExt cx="0" cy="0"/>
        </a:xfrm>
      </p:grpSpPr>
      <p:sp>
        <p:nvSpPr>
          <p:cNvPr id="572" name="Google Shape;572;p2"/>
          <p:cNvSpPr txBox="1"/>
          <p:nvPr>
            <p:ph idx="1" type="body"/>
          </p:nvPr>
        </p:nvSpPr>
        <p:spPr>
          <a:xfrm>
            <a:off x="831350" y="1018500"/>
            <a:ext cx="10681200" cy="4432200"/>
          </a:xfrm>
          <a:prstGeom prst="rect">
            <a:avLst/>
          </a:prstGeom>
          <a:noFill/>
          <a:ln>
            <a:noFill/>
          </a:ln>
        </p:spPr>
        <p:txBody>
          <a:bodyPr anchorCtr="0" anchor="t" bIns="45700" lIns="91425" spcFirstLastPara="1" rIns="91425" wrap="square" tIns="45700">
            <a:noAutofit/>
          </a:bodyPr>
          <a:lstStyle/>
          <a:p>
            <a:pPr indent="-381000" lvl="0" marL="457200" rtl="0" algn="l">
              <a:lnSpc>
                <a:spcPct val="100000"/>
              </a:lnSpc>
              <a:spcBef>
                <a:spcPts val="0"/>
              </a:spcBef>
              <a:spcAft>
                <a:spcPts val="0"/>
              </a:spcAft>
              <a:buSzPts val="2400"/>
              <a:buChar char="•"/>
            </a:pPr>
            <a:r>
              <a:rPr lang="en-US"/>
              <a:t>Welcome and introductions, webinar housekeeping</a:t>
            </a:r>
            <a:endParaRPr/>
          </a:p>
          <a:p>
            <a:pPr indent="-381000" lvl="0" marL="457200" rtl="0" algn="l">
              <a:lnSpc>
                <a:spcPct val="100000"/>
              </a:lnSpc>
              <a:spcBef>
                <a:spcPts val="1000"/>
              </a:spcBef>
              <a:spcAft>
                <a:spcPts val="0"/>
              </a:spcAft>
              <a:buSzPts val="2400"/>
              <a:buChar char="•"/>
            </a:pPr>
            <a:r>
              <a:rPr lang="en-US">
                <a:extLst>
                  <a:ext uri="http://customooxmlschemas.google.com/">
                    <go:slidesCustomData xmlns:go="http://customooxmlschemas.google.com/" textRoundtripDataId="0"/>
                  </a:ext>
                </a:extLst>
              </a:rPr>
              <a:t>IPPS FY 2026 Final Rule Summary</a:t>
            </a:r>
            <a:endParaRPr/>
          </a:p>
          <a:p>
            <a:pPr indent="-381000" lvl="0" marL="457200" rtl="0" algn="l">
              <a:lnSpc>
                <a:spcPct val="100000"/>
              </a:lnSpc>
              <a:spcBef>
                <a:spcPts val="1000"/>
              </a:spcBef>
              <a:spcAft>
                <a:spcPts val="0"/>
              </a:spcAft>
              <a:buSzPts val="2400"/>
              <a:buChar char="•"/>
            </a:pPr>
            <a:r>
              <a:rPr lang="en-US"/>
              <a:t>AHEAD Updates and Quality Program Transitions Options</a:t>
            </a:r>
            <a:endParaRPr/>
          </a:p>
          <a:p>
            <a:pPr indent="-381000" lvl="0" marL="457200" rtl="0" algn="l">
              <a:lnSpc>
                <a:spcPct val="100000"/>
              </a:lnSpc>
              <a:spcBef>
                <a:spcPts val="1000"/>
              </a:spcBef>
              <a:spcAft>
                <a:spcPts val="0"/>
              </a:spcAft>
              <a:buSzPts val="2400"/>
              <a:buChar char="•"/>
            </a:pPr>
            <a:r>
              <a:rPr lang="en-US">
                <a:extLst>
                  <a:ext uri="http://customooxmlschemas.google.com/">
                    <go:slidesCustomData xmlns:go="http://customooxmlschemas.google.com/" textRoundtripDataId="1"/>
                  </a:ext>
                </a:extLst>
              </a:rPr>
              <a:t>Maryland Quality Performance and Comparison with National Programs</a:t>
            </a:r>
            <a:endParaRPr>
              <a:solidFill>
                <a:srgbClr val="0066CC"/>
              </a:solidFill>
              <a:extLst>
                <a:ext uri="http://customooxmlschemas.google.com/">
                  <go:slidesCustomData xmlns:go="http://customooxmlschemas.google.com/" textRoundtripDataId="2"/>
                </a:ext>
              </a:extLst>
            </a:endParaRPr>
          </a:p>
          <a:p>
            <a:pPr indent="-381000" lvl="0" marL="457200" rtl="0" algn="l">
              <a:lnSpc>
                <a:spcPct val="100000"/>
              </a:lnSpc>
              <a:spcBef>
                <a:spcPts val="1000"/>
              </a:spcBef>
              <a:spcAft>
                <a:spcPts val="0"/>
              </a:spcAft>
              <a:buSzPts val="2400"/>
              <a:buChar char="•"/>
            </a:pPr>
            <a:r>
              <a:rPr lang="en-US">
                <a:extLst>
                  <a:ext uri="http://customooxmlschemas.google.com/">
                    <go:slidesCustomData xmlns:go="http://customooxmlschemas.google.com/" textRoundtripDataId="3"/>
                  </a:ext>
                </a:extLst>
              </a:rPr>
              <a:t>Inpatient Length of Stay </a:t>
            </a:r>
            <a:r>
              <a:rPr lang="en-US">
                <a:extLst>
                  <a:ext uri="http://customooxmlschemas.google.com/">
                    <go:slidesCustomData xmlns:go="http://customooxmlschemas.google.com/" textRoundtripDataId="4"/>
                  </a:ext>
                </a:extLst>
              </a:rPr>
              <a:t>Incentive</a:t>
            </a:r>
            <a:endParaRPr/>
          </a:p>
          <a:p>
            <a:pPr indent="-381000" lvl="0" marL="457200" rtl="0" algn="l">
              <a:lnSpc>
                <a:spcPct val="100000"/>
              </a:lnSpc>
              <a:spcBef>
                <a:spcPts val="1000"/>
              </a:spcBef>
              <a:spcAft>
                <a:spcPts val="0"/>
              </a:spcAft>
              <a:buSzPts val="2400"/>
              <a:buChar char="•"/>
            </a:pPr>
            <a:r>
              <a:rPr lang="en-US">
                <a:extLst>
                  <a:ext uri="http://customooxmlschemas.google.com/">
                    <go:slidesCustomData xmlns:go="http://customooxmlschemas.google.com/" textRoundtripDataId="5"/>
                  </a:ext>
                </a:extLst>
              </a:rPr>
              <a:t>ED Wait Time Reduction Commission Updates</a:t>
            </a:r>
            <a:endParaRPr/>
          </a:p>
          <a:p>
            <a:pPr indent="0" lvl="0" marL="457200" rtl="0" algn="l">
              <a:lnSpc>
                <a:spcPct val="200000"/>
              </a:lnSpc>
              <a:spcBef>
                <a:spcPts val="1000"/>
              </a:spcBef>
              <a:spcAft>
                <a:spcPts val="0"/>
              </a:spcAft>
              <a:buNone/>
            </a:pPr>
            <a:r>
              <a:t/>
            </a:r>
            <a:endParaRPr sz="1800"/>
          </a:p>
          <a:p>
            <a:pPr indent="0" lvl="0" marL="0" rtl="0" algn="l">
              <a:lnSpc>
                <a:spcPct val="200000"/>
              </a:lnSpc>
              <a:spcBef>
                <a:spcPts val="1000"/>
              </a:spcBef>
              <a:spcAft>
                <a:spcPts val="0"/>
              </a:spcAft>
              <a:buNone/>
            </a:pPr>
            <a:r>
              <a:t/>
            </a:r>
            <a:endParaRPr sz="1800"/>
          </a:p>
          <a:p>
            <a:pPr indent="0" lvl="0" marL="457200" rtl="0" algn="l">
              <a:lnSpc>
                <a:spcPct val="100000"/>
              </a:lnSpc>
              <a:spcBef>
                <a:spcPts val="1000"/>
              </a:spcBef>
              <a:spcAft>
                <a:spcPts val="0"/>
              </a:spcAft>
              <a:buSzPts val="2000"/>
              <a:buNone/>
            </a:pPr>
            <a:r>
              <a:t/>
            </a:r>
            <a:endParaRPr sz="1800">
              <a:solidFill>
                <a:srgbClr val="000000"/>
              </a:solidFill>
            </a:endParaRPr>
          </a:p>
          <a:p>
            <a:pPr indent="0" lvl="0" marL="0" rtl="0" algn="l">
              <a:lnSpc>
                <a:spcPct val="100000"/>
              </a:lnSpc>
              <a:spcBef>
                <a:spcPts val="1000"/>
              </a:spcBef>
              <a:spcAft>
                <a:spcPts val="0"/>
              </a:spcAft>
              <a:buSzPts val="2000"/>
              <a:buNone/>
            </a:pPr>
            <a:r>
              <a:t/>
            </a:r>
            <a:endParaRPr>
              <a:solidFill>
                <a:srgbClr val="000000"/>
              </a:solidFill>
            </a:endParaRPr>
          </a:p>
          <a:p>
            <a:pPr indent="0" lvl="0" marL="0" marR="0" rtl="0" algn="just">
              <a:lnSpc>
                <a:spcPct val="200000"/>
              </a:lnSpc>
              <a:spcBef>
                <a:spcPts val="1000"/>
              </a:spcBef>
              <a:spcAft>
                <a:spcPts val="1000"/>
              </a:spcAft>
              <a:buSzPts val="2000"/>
              <a:buNone/>
            </a:pPr>
            <a:r>
              <a:t/>
            </a:r>
            <a:endParaRPr sz="1800">
              <a:highlight>
                <a:schemeClr val="lt1"/>
              </a:highlight>
            </a:endParaRPr>
          </a:p>
        </p:txBody>
      </p:sp>
      <p:sp>
        <p:nvSpPr>
          <p:cNvPr id="573" name="Google Shape;573;p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574" name="Google Shape;574;p2"/>
          <p:cNvSpPr txBox="1"/>
          <p:nvPr>
            <p:ph type="title"/>
          </p:nvPr>
        </p:nvSpPr>
        <p:spPr>
          <a:xfrm>
            <a:off x="996952" y="244177"/>
            <a:ext cx="10515600" cy="101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Meeting Agenda</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8"/>
          <p:cNvSpPr txBox="1"/>
          <p:nvPr>
            <p:ph type="title"/>
          </p:nvPr>
        </p:nvSpPr>
        <p:spPr>
          <a:xfrm>
            <a:off x="950827" y="321877"/>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HCAHPS </a:t>
            </a:r>
            <a:endParaRPr/>
          </a:p>
        </p:txBody>
      </p:sp>
      <p:pic>
        <p:nvPicPr>
          <p:cNvPr id="717" name="Google Shape;717;p18"/>
          <p:cNvPicPr preferRelativeResize="0"/>
          <p:nvPr/>
        </p:nvPicPr>
        <p:blipFill>
          <a:blip r:embed="rId3">
            <a:alphaModFix/>
          </a:blip>
          <a:stretch>
            <a:fillRect/>
          </a:stretch>
        </p:blipFill>
        <p:spPr>
          <a:xfrm>
            <a:off x="24000" y="1795200"/>
            <a:ext cx="6070350" cy="4185575"/>
          </a:xfrm>
          <a:prstGeom prst="rect">
            <a:avLst/>
          </a:prstGeom>
          <a:noFill/>
          <a:ln cap="flat" cmpd="sng" w="25400">
            <a:solidFill>
              <a:srgbClr val="000000"/>
            </a:solidFill>
            <a:prstDash val="solid"/>
            <a:miter lim="8000"/>
            <a:headEnd len="sm" w="sm" type="none"/>
            <a:tailEnd len="sm" w="sm" type="none"/>
          </a:ln>
        </p:spPr>
      </p:pic>
      <p:pic>
        <p:nvPicPr>
          <p:cNvPr id="718" name="Google Shape;718;p18"/>
          <p:cNvPicPr preferRelativeResize="0"/>
          <p:nvPr/>
        </p:nvPicPr>
        <p:blipFill>
          <a:blip r:embed="rId4">
            <a:alphaModFix/>
          </a:blip>
          <a:stretch>
            <a:fillRect/>
          </a:stretch>
        </p:blipFill>
        <p:spPr>
          <a:xfrm>
            <a:off x="6097650" y="1795200"/>
            <a:ext cx="6070350" cy="4185575"/>
          </a:xfrm>
          <a:prstGeom prst="rect">
            <a:avLst/>
          </a:prstGeom>
          <a:noFill/>
          <a:ln cap="flat" cmpd="sng" w="25400">
            <a:solidFill>
              <a:srgbClr val="000000"/>
            </a:solidFill>
            <a:prstDash val="solid"/>
            <a:miter lim="8000"/>
            <a:headEnd len="sm" w="sm" type="none"/>
            <a:tailEnd len="sm" w="sm" type="none"/>
          </a:ln>
        </p:spPr>
      </p:pic>
      <p:sp>
        <p:nvSpPr>
          <p:cNvPr id="719" name="Google Shape;719;p18"/>
          <p:cNvSpPr txBox="1"/>
          <p:nvPr/>
        </p:nvSpPr>
        <p:spPr>
          <a:xfrm>
            <a:off x="391300" y="828725"/>
            <a:ext cx="11075100" cy="1200600"/>
          </a:xfrm>
          <a:prstGeom prst="rect">
            <a:avLst/>
          </a:prstGeom>
          <a:noFill/>
          <a:ln>
            <a:noFill/>
          </a:ln>
        </p:spPr>
        <p:txBody>
          <a:bodyPr anchorCtr="0" anchor="t" bIns="45700" lIns="91425" spcFirstLastPara="1" rIns="91425" wrap="square" tIns="45700">
            <a:spAutoFit/>
          </a:bodyPr>
          <a:lstStyle/>
          <a:p>
            <a:pPr indent="-342900" lvl="0" marL="457200" rtl="0" algn="l">
              <a:lnSpc>
                <a:spcPct val="100000"/>
              </a:lnSpc>
              <a:spcBef>
                <a:spcPts val="0"/>
              </a:spcBef>
              <a:spcAft>
                <a:spcPts val="0"/>
              </a:spcAft>
              <a:buClr>
                <a:srgbClr val="0066CC"/>
              </a:buClr>
              <a:buSzPts val="1800"/>
              <a:buChar char="●"/>
            </a:pPr>
            <a:r>
              <a:rPr lang="en-US" sz="1800">
                <a:solidFill>
                  <a:srgbClr val="0066CC"/>
                </a:solidFill>
              </a:rPr>
              <a:t>Both the nation and Maryland improved overall on top box scores, but Maryland continues to lag behind the nation for all categories except those related to discharge information.</a:t>
            </a:r>
            <a:endParaRPr sz="1800">
              <a:solidFill>
                <a:srgbClr val="0066CC"/>
              </a:solidFill>
            </a:endParaRPr>
          </a:p>
          <a:p>
            <a:pPr indent="-342900" lvl="0" marL="457200" rtl="0" algn="l">
              <a:lnSpc>
                <a:spcPct val="100000"/>
              </a:lnSpc>
              <a:spcBef>
                <a:spcPts val="0"/>
              </a:spcBef>
              <a:spcAft>
                <a:spcPts val="0"/>
              </a:spcAft>
              <a:buClr>
                <a:srgbClr val="0066CC"/>
              </a:buClr>
              <a:buSzPts val="1800"/>
              <a:buChar char="●"/>
            </a:pPr>
            <a:r>
              <a:rPr lang="en-US" sz="1800">
                <a:solidFill>
                  <a:srgbClr val="0066CC"/>
                </a:solidFill>
              </a:rPr>
              <a:t>Maryland improved on two of four linear measures and the nation improved on all four measures.</a:t>
            </a:r>
            <a:endParaRPr sz="1800">
              <a:solidFill>
                <a:srgbClr val="0066CC"/>
              </a:solidFill>
            </a:endParaRPr>
          </a:p>
          <a:p>
            <a:pPr indent="0" lvl="0" marL="0" rtl="0" algn="l">
              <a:lnSpc>
                <a:spcPct val="100000"/>
              </a:lnSpc>
              <a:spcBef>
                <a:spcPts val="0"/>
              </a:spcBef>
              <a:spcAft>
                <a:spcPts val="0"/>
              </a:spcAft>
              <a:buNone/>
            </a:pPr>
            <a:r>
              <a:t/>
            </a:r>
            <a:endParaRPr sz="1800">
              <a:solidFill>
                <a:srgbClr val="0066CC"/>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4" name="Shape 724"/>
        <p:cNvGrpSpPr/>
        <p:nvPr/>
      </p:nvGrpSpPr>
      <p:grpSpPr>
        <a:xfrm>
          <a:off x="0" y="0"/>
          <a:ext cx="0" cy="0"/>
          <a:chOff x="0" y="0"/>
          <a:chExt cx="0" cy="0"/>
        </a:xfrm>
      </p:grpSpPr>
      <p:sp>
        <p:nvSpPr>
          <p:cNvPr id="725" name="Google Shape;725;p14"/>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fld id="{00000000-1234-1234-1234-123412341234}" type="slidenum">
              <a:rPr b="0" i="0" lang="en-US" sz="1600" u="none" cap="none" strike="noStrike">
                <a:solidFill>
                  <a:srgbClr val="003889"/>
                </a:solidFill>
                <a:latin typeface="Arial"/>
                <a:ea typeface="Arial"/>
                <a:cs typeface="Arial"/>
                <a:sym typeface="Arial"/>
              </a:rPr>
              <a:t>‹#›</a:t>
            </a:fld>
            <a:endParaRPr b="0" i="0" sz="1600" u="none" cap="none" strike="noStrike">
              <a:solidFill>
                <a:srgbClr val="003889"/>
              </a:solidFill>
              <a:latin typeface="Arial"/>
              <a:ea typeface="Arial"/>
              <a:cs typeface="Arial"/>
              <a:sym typeface="Arial"/>
            </a:endParaRPr>
          </a:p>
        </p:txBody>
      </p:sp>
      <p:sp>
        <p:nvSpPr>
          <p:cNvPr id="726" name="Google Shape;726;p14"/>
          <p:cNvSpPr txBox="1"/>
          <p:nvPr>
            <p:ph type="title"/>
          </p:nvPr>
        </p:nvSpPr>
        <p:spPr>
          <a:xfrm>
            <a:off x="972127" y="347852"/>
            <a:ext cx="10515600" cy="605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Timely Follow Up</a:t>
            </a:r>
            <a:endParaRPr/>
          </a:p>
        </p:txBody>
      </p:sp>
      <p:pic>
        <p:nvPicPr>
          <p:cNvPr id="727" name="Google Shape;727;p14"/>
          <p:cNvPicPr preferRelativeResize="0"/>
          <p:nvPr/>
        </p:nvPicPr>
        <p:blipFill>
          <a:blip r:embed="rId3">
            <a:alphaModFix/>
          </a:blip>
          <a:stretch>
            <a:fillRect/>
          </a:stretch>
        </p:blipFill>
        <p:spPr>
          <a:xfrm>
            <a:off x="-12" y="2140000"/>
            <a:ext cx="6121199" cy="4257675"/>
          </a:xfrm>
          <a:prstGeom prst="rect">
            <a:avLst/>
          </a:prstGeom>
          <a:noFill/>
          <a:ln cap="flat" cmpd="sng" w="25400">
            <a:solidFill>
              <a:srgbClr val="000000"/>
            </a:solidFill>
            <a:prstDash val="solid"/>
            <a:miter lim="8000"/>
            <a:headEnd len="sm" w="sm" type="none"/>
            <a:tailEnd len="sm" w="sm" type="none"/>
          </a:ln>
        </p:spPr>
      </p:pic>
      <p:sp>
        <p:nvSpPr>
          <p:cNvPr id="728" name="Google Shape;728;p14"/>
          <p:cNvSpPr txBox="1"/>
          <p:nvPr/>
        </p:nvSpPr>
        <p:spPr>
          <a:xfrm>
            <a:off x="6534450" y="1298625"/>
            <a:ext cx="5267100" cy="6465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rPr>
              <a:t>Medicaid TFU in Maryland is Unchanged </a:t>
            </a:r>
            <a:endParaRPr sz="1800">
              <a:solidFill>
                <a:schemeClr val="dk1"/>
              </a:solidFill>
            </a:endParaRPr>
          </a:p>
          <a:p>
            <a:pPr indent="0" lvl="0" marL="0" marR="0" rtl="0" algn="l">
              <a:spcBef>
                <a:spcPts val="0"/>
              </a:spcBef>
              <a:spcAft>
                <a:spcPts val="0"/>
              </a:spcAft>
              <a:buNone/>
            </a:pPr>
            <a:r>
              <a:rPr lang="en-US" sz="1800">
                <a:solidFill>
                  <a:schemeClr val="dk1"/>
                </a:solidFill>
              </a:rPr>
              <a:t>Overall from FY 2023 to CY 2024</a:t>
            </a:r>
            <a:endParaRPr/>
          </a:p>
        </p:txBody>
      </p:sp>
      <p:pic>
        <p:nvPicPr>
          <p:cNvPr id="729" name="Google Shape;729;p14"/>
          <p:cNvPicPr preferRelativeResize="0"/>
          <p:nvPr/>
        </p:nvPicPr>
        <p:blipFill>
          <a:blip r:embed="rId4">
            <a:alphaModFix/>
          </a:blip>
          <a:stretch>
            <a:fillRect/>
          </a:stretch>
        </p:blipFill>
        <p:spPr>
          <a:xfrm>
            <a:off x="6330275" y="2129725"/>
            <a:ext cx="5773975" cy="4267950"/>
          </a:xfrm>
          <a:prstGeom prst="rect">
            <a:avLst/>
          </a:prstGeom>
          <a:noFill/>
          <a:ln cap="flat" cmpd="sng" w="25400">
            <a:solidFill>
              <a:srgbClr val="000000"/>
            </a:solidFill>
            <a:prstDash val="solid"/>
            <a:miter lim="8000"/>
            <a:headEnd len="sm" w="sm" type="none"/>
            <a:tailEnd len="sm" w="sm" type="none"/>
          </a:ln>
        </p:spPr>
      </p:pic>
      <p:sp>
        <p:nvSpPr>
          <p:cNvPr id="730" name="Google Shape;730;p14"/>
          <p:cNvSpPr txBox="1"/>
          <p:nvPr/>
        </p:nvSpPr>
        <p:spPr>
          <a:xfrm>
            <a:off x="427025" y="1084775"/>
            <a:ext cx="5267100" cy="923400"/>
          </a:xfrm>
          <a:prstGeom prst="rect">
            <a:avLst/>
          </a:prstGeom>
          <a:noFill/>
          <a:ln>
            <a:noFill/>
          </a:ln>
        </p:spPr>
        <p:txBody>
          <a:bodyPr anchorCtr="0" anchor="t" bIns="45700" lIns="91425" spcFirstLastPara="1" rIns="91425" wrap="square" tIns="45700">
            <a:spAutoFit/>
          </a:bodyPr>
          <a:lstStyle/>
          <a:p>
            <a:pPr indent="0" lvl="0" marL="0" rtl="0" algn="l">
              <a:lnSpc>
                <a:spcPct val="100000"/>
              </a:lnSpc>
              <a:spcBef>
                <a:spcPts val="500"/>
              </a:spcBef>
              <a:spcAft>
                <a:spcPts val="0"/>
              </a:spcAft>
              <a:buNone/>
            </a:pPr>
            <a:r>
              <a:rPr lang="en-US" sz="1800">
                <a:solidFill>
                  <a:schemeClr val="dk1"/>
                </a:solidFill>
              </a:rPr>
              <a:t>Maryland performs better than the nation on each of the six chronic conditions and overall, but is unchanged in 2023 and 2024. </a:t>
            </a:r>
            <a:endParaRPr sz="18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4" name="Shape 734"/>
        <p:cNvGrpSpPr/>
        <p:nvPr/>
      </p:nvGrpSpPr>
      <p:grpSpPr>
        <a:xfrm>
          <a:off x="0" y="0"/>
          <a:ext cx="0" cy="0"/>
          <a:chOff x="0" y="0"/>
          <a:chExt cx="0" cy="0"/>
        </a:xfrm>
      </p:grpSpPr>
      <p:sp>
        <p:nvSpPr>
          <p:cNvPr id="735" name="Google Shape;735;p17"/>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400"/>
              <a:t>QBR ED Length of Stay</a:t>
            </a:r>
            <a:endParaRPr sz="2400"/>
          </a:p>
        </p:txBody>
      </p:sp>
      <p:sp>
        <p:nvSpPr>
          <p:cNvPr id="736" name="Google Shape;736;p1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pic>
        <p:nvPicPr>
          <p:cNvPr id="737" name="Google Shape;737;p17"/>
          <p:cNvPicPr preferRelativeResize="0"/>
          <p:nvPr/>
        </p:nvPicPr>
        <p:blipFill rotWithShape="1">
          <a:blip r:embed="rId3">
            <a:alphaModFix/>
          </a:blip>
          <a:srcRect b="0" l="0" r="0" t="0"/>
          <a:stretch/>
        </p:blipFill>
        <p:spPr>
          <a:xfrm>
            <a:off x="0" y="1977600"/>
            <a:ext cx="5705049" cy="3329150"/>
          </a:xfrm>
          <a:prstGeom prst="rect">
            <a:avLst/>
          </a:prstGeom>
          <a:noFill/>
          <a:ln cap="flat" cmpd="sng" w="25400">
            <a:solidFill>
              <a:srgbClr val="000000"/>
            </a:solidFill>
            <a:prstDash val="solid"/>
            <a:miter lim="8000"/>
            <a:headEnd len="sm" w="sm" type="none"/>
            <a:tailEnd len="sm" w="sm" type="none"/>
          </a:ln>
        </p:spPr>
      </p:pic>
      <p:pic>
        <p:nvPicPr>
          <p:cNvPr id="738" name="Google Shape;738;p17"/>
          <p:cNvPicPr preferRelativeResize="0"/>
          <p:nvPr/>
        </p:nvPicPr>
        <p:blipFill>
          <a:blip r:embed="rId4">
            <a:alphaModFix/>
          </a:blip>
          <a:stretch>
            <a:fillRect/>
          </a:stretch>
        </p:blipFill>
        <p:spPr>
          <a:xfrm>
            <a:off x="5752877" y="3250900"/>
            <a:ext cx="6414874" cy="3519550"/>
          </a:xfrm>
          <a:prstGeom prst="rect">
            <a:avLst/>
          </a:prstGeom>
          <a:noFill/>
          <a:ln cap="flat" cmpd="sng" w="28575">
            <a:solidFill>
              <a:srgbClr val="000000"/>
            </a:solidFill>
            <a:prstDash val="solid"/>
            <a:round/>
            <a:headEnd len="sm" w="sm" type="none"/>
            <a:tailEnd len="sm" w="sm" type="none"/>
          </a:ln>
        </p:spPr>
      </p:pic>
      <p:sp>
        <p:nvSpPr>
          <p:cNvPr id="739" name="Google Shape;739;p17"/>
          <p:cNvSpPr txBox="1"/>
          <p:nvPr/>
        </p:nvSpPr>
        <p:spPr>
          <a:xfrm>
            <a:off x="285226" y="943350"/>
            <a:ext cx="5273700" cy="923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None/>
            </a:pPr>
            <a:r>
              <a:rPr lang="en-US" sz="1800">
                <a:solidFill>
                  <a:schemeClr val="dk1"/>
                </a:solidFill>
              </a:rPr>
              <a:t>Maryland </a:t>
            </a:r>
            <a:r>
              <a:rPr lang="en-US" sz="1800">
                <a:solidFill>
                  <a:schemeClr val="dk1"/>
                </a:solidFill>
              </a:rPr>
              <a:t>continues</a:t>
            </a:r>
            <a:r>
              <a:rPr lang="en-US" sz="1800">
                <a:solidFill>
                  <a:schemeClr val="dk1"/>
                </a:solidFill>
              </a:rPr>
              <a:t> to have </a:t>
            </a:r>
            <a:r>
              <a:rPr lang="en-US" sz="1800">
                <a:solidFill>
                  <a:schemeClr val="dk1"/>
                </a:solidFill>
              </a:rPr>
              <a:t>wait times ~90 minutes longer than the nation on average for discharged patients.</a:t>
            </a:r>
            <a:endParaRPr/>
          </a:p>
        </p:txBody>
      </p:sp>
      <p:sp>
        <p:nvSpPr>
          <p:cNvPr id="740" name="Google Shape;740;p17"/>
          <p:cNvSpPr txBox="1"/>
          <p:nvPr/>
        </p:nvSpPr>
        <p:spPr>
          <a:xfrm>
            <a:off x="6107762" y="1837600"/>
            <a:ext cx="5705100" cy="1200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extLst>
                  <a:ext uri="http://customooxmlschemas.google.com/">
                    <go:slidesCustomData xmlns:go="http://customooxmlschemas.google.com/" textRoundtripDataId="18"/>
                  </a:ext>
                </a:extLst>
              </a:rPr>
              <a:t>Based on RY2026 ED LOS measure developed by the Commission, statewide Maryland continues to have prolonged wait times of ~500+ minutes for admitted patients and is unchanged from 2023 to 2024.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4" name="Shape 744"/>
        <p:cNvGrpSpPr/>
        <p:nvPr/>
      </p:nvGrpSpPr>
      <p:grpSpPr>
        <a:xfrm>
          <a:off x="0" y="0"/>
          <a:ext cx="0" cy="0"/>
          <a:chOff x="0" y="0"/>
          <a:chExt cx="0" cy="0"/>
        </a:xfrm>
      </p:grpSpPr>
      <p:sp>
        <p:nvSpPr>
          <p:cNvPr id="745" name="Google Shape;745;g37df78c8e3c_1_21"/>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CDC NHSN HAIs</a:t>
            </a:r>
            <a:endParaRPr/>
          </a:p>
        </p:txBody>
      </p:sp>
      <p:sp>
        <p:nvSpPr>
          <p:cNvPr id="746" name="Google Shape;746;g37df78c8e3c_1_21"/>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747" name="Google Shape;747;g37df78c8e3c_1_21"/>
          <p:cNvPicPr preferRelativeResize="0"/>
          <p:nvPr/>
        </p:nvPicPr>
        <p:blipFill>
          <a:blip r:embed="rId3">
            <a:alphaModFix/>
          </a:blip>
          <a:stretch>
            <a:fillRect/>
          </a:stretch>
        </p:blipFill>
        <p:spPr>
          <a:xfrm>
            <a:off x="5219075" y="703025"/>
            <a:ext cx="6871274" cy="3517300"/>
          </a:xfrm>
          <a:prstGeom prst="rect">
            <a:avLst/>
          </a:prstGeom>
          <a:noFill/>
          <a:ln>
            <a:noFill/>
          </a:ln>
        </p:spPr>
      </p:pic>
      <p:graphicFrame>
        <p:nvGraphicFramePr>
          <p:cNvPr id="748" name="Google Shape;748;g37df78c8e3c_1_21"/>
          <p:cNvGraphicFramePr/>
          <p:nvPr/>
        </p:nvGraphicFramePr>
        <p:xfrm>
          <a:off x="173625" y="3378350"/>
          <a:ext cx="3000000" cy="3000000"/>
        </p:xfrm>
        <a:graphic>
          <a:graphicData uri="http://schemas.openxmlformats.org/drawingml/2006/table">
            <a:tbl>
              <a:tblPr bandRow="1">
                <a:noFill/>
                <a:tableStyleId>{AC6DBA26-B20F-4FFE-8749-6905110D3299}</a:tableStyleId>
              </a:tblPr>
              <a:tblGrid>
                <a:gridCol w="1028700"/>
                <a:gridCol w="514350"/>
                <a:gridCol w="419100"/>
                <a:gridCol w="652475"/>
                <a:gridCol w="1747850"/>
                <a:gridCol w="628650"/>
              </a:tblGrid>
              <a:tr h="404500">
                <a:tc gridSpan="6">
                  <a:txBody>
                    <a:bodyPr/>
                    <a:lstStyle/>
                    <a:p>
                      <a:pPr indent="0" lvl="0" marL="0" rtl="0" algn="l">
                        <a:spcBef>
                          <a:spcPts val="0"/>
                        </a:spcBef>
                        <a:spcAft>
                          <a:spcPts val="0"/>
                        </a:spcAft>
                        <a:buNone/>
                      </a:pPr>
                      <a:r>
                        <a:rPr lang="en-US" sz="1200">
                          <a:latin typeface="Calibri"/>
                          <a:ea typeface="Calibri"/>
                          <a:cs typeface="Calibri"/>
                          <a:sym typeface="Calibri"/>
                        </a:rPr>
                        <a:t> </a:t>
                      </a:r>
                      <a:r>
                        <a:rPr b="1" lang="en-US" sz="1200">
                          <a:latin typeface="Calibri"/>
                          <a:ea typeface="Calibri"/>
                          <a:cs typeface="Calibri"/>
                          <a:sym typeface="Calibri"/>
                        </a:rPr>
                        <a:t>Maryland Changes in state-specific standardized infection ratios (SIRs) between 2022 and 2023 for NHSN Acute Care Hospitals</a:t>
                      </a:r>
                      <a:endParaRPr b="1" sz="1200">
                        <a:latin typeface="Calibri"/>
                        <a:ea typeface="Calibri"/>
                        <a:cs typeface="Calibri"/>
                        <a:sym typeface="Calibri"/>
                      </a:endParaRPr>
                    </a:p>
                  </a:txBody>
                  <a:tcPr marT="0" marB="0" marR="0" marL="0" anchor="b">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hMerge="1"/>
                <a:tc hMerge="1"/>
                <a:tc hMerge="1"/>
                <a:tc hMerge="1"/>
                <a:tc hMerge="1"/>
              </a:tr>
              <a:tr h="309575">
                <a:tc>
                  <a:txBody>
                    <a:bodyPr/>
                    <a:lstStyle/>
                    <a:p>
                      <a:pPr indent="0" lvl="0" marL="0" rtl="0" algn="l">
                        <a:spcBef>
                          <a:spcPts val="0"/>
                        </a:spcBef>
                        <a:spcAft>
                          <a:spcPts val="0"/>
                        </a:spcAft>
                        <a:buNone/>
                      </a:pPr>
                      <a:r>
                        <a:rPr lang="en-US" sz="1200">
                          <a:latin typeface="Calibri"/>
                          <a:ea typeface="Calibri"/>
                          <a:cs typeface="Calibri"/>
                          <a:sym typeface="Calibri"/>
                        </a:rPr>
                        <a:t> </a:t>
                      </a:r>
                      <a:endParaRPr sz="1200">
                        <a:latin typeface="Calibri"/>
                        <a:ea typeface="Calibri"/>
                        <a:cs typeface="Calibri"/>
                        <a:sym typeface="Calibri"/>
                      </a:endParaRPr>
                    </a:p>
                  </a:txBody>
                  <a:tcPr marT="0" marB="0" marR="0" marL="0" anchor="b">
                    <a:lnL cap="flat" cmpd="sng" w="1270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2022 SIR</a:t>
                      </a:r>
                      <a:endParaRPr b="1"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200"/>
                        <a:t>2023 SIR</a:t>
                      </a:r>
                      <a:endParaRPr b="1"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200"/>
                        <a:t>Percent Change</a:t>
                      </a:r>
                      <a:endParaRPr b="1"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200"/>
                        <a:t>Direction of Change, Based on Statistical Significance</a:t>
                      </a:r>
                      <a:endParaRPr b="1"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ctr">
                        <a:spcBef>
                          <a:spcPts val="0"/>
                        </a:spcBef>
                        <a:spcAft>
                          <a:spcPts val="0"/>
                        </a:spcAft>
                        <a:buNone/>
                      </a:pPr>
                      <a:r>
                        <a:rPr b="1" lang="en-US" sz="1200"/>
                        <a:t>p-value</a:t>
                      </a:r>
                      <a:endParaRPr b="1" sz="1200"/>
                    </a:p>
                  </a:txBody>
                  <a:tcPr marT="0" marB="0" marR="0" marL="0" anchor="b">
                    <a:lnL cap="flat" cmpd="sng" w="635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82875">
                <a:tc>
                  <a:txBody>
                    <a:bodyPr/>
                    <a:lstStyle/>
                    <a:p>
                      <a:pPr indent="0" lvl="0" marL="0" rtl="0" algn="l">
                        <a:spcBef>
                          <a:spcPts val="0"/>
                        </a:spcBef>
                        <a:spcAft>
                          <a:spcPts val="0"/>
                        </a:spcAft>
                        <a:buNone/>
                      </a:pPr>
                      <a:r>
                        <a:rPr lang="en-US" sz="1200"/>
                        <a:t>CLABSI</a:t>
                      </a:r>
                      <a:endParaRPr sz="1200"/>
                    </a:p>
                  </a:txBody>
                  <a:tcPr marT="0" marB="0" marR="0" marL="0" anchor="b">
                    <a:lnL cap="flat" cmpd="sng" w="1270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0.946</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0.848</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-10%</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No statistically significant change</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0.1189</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82875">
                <a:tc>
                  <a:txBody>
                    <a:bodyPr/>
                    <a:lstStyle/>
                    <a:p>
                      <a:pPr indent="0" lvl="0" marL="0" rtl="0" algn="l">
                        <a:spcBef>
                          <a:spcPts val="0"/>
                        </a:spcBef>
                        <a:spcAft>
                          <a:spcPts val="0"/>
                        </a:spcAft>
                        <a:buNone/>
                      </a:pPr>
                      <a:r>
                        <a:rPr lang="en-US" sz="1200"/>
                        <a:t>CAUTI</a:t>
                      </a:r>
                      <a:endParaRPr sz="1200"/>
                    </a:p>
                  </a:txBody>
                  <a:tcPr marT="0" marB="0" marR="0" marL="0" anchor="b">
                    <a:lnL cap="flat" cmpd="sng" w="1270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0.753</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0.763</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1%</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No statistically significant change</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0.8575</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82875">
                <a:tc>
                  <a:txBody>
                    <a:bodyPr/>
                    <a:lstStyle/>
                    <a:p>
                      <a:pPr indent="0" lvl="0" marL="0" rtl="0" algn="l">
                        <a:spcBef>
                          <a:spcPts val="0"/>
                        </a:spcBef>
                        <a:spcAft>
                          <a:spcPts val="0"/>
                        </a:spcAft>
                        <a:buNone/>
                      </a:pPr>
                      <a:r>
                        <a:rPr lang="en-US" sz="1200"/>
                        <a:t>SSI Colon</a:t>
                      </a:r>
                      <a:endParaRPr sz="1200"/>
                    </a:p>
                  </a:txBody>
                  <a:tcPr marT="0" marB="0" marR="0" marL="0" anchor="b">
                    <a:lnL cap="flat" cmpd="sng" w="1270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0.861</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0.890</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3%</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No statistically Significant change</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0.8944</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66700">
                <a:tc>
                  <a:txBody>
                    <a:bodyPr/>
                    <a:lstStyle/>
                    <a:p>
                      <a:pPr indent="0" lvl="0" marL="0" rtl="0" algn="l">
                        <a:spcBef>
                          <a:spcPts val="0"/>
                        </a:spcBef>
                        <a:spcAft>
                          <a:spcPts val="0"/>
                        </a:spcAft>
                        <a:buNone/>
                      </a:pPr>
                      <a:r>
                        <a:rPr lang="en-US" sz="1200"/>
                        <a:t>SSI Hysterectomy</a:t>
                      </a:r>
                      <a:endParaRPr sz="1200"/>
                    </a:p>
                  </a:txBody>
                  <a:tcPr marT="0" marB="0" marR="0" marL="0" anchor="b">
                    <a:lnL cap="flat" cmpd="sng" w="1270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1.185</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1.515</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28%</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No statistically significant  change</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0.2771</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82875">
                <a:tc>
                  <a:txBody>
                    <a:bodyPr/>
                    <a:lstStyle/>
                    <a:p>
                      <a:pPr indent="0" lvl="0" marL="0" rtl="0" algn="l">
                        <a:spcBef>
                          <a:spcPts val="0"/>
                        </a:spcBef>
                        <a:spcAft>
                          <a:spcPts val="0"/>
                        </a:spcAft>
                        <a:buNone/>
                      </a:pPr>
                      <a:r>
                        <a:rPr lang="en-US" sz="1200"/>
                        <a:t>MRSA</a:t>
                      </a:r>
                      <a:endParaRPr sz="1200"/>
                    </a:p>
                  </a:txBody>
                  <a:tcPr marT="0" marB="0" marR="0" marL="0" anchor="b">
                    <a:lnL cap="flat" cmpd="sng" w="1270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0.767</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0.571</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-26%</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Statistically significant decrease </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0.0165</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r h="190500">
                <a:tc>
                  <a:txBody>
                    <a:bodyPr/>
                    <a:lstStyle/>
                    <a:p>
                      <a:pPr indent="0" lvl="0" marL="0" rtl="0" algn="l">
                        <a:spcBef>
                          <a:spcPts val="0"/>
                        </a:spcBef>
                        <a:spcAft>
                          <a:spcPts val="0"/>
                        </a:spcAft>
                        <a:buNone/>
                      </a:pPr>
                      <a:r>
                        <a:rPr lang="en-US" sz="1200"/>
                        <a:t>CDIF</a:t>
                      </a:r>
                      <a:endParaRPr sz="1200"/>
                    </a:p>
                  </a:txBody>
                  <a:tcPr marT="0" marB="0" marR="0" marL="0" anchor="b">
                    <a:lnL cap="flat" cmpd="sng" w="1270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0.570</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0.500</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-12%</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Statistically significant decrease </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US" sz="1200"/>
                        <a:t>0.0060</a:t>
                      </a:r>
                      <a:endParaRPr sz="1200"/>
                    </a:p>
                  </a:txBody>
                  <a:tcPr marT="0" marB="0" marR="0" marL="0" anchor="b">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tcPr>
                </a:tc>
              </a:tr>
            </a:tbl>
          </a:graphicData>
        </a:graphic>
      </p:graphicFrame>
      <p:sp>
        <p:nvSpPr>
          <p:cNvPr id="749" name="Google Shape;749;g37df78c8e3c_1_21"/>
          <p:cNvSpPr txBox="1"/>
          <p:nvPr/>
        </p:nvSpPr>
        <p:spPr>
          <a:xfrm>
            <a:off x="32338" y="1703775"/>
            <a:ext cx="5273700" cy="1200600"/>
          </a:xfrm>
          <a:prstGeom prst="rect">
            <a:avLst/>
          </a:prstGeom>
          <a:noFill/>
          <a:ln>
            <a:noFill/>
          </a:ln>
        </p:spPr>
        <p:txBody>
          <a:bodyPr anchorCtr="0" anchor="t" bIns="45700" lIns="91425" spcFirstLastPara="1" rIns="91425" wrap="square" tIns="45700">
            <a:spAutoFit/>
          </a:bodyPr>
          <a:lstStyle/>
          <a:p>
            <a:pPr indent="-342900" lvl="0" marL="457200" rtl="0" algn="l">
              <a:spcBef>
                <a:spcPts val="0"/>
              </a:spcBef>
              <a:spcAft>
                <a:spcPts val="0"/>
              </a:spcAft>
              <a:buClr>
                <a:schemeClr val="dk1"/>
              </a:buClr>
              <a:buSzPts val="1800"/>
              <a:buChar char="●"/>
            </a:pPr>
            <a:r>
              <a:rPr lang="en-US" sz="1800">
                <a:solidFill>
                  <a:schemeClr val="dk1"/>
                </a:solidFill>
              </a:rPr>
              <a:t>Maryland’s SIRs for all HAIs are higher in the base and performance periods, </a:t>
            </a:r>
            <a:endParaRPr sz="1800">
              <a:solidFill>
                <a:schemeClr val="dk1"/>
              </a:solidFill>
            </a:endParaRPr>
          </a:p>
          <a:p>
            <a:pPr indent="-342900" lvl="0" marL="457200" rtl="0" algn="l">
              <a:spcBef>
                <a:spcPts val="0"/>
              </a:spcBef>
              <a:spcAft>
                <a:spcPts val="0"/>
              </a:spcAft>
              <a:buClr>
                <a:schemeClr val="dk1"/>
              </a:buClr>
              <a:buSzPts val="1800"/>
              <a:buChar char="●"/>
            </a:pPr>
            <a:r>
              <a:rPr lang="en-US" sz="1800">
                <a:solidFill>
                  <a:schemeClr val="dk1"/>
                </a:solidFill>
              </a:rPr>
              <a:t>Th</a:t>
            </a:r>
            <a:r>
              <a:rPr lang="en-US" sz="1800">
                <a:solidFill>
                  <a:schemeClr val="dk1"/>
                </a:solidFill>
                <a:extLst>
                  <a:ext uri="http://customooxmlschemas.google.com/">
                    <go:slidesCustomData xmlns:go="http://customooxmlschemas.google.com/" textRoundtripDataId="19"/>
                  </a:ext>
                </a:extLst>
              </a:rPr>
              <a:t>e differences from 2022-2023 are not statistically significant.</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3" name="Shape 753"/>
        <p:cNvGrpSpPr/>
        <p:nvPr/>
      </p:nvGrpSpPr>
      <p:grpSpPr>
        <a:xfrm>
          <a:off x="0" y="0"/>
          <a:ext cx="0" cy="0"/>
          <a:chOff x="0" y="0"/>
          <a:chExt cx="0" cy="0"/>
        </a:xfrm>
      </p:grpSpPr>
      <p:sp>
        <p:nvSpPr>
          <p:cNvPr id="754" name="Google Shape;754;p19"/>
          <p:cNvSpPr txBox="1"/>
          <p:nvPr>
            <p:ph type="title"/>
          </p:nvPr>
        </p:nvSpPr>
        <p:spPr>
          <a:xfrm>
            <a:off x="972125" y="347846"/>
            <a:ext cx="10515600" cy="963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Sepsis Bundle and All-Payer</a:t>
            </a:r>
            <a:endParaRPr/>
          </a:p>
          <a:p>
            <a:pPr indent="0" lvl="0" marL="0" rtl="0" algn="l">
              <a:lnSpc>
                <a:spcPct val="100000"/>
              </a:lnSpc>
              <a:spcBef>
                <a:spcPts val="0"/>
              </a:spcBef>
              <a:spcAft>
                <a:spcPts val="0"/>
              </a:spcAft>
              <a:buClr>
                <a:schemeClr val="dk1"/>
              </a:buClr>
              <a:buSzPts val="2800"/>
              <a:buFont typeface="Arial"/>
              <a:buNone/>
            </a:pPr>
            <a:r>
              <a:rPr lang="en-US">
                <a:extLst>
                  <a:ext uri="http://customooxmlschemas.google.com/">
                    <go:slidesCustomData xmlns:go="http://customooxmlschemas.google.com/" textRoundtripDataId="20"/>
                  </a:ext>
                </a:extLst>
              </a:rPr>
              <a:t>AHRQ PSIs</a:t>
            </a:r>
            <a:endParaRPr/>
          </a:p>
        </p:txBody>
      </p:sp>
      <p:sp>
        <p:nvSpPr>
          <p:cNvPr id="755" name="Google Shape;755;p1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pic>
        <p:nvPicPr>
          <p:cNvPr id="756" name="Google Shape;756;p19"/>
          <p:cNvPicPr preferRelativeResize="0"/>
          <p:nvPr/>
        </p:nvPicPr>
        <p:blipFill>
          <a:blip r:embed="rId3">
            <a:alphaModFix/>
          </a:blip>
          <a:stretch>
            <a:fillRect/>
          </a:stretch>
        </p:blipFill>
        <p:spPr>
          <a:xfrm>
            <a:off x="7681800" y="277025"/>
            <a:ext cx="4246775" cy="2643175"/>
          </a:xfrm>
          <a:prstGeom prst="rect">
            <a:avLst/>
          </a:prstGeom>
          <a:noFill/>
          <a:ln>
            <a:noFill/>
          </a:ln>
        </p:spPr>
      </p:pic>
      <p:graphicFrame>
        <p:nvGraphicFramePr>
          <p:cNvPr id="757" name="Google Shape;757;p19"/>
          <p:cNvGraphicFramePr/>
          <p:nvPr/>
        </p:nvGraphicFramePr>
        <p:xfrm>
          <a:off x="522075" y="2988975"/>
          <a:ext cx="3000000" cy="3000000"/>
        </p:xfrm>
        <a:graphic>
          <a:graphicData uri="http://schemas.openxmlformats.org/drawingml/2006/table">
            <a:tbl>
              <a:tblPr>
                <a:noFill/>
                <a:tableStyleId>{613FFE31-18FB-4058-B495-CEE6177828E8}</a:tableStyleId>
              </a:tblPr>
              <a:tblGrid>
                <a:gridCol w="5599450"/>
                <a:gridCol w="2511250"/>
                <a:gridCol w="2477325"/>
              </a:tblGrid>
              <a:tr h="543225">
                <a:tc>
                  <a:txBody>
                    <a:bodyPr/>
                    <a:lstStyle/>
                    <a:p>
                      <a:pPr indent="0" lvl="0" marL="0" rtl="0" algn="ctr">
                        <a:spcBef>
                          <a:spcPts val="0"/>
                        </a:spcBef>
                        <a:spcAft>
                          <a:spcPts val="0"/>
                        </a:spcAft>
                        <a:buNone/>
                      </a:pPr>
                      <a:r>
                        <a:rPr b="1" lang="en-US">
                          <a:solidFill>
                            <a:srgbClr val="222222"/>
                          </a:solidFill>
                        </a:rPr>
                        <a:t>PSI Name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Maryland 2024 Compared to the Nation 2024</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Maryland 2024 Compared to Maryland 2023</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90 Composite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3 Pressure Ulcer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Worse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6-Iatrogenic pneumothorax</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8 In Hospital Fall and Fracture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Worse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9 Perioperative Hemorrhage or Hematoma</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10 Postoperative Acute Kidney Injury w/Dialysis</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Worse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11 Postoperative Respiratory Failure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12 Postoperative Pulmonary Embolism or DVT</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13 Postoperative Sepsis Rate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14 Postoperative Wound Dehiscence </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Better</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Worse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r h="271600">
                <a:tc>
                  <a:txBody>
                    <a:bodyPr/>
                    <a:lstStyle/>
                    <a:p>
                      <a:pPr indent="0" lvl="0" marL="0" rtl="0" algn="l">
                        <a:spcBef>
                          <a:spcPts val="0"/>
                        </a:spcBef>
                        <a:spcAft>
                          <a:spcPts val="0"/>
                        </a:spcAft>
                        <a:buNone/>
                      </a:pPr>
                      <a:r>
                        <a:rPr b="1" lang="en-US">
                          <a:solidFill>
                            <a:srgbClr val="222222"/>
                          </a:solidFill>
                        </a:rPr>
                        <a:t>PSI 15 Abdominopelvic Accidental Puncture or Lac</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Worse</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c>
                  <a:txBody>
                    <a:bodyPr/>
                    <a:lstStyle/>
                    <a:p>
                      <a:pPr indent="0" lvl="0" marL="0" rtl="0" algn="ctr">
                        <a:spcBef>
                          <a:spcPts val="0"/>
                        </a:spcBef>
                        <a:spcAft>
                          <a:spcPts val="0"/>
                        </a:spcAft>
                        <a:buNone/>
                      </a:pPr>
                      <a:r>
                        <a:rPr b="1" lang="en-US">
                          <a:solidFill>
                            <a:srgbClr val="222222"/>
                          </a:solidFill>
                        </a:rPr>
                        <a:t>Improved</a:t>
                      </a:r>
                      <a:endParaRPr b="1">
                        <a:solidFill>
                          <a:srgbClr val="222222"/>
                        </a:solidFill>
                      </a:endParaRPr>
                    </a:p>
                  </a:txBody>
                  <a:tcPr marT="0" marB="0" marR="0" marL="0">
                    <a:lnL cap="flat" cmpd="sng" w="6350">
                      <a:solidFill>
                        <a:srgbClr val="000000"/>
                      </a:solidFill>
                      <a:prstDash val="solid"/>
                      <a:round/>
                      <a:headEnd len="sm" w="sm" type="none"/>
                      <a:tailEnd len="sm" w="sm" type="none"/>
                    </a:lnL>
                    <a:lnR cap="flat" cmpd="sng" w="6350">
                      <a:solidFill>
                        <a:srgbClr val="000000"/>
                      </a:solidFill>
                      <a:prstDash val="solid"/>
                      <a:round/>
                      <a:headEnd len="sm" w="sm" type="none"/>
                      <a:tailEnd len="sm" w="sm" type="none"/>
                    </a:lnR>
                    <a:lnT cap="flat" cmpd="sng" w="6350">
                      <a:solidFill>
                        <a:srgbClr val="000000"/>
                      </a:solidFill>
                      <a:prstDash val="solid"/>
                      <a:round/>
                      <a:headEnd len="sm" w="sm" type="none"/>
                      <a:tailEnd len="sm" w="sm" type="none"/>
                    </a:lnT>
                    <a:lnB cap="flat" cmpd="sng" w="6350">
                      <a:solidFill>
                        <a:srgbClr val="000000"/>
                      </a:solidFill>
                      <a:prstDash val="solid"/>
                      <a:round/>
                      <a:headEnd len="sm" w="sm" type="none"/>
                      <a:tailEnd len="sm" w="sm" type="none"/>
                    </a:lnB>
                    <a:solidFill>
                      <a:srgbClr val="CCDCFF"/>
                    </a:solidFill>
                  </a:tcPr>
                </a:tc>
              </a:tr>
            </a:tbl>
          </a:graphicData>
        </a:graphic>
      </p:graphicFrame>
      <p:sp>
        <p:nvSpPr>
          <p:cNvPr id="758" name="Google Shape;758;p19"/>
          <p:cNvSpPr txBox="1"/>
          <p:nvPr>
            <p:ph type="title"/>
          </p:nvPr>
        </p:nvSpPr>
        <p:spPr>
          <a:xfrm>
            <a:off x="288700" y="1268500"/>
            <a:ext cx="7319400" cy="2535300"/>
          </a:xfrm>
          <a:prstGeom prst="rect">
            <a:avLst/>
          </a:prstGeom>
          <a:noFill/>
          <a:ln>
            <a:noFill/>
          </a:ln>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Clr>
                <a:srgbClr val="0055AA"/>
              </a:buClr>
              <a:buSzPts val="1800"/>
              <a:buChar char="●"/>
            </a:pPr>
            <a:r>
              <a:rPr lang="en-US" sz="1800">
                <a:solidFill>
                  <a:srgbClr val="0055AA"/>
                </a:solidFill>
              </a:rPr>
              <a:t>Maryland performs better than the nation on the Sepsis bundle </a:t>
            </a:r>
            <a:endParaRPr sz="1800">
              <a:solidFill>
                <a:srgbClr val="0055AA"/>
              </a:solidFill>
            </a:endParaRPr>
          </a:p>
          <a:p>
            <a:pPr indent="-342900" lvl="0" marL="457200" rtl="0" algn="l">
              <a:lnSpc>
                <a:spcPct val="100000"/>
              </a:lnSpc>
              <a:spcBef>
                <a:spcPts val="1000"/>
              </a:spcBef>
              <a:spcAft>
                <a:spcPts val="1000"/>
              </a:spcAft>
              <a:buClr>
                <a:srgbClr val="0055AA"/>
              </a:buClr>
              <a:buSzPts val="1800"/>
              <a:buChar char="●"/>
            </a:pPr>
            <a:r>
              <a:rPr lang="en-US" sz="1800">
                <a:solidFill>
                  <a:srgbClr val="0055AA"/>
                </a:solidFill>
              </a:rPr>
              <a:t>On the all-payer PSI 90 Composite measure in the QBR program, Maryland continues to improve and perform better than the nation on the overall composite measure and the majority of the 10 component indic</a:t>
            </a:r>
            <a:r>
              <a:rPr lang="en-US" sz="1600">
                <a:solidFill>
                  <a:srgbClr val="0055AA"/>
                </a:solidFill>
              </a:rPr>
              <a:t>ators.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g37df78c8e3c_1_32"/>
          <p:cNvSpPr txBox="1"/>
          <p:nvPr>
            <p:ph type="title"/>
          </p:nvPr>
        </p:nvSpPr>
        <p:spPr>
          <a:xfrm>
            <a:off x="972127" y="347852"/>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QBR IP and 30-Day and VBP Condition Specific Mortality </a:t>
            </a:r>
            <a:endParaRPr/>
          </a:p>
        </p:txBody>
      </p:sp>
      <p:sp>
        <p:nvSpPr>
          <p:cNvPr id="764" name="Google Shape;764;g37df78c8e3c_1_3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765" name="Google Shape;765;g37df78c8e3c_1_32"/>
          <p:cNvSpPr txBox="1"/>
          <p:nvPr/>
        </p:nvSpPr>
        <p:spPr>
          <a:xfrm>
            <a:off x="0" y="981950"/>
            <a:ext cx="12192000" cy="12930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0055AA"/>
              </a:buClr>
              <a:buSzPts val="1800"/>
              <a:buChar char="●"/>
            </a:pPr>
            <a:r>
              <a:rPr b="1" lang="en-US" sz="1800">
                <a:solidFill>
                  <a:srgbClr val="0055AA"/>
                </a:solidFill>
              </a:rPr>
              <a:t>Inpatient Mortality</a:t>
            </a:r>
            <a:r>
              <a:rPr lang="en-US" sz="1800">
                <a:solidFill>
                  <a:srgbClr val="0055AA"/>
                </a:solidFill>
              </a:rPr>
              <a:t>:</a:t>
            </a:r>
            <a:r>
              <a:rPr lang="en-US" sz="1800">
                <a:solidFill>
                  <a:srgbClr val="0055AA"/>
                </a:solidFill>
              </a:rPr>
              <a:t> Statewide survival rate increased from 95.27 percent in the base period of SFY 2023 to 95.66 percent in the CY 2024 performance period. </a:t>
            </a:r>
            <a:endParaRPr sz="1800">
              <a:solidFill>
                <a:srgbClr val="0055AA"/>
              </a:solidFill>
            </a:endParaRPr>
          </a:p>
          <a:p>
            <a:pPr indent="-342900" lvl="0" marL="457200" rtl="0" algn="l">
              <a:lnSpc>
                <a:spcPct val="100000"/>
              </a:lnSpc>
              <a:spcBef>
                <a:spcPts val="0"/>
              </a:spcBef>
              <a:spcAft>
                <a:spcPts val="0"/>
              </a:spcAft>
              <a:buClr>
                <a:srgbClr val="0055AA"/>
              </a:buClr>
              <a:buSzPts val="1800"/>
              <a:buChar char="●"/>
            </a:pPr>
            <a:r>
              <a:rPr b="1" lang="en-US" sz="1800">
                <a:solidFill>
                  <a:srgbClr val="0055AA"/>
                </a:solidFill>
              </a:rPr>
              <a:t>30-Day Mortality</a:t>
            </a:r>
            <a:r>
              <a:rPr lang="en-US" sz="1800">
                <a:solidFill>
                  <a:srgbClr val="0055AA"/>
                </a:solidFill>
              </a:rPr>
              <a:t>: In CY 2024, survival rates range from ~96 percent to ~97 percent with 24 hospitals improving and six hospitals declining compared to SFY 2023; the statewide average survival rate improved by 0.10 percent.</a:t>
            </a:r>
            <a:endParaRPr sz="1800">
              <a:solidFill>
                <a:srgbClr val="0055AA"/>
              </a:solidFill>
            </a:endParaRPr>
          </a:p>
        </p:txBody>
      </p:sp>
      <p:pic>
        <p:nvPicPr>
          <p:cNvPr id="766" name="Google Shape;766;g37df78c8e3c_1_32"/>
          <p:cNvPicPr preferRelativeResize="0"/>
          <p:nvPr/>
        </p:nvPicPr>
        <p:blipFill>
          <a:blip r:embed="rId3">
            <a:alphaModFix/>
          </a:blip>
          <a:stretch>
            <a:fillRect/>
          </a:stretch>
        </p:blipFill>
        <p:spPr>
          <a:xfrm>
            <a:off x="440600" y="2504400"/>
            <a:ext cx="7750975" cy="4459300"/>
          </a:xfrm>
          <a:prstGeom prst="rect">
            <a:avLst/>
          </a:prstGeom>
          <a:noFill/>
          <a:ln>
            <a:noFill/>
          </a:ln>
        </p:spPr>
      </p:pic>
      <p:sp>
        <p:nvSpPr>
          <p:cNvPr id="767" name="Google Shape;767;g37df78c8e3c_1_32"/>
          <p:cNvSpPr txBox="1"/>
          <p:nvPr/>
        </p:nvSpPr>
        <p:spPr>
          <a:xfrm>
            <a:off x="8191575" y="3459263"/>
            <a:ext cx="3622200" cy="15699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rgbClr val="0055AA"/>
              </a:buClr>
              <a:buSzPts val="1800"/>
              <a:buChar char="●"/>
            </a:pPr>
            <a:r>
              <a:rPr b="1" lang="en-US" sz="1800">
                <a:solidFill>
                  <a:srgbClr val="0055AA"/>
                </a:solidFill>
              </a:rPr>
              <a:t>Medicare </a:t>
            </a:r>
            <a:r>
              <a:rPr b="1" lang="en-US" sz="1800">
                <a:solidFill>
                  <a:srgbClr val="0055AA"/>
                </a:solidFill>
              </a:rPr>
              <a:t>30-Day, Condition Specific Mortality</a:t>
            </a:r>
            <a:r>
              <a:rPr lang="en-US" sz="1800">
                <a:solidFill>
                  <a:srgbClr val="0055AA"/>
                </a:solidFill>
              </a:rPr>
              <a:t>: Maryland performed better than the nation on all </a:t>
            </a:r>
            <a:r>
              <a:rPr lang="en-US" sz="1800">
                <a:solidFill>
                  <a:srgbClr val="0055AA"/>
                </a:solidFill>
              </a:rPr>
              <a:t>condition</a:t>
            </a:r>
            <a:r>
              <a:rPr lang="en-US" sz="1800">
                <a:solidFill>
                  <a:srgbClr val="0055AA"/>
                </a:solidFill>
              </a:rPr>
              <a:t> specific measures.</a:t>
            </a:r>
            <a:endParaRPr sz="1800">
              <a:solidFill>
                <a:srgbClr val="0055AA"/>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2" name="Shape 772"/>
        <p:cNvGrpSpPr/>
        <p:nvPr/>
      </p:nvGrpSpPr>
      <p:grpSpPr>
        <a:xfrm>
          <a:off x="0" y="0"/>
          <a:ext cx="0" cy="0"/>
          <a:chOff x="0" y="0"/>
          <a:chExt cx="0" cy="0"/>
        </a:xfrm>
      </p:grpSpPr>
      <p:sp>
        <p:nvSpPr>
          <p:cNvPr id="773" name="Google Shape;773;g37f2a67f6d9_0_71"/>
          <p:cNvSpPr txBox="1"/>
          <p:nvPr>
            <p:ph type="title"/>
          </p:nvPr>
        </p:nvSpPr>
        <p:spPr>
          <a:xfrm>
            <a:off x="972127" y="347852"/>
            <a:ext cx="10515600" cy="59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Revenue Adjustments and Performance Recap</a:t>
            </a:r>
            <a:endParaRPr/>
          </a:p>
        </p:txBody>
      </p:sp>
      <p:sp>
        <p:nvSpPr>
          <p:cNvPr id="774" name="Google Shape;774;g37f2a67f6d9_0_71"/>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775" name="Google Shape;775;g37f2a67f6d9_0_71"/>
          <p:cNvSpPr txBox="1"/>
          <p:nvPr/>
        </p:nvSpPr>
        <p:spPr>
          <a:xfrm>
            <a:off x="408275" y="1154550"/>
            <a:ext cx="10420800" cy="5495100"/>
          </a:xfrm>
          <a:prstGeom prst="rect">
            <a:avLst/>
          </a:prstGeom>
          <a:noFill/>
          <a:ln>
            <a:noFill/>
          </a:ln>
        </p:spPr>
        <p:txBody>
          <a:bodyPr anchorCtr="0" anchor="t" bIns="91425" lIns="91425" spcFirstLastPara="1" rIns="91425" wrap="square" tIns="91425">
            <a:spAutoFit/>
          </a:bodyPr>
          <a:lstStyle/>
          <a:p>
            <a:pPr indent="-330200" lvl="0" marL="457200" rtl="0" algn="l">
              <a:lnSpc>
                <a:spcPct val="100000"/>
              </a:lnSpc>
              <a:spcBef>
                <a:spcPts val="1000"/>
              </a:spcBef>
              <a:spcAft>
                <a:spcPts val="0"/>
              </a:spcAft>
              <a:buClr>
                <a:srgbClr val="0055AA"/>
              </a:buClr>
              <a:buSzPts val="1600"/>
              <a:buChar char="●"/>
            </a:pPr>
            <a:r>
              <a:rPr b="1" lang="en-US" sz="1600">
                <a:solidFill>
                  <a:srgbClr val="0055AA"/>
                </a:solidFill>
                <a:highlight>
                  <a:srgbClr val="FFFFFF"/>
                </a:highlight>
              </a:rPr>
              <a:t>Final RY 2025 </a:t>
            </a:r>
            <a:r>
              <a:rPr b="1" lang="en-US" sz="1600">
                <a:solidFill>
                  <a:srgbClr val="0055AA"/>
                </a:solidFill>
                <a:highlight>
                  <a:srgbClr val="FFFFFF"/>
                </a:highlight>
              </a:rPr>
              <a:t>revenue</a:t>
            </a:r>
            <a:r>
              <a:rPr b="1" lang="en-US" sz="1600">
                <a:solidFill>
                  <a:srgbClr val="0055AA"/>
                </a:solidFill>
                <a:highlight>
                  <a:srgbClr val="FFFFFF"/>
                </a:highlight>
              </a:rPr>
              <a:t> adjustment results: </a:t>
            </a:r>
            <a:endParaRPr b="1" sz="1600">
              <a:solidFill>
                <a:srgbClr val="0055AA"/>
              </a:solidFill>
              <a:highlight>
                <a:srgbClr val="FFFFFF"/>
              </a:highlight>
            </a:endParaRPr>
          </a:p>
          <a:p>
            <a:pPr indent="0" lvl="0" marL="457200" rtl="0" algn="l">
              <a:lnSpc>
                <a:spcPct val="100000"/>
              </a:lnSpc>
              <a:spcBef>
                <a:spcPts val="1000"/>
              </a:spcBef>
              <a:spcAft>
                <a:spcPts val="0"/>
              </a:spcAft>
              <a:buNone/>
            </a:pPr>
            <a:r>
              <a:rPr lang="en-US" sz="1600">
                <a:solidFill>
                  <a:srgbClr val="0055AA"/>
                </a:solidFill>
                <a:highlight>
                  <a:srgbClr val="FFFFFF"/>
                </a:highlight>
              </a:rPr>
              <a:t>24 hospitals were penalized and 17 hospitals received a reward; statewide net penalties amount is ~$33 million across the 24 hospitals that were penalized while the 17 hospitals earning a reward will receive a total of ~$11M. </a:t>
            </a:r>
            <a:endParaRPr sz="1600">
              <a:solidFill>
                <a:srgbClr val="0055AA"/>
              </a:solidFill>
              <a:highlight>
                <a:srgbClr val="FFFFFF"/>
              </a:highlight>
            </a:endParaRPr>
          </a:p>
          <a:p>
            <a:pPr indent="-330200" lvl="0" marL="457200" rtl="0" algn="l">
              <a:lnSpc>
                <a:spcPct val="100000"/>
              </a:lnSpc>
              <a:spcBef>
                <a:spcPts val="1000"/>
              </a:spcBef>
              <a:spcAft>
                <a:spcPts val="0"/>
              </a:spcAft>
              <a:buClr>
                <a:srgbClr val="0055AA"/>
              </a:buClr>
              <a:buSzPts val="1600"/>
              <a:buChar char="●"/>
            </a:pPr>
            <a:r>
              <a:rPr b="1" lang="en-US" sz="1600">
                <a:solidFill>
                  <a:srgbClr val="0055AA"/>
                </a:solidFill>
              </a:rPr>
              <a:t>HCAHPS-</a:t>
            </a:r>
            <a:r>
              <a:rPr lang="en-US" sz="1600">
                <a:solidFill>
                  <a:srgbClr val="0055AA"/>
                </a:solidFill>
              </a:rPr>
              <a:t> Maryland continues to lag the nation.</a:t>
            </a:r>
            <a:endParaRPr sz="1600">
              <a:solidFill>
                <a:srgbClr val="0055AA"/>
              </a:solidFill>
            </a:endParaRPr>
          </a:p>
          <a:p>
            <a:pPr indent="-330200" lvl="0" marL="457200" rtl="0" algn="l">
              <a:lnSpc>
                <a:spcPct val="100000"/>
              </a:lnSpc>
              <a:spcBef>
                <a:spcPts val="0"/>
              </a:spcBef>
              <a:spcAft>
                <a:spcPts val="0"/>
              </a:spcAft>
              <a:buClr>
                <a:srgbClr val="0055AA"/>
              </a:buClr>
              <a:buSzPts val="1600"/>
              <a:buChar char="●"/>
            </a:pPr>
            <a:r>
              <a:rPr b="1" lang="en-US" sz="1600">
                <a:solidFill>
                  <a:srgbClr val="0055AA"/>
                </a:solidFill>
              </a:rPr>
              <a:t>Sepsis</a:t>
            </a:r>
            <a:r>
              <a:rPr lang="en-US" sz="1600">
                <a:solidFill>
                  <a:srgbClr val="0055AA"/>
                </a:solidFill>
              </a:rPr>
              <a:t>- Maryland continues to both improve over time and perform better than the nation on the SEP-1 bundle process measure and on other sepsis-related measures including PSI 13 Postoperative Sepsis.</a:t>
            </a:r>
            <a:endParaRPr sz="1600">
              <a:solidFill>
                <a:srgbClr val="0055AA"/>
              </a:solidFill>
            </a:endParaRPr>
          </a:p>
          <a:p>
            <a:pPr indent="-330200" lvl="0" marL="457200" rtl="0" algn="l">
              <a:lnSpc>
                <a:spcPct val="100000"/>
              </a:lnSpc>
              <a:spcBef>
                <a:spcPts val="0"/>
              </a:spcBef>
              <a:spcAft>
                <a:spcPts val="0"/>
              </a:spcAft>
              <a:buClr>
                <a:srgbClr val="0055AA"/>
              </a:buClr>
              <a:buSzPts val="1600"/>
              <a:buChar char="●"/>
            </a:pPr>
            <a:r>
              <a:rPr b="1" lang="en-US" sz="1600">
                <a:solidFill>
                  <a:srgbClr val="0055AA"/>
                </a:solidFill>
              </a:rPr>
              <a:t>Patient Safety Indicators</a:t>
            </a:r>
            <a:r>
              <a:rPr lang="en-US" sz="1600">
                <a:solidFill>
                  <a:srgbClr val="0055AA"/>
                </a:solidFill>
              </a:rPr>
              <a:t>- On the all-payer PSI 90 Composite measure in the QBR program, Maryland continues to improve and perform better than the nation on the overall composite measure and the majority of the 10 component indicators.</a:t>
            </a:r>
            <a:endParaRPr sz="1600">
              <a:solidFill>
                <a:srgbClr val="0055AA"/>
              </a:solidFill>
            </a:endParaRPr>
          </a:p>
          <a:p>
            <a:pPr indent="-330200" lvl="0" marL="457200" rtl="0" algn="l">
              <a:lnSpc>
                <a:spcPct val="100000"/>
              </a:lnSpc>
              <a:spcBef>
                <a:spcPts val="0"/>
              </a:spcBef>
              <a:spcAft>
                <a:spcPts val="0"/>
              </a:spcAft>
              <a:buClr>
                <a:srgbClr val="0055AA"/>
              </a:buClr>
              <a:buSzPts val="1600"/>
              <a:buChar char="●"/>
            </a:pPr>
            <a:r>
              <a:rPr b="1" lang="en-US" sz="1600">
                <a:solidFill>
                  <a:srgbClr val="0055AA"/>
                </a:solidFill>
              </a:rPr>
              <a:t>Timely Follow Up-</a:t>
            </a:r>
            <a:r>
              <a:rPr lang="en-US" sz="1600">
                <a:solidFill>
                  <a:srgbClr val="0055AA"/>
                </a:solidFill>
              </a:rPr>
              <a:t> Maryland continues to both improve over time and perform better than the nation in timely follow up after acute exacerbation of six chronic conditions for Medicare patients.</a:t>
            </a:r>
            <a:endParaRPr sz="1600">
              <a:solidFill>
                <a:srgbClr val="0055AA"/>
              </a:solidFill>
            </a:endParaRPr>
          </a:p>
          <a:p>
            <a:pPr indent="-330200" lvl="0" marL="457200" rtl="0" algn="l">
              <a:lnSpc>
                <a:spcPct val="100000"/>
              </a:lnSpc>
              <a:spcBef>
                <a:spcPts val="0"/>
              </a:spcBef>
              <a:spcAft>
                <a:spcPts val="0"/>
              </a:spcAft>
              <a:buClr>
                <a:srgbClr val="0055AA"/>
              </a:buClr>
              <a:buSzPts val="1600"/>
              <a:buChar char="●"/>
            </a:pPr>
            <a:r>
              <a:rPr b="1" lang="en-US" sz="1600">
                <a:solidFill>
                  <a:srgbClr val="0055AA"/>
                </a:solidFill>
              </a:rPr>
              <a:t>Mortality</a:t>
            </a:r>
            <a:r>
              <a:rPr lang="en-US" sz="1600">
                <a:solidFill>
                  <a:srgbClr val="0055AA"/>
                </a:solidFill>
              </a:rPr>
              <a:t>- Maryland continues to improve over time on the all-payer, all-conditions inpatient and 30-day QBR mortality measures used in the QBR program (applicable to broader patient populations than the CMS HVBP measure), and performs similarly to the nation on the Medicare 30-day condition specific HVBP mortality measures.</a:t>
            </a:r>
            <a:endParaRPr sz="1600">
              <a:solidFill>
                <a:srgbClr val="0055AA"/>
              </a:solidFill>
            </a:endParaRPr>
          </a:p>
          <a:p>
            <a:pPr indent="-330200" lvl="0" marL="457200" rtl="0" algn="l">
              <a:lnSpc>
                <a:spcPct val="100000"/>
              </a:lnSpc>
              <a:spcBef>
                <a:spcPts val="0"/>
              </a:spcBef>
              <a:spcAft>
                <a:spcPts val="0"/>
              </a:spcAft>
              <a:buClr>
                <a:srgbClr val="0055AA"/>
              </a:buClr>
              <a:buSzPts val="1600"/>
              <a:buChar char="●"/>
            </a:pPr>
            <a:r>
              <a:rPr b="1" lang="en-US" sz="1600">
                <a:solidFill>
                  <a:srgbClr val="0055AA"/>
                </a:solidFill>
              </a:rPr>
              <a:t>CDC NHSN HAI Measures</a:t>
            </a:r>
            <a:r>
              <a:rPr lang="en-US" sz="1600">
                <a:solidFill>
                  <a:srgbClr val="0055AA"/>
                </a:solidFill>
              </a:rPr>
              <a:t>- Between CY 2022 and CY 2023, Maryland improved on two measures and did not worsen on the remaining four measures based on the </a:t>
            </a:r>
            <a:r>
              <a:rPr b="1" lang="en-US" sz="1600">
                <a:solidFill>
                  <a:srgbClr val="0055AA"/>
                </a:solidFill>
              </a:rPr>
              <a:t>CDC’s annual analysis of statistically significant changes</a:t>
            </a:r>
            <a:r>
              <a:rPr lang="en-US" sz="1600">
                <a:solidFill>
                  <a:srgbClr val="0055AA"/>
                </a:solidFill>
              </a:rPr>
              <a:t> of performance on the measures.</a:t>
            </a:r>
            <a:endParaRPr sz="1600">
              <a:solidFill>
                <a:srgbClr val="0055AA"/>
              </a:solidFill>
            </a:endParaRPr>
          </a:p>
          <a:p>
            <a:pPr indent="0" lvl="0" marL="0" rtl="0" algn="l">
              <a:lnSpc>
                <a:spcPct val="100000"/>
              </a:lnSpc>
              <a:spcBef>
                <a:spcPts val="1000"/>
              </a:spcBef>
              <a:spcAft>
                <a:spcPts val="1000"/>
              </a:spcAft>
              <a:buNone/>
            </a:pPr>
            <a:r>
              <a:t/>
            </a:r>
            <a:endParaRPr sz="1600">
              <a:solidFill>
                <a:srgbClr val="0055AA"/>
              </a:solidFill>
              <a:highlight>
                <a:srgbClr val="FFFFFF"/>
              </a:highligh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9" name="Shape 779"/>
        <p:cNvGrpSpPr/>
        <p:nvPr/>
      </p:nvGrpSpPr>
      <p:grpSpPr>
        <a:xfrm>
          <a:off x="0" y="0"/>
          <a:ext cx="0" cy="0"/>
          <a:chOff x="0" y="0"/>
          <a:chExt cx="0" cy="0"/>
        </a:xfrm>
      </p:grpSpPr>
      <p:sp>
        <p:nvSpPr>
          <p:cNvPr id="780" name="Google Shape;780;g37f580e09e9_0_0"/>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MHAC &amp; HACRP</a:t>
            </a:r>
            <a:endParaRPr/>
          </a:p>
        </p:txBody>
      </p:sp>
      <p:sp>
        <p:nvSpPr>
          <p:cNvPr id="781" name="Google Shape;781;g37f580e09e9_0_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5" name="Shape 785"/>
        <p:cNvGrpSpPr/>
        <p:nvPr/>
      </p:nvGrpSpPr>
      <p:grpSpPr>
        <a:xfrm>
          <a:off x="0" y="0"/>
          <a:ext cx="0" cy="0"/>
          <a:chOff x="0" y="0"/>
          <a:chExt cx="0" cy="0"/>
        </a:xfrm>
      </p:grpSpPr>
      <p:sp>
        <p:nvSpPr>
          <p:cNvPr id="786" name="Google Shape;786;g37f2a67f6d9_7_2"/>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787" name="Google Shape;787;g37f2a67f6d9_7_2"/>
          <p:cNvSpPr txBox="1"/>
          <p:nvPr/>
        </p:nvSpPr>
        <p:spPr>
          <a:xfrm>
            <a:off x="-137855" y="1298074"/>
            <a:ext cx="5508300" cy="646500"/>
          </a:xfrm>
          <a:prstGeom prst="rect">
            <a:avLst/>
          </a:prstGeom>
          <a:noFill/>
          <a:ln>
            <a:noFill/>
          </a:ln>
        </p:spPr>
        <p:txBody>
          <a:bodyPr anchorCtr="0" anchor="t" bIns="45700" lIns="91425" spcFirstLastPara="1" rIns="91425" wrap="square" tIns="45700">
            <a:spAutoFit/>
          </a:bodyPr>
          <a:lstStyle/>
          <a:p>
            <a:pPr indent="-311150" lvl="0" marL="742950" marR="0" rtl="0" algn="l">
              <a:lnSpc>
                <a:spcPct val="100000"/>
              </a:lnSpc>
              <a:spcBef>
                <a:spcPts val="0"/>
              </a:spcBef>
              <a:spcAft>
                <a:spcPts val="0"/>
              </a:spcAft>
              <a:buClr>
                <a:schemeClr val="dk1"/>
              </a:buClr>
              <a:buSzPts val="1800"/>
              <a:buFont typeface="Arial"/>
              <a:buChar char="•"/>
            </a:pPr>
            <a:r>
              <a:rPr lang="en-US" sz="1800">
                <a:solidFill>
                  <a:schemeClr val="dk1"/>
                </a:solidFill>
              </a:rPr>
              <a:t>Composite of 16 clinically significant potentially preventable complications</a:t>
            </a:r>
            <a:endParaRPr sz="1800"/>
          </a:p>
        </p:txBody>
      </p:sp>
      <p:sp>
        <p:nvSpPr>
          <p:cNvPr id="788" name="Google Shape;788;g37f2a67f6d9_7_2"/>
          <p:cNvSpPr txBox="1"/>
          <p:nvPr/>
        </p:nvSpPr>
        <p:spPr>
          <a:xfrm>
            <a:off x="-137850" y="2718550"/>
            <a:ext cx="4833300" cy="2308800"/>
          </a:xfrm>
          <a:prstGeom prst="rect">
            <a:avLst/>
          </a:prstGeom>
          <a:noFill/>
          <a:ln>
            <a:noFill/>
          </a:ln>
        </p:spPr>
        <p:txBody>
          <a:bodyPr anchorCtr="0" anchor="t" bIns="45700" lIns="91425" spcFirstLastPara="1" rIns="91425" wrap="square" tIns="45700">
            <a:spAutoFit/>
          </a:bodyPr>
          <a:lstStyle/>
          <a:p>
            <a:pPr indent="-311150" lvl="0" marL="742950" marR="0" rtl="0" algn="l">
              <a:lnSpc>
                <a:spcPct val="100000"/>
              </a:lnSpc>
              <a:spcBef>
                <a:spcPts val="0"/>
              </a:spcBef>
              <a:spcAft>
                <a:spcPts val="0"/>
              </a:spcAft>
              <a:buClr>
                <a:schemeClr val="accent1"/>
              </a:buClr>
              <a:buSzPts val="1800"/>
              <a:buFont typeface="Arial"/>
              <a:buChar char="•"/>
            </a:pPr>
            <a:r>
              <a:rPr b="0" i="0" lang="en-US" sz="1800" u="none" cap="none" strike="noStrike">
                <a:solidFill>
                  <a:schemeClr val="accent1"/>
                </a:solidFill>
                <a:latin typeface="Arial"/>
                <a:ea typeface="Arial"/>
                <a:cs typeface="Arial"/>
                <a:sym typeface="Arial"/>
              </a:rPr>
              <a:t>Adjusts </a:t>
            </a:r>
            <a:r>
              <a:rPr b="1" i="0" lang="en-US" sz="1800" u="none" cap="none" strike="noStrike">
                <a:solidFill>
                  <a:schemeClr val="accent1"/>
                </a:solidFill>
                <a:latin typeface="Arial"/>
                <a:ea typeface="Arial"/>
                <a:cs typeface="Arial"/>
                <a:sym typeface="Arial"/>
              </a:rPr>
              <a:t>hospitals’ global budgets </a:t>
            </a:r>
            <a:r>
              <a:rPr b="0" i="0" lang="en-US" sz="1800" u="none" cap="none" strike="noStrike">
                <a:solidFill>
                  <a:schemeClr val="accent1"/>
                </a:solidFill>
                <a:latin typeface="Arial"/>
                <a:ea typeface="Arial"/>
                <a:cs typeface="Arial"/>
                <a:sym typeface="Arial"/>
              </a:rPr>
              <a:t>based on performance</a:t>
            </a:r>
            <a:endParaRPr b="0" i="0" sz="1800" u="none" cap="none" strike="noStrike">
              <a:solidFill>
                <a:schemeClr val="accent1"/>
              </a:solidFill>
              <a:latin typeface="Arial"/>
              <a:ea typeface="Arial"/>
              <a:cs typeface="Arial"/>
              <a:sym typeface="Arial"/>
            </a:endParaRPr>
          </a:p>
          <a:p>
            <a:pPr indent="-311150" lvl="0" marL="742950" marR="0" rtl="0" algn="l">
              <a:lnSpc>
                <a:spcPct val="100000"/>
              </a:lnSpc>
              <a:spcBef>
                <a:spcPts val="0"/>
              </a:spcBef>
              <a:spcAft>
                <a:spcPts val="0"/>
              </a:spcAft>
              <a:buClr>
                <a:schemeClr val="accent1"/>
              </a:buClr>
              <a:buSzPts val="1800"/>
              <a:buChar char="•"/>
            </a:pPr>
            <a:r>
              <a:rPr lang="en-US" sz="1800">
                <a:solidFill>
                  <a:schemeClr val="accent1"/>
                </a:solidFill>
              </a:rPr>
              <a:t>The benchmark and threshold values set by APR DRG SOI at top and bottom 20th percentile values in the two year base period</a:t>
            </a:r>
            <a:endParaRPr sz="1800">
              <a:solidFill>
                <a:schemeClr val="accent1"/>
              </a:solidFill>
            </a:endParaRPr>
          </a:p>
          <a:p>
            <a:pPr indent="-311150" lvl="0" marL="742950" marR="0" rtl="0" algn="l">
              <a:lnSpc>
                <a:spcPct val="100000"/>
              </a:lnSpc>
              <a:spcBef>
                <a:spcPts val="0"/>
              </a:spcBef>
              <a:spcAft>
                <a:spcPts val="0"/>
              </a:spcAft>
              <a:buClr>
                <a:schemeClr val="accent1"/>
              </a:buClr>
              <a:buSzPts val="1800"/>
              <a:buFont typeface="Arial"/>
              <a:buChar char="•"/>
            </a:pPr>
            <a:r>
              <a:rPr b="0" i="0" lang="en-US" sz="1800" u="none" cap="none" strike="noStrike">
                <a:solidFill>
                  <a:schemeClr val="accent1"/>
                </a:solidFill>
                <a:latin typeface="Arial"/>
                <a:ea typeface="Arial"/>
                <a:cs typeface="Arial"/>
                <a:sym typeface="Arial"/>
              </a:rPr>
              <a:t>Maximum </a:t>
            </a:r>
            <a:r>
              <a:rPr b="1" i="0" lang="en-US" sz="1800" u="none" cap="none" strike="noStrike">
                <a:solidFill>
                  <a:schemeClr val="accent1"/>
                </a:solidFill>
                <a:latin typeface="Arial"/>
                <a:ea typeface="Arial"/>
                <a:cs typeface="Arial"/>
                <a:sym typeface="Arial"/>
              </a:rPr>
              <a:t>reward</a:t>
            </a:r>
            <a:r>
              <a:rPr b="0" i="0" lang="en-US" sz="1800" u="none" cap="none" strike="noStrike">
                <a:solidFill>
                  <a:schemeClr val="accent1"/>
                </a:solidFill>
                <a:latin typeface="Arial"/>
                <a:ea typeface="Arial"/>
                <a:cs typeface="Arial"/>
                <a:sym typeface="Arial"/>
              </a:rPr>
              <a:t> and penalty is</a:t>
            </a:r>
            <a:r>
              <a:rPr b="1" i="0" lang="en-US" sz="1800" u="none" cap="none" strike="noStrike">
                <a:solidFill>
                  <a:schemeClr val="accent1"/>
                </a:solidFill>
                <a:latin typeface="Arial"/>
                <a:ea typeface="Arial"/>
                <a:cs typeface="Arial"/>
                <a:sym typeface="Arial"/>
              </a:rPr>
              <a:t> 2%</a:t>
            </a:r>
            <a:endParaRPr b="0" i="0" sz="18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t/>
            </a:r>
            <a:endParaRPr sz="1800"/>
          </a:p>
        </p:txBody>
      </p:sp>
      <p:sp>
        <p:nvSpPr>
          <p:cNvPr id="789" name="Google Shape;789;g37f2a67f6d9_7_2"/>
          <p:cNvSpPr txBox="1"/>
          <p:nvPr/>
        </p:nvSpPr>
        <p:spPr>
          <a:xfrm>
            <a:off x="699595" y="405881"/>
            <a:ext cx="3833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lang="en-US" sz="2000">
                <a:solidFill>
                  <a:schemeClr val="accent4"/>
                </a:solidFill>
              </a:rPr>
              <a:t>Maryland Hospital Acquired Conditions</a:t>
            </a:r>
            <a:endParaRPr b="0" i="0" sz="1100" u="none" cap="none" strike="noStrike">
              <a:solidFill>
                <a:schemeClr val="accent4"/>
              </a:solidFill>
              <a:latin typeface="Arial"/>
              <a:ea typeface="Arial"/>
              <a:cs typeface="Arial"/>
              <a:sym typeface="Arial"/>
            </a:endParaRPr>
          </a:p>
        </p:txBody>
      </p:sp>
      <p:sp>
        <p:nvSpPr>
          <p:cNvPr id="790" name="Google Shape;790;g37f2a67f6d9_7_2"/>
          <p:cNvSpPr txBox="1"/>
          <p:nvPr/>
        </p:nvSpPr>
        <p:spPr>
          <a:xfrm>
            <a:off x="3228698" y="1421225"/>
            <a:ext cx="5730300" cy="461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400" u="none" cap="none" strike="noStrike">
                <a:solidFill>
                  <a:schemeClr val="dk1"/>
                </a:solidFill>
                <a:latin typeface="Arial"/>
                <a:ea typeface="Arial"/>
                <a:cs typeface="Arial"/>
                <a:sym typeface="Arial"/>
              </a:rPr>
              <a:t>Measures</a:t>
            </a:r>
            <a:endParaRPr b="1" i="0" sz="2400" u="none" cap="none" strike="noStrike">
              <a:solidFill>
                <a:schemeClr val="dk1"/>
              </a:solidFill>
              <a:latin typeface="Arial"/>
              <a:ea typeface="Arial"/>
              <a:cs typeface="Arial"/>
              <a:sym typeface="Arial"/>
            </a:endParaRPr>
          </a:p>
        </p:txBody>
      </p:sp>
      <p:sp>
        <p:nvSpPr>
          <p:cNvPr id="791" name="Google Shape;791;g37f2a67f6d9_7_2"/>
          <p:cNvSpPr txBox="1"/>
          <p:nvPr/>
        </p:nvSpPr>
        <p:spPr>
          <a:xfrm>
            <a:off x="2973900" y="2620950"/>
            <a:ext cx="62397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chemeClr val="accent1"/>
                </a:solidFill>
                <a:latin typeface="Arial"/>
                <a:ea typeface="Arial"/>
                <a:cs typeface="Arial"/>
                <a:sym typeface="Arial"/>
              </a:rPr>
              <a:t>Revenue </a:t>
            </a:r>
            <a:endParaRPr sz="2400"/>
          </a:p>
          <a:p>
            <a:pPr indent="0" lvl="0" marL="0" marR="0" rtl="0" algn="ctr">
              <a:lnSpc>
                <a:spcPct val="100000"/>
              </a:lnSpc>
              <a:spcBef>
                <a:spcPts val="0"/>
              </a:spcBef>
              <a:spcAft>
                <a:spcPts val="0"/>
              </a:spcAft>
              <a:buNone/>
            </a:pPr>
            <a:r>
              <a:rPr b="1" i="0" lang="en-US" sz="2400" u="none" cap="none" strike="noStrike">
                <a:solidFill>
                  <a:schemeClr val="accent1"/>
                </a:solidFill>
                <a:latin typeface="Arial"/>
                <a:ea typeface="Arial"/>
                <a:cs typeface="Arial"/>
                <a:sym typeface="Arial"/>
              </a:rPr>
              <a:t>Adjustment</a:t>
            </a:r>
            <a:endParaRPr b="0" i="0" sz="2400" u="none" cap="none" strike="noStrike">
              <a:solidFill>
                <a:schemeClr val="accent1"/>
              </a:solidFill>
              <a:latin typeface="Arial"/>
              <a:ea typeface="Arial"/>
              <a:cs typeface="Arial"/>
              <a:sym typeface="Arial"/>
            </a:endParaRPr>
          </a:p>
        </p:txBody>
      </p:sp>
      <p:sp>
        <p:nvSpPr>
          <p:cNvPr id="792" name="Google Shape;792;g37f2a67f6d9_7_2"/>
          <p:cNvSpPr txBox="1"/>
          <p:nvPr/>
        </p:nvSpPr>
        <p:spPr>
          <a:xfrm>
            <a:off x="2971796" y="4910450"/>
            <a:ext cx="6243900" cy="831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400" u="none" cap="none" strike="noStrike">
                <a:solidFill>
                  <a:schemeClr val="dk1"/>
                </a:solidFill>
                <a:latin typeface="Arial"/>
                <a:ea typeface="Arial"/>
                <a:cs typeface="Arial"/>
                <a:sym typeface="Arial"/>
              </a:rPr>
              <a:t>Reporting </a:t>
            </a:r>
            <a:endParaRPr sz="2400"/>
          </a:p>
          <a:p>
            <a:pPr indent="0" lvl="0" marL="0" marR="0" rtl="0" algn="ctr">
              <a:lnSpc>
                <a:spcPct val="100000"/>
              </a:lnSpc>
              <a:spcBef>
                <a:spcPts val="0"/>
              </a:spcBef>
              <a:spcAft>
                <a:spcPts val="0"/>
              </a:spcAft>
              <a:buNone/>
            </a:pPr>
            <a:r>
              <a:rPr b="1" i="0" lang="en-US" sz="2400" u="none" cap="none" strike="noStrike">
                <a:solidFill>
                  <a:schemeClr val="dk1"/>
                </a:solidFill>
                <a:latin typeface="Arial"/>
                <a:ea typeface="Arial"/>
                <a:cs typeface="Arial"/>
                <a:sym typeface="Arial"/>
              </a:rPr>
              <a:t>Timelines</a:t>
            </a:r>
            <a:endParaRPr b="0" i="0" sz="2400" u="none" cap="none" strike="noStrike">
              <a:solidFill>
                <a:schemeClr val="dk1"/>
              </a:solidFill>
              <a:latin typeface="Arial"/>
              <a:ea typeface="Arial"/>
              <a:cs typeface="Arial"/>
              <a:sym typeface="Arial"/>
            </a:endParaRPr>
          </a:p>
        </p:txBody>
      </p:sp>
      <p:sp>
        <p:nvSpPr>
          <p:cNvPr id="793" name="Google Shape;793;g37f2a67f6d9_7_2"/>
          <p:cNvSpPr txBox="1"/>
          <p:nvPr/>
        </p:nvSpPr>
        <p:spPr>
          <a:xfrm>
            <a:off x="-172650" y="4910449"/>
            <a:ext cx="5577900" cy="1477500"/>
          </a:xfrm>
          <a:prstGeom prst="rect">
            <a:avLst/>
          </a:prstGeom>
          <a:noFill/>
          <a:ln>
            <a:noFill/>
          </a:ln>
        </p:spPr>
        <p:txBody>
          <a:bodyPr anchorCtr="0" anchor="t" bIns="45700" lIns="91425" spcFirstLastPara="1" rIns="91425" wrap="square" tIns="45700">
            <a:spAutoFit/>
          </a:bodyPr>
          <a:lstStyle/>
          <a:p>
            <a:pPr indent="-311150" lvl="0"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Provides hospitals with </a:t>
            </a:r>
            <a:r>
              <a:rPr b="1" i="0" lang="en-US" sz="1800" u="none" cap="none" strike="noStrike">
                <a:solidFill>
                  <a:schemeClr val="dk1"/>
                </a:solidFill>
                <a:latin typeface="Arial"/>
                <a:ea typeface="Arial"/>
                <a:cs typeface="Arial"/>
                <a:sym typeface="Arial"/>
              </a:rPr>
              <a:t>monthly, quarterly </a:t>
            </a:r>
            <a:r>
              <a:rPr b="0" i="0" lang="en-US" sz="1800" u="none" cap="none" strike="noStrike">
                <a:solidFill>
                  <a:schemeClr val="dk1"/>
                </a:solidFill>
                <a:latin typeface="Arial"/>
                <a:ea typeface="Arial"/>
                <a:cs typeface="Arial"/>
                <a:sym typeface="Arial"/>
              </a:rPr>
              <a:t>and annual reports</a:t>
            </a:r>
            <a:endParaRPr sz="1800"/>
          </a:p>
          <a:p>
            <a:pPr indent="-311150" lvl="0"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Allows hospitals to submit questions and request corrections to measure logic </a:t>
            </a:r>
            <a:r>
              <a:rPr b="1" i="0" lang="en-US" sz="1800" u="none" cap="none" strike="noStrike">
                <a:solidFill>
                  <a:schemeClr val="dk1"/>
                </a:solidFill>
                <a:latin typeface="Arial"/>
                <a:ea typeface="Arial"/>
                <a:cs typeface="Arial"/>
                <a:sym typeface="Arial"/>
              </a:rPr>
              <a:t>prior to implementation of revenue adjustments</a:t>
            </a:r>
            <a:endParaRPr b="0" i="0" sz="1800" u="none" cap="none" strike="noStrike">
              <a:solidFill>
                <a:schemeClr val="dk1"/>
              </a:solidFill>
              <a:latin typeface="Arial"/>
              <a:ea typeface="Arial"/>
              <a:cs typeface="Arial"/>
              <a:sym typeface="Arial"/>
            </a:endParaRPr>
          </a:p>
        </p:txBody>
      </p:sp>
      <p:sp>
        <p:nvSpPr>
          <p:cNvPr id="794" name="Google Shape;794;g37f2a67f6d9_7_2"/>
          <p:cNvSpPr txBox="1"/>
          <p:nvPr/>
        </p:nvSpPr>
        <p:spPr>
          <a:xfrm>
            <a:off x="6715160" y="4557912"/>
            <a:ext cx="5645100" cy="2031900"/>
          </a:xfrm>
          <a:prstGeom prst="rect">
            <a:avLst/>
          </a:prstGeom>
          <a:noFill/>
          <a:ln>
            <a:noFill/>
          </a:ln>
        </p:spPr>
        <p:txBody>
          <a:bodyPr anchorCtr="0" anchor="t" bIns="45700" lIns="91425" spcFirstLastPara="1" rIns="91425" wrap="square" tIns="45700">
            <a:spAutoFit/>
          </a:bodyPr>
          <a:lstStyle/>
          <a:p>
            <a:pPr indent="-311150" lvl="0"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Provides hospitals with </a:t>
            </a:r>
            <a:r>
              <a:rPr b="1" i="0" lang="en-US" sz="1800" u="none" cap="none" strike="noStrike">
                <a:solidFill>
                  <a:schemeClr val="dk1"/>
                </a:solidFill>
                <a:latin typeface="Arial"/>
                <a:ea typeface="Arial"/>
                <a:cs typeface="Arial"/>
                <a:sym typeface="Arial"/>
              </a:rPr>
              <a:t>annual</a:t>
            </a:r>
            <a:r>
              <a:rPr b="0" i="0" lang="en-US" sz="1800" u="none" cap="none" strike="noStrike">
                <a:solidFill>
                  <a:schemeClr val="dk1"/>
                </a:solidFill>
                <a:latin typeface="Arial"/>
                <a:ea typeface="Arial"/>
                <a:cs typeface="Arial"/>
                <a:sym typeface="Arial"/>
              </a:rPr>
              <a:t> reports; rolling 12-month measure performance updated </a:t>
            </a:r>
            <a:r>
              <a:rPr b="1" i="0" lang="en-US" sz="1800" u="none" cap="none" strike="noStrike">
                <a:solidFill>
                  <a:schemeClr val="dk1"/>
                </a:solidFill>
                <a:latin typeface="Arial"/>
                <a:ea typeface="Arial"/>
                <a:cs typeface="Arial"/>
                <a:sym typeface="Arial"/>
              </a:rPr>
              <a:t>quarterly</a:t>
            </a:r>
            <a:endParaRPr b="0" i="0" sz="1800" u="none" cap="none" strike="noStrike">
              <a:solidFill>
                <a:schemeClr val="dk1"/>
              </a:solidFill>
              <a:latin typeface="Arial"/>
              <a:ea typeface="Arial"/>
              <a:cs typeface="Arial"/>
              <a:sym typeface="Arial"/>
            </a:endParaRPr>
          </a:p>
          <a:p>
            <a:pPr indent="-311150" lvl="6"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Allows hospitals to submit questions and request corrections during </a:t>
            </a:r>
            <a:r>
              <a:rPr b="1" i="0" lang="en-US" sz="1800" u="none" cap="none" strike="noStrike">
                <a:solidFill>
                  <a:schemeClr val="dk1"/>
                </a:solidFill>
                <a:latin typeface="Arial"/>
                <a:ea typeface="Arial"/>
                <a:cs typeface="Arial"/>
                <a:sym typeface="Arial"/>
              </a:rPr>
              <a:t>30-day Review and Correction Period</a:t>
            </a:r>
            <a:endParaRPr b="0" i="0" sz="1800" u="none" cap="none" strike="noStrike">
              <a:solidFill>
                <a:schemeClr val="dk1"/>
              </a:solidFill>
              <a:latin typeface="Arial"/>
              <a:ea typeface="Arial"/>
              <a:cs typeface="Arial"/>
              <a:sym typeface="Arial"/>
            </a:endParaRPr>
          </a:p>
          <a:p>
            <a:pPr indent="-196850" lvl="6" marL="742950" marR="0" rtl="0" algn="l">
              <a:lnSpc>
                <a:spcPct val="100000"/>
              </a:lnSpc>
              <a:spcBef>
                <a:spcPts val="0"/>
              </a:spcBef>
              <a:spcAft>
                <a:spcPts val="0"/>
              </a:spcAft>
              <a:buClr>
                <a:schemeClr val="dk1"/>
              </a:buClr>
              <a:buSzPts val="1400"/>
              <a:buFont typeface="Arial"/>
              <a:buNone/>
            </a:pPr>
            <a:r>
              <a:t/>
            </a:r>
            <a:endParaRPr b="0" i="0" sz="1800" u="none" cap="none" strike="noStrike">
              <a:solidFill>
                <a:schemeClr val="dk1"/>
              </a:solidFill>
              <a:latin typeface="Arial"/>
              <a:ea typeface="Arial"/>
              <a:cs typeface="Arial"/>
              <a:sym typeface="Arial"/>
            </a:endParaRPr>
          </a:p>
        </p:txBody>
      </p:sp>
      <p:sp>
        <p:nvSpPr>
          <p:cNvPr id="795" name="Google Shape;795;g37f2a67f6d9_7_2"/>
          <p:cNvSpPr txBox="1"/>
          <p:nvPr/>
        </p:nvSpPr>
        <p:spPr>
          <a:xfrm>
            <a:off x="6613560" y="2776314"/>
            <a:ext cx="5476800" cy="1477500"/>
          </a:xfrm>
          <a:prstGeom prst="rect">
            <a:avLst/>
          </a:prstGeom>
          <a:noFill/>
          <a:ln>
            <a:noFill/>
          </a:ln>
        </p:spPr>
        <p:txBody>
          <a:bodyPr anchorCtr="0" anchor="t" bIns="45700" lIns="91425" spcFirstLastPara="1" rIns="91425" wrap="square" tIns="45700">
            <a:spAutoFit/>
          </a:bodyPr>
          <a:lstStyle/>
          <a:p>
            <a:pPr indent="-311150" lvl="0" marL="742950" marR="0" rtl="0" algn="l">
              <a:lnSpc>
                <a:spcPct val="100000"/>
              </a:lnSpc>
              <a:spcBef>
                <a:spcPts val="0"/>
              </a:spcBef>
              <a:spcAft>
                <a:spcPts val="0"/>
              </a:spcAft>
              <a:buClr>
                <a:schemeClr val="accent1"/>
              </a:buClr>
              <a:buSzPts val="1800"/>
              <a:buFont typeface="Arial"/>
              <a:buChar char="•"/>
            </a:pPr>
            <a:r>
              <a:rPr b="0" i="0" lang="en-US" sz="1800" u="none" cap="none" strike="noStrike">
                <a:solidFill>
                  <a:schemeClr val="accent1"/>
                </a:solidFill>
                <a:latin typeface="Arial"/>
                <a:ea typeface="Arial"/>
                <a:cs typeface="Arial"/>
                <a:sym typeface="Arial"/>
              </a:rPr>
              <a:t>Adjusts all</a:t>
            </a:r>
            <a:r>
              <a:rPr b="1" i="0" lang="en-US" sz="1800" u="none" cap="none" strike="noStrike">
                <a:solidFill>
                  <a:schemeClr val="accent1"/>
                </a:solidFill>
                <a:latin typeface="Arial"/>
                <a:ea typeface="Arial"/>
                <a:cs typeface="Arial"/>
                <a:sym typeface="Arial"/>
              </a:rPr>
              <a:t> Medicare FFS MS-DRG payments </a:t>
            </a:r>
            <a:r>
              <a:rPr b="0" i="0" lang="en-US" sz="1800" u="none" cap="none" strike="noStrike">
                <a:solidFill>
                  <a:schemeClr val="accent1"/>
                </a:solidFill>
                <a:latin typeface="Arial"/>
                <a:ea typeface="Arial"/>
                <a:cs typeface="Arial"/>
                <a:sym typeface="Arial"/>
              </a:rPr>
              <a:t>based on performance</a:t>
            </a:r>
            <a:endParaRPr b="0" i="0" sz="1800" u="none" cap="none" strike="noStrike">
              <a:solidFill>
                <a:schemeClr val="accent1"/>
              </a:solidFill>
              <a:latin typeface="Arial"/>
              <a:ea typeface="Arial"/>
              <a:cs typeface="Arial"/>
              <a:sym typeface="Arial"/>
            </a:endParaRPr>
          </a:p>
          <a:p>
            <a:pPr indent="-311150" lvl="0" marL="742950" marR="0" rtl="0" algn="l">
              <a:lnSpc>
                <a:spcPct val="100000"/>
              </a:lnSpc>
              <a:spcBef>
                <a:spcPts val="0"/>
              </a:spcBef>
              <a:spcAft>
                <a:spcPts val="0"/>
              </a:spcAft>
              <a:buClr>
                <a:schemeClr val="accent1"/>
              </a:buClr>
              <a:buSzPts val="1800"/>
              <a:buFont typeface="Arial"/>
              <a:buChar char="•"/>
            </a:pPr>
            <a:r>
              <a:rPr b="0" i="0" lang="en-US" sz="1800" u="none" cap="none" strike="noStrike">
                <a:solidFill>
                  <a:schemeClr val="accent1"/>
                </a:solidFill>
                <a:latin typeface="Arial"/>
                <a:ea typeface="Arial"/>
                <a:cs typeface="Arial"/>
                <a:sym typeface="Arial"/>
              </a:rPr>
              <a:t>Penalty-only program</a:t>
            </a:r>
            <a:r>
              <a:rPr lang="en-US" sz="1800">
                <a:solidFill>
                  <a:schemeClr val="accent1"/>
                </a:solidFill>
              </a:rPr>
              <a:t> of 1% for the bottom quartile of performers</a:t>
            </a:r>
            <a:endParaRPr sz="1800">
              <a:solidFill>
                <a:schemeClr val="accent1"/>
              </a:solidFill>
            </a:endParaRPr>
          </a:p>
          <a:p>
            <a:pPr indent="0" lvl="0" marL="457200" marR="0" rtl="0" algn="l">
              <a:lnSpc>
                <a:spcPct val="100000"/>
              </a:lnSpc>
              <a:spcBef>
                <a:spcPts val="0"/>
              </a:spcBef>
              <a:spcAft>
                <a:spcPts val="0"/>
              </a:spcAft>
              <a:buNone/>
            </a:pPr>
            <a:r>
              <a:t/>
            </a:r>
            <a:endParaRPr sz="1800"/>
          </a:p>
        </p:txBody>
      </p:sp>
      <p:sp>
        <p:nvSpPr>
          <p:cNvPr id="796" name="Google Shape;796;g37f2a67f6d9_7_2"/>
          <p:cNvSpPr txBox="1"/>
          <p:nvPr/>
        </p:nvSpPr>
        <p:spPr>
          <a:xfrm>
            <a:off x="6799311" y="1271646"/>
            <a:ext cx="5476800" cy="1200600"/>
          </a:xfrm>
          <a:prstGeom prst="rect">
            <a:avLst/>
          </a:prstGeom>
          <a:noFill/>
          <a:ln>
            <a:noFill/>
          </a:ln>
        </p:spPr>
        <p:txBody>
          <a:bodyPr anchorCtr="0" anchor="t" bIns="45700" lIns="91425" spcFirstLastPara="1" rIns="91425" wrap="square" tIns="45700">
            <a:spAutoFit/>
          </a:bodyPr>
          <a:lstStyle/>
          <a:p>
            <a:pPr indent="-311150" lvl="0" marL="742950" marR="0" rtl="0" algn="l">
              <a:lnSpc>
                <a:spcPct val="100000"/>
              </a:lnSpc>
              <a:spcBef>
                <a:spcPts val="0"/>
              </a:spcBef>
              <a:spcAft>
                <a:spcPts val="0"/>
              </a:spcAft>
              <a:buClr>
                <a:schemeClr val="dk1"/>
              </a:buClr>
              <a:buSzPts val="1800"/>
              <a:buFont typeface="Arial"/>
              <a:buChar char="•"/>
            </a:pPr>
            <a:r>
              <a:rPr lang="en-US" sz="1800">
                <a:solidFill>
                  <a:schemeClr val="dk1"/>
                </a:solidFill>
              </a:rPr>
              <a:t>SIRs for six CDC NHSN HAIs </a:t>
            </a:r>
            <a:endParaRPr sz="1800">
              <a:solidFill>
                <a:schemeClr val="dk1"/>
              </a:solidFill>
            </a:endParaRPr>
          </a:p>
          <a:p>
            <a:pPr indent="-311150" lvl="0" marL="742950" marR="0" rtl="0" algn="l">
              <a:lnSpc>
                <a:spcPct val="100000"/>
              </a:lnSpc>
              <a:spcBef>
                <a:spcPts val="0"/>
              </a:spcBef>
              <a:spcAft>
                <a:spcPts val="0"/>
              </a:spcAft>
              <a:buClr>
                <a:schemeClr val="dk1"/>
              </a:buClr>
              <a:buSzPts val="1800"/>
              <a:buChar char="•"/>
            </a:pPr>
            <a:r>
              <a:rPr lang="en-US" sz="1800">
                <a:solidFill>
                  <a:schemeClr val="dk1"/>
                </a:solidFill>
              </a:rPr>
              <a:t>CMS PSI 90</a:t>
            </a:r>
            <a:endParaRPr sz="1800">
              <a:solidFill>
                <a:schemeClr val="dk1"/>
              </a:solidFill>
            </a:endParaRPr>
          </a:p>
          <a:p>
            <a:pPr indent="0" lvl="0" marL="0" marR="0" rtl="0" algn="l">
              <a:lnSpc>
                <a:spcPct val="100000"/>
              </a:lnSpc>
              <a:spcBef>
                <a:spcPts val="0"/>
              </a:spcBef>
              <a:spcAft>
                <a:spcPts val="0"/>
              </a:spcAft>
              <a:buNone/>
            </a:pPr>
            <a:br>
              <a:rPr b="0" i="0" lang="en-US" sz="1800" u="none" cap="none" strike="noStrike">
                <a:solidFill>
                  <a:srgbClr val="000000"/>
                </a:solidFill>
                <a:latin typeface="Arial"/>
                <a:ea typeface="Arial"/>
                <a:cs typeface="Arial"/>
                <a:sym typeface="Arial"/>
              </a:rPr>
            </a:br>
            <a:endParaRPr b="0" i="0" sz="1800" u="none" cap="none" strike="noStrike">
              <a:solidFill>
                <a:schemeClr val="dk1"/>
              </a:solidFill>
              <a:latin typeface="Arial"/>
              <a:ea typeface="Arial"/>
              <a:cs typeface="Arial"/>
              <a:sym typeface="Arial"/>
            </a:endParaRPr>
          </a:p>
        </p:txBody>
      </p:sp>
      <p:sp>
        <p:nvSpPr>
          <p:cNvPr id="797" name="Google Shape;797;g37f2a67f6d9_7_2"/>
          <p:cNvSpPr txBox="1"/>
          <p:nvPr>
            <p:ph type="title"/>
          </p:nvPr>
        </p:nvSpPr>
        <p:spPr>
          <a:xfrm>
            <a:off x="7385550" y="405878"/>
            <a:ext cx="3833400" cy="6465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141414"/>
              <a:buNone/>
            </a:pPr>
            <a:r>
              <a:rPr b="1" lang="en-US" sz="2200">
                <a:solidFill>
                  <a:schemeClr val="accent4"/>
                </a:solidFill>
              </a:rPr>
              <a:t>Hospital Acquired Conditions Reduction Program</a:t>
            </a:r>
            <a:br>
              <a:rPr b="0" lang="en-US" sz="3100"/>
            </a:br>
            <a:br>
              <a:rPr lang="en-US"/>
            </a:b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1" name="Shape 801"/>
        <p:cNvGrpSpPr/>
        <p:nvPr/>
      </p:nvGrpSpPr>
      <p:grpSpPr>
        <a:xfrm>
          <a:off x="0" y="0"/>
          <a:ext cx="0" cy="0"/>
          <a:chOff x="0" y="0"/>
          <a:chExt cx="0" cy="0"/>
        </a:xfrm>
      </p:grpSpPr>
      <p:sp>
        <p:nvSpPr>
          <p:cNvPr id="802" name="Google Shape;802;g37df78c8e3c_1_45"/>
          <p:cNvSpPr txBox="1"/>
          <p:nvPr>
            <p:ph type="title"/>
          </p:nvPr>
        </p:nvSpPr>
        <p:spPr>
          <a:xfrm>
            <a:off x="929477" y="315145"/>
            <a:ext cx="10515600" cy="5955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MHAC Potentially Preventable Complications</a:t>
            </a:r>
            <a:endParaRPr/>
          </a:p>
        </p:txBody>
      </p:sp>
      <p:sp>
        <p:nvSpPr>
          <p:cNvPr id="803" name="Google Shape;803;g37df78c8e3c_1_45"/>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graphicFrame>
        <p:nvGraphicFramePr>
          <p:cNvPr id="804" name="Google Shape;804;g37df78c8e3c_1_45"/>
          <p:cNvGraphicFramePr/>
          <p:nvPr/>
        </p:nvGraphicFramePr>
        <p:xfrm>
          <a:off x="1065300" y="870657"/>
          <a:ext cx="3000000" cy="3000000"/>
        </p:xfrm>
        <a:graphic>
          <a:graphicData uri="http://schemas.openxmlformats.org/drawingml/2006/table">
            <a:tbl>
              <a:tblPr bandRow="1">
                <a:noFill/>
                <a:tableStyleId>{AC6DBA26-B20F-4FFE-8749-6905110D3299}</a:tableStyleId>
              </a:tblPr>
              <a:tblGrid>
                <a:gridCol w="1196800"/>
                <a:gridCol w="1182525"/>
                <a:gridCol w="954575"/>
                <a:gridCol w="954575"/>
                <a:gridCol w="954575"/>
                <a:gridCol w="940350"/>
                <a:gridCol w="940350"/>
                <a:gridCol w="940350"/>
                <a:gridCol w="940350"/>
                <a:gridCol w="1239500"/>
              </a:tblGrid>
              <a:tr h="645975">
                <a:tc gridSpan="2">
                  <a:txBody>
                    <a:bodyPr/>
                    <a:lstStyle/>
                    <a:p>
                      <a:pPr indent="0" lvl="0" marL="0" rtl="0" algn="ctr">
                        <a:spcBef>
                          <a:spcPts val="0"/>
                        </a:spcBef>
                        <a:spcAft>
                          <a:spcPts val="0"/>
                        </a:spcAft>
                        <a:buNone/>
                      </a:pPr>
                      <a:r>
                        <a:rPr b="1" lang="en-US">
                          <a:latin typeface="Aptos Narrow"/>
                          <a:ea typeface="Aptos Narrow"/>
                          <a:cs typeface="Aptos Narrow"/>
                          <a:sym typeface="Aptos Narrow"/>
                        </a:rPr>
                        <a:t>RY 2026 Results</a:t>
                      </a:r>
                      <a:endParaRPr b="1">
                        <a:latin typeface="Aptos Narrow"/>
                        <a:ea typeface="Aptos Narrow"/>
                        <a:cs typeface="Aptos Narrow"/>
                        <a:sym typeface="Aptos Narrow"/>
                      </a:endParaRPr>
                    </a:p>
                    <a:p>
                      <a:pPr indent="0" lvl="0" marL="0" rtl="0" algn="ctr">
                        <a:spcBef>
                          <a:spcPts val="0"/>
                        </a:spcBef>
                        <a:spcAft>
                          <a:spcPts val="0"/>
                        </a:spcAft>
                        <a:buNone/>
                      </a:pPr>
                      <a:r>
                        <a:rPr b="1" lang="en-US">
                          <a:latin typeface="Aptos Narrow"/>
                          <a:ea typeface="Aptos Narrow"/>
                          <a:cs typeface="Aptos Narrow"/>
                          <a:sym typeface="Aptos Narrow"/>
                        </a:rPr>
                        <a:t>PPC Grouper Version 41</a:t>
                      </a:r>
                      <a:endParaRPr b="1">
                        <a:latin typeface="Aptos Narrow"/>
                        <a:ea typeface="Aptos Narrow"/>
                        <a:cs typeface="Aptos Narrow"/>
                        <a:sym typeface="Aptos Narrow"/>
                      </a:endParaRPr>
                    </a:p>
                  </a:txBody>
                  <a:tcPr marT="0" marB="0" marR="73025" marL="73025" anchor="b">
                    <a:lnL cap="flat" cmpd="sng" w="12700">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hMerge="1"/>
                <a:tc>
                  <a:txBody>
                    <a:bodyPr/>
                    <a:lstStyle/>
                    <a:p>
                      <a:pPr indent="0" lvl="0" marL="0" rtl="0" algn="l">
                        <a:spcBef>
                          <a:spcPts val="0"/>
                        </a:spcBef>
                        <a:spcAft>
                          <a:spcPts val="0"/>
                        </a:spcAft>
                        <a:buNone/>
                      </a:pPr>
                      <a:r>
                        <a:rPr b="1" lang="en-US">
                          <a:latin typeface="Aptos Narrow"/>
                          <a:ea typeface="Aptos Narrow"/>
                          <a:cs typeface="Aptos Narrow"/>
                          <a:sym typeface="Aptos Narrow"/>
                        </a:rPr>
                        <a:t>CY 2018</a:t>
                      </a:r>
                      <a:endParaRPr b="1">
                        <a:latin typeface="Aptos Narrow"/>
                        <a:ea typeface="Aptos Narrow"/>
                        <a:cs typeface="Aptos Narrow"/>
                        <a:sym typeface="Aptos Narrow"/>
                      </a:endParaRPr>
                    </a:p>
                  </a:txBody>
                  <a:tcPr marT="0" marB="0" marR="73025" marL="73025" anchor="b">
                    <a:lnL cap="flat" cmpd="sng" w="12700">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Aptos Narrow"/>
                          <a:ea typeface="Aptos Narrow"/>
                          <a:cs typeface="Aptos Narrow"/>
                          <a:sym typeface="Aptos Narrow"/>
                        </a:rPr>
                        <a:t>CY 2019</a:t>
                      </a:r>
                      <a:endParaRPr b="1">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Aptos Narrow"/>
                          <a:ea typeface="Aptos Narrow"/>
                          <a:cs typeface="Aptos Narrow"/>
                          <a:sym typeface="Aptos Narrow"/>
                        </a:rPr>
                        <a:t>CY 2020</a:t>
                      </a:r>
                      <a:endParaRPr b="1">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Aptos Narrow"/>
                          <a:ea typeface="Aptos Narrow"/>
                          <a:cs typeface="Aptos Narrow"/>
                          <a:sym typeface="Aptos Narrow"/>
                        </a:rPr>
                        <a:t>CY 2021</a:t>
                      </a:r>
                      <a:endParaRPr b="1">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Aptos Narrow"/>
                          <a:ea typeface="Aptos Narrow"/>
                          <a:cs typeface="Aptos Narrow"/>
                          <a:sym typeface="Aptos Narrow"/>
                        </a:rPr>
                        <a:t>CY 2022</a:t>
                      </a:r>
                      <a:endParaRPr b="1">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Aptos Narrow"/>
                          <a:ea typeface="Aptos Narrow"/>
                          <a:cs typeface="Aptos Narrow"/>
                          <a:sym typeface="Aptos Narrow"/>
                        </a:rPr>
                        <a:t>CY 2023</a:t>
                      </a:r>
                      <a:endParaRPr b="1">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Aptos Narrow"/>
                          <a:ea typeface="Aptos Narrow"/>
                          <a:cs typeface="Aptos Narrow"/>
                          <a:sym typeface="Aptos Narrow"/>
                        </a:rPr>
                        <a:t>CY 2024</a:t>
                      </a:r>
                      <a:endParaRPr b="1">
                        <a:latin typeface="Aptos Narrow"/>
                        <a:ea typeface="Aptos Narrow"/>
                        <a:cs typeface="Aptos Narrow"/>
                        <a:sym typeface="Aptos Narrow"/>
                      </a:endParaRPr>
                    </a:p>
                  </a:txBody>
                  <a:tcPr marT="0" marB="0" marR="73025" marL="73025" anchor="b">
                    <a:lnL cap="flat" cmpd="sng" w="12700">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b="1" lang="en-US">
                          <a:latin typeface="Aptos Narrow"/>
                          <a:ea typeface="Aptos Narrow"/>
                          <a:cs typeface="Aptos Narrow"/>
                          <a:sym typeface="Aptos Narrow"/>
                        </a:rPr>
                        <a:t>CY18-CY24 % Change</a:t>
                      </a:r>
                      <a:endParaRPr b="1">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r>
              <a:tr h="430650">
                <a:tc rowSpan="2">
                  <a:txBody>
                    <a:bodyPr/>
                    <a:lstStyle/>
                    <a:p>
                      <a:pPr indent="0" lvl="0" marL="0" rtl="0" algn="l">
                        <a:spcBef>
                          <a:spcPts val="0"/>
                        </a:spcBef>
                        <a:spcAft>
                          <a:spcPts val="0"/>
                        </a:spcAft>
                        <a:buNone/>
                      </a:pPr>
                      <a:r>
                        <a:rPr lang="en-US">
                          <a:latin typeface="Aptos Narrow"/>
                          <a:ea typeface="Aptos Narrow"/>
                          <a:cs typeface="Aptos Narrow"/>
                          <a:sym typeface="Aptos Narrow"/>
                        </a:rPr>
                        <a:t>Total # of PPCs</a:t>
                      </a:r>
                      <a:endParaRPr>
                        <a:latin typeface="Aptos Narrow"/>
                        <a:ea typeface="Aptos Narrow"/>
                        <a:cs typeface="Aptos Narrow"/>
                        <a:sym typeface="Aptos Narrow"/>
                      </a:endParaRPr>
                    </a:p>
                  </a:txBody>
                  <a:tcPr marT="0" marB="0" marR="73025" marL="73025" anchor="b">
                    <a:lnL cap="flat" cmpd="sng" w="12700">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Aptos Narrow"/>
                          <a:ea typeface="Aptos Narrow"/>
                          <a:cs typeface="Aptos Narrow"/>
                          <a:sym typeface="Aptos Narrow"/>
                        </a:rPr>
                        <a:t>Medicare FFS</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1863</a:t>
                      </a:r>
                      <a:endParaRPr>
                        <a:latin typeface="Aptos Narrow"/>
                        <a:ea typeface="Aptos Narrow"/>
                        <a:cs typeface="Aptos Narrow"/>
                        <a:sym typeface="Aptos Narrow"/>
                      </a:endParaRPr>
                    </a:p>
                  </a:txBody>
                  <a:tcPr marT="0" marB="0" marR="73025" marL="73025" anchor="b">
                    <a:lnL cap="flat" cmpd="sng" w="12700">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1478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1390</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1310</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1229</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994</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806</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-57%</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r>
              <a:tr h="215325">
                <a:tc vMerge="1"/>
                <a:tc>
                  <a:txBody>
                    <a:bodyPr/>
                    <a:lstStyle/>
                    <a:p>
                      <a:pPr indent="0" lvl="0" marL="0" rtl="0" algn="l">
                        <a:spcBef>
                          <a:spcPts val="0"/>
                        </a:spcBef>
                        <a:spcAft>
                          <a:spcPts val="0"/>
                        </a:spcAft>
                        <a:buNone/>
                      </a:pPr>
                      <a:r>
                        <a:rPr lang="en-US">
                          <a:latin typeface="Aptos Narrow"/>
                          <a:ea typeface="Aptos Narrow"/>
                          <a:cs typeface="Aptos Narrow"/>
                          <a:sym typeface="Aptos Narrow"/>
                        </a:rPr>
                        <a:t>All-Payer</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3408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2799</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2708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2807</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2723</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2350</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1933</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-43%</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r>
              <a:tr h="430650">
                <a:tc rowSpan="2">
                  <a:txBody>
                    <a:bodyPr/>
                    <a:lstStyle/>
                    <a:p>
                      <a:pPr indent="0" lvl="0" marL="0" rtl="0" algn="l">
                        <a:spcBef>
                          <a:spcPts val="0"/>
                        </a:spcBef>
                        <a:spcAft>
                          <a:spcPts val="0"/>
                        </a:spcAft>
                        <a:buNone/>
                      </a:pPr>
                      <a:r>
                        <a:rPr lang="en-US">
                          <a:latin typeface="Aptos Narrow"/>
                          <a:ea typeface="Aptos Narrow"/>
                          <a:cs typeface="Aptos Narrow"/>
                          <a:sym typeface="Aptos Narrow"/>
                        </a:rPr>
                        <a:t>Case-mix Adjusted Rate </a:t>
                      </a:r>
                      <a:endParaRPr>
                        <a:latin typeface="Aptos Narrow"/>
                        <a:ea typeface="Aptos Narrow"/>
                        <a:cs typeface="Aptos Narrow"/>
                        <a:sym typeface="Aptos Narrow"/>
                      </a:endParaRPr>
                    </a:p>
                  </a:txBody>
                  <a:tcPr marT="0" marB="0" marR="73025" marL="73025" anchor="b">
                    <a:lnL cap="flat" cmpd="sng" w="12700">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l">
                        <a:spcBef>
                          <a:spcPts val="0"/>
                        </a:spcBef>
                        <a:spcAft>
                          <a:spcPts val="0"/>
                        </a:spcAft>
                        <a:buNone/>
                      </a:pPr>
                      <a:r>
                        <a:rPr lang="en-US">
                          <a:latin typeface="Aptos Narrow"/>
                          <a:ea typeface="Aptos Narrow"/>
                          <a:cs typeface="Aptos Narrow"/>
                          <a:sym typeface="Aptos Narrow"/>
                        </a:rPr>
                        <a:t>Medicare FFS</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1.4220 </a:t>
                      </a:r>
                      <a:endParaRPr>
                        <a:latin typeface="Aptos Narrow"/>
                        <a:ea typeface="Aptos Narrow"/>
                        <a:cs typeface="Aptos Narrow"/>
                        <a:sym typeface="Aptos Narrow"/>
                      </a:endParaRPr>
                    </a:p>
                  </a:txBody>
                  <a:tcPr marT="0" marB="0" marR="73025" marL="73025" anchor="b">
                    <a:lnL cap="flat" cmpd="sng" w="12700">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1.1810</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1.3224</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1.2361</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1.2005</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0.9422</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0.7598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-46.57%</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a:solidFill>
                        <a:schemeClr val="dk2"/>
                      </a:solidFill>
                      <a:prstDash val="solid"/>
                      <a:round/>
                      <a:headEnd len="sm" w="sm" type="none"/>
                      <a:tailEnd len="sm" w="sm" type="none"/>
                    </a:lnB>
                  </a:tcPr>
                </a:tc>
              </a:tr>
              <a:tr h="401300">
                <a:tc vMerge="1"/>
                <a:tc>
                  <a:txBody>
                    <a:bodyPr/>
                    <a:lstStyle/>
                    <a:p>
                      <a:pPr indent="0" lvl="0" marL="0" rtl="0" algn="l">
                        <a:spcBef>
                          <a:spcPts val="0"/>
                        </a:spcBef>
                        <a:spcAft>
                          <a:spcPts val="0"/>
                        </a:spcAft>
                        <a:buNone/>
                      </a:pPr>
                      <a:r>
                        <a:rPr lang="en-US">
                          <a:latin typeface="Aptos Narrow"/>
                          <a:ea typeface="Aptos Narrow"/>
                          <a:cs typeface="Aptos Narrow"/>
                          <a:sym typeface="Aptos Narrow"/>
                        </a:rPr>
                        <a:t>All-Payer</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w="12700">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1.2133</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1.0176</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1.1238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1.1008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1.0948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0.8959</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0.7128</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c>
                  <a:txBody>
                    <a:bodyPr/>
                    <a:lstStyle/>
                    <a:p>
                      <a:pPr indent="0" lvl="0" marL="0" rtl="0" algn="r">
                        <a:spcBef>
                          <a:spcPts val="0"/>
                        </a:spcBef>
                        <a:spcAft>
                          <a:spcPts val="0"/>
                        </a:spcAft>
                        <a:buNone/>
                      </a:pPr>
                      <a:r>
                        <a:rPr lang="en-US">
                          <a:latin typeface="Aptos Narrow"/>
                          <a:ea typeface="Aptos Narrow"/>
                          <a:cs typeface="Aptos Narrow"/>
                          <a:sym typeface="Aptos Narrow"/>
                        </a:rPr>
                        <a:t>-41.25%</a:t>
                      </a:r>
                      <a:endParaRPr>
                        <a:latin typeface="Aptos Narrow"/>
                        <a:ea typeface="Aptos Narrow"/>
                        <a:cs typeface="Aptos Narrow"/>
                        <a:sym typeface="Aptos Narrow"/>
                      </a:endParaRPr>
                    </a:p>
                  </a:txBody>
                  <a:tcPr marT="0" marB="0" marR="73025" marL="73025" anchor="b">
                    <a:lnL cap="flat" cmpd="sng">
                      <a:solidFill>
                        <a:schemeClr val="dk2"/>
                      </a:solidFill>
                      <a:prstDash val="solid"/>
                      <a:round/>
                      <a:headEnd len="sm" w="sm" type="none"/>
                      <a:tailEnd len="sm" w="sm" type="none"/>
                    </a:lnL>
                    <a:lnR cap="flat" cmpd="sng" w="12700">
                      <a:solidFill>
                        <a:schemeClr val="dk2"/>
                      </a:solidFill>
                      <a:prstDash val="solid"/>
                      <a:round/>
                      <a:headEnd len="sm" w="sm" type="none"/>
                      <a:tailEnd len="sm" w="sm" type="none"/>
                    </a:lnR>
                    <a:lnT cap="flat" cmpd="sng">
                      <a:solidFill>
                        <a:schemeClr val="dk2"/>
                      </a:solidFill>
                      <a:prstDash val="solid"/>
                      <a:round/>
                      <a:headEnd len="sm" w="sm" type="none"/>
                      <a:tailEnd len="sm" w="sm" type="none"/>
                    </a:lnT>
                    <a:lnB cap="flat" cmpd="sng" w="12700">
                      <a:solidFill>
                        <a:schemeClr val="dk2"/>
                      </a:solidFill>
                      <a:prstDash val="solid"/>
                      <a:round/>
                      <a:headEnd len="sm" w="sm" type="none"/>
                      <a:tailEnd len="sm" w="sm" type="none"/>
                    </a:lnB>
                  </a:tcPr>
                </a:tc>
              </a:tr>
            </a:tbl>
          </a:graphicData>
        </a:graphic>
      </p:graphicFrame>
      <p:pic>
        <p:nvPicPr>
          <p:cNvPr id="805" name="Google Shape;805;g37df78c8e3c_1_45"/>
          <p:cNvPicPr preferRelativeResize="0"/>
          <p:nvPr/>
        </p:nvPicPr>
        <p:blipFill>
          <a:blip r:embed="rId3">
            <a:alphaModFix/>
          </a:blip>
          <a:stretch>
            <a:fillRect/>
          </a:stretch>
        </p:blipFill>
        <p:spPr>
          <a:xfrm>
            <a:off x="5312525" y="2992725"/>
            <a:ext cx="5996724" cy="3806000"/>
          </a:xfrm>
          <a:prstGeom prst="rect">
            <a:avLst/>
          </a:prstGeom>
          <a:noFill/>
          <a:ln>
            <a:noFill/>
          </a:ln>
        </p:spPr>
      </p:pic>
      <p:pic>
        <p:nvPicPr>
          <p:cNvPr id="806" name="Google Shape;806;g37df78c8e3c_1_45"/>
          <p:cNvPicPr preferRelativeResize="0"/>
          <p:nvPr/>
        </p:nvPicPr>
        <p:blipFill>
          <a:blip r:embed="rId4">
            <a:alphaModFix/>
          </a:blip>
          <a:stretch>
            <a:fillRect/>
          </a:stretch>
        </p:blipFill>
        <p:spPr>
          <a:xfrm>
            <a:off x="6572563" y="5040925"/>
            <a:ext cx="3476625" cy="847725"/>
          </a:xfrm>
          <a:prstGeom prst="rect">
            <a:avLst/>
          </a:prstGeom>
          <a:noFill/>
          <a:ln>
            <a:noFill/>
          </a:ln>
        </p:spPr>
      </p:pic>
      <p:cxnSp>
        <p:nvCxnSpPr>
          <p:cNvPr id="807" name="Google Shape;807;g37df78c8e3c_1_45"/>
          <p:cNvCxnSpPr/>
          <p:nvPr/>
        </p:nvCxnSpPr>
        <p:spPr>
          <a:xfrm flipH="1" rot="10800000">
            <a:off x="1097114" y="1532900"/>
            <a:ext cx="10238100" cy="13800"/>
          </a:xfrm>
          <a:prstGeom prst="straightConnector1">
            <a:avLst/>
          </a:prstGeom>
          <a:noFill/>
          <a:ln cap="flat" cmpd="sng" w="9525">
            <a:solidFill>
              <a:schemeClr val="dk2"/>
            </a:solidFill>
            <a:prstDash val="solid"/>
            <a:round/>
            <a:headEnd len="med" w="med" type="none"/>
            <a:tailEnd len="med" w="med" type="none"/>
          </a:ln>
        </p:spPr>
      </p:cxnSp>
      <p:cxnSp>
        <p:nvCxnSpPr>
          <p:cNvPr id="808" name="Google Shape;808;g37df78c8e3c_1_45"/>
          <p:cNvCxnSpPr/>
          <p:nvPr/>
        </p:nvCxnSpPr>
        <p:spPr>
          <a:xfrm>
            <a:off x="3442925" y="1945775"/>
            <a:ext cx="7871100" cy="0"/>
          </a:xfrm>
          <a:prstGeom prst="straightConnector1">
            <a:avLst/>
          </a:prstGeom>
          <a:noFill/>
          <a:ln cap="flat" cmpd="sng" w="9525">
            <a:solidFill>
              <a:schemeClr val="dk2"/>
            </a:solidFill>
            <a:prstDash val="solid"/>
            <a:round/>
            <a:headEnd len="med" w="med" type="none"/>
            <a:tailEnd len="med" w="med" type="none"/>
          </a:ln>
        </p:spPr>
      </p:cxnSp>
      <p:cxnSp>
        <p:nvCxnSpPr>
          <p:cNvPr id="809" name="Google Shape;809;g37df78c8e3c_1_45"/>
          <p:cNvCxnSpPr/>
          <p:nvPr/>
        </p:nvCxnSpPr>
        <p:spPr>
          <a:xfrm>
            <a:off x="3457718" y="2193514"/>
            <a:ext cx="7871100" cy="0"/>
          </a:xfrm>
          <a:prstGeom prst="straightConnector1">
            <a:avLst/>
          </a:prstGeom>
          <a:noFill/>
          <a:ln cap="flat" cmpd="sng" w="9525">
            <a:solidFill>
              <a:schemeClr val="dk2"/>
            </a:solidFill>
            <a:prstDash val="solid"/>
            <a:round/>
            <a:headEnd len="med" w="med" type="none"/>
            <a:tailEnd len="med" w="med" type="none"/>
          </a:ln>
        </p:spPr>
      </p:cxnSp>
      <p:cxnSp>
        <p:nvCxnSpPr>
          <p:cNvPr id="810" name="Google Shape;810;g37df78c8e3c_1_45"/>
          <p:cNvCxnSpPr/>
          <p:nvPr/>
        </p:nvCxnSpPr>
        <p:spPr>
          <a:xfrm>
            <a:off x="3458750" y="2593113"/>
            <a:ext cx="7871100" cy="0"/>
          </a:xfrm>
          <a:prstGeom prst="straightConnector1">
            <a:avLst/>
          </a:prstGeom>
          <a:noFill/>
          <a:ln cap="flat" cmpd="sng" w="9525">
            <a:solidFill>
              <a:schemeClr val="dk2"/>
            </a:solidFill>
            <a:prstDash val="solid"/>
            <a:round/>
            <a:headEnd len="med" w="med" type="none"/>
            <a:tailEnd len="med" w="med" type="none"/>
          </a:ln>
        </p:spPr>
      </p:cxnSp>
      <p:cxnSp>
        <p:nvCxnSpPr>
          <p:cNvPr id="811" name="Google Shape;811;g37df78c8e3c_1_45"/>
          <p:cNvCxnSpPr/>
          <p:nvPr/>
        </p:nvCxnSpPr>
        <p:spPr>
          <a:xfrm>
            <a:off x="3456700" y="913704"/>
            <a:ext cx="0" cy="2077800"/>
          </a:xfrm>
          <a:prstGeom prst="straightConnector1">
            <a:avLst/>
          </a:prstGeom>
          <a:noFill/>
          <a:ln cap="flat" cmpd="sng" w="9525">
            <a:solidFill>
              <a:schemeClr val="dk2"/>
            </a:solidFill>
            <a:prstDash val="solid"/>
            <a:round/>
            <a:headEnd len="med" w="med" type="none"/>
            <a:tailEnd len="med" w="med" type="none"/>
          </a:ln>
        </p:spPr>
      </p:cxnSp>
      <p:cxnSp>
        <p:nvCxnSpPr>
          <p:cNvPr id="812" name="Google Shape;812;g37df78c8e3c_1_45"/>
          <p:cNvCxnSpPr/>
          <p:nvPr/>
        </p:nvCxnSpPr>
        <p:spPr>
          <a:xfrm flipH="1">
            <a:off x="2274400" y="1546700"/>
            <a:ext cx="26400" cy="1459500"/>
          </a:xfrm>
          <a:prstGeom prst="straightConnector1">
            <a:avLst/>
          </a:prstGeom>
          <a:noFill/>
          <a:ln cap="flat" cmpd="sng" w="9525">
            <a:solidFill>
              <a:schemeClr val="dk2"/>
            </a:solidFill>
            <a:prstDash val="solid"/>
            <a:round/>
            <a:headEnd len="med" w="med" type="none"/>
            <a:tailEnd len="med" w="med" type="none"/>
          </a:ln>
        </p:spPr>
      </p:cxnSp>
      <p:cxnSp>
        <p:nvCxnSpPr>
          <p:cNvPr id="813" name="Google Shape;813;g37df78c8e3c_1_45"/>
          <p:cNvCxnSpPr/>
          <p:nvPr/>
        </p:nvCxnSpPr>
        <p:spPr>
          <a:xfrm>
            <a:off x="2300010" y="2218772"/>
            <a:ext cx="1120500" cy="0"/>
          </a:xfrm>
          <a:prstGeom prst="straightConnector1">
            <a:avLst/>
          </a:prstGeom>
          <a:noFill/>
          <a:ln cap="flat" cmpd="sng" w="9525">
            <a:solidFill>
              <a:schemeClr val="dk2"/>
            </a:solidFill>
            <a:prstDash val="solid"/>
            <a:round/>
            <a:headEnd len="med" w="med" type="none"/>
            <a:tailEnd len="med" w="med" type="none"/>
          </a:ln>
        </p:spPr>
      </p:cxnSp>
      <p:sp>
        <p:nvSpPr>
          <p:cNvPr id="814" name="Google Shape;814;g37df78c8e3c_1_45"/>
          <p:cNvSpPr txBox="1"/>
          <p:nvPr/>
        </p:nvSpPr>
        <p:spPr>
          <a:xfrm>
            <a:off x="556800" y="3354300"/>
            <a:ext cx="4674300" cy="2806500"/>
          </a:xfrm>
          <a:prstGeom prst="rect">
            <a:avLst/>
          </a:prstGeom>
          <a:noFill/>
          <a:ln>
            <a:noFill/>
          </a:ln>
        </p:spPr>
        <p:txBody>
          <a:bodyPr anchorCtr="0" anchor="t" bIns="91425" lIns="91425" spcFirstLastPara="1" rIns="91425" wrap="square" tIns="91425">
            <a:spAutoFit/>
          </a:bodyPr>
          <a:lstStyle/>
          <a:p>
            <a:pPr indent="-342900" lvl="0" marL="457200" rtl="0" algn="l">
              <a:lnSpc>
                <a:spcPct val="100000"/>
              </a:lnSpc>
              <a:spcBef>
                <a:spcPts val="0"/>
              </a:spcBef>
              <a:spcAft>
                <a:spcPts val="0"/>
              </a:spcAft>
              <a:buClr>
                <a:schemeClr val="dk1"/>
              </a:buClr>
              <a:buSzPts val="1800"/>
              <a:buChar char="●"/>
            </a:pPr>
            <a:r>
              <a:rPr lang="en-US" sz="1800">
                <a:solidFill>
                  <a:schemeClr val="dk1"/>
                </a:solidFill>
              </a:rPr>
              <a:t>The </a:t>
            </a:r>
            <a:r>
              <a:rPr lang="en-US" sz="1800">
                <a:solidFill>
                  <a:schemeClr val="dk1"/>
                </a:solidFill>
              </a:rPr>
              <a:t>statewide O/E ratio went from 1.14 in 2018 to 0.67 in CY 2024, a 41 percent decrease. </a:t>
            </a:r>
            <a:endParaRPr sz="1800">
              <a:solidFill>
                <a:schemeClr val="dk1"/>
              </a:solidFill>
            </a:endParaRPr>
          </a:p>
          <a:p>
            <a:pPr indent="-342900" lvl="0" marL="457200" rtl="0" algn="l">
              <a:lnSpc>
                <a:spcPct val="100000"/>
              </a:lnSpc>
              <a:spcBef>
                <a:spcPts val="1000"/>
              </a:spcBef>
              <a:spcAft>
                <a:spcPts val="1000"/>
              </a:spcAft>
              <a:buClr>
                <a:schemeClr val="dk1"/>
              </a:buClr>
              <a:buSzPts val="1800"/>
              <a:buChar char="●"/>
            </a:pPr>
            <a:r>
              <a:rPr lang="en-US" sz="1800">
                <a:solidFill>
                  <a:schemeClr val="dk1"/>
                </a:solidFill>
              </a:rPr>
              <a:t>In the RY 2026 MHAC program there were 33 percent fewer complications or approximately 950 fewer complications than would have been expected if the State had performed similarly to the RY 2026 base period.</a:t>
            </a:r>
            <a:endParaRPr sz="1800">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8" name="Shape 578"/>
        <p:cNvGrpSpPr/>
        <p:nvPr/>
      </p:nvGrpSpPr>
      <p:grpSpPr>
        <a:xfrm>
          <a:off x="0" y="0"/>
          <a:ext cx="0" cy="0"/>
          <a:chOff x="0" y="0"/>
          <a:chExt cx="0" cy="0"/>
        </a:xfrm>
      </p:grpSpPr>
      <p:sp>
        <p:nvSpPr>
          <p:cNvPr id="579" name="Google Shape;579;p3"/>
          <p:cNvSpPr txBox="1"/>
          <p:nvPr>
            <p:ph idx="1" type="body"/>
          </p:nvPr>
        </p:nvSpPr>
        <p:spPr>
          <a:xfrm>
            <a:off x="473233" y="1018033"/>
            <a:ext cx="8739300" cy="5054400"/>
          </a:xfrm>
          <a:prstGeom prst="rect">
            <a:avLst/>
          </a:prstGeom>
          <a:noFill/>
          <a:ln>
            <a:noFill/>
          </a:ln>
        </p:spPr>
        <p:txBody>
          <a:bodyPr anchorCtr="0" anchor="t" bIns="45700" lIns="91425" spcFirstLastPara="1" rIns="91425" wrap="square" tIns="45700">
            <a:normAutofit fontScale="70000" lnSpcReduction="20000"/>
          </a:bodyPr>
          <a:lstStyle/>
          <a:p>
            <a:pPr indent="-393689" lvl="0" marL="609584" rtl="0" algn="l">
              <a:lnSpc>
                <a:spcPct val="114000"/>
              </a:lnSpc>
              <a:spcBef>
                <a:spcPts val="1067"/>
              </a:spcBef>
              <a:spcAft>
                <a:spcPts val="0"/>
              </a:spcAft>
              <a:buSzPct val="83332"/>
              <a:buChar char="●"/>
            </a:pPr>
            <a:r>
              <a:rPr b="1" lang="en-US"/>
              <a:t>Be Present</a:t>
            </a:r>
            <a:r>
              <a:rPr lang="en-US"/>
              <a:t> – Make a conscious effort to know who is in the room, become an active listener. Refrain from multitasking and checking emails during meetings.  </a:t>
            </a:r>
            <a:endParaRPr/>
          </a:p>
          <a:p>
            <a:pPr indent="-393689" lvl="0" marL="609584" rtl="0" algn="l">
              <a:lnSpc>
                <a:spcPct val="114000"/>
              </a:lnSpc>
              <a:spcBef>
                <a:spcPts val="1333"/>
              </a:spcBef>
              <a:spcAft>
                <a:spcPts val="0"/>
              </a:spcAft>
              <a:buSzPct val="83332"/>
              <a:buChar char="●"/>
            </a:pPr>
            <a:r>
              <a:rPr b="1" lang="en-US"/>
              <a:t>Call Each Other In As We Call Each Other Out </a:t>
            </a:r>
            <a:r>
              <a:rPr lang="en-US"/>
              <a:t>– When challenging ideas or perspectives give feedback respectfully. When being challenged - listen, acknowledge the issue, and respond respectfully. </a:t>
            </a:r>
            <a:endParaRPr/>
          </a:p>
          <a:p>
            <a:pPr indent="-393689" lvl="0" marL="609584" rtl="0" algn="l">
              <a:lnSpc>
                <a:spcPct val="114000"/>
              </a:lnSpc>
              <a:spcBef>
                <a:spcPts val="1333"/>
              </a:spcBef>
              <a:spcAft>
                <a:spcPts val="0"/>
              </a:spcAft>
              <a:buSzPct val="83332"/>
              <a:buChar char="●"/>
            </a:pPr>
            <a:r>
              <a:rPr b="1" lang="en-US"/>
              <a:t>Recognize the Difference of Intent vs Impact</a:t>
            </a:r>
            <a:r>
              <a:rPr lang="en-US"/>
              <a:t> – Be accountable for our words and actions.</a:t>
            </a:r>
            <a:endParaRPr/>
          </a:p>
          <a:p>
            <a:pPr indent="-393689" lvl="0" marL="609584" rtl="0" algn="l">
              <a:lnSpc>
                <a:spcPct val="114000"/>
              </a:lnSpc>
              <a:spcBef>
                <a:spcPts val="1333"/>
              </a:spcBef>
              <a:spcAft>
                <a:spcPts val="0"/>
              </a:spcAft>
              <a:buSzPct val="83332"/>
              <a:buChar char="●"/>
            </a:pPr>
            <a:r>
              <a:rPr b="1" lang="en-US"/>
              <a:t>Create Space for Multiple Truths</a:t>
            </a:r>
            <a:r>
              <a:rPr lang="en-US"/>
              <a:t> – Seek understanding of differences in opinion and respect diverse perspectives. </a:t>
            </a:r>
            <a:endParaRPr/>
          </a:p>
          <a:p>
            <a:pPr indent="-393689" lvl="0" marL="609584" rtl="0" algn="l">
              <a:lnSpc>
                <a:spcPct val="114000"/>
              </a:lnSpc>
              <a:spcBef>
                <a:spcPts val="1333"/>
              </a:spcBef>
              <a:spcAft>
                <a:spcPts val="0"/>
              </a:spcAft>
              <a:buSzPct val="83332"/>
              <a:buChar char="●"/>
            </a:pPr>
            <a:r>
              <a:rPr b="1" lang="en-US"/>
              <a:t>Notice Power Dynamics</a:t>
            </a:r>
            <a:r>
              <a:rPr lang="en-US"/>
              <a:t> – Be aware of how you may unconsciously be using your power and privilege. </a:t>
            </a:r>
            <a:endParaRPr/>
          </a:p>
          <a:p>
            <a:pPr indent="-393689" lvl="0" marL="609584" rtl="0" algn="l">
              <a:lnSpc>
                <a:spcPct val="114000"/>
              </a:lnSpc>
              <a:spcBef>
                <a:spcPts val="1333"/>
              </a:spcBef>
              <a:spcAft>
                <a:spcPts val="1333"/>
              </a:spcAft>
              <a:buSzPct val="83332"/>
              <a:buChar char="●"/>
            </a:pPr>
            <a:r>
              <a:rPr b="1" lang="en-US"/>
              <a:t>Center Learning and Growth</a:t>
            </a:r>
            <a:r>
              <a:rPr lang="en-US"/>
              <a:t> – At times, the work will be uncomfortable and challenging. Mistakes and misunderstanding will occur as we work towards a common solution. We are here to learn and grow from each other both individually and collectively.</a:t>
            </a:r>
            <a:endParaRPr/>
          </a:p>
        </p:txBody>
      </p:sp>
      <p:sp>
        <p:nvSpPr>
          <p:cNvPr id="580" name="Google Shape;580;p3"/>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100"/>
              <a:buFont typeface="Arial"/>
              <a:buNone/>
            </a:pPr>
            <a:r>
              <a:rPr lang="en-US"/>
              <a:t>Workgroup Learning Agreements</a:t>
            </a:r>
            <a:endParaRPr/>
          </a:p>
        </p:txBody>
      </p:sp>
      <p:sp>
        <p:nvSpPr>
          <p:cNvPr id="581" name="Google Shape;581;p3"/>
          <p:cNvSpPr txBox="1"/>
          <p:nvPr/>
        </p:nvSpPr>
        <p:spPr>
          <a:xfrm>
            <a:off x="9473628" y="2383767"/>
            <a:ext cx="2436300" cy="1826400"/>
          </a:xfrm>
          <a:prstGeom prst="rect">
            <a:avLst/>
          </a:prstGeom>
          <a:noFill/>
          <a:ln cap="flat" cmpd="sng" w="76200">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133"/>
              <a:buFont typeface="Arial"/>
              <a:buNone/>
            </a:pPr>
            <a:r>
              <a:rPr b="1" i="0" lang="en-US" sz="2133" u="none" cap="none" strike="noStrike">
                <a:solidFill>
                  <a:srgbClr val="CC0000"/>
                </a:solidFill>
                <a:latin typeface="Calibri"/>
                <a:ea typeface="Calibri"/>
                <a:cs typeface="Calibri"/>
                <a:sym typeface="Calibri"/>
              </a:rPr>
              <a:t>REMINDER:</a:t>
            </a:r>
            <a:r>
              <a:rPr b="1" i="0" lang="en-US" sz="2133" u="none" cap="none" strike="noStrike">
                <a:solidFill>
                  <a:schemeClr val="dk1"/>
                </a:solidFill>
                <a:latin typeface="Calibri"/>
                <a:ea typeface="Calibri"/>
                <a:cs typeface="Calibri"/>
                <a:sym typeface="Calibri"/>
              </a:rPr>
              <a:t> These workgroup meetings are recorded.</a:t>
            </a:r>
            <a:endParaRPr b="1" i="0" sz="2133" u="none" cap="none" strike="noStrike">
              <a:solidFill>
                <a:schemeClr val="dk1"/>
              </a:solidFill>
              <a:latin typeface="Calibri"/>
              <a:ea typeface="Calibri"/>
              <a:cs typeface="Calibri"/>
              <a:sym typeface="Calibri"/>
            </a:endParaRPr>
          </a:p>
        </p:txBody>
      </p:sp>
      <p:sp>
        <p:nvSpPr>
          <p:cNvPr id="582" name="Google Shape;582;p3"/>
          <p:cNvSpPr txBox="1"/>
          <p:nvPr>
            <p:ph idx="12" type="sldNum"/>
          </p:nvPr>
        </p:nvSpPr>
        <p:spPr>
          <a:xfrm>
            <a:off x="11512551" y="6213475"/>
            <a:ext cx="578100" cy="365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g37f2a67f6d9_0_64"/>
          <p:cNvSpPr txBox="1"/>
          <p:nvPr>
            <p:ph type="title"/>
          </p:nvPr>
        </p:nvSpPr>
        <p:spPr>
          <a:xfrm>
            <a:off x="972127" y="347852"/>
            <a:ext cx="10515600" cy="59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RY 2026 Revenue </a:t>
            </a:r>
            <a:r>
              <a:rPr lang="en-US">
                <a:extLst>
                  <a:ext uri="http://customooxmlschemas.google.com/">
                    <go:slidesCustomData xmlns:go="http://customooxmlschemas.google.com/" textRoundtripDataId="21"/>
                  </a:ext>
                </a:extLst>
              </a:rPr>
              <a:t>Adjustments </a:t>
            </a:r>
            <a:r>
              <a:rPr lang="en-US"/>
              <a:t>and Performance </a:t>
            </a:r>
            <a:r>
              <a:rPr lang="en-US">
                <a:extLst>
                  <a:ext uri="http://customooxmlschemas.google.com/">
                    <go:slidesCustomData xmlns:go="http://customooxmlschemas.google.com/" textRoundtripDataId="22"/>
                  </a:ext>
                </a:extLst>
              </a:rPr>
              <a:t>Recap</a:t>
            </a:r>
            <a:endParaRPr/>
          </a:p>
        </p:txBody>
      </p:sp>
      <p:sp>
        <p:nvSpPr>
          <p:cNvPr id="821" name="Google Shape;821;g37f2a67f6d9_0_64"/>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822" name="Google Shape;822;g37f2a67f6d9_0_64"/>
          <p:cNvSpPr txBox="1"/>
          <p:nvPr/>
        </p:nvSpPr>
        <p:spPr>
          <a:xfrm>
            <a:off x="1276400" y="943350"/>
            <a:ext cx="9031800" cy="46404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en-US" sz="1800">
                <a:solidFill>
                  <a:schemeClr val="dk1"/>
                </a:solidFill>
              </a:rPr>
              <a:t>Revenue adjustments:</a:t>
            </a:r>
            <a:endParaRPr sz="1800">
              <a:solidFill>
                <a:schemeClr val="dk1"/>
              </a:solidFill>
            </a:endParaRPr>
          </a:p>
          <a:p>
            <a:pPr indent="-342900" lvl="1" marL="914400" rtl="0" algn="l">
              <a:lnSpc>
                <a:spcPct val="115000"/>
              </a:lnSpc>
              <a:spcBef>
                <a:spcPts val="600"/>
              </a:spcBef>
              <a:spcAft>
                <a:spcPts val="0"/>
              </a:spcAft>
              <a:buClr>
                <a:schemeClr val="dk1"/>
              </a:buClr>
              <a:buSzPts val="1800"/>
              <a:buChar char="○"/>
            </a:pPr>
            <a:r>
              <a:rPr lang="en-US" sz="1800">
                <a:solidFill>
                  <a:schemeClr val="dk1"/>
                </a:solidFill>
              </a:rPr>
              <a:t>RY 2026: 25 hospitals received scaled rewards for a total of about $47M, 5 hospitals received penalties for a total of about -$8M, resulting in the statewide net total of about $39M. </a:t>
            </a:r>
            <a:endParaRPr sz="1800">
              <a:solidFill>
                <a:schemeClr val="dk1"/>
              </a:solidFill>
            </a:endParaRPr>
          </a:p>
          <a:p>
            <a:pPr indent="-342900" lvl="0" marL="457200" rtl="0" algn="l">
              <a:lnSpc>
                <a:spcPct val="100000"/>
              </a:lnSpc>
              <a:spcBef>
                <a:spcPts val="600"/>
              </a:spcBef>
              <a:spcAft>
                <a:spcPts val="0"/>
              </a:spcAft>
              <a:buClr>
                <a:schemeClr val="dk1"/>
              </a:buClr>
              <a:buSzPts val="1800"/>
              <a:buChar char="●"/>
            </a:pPr>
            <a:r>
              <a:rPr lang="en-US" sz="1800">
                <a:solidFill>
                  <a:schemeClr val="dk1"/>
                </a:solidFill>
              </a:rPr>
              <a:t>Comparing 2018 and 2024, hospitals have achieved a 41.25 percent and a 46.57 percent reduction in the all-payer and Medicare FFS case-mix adjusted complications rates, respectively.</a:t>
            </a:r>
            <a:endParaRPr sz="1800">
              <a:solidFill>
                <a:schemeClr val="dk1"/>
              </a:solidFill>
            </a:endParaRPr>
          </a:p>
          <a:p>
            <a:pPr indent="-342900" lvl="0" marL="457200" rtl="0" algn="l">
              <a:lnSpc>
                <a:spcPct val="100000"/>
              </a:lnSpc>
              <a:spcBef>
                <a:spcPts val="1000"/>
              </a:spcBef>
              <a:spcAft>
                <a:spcPts val="0"/>
              </a:spcAft>
              <a:buClr>
                <a:schemeClr val="dk1"/>
              </a:buClr>
              <a:buSzPts val="1800"/>
              <a:buChar char="●"/>
            </a:pPr>
            <a:r>
              <a:rPr lang="en-US" sz="1800">
                <a:solidFill>
                  <a:schemeClr val="dk1"/>
                </a:solidFill>
              </a:rPr>
              <a:t>In CY 2024, across the 15 clinically significant complications included in the RY 2026 MHAC program all PPCs had a decrease from the previous year, and there were 33 percent fewer complications or approximately 950 fewer complications than expected.</a:t>
            </a:r>
            <a:endParaRPr sz="1800">
              <a:solidFill>
                <a:schemeClr val="dk1"/>
              </a:solidFill>
            </a:endParaRPr>
          </a:p>
          <a:p>
            <a:pPr indent="-342900" lvl="0" marL="457200" rtl="0" algn="l">
              <a:lnSpc>
                <a:spcPct val="100000"/>
              </a:lnSpc>
              <a:spcBef>
                <a:spcPts val="1000"/>
              </a:spcBef>
              <a:spcAft>
                <a:spcPts val="1000"/>
              </a:spcAft>
              <a:buClr>
                <a:schemeClr val="dk1"/>
              </a:buClr>
              <a:buSzPts val="1800"/>
              <a:buChar char="●"/>
            </a:pPr>
            <a:r>
              <a:rPr lang="en-US" sz="1800">
                <a:solidFill>
                  <a:schemeClr val="dk1"/>
                </a:solidFill>
                <a:highlight>
                  <a:srgbClr val="FFFFFF"/>
                </a:highlight>
              </a:rPr>
              <a:t>For PPC 35 Septicemia and Severe Infections Maryland has had a 42 percent reduction in for this PPC per 1000 in 2024 when compared with 2018, </a:t>
            </a:r>
            <a:r>
              <a:rPr lang="en-US" sz="1800">
                <a:solidFill>
                  <a:schemeClr val="dk1"/>
                </a:solidFill>
              </a:rPr>
              <a:t>constituting a rate reduction of 1.25 to 0.68 per 1,000 admissions.</a:t>
            </a:r>
            <a:endParaRPr sz="1800">
              <a:solidFill>
                <a:schemeClr val="dk1"/>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g37f580e09e9_0_10"/>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RRIP &amp; HRRP</a:t>
            </a:r>
            <a:endParaRPr/>
          </a:p>
        </p:txBody>
      </p:sp>
      <p:sp>
        <p:nvSpPr>
          <p:cNvPr id="828" name="Google Shape;828;g37f580e09e9_0_1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g37af0b24f8e_0_3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834" name="Google Shape;834;g37af0b24f8e_0_30"/>
          <p:cNvSpPr txBox="1"/>
          <p:nvPr/>
        </p:nvSpPr>
        <p:spPr>
          <a:xfrm>
            <a:off x="-137855" y="808174"/>
            <a:ext cx="5508300" cy="2031900"/>
          </a:xfrm>
          <a:prstGeom prst="rect">
            <a:avLst/>
          </a:prstGeom>
          <a:noFill/>
          <a:ln>
            <a:noFill/>
          </a:ln>
        </p:spPr>
        <p:txBody>
          <a:bodyPr anchorCtr="0" anchor="t" bIns="45700" lIns="91425" spcFirstLastPara="1" rIns="91425" wrap="square" tIns="45700">
            <a:spAutoFit/>
          </a:bodyPr>
          <a:lstStyle/>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Measures performance in </a:t>
            </a:r>
            <a:r>
              <a:rPr b="1" i="0" lang="en-US" sz="1400" u="none" cap="none" strike="noStrike">
                <a:solidFill>
                  <a:schemeClr val="dk1"/>
                </a:solidFill>
                <a:latin typeface="Arial"/>
                <a:ea typeface="Arial"/>
                <a:cs typeface="Arial"/>
                <a:sym typeface="Arial"/>
              </a:rPr>
              <a:t>all-payer, all-cause </a:t>
            </a:r>
            <a:r>
              <a:rPr b="0" i="0" lang="en-US" sz="1400" u="none" cap="none" strike="noStrike">
                <a:solidFill>
                  <a:schemeClr val="dk1"/>
                </a:solidFill>
                <a:latin typeface="Arial"/>
                <a:ea typeface="Arial"/>
                <a:cs typeface="Arial"/>
                <a:sym typeface="Arial"/>
              </a:rPr>
              <a:t>unplanned 30-day readmissions</a:t>
            </a:r>
            <a:endParaRPr/>
          </a:p>
          <a:p>
            <a:pPr indent="-285750" lvl="0" marL="7429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Predetermined base and performance period </a:t>
            </a:r>
            <a:r>
              <a:rPr b="0" i="0" lang="en-US" sz="1400" u="none" cap="none" strike="noStrike">
                <a:solidFill>
                  <a:schemeClr val="dk1"/>
                </a:solidFill>
                <a:latin typeface="Arial"/>
                <a:ea typeface="Arial"/>
                <a:cs typeface="Arial"/>
                <a:sym typeface="Arial"/>
              </a:rPr>
              <a:t>to calculate improvement rates</a:t>
            </a:r>
            <a:endParaRPr/>
          </a:p>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Readmission rates are </a:t>
            </a:r>
            <a:r>
              <a:rPr b="1" i="0" lang="en-US" sz="1400" u="none" cap="none" strike="noStrike">
                <a:solidFill>
                  <a:schemeClr val="dk1"/>
                </a:solidFill>
                <a:latin typeface="Arial"/>
                <a:ea typeface="Arial"/>
                <a:cs typeface="Arial"/>
                <a:sym typeface="Arial"/>
              </a:rPr>
              <a:t>adjusted for severity of illness and out-of-state ratios</a:t>
            </a:r>
            <a:endParaRPr/>
          </a:p>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Measures readmissions </a:t>
            </a:r>
            <a:r>
              <a:rPr b="1" i="0" lang="en-US" sz="1400" u="none" cap="none" strike="noStrike">
                <a:solidFill>
                  <a:schemeClr val="dk1"/>
                </a:solidFill>
                <a:latin typeface="Arial"/>
                <a:ea typeface="Arial"/>
                <a:cs typeface="Arial"/>
                <a:sym typeface="Arial"/>
              </a:rPr>
              <a:t>across hospitals </a:t>
            </a:r>
            <a:r>
              <a:rPr b="0" i="0" lang="en-US" sz="1400" u="none" cap="none" strike="noStrike">
                <a:solidFill>
                  <a:schemeClr val="dk1"/>
                </a:solidFill>
                <a:latin typeface="Arial"/>
                <a:ea typeface="Arial"/>
                <a:cs typeface="Arial"/>
                <a:sym typeface="Arial"/>
              </a:rPr>
              <a:t>in Maryland </a:t>
            </a:r>
            <a:endParaRPr/>
          </a:p>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Exclu</a:t>
            </a:r>
            <a:r>
              <a:rPr lang="en-US">
                <a:solidFill>
                  <a:schemeClr val="dk1"/>
                </a:solidFill>
              </a:rPr>
              <a:t>des</a:t>
            </a:r>
            <a:r>
              <a:rPr b="0" i="0" lang="en-US" sz="1400" u="none" cap="none" strike="noStrike">
                <a:solidFill>
                  <a:schemeClr val="dk1"/>
                </a:solidFill>
                <a:latin typeface="Arial"/>
                <a:ea typeface="Arial"/>
                <a:cs typeface="Arial"/>
                <a:sym typeface="Arial"/>
              </a:rPr>
              <a:t> planned readmissions using Medicare logic </a:t>
            </a:r>
            <a:r>
              <a:rPr lang="en-US">
                <a:solidFill>
                  <a:schemeClr val="dk1"/>
                </a:solidFill>
              </a:rPr>
              <a:t>&amp; </a:t>
            </a:r>
            <a:r>
              <a:rPr b="1" i="0" lang="en-US" sz="1400" u="none" cap="none" strike="noStrike">
                <a:solidFill>
                  <a:schemeClr val="dk1"/>
                </a:solidFill>
                <a:latin typeface="Arial"/>
                <a:ea typeface="Arial"/>
                <a:cs typeface="Arial"/>
                <a:sym typeface="Arial"/>
              </a:rPr>
              <a:t>Maryland-specific adjustments</a:t>
            </a:r>
            <a:r>
              <a:rPr b="1" baseline="30000" i="0" lang="en-US" sz="1400" u="none" cap="none" strike="noStrike">
                <a:solidFill>
                  <a:schemeClr val="dk1"/>
                </a:solidFill>
                <a:latin typeface="Arial"/>
                <a:ea typeface="Arial"/>
                <a:cs typeface="Arial"/>
                <a:sym typeface="Arial"/>
              </a:rPr>
              <a:t>1</a:t>
            </a:r>
            <a:endParaRPr/>
          </a:p>
        </p:txBody>
      </p:sp>
      <p:sp>
        <p:nvSpPr>
          <p:cNvPr id="835" name="Google Shape;835;g37af0b24f8e_0_30"/>
          <p:cNvSpPr txBox="1"/>
          <p:nvPr/>
        </p:nvSpPr>
        <p:spPr>
          <a:xfrm>
            <a:off x="-172597" y="3152591"/>
            <a:ext cx="5577900" cy="1385400"/>
          </a:xfrm>
          <a:prstGeom prst="rect">
            <a:avLst/>
          </a:prstGeom>
          <a:noFill/>
          <a:ln>
            <a:noFill/>
          </a:ln>
        </p:spPr>
        <p:txBody>
          <a:bodyPr anchorCtr="0" anchor="t" bIns="45700" lIns="91425" spcFirstLastPara="1" rIns="91425" wrap="square" tIns="45700">
            <a:spAutoFit/>
          </a:bodyPr>
          <a:lstStyle/>
          <a:p>
            <a:pPr indent="-285750" lvl="0" marL="742950"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a:ea typeface="Arial"/>
                <a:cs typeface="Arial"/>
                <a:sym typeface="Arial"/>
              </a:rPr>
              <a:t>Adjusts </a:t>
            </a:r>
            <a:r>
              <a:rPr b="1" i="0" lang="en-US" sz="1400" u="none" cap="none" strike="noStrike">
                <a:solidFill>
                  <a:schemeClr val="accent1"/>
                </a:solidFill>
                <a:latin typeface="Arial"/>
                <a:ea typeface="Arial"/>
                <a:cs typeface="Arial"/>
                <a:sym typeface="Arial"/>
              </a:rPr>
              <a:t>hospitals’ global budgets </a:t>
            </a:r>
            <a:r>
              <a:rPr b="0" i="0" lang="en-US" sz="1400" u="none" cap="none" strike="noStrike">
                <a:solidFill>
                  <a:schemeClr val="accent1"/>
                </a:solidFill>
                <a:latin typeface="Arial"/>
                <a:ea typeface="Arial"/>
                <a:cs typeface="Arial"/>
                <a:sym typeface="Arial"/>
              </a:rPr>
              <a:t>based on performance</a:t>
            </a:r>
            <a:endParaRPr b="1" i="0" sz="1400" u="none" cap="none" strike="noStrike">
              <a:solidFill>
                <a:schemeClr val="accent1"/>
              </a:solidFill>
              <a:latin typeface="Arial"/>
              <a:ea typeface="Arial"/>
              <a:cs typeface="Arial"/>
              <a:sym typeface="Arial"/>
            </a:endParaRPr>
          </a:p>
          <a:p>
            <a:pPr indent="-285750" lvl="0" marL="742950"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a:ea typeface="Arial"/>
                <a:cs typeface="Arial"/>
                <a:sym typeface="Arial"/>
              </a:rPr>
              <a:t>Maximum </a:t>
            </a:r>
            <a:r>
              <a:rPr b="1" i="0" lang="en-US" sz="1400" u="none" cap="none" strike="noStrike">
                <a:solidFill>
                  <a:schemeClr val="accent1"/>
                </a:solidFill>
                <a:latin typeface="Arial"/>
                <a:ea typeface="Arial"/>
                <a:cs typeface="Arial"/>
                <a:sym typeface="Arial"/>
              </a:rPr>
              <a:t>reward</a:t>
            </a:r>
            <a:r>
              <a:rPr b="0" i="0" lang="en-US" sz="1400" u="none" cap="none" strike="noStrike">
                <a:solidFill>
                  <a:schemeClr val="accent1"/>
                </a:solidFill>
                <a:latin typeface="Arial"/>
                <a:ea typeface="Arial"/>
                <a:cs typeface="Arial"/>
                <a:sym typeface="Arial"/>
              </a:rPr>
              <a:t> and penalty is</a:t>
            </a:r>
            <a:r>
              <a:rPr b="1" i="0" lang="en-US" sz="1400" u="none" cap="none" strike="noStrike">
                <a:solidFill>
                  <a:schemeClr val="accent1"/>
                </a:solidFill>
                <a:latin typeface="Arial"/>
                <a:ea typeface="Arial"/>
                <a:cs typeface="Arial"/>
                <a:sym typeface="Arial"/>
              </a:rPr>
              <a:t> 2%</a:t>
            </a:r>
            <a:endParaRPr b="0" i="0" sz="1400" u="none" cap="none" strike="noStrike">
              <a:solidFill>
                <a:schemeClr val="accent1"/>
              </a:solidFill>
              <a:latin typeface="Arial"/>
              <a:ea typeface="Arial"/>
              <a:cs typeface="Arial"/>
              <a:sym typeface="Arial"/>
            </a:endParaRPr>
          </a:p>
          <a:p>
            <a:pPr indent="-285750" lvl="0" marL="742950"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a:ea typeface="Arial"/>
                <a:cs typeface="Arial"/>
                <a:sym typeface="Arial"/>
              </a:rPr>
              <a:t>Reduces and rewards hospitals’ global budgets </a:t>
            </a:r>
            <a:r>
              <a:rPr b="1" i="0" lang="en-US" sz="1400" u="none" cap="none" strike="noStrike">
                <a:solidFill>
                  <a:schemeClr val="accent1"/>
                </a:solidFill>
                <a:latin typeface="Arial"/>
                <a:ea typeface="Arial"/>
                <a:cs typeface="Arial"/>
                <a:sym typeface="Arial"/>
              </a:rPr>
              <a:t>based on preset scale</a:t>
            </a:r>
            <a:endParaRPr/>
          </a:p>
          <a:p>
            <a:pPr indent="-285750" lvl="0" marL="742950"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a:ea typeface="Arial"/>
                <a:cs typeface="Arial"/>
                <a:sym typeface="Arial"/>
              </a:rPr>
              <a:t>Hospitals are assessed on the </a:t>
            </a:r>
            <a:r>
              <a:rPr b="1" i="0" lang="en-US" sz="1400" u="none" cap="none" strike="noStrike">
                <a:solidFill>
                  <a:schemeClr val="accent1"/>
                </a:solidFill>
                <a:latin typeface="Arial"/>
                <a:ea typeface="Arial"/>
                <a:cs typeface="Arial"/>
                <a:sym typeface="Arial"/>
              </a:rPr>
              <a:t>better of improvement or attainment</a:t>
            </a:r>
            <a:endParaRPr/>
          </a:p>
        </p:txBody>
      </p:sp>
      <p:sp>
        <p:nvSpPr>
          <p:cNvPr id="836" name="Google Shape;836;g37af0b24f8e_0_30"/>
          <p:cNvSpPr txBox="1"/>
          <p:nvPr/>
        </p:nvSpPr>
        <p:spPr>
          <a:xfrm>
            <a:off x="699595" y="36706"/>
            <a:ext cx="38334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accent4"/>
                </a:solidFill>
                <a:latin typeface="Arial"/>
                <a:ea typeface="Arial"/>
                <a:cs typeface="Arial"/>
                <a:sym typeface="Arial"/>
              </a:rPr>
              <a:t>Readmission Reduction Incentive Program (RRIP)</a:t>
            </a:r>
            <a:endParaRPr b="0" i="0" sz="1100" u="none" cap="none" strike="noStrike">
              <a:solidFill>
                <a:schemeClr val="accent4"/>
              </a:solidFill>
              <a:latin typeface="Arial"/>
              <a:ea typeface="Arial"/>
              <a:cs typeface="Arial"/>
              <a:sym typeface="Arial"/>
            </a:endParaRPr>
          </a:p>
        </p:txBody>
      </p:sp>
      <p:sp>
        <p:nvSpPr>
          <p:cNvPr id="837" name="Google Shape;837;g37af0b24f8e_0_30"/>
          <p:cNvSpPr txBox="1"/>
          <p:nvPr/>
        </p:nvSpPr>
        <p:spPr>
          <a:xfrm>
            <a:off x="3228698" y="1421225"/>
            <a:ext cx="57303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US" sz="2000" u="none" cap="none" strike="noStrike">
                <a:solidFill>
                  <a:schemeClr val="dk1"/>
                </a:solidFill>
                <a:latin typeface="Arial"/>
                <a:ea typeface="Arial"/>
                <a:cs typeface="Arial"/>
                <a:sym typeface="Arial"/>
              </a:rPr>
              <a:t>Measures</a:t>
            </a:r>
            <a:endParaRPr b="1" i="0" sz="2000" u="none" cap="none" strike="noStrike">
              <a:solidFill>
                <a:schemeClr val="dk1"/>
              </a:solidFill>
              <a:latin typeface="Arial"/>
              <a:ea typeface="Arial"/>
              <a:cs typeface="Arial"/>
              <a:sym typeface="Arial"/>
            </a:endParaRPr>
          </a:p>
        </p:txBody>
      </p:sp>
      <p:sp>
        <p:nvSpPr>
          <p:cNvPr id="838" name="Google Shape;838;g37af0b24f8e_0_30"/>
          <p:cNvSpPr txBox="1"/>
          <p:nvPr/>
        </p:nvSpPr>
        <p:spPr>
          <a:xfrm>
            <a:off x="2976150" y="3361875"/>
            <a:ext cx="62397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Revenue </a:t>
            </a:r>
            <a:endParaRPr/>
          </a:p>
          <a:p>
            <a:pPr indent="0" lvl="0" marL="0" marR="0" rtl="0" algn="ctr">
              <a:lnSpc>
                <a:spcPct val="100000"/>
              </a:lnSpc>
              <a:spcBef>
                <a:spcPts val="0"/>
              </a:spcBef>
              <a:spcAft>
                <a:spcPts val="0"/>
              </a:spcAft>
              <a:buNone/>
            </a:pPr>
            <a:r>
              <a:rPr b="1" i="0" lang="en-US" sz="2000" u="none" cap="none" strike="noStrike">
                <a:solidFill>
                  <a:schemeClr val="accent1"/>
                </a:solidFill>
                <a:latin typeface="Arial"/>
                <a:ea typeface="Arial"/>
                <a:cs typeface="Arial"/>
                <a:sym typeface="Arial"/>
              </a:rPr>
              <a:t>Adjustment</a:t>
            </a:r>
            <a:endParaRPr b="0" i="0" sz="1400" u="none" cap="none" strike="noStrike">
              <a:solidFill>
                <a:schemeClr val="accent1"/>
              </a:solidFill>
              <a:latin typeface="Arial"/>
              <a:ea typeface="Arial"/>
              <a:cs typeface="Arial"/>
              <a:sym typeface="Arial"/>
            </a:endParaRPr>
          </a:p>
        </p:txBody>
      </p:sp>
      <p:sp>
        <p:nvSpPr>
          <p:cNvPr id="839" name="Google Shape;839;g37af0b24f8e_0_30"/>
          <p:cNvSpPr txBox="1"/>
          <p:nvPr/>
        </p:nvSpPr>
        <p:spPr>
          <a:xfrm>
            <a:off x="2971796" y="4910450"/>
            <a:ext cx="6243900" cy="70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Reporting </a:t>
            </a:r>
            <a:endParaRPr/>
          </a:p>
          <a:p>
            <a:pPr indent="0" lvl="0" marL="0" marR="0" rtl="0" algn="ctr">
              <a:lnSpc>
                <a:spcPct val="100000"/>
              </a:lnSpc>
              <a:spcBef>
                <a:spcPts val="0"/>
              </a:spcBef>
              <a:spcAft>
                <a:spcPts val="0"/>
              </a:spcAft>
              <a:buNone/>
            </a:pPr>
            <a:r>
              <a:rPr b="1" i="0" lang="en-US" sz="2000" u="none" cap="none" strike="noStrike">
                <a:solidFill>
                  <a:schemeClr val="dk1"/>
                </a:solidFill>
                <a:latin typeface="Arial"/>
                <a:ea typeface="Arial"/>
                <a:cs typeface="Arial"/>
                <a:sym typeface="Arial"/>
              </a:rPr>
              <a:t>Timelines</a:t>
            </a:r>
            <a:endParaRPr b="0" i="0" sz="2000" u="none" cap="none" strike="noStrike">
              <a:solidFill>
                <a:schemeClr val="dk1"/>
              </a:solidFill>
              <a:latin typeface="Arial"/>
              <a:ea typeface="Arial"/>
              <a:cs typeface="Arial"/>
              <a:sym typeface="Arial"/>
            </a:endParaRPr>
          </a:p>
        </p:txBody>
      </p:sp>
      <p:sp>
        <p:nvSpPr>
          <p:cNvPr id="840" name="Google Shape;840;g37af0b24f8e_0_30"/>
          <p:cNvSpPr txBox="1"/>
          <p:nvPr/>
        </p:nvSpPr>
        <p:spPr>
          <a:xfrm>
            <a:off x="-172597" y="4664229"/>
            <a:ext cx="5577900" cy="954300"/>
          </a:xfrm>
          <a:prstGeom prst="rect">
            <a:avLst/>
          </a:prstGeom>
          <a:noFill/>
          <a:ln>
            <a:noFill/>
          </a:ln>
        </p:spPr>
        <p:txBody>
          <a:bodyPr anchorCtr="0" anchor="t" bIns="45700" lIns="91425" spcFirstLastPara="1" rIns="91425" wrap="square" tIns="45700">
            <a:spAutoFit/>
          </a:bodyPr>
          <a:lstStyle/>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Provides hospitals with </a:t>
            </a:r>
            <a:r>
              <a:rPr b="1" i="0" lang="en-US" sz="1400" u="none" cap="none" strike="noStrike">
                <a:solidFill>
                  <a:schemeClr val="dk1"/>
                </a:solidFill>
                <a:latin typeface="Arial"/>
                <a:ea typeface="Arial"/>
                <a:cs typeface="Arial"/>
                <a:sym typeface="Arial"/>
              </a:rPr>
              <a:t>monthly </a:t>
            </a:r>
            <a:r>
              <a:rPr b="0" i="0" lang="en-US" sz="1400" u="none" cap="none" strike="noStrike">
                <a:solidFill>
                  <a:schemeClr val="dk1"/>
                </a:solidFill>
                <a:latin typeface="Arial"/>
                <a:ea typeface="Arial"/>
                <a:cs typeface="Arial"/>
                <a:sym typeface="Arial"/>
              </a:rPr>
              <a:t>and annual reports</a:t>
            </a:r>
            <a:endParaRPr/>
          </a:p>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Allows hospitals to submit questions and request corrections to measure logic </a:t>
            </a:r>
            <a:r>
              <a:rPr b="1" i="0" lang="en-US" sz="1400" u="none" cap="none" strike="noStrike">
                <a:solidFill>
                  <a:schemeClr val="dk1"/>
                </a:solidFill>
                <a:latin typeface="Arial"/>
                <a:ea typeface="Arial"/>
                <a:cs typeface="Arial"/>
                <a:sym typeface="Arial"/>
              </a:rPr>
              <a:t>prior to implementation of revenue adjustments</a:t>
            </a:r>
            <a:endParaRPr b="0" i="0" sz="1400" u="none" cap="none" strike="noStrike">
              <a:solidFill>
                <a:schemeClr val="dk1"/>
              </a:solidFill>
              <a:latin typeface="Arial"/>
              <a:ea typeface="Arial"/>
              <a:cs typeface="Arial"/>
              <a:sym typeface="Arial"/>
            </a:endParaRPr>
          </a:p>
        </p:txBody>
      </p:sp>
      <p:sp>
        <p:nvSpPr>
          <p:cNvPr id="841" name="Google Shape;841;g37af0b24f8e_0_30"/>
          <p:cNvSpPr txBox="1"/>
          <p:nvPr/>
        </p:nvSpPr>
        <p:spPr>
          <a:xfrm>
            <a:off x="6715160" y="4557912"/>
            <a:ext cx="5645100" cy="954300"/>
          </a:xfrm>
          <a:prstGeom prst="rect">
            <a:avLst/>
          </a:prstGeom>
          <a:noFill/>
          <a:ln>
            <a:noFill/>
          </a:ln>
        </p:spPr>
        <p:txBody>
          <a:bodyPr anchorCtr="0" anchor="t" bIns="45700" lIns="91425" spcFirstLastPara="1" rIns="91425" wrap="square" tIns="45700">
            <a:spAutoFit/>
          </a:bodyPr>
          <a:lstStyle/>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Provides hospitals with </a:t>
            </a:r>
            <a:r>
              <a:rPr b="1" i="0" lang="en-US" sz="1400" u="none" cap="none" strike="noStrike">
                <a:solidFill>
                  <a:schemeClr val="dk1"/>
                </a:solidFill>
                <a:latin typeface="Arial"/>
                <a:ea typeface="Arial"/>
                <a:cs typeface="Arial"/>
                <a:sym typeface="Arial"/>
              </a:rPr>
              <a:t>annual</a:t>
            </a:r>
            <a:r>
              <a:rPr b="0" i="0" lang="en-US" sz="1400" u="none" cap="none" strike="noStrike">
                <a:solidFill>
                  <a:schemeClr val="dk1"/>
                </a:solidFill>
                <a:latin typeface="Arial"/>
                <a:ea typeface="Arial"/>
                <a:cs typeface="Arial"/>
                <a:sym typeface="Arial"/>
              </a:rPr>
              <a:t> reports</a:t>
            </a:r>
            <a:endParaRPr b="0" i="0" sz="1400" u="none" cap="none" strike="noStrike">
              <a:solidFill>
                <a:schemeClr val="dk1"/>
              </a:solidFill>
              <a:latin typeface="Arial"/>
              <a:ea typeface="Arial"/>
              <a:cs typeface="Arial"/>
              <a:sym typeface="Arial"/>
            </a:endParaRPr>
          </a:p>
          <a:p>
            <a:pPr indent="-285750" lvl="6"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Allows hospitals to submit questions and request corrections during </a:t>
            </a:r>
            <a:r>
              <a:rPr b="1" i="0" lang="en-US" sz="1400" u="none" cap="none" strike="noStrike">
                <a:solidFill>
                  <a:schemeClr val="dk1"/>
                </a:solidFill>
                <a:latin typeface="Arial"/>
                <a:ea typeface="Arial"/>
                <a:cs typeface="Arial"/>
                <a:sym typeface="Arial"/>
              </a:rPr>
              <a:t>30-day Review and Correction Period</a:t>
            </a:r>
            <a:endParaRPr b="0" i="0" sz="1100" u="none" cap="none" strike="noStrike">
              <a:solidFill>
                <a:schemeClr val="dk1"/>
              </a:solidFill>
              <a:latin typeface="Arial"/>
              <a:ea typeface="Arial"/>
              <a:cs typeface="Arial"/>
              <a:sym typeface="Arial"/>
            </a:endParaRPr>
          </a:p>
          <a:p>
            <a:pPr indent="-196850" lvl="6" marL="742950" marR="0" rtl="0" algn="l">
              <a:lnSpc>
                <a:spcPct val="100000"/>
              </a:lnSpc>
              <a:spcBef>
                <a:spcPts val="0"/>
              </a:spcBef>
              <a:spcAft>
                <a:spcPts val="0"/>
              </a:spcAft>
              <a:buClr>
                <a:schemeClr val="dk1"/>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842" name="Google Shape;842;g37af0b24f8e_0_30"/>
          <p:cNvSpPr txBox="1"/>
          <p:nvPr/>
        </p:nvSpPr>
        <p:spPr>
          <a:xfrm>
            <a:off x="6715160" y="3117714"/>
            <a:ext cx="5476800" cy="954300"/>
          </a:xfrm>
          <a:prstGeom prst="rect">
            <a:avLst/>
          </a:prstGeom>
          <a:noFill/>
          <a:ln>
            <a:noFill/>
          </a:ln>
        </p:spPr>
        <p:txBody>
          <a:bodyPr anchorCtr="0" anchor="t" bIns="45700" lIns="91425" spcFirstLastPara="1" rIns="91425" wrap="square" tIns="45700">
            <a:spAutoFit/>
          </a:bodyPr>
          <a:lstStyle/>
          <a:p>
            <a:pPr indent="-285750" lvl="0" marL="742950"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a:ea typeface="Arial"/>
                <a:cs typeface="Arial"/>
                <a:sym typeface="Arial"/>
              </a:rPr>
              <a:t>Adjusts all</a:t>
            </a:r>
            <a:r>
              <a:rPr b="1" i="0" lang="en-US" sz="1400" u="none" cap="none" strike="noStrike">
                <a:solidFill>
                  <a:schemeClr val="accent1"/>
                </a:solidFill>
                <a:latin typeface="Arial"/>
                <a:ea typeface="Arial"/>
                <a:cs typeface="Arial"/>
                <a:sym typeface="Arial"/>
              </a:rPr>
              <a:t> Medicare FFS MS-DRG payments </a:t>
            </a:r>
            <a:r>
              <a:rPr b="0" i="0" lang="en-US" sz="1400" u="none" cap="none" strike="noStrike">
                <a:solidFill>
                  <a:schemeClr val="accent1"/>
                </a:solidFill>
                <a:latin typeface="Arial"/>
                <a:ea typeface="Arial"/>
                <a:cs typeface="Arial"/>
                <a:sym typeface="Arial"/>
              </a:rPr>
              <a:t>based on performance</a:t>
            </a:r>
            <a:endParaRPr b="0" i="0" sz="1400" u="none" cap="none" strike="noStrike">
              <a:solidFill>
                <a:schemeClr val="accent1"/>
              </a:solidFill>
              <a:latin typeface="Arial"/>
              <a:ea typeface="Arial"/>
              <a:cs typeface="Arial"/>
              <a:sym typeface="Arial"/>
            </a:endParaRPr>
          </a:p>
          <a:p>
            <a:pPr indent="-285750" lvl="0" marL="742950" marR="0" rtl="0" algn="l">
              <a:lnSpc>
                <a:spcPct val="100000"/>
              </a:lnSpc>
              <a:spcBef>
                <a:spcPts val="0"/>
              </a:spcBef>
              <a:spcAft>
                <a:spcPts val="0"/>
              </a:spcAft>
              <a:buClr>
                <a:schemeClr val="accent1"/>
              </a:buClr>
              <a:buSzPts val="1400"/>
              <a:buFont typeface="Arial"/>
              <a:buChar char="•"/>
            </a:pPr>
            <a:r>
              <a:rPr b="0" i="0" lang="en-US" sz="1400" u="none" cap="none" strike="noStrike">
                <a:solidFill>
                  <a:schemeClr val="accent1"/>
                </a:solidFill>
                <a:latin typeface="Arial"/>
                <a:ea typeface="Arial"/>
                <a:cs typeface="Arial"/>
                <a:sym typeface="Arial"/>
              </a:rPr>
              <a:t>Penalty-only program; </a:t>
            </a:r>
            <a:r>
              <a:rPr lang="en-US">
                <a:solidFill>
                  <a:schemeClr val="accent1"/>
                </a:solidFill>
              </a:rPr>
              <a:t>scaled</a:t>
            </a:r>
            <a:r>
              <a:rPr b="0" i="0" lang="en-US" sz="1400" u="none" cap="none" strike="noStrike">
                <a:solidFill>
                  <a:schemeClr val="accent1"/>
                </a:solidFill>
                <a:latin typeface="Arial"/>
                <a:ea typeface="Arial"/>
                <a:cs typeface="Arial"/>
                <a:sym typeface="Arial"/>
              </a:rPr>
              <a:t> penalty </a:t>
            </a:r>
            <a:r>
              <a:rPr lang="en-US">
                <a:solidFill>
                  <a:schemeClr val="accent1"/>
                </a:solidFill>
              </a:rPr>
              <a:t>up to</a:t>
            </a:r>
            <a:r>
              <a:rPr b="0" i="0" lang="en-US" sz="1400" u="none" cap="none" strike="noStrike">
                <a:solidFill>
                  <a:schemeClr val="accent1"/>
                </a:solidFill>
                <a:latin typeface="Arial"/>
                <a:ea typeface="Arial"/>
                <a:cs typeface="Arial"/>
                <a:sym typeface="Arial"/>
              </a:rPr>
              <a:t> </a:t>
            </a:r>
            <a:r>
              <a:rPr b="1" i="0" lang="en-US" sz="1400" u="none" cap="none" strike="noStrike">
                <a:solidFill>
                  <a:schemeClr val="accent1"/>
                </a:solidFill>
                <a:latin typeface="Arial"/>
                <a:ea typeface="Arial"/>
                <a:cs typeface="Arial"/>
                <a:sym typeface="Arial"/>
              </a:rPr>
              <a:t>3%</a:t>
            </a:r>
            <a:endParaRPr b="0" i="0" sz="1400" u="none" cap="none" strike="noStrike">
              <a:solidFill>
                <a:schemeClr val="accent1"/>
              </a:solidFill>
              <a:latin typeface="Arial"/>
              <a:ea typeface="Arial"/>
              <a:cs typeface="Arial"/>
              <a:sym typeface="Arial"/>
            </a:endParaRPr>
          </a:p>
          <a:p>
            <a:pPr indent="0" lvl="0" marL="0" marR="0" rtl="0" algn="l">
              <a:lnSpc>
                <a:spcPct val="100000"/>
              </a:lnSpc>
              <a:spcBef>
                <a:spcPts val="0"/>
              </a:spcBef>
              <a:spcAft>
                <a:spcPts val="0"/>
              </a:spcAft>
              <a:buNone/>
            </a:pPr>
            <a:r>
              <a:t/>
            </a:r>
            <a:endParaRPr/>
          </a:p>
        </p:txBody>
      </p:sp>
      <p:sp>
        <p:nvSpPr>
          <p:cNvPr id="843" name="Google Shape;843;g37af0b24f8e_0_30"/>
          <p:cNvSpPr txBox="1"/>
          <p:nvPr/>
        </p:nvSpPr>
        <p:spPr>
          <a:xfrm>
            <a:off x="6715161" y="869359"/>
            <a:ext cx="5476800" cy="2031900"/>
          </a:xfrm>
          <a:prstGeom prst="rect">
            <a:avLst/>
          </a:prstGeom>
          <a:noFill/>
          <a:ln>
            <a:noFill/>
          </a:ln>
        </p:spPr>
        <p:txBody>
          <a:bodyPr anchorCtr="0" anchor="t" bIns="45700" lIns="91425" spcFirstLastPara="1" rIns="91425" wrap="square" tIns="45700">
            <a:spAutoFit/>
          </a:bodyPr>
          <a:lstStyle/>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Measures performance on </a:t>
            </a:r>
            <a:r>
              <a:rPr b="1" i="0" lang="en-US" sz="1400" u="none" cap="none" strike="noStrike">
                <a:solidFill>
                  <a:schemeClr val="dk1"/>
                </a:solidFill>
                <a:latin typeface="Arial"/>
                <a:ea typeface="Arial"/>
                <a:cs typeface="Arial"/>
                <a:sym typeface="Arial"/>
              </a:rPr>
              <a:t>6 condition or procedure-specific </a:t>
            </a:r>
            <a:r>
              <a:rPr b="0" i="0" lang="en-US" sz="1400" u="none" cap="none" strike="noStrike">
                <a:solidFill>
                  <a:schemeClr val="dk1"/>
                </a:solidFill>
                <a:latin typeface="Arial"/>
                <a:ea typeface="Arial"/>
                <a:cs typeface="Arial"/>
                <a:sym typeface="Arial"/>
              </a:rPr>
              <a:t>unplanned 30-day readmissions</a:t>
            </a:r>
            <a:endParaRPr/>
          </a:p>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Hospitals are assessed </a:t>
            </a:r>
            <a:r>
              <a:rPr b="1" i="0" lang="en-US" sz="1400" u="none" cap="none" strike="noStrike">
                <a:solidFill>
                  <a:schemeClr val="dk1"/>
                </a:solidFill>
                <a:latin typeface="Arial"/>
                <a:ea typeface="Arial"/>
                <a:cs typeface="Arial"/>
                <a:sym typeface="Arial"/>
              </a:rPr>
              <a:t>relative to the peer group median Excess Readmission Ratio </a:t>
            </a:r>
            <a:endParaRPr b="0" i="0" sz="1400" u="none" cap="none" strike="noStrike">
              <a:solidFill>
                <a:schemeClr val="dk1"/>
              </a:solidFill>
              <a:latin typeface="Arial"/>
              <a:ea typeface="Arial"/>
              <a:cs typeface="Arial"/>
              <a:sym typeface="Arial"/>
            </a:endParaRPr>
          </a:p>
          <a:p>
            <a:pPr indent="-285750" lvl="0" marL="742950" marR="0" rtl="0" algn="l">
              <a:lnSpc>
                <a:spcPct val="100000"/>
              </a:lnSpc>
              <a:spcBef>
                <a:spcPts val="0"/>
              </a:spcBef>
              <a:spcAft>
                <a:spcPts val="0"/>
              </a:spcAft>
              <a:buClr>
                <a:schemeClr val="dk1"/>
              </a:buClr>
              <a:buSzPts val="1400"/>
              <a:buFont typeface="Arial"/>
              <a:buChar char="•"/>
            </a:pPr>
            <a:r>
              <a:rPr b="1" i="0" lang="en-US" sz="1400" u="none" cap="none" strike="noStrike">
                <a:solidFill>
                  <a:schemeClr val="dk1"/>
                </a:solidFill>
                <a:latin typeface="Arial"/>
                <a:ea typeface="Arial"/>
                <a:cs typeface="Arial"/>
                <a:sym typeface="Arial"/>
              </a:rPr>
              <a:t>Rolling </a:t>
            </a:r>
            <a:r>
              <a:rPr b="1" lang="en-US">
                <a:solidFill>
                  <a:schemeClr val="dk1"/>
                </a:solidFill>
              </a:rPr>
              <a:t>2</a:t>
            </a:r>
            <a:r>
              <a:rPr b="1" i="0" lang="en-US" sz="1400" u="none" cap="none" strike="noStrike">
                <a:solidFill>
                  <a:schemeClr val="dk1"/>
                </a:solidFill>
                <a:latin typeface="Arial"/>
                <a:ea typeface="Arial"/>
                <a:cs typeface="Arial"/>
                <a:sym typeface="Arial"/>
              </a:rPr>
              <a:t>-year Performance Period </a:t>
            </a:r>
            <a:r>
              <a:rPr b="0" i="0" lang="en-US" sz="1400" u="none" cap="none" strike="noStrike">
                <a:solidFill>
                  <a:schemeClr val="dk1"/>
                </a:solidFill>
                <a:latin typeface="Arial"/>
                <a:ea typeface="Arial"/>
                <a:cs typeface="Arial"/>
                <a:sym typeface="Arial"/>
              </a:rPr>
              <a:t>that is updated annually (</a:t>
            </a:r>
            <a:r>
              <a:rPr lang="en-US">
                <a:solidFill>
                  <a:schemeClr val="dk1"/>
                </a:solidFill>
              </a:rPr>
              <a:t>due to inclusion of MA data)</a:t>
            </a:r>
            <a:endParaRPr/>
          </a:p>
          <a:p>
            <a:pPr indent="-285750" lvl="0" marL="742950" marR="0" rtl="0" algn="l">
              <a:lnSpc>
                <a:spcPct val="100000"/>
              </a:lnSpc>
              <a:spcBef>
                <a:spcPts val="0"/>
              </a:spcBef>
              <a:spcAft>
                <a:spcPts val="0"/>
              </a:spcAft>
              <a:buClr>
                <a:schemeClr val="dk1"/>
              </a:buClr>
              <a:buSzPts val="1400"/>
              <a:buFont typeface="Arial"/>
              <a:buChar char="•"/>
            </a:pPr>
            <a:r>
              <a:rPr b="0" i="0" lang="en-US" sz="1400" u="none" cap="none" strike="noStrike">
                <a:solidFill>
                  <a:schemeClr val="dk1"/>
                </a:solidFill>
                <a:latin typeface="Arial"/>
                <a:ea typeface="Arial"/>
                <a:cs typeface="Arial"/>
                <a:sym typeface="Arial"/>
              </a:rPr>
              <a:t>Excludes planned readmissions </a:t>
            </a:r>
            <a:endParaRPr b="0" i="0" sz="14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None/>
            </a:pPr>
            <a:br>
              <a:rPr b="0" i="0" lang="en-US" sz="1400" u="none" cap="none" strike="noStrike">
                <a:solidFill>
                  <a:srgbClr val="000000"/>
                </a:solidFill>
                <a:latin typeface="Arial"/>
                <a:ea typeface="Arial"/>
                <a:cs typeface="Arial"/>
                <a:sym typeface="Arial"/>
              </a:rPr>
            </a:br>
            <a:endParaRPr b="0" i="0" sz="1400" u="none" cap="none" strike="noStrike">
              <a:solidFill>
                <a:schemeClr val="dk1"/>
              </a:solidFill>
              <a:latin typeface="Arial"/>
              <a:ea typeface="Arial"/>
              <a:cs typeface="Arial"/>
              <a:sym typeface="Arial"/>
            </a:endParaRPr>
          </a:p>
        </p:txBody>
      </p:sp>
      <p:sp>
        <p:nvSpPr>
          <p:cNvPr id="844" name="Google Shape;844;g37af0b24f8e_0_30"/>
          <p:cNvSpPr txBox="1"/>
          <p:nvPr>
            <p:ph type="title"/>
          </p:nvPr>
        </p:nvSpPr>
        <p:spPr>
          <a:xfrm>
            <a:off x="7435249" y="36706"/>
            <a:ext cx="3833400" cy="1323300"/>
          </a:xfrm>
          <a:prstGeom prst="rect">
            <a:avLst/>
          </a:prstGeom>
          <a:noFill/>
          <a:ln>
            <a:noFill/>
          </a:ln>
        </p:spPr>
        <p:txBody>
          <a:bodyPr anchorCtr="0" anchor="t" bIns="45700" lIns="91425" spcFirstLastPara="1" rIns="91425" wrap="square" tIns="45700">
            <a:normAutofit fontScale="90000"/>
          </a:bodyPr>
          <a:lstStyle/>
          <a:p>
            <a:pPr indent="0" lvl="0" marL="0" rtl="0" algn="ctr">
              <a:lnSpc>
                <a:spcPct val="100000"/>
              </a:lnSpc>
              <a:spcBef>
                <a:spcPts val="0"/>
              </a:spcBef>
              <a:spcAft>
                <a:spcPts val="0"/>
              </a:spcAft>
              <a:buSzPct val="141414"/>
              <a:buNone/>
            </a:pPr>
            <a:r>
              <a:rPr b="1" i="0" lang="en-US" sz="2200">
                <a:solidFill>
                  <a:schemeClr val="accent4"/>
                </a:solidFill>
                <a:latin typeface="Arial"/>
                <a:ea typeface="Arial"/>
                <a:cs typeface="Arial"/>
                <a:sym typeface="Arial"/>
              </a:rPr>
              <a:t>Hospital Readmissions Reduction Program (HRRP)</a:t>
            </a:r>
            <a:br>
              <a:rPr b="0" lang="en-US" sz="3100"/>
            </a:br>
            <a:br>
              <a:rPr lang="en-US"/>
            </a:br>
            <a:endParaRPr/>
          </a:p>
        </p:txBody>
      </p:sp>
      <p:sp>
        <p:nvSpPr>
          <p:cNvPr id="845" name="Google Shape;845;g37af0b24f8e_0_30"/>
          <p:cNvSpPr txBox="1"/>
          <p:nvPr/>
        </p:nvSpPr>
        <p:spPr>
          <a:xfrm>
            <a:off x="-188598" y="6270392"/>
            <a:ext cx="9113100" cy="738900"/>
          </a:xfrm>
          <a:prstGeom prst="rect">
            <a:avLst/>
          </a:prstGeom>
          <a:noFill/>
          <a:ln>
            <a:noFill/>
          </a:ln>
        </p:spPr>
        <p:txBody>
          <a:bodyPr anchorCtr="0" anchor="t" bIns="45700" lIns="91425" spcFirstLastPara="1" rIns="91425" wrap="square" tIns="45700">
            <a:spAutoFit/>
          </a:bodyPr>
          <a:lstStyle/>
          <a:p>
            <a:pPr indent="0" lvl="2" marL="457200" marR="0" rtl="0" algn="l">
              <a:lnSpc>
                <a:spcPct val="100000"/>
              </a:lnSpc>
              <a:spcBef>
                <a:spcPts val="0"/>
              </a:spcBef>
              <a:spcAft>
                <a:spcPts val="0"/>
              </a:spcAft>
              <a:buNone/>
            </a:pPr>
            <a:r>
              <a:rPr b="0" i="0" lang="en-US" sz="1400" u="none" cap="none" strike="noStrike">
                <a:solidFill>
                  <a:schemeClr val="dk1"/>
                </a:solidFill>
                <a:latin typeface="Arial"/>
                <a:ea typeface="Arial"/>
                <a:cs typeface="Arial"/>
                <a:sym typeface="Arial"/>
              </a:rPr>
              <a:t>1.  Childbirth deliveries and rehabilitation are planned admissions. Bone marrow transplants and liquid tumor patients are not eligible to have an unplanned readmission or count as an unplanned readmission.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15"/>
          <p:cNvSpPr txBox="1"/>
          <p:nvPr>
            <p:ph type="title"/>
          </p:nvPr>
        </p:nvSpPr>
        <p:spPr>
          <a:xfrm>
            <a:off x="1296175" y="463801"/>
            <a:ext cx="14020800" cy="850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3600"/>
              <a:t>Readmissions</a:t>
            </a:r>
            <a:endParaRPr sz="3600">
              <a:solidFill>
                <a:srgbClr val="CC4125"/>
              </a:solidFill>
            </a:endParaRPr>
          </a:p>
        </p:txBody>
      </p:sp>
      <p:sp>
        <p:nvSpPr>
          <p:cNvPr id="851" name="Google Shape;851;p15"/>
          <p:cNvSpPr txBox="1"/>
          <p:nvPr>
            <p:ph idx="2" type="body"/>
          </p:nvPr>
        </p:nvSpPr>
        <p:spPr>
          <a:xfrm>
            <a:off x="1401840" y="6162450"/>
            <a:ext cx="14020800" cy="6972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SzPts val="2200"/>
              <a:buNone/>
            </a:pPr>
            <a:r>
              <a:rPr lang="en-US" sz="1200"/>
              <a:t>Data Source: Chronic Conditions Warehouse (CCW)- top right</a:t>
            </a:r>
            <a:br>
              <a:rPr lang="en-US" sz="1200"/>
            </a:br>
            <a:r>
              <a:rPr lang="en-US" sz="1200"/>
              <a:t> Center for Medicare and Medicaid Innovation (CMMI)- bottom left</a:t>
            </a:r>
            <a:endParaRPr sz="1200"/>
          </a:p>
        </p:txBody>
      </p:sp>
      <p:pic>
        <p:nvPicPr>
          <p:cNvPr id="852" name="Google Shape;852;p15"/>
          <p:cNvPicPr preferRelativeResize="0"/>
          <p:nvPr/>
        </p:nvPicPr>
        <p:blipFill>
          <a:blip r:embed="rId3">
            <a:alphaModFix/>
          </a:blip>
          <a:stretch>
            <a:fillRect/>
          </a:stretch>
        </p:blipFill>
        <p:spPr>
          <a:xfrm>
            <a:off x="5025275" y="61625"/>
            <a:ext cx="7095726" cy="3197878"/>
          </a:xfrm>
          <a:prstGeom prst="rect">
            <a:avLst/>
          </a:prstGeom>
          <a:noFill/>
          <a:ln cap="flat" cmpd="sng" w="25400">
            <a:solidFill>
              <a:srgbClr val="000000"/>
            </a:solidFill>
            <a:prstDash val="solid"/>
            <a:miter lim="8000"/>
            <a:headEnd len="sm" w="sm" type="none"/>
            <a:tailEnd len="sm" w="sm" type="none"/>
          </a:ln>
        </p:spPr>
      </p:pic>
      <p:pic>
        <p:nvPicPr>
          <p:cNvPr id="853" name="Google Shape;853;p15"/>
          <p:cNvPicPr preferRelativeResize="0"/>
          <p:nvPr/>
        </p:nvPicPr>
        <p:blipFill rotWithShape="1">
          <a:blip r:embed="rId4">
            <a:alphaModFix/>
          </a:blip>
          <a:srcRect b="4209" l="1665" r="1481" t="1406"/>
          <a:stretch/>
        </p:blipFill>
        <p:spPr>
          <a:xfrm>
            <a:off x="0" y="3018425"/>
            <a:ext cx="4992600" cy="3028000"/>
          </a:xfrm>
          <a:prstGeom prst="rect">
            <a:avLst/>
          </a:prstGeom>
          <a:noFill/>
          <a:ln cap="flat" cmpd="sng" w="25400">
            <a:solidFill>
              <a:srgbClr val="000000"/>
            </a:solidFill>
            <a:prstDash val="solid"/>
            <a:miter lim="8000"/>
            <a:headEnd len="sm" w="sm" type="none"/>
            <a:tailEnd len="sm" w="sm" type="none"/>
          </a:ln>
        </p:spPr>
      </p:pic>
      <p:sp>
        <p:nvSpPr>
          <p:cNvPr id="854" name="Google Shape;854;p15"/>
          <p:cNvSpPr txBox="1"/>
          <p:nvPr/>
        </p:nvSpPr>
        <p:spPr>
          <a:xfrm>
            <a:off x="78563" y="1209525"/>
            <a:ext cx="4449900" cy="13698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a:solidFill>
                  <a:srgbClr val="0055AA"/>
                </a:solidFill>
              </a:rPr>
              <a:t>In CY 2024, Maryland met the model requirement of maintaining an unadjusted readmission rate lower than the Nation; MD’s rate was 15.38 percent while the nation saw a readmission rate of 15.80 percent. </a:t>
            </a:r>
            <a:endParaRPr>
              <a:solidFill>
                <a:srgbClr val="0055AA"/>
              </a:solidFill>
            </a:endParaRPr>
          </a:p>
        </p:txBody>
      </p:sp>
      <p:sp>
        <p:nvSpPr>
          <p:cNvPr id="855" name="Google Shape;855;p15"/>
          <p:cNvSpPr txBox="1"/>
          <p:nvPr/>
        </p:nvSpPr>
        <p:spPr>
          <a:xfrm>
            <a:off x="5962750" y="3476075"/>
            <a:ext cx="5330100" cy="29553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0"/>
              </a:spcAft>
              <a:buNone/>
            </a:pPr>
            <a:r>
              <a:rPr lang="en-US">
                <a:solidFill>
                  <a:srgbClr val="0055AA"/>
                </a:solidFill>
              </a:rPr>
              <a:t>Beginning with CY 2023 performance, CMMI has agreed to use a risk-adjusted hospital wide readmission (HWR) measure modified to Maryland Model. Using this measure, the State has met its contractual goal of performing better in CY 2024 than in CY 2018 and performing better than the nation in CY 2024. While the contractual test does not require Maryland to be statistically better than the nation, the analysis by CMMI found that Maryland was statistically better than the nation in CY 2024.  </a:t>
            </a:r>
            <a:endParaRPr>
              <a:solidFill>
                <a:srgbClr val="0055AA"/>
              </a:solidFill>
            </a:endParaRPr>
          </a:p>
          <a:p>
            <a:pPr indent="0" lvl="0" marL="0" marR="0" rtl="0" algn="l">
              <a:lnSpc>
                <a:spcPct val="150000"/>
              </a:lnSpc>
              <a:spcBef>
                <a:spcPts val="0"/>
              </a:spcBef>
              <a:spcAft>
                <a:spcPts val="0"/>
              </a:spcAft>
              <a:buNone/>
            </a:pPr>
            <a:r>
              <a:t/>
            </a:r>
            <a:endParaRPr sz="1200">
              <a:solidFill>
                <a:srgbClr val="0055AA"/>
              </a:solidFill>
            </a:endParaRPr>
          </a:p>
        </p:txBody>
      </p:sp>
      <p:sp>
        <p:nvSpPr>
          <p:cNvPr id="856" name="Google Shape;856;p15"/>
          <p:cNvSpPr/>
          <p:nvPr/>
        </p:nvSpPr>
        <p:spPr>
          <a:xfrm>
            <a:off x="4266925" y="1625700"/>
            <a:ext cx="411900" cy="202500"/>
          </a:xfrm>
          <a:prstGeom prst="rightArrow">
            <a:avLst>
              <a:gd fmla="val 50000" name="adj1"/>
              <a:gd fmla="val 50000" name="adj2"/>
            </a:avLst>
          </a:prstGeom>
          <a:solidFill>
            <a:srgbClr val="F1CB03"/>
          </a:solidFill>
          <a:ln cap="flat" cmpd="sng" w="9525">
            <a:solidFill>
              <a:srgbClr val="F4C5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1CB03"/>
              </a:solidFill>
              <a:highlight>
                <a:srgbClr val="F1CB03"/>
              </a:highlight>
            </a:endParaRPr>
          </a:p>
        </p:txBody>
      </p:sp>
      <p:sp>
        <p:nvSpPr>
          <p:cNvPr id="857" name="Google Shape;857;p15"/>
          <p:cNvSpPr/>
          <p:nvPr/>
        </p:nvSpPr>
        <p:spPr>
          <a:xfrm rot="10800000">
            <a:off x="5386900" y="4491225"/>
            <a:ext cx="411900" cy="202500"/>
          </a:xfrm>
          <a:prstGeom prst="rightArrow">
            <a:avLst>
              <a:gd fmla="val 50000" name="adj1"/>
              <a:gd fmla="val 50000" name="adj2"/>
            </a:avLst>
          </a:prstGeom>
          <a:solidFill>
            <a:srgbClr val="F1CB03"/>
          </a:solidFill>
          <a:ln cap="flat" cmpd="sng" w="9525">
            <a:solidFill>
              <a:srgbClr val="F1CB0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2" name="Shape 862"/>
        <p:cNvGrpSpPr/>
        <p:nvPr/>
      </p:nvGrpSpPr>
      <p:grpSpPr>
        <a:xfrm>
          <a:off x="0" y="0"/>
          <a:ext cx="0" cy="0"/>
          <a:chOff x="0" y="0"/>
          <a:chExt cx="0" cy="0"/>
        </a:xfrm>
      </p:grpSpPr>
      <p:sp>
        <p:nvSpPr>
          <p:cNvPr id="863" name="Google Shape;863;g37af0b24f8e_0_10"/>
          <p:cNvSpPr txBox="1"/>
          <p:nvPr>
            <p:ph type="title"/>
          </p:nvPr>
        </p:nvSpPr>
        <p:spPr>
          <a:xfrm>
            <a:off x="972127" y="347852"/>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RRIP Performance, CY 2018- CY 2024</a:t>
            </a:r>
            <a:endParaRPr/>
          </a:p>
        </p:txBody>
      </p:sp>
      <p:sp>
        <p:nvSpPr>
          <p:cNvPr id="864" name="Google Shape;864;g37af0b24f8e_0_10"/>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solidFill>
                  <a:schemeClr val="dk1"/>
                </a:solidFill>
              </a:rPr>
              <a:t>‹#›</a:t>
            </a:fld>
            <a:endParaRPr>
              <a:solidFill>
                <a:schemeClr val="dk1"/>
              </a:solidFill>
            </a:endParaRPr>
          </a:p>
        </p:txBody>
      </p:sp>
      <p:pic>
        <p:nvPicPr>
          <p:cNvPr id="865" name="Google Shape;865;g37af0b24f8e_0_10"/>
          <p:cNvPicPr preferRelativeResize="0"/>
          <p:nvPr/>
        </p:nvPicPr>
        <p:blipFill>
          <a:blip r:embed="rId3">
            <a:alphaModFix/>
          </a:blip>
          <a:stretch>
            <a:fillRect/>
          </a:stretch>
        </p:blipFill>
        <p:spPr>
          <a:xfrm>
            <a:off x="266625" y="1248050"/>
            <a:ext cx="7785757" cy="4361900"/>
          </a:xfrm>
          <a:prstGeom prst="rect">
            <a:avLst/>
          </a:prstGeom>
          <a:noFill/>
          <a:ln cap="flat" cmpd="sng" w="25400">
            <a:solidFill>
              <a:srgbClr val="000000"/>
            </a:solidFill>
            <a:prstDash val="solid"/>
            <a:miter lim="8000"/>
            <a:headEnd len="sm" w="sm" type="none"/>
            <a:tailEnd len="sm" w="sm" type="none"/>
          </a:ln>
        </p:spPr>
      </p:pic>
      <p:sp>
        <p:nvSpPr>
          <p:cNvPr id="866" name="Google Shape;866;g37af0b24f8e_0_10"/>
          <p:cNvSpPr txBox="1"/>
          <p:nvPr/>
        </p:nvSpPr>
        <p:spPr>
          <a:xfrm>
            <a:off x="8052375" y="2357450"/>
            <a:ext cx="4075200" cy="20163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600"/>
              </a:spcAft>
              <a:buNone/>
            </a:pPr>
            <a:r>
              <a:rPr lang="en-US">
                <a:solidFill>
                  <a:srgbClr val="0055AA"/>
                </a:solidFill>
              </a:rPr>
              <a:t>Since the beginning of the TCOC model in 2018, Maryland has made improvements in case-mix adjusted readmission rates with All-payer, Medicare FFS, and Medicaid MCO readmission reductions of 7.63 percent, 7.97 percent and 9.73 percent respectively as of 2024.</a:t>
            </a:r>
            <a:endParaRPr>
              <a:solidFill>
                <a:srgbClr val="0055AA"/>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0" name="Shape 870"/>
        <p:cNvGrpSpPr/>
        <p:nvPr/>
      </p:nvGrpSpPr>
      <p:grpSpPr>
        <a:xfrm>
          <a:off x="0" y="0"/>
          <a:ext cx="0" cy="0"/>
          <a:chOff x="0" y="0"/>
          <a:chExt cx="0" cy="0"/>
        </a:xfrm>
      </p:grpSpPr>
      <p:sp>
        <p:nvSpPr>
          <p:cNvPr id="871" name="Google Shape;871;g37df78c8e3c_1_74"/>
          <p:cNvSpPr txBox="1"/>
          <p:nvPr>
            <p:ph type="title"/>
          </p:nvPr>
        </p:nvSpPr>
        <p:spPr>
          <a:xfrm>
            <a:off x="5771600" y="80275"/>
            <a:ext cx="6339000" cy="850800"/>
          </a:xfrm>
          <a:prstGeom prst="rect">
            <a:avLst/>
          </a:prstGeom>
          <a:noFill/>
          <a:ln>
            <a:noFill/>
          </a:ln>
        </p:spPr>
        <p:txBody>
          <a:bodyPr anchorCtr="0" anchor="t" bIns="45700" lIns="91425" spcFirstLastPara="1" rIns="91425" wrap="square" tIns="45700">
            <a:noAutofit/>
          </a:bodyPr>
          <a:lstStyle/>
          <a:p>
            <a:pPr indent="0" lvl="0" marL="0" rtl="0" algn="l">
              <a:lnSpc>
                <a:spcPct val="150000"/>
              </a:lnSpc>
              <a:spcBef>
                <a:spcPts val="0"/>
              </a:spcBef>
              <a:spcAft>
                <a:spcPts val="600"/>
              </a:spcAft>
              <a:buNone/>
            </a:pPr>
            <a:r>
              <a:rPr lang="en-US" sz="1200">
                <a:solidFill>
                  <a:srgbClr val="0055AA"/>
                </a:solidFill>
              </a:rPr>
              <a:t>Hospital attainment rates, which are adjusted for out of state readmissions for fairness, ranged from 7.60 percent to 16.27 percent. There were 9 hospitals that performed better (below) than the attainment threshold of 11.28 percent. While the majority of the hospitals do not perform better than the attainment goal, this attainment goal was set at the 75th percentile using benchmarking data for Medicare and commercial </a:t>
            </a:r>
            <a:r>
              <a:rPr lang="en-US" sz="1200">
                <a:solidFill>
                  <a:srgbClr val="0055AA"/>
                </a:solidFill>
              </a:rPr>
              <a:t>payers</a:t>
            </a:r>
            <a:r>
              <a:rPr lang="en-US" sz="1200">
                <a:solidFill>
                  <a:srgbClr val="0055AA"/>
                </a:solidFill>
              </a:rPr>
              <a:t> thus, to be rewarded a hospital must perform significantly better than the average benchmarks. </a:t>
            </a:r>
            <a:endParaRPr sz="1200">
              <a:solidFill>
                <a:srgbClr val="0055AA"/>
              </a:solidFill>
            </a:endParaRPr>
          </a:p>
        </p:txBody>
      </p:sp>
      <p:sp>
        <p:nvSpPr>
          <p:cNvPr id="872" name="Google Shape;872;g37df78c8e3c_1_74"/>
          <p:cNvSpPr txBox="1"/>
          <p:nvPr>
            <p:ph idx="2" type="body"/>
          </p:nvPr>
        </p:nvSpPr>
        <p:spPr>
          <a:xfrm>
            <a:off x="127000" y="6376450"/>
            <a:ext cx="1856400" cy="320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SzPts val="2200"/>
              <a:buNone/>
            </a:pPr>
            <a:r>
              <a:rPr lang="en-US" sz="1200"/>
              <a:t>Data Source: Case-Mix</a:t>
            </a:r>
            <a:endParaRPr sz="1200"/>
          </a:p>
        </p:txBody>
      </p:sp>
      <p:pic>
        <p:nvPicPr>
          <p:cNvPr id="873" name="Google Shape;873;g37df78c8e3c_1_74"/>
          <p:cNvPicPr preferRelativeResize="0"/>
          <p:nvPr/>
        </p:nvPicPr>
        <p:blipFill>
          <a:blip r:embed="rId3">
            <a:alphaModFix/>
          </a:blip>
          <a:stretch>
            <a:fillRect/>
          </a:stretch>
        </p:blipFill>
        <p:spPr>
          <a:xfrm>
            <a:off x="32675" y="291625"/>
            <a:ext cx="5660475" cy="3929218"/>
          </a:xfrm>
          <a:prstGeom prst="rect">
            <a:avLst/>
          </a:prstGeom>
          <a:noFill/>
          <a:ln cap="flat" cmpd="sng" w="25400">
            <a:solidFill>
              <a:srgbClr val="000000"/>
            </a:solidFill>
            <a:prstDash val="solid"/>
            <a:miter lim="8000"/>
            <a:headEnd len="sm" w="sm" type="none"/>
            <a:tailEnd len="sm" w="sm" type="none"/>
          </a:ln>
        </p:spPr>
      </p:pic>
      <p:pic>
        <p:nvPicPr>
          <p:cNvPr id="874" name="Google Shape;874;g37df78c8e3c_1_74"/>
          <p:cNvPicPr preferRelativeResize="0"/>
          <p:nvPr/>
        </p:nvPicPr>
        <p:blipFill>
          <a:blip r:embed="rId4">
            <a:alphaModFix/>
          </a:blip>
          <a:stretch>
            <a:fillRect/>
          </a:stretch>
        </p:blipFill>
        <p:spPr>
          <a:xfrm>
            <a:off x="5693138" y="2157712"/>
            <a:ext cx="6377525" cy="3951900"/>
          </a:xfrm>
          <a:prstGeom prst="rect">
            <a:avLst/>
          </a:prstGeom>
          <a:noFill/>
          <a:ln cap="flat" cmpd="sng" w="25400">
            <a:solidFill>
              <a:srgbClr val="000000"/>
            </a:solidFill>
            <a:prstDash val="solid"/>
            <a:miter lim="8000"/>
            <a:headEnd len="sm" w="sm" type="none"/>
            <a:tailEnd len="sm" w="sm" type="none"/>
          </a:ln>
        </p:spPr>
      </p:pic>
      <p:sp>
        <p:nvSpPr>
          <p:cNvPr id="875" name="Google Shape;875;g37df78c8e3c_1_74"/>
          <p:cNvSpPr txBox="1"/>
          <p:nvPr/>
        </p:nvSpPr>
        <p:spPr>
          <a:xfrm>
            <a:off x="228800" y="4698350"/>
            <a:ext cx="5169000" cy="12006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600"/>
              </a:spcAft>
              <a:buNone/>
            </a:pPr>
            <a:r>
              <a:rPr lang="en-US" sz="1200">
                <a:solidFill>
                  <a:srgbClr val="0055AA"/>
                </a:solidFill>
              </a:rPr>
              <a:t>In </a:t>
            </a:r>
            <a:r>
              <a:rPr lang="en-US" sz="1200">
                <a:solidFill>
                  <a:srgbClr val="0055AA"/>
                </a:solidFill>
              </a:rPr>
              <a:t>CY 2024, 19 hospitals had reductions in readmissions from the two-year base period of CY 2022/2023.  Improvements ranged from -0.21 percent to -32.38 percent. 15 hospitals achieved the RY 2026 improvement target of reducing all-payer readmissions by 2.53 percent.</a:t>
            </a:r>
            <a:r>
              <a:rPr lang="en-US" sz="1000"/>
              <a:t> </a:t>
            </a:r>
            <a:endParaRPr sz="1000"/>
          </a:p>
        </p:txBody>
      </p:sp>
      <p:sp>
        <p:nvSpPr>
          <p:cNvPr id="876" name="Google Shape;876;g37df78c8e3c_1_74"/>
          <p:cNvSpPr/>
          <p:nvPr/>
        </p:nvSpPr>
        <p:spPr>
          <a:xfrm rot="-5400000">
            <a:off x="2410225" y="4391150"/>
            <a:ext cx="411900" cy="202500"/>
          </a:xfrm>
          <a:prstGeom prst="rightArrow">
            <a:avLst>
              <a:gd fmla="val 50000" name="adj1"/>
              <a:gd fmla="val 50000" name="adj2"/>
            </a:avLst>
          </a:prstGeom>
          <a:solidFill>
            <a:srgbClr val="F1CB03"/>
          </a:solidFill>
          <a:ln cap="flat" cmpd="sng" w="9525">
            <a:solidFill>
              <a:srgbClr val="F4C5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1CB03"/>
              </a:solidFill>
              <a:highlight>
                <a:srgbClr val="F1CB03"/>
              </a:highlight>
            </a:endParaRPr>
          </a:p>
        </p:txBody>
      </p:sp>
      <p:sp>
        <p:nvSpPr>
          <p:cNvPr id="877" name="Google Shape;877;g37df78c8e3c_1_74"/>
          <p:cNvSpPr/>
          <p:nvPr/>
        </p:nvSpPr>
        <p:spPr>
          <a:xfrm rot="5400000">
            <a:off x="8675954" y="1797685"/>
            <a:ext cx="411900" cy="202500"/>
          </a:xfrm>
          <a:prstGeom prst="rightArrow">
            <a:avLst>
              <a:gd fmla="val 50000" name="adj1"/>
              <a:gd fmla="val 50000" name="adj2"/>
            </a:avLst>
          </a:prstGeom>
          <a:solidFill>
            <a:srgbClr val="F1CB03"/>
          </a:solidFill>
          <a:ln cap="flat" cmpd="sng" w="9525">
            <a:solidFill>
              <a:srgbClr val="F4C55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solidFill>
                <a:srgbClr val="F1CB03"/>
              </a:solidFill>
              <a:highlight>
                <a:srgbClr val="F1CB03"/>
              </a:highlight>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2" name="Shape 882"/>
        <p:cNvGrpSpPr/>
        <p:nvPr/>
      </p:nvGrpSpPr>
      <p:grpSpPr>
        <a:xfrm>
          <a:off x="0" y="0"/>
          <a:ext cx="0" cy="0"/>
          <a:chOff x="0" y="0"/>
          <a:chExt cx="0" cy="0"/>
        </a:xfrm>
      </p:grpSpPr>
      <p:sp>
        <p:nvSpPr>
          <p:cNvPr id="883" name="Google Shape;883;g37af0b24f8e_0_22"/>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884" name="Google Shape;884;g37af0b24f8e_0_22"/>
          <p:cNvSpPr txBox="1"/>
          <p:nvPr>
            <p:ph type="title"/>
          </p:nvPr>
        </p:nvSpPr>
        <p:spPr>
          <a:xfrm>
            <a:off x="950827" y="433027"/>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HWR and HRRP Condition-Specific Weighted Readmission Rates, Maryland-US</a:t>
            </a:r>
            <a:endParaRPr/>
          </a:p>
        </p:txBody>
      </p:sp>
      <p:pic>
        <p:nvPicPr>
          <p:cNvPr id="885" name="Google Shape;885;g37af0b24f8e_0_22"/>
          <p:cNvPicPr preferRelativeResize="0"/>
          <p:nvPr/>
        </p:nvPicPr>
        <p:blipFill>
          <a:blip r:embed="rId3">
            <a:alphaModFix/>
          </a:blip>
          <a:stretch>
            <a:fillRect/>
          </a:stretch>
        </p:blipFill>
        <p:spPr>
          <a:xfrm>
            <a:off x="-53675" y="2754663"/>
            <a:ext cx="5970250" cy="3072925"/>
          </a:xfrm>
          <a:prstGeom prst="rect">
            <a:avLst/>
          </a:prstGeom>
          <a:noFill/>
          <a:ln>
            <a:noFill/>
          </a:ln>
        </p:spPr>
      </p:pic>
      <p:pic>
        <p:nvPicPr>
          <p:cNvPr id="886" name="Google Shape;886;g37af0b24f8e_0_22"/>
          <p:cNvPicPr preferRelativeResize="0"/>
          <p:nvPr/>
        </p:nvPicPr>
        <p:blipFill rotWithShape="1">
          <a:blip r:embed="rId4">
            <a:alphaModFix/>
          </a:blip>
          <a:srcRect b="3162" l="835" r="845" t="1861"/>
          <a:stretch/>
        </p:blipFill>
        <p:spPr>
          <a:xfrm>
            <a:off x="5786325" y="2836538"/>
            <a:ext cx="6304025" cy="2909150"/>
          </a:xfrm>
          <a:prstGeom prst="rect">
            <a:avLst/>
          </a:prstGeom>
          <a:noFill/>
          <a:ln cap="flat" cmpd="sng" w="25400">
            <a:solidFill>
              <a:srgbClr val="000000"/>
            </a:solidFill>
            <a:prstDash val="solid"/>
            <a:miter lim="8000"/>
            <a:headEnd len="sm" w="sm" type="none"/>
            <a:tailEnd len="sm" w="sm" type="none"/>
          </a:ln>
        </p:spPr>
      </p:pic>
      <p:sp>
        <p:nvSpPr>
          <p:cNvPr id="887" name="Google Shape;887;g37af0b24f8e_0_22"/>
          <p:cNvSpPr txBox="1"/>
          <p:nvPr/>
        </p:nvSpPr>
        <p:spPr>
          <a:xfrm>
            <a:off x="629475" y="1623475"/>
            <a:ext cx="11329200" cy="1015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sz="1800">
                <a:solidFill>
                  <a:srgbClr val="0055AA"/>
                </a:solidFill>
              </a:rPr>
              <a:t>Maryland’s rate is lower (better) for all conditions except Hip/Knee. Maryland performed a half percentage point better than the Nation (0.53%) on the HHWR measure. The most recent data also indicates that 42 out of 43 Maryland hospitals perform the same (n=30) or better (n=12) than the nation on the HHWR.</a:t>
            </a:r>
            <a:endParaRPr sz="1800"/>
          </a:p>
        </p:txBody>
      </p:sp>
      <p:sp>
        <p:nvSpPr>
          <p:cNvPr id="888" name="Google Shape;888;g37af0b24f8e_0_22"/>
          <p:cNvSpPr txBox="1"/>
          <p:nvPr>
            <p:ph idx="2" type="body"/>
          </p:nvPr>
        </p:nvSpPr>
        <p:spPr>
          <a:xfrm>
            <a:off x="87200" y="5887250"/>
            <a:ext cx="7471200" cy="8121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2200"/>
              <a:buNone/>
            </a:pPr>
            <a:r>
              <a:rPr lang="en-US" sz="1200"/>
              <a:t>Data Source: Care Compare </a:t>
            </a:r>
            <a:endParaRPr sz="1200"/>
          </a:p>
          <a:p>
            <a:pPr indent="0" lvl="0" marL="0" rtl="0" algn="l">
              <a:lnSpc>
                <a:spcPct val="100000"/>
              </a:lnSpc>
              <a:spcBef>
                <a:spcPts val="0"/>
              </a:spcBef>
              <a:spcAft>
                <a:spcPts val="0"/>
              </a:spcAft>
              <a:buSzPts val="2200"/>
              <a:buNone/>
            </a:pPr>
            <a:r>
              <a:rPr lang="en-US" sz="1200"/>
              <a:t>Condition Specific Measures:  7/1/2021-6/30/2024</a:t>
            </a:r>
            <a:endParaRPr sz="1200"/>
          </a:p>
          <a:p>
            <a:pPr indent="0" lvl="0" marL="0" rtl="0" algn="l">
              <a:lnSpc>
                <a:spcPct val="100000"/>
              </a:lnSpc>
              <a:spcBef>
                <a:spcPts val="0"/>
              </a:spcBef>
              <a:spcAft>
                <a:spcPts val="0"/>
              </a:spcAft>
              <a:buSzPts val="2200"/>
              <a:buNone/>
            </a:pPr>
            <a:r>
              <a:rPr lang="en-US" sz="1200"/>
              <a:t>Hybrid Hospital-Wide Readmissions:  7/1/2023-6/30/2024</a:t>
            </a:r>
            <a:endParaRPr sz="1200"/>
          </a:p>
          <a:p>
            <a:pPr indent="0" lvl="0" marL="0" rtl="0" algn="l">
              <a:lnSpc>
                <a:spcPct val="100000"/>
              </a:lnSpc>
              <a:spcBef>
                <a:spcPts val="0"/>
              </a:spcBef>
              <a:spcAft>
                <a:spcPts val="0"/>
              </a:spcAft>
              <a:buSzPts val="2200"/>
              <a:buNone/>
            </a:pPr>
            <a:r>
              <a:t/>
            </a:r>
            <a:endParaRPr sz="12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3" name="Shape 893"/>
        <p:cNvGrpSpPr/>
        <p:nvPr/>
      </p:nvGrpSpPr>
      <p:grpSpPr>
        <a:xfrm>
          <a:off x="0" y="0"/>
          <a:ext cx="0" cy="0"/>
          <a:chOff x="0" y="0"/>
          <a:chExt cx="0" cy="0"/>
        </a:xfrm>
      </p:grpSpPr>
      <p:sp>
        <p:nvSpPr>
          <p:cNvPr id="894" name="Google Shape;894;g37af0b24f8e_0_66"/>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895" name="Google Shape;895;g37af0b24f8e_0_66"/>
          <p:cNvSpPr txBox="1"/>
          <p:nvPr>
            <p:ph type="title"/>
          </p:nvPr>
        </p:nvSpPr>
        <p:spPr>
          <a:xfrm>
            <a:off x="972127" y="347852"/>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FFY 2025 HRRP Performance, MD vs Nation</a:t>
            </a:r>
            <a:endParaRPr/>
          </a:p>
        </p:txBody>
      </p:sp>
      <p:pic>
        <p:nvPicPr>
          <p:cNvPr id="896" name="Google Shape;896;g37af0b24f8e_0_66"/>
          <p:cNvPicPr preferRelativeResize="0"/>
          <p:nvPr/>
        </p:nvPicPr>
        <p:blipFill>
          <a:blip r:embed="rId3">
            <a:alphaModFix/>
          </a:blip>
          <a:stretch>
            <a:fillRect/>
          </a:stretch>
        </p:blipFill>
        <p:spPr>
          <a:xfrm>
            <a:off x="4519287" y="1068975"/>
            <a:ext cx="6979525" cy="4891475"/>
          </a:xfrm>
          <a:prstGeom prst="rect">
            <a:avLst/>
          </a:prstGeom>
          <a:noFill/>
          <a:ln>
            <a:noFill/>
          </a:ln>
        </p:spPr>
      </p:pic>
      <p:sp>
        <p:nvSpPr>
          <p:cNvPr id="897" name="Google Shape;897;g37af0b24f8e_0_66"/>
          <p:cNvSpPr txBox="1"/>
          <p:nvPr/>
        </p:nvSpPr>
        <p:spPr>
          <a:xfrm>
            <a:off x="101125" y="1397075"/>
            <a:ext cx="4276800" cy="29553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rPr lang="en-US" sz="1800">
                <a:solidFill>
                  <a:srgbClr val="0055AA"/>
                </a:solidFill>
              </a:rPr>
              <a:t>Data from CMMI indicates that </a:t>
            </a:r>
            <a:r>
              <a:rPr lang="en-US" sz="1800">
                <a:solidFill>
                  <a:srgbClr val="0055AA"/>
                </a:solidFill>
              </a:rPr>
              <a:t>a higher proportion of hospitals in Maryland would be penalized for excess readmissions, but on average Maryland hospitals have lower penalties indicating they perform better than national hospitals on excess readmissions.</a:t>
            </a:r>
            <a:endParaRPr sz="1800">
              <a:solidFill>
                <a:srgbClr val="0055AA"/>
              </a:solidFill>
            </a:endParaRPr>
          </a:p>
          <a:p>
            <a:pPr indent="0" lvl="0" marL="0" rtl="0" algn="l">
              <a:lnSpc>
                <a:spcPct val="100000"/>
              </a:lnSpc>
              <a:spcBef>
                <a:spcPts val="0"/>
              </a:spcBef>
              <a:spcAft>
                <a:spcPts val="0"/>
              </a:spcAft>
              <a:buNone/>
            </a:pPr>
            <a:r>
              <a:t/>
            </a:r>
            <a:endParaRPr sz="1800">
              <a:solidFill>
                <a:srgbClr val="0055AA"/>
              </a:solidFill>
            </a:endParaRPr>
          </a:p>
          <a:p>
            <a:pPr indent="0" lvl="0" marL="0" rtl="0" algn="l">
              <a:lnSpc>
                <a:spcPct val="100000"/>
              </a:lnSpc>
              <a:spcBef>
                <a:spcPts val="0"/>
              </a:spcBef>
              <a:spcAft>
                <a:spcPts val="0"/>
              </a:spcAft>
              <a:buNone/>
            </a:pPr>
            <a:r>
              <a:rPr lang="en-US" sz="1800">
                <a:solidFill>
                  <a:srgbClr val="0055AA"/>
                </a:solidFill>
              </a:rPr>
              <a:t>The lower average penalties are for all Duel Peer groups.</a:t>
            </a:r>
            <a:endParaRPr sz="1800">
              <a:solidFill>
                <a:srgbClr val="0055AA"/>
              </a:solidFill>
            </a:endParaRPr>
          </a:p>
        </p:txBody>
      </p:sp>
      <p:sp>
        <p:nvSpPr>
          <p:cNvPr id="898" name="Google Shape;898;g37af0b24f8e_0_66"/>
          <p:cNvSpPr txBox="1"/>
          <p:nvPr>
            <p:ph idx="2" type="body"/>
          </p:nvPr>
        </p:nvSpPr>
        <p:spPr>
          <a:xfrm>
            <a:off x="6351400" y="5892775"/>
            <a:ext cx="1947900" cy="3207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1000"/>
              </a:spcBef>
              <a:spcAft>
                <a:spcPts val="0"/>
              </a:spcAft>
              <a:buSzPts val="2200"/>
              <a:buNone/>
            </a:pPr>
            <a:r>
              <a:rPr lang="en-US" sz="1200"/>
              <a:t>Data Source: CMMI</a:t>
            </a:r>
            <a:endParaRPr sz="1200"/>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3" name="Shape 903"/>
        <p:cNvGrpSpPr/>
        <p:nvPr/>
      </p:nvGrpSpPr>
      <p:grpSpPr>
        <a:xfrm>
          <a:off x="0" y="0"/>
          <a:ext cx="0" cy="0"/>
          <a:chOff x="0" y="0"/>
          <a:chExt cx="0" cy="0"/>
        </a:xfrm>
      </p:grpSpPr>
      <p:sp>
        <p:nvSpPr>
          <p:cNvPr id="904" name="Google Shape;904;g37f2a67f6d9_0_78"/>
          <p:cNvSpPr txBox="1"/>
          <p:nvPr>
            <p:ph type="title"/>
          </p:nvPr>
        </p:nvSpPr>
        <p:spPr>
          <a:xfrm>
            <a:off x="972127" y="347852"/>
            <a:ext cx="10515600" cy="5955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Revenue Adjustments and Performance Recap</a:t>
            </a:r>
            <a:endParaRPr/>
          </a:p>
        </p:txBody>
      </p:sp>
      <p:sp>
        <p:nvSpPr>
          <p:cNvPr id="905" name="Google Shape;905;g37f2a67f6d9_0_78"/>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t>‹#›</a:t>
            </a:fld>
            <a:endParaRPr/>
          </a:p>
        </p:txBody>
      </p:sp>
      <p:sp>
        <p:nvSpPr>
          <p:cNvPr id="906" name="Google Shape;906;g37f2a67f6d9_0_78"/>
          <p:cNvSpPr txBox="1"/>
          <p:nvPr/>
        </p:nvSpPr>
        <p:spPr>
          <a:xfrm>
            <a:off x="780775" y="943338"/>
            <a:ext cx="9658200" cy="4834800"/>
          </a:xfrm>
          <a:prstGeom prst="rect">
            <a:avLst/>
          </a:prstGeom>
          <a:noFill/>
          <a:ln>
            <a:noFill/>
          </a:ln>
        </p:spPr>
        <p:txBody>
          <a:bodyPr anchorCtr="0" anchor="t" bIns="91425" lIns="91425" spcFirstLastPara="1" rIns="91425" wrap="square" tIns="91425">
            <a:spAutoFit/>
          </a:bodyPr>
          <a:lstStyle/>
          <a:p>
            <a:pPr indent="-342900" lvl="0" marL="457200" rtl="0" algn="l">
              <a:lnSpc>
                <a:spcPct val="115000"/>
              </a:lnSpc>
              <a:spcBef>
                <a:spcPts val="0"/>
              </a:spcBef>
              <a:spcAft>
                <a:spcPts val="0"/>
              </a:spcAft>
              <a:buClr>
                <a:schemeClr val="dk1"/>
              </a:buClr>
              <a:buSzPts val="1800"/>
              <a:buChar char="●"/>
            </a:pPr>
            <a:r>
              <a:rPr lang="en-US" sz="1800">
                <a:solidFill>
                  <a:schemeClr val="dk1"/>
                </a:solidFill>
              </a:rPr>
              <a:t>Revenue adjustments:</a:t>
            </a:r>
            <a:endParaRPr sz="1800">
              <a:solidFill>
                <a:schemeClr val="dk1"/>
              </a:solidFill>
            </a:endParaRPr>
          </a:p>
          <a:p>
            <a:pPr indent="-342900" lvl="1" marL="914400" rtl="0" algn="l">
              <a:lnSpc>
                <a:spcPct val="115000"/>
              </a:lnSpc>
              <a:spcBef>
                <a:spcPts val="600"/>
              </a:spcBef>
              <a:spcAft>
                <a:spcPts val="0"/>
              </a:spcAft>
              <a:buClr>
                <a:schemeClr val="dk1"/>
              </a:buClr>
              <a:buSzPts val="1800"/>
              <a:buChar char="○"/>
            </a:pPr>
            <a:r>
              <a:rPr lang="en-US" sz="1800">
                <a:solidFill>
                  <a:schemeClr val="dk1"/>
                </a:solidFill>
              </a:rPr>
              <a:t>RY 2026:  19 hospitals received scaled rewards for a total of about $17M, 24 hospitals received penalties for a total of about $45M, resulting in the statewide net total of about -$28M. </a:t>
            </a:r>
            <a:endParaRPr sz="1800">
              <a:solidFill>
                <a:schemeClr val="dk1"/>
              </a:solidFill>
            </a:endParaRPr>
          </a:p>
          <a:p>
            <a:pPr indent="-342900" lvl="1" marL="914400" rtl="0" algn="l">
              <a:lnSpc>
                <a:spcPct val="115000"/>
              </a:lnSpc>
              <a:spcBef>
                <a:spcPts val="600"/>
              </a:spcBef>
              <a:spcAft>
                <a:spcPts val="0"/>
              </a:spcAft>
              <a:buClr>
                <a:schemeClr val="dk1"/>
              </a:buClr>
              <a:buSzPts val="1800"/>
              <a:buChar char="○"/>
            </a:pPr>
            <a:r>
              <a:rPr lang="en-US" sz="1800">
                <a:solidFill>
                  <a:schemeClr val="dk1"/>
                </a:solidFill>
              </a:rPr>
              <a:t>RY 2025:  20 </a:t>
            </a:r>
            <a:r>
              <a:rPr lang="en-US" sz="1800">
                <a:solidFill>
                  <a:schemeClr val="dk1"/>
                </a:solidFill>
              </a:rPr>
              <a:t>hospitals</a:t>
            </a:r>
            <a:r>
              <a:rPr lang="en-US" sz="1800">
                <a:solidFill>
                  <a:schemeClr val="dk1"/>
                </a:solidFill>
              </a:rPr>
              <a:t> received scaled rewards for a total of about $42M, 24 hospitals received penalties for a total of about -$28M, resulting in the statewide net total about $14M. </a:t>
            </a:r>
            <a:endParaRPr sz="1800">
              <a:solidFill>
                <a:schemeClr val="dk1"/>
              </a:solidFill>
            </a:endParaRPr>
          </a:p>
          <a:p>
            <a:pPr indent="-342900" lvl="0" marL="457200" rtl="0" algn="l">
              <a:lnSpc>
                <a:spcPct val="115000"/>
              </a:lnSpc>
              <a:spcBef>
                <a:spcPts val="600"/>
              </a:spcBef>
              <a:spcAft>
                <a:spcPts val="0"/>
              </a:spcAft>
              <a:buClr>
                <a:schemeClr val="dk1"/>
              </a:buClr>
              <a:buSzPts val="1800"/>
              <a:buChar char="●"/>
            </a:pPr>
            <a:r>
              <a:rPr lang="en-US" sz="1800">
                <a:solidFill>
                  <a:schemeClr val="dk1"/>
                </a:solidFill>
              </a:rPr>
              <a:t>Between 2018 and 2024, Maryland hospitals reduced their all-payer case-mix adjusted readmissions by 7.63 percent, with even higher reductions of 7.97 percent for Medicare FFS beneficiaries and 9.73 percent Medicaid enrollees.</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Maryland performs better than the national average on unadjusted and risk-adjusted readmissions in CY 2024. </a:t>
            </a:r>
            <a:endParaRPr sz="1800">
              <a:solidFill>
                <a:schemeClr val="dk1"/>
              </a:solidFill>
            </a:endParaRPr>
          </a:p>
          <a:p>
            <a:pPr indent="-342900" lvl="0" marL="457200" rtl="0" algn="l">
              <a:lnSpc>
                <a:spcPct val="115000"/>
              </a:lnSpc>
              <a:spcBef>
                <a:spcPts val="0"/>
              </a:spcBef>
              <a:spcAft>
                <a:spcPts val="0"/>
              </a:spcAft>
              <a:buClr>
                <a:schemeClr val="dk1"/>
              </a:buClr>
              <a:buSzPts val="1800"/>
              <a:buChar char="●"/>
            </a:pPr>
            <a:r>
              <a:rPr lang="en-US" sz="1800">
                <a:solidFill>
                  <a:schemeClr val="dk1"/>
                </a:solidFill>
              </a:rPr>
              <a:t>From 2018 through 2024, Maryland has performed statistically significantly better than the nation on the risk-adjusted hospital-wide readmissions measure. </a:t>
            </a:r>
            <a:endParaRPr sz="1800">
              <a:solidFill>
                <a:schemeClr val="dk1"/>
              </a:solidFill>
            </a:endParaRPr>
          </a:p>
        </p:txBody>
      </p:sp>
      <p:sp>
        <p:nvSpPr>
          <p:cNvPr id="907" name="Google Shape;907;g37f2a67f6d9_0_78"/>
          <p:cNvSpPr/>
          <p:nvPr/>
        </p:nvSpPr>
        <p:spPr>
          <a:xfrm>
            <a:off x="1083675" y="5730900"/>
            <a:ext cx="7860300" cy="1127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CMS Medicare Hospital Global Budget Methodology will include additional readmission adjustments in addition to HRRP.  In addition, there will be a Statewide All-Payer readmission goal included in the Population Health Accountability Plan</a:t>
            </a:r>
            <a:endParaRPr sz="18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2" name="Shape 912"/>
        <p:cNvGrpSpPr/>
        <p:nvPr/>
      </p:nvGrpSpPr>
      <p:grpSpPr>
        <a:xfrm>
          <a:off x="0" y="0"/>
          <a:ext cx="0" cy="0"/>
          <a:chOff x="0" y="0"/>
          <a:chExt cx="0" cy="0"/>
        </a:xfrm>
      </p:grpSpPr>
      <p:sp>
        <p:nvSpPr>
          <p:cNvPr id="913" name="Google Shape;913;p28"/>
          <p:cNvSpPr txBox="1"/>
          <p:nvPr>
            <p:ph idx="1" type="body"/>
          </p:nvPr>
        </p:nvSpPr>
        <p:spPr>
          <a:xfrm>
            <a:off x="7814050" y="458550"/>
            <a:ext cx="4085100" cy="5864700"/>
          </a:xfrm>
          <a:prstGeom prst="rect">
            <a:avLst/>
          </a:prstGeom>
          <a:noFill/>
          <a:ln>
            <a:noFill/>
          </a:ln>
        </p:spPr>
        <p:txBody>
          <a:bodyPr anchorCtr="0" anchor="t" bIns="45700" lIns="91425" spcFirstLastPara="1" rIns="91425" wrap="square" tIns="45700">
            <a:noAutofit/>
          </a:bodyPr>
          <a:lstStyle/>
          <a:p>
            <a:pPr indent="-330200" lvl="0" marL="457200" rtl="0" algn="l">
              <a:lnSpc>
                <a:spcPct val="100000"/>
              </a:lnSpc>
              <a:spcBef>
                <a:spcPts val="0"/>
              </a:spcBef>
              <a:spcAft>
                <a:spcPts val="0"/>
              </a:spcAft>
              <a:buSzPts val="1600"/>
              <a:buChar char="●"/>
            </a:pPr>
            <a:r>
              <a:rPr lang="en-US" sz="1600"/>
              <a:t>Maryland has experienced a 17.5 percent decrease across all PQIs in CY 2024 from 2018.</a:t>
            </a:r>
            <a:endParaRPr sz="1600"/>
          </a:p>
          <a:p>
            <a:pPr indent="-330200" lvl="0" marL="457200" rtl="0" algn="l">
              <a:lnSpc>
                <a:spcPct val="100000"/>
              </a:lnSpc>
              <a:spcBef>
                <a:spcPts val="0"/>
              </a:spcBef>
              <a:spcAft>
                <a:spcPts val="0"/>
              </a:spcAft>
              <a:buSzPts val="1600"/>
              <a:buChar char="●"/>
            </a:pPr>
            <a:r>
              <a:rPr lang="en-US" sz="1600"/>
              <a:t>The CY 2024 statewide all-payer risk-adjusted avoidable admissions rate was 1110.64 avoidable admissions per 100,000 Marylanders. This is a slight increase from 2023, 2022, 2021, and 2020.  It is not surprising to see increases in PQIs post-covid.  However it is commendable that there is still sustained improvement relative to 2018.</a:t>
            </a:r>
            <a:endParaRPr sz="1600"/>
          </a:p>
          <a:p>
            <a:pPr indent="-330200" lvl="0" marL="457200" rtl="0" algn="l">
              <a:lnSpc>
                <a:spcPct val="100000"/>
              </a:lnSpc>
              <a:spcBef>
                <a:spcPts val="0"/>
              </a:spcBef>
              <a:spcAft>
                <a:spcPts val="600"/>
              </a:spcAft>
              <a:buSzPts val="1600"/>
              <a:buChar char="●"/>
            </a:pPr>
            <a:r>
              <a:rPr lang="en-US" sz="1600"/>
              <a:t>With the amended PAU policy for SFY 2025, the statewide reduction for PAU is 0.03 percent. Individual hospital cuts are determined by performance on per capita PQIs, PDIs, and the percentage of revenue associated with readmissions.</a:t>
            </a:r>
            <a:endParaRPr sz="1600"/>
          </a:p>
        </p:txBody>
      </p:sp>
      <p:sp>
        <p:nvSpPr>
          <p:cNvPr id="914" name="Google Shape;914;p28"/>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915" name="Google Shape;915;p28"/>
          <p:cNvSpPr txBox="1"/>
          <p:nvPr>
            <p:ph type="title"/>
          </p:nvPr>
        </p:nvSpPr>
        <p:spPr>
          <a:xfrm>
            <a:off x="1075541" y="351810"/>
            <a:ext cx="3045600" cy="10134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sz="3600"/>
              <a:t>PAU PQIs</a:t>
            </a:r>
            <a:endParaRPr sz="3600"/>
          </a:p>
        </p:txBody>
      </p:sp>
      <p:pic>
        <p:nvPicPr>
          <p:cNvPr id="916" name="Google Shape;916;p28"/>
          <p:cNvPicPr preferRelativeResize="0"/>
          <p:nvPr/>
        </p:nvPicPr>
        <p:blipFill>
          <a:blip r:embed="rId3">
            <a:alphaModFix/>
          </a:blip>
          <a:stretch>
            <a:fillRect/>
          </a:stretch>
        </p:blipFill>
        <p:spPr>
          <a:xfrm>
            <a:off x="368150" y="1243075"/>
            <a:ext cx="7412225" cy="4110200"/>
          </a:xfrm>
          <a:prstGeom prst="rect">
            <a:avLst/>
          </a:prstGeom>
          <a:noFill/>
          <a:ln>
            <a:noFill/>
          </a:ln>
        </p:spPr>
      </p:pic>
      <p:sp>
        <p:nvSpPr>
          <p:cNvPr id="917" name="Google Shape;917;p28"/>
          <p:cNvSpPr/>
          <p:nvPr/>
        </p:nvSpPr>
        <p:spPr>
          <a:xfrm>
            <a:off x="1075550" y="5565175"/>
            <a:ext cx="6376500" cy="10134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CMS Medicare Hospital Global Budget Methodology will continue to assess avoidable admissions using AHRQ PQIs</a:t>
            </a:r>
            <a:endParaRPr sz="1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7" name="Shape 587"/>
        <p:cNvGrpSpPr/>
        <p:nvPr/>
      </p:nvGrpSpPr>
      <p:grpSpPr>
        <a:xfrm>
          <a:off x="0" y="0"/>
          <a:ext cx="0" cy="0"/>
          <a:chOff x="0" y="0"/>
          <a:chExt cx="0" cy="0"/>
        </a:xfrm>
      </p:grpSpPr>
      <p:sp>
        <p:nvSpPr>
          <p:cNvPr id="588" name="Google Shape;588;p4"/>
          <p:cNvSpPr txBox="1"/>
          <p:nvPr>
            <p:ph idx="12" type="sldNum"/>
          </p:nvPr>
        </p:nvSpPr>
        <p:spPr>
          <a:xfrm>
            <a:off x="8634413" y="4660105"/>
            <a:ext cx="433500" cy="2739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589" name="Google Shape;589;p4"/>
          <p:cNvSpPr txBox="1"/>
          <p:nvPr>
            <p:ph type="title"/>
          </p:nvPr>
        </p:nvSpPr>
        <p:spPr>
          <a:xfrm>
            <a:off x="996952" y="278127"/>
            <a:ext cx="10515600" cy="10131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PMWG Invited (i) and Confirmed (c) Members</a:t>
            </a:r>
            <a:endParaRPr/>
          </a:p>
        </p:txBody>
      </p:sp>
      <p:graphicFrame>
        <p:nvGraphicFramePr>
          <p:cNvPr id="590" name="Google Shape;590;p4"/>
          <p:cNvGraphicFramePr/>
          <p:nvPr/>
        </p:nvGraphicFramePr>
        <p:xfrm>
          <a:off x="50805" y="1108325"/>
          <a:ext cx="3000000" cy="3000000"/>
        </p:xfrm>
        <a:graphic>
          <a:graphicData uri="http://schemas.openxmlformats.org/drawingml/2006/table">
            <a:tbl>
              <a:tblPr>
                <a:noFill/>
                <a:tableStyleId>{9DE0888B-3FC1-44A8-940B-98F0D6E24A70}</a:tableStyleId>
              </a:tblPr>
              <a:tblGrid>
                <a:gridCol w="1088900"/>
                <a:gridCol w="917100"/>
                <a:gridCol w="3888525"/>
              </a:tblGrid>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Carrie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Adams</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Meritus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381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Kelly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Arthur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Qlarant QIO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Ed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Beranek</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Johns Hopkins Health System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Zahid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Butt</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Medisolv Inc.(c)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305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Tim</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Chizmar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MIEMSS </a:t>
                      </a:r>
                      <a:r>
                        <a:rPr lang="en-US" sz="1200"/>
                        <a:t>(c)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286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Linda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Costa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University of Maryland School of Nursing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Ted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Delbridge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MIEMSS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52425">
                <a:tc>
                  <a:txBody>
                    <a:bodyPr/>
                    <a:lstStyle/>
                    <a:p>
                      <a:pPr indent="0" lvl="0" marL="0" rtl="0" algn="l">
                        <a:spcBef>
                          <a:spcPts val="0"/>
                        </a:spcBef>
                        <a:spcAft>
                          <a:spcPts val="0"/>
                        </a:spcAft>
                        <a:buNone/>
                      </a:pPr>
                      <a:r>
                        <a:rPr lang="en-US"/>
                        <a:t>Shannon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t>Hall</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Community Behavioral Health Assoc of Maryland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35242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Theressa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Lee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Maryland Health Care Commission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77800">
                <a:tc>
                  <a:txBody>
                    <a:bodyPr/>
                    <a:lstStyle/>
                    <a:p>
                      <a:pPr indent="0" lvl="0" marL="0" marR="0" rtl="0" algn="l">
                        <a:lnSpc>
                          <a:spcPct val="100000"/>
                        </a:lnSpc>
                        <a:spcBef>
                          <a:spcPts val="0"/>
                        </a:spcBef>
                        <a:spcAft>
                          <a:spcPts val="0"/>
                        </a:spcAft>
                        <a:buClr>
                          <a:srgbClr val="000000"/>
                        </a:buClr>
                        <a:buSzPts val="1400"/>
                        <a:buFont typeface="Arial"/>
                        <a:buNone/>
                      </a:pPr>
                      <a:r>
                        <a:rPr lang="en-US"/>
                        <a:t>Staci </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t>Lofton</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a:t>Families USA (i)</a:t>
                      </a:r>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476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Angela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Maule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Garrett Regional Medical Center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Patsy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Mcneil</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Adventist Health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095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Stephen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Michaels</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MedStar Southern Maryland Hospital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graphicFrame>
        <p:nvGraphicFramePr>
          <p:cNvPr id="591" name="Google Shape;591;p4"/>
          <p:cNvGraphicFramePr/>
          <p:nvPr/>
        </p:nvGraphicFramePr>
        <p:xfrm>
          <a:off x="5945313" y="1108325"/>
          <a:ext cx="3000000" cy="3000000"/>
        </p:xfrm>
        <a:graphic>
          <a:graphicData uri="http://schemas.openxmlformats.org/drawingml/2006/table">
            <a:tbl>
              <a:tblPr>
                <a:noFill/>
                <a:tableStyleId>{9DE0888B-3FC1-44A8-940B-98F0D6E24A70}</a:tableStyleId>
              </a:tblPr>
              <a:tblGrid>
                <a:gridCol w="1588875"/>
                <a:gridCol w="1080275"/>
                <a:gridCol w="3526725"/>
              </a:tblGrid>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Lily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Mitchell</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CareFirst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Sharon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Neeley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Maryland Department of Health Medicaid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Christine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Nguyen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Families USA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Jonathan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Patrick</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MedStar Health (</a:t>
                      </a:r>
                      <a:r>
                        <a:rPr lang="en-US" sz="1200"/>
                        <a:t>c</a:t>
                      </a:r>
                      <a:r>
                        <a:rPr lang="en-US" sz="1200" u="none" cap="none" strike="noStrike"/>
                        <a:t>) </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Nitza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Santiago</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Lifebridge Health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Dale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Schumacher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MedChi, Maryland State Medical Society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a:t>Ed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Sefarian</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Johns Hopkins Health System </a:t>
                      </a:r>
                      <a:r>
                        <a:rPr lang="en-US" sz="1200"/>
                        <a:t>(c)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190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Madeleine "Maddy"</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Shea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Health Management Associates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1524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Mike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Sokolow</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University of Maryland Medical Systems(c)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190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Geetika "Geeta"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Sood</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JHU SOM,Division of Infectious Diseases</a:t>
                      </a:r>
                      <a:r>
                        <a:rPr lang="en-US" sz="1200"/>
                        <a:t> </a:t>
                      </a:r>
                      <a:r>
                        <a:rPr lang="en-US" sz="1200" u="none" cap="none" strike="noStrike"/>
                        <a:t>(c)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66700">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Bruce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VanDerver</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Maryland Physicians Care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Jamie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White</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u="none" cap="none" strike="noStrike"/>
                        <a:t>Frederick Health (i)</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257175">
                <a:tc>
                  <a:txBody>
                    <a:bodyPr/>
                    <a:lstStyle/>
                    <a:p>
                      <a:pPr indent="0" lvl="0" marL="0" marR="0" rtl="0" algn="l">
                        <a:lnSpc>
                          <a:spcPct val="100000"/>
                        </a:lnSpc>
                        <a:spcBef>
                          <a:spcPts val="0"/>
                        </a:spcBef>
                        <a:spcAft>
                          <a:spcPts val="0"/>
                        </a:spcAft>
                        <a:buClr>
                          <a:srgbClr val="000000"/>
                        </a:buClr>
                        <a:buSzPts val="1200"/>
                        <a:buFont typeface="Arial"/>
                        <a:buNone/>
                      </a:pPr>
                      <a:r>
                        <a:rPr lang="en-US" sz="1200"/>
                        <a:t>Amanda</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Wright</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US" sz="1200"/>
                        <a:t>Maryland Hospital Association (c)</a:t>
                      </a:r>
                      <a:endParaRPr sz="12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bl>
          </a:graphicData>
        </a:graphic>
      </p:graphicFrame>
      <p:cxnSp>
        <p:nvCxnSpPr>
          <p:cNvPr id="592" name="Google Shape;592;p4"/>
          <p:cNvCxnSpPr/>
          <p:nvPr/>
        </p:nvCxnSpPr>
        <p:spPr>
          <a:xfrm flipH="1">
            <a:off x="5939655" y="1083367"/>
            <a:ext cx="5700" cy="4872000"/>
          </a:xfrm>
          <a:prstGeom prst="straightConnector1">
            <a:avLst/>
          </a:prstGeom>
          <a:noFill/>
          <a:ln cap="flat" cmpd="sng" w="38100">
            <a:solidFill>
              <a:schemeClr val="dk2"/>
            </a:solidFill>
            <a:prstDash val="solid"/>
            <a:round/>
            <a:headEnd len="sm" w="sm" type="none"/>
            <a:tailEnd len="sm" w="sm" type="none"/>
          </a:ln>
        </p:spPr>
      </p:cxn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2" name="Shape 922"/>
        <p:cNvGrpSpPr/>
        <p:nvPr/>
      </p:nvGrpSpPr>
      <p:grpSpPr>
        <a:xfrm>
          <a:off x="0" y="0"/>
          <a:ext cx="0" cy="0"/>
          <a:chOff x="0" y="0"/>
          <a:chExt cx="0" cy="0"/>
        </a:xfrm>
      </p:grpSpPr>
      <p:sp>
        <p:nvSpPr>
          <p:cNvPr id="923" name="Google Shape;923;g37fc1f59164_10_0"/>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924" name="Google Shape;924;g37fc1f59164_10_0"/>
          <p:cNvSpPr txBox="1"/>
          <p:nvPr>
            <p:ph idx="2" type="body"/>
          </p:nvPr>
        </p:nvSpPr>
        <p:spPr>
          <a:xfrm>
            <a:off x="786030" y="1179675"/>
            <a:ext cx="10515600" cy="522900"/>
          </a:xfrm>
          <a:prstGeom prst="rect">
            <a:avLst/>
          </a:prstGeom>
        </p:spPr>
        <p:txBody>
          <a:bodyPr anchorCtr="0" anchor="t" bIns="0" lIns="0" spcFirstLastPara="1" rIns="0" wrap="square" tIns="0">
            <a:noAutofit/>
          </a:bodyPr>
          <a:lstStyle/>
          <a:p>
            <a:pPr indent="0" lvl="0" marL="0" rtl="0" algn="l">
              <a:spcBef>
                <a:spcPts val="1000"/>
              </a:spcBef>
              <a:spcAft>
                <a:spcPts val="0"/>
              </a:spcAft>
              <a:buNone/>
            </a:pPr>
            <a:r>
              <a:rPr lang="en-US"/>
              <a:t>Estimates for MD hospitals performance in National programs is applied to All-Payer revenue for comparison purposes; CMS would apply adjustments to Medicare FFS revenue only.</a:t>
            </a:r>
            <a:endParaRPr/>
          </a:p>
        </p:txBody>
      </p:sp>
      <p:sp>
        <p:nvSpPr>
          <p:cNvPr id="925" name="Google Shape;925;g37fc1f59164_10_0"/>
          <p:cNvSpPr txBox="1"/>
          <p:nvPr>
            <p:ph type="title"/>
          </p:nvPr>
        </p:nvSpPr>
        <p:spPr>
          <a:xfrm>
            <a:off x="971552" y="376302"/>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Comparison of RY2025 and FFY2025 Quality Adjustments</a:t>
            </a:r>
            <a:endParaRPr/>
          </a:p>
        </p:txBody>
      </p:sp>
      <p:pic>
        <p:nvPicPr>
          <p:cNvPr id="926" name="Google Shape;926;g37fc1f59164_10_0"/>
          <p:cNvPicPr preferRelativeResize="0"/>
          <p:nvPr/>
        </p:nvPicPr>
        <p:blipFill>
          <a:blip r:embed="rId3">
            <a:alphaModFix/>
          </a:blip>
          <a:stretch>
            <a:fillRect/>
          </a:stretch>
        </p:blipFill>
        <p:spPr>
          <a:xfrm>
            <a:off x="222125" y="2542675"/>
            <a:ext cx="11887199" cy="2969543"/>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g37f580e09e9_1_230"/>
          <p:cNvSpPr txBox="1"/>
          <p:nvPr>
            <p:ph idx="1" type="body"/>
          </p:nvPr>
        </p:nvSpPr>
        <p:spPr>
          <a:xfrm>
            <a:off x="971550" y="1057675"/>
            <a:ext cx="9019800" cy="4432200"/>
          </a:xfrm>
          <a:prstGeom prst="rect">
            <a:avLst/>
          </a:prstGeom>
        </p:spPr>
        <p:txBody>
          <a:bodyPr anchorCtr="0" anchor="t" bIns="45700" lIns="91425" spcFirstLastPara="1" rIns="91425" wrap="square" tIns="45700">
            <a:noAutofit/>
          </a:bodyPr>
          <a:lstStyle/>
          <a:p>
            <a:pPr indent="-355600" lvl="0" marL="457200" rtl="0" algn="l">
              <a:spcBef>
                <a:spcPts val="0"/>
              </a:spcBef>
              <a:spcAft>
                <a:spcPts val="0"/>
              </a:spcAft>
              <a:buSzPts val="2000"/>
              <a:buChar char="•"/>
            </a:pPr>
            <a:r>
              <a:rPr lang="en-US"/>
              <a:t>Review State Agreement and determine with CMMI the basis of</a:t>
            </a:r>
            <a:r>
              <a:rPr lang="en-US"/>
              <a:t> Quality Assessments for CY26-FY28 for Medicare FFS.</a:t>
            </a:r>
            <a:endParaRPr/>
          </a:p>
          <a:p>
            <a:pPr indent="-355600" lvl="0" marL="457200" rtl="0" algn="l">
              <a:spcBef>
                <a:spcPts val="1000"/>
              </a:spcBef>
              <a:spcAft>
                <a:spcPts val="0"/>
              </a:spcAft>
              <a:buSzPts val="2000"/>
              <a:buChar char="•"/>
            </a:pPr>
            <a:r>
              <a:rPr lang="en-US"/>
              <a:t>Review QBR-HVBP differences and move towards alignment with national program in terms of measures and weighting</a:t>
            </a:r>
            <a:r>
              <a:rPr lang="en-US">
                <a:extLst>
                  <a:ext uri="http://customooxmlschemas.google.com/">
                    <go:slidesCustomData xmlns:go="http://customooxmlschemas.google.com/" textRoundtripDataId="23"/>
                  </a:ext>
                </a:extLst>
              </a:rPr>
              <a:t>.</a:t>
            </a:r>
            <a:endParaRPr/>
          </a:p>
          <a:p>
            <a:pPr indent="-342900" lvl="1" marL="914400" rtl="0" algn="l">
              <a:spcBef>
                <a:spcPts val="1000"/>
              </a:spcBef>
              <a:spcAft>
                <a:spcPts val="0"/>
              </a:spcAft>
              <a:buSzPts val="1800"/>
              <a:buChar char="•"/>
            </a:pPr>
            <a:r>
              <a:rPr lang="en-US"/>
              <a:t>Next month PMWG will review QBR-HVBP in detail and make decisions for RY2028 </a:t>
            </a:r>
            <a:endParaRPr/>
          </a:p>
          <a:p>
            <a:pPr indent="-355600" lvl="0" marL="457200" rtl="0" algn="l">
              <a:spcBef>
                <a:spcPts val="1000"/>
              </a:spcBef>
              <a:spcAft>
                <a:spcPts val="0"/>
              </a:spcAft>
              <a:buSzPts val="2000"/>
              <a:buChar char="•"/>
            </a:pPr>
            <a:r>
              <a:rPr lang="en-US"/>
              <a:t>Compare RY26-FY26 MD-National Revenue Adjustments (based on data availability)</a:t>
            </a:r>
            <a:endParaRPr/>
          </a:p>
          <a:p>
            <a:pPr indent="0" lvl="0" marL="0" rtl="0" algn="l">
              <a:spcBef>
                <a:spcPts val="1000"/>
              </a:spcBef>
              <a:spcAft>
                <a:spcPts val="0"/>
              </a:spcAft>
              <a:buNone/>
            </a:pPr>
            <a:r>
              <a:t/>
            </a:r>
            <a:endParaRPr/>
          </a:p>
          <a:p>
            <a:pPr indent="0" lvl="0" marL="457200" rtl="0" algn="l">
              <a:spcBef>
                <a:spcPts val="1000"/>
              </a:spcBef>
              <a:spcAft>
                <a:spcPts val="1000"/>
              </a:spcAft>
              <a:buNone/>
            </a:pPr>
            <a:r>
              <a:t/>
            </a:r>
            <a:endParaRPr/>
          </a:p>
        </p:txBody>
      </p:sp>
      <p:sp>
        <p:nvSpPr>
          <p:cNvPr id="933" name="Google Shape;933;g37f580e09e9_1_230"/>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934" name="Google Shape;934;g37f580e09e9_1_230"/>
          <p:cNvSpPr txBox="1"/>
          <p:nvPr>
            <p:ph type="title"/>
          </p:nvPr>
        </p:nvSpPr>
        <p:spPr>
          <a:xfrm>
            <a:off x="971552" y="276852"/>
            <a:ext cx="10515600" cy="10134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Next Steps</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g37f580e09e9_3_0"/>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SzPts val="2400"/>
              <a:buNone/>
            </a:pPr>
            <a:r>
              <a:rPr lang="en-US">
                <a:extLst>
                  <a:ext uri="http://customooxmlschemas.google.com/">
                    <go:slidesCustomData xmlns:go="http://customooxmlschemas.google.com/" textRoundtripDataId="24"/>
                  </a:ext>
                </a:extLst>
              </a:rPr>
              <a:t> Inpatient Length of Stay</a:t>
            </a:r>
            <a:endParaRPr/>
          </a:p>
        </p:txBody>
      </p:sp>
      <p:sp>
        <p:nvSpPr>
          <p:cNvPr id="941" name="Google Shape;941;g37f580e09e9_3_0"/>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g37f580e09e9_3_17"/>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365897" lvl="0" marL="457200" rtl="0" algn="l">
              <a:lnSpc>
                <a:spcPct val="114000"/>
              </a:lnSpc>
              <a:spcBef>
                <a:spcPts val="1000"/>
              </a:spcBef>
              <a:spcAft>
                <a:spcPts val="0"/>
              </a:spcAft>
              <a:buSzPts val="2162"/>
              <a:buChar char="•"/>
            </a:pPr>
            <a:r>
              <a:rPr lang="en-US"/>
              <a:t>Over the course of the TCOC Model, advances have been achieved on a broad range of quality and efficiency measures.</a:t>
            </a:r>
            <a:endParaRPr/>
          </a:p>
          <a:p>
            <a:pPr indent="-355600" lvl="0" marL="457200" rtl="0" algn="l">
              <a:lnSpc>
                <a:spcPct val="114000"/>
              </a:lnSpc>
              <a:spcBef>
                <a:spcPts val="1000"/>
              </a:spcBef>
              <a:spcAft>
                <a:spcPts val="0"/>
              </a:spcAft>
              <a:buSzPts val="2000"/>
              <a:buChar char="•"/>
            </a:pPr>
            <a:r>
              <a:rPr lang="en-US"/>
              <a:t>Inpatient volume has fallen markedly since 2018.</a:t>
            </a:r>
            <a:endParaRPr/>
          </a:p>
          <a:p>
            <a:pPr indent="-365897" lvl="0" marL="457200" rtl="0" algn="l">
              <a:lnSpc>
                <a:spcPct val="114000"/>
              </a:lnSpc>
              <a:spcBef>
                <a:spcPts val="1000"/>
              </a:spcBef>
              <a:spcAft>
                <a:spcPts val="0"/>
              </a:spcAft>
              <a:buSzPts val="2162"/>
              <a:buChar char="•"/>
            </a:pPr>
            <a:r>
              <a:rPr lang="en-US"/>
              <a:t>In contrast, the length of stay has progressively increased over the same period.</a:t>
            </a:r>
            <a:endParaRPr/>
          </a:p>
          <a:p>
            <a:pPr indent="-355600" lvl="0" marL="457200" rtl="0" algn="l">
              <a:lnSpc>
                <a:spcPct val="114000"/>
              </a:lnSpc>
              <a:spcBef>
                <a:spcPts val="1000"/>
              </a:spcBef>
              <a:spcAft>
                <a:spcPts val="0"/>
              </a:spcAft>
              <a:buSzPts val="2000"/>
              <a:buChar char="•"/>
            </a:pPr>
            <a:r>
              <a:rPr lang="en-US"/>
              <a:t>The Colmers report (July 2025) suggested the Commission develop a policy incentivizing Inpatient Length of Stay (IP LOS) reduction.</a:t>
            </a:r>
            <a:endParaRPr/>
          </a:p>
        </p:txBody>
      </p:sp>
      <p:sp>
        <p:nvSpPr>
          <p:cNvPr id="947" name="Google Shape;947;g37f580e09e9_3_1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Background</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g37f580e09e9_3_22"/>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IP LOS Has Increased in Recent Years</a:t>
            </a:r>
            <a:endParaRPr/>
          </a:p>
        </p:txBody>
      </p:sp>
      <p:pic>
        <p:nvPicPr>
          <p:cNvPr id="953" name="Google Shape;953;g37f580e09e9_3_22"/>
          <p:cNvPicPr preferRelativeResize="0"/>
          <p:nvPr/>
        </p:nvPicPr>
        <p:blipFill rotWithShape="1">
          <a:blip r:embed="rId3">
            <a:alphaModFix/>
          </a:blip>
          <a:srcRect b="0" l="0" r="0" t="0"/>
          <a:stretch/>
        </p:blipFill>
        <p:spPr>
          <a:xfrm>
            <a:off x="935036" y="2075170"/>
            <a:ext cx="5335500" cy="3506700"/>
          </a:xfrm>
          <a:prstGeom prst="rect">
            <a:avLst/>
          </a:prstGeom>
          <a:noFill/>
          <a:ln>
            <a:noFill/>
          </a:ln>
        </p:spPr>
      </p:pic>
      <p:pic>
        <p:nvPicPr>
          <p:cNvPr id="954" name="Google Shape;954;g37f580e09e9_3_22"/>
          <p:cNvPicPr preferRelativeResize="0"/>
          <p:nvPr/>
        </p:nvPicPr>
        <p:blipFill rotWithShape="1">
          <a:blip r:embed="rId4">
            <a:alphaModFix/>
          </a:blip>
          <a:srcRect b="0" l="0" r="0" t="0"/>
          <a:stretch/>
        </p:blipFill>
        <p:spPr>
          <a:xfrm>
            <a:off x="6408240" y="2075171"/>
            <a:ext cx="5042400" cy="3506700"/>
          </a:xfrm>
          <a:prstGeom prst="rect">
            <a:avLst/>
          </a:prstGeom>
          <a:noFill/>
          <a:ln>
            <a:noFill/>
          </a:ln>
        </p:spPr>
      </p:pic>
      <p:sp>
        <p:nvSpPr>
          <p:cNvPr id="955" name="Google Shape;955;g37f580e09e9_3_22"/>
          <p:cNvSpPr txBox="1"/>
          <p:nvPr>
            <p:ph idx="1" type="body"/>
          </p:nvPr>
        </p:nvSpPr>
        <p:spPr>
          <a:xfrm>
            <a:off x="935025" y="1525602"/>
            <a:ext cx="5042400" cy="549600"/>
          </a:xfrm>
          <a:prstGeom prst="rect">
            <a:avLst/>
          </a:prstGeom>
          <a:noFill/>
          <a:ln>
            <a:noFill/>
          </a:ln>
        </p:spPr>
        <p:txBody>
          <a:bodyPr anchorCtr="0" anchor="t" bIns="45700" lIns="91425" spcFirstLastPara="1" rIns="91425" wrap="square" tIns="45700">
            <a:normAutofit/>
          </a:bodyPr>
          <a:lstStyle/>
          <a:p>
            <a:pPr indent="0" lvl="0" marL="0" rtl="0" algn="l">
              <a:lnSpc>
                <a:spcPct val="80000"/>
              </a:lnSpc>
              <a:spcBef>
                <a:spcPts val="1000"/>
              </a:spcBef>
              <a:spcAft>
                <a:spcPts val="0"/>
              </a:spcAft>
              <a:buSzPts val="2818"/>
              <a:buNone/>
            </a:pPr>
            <a:r>
              <a:rPr b="1" lang="en-US" sz="1300"/>
              <a:t>Hospital Admissions per 1,000 Population, 2013-2023</a:t>
            </a:r>
            <a:endParaRPr sz="1300"/>
          </a:p>
        </p:txBody>
      </p:sp>
      <p:sp>
        <p:nvSpPr>
          <p:cNvPr id="956" name="Google Shape;956;g37f580e09e9_3_22"/>
          <p:cNvSpPr txBox="1"/>
          <p:nvPr/>
        </p:nvSpPr>
        <p:spPr>
          <a:xfrm>
            <a:off x="6408250" y="1500000"/>
            <a:ext cx="5285100" cy="6009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1000"/>
              </a:spcBef>
              <a:spcAft>
                <a:spcPts val="0"/>
              </a:spcAft>
              <a:buClr>
                <a:schemeClr val="dk1"/>
              </a:buClr>
              <a:buSzPts val="2400"/>
              <a:buFont typeface="Arial"/>
              <a:buNone/>
            </a:pPr>
            <a:r>
              <a:rPr b="1" lang="en-US" sz="1300">
                <a:solidFill>
                  <a:schemeClr val="dk1"/>
                </a:solidFill>
              </a:rPr>
              <a:t>Mean Inpatient</a:t>
            </a:r>
            <a:r>
              <a:rPr b="1" i="0" lang="en-US" sz="1300" u="none" cap="none" strike="noStrike">
                <a:solidFill>
                  <a:schemeClr val="dk1"/>
                </a:solidFill>
                <a:latin typeface="Arial"/>
                <a:ea typeface="Arial"/>
                <a:cs typeface="Arial"/>
                <a:sym typeface="Arial"/>
              </a:rPr>
              <a:t> I</a:t>
            </a:r>
            <a:r>
              <a:rPr b="1" lang="en-US" sz="1300">
                <a:solidFill>
                  <a:schemeClr val="dk1"/>
                </a:solidFill>
              </a:rPr>
              <a:t>P </a:t>
            </a:r>
            <a:r>
              <a:rPr b="1" i="0" lang="en-US" sz="1300" u="none" cap="none" strike="noStrike">
                <a:solidFill>
                  <a:schemeClr val="dk1"/>
                </a:solidFill>
                <a:latin typeface="Arial"/>
                <a:ea typeface="Arial"/>
                <a:cs typeface="Arial"/>
                <a:sym typeface="Arial"/>
              </a:rPr>
              <a:t>LOS, 2013-2023</a:t>
            </a:r>
            <a:endParaRPr/>
          </a:p>
        </p:txBody>
      </p:sp>
      <p:sp>
        <p:nvSpPr>
          <p:cNvPr id="957" name="Google Shape;957;g37f580e09e9_3_22"/>
          <p:cNvSpPr txBox="1"/>
          <p:nvPr/>
        </p:nvSpPr>
        <p:spPr>
          <a:xfrm>
            <a:off x="1025901" y="5697908"/>
            <a:ext cx="52446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000" u="none" cap="none" strike="noStrike">
                <a:solidFill>
                  <a:srgbClr val="000000"/>
                </a:solidFill>
                <a:latin typeface="Arial"/>
                <a:ea typeface="Arial"/>
                <a:cs typeface="Arial"/>
                <a:sym typeface="Arial"/>
              </a:rPr>
              <a:t>Source: https://www.kff.org/state-category/providers-service-use/hospital-utilization/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1" name="Shape 961"/>
        <p:cNvGrpSpPr/>
        <p:nvPr/>
      </p:nvGrpSpPr>
      <p:grpSpPr>
        <a:xfrm>
          <a:off x="0" y="0"/>
          <a:ext cx="0" cy="0"/>
          <a:chOff x="0" y="0"/>
          <a:chExt cx="0" cy="0"/>
        </a:xfrm>
      </p:grpSpPr>
      <p:sp>
        <p:nvSpPr>
          <p:cNvPr id="962" name="Google Shape;962;g37f580e09e9_3_31"/>
          <p:cNvSpPr txBox="1"/>
          <p:nvPr>
            <p:ph type="title"/>
          </p:nvPr>
        </p:nvSpPr>
        <p:spPr>
          <a:xfrm>
            <a:off x="972125" y="111025"/>
            <a:ext cx="10515600" cy="757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sz="850"/>
          </a:p>
          <a:p>
            <a:pPr indent="0" lvl="0" marL="0" rtl="0" algn="l">
              <a:lnSpc>
                <a:spcPct val="100000"/>
              </a:lnSpc>
              <a:spcBef>
                <a:spcPts val="0"/>
              </a:spcBef>
              <a:spcAft>
                <a:spcPts val="0"/>
              </a:spcAft>
              <a:buNone/>
            </a:pPr>
            <a:r>
              <a:rPr lang="en-US"/>
              <a:t>From 2018-2024, IP LOS Increased at Most </a:t>
            </a:r>
            <a:r>
              <a:rPr lang="en-US">
                <a:extLst>
                  <a:ext uri="http://customooxmlschemas.google.com/">
                    <go:slidesCustomData xmlns:go="http://customooxmlschemas.google.com/" textRoundtripDataId="25"/>
                  </a:ext>
                </a:extLst>
              </a:rPr>
              <a:t>Hospitals</a:t>
            </a:r>
            <a:r>
              <a:rPr lang="en-US"/>
              <a:t> </a:t>
            </a:r>
            <a:endParaRPr sz="3800"/>
          </a:p>
        </p:txBody>
      </p:sp>
      <p:pic>
        <p:nvPicPr>
          <p:cNvPr id="963" name="Google Shape;963;g37f580e09e9_3_31"/>
          <p:cNvPicPr preferRelativeResize="0"/>
          <p:nvPr/>
        </p:nvPicPr>
        <p:blipFill>
          <a:blip r:embed="rId3">
            <a:alphaModFix/>
          </a:blip>
          <a:stretch>
            <a:fillRect/>
          </a:stretch>
        </p:blipFill>
        <p:spPr>
          <a:xfrm>
            <a:off x="480800" y="868375"/>
            <a:ext cx="11159902" cy="5151625"/>
          </a:xfrm>
          <a:prstGeom prst="rect">
            <a:avLst/>
          </a:prstGeom>
          <a:noFill/>
          <a:ln>
            <a:noFill/>
          </a:ln>
        </p:spPr>
      </p:pic>
      <p:sp>
        <p:nvSpPr>
          <p:cNvPr id="964" name="Google Shape;964;g37f580e09e9_3_31"/>
          <p:cNvSpPr txBox="1"/>
          <p:nvPr/>
        </p:nvSpPr>
        <p:spPr>
          <a:xfrm>
            <a:off x="339800" y="6193817"/>
            <a:ext cx="7213200" cy="695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1600">
                <a:solidFill>
                  <a:schemeClr val="dk1"/>
                </a:solidFill>
              </a:rPr>
              <a:t>Source: HSCRC Casemix. Chart reflects percentage change in crude IP LOS</a:t>
            </a:r>
            <a:endParaRPr sz="1600">
              <a:solidFill>
                <a:schemeClr val="dk1"/>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8" name="Shape 968"/>
        <p:cNvGrpSpPr/>
        <p:nvPr/>
      </p:nvGrpSpPr>
      <p:grpSpPr>
        <a:xfrm>
          <a:off x="0" y="0"/>
          <a:ext cx="0" cy="0"/>
          <a:chOff x="0" y="0"/>
          <a:chExt cx="0" cy="0"/>
        </a:xfrm>
      </p:grpSpPr>
      <p:sp>
        <p:nvSpPr>
          <p:cNvPr id="969" name="Google Shape;969;g37f580e09e9_3_49"/>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a:t>Patient Days and Number of Discharges by Year</a:t>
            </a:r>
            <a:endParaRPr/>
          </a:p>
        </p:txBody>
      </p:sp>
      <p:sp>
        <p:nvSpPr>
          <p:cNvPr id="970" name="Google Shape;970;g37f580e09e9_3_49"/>
          <p:cNvSpPr txBox="1"/>
          <p:nvPr/>
        </p:nvSpPr>
        <p:spPr>
          <a:xfrm>
            <a:off x="930150" y="6257925"/>
            <a:ext cx="4234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solidFill>
                  <a:schemeClr val="dk1"/>
                </a:solidFill>
              </a:rPr>
              <a:t>Source: HSCRC Casemix All Payer Inpatient data</a:t>
            </a:r>
            <a:endParaRPr sz="2800">
              <a:solidFill>
                <a:schemeClr val="dk1"/>
              </a:solidFill>
            </a:endParaRPr>
          </a:p>
        </p:txBody>
      </p:sp>
      <p:pic>
        <p:nvPicPr>
          <p:cNvPr id="971" name="Google Shape;971;g37f580e09e9_3_49"/>
          <p:cNvPicPr preferRelativeResize="0"/>
          <p:nvPr/>
        </p:nvPicPr>
        <p:blipFill>
          <a:blip r:embed="rId3">
            <a:alphaModFix/>
          </a:blip>
          <a:stretch>
            <a:fillRect/>
          </a:stretch>
        </p:blipFill>
        <p:spPr>
          <a:xfrm>
            <a:off x="930150" y="948750"/>
            <a:ext cx="10269300" cy="5164749"/>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5" name="Shape 975"/>
        <p:cNvGrpSpPr/>
        <p:nvPr/>
      </p:nvGrpSpPr>
      <p:grpSpPr>
        <a:xfrm>
          <a:off x="0" y="0"/>
          <a:ext cx="0" cy="0"/>
          <a:chOff x="0" y="0"/>
          <a:chExt cx="0" cy="0"/>
        </a:xfrm>
      </p:grpSpPr>
      <p:sp>
        <p:nvSpPr>
          <p:cNvPr id="976" name="Google Shape;976;g37f580e09e9_3_55"/>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lang="en-US"/>
              <a:t>Increase is Consistent Across a Variety of Common DRGs</a:t>
            </a:r>
            <a:endParaRPr/>
          </a:p>
        </p:txBody>
      </p:sp>
      <p:pic>
        <p:nvPicPr>
          <p:cNvPr id="977" name="Google Shape;977;g37f580e09e9_3_55"/>
          <p:cNvPicPr preferRelativeResize="0"/>
          <p:nvPr/>
        </p:nvPicPr>
        <p:blipFill>
          <a:blip r:embed="rId3">
            <a:alphaModFix/>
          </a:blip>
          <a:stretch>
            <a:fillRect/>
          </a:stretch>
        </p:blipFill>
        <p:spPr>
          <a:xfrm>
            <a:off x="972125" y="948750"/>
            <a:ext cx="10354175" cy="5344824"/>
          </a:xfrm>
          <a:prstGeom prst="rect">
            <a:avLst/>
          </a:prstGeom>
          <a:noFill/>
          <a:ln>
            <a:noFill/>
          </a:ln>
        </p:spPr>
      </p:pic>
      <p:sp>
        <p:nvSpPr>
          <p:cNvPr id="978" name="Google Shape;978;g37f580e09e9_3_55"/>
          <p:cNvSpPr txBox="1"/>
          <p:nvPr/>
        </p:nvSpPr>
        <p:spPr>
          <a:xfrm>
            <a:off x="1389100" y="6488250"/>
            <a:ext cx="417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US">
                <a:solidFill>
                  <a:schemeClr val="dk1"/>
                </a:solidFill>
              </a:rPr>
              <a:t>Source: HSCRC Casemix All Payer Inpatient data</a:t>
            </a:r>
            <a:endParaRPr sz="2800">
              <a:solidFill>
                <a:schemeClr val="dk1"/>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g37f580e09e9_3_76"/>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sz="2400"/>
              <a:t>IP </a:t>
            </a:r>
            <a:r>
              <a:rPr lang="en-US" sz="2400"/>
              <a:t>LOS is Elevated for Patients Discharged to Post-Acute Facilities</a:t>
            </a:r>
            <a:endParaRPr/>
          </a:p>
        </p:txBody>
      </p:sp>
      <p:pic>
        <p:nvPicPr>
          <p:cNvPr id="984" name="Google Shape;984;g37f580e09e9_3_76"/>
          <p:cNvPicPr preferRelativeResize="0"/>
          <p:nvPr/>
        </p:nvPicPr>
        <p:blipFill>
          <a:blip r:embed="rId3">
            <a:alphaModFix/>
          </a:blip>
          <a:stretch>
            <a:fillRect/>
          </a:stretch>
        </p:blipFill>
        <p:spPr>
          <a:xfrm>
            <a:off x="972125" y="1069000"/>
            <a:ext cx="10309001" cy="53315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8" name="Shape 988"/>
        <p:cNvGrpSpPr/>
        <p:nvPr/>
      </p:nvGrpSpPr>
      <p:grpSpPr>
        <a:xfrm>
          <a:off x="0" y="0"/>
          <a:ext cx="0" cy="0"/>
          <a:chOff x="0" y="0"/>
          <a:chExt cx="0" cy="0"/>
        </a:xfrm>
      </p:grpSpPr>
      <p:sp>
        <p:nvSpPr>
          <p:cNvPr id="989" name="Google Shape;989;g37f580e09e9_3_81"/>
          <p:cNvSpPr txBox="1"/>
          <p:nvPr>
            <p:ph idx="1" type="body"/>
          </p:nvPr>
        </p:nvSpPr>
        <p:spPr>
          <a:xfrm>
            <a:off x="1021190" y="1401635"/>
            <a:ext cx="10466100" cy="4392000"/>
          </a:xfrm>
          <a:prstGeom prst="rect">
            <a:avLst/>
          </a:prstGeom>
          <a:noFill/>
          <a:ln>
            <a:noFill/>
          </a:ln>
        </p:spPr>
        <p:txBody>
          <a:bodyPr anchorCtr="0" anchor="t" bIns="45700" lIns="91425" spcFirstLastPara="1" rIns="91425" wrap="square" tIns="45700">
            <a:normAutofit fontScale="85000" lnSpcReduction="20000"/>
          </a:bodyPr>
          <a:lstStyle/>
          <a:p>
            <a:pPr indent="-336550" lvl="0" marL="457200" rtl="0" algn="l">
              <a:lnSpc>
                <a:spcPct val="114000"/>
              </a:lnSpc>
              <a:spcBef>
                <a:spcPts val="1000"/>
              </a:spcBef>
              <a:spcAft>
                <a:spcPts val="0"/>
              </a:spcAft>
              <a:buSzPct val="83333"/>
              <a:buChar char="•"/>
            </a:pPr>
            <a:r>
              <a:rPr lang="en-US"/>
              <a:t>Global budgets and TCOC accountability create incentives for hospitals to reduce IP LOS and preventable</a:t>
            </a:r>
            <a:r>
              <a:rPr lang="en-US">
                <a:solidFill>
                  <a:srgbClr val="FF0000"/>
                </a:solidFill>
              </a:rPr>
              <a:t> </a:t>
            </a:r>
            <a:r>
              <a:rPr lang="en-US"/>
              <a:t>admission volume</a:t>
            </a:r>
            <a:endParaRPr/>
          </a:p>
          <a:p>
            <a:pPr indent="-336550" lvl="0" marL="457200" rtl="0" algn="l">
              <a:lnSpc>
                <a:spcPct val="114000"/>
              </a:lnSpc>
              <a:spcBef>
                <a:spcPts val="1000"/>
              </a:spcBef>
              <a:spcAft>
                <a:spcPts val="0"/>
              </a:spcAft>
              <a:buSzPct val="83333"/>
              <a:buChar char="•"/>
            </a:pPr>
            <a:r>
              <a:rPr lang="en-US"/>
              <a:t>While admission volume has fallen, longer IP LOS has resulted in an overall increase in IP utilization as measured by bed days, thus making global budgets less financially sustainable </a:t>
            </a:r>
            <a:endParaRPr/>
          </a:p>
          <a:p>
            <a:pPr indent="-336550" lvl="0" marL="457200" rtl="0" algn="l">
              <a:lnSpc>
                <a:spcPct val="114000"/>
              </a:lnSpc>
              <a:spcBef>
                <a:spcPts val="1000"/>
              </a:spcBef>
              <a:spcAft>
                <a:spcPts val="0"/>
              </a:spcAft>
              <a:buSzPct val="83333"/>
              <a:buChar char="•"/>
            </a:pPr>
            <a:r>
              <a:rPr lang="en-US"/>
              <a:t>A significant opportunity for efficiency and improved care remains around IP LOS</a:t>
            </a:r>
            <a:endParaRPr/>
          </a:p>
          <a:p>
            <a:pPr indent="-336550" lvl="0" marL="457200" rtl="0" algn="l">
              <a:lnSpc>
                <a:spcPct val="114000"/>
              </a:lnSpc>
              <a:spcBef>
                <a:spcPts val="1000"/>
              </a:spcBef>
              <a:spcAft>
                <a:spcPts val="0"/>
              </a:spcAft>
              <a:buClr>
                <a:schemeClr val="dk1"/>
              </a:buClr>
              <a:buSzPct val="83333"/>
              <a:buChar char="•"/>
            </a:pPr>
            <a:r>
              <a:rPr lang="en-US"/>
              <a:t>There is marked variation between hospitals in IP LOS changes since 2018 and</a:t>
            </a:r>
            <a:r>
              <a:rPr lang="en-US">
                <a:extLst>
                  <a:ext uri="http://customooxmlschemas.google.com/">
                    <go:slidesCustomData xmlns:go="http://customooxmlschemas.google.com/" textRoundtripDataId="26"/>
                  </a:ext>
                </a:extLst>
              </a:rPr>
              <a:t> marked variation in Medicare risk adjusted performance relative to national norms.</a:t>
            </a:r>
            <a:endParaRPr/>
          </a:p>
          <a:p>
            <a:pPr indent="-336550" lvl="0" marL="457200" rtl="0" algn="l">
              <a:lnSpc>
                <a:spcPct val="114000"/>
              </a:lnSpc>
              <a:spcBef>
                <a:spcPts val="1000"/>
              </a:spcBef>
              <a:spcAft>
                <a:spcPts val="0"/>
              </a:spcAft>
              <a:buSzPct val="83333"/>
              <a:buChar char="•"/>
            </a:pPr>
            <a:r>
              <a:rPr lang="en-US"/>
              <a:t>Significant number of hospitals are worse than nation on Medicare IP LOS</a:t>
            </a:r>
            <a:endParaRPr/>
          </a:p>
          <a:p>
            <a:pPr indent="-336550" lvl="0" marL="457200" rtl="0" algn="l">
              <a:lnSpc>
                <a:spcPct val="114000"/>
              </a:lnSpc>
              <a:spcBef>
                <a:spcPts val="1000"/>
              </a:spcBef>
              <a:spcAft>
                <a:spcPts val="0"/>
              </a:spcAft>
              <a:buClr>
                <a:schemeClr val="dk1"/>
              </a:buClr>
              <a:buSzPct val="83333"/>
              <a:buChar char="•"/>
            </a:pPr>
            <a:r>
              <a:rPr lang="en-US"/>
              <a:t>Focus on post-acute coordination may result in progress on IP LOS  </a:t>
            </a:r>
            <a:endParaRPr/>
          </a:p>
          <a:p>
            <a:pPr indent="-336550" lvl="0" marL="457200" rtl="0" algn="l">
              <a:lnSpc>
                <a:spcPct val="114000"/>
              </a:lnSpc>
              <a:spcBef>
                <a:spcPts val="1000"/>
              </a:spcBef>
              <a:spcAft>
                <a:spcPts val="0"/>
              </a:spcAft>
              <a:buClr>
                <a:schemeClr val="dk1"/>
              </a:buClr>
              <a:buSzPct val="83333"/>
              <a:buChar char="•"/>
            </a:pPr>
            <a:r>
              <a:rPr lang="en-US"/>
              <a:t>Development of a policy incentivizing IP LOS reduction may benefit patients, ease emergency department boarding and ensure success under the AHEAD model</a:t>
            </a:r>
            <a:endParaRPr/>
          </a:p>
        </p:txBody>
      </p:sp>
      <p:sp>
        <p:nvSpPr>
          <p:cNvPr id="990" name="Google Shape;990;g37f580e09e9_3_81"/>
          <p:cNvSpPr txBox="1"/>
          <p:nvPr>
            <p:ph type="title"/>
          </p:nvPr>
        </p:nvSpPr>
        <p:spPr>
          <a:xfrm>
            <a:off x="971549" y="407143"/>
            <a:ext cx="10515600" cy="6573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sz="2700"/>
              <a:t>Discussion</a:t>
            </a:r>
            <a:endParaRPr sz="31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6" name="Shape 596"/>
        <p:cNvGrpSpPr/>
        <p:nvPr/>
      </p:nvGrpSpPr>
      <p:grpSpPr>
        <a:xfrm>
          <a:off x="0" y="0"/>
          <a:ext cx="0" cy="0"/>
          <a:chOff x="0" y="0"/>
          <a:chExt cx="0" cy="0"/>
        </a:xfrm>
      </p:grpSpPr>
      <p:sp>
        <p:nvSpPr>
          <p:cNvPr id="597" name="Google Shape;597;p6"/>
          <p:cNvSpPr txBox="1"/>
          <p:nvPr>
            <p:ph type="title"/>
          </p:nvPr>
        </p:nvSpPr>
        <p:spPr>
          <a:xfrm>
            <a:off x="971552" y="1813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Inpatient Prospective Payment System FY 2026 </a:t>
            </a:r>
            <a:endParaRPr/>
          </a:p>
          <a:p>
            <a:pPr indent="0" lvl="0" marL="0" rtl="0" algn="r">
              <a:lnSpc>
                <a:spcPct val="90000"/>
              </a:lnSpc>
              <a:spcBef>
                <a:spcPts val="0"/>
              </a:spcBef>
              <a:spcAft>
                <a:spcPts val="0"/>
              </a:spcAft>
              <a:buClr>
                <a:schemeClr val="dk1"/>
              </a:buClr>
              <a:buSzPts val="3200"/>
              <a:buFont typeface="Arial"/>
              <a:buNone/>
            </a:pPr>
            <a:r>
              <a:rPr lang="en-US"/>
              <a:t>Final Rule</a:t>
            </a:r>
            <a:endParaRPr/>
          </a:p>
        </p:txBody>
      </p:sp>
      <p:sp>
        <p:nvSpPr>
          <p:cNvPr id="598" name="Google Shape;598;p6"/>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4" name="Shape 994"/>
        <p:cNvGrpSpPr/>
        <p:nvPr/>
      </p:nvGrpSpPr>
      <p:grpSpPr>
        <a:xfrm>
          <a:off x="0" y="0"/>
          <a:ext cx="0" cy="0"/>
          <a:chOff x="0" y="0"/>
          <a:chExt cx="0" cy="0"/>
        </a:xfrm>
      </p:grpSpPr>
      <p:sp>
        <p:nvSpPr>
          <p:cNvPr id="995" name="Google Shape;995;g37f580e09e9_3_86"/>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Clr>
                <a:schemeClr val="dk1"/>
              </a:buClr>
              <a:buSzPts val="2000"/>
              <a:buChar char="•"/>
            </a:pPr>
            <a:r>
              <a:rPr lang="en-US"/>
              <a:t>Base &amp; performance periods</a:t>
            </a:r>
            <a:endParaRPr/>
          </a:p>
          <a:p>
            <a:pPr indent="-355600" lvl="0" marL="457200" rtl="0" algn="l">
              <a:lnSpc>
                <a:spcPct val="114000"/>
              </a:lnSpc>
              <a:spcBef>
                <a:spcPts val="1000"/>
              </a:spcBef>
              <a:spcAft>
                <a:spcPts val="0"/>
              </a:spcAft>
              <a:buClr>
                <a:schemeClr val="dk1"/>
              </a:buClr>
              <a:buSzPts val="2000"/>
              <a:buChar char="•"/>
            </a:pPr>
            <a:r>
              <a:rPr lang="en-US"/>
              <a:t>Exclusions (mortality, transfer, etc) </a:t>
            </a:r>
            <a:endParaRPr/>
          </a:p>
          <a:p>
            <a:pPr indent="-355600" lvl="0" marL="457200" rtl="0" algn="l">
              <a:lnSpc>
                <a:spcPct val="114000"/>
              </a:lnSpc>
              <a:spcBef>
                <a:spcPts val="1000"/>
              </a:spcBef>
              <a:spcAft>
                <a:spcPts val="0"/>
              </a:spcAft>
              <a:buSzPts val="2000"/>
              <a:buChar char="•"/>
            </a:pPr>
            <a:r>
              <a:rPr lang="en-US"/>
              <a:t>Risk adjustment</a:t>
            </a:r>
            <a:endParaRPr/>
          </a:p>
          <a:p>
            <a:pPr indent="-355600" lvl="0" marL="457200" rtl="0" algn="l">
              <a:lnSpc>
                <a:spcPct val="114000"/>
              </a:lnSpc>
              <a:spcBef>
                <a:spcPts val="1000"/>
              </a:spcBef>
              <a:spcAft>
                <a:spcPts val="0"/>
              </a:spcAft>
              <a:buClr>
                <a:schemeClr val="dk1"/>
              </a:buClr>
              <a:buSzPts val="2000"/>
              <a:buChar char="•"/>
            </a:pPr>
            <a:r>
              <a:rPr lang="en-US"/>
              <a:t>Benchmark and threshold</a:t>
            </a:r>
            <a:endParaRPr/>
          </a:p>
          <a:p>
            <a:pPr indent="-355600" lvl="0" marL="457200" rtl="0" algn="l">
              <a:lnSpc>
                <a:spcPct val="114000"/>
              </a:lnSpc>
              <a:spcBef>
                <a:spcPts val="1000"/>
              </a:spcBef>
              <a:spcAft>
                <a:spcPts val="0"/>
              </a:spcAft>
              <a:buSzPts val="2000"/>
              <a:buChar char="•"/>
            </a:pPr>
            <a:r>
              <a:rPr lang="en-US"/>
              <a:t>Revenue at risk</a:t>
            </a:r>
            <a:endParaRPr/>
          </a:p>
          <a:p>
            <a:pPr indent="-355600" lvl="0" marL="457200" rtl="0" algn="l">
              <a:lnSpc>
                <a:spcPct val="114000"/>
              </a:lnSpc>
              <a:spcBef>
                <a:spcPts val="1000"/>
              </a:spcBef>
              <a:spcAft>
                <a:spcPts val="0"/>
              </a:spcAft>
              <a:buSzPts val="2000"/>
              <a:buChar char="•"/>
            </a:pPr>
            <a:r>
              <a:rPr lang="en-US"/>
              <a:t>Reward vs. penalty</a:t>
            </a:r>
            <a:endParaRPr/>
          </a:p>
          <a:p>
            <a:pPr indent="-355600" lvl="0" marL="457200" rtl="0" algn="l">
              <a:lnSpc>
                <a:spcPct val="114000"/>
              </a:lnSpc>
              <a:spcBef>
                <a:spcPts val="1000"/>
              </a:spcBef>
              <a:spcAft>
                <a:spcPts val="0"/>
              </a:spcAft>
              <a:buSzPts val="2000"/>
              <a:buChar char="•"/>
            </a:pPr>
            <a:r>
              <a:rPr lang="en-US"/>
              <a:t>Unintended consequences</a:t>
            </a:r>
            <a:endParaRPr/>
          </a:p>
        </p:txBody>
      </p:sp>
      <p:sp>
        <p:nvSpPr>
          <p:cNvPr id="996" name="Google Shape;996;g37f580e09e9_3_86"/>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Topics for Further Discussion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0" name="Shape 1000"/>
        <p:cNvGrpSpPr/>
        <p:nvPr/>
      </p:nvGrpSpPr>
      <p:grpSpPr>
        <a:xfrm>
          <a:off x="0" y="0"/>
          <a:ext cx="0" cy="0"/>
          <a:chOff x="0" y="0"/>
          <a:chExt cx="0" cy="0"/>
        </a:xfrm>
      </p:grpSpPr>
      <p:sp>
        <p:nvSpPr>
          <p:cNvPr id="1001" name="Google Shape;1001;g37f580e09e9_3_91"/>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Policy Development Timeline</a:t>
            </a:r>
            <a:endParaRPr/>
          </a:p>
        </p:txBody>
      </p:sp>
      <p:graphicFrame>
        <p:nvGraphicFramePr>
          <p:cNvPr id="1002" name="Google Shape;1002;g37f580e09e9_3_91"/>
          <p:cNvGraphicFramePr/>
          <p:nvPr/>
        </p:nvGraphicFramePr>
        <p:xfrm>
          <a:off x="972125" y="1221725"/>
          <a:ext cx="3000000" cy="3000000"/>
        </p:xfrm>
        <a:graphic>
          <a:graphicData uri="http://schemas.openxmlformats.org/drawingml/2006/table">
            <a:tbl>
              <a:tblPr>
                <a:noFill/>
                <a:tableStyleId>{9DE0888B-3FC1-44A8-940B-98F0D6E24A70}</a:tableStyleId>
              </a:tblPr>
              <a:tblGrid>
                <a:gridCol w="7193725"/>
                <a:gridCol w="2397900"/>
              </a:tblGrid>
              <a:tr h="636600">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PMWG Concept Discussion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9/17/25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36600">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PMWG Policy/Methods Discussion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10/15/25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188325">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Presentation of draft policy to Commission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11/12/25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636600">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Final PMWG Discussion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11/19/25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r h="1188325">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Presentation of final policy to Commission</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2300"/>
                        <a:buFont typeface="Arial"/>
                        <a:buNone/>
                      </a:pPr>
                      <a:r>
                        <a:rPr lang="en-US" sz="2300" u="none" cap="none" strike="noStrike">
                          <a:solidFill>
                            <a:schemeClr val="dk1"/>
                          </a:solidFill>
                        </a:rPr>
                        <a:t>1/14/25</a:t>
                      </a:r>
                      <a:endParaRPr sz="2300" u="none" cap="none" strike="noStrike">
                        <a:solidFill>
                          <a:schemeClr val="dk1"/>
                        </a:solidFill>
                      </a:endParaRPr>
                    </a:p>
                  </a:txBody>
                  <a:tcPr marT="19050" marB="19050" marR="28575" marL="28575" anchor="b">
                    <a:lnL cap="flat" cmpd="sng" w="9525">
                      <a:solidFill>
                        <a:srgbClr val="CCCCCC"/>
                      </a:solidFill>
                      <a:prstDash val="solid"/>
                      <a:round/>
                      <a:headEnd len="sm" w="sm" type="none"/>
                      <a:tailEnd len="sm" w="sm" type="none"/>
                    </a:lnL>
                    <a:lnR cap="flat" cmpd="sng" w="9525">
                      <a:solidFill>
                        <a:srgbClr val="CCCCCC"/>
                      </a:solidFill>
                      <a:prstDash val="solid"/>
                      <a:round/>
                      <a:headEnd len="sm" w="sm" type="none"/>
                      <a:tailEnd len="sm" w="sm" type="none"/>
                    </a:lnR>
                    <a:lnT cap="flat" cmpd="sng" w="9525">
                      <a:solidFill>
                        <a:srgbClr val="CCCCCC"/>
                      </a:solidFill>
                      <a:prstDash val="solid"/>
                      <a:round/>
                      <a:headEnd len="sm" w="sm" type="none"/>
                      <a:tailEnd len="sm" w="sm" type="none"/>
                    </a:lnT>
                    <a:lnB cap="flat" cmpd="sng" w="9525">
                      <a:solidFill>
                        <a:srgbClr val="CCCCCC"/>
                      </a:solidFill>
                      <a:prstDash val="solid"/>
                      <a:round/>
                      <a:headEnd len="sm" w="sm" type="none"/>
                      <a:tailEnd len="sm" w="sm" type="none"/>
                    </a:lnB>
                  </a:tcPr>
                </a:tc>
              </a:tr>
            </a:tbl>
          </a:graphicData>
        </a:graphic>
      </p:graphicFrame>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7" name="Shape 1007"/>
        <p:cNvGrpSpPr/>
        <p:nvPr/>
      </p:nvGrpSpPr>
      <p:grpSpPr>
        <a:xfrm>
          <a:off x="0" y="0"/>
          <a:ext cx="0" cy="0"/>
          <a:chOff x="0" y="0"/>
          <a:chExt cx="0" cy="0"/>
        </a:xfrm>
      </p:grpSpPr>
      <p:sp>
        <p:nvSpPr>
          <p:cNvPr id="1008" name="Google Shape;1008;p29"/>
          <p:cNvSpPr txBox="1"/>
          <p:nvPr>
            <p:ph type="title"/>
          </p:nvPr>
        </p:nvSpPr>
        <p:spPr>
          <a:xfrm>
            <a:off x="838200" y="2719570"/>
            <a:ext cx="10515600" cy="24597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SzPts val="3200"/>
              <a:buNone/>
            </a:pPr>
            <a:r>
              <a:rPr lang="en-US"/>
              <a:t>Emergency Department Updates:</a:t>
            </a:r>
            <a:endParaRPr/>
          </a:p>
          <a:p>
            <a:pPr indent="0" lvl="0" marL="0" rtl="0" algn="r">
              <a:lnSpc>
                <a:spcPct val="90000"/>
              </a:lnSpc>
              <a:spcBef>
                <a:spcPts val="0"/>
              </a:spcBef>
              <a:spcAft>
                <a:spcPts val="0"/>
              </a:spcAft>
              <a:buSzPts val="3200"/>
              <a:buNone/>
            </a:pPr>
            <a:r>
              <a:t/>
            </a:r>
            <a:endParaRPr/>
          </a:p>
          <a:p>
            <a:pPr indent="0" lvl="0" marL="0" rtl="0" algn="r">
              <a:lnSpc>
                <a:spcPct val="90000"/>
              </a:lnSpc>
              <a:spcBef>
                <a:spcPts val="0"/>
              </a:spcBef>
              <a:spcAft>
                <a:spcPts val="0"/>
              </a:spcAft>
              <a:buSzPts val="3200"/>
              <a:buNone/>
            </a:pPr>
            <a:r>
              <a:rPr lang="en-US" sz="2900">
                <a:solidFill>
                  <a:srgbClr val="4391FF"/>
                </a:solidFill>
              </a:rPr>
              <a:t>ED Wait Time Reduction Commission</a:t>
            </a:r>
            <a:endParaRPr sz="2900">
              <a:solidFill>
                <a:srgbClr val="4391FF"/>
              </a:solidFill>
            </a:endParaRPr>
          </a:p>
          <a:p>
            <a:pPr indent="0" lvl="0" marL="0" rtl="0" algn="r">
              <a:lnSpc>
                <a:spcPct val="90000"/>
              </a:lnSpc>
              <a:spcBef>
                <a:spcPts val="0"/>
              </a:spcBef>
              <a:spcAft>
                <a:spcPts val="0"/>
              </a:spcAft>
              <a:buSzPts val="3200"/>
              <a:buNone/>
            </a:pPr>
            <a:r>
              <a:rPr lang="en-US" sz="2900">
                <a:solidFill>
                  <a:srgbClr val="4391FF"/>
                </a:solidFill>
              </a:rPr>
              <a:t>ED - Hospital Throughput Best Practices</a:t>
            </a:r>
            <a:endParaRPr sz="2900">
              <a:solidFill>
                <a:srgbClr val="4391FF"/>
              </a:solidFill>
            </a:endParaRPr>
          </a:p>
          <a:p>
            <a:pPr indent="0" lvl="0" marL="0" rtl="0" algn="r">
              <a:lnSpc>
                <a:spcPct val="90000"/>
              </a:lnSpc>
              <a:spcBef>
                <a:spcPts val="0"/>
              </a:spcBef>
              <a:spcAft>
                <a:spcPts val="0"/>
              </a:spcAft>
              <a:buSzPts val="3200"/>
              <a:buNone/>
            </a:pPr>
            <a:r>
              <a:rPr lang="en-US" sz="2900">
                <a:solidFill>
                  <a:srgbClr val="4391FF"/>
                </a:solidFill>
              </a:rPr>
              <a:t>ED LOS Observations Evaluation/</a:t>
            </a:r>
            <a:r>
              <a:rPr lang="en-US" sz="2900">
                <a:solidFill>
                  <a:srgbClr val="4391FF"/>
                </a:solidFill>
                <a:extLst>
                  <a:ext uri="http://customooxmlschemas.google.com/">
                    <go:slidesCustomData xmlns:go="http://customooxmlschemas.google.com/" textRoundtripDataId="27"/>
                  </a:ext>
                </a:extLst>
              </a:rPr>
              <a:t>Discussion</a:t>
            </a:r>
            <a:endParaRPr sz="2900">
              <a:solidFill>
                <a:srgbClr val="4391FF"/>
              </a:solidFill>
            </a:endParaRPr>
          </a:p>
          <a:p>
            <a:pPr indent="0" lvl="0" marL="0" rtl="0" algn="r">
              <a:lnSpc>
                <a:spcPct val="90000"/>
              </a:lnSpc>
              <a:spcBef>
                <a:spcPts val="0"/>
              </a:spcBef>
              <a:spcAft>
                <a:spcPts val="0"/>
              </a:spcAft>
              <a:buSzPts val="3200"/>
              <a:buNone/>
            </a:pPr>
            <a:r>
              <a:t/>
            </a:r>
            <a:endParaRPr/>
          </a:p>
          <a:p>
            <a:pPr indent="0" lvl="0" marL="0" rtl="0" algn="r">
              <a:lnSpc>
                <a:spcPct val="90000"/>
              </a:lnSpc>
              <a:spcBef>
                <a:spcPts val="0"/>
              </a:spcBef>
              <a:spcAft>
                <a:spcPts val="0"/>
              </a:spcAft>
              <a:buSzPts val="3200"/>
              <a:buNone/>
            </a:pPr>
            <a:r>
              <a:t/>
            </a:r>
            <a:endParaRPr/>
          </a:p>
          <a:p>
            <a:pPr indent="0" lvl="0" marL="0" rtl="0" algn="r">
              <a:lnSpc>
                <a:spcPct val="90000"/>
              </a:lnSpc>
              <a:spcBef>
                <a:spcPts val="0"/>
              </a:spcBef>
              <a:spcAft>
                <a:spcPts val="0"/>
              </a:spcAft>
              <a:buSzPts val="3200"/>
              <a:buNone/>
            </a:pPr>
            <a:r>
              <a:t/>
            </a:r>
            <a:endParaRPr/>
          </a:p>
          <a:p>
            <a:pPr indent="0" lvl="0" marL="0" rtl="0" algn="r">
              <a:lnSpc>
                <a:spcPct val="90000"/>
              </a:lnSpc>
              <a:spcBef>
                <a:spcPts val="0"/>
              </a:spcBef>
              <a:spcAft>
                <a:spcPts val="0"/>
              </a:spcAft>
              <a:buSzPts val="3200"/>
              <a:buNone/>
            </a:pPr>
            <a:r>
              <a:t/>
            </a:r>
            <a:endParaRPr/>
          </a:p>
        </p:txBody>
      </p:sp>
      <p:sp>
        <p:nvSpPr>
          <p:cNvPr id="1009" name="Google Shape;1009;p29"/>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4" name="Shape 1014"/>
        <p:cNvGrpSpPr/>
        <p:nvPr/>
      </p:nvGrpSpPr>
      <p:grpSpPr>
        <a:xfrm>
          <a:off x="0" y="0"/>
          <a:ext cx="0" cy="0"/>
          <a:chOff x="0" y="0"/>
          <a:chExt cx="0" cy="0"/>
        </a:xfrm>
      </p:grpSpPr>
      <p:sp>
        <p:nvSpPr>
          <p:cNvPr id="1015" name="Google Shape;1015;g37f64948442_3_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016" name="Google Shape;1016;g37f64948442_3_0"/>
          <p:cNvSpPr txBox="1"/>
          <p:nvPr>
            <p:ph type="title"/>
          </p:nvPr>
        </p:nvSpPr>
        <p:spPr>
          <a:xfrm>
            <a:off x="958627" y="2064813"/>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100000"/>
              </a:lnSpc>
              <a:spcBef>
                <a:spcPts val="0"/>
              </a:spcBef>
              <a:spcAft>
                <a:spcPts val="1000"/>
              </a:spcAft>
              <a:buSzPts val="3200"/>
              <a:buNone/>
            </a:pPr>
            <a:r>
              <a:rPr lang="en-US" sz="2500"/>
              <a:t>ED Initiatives Update</a:t>
            </a:r>
            <a:endParaRPr sz="3400"/>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1" name="Shape 1021"/>
        <p:cNvGrpSpPr/>
        <p:nvPr/>
      </p:nvGrpSpPr>
      <p:grpSpPr>
        <a:xfrm>
          <a:off x="0" y="0"/>
          <a:ext cx="0" cy="0"/>
          <a:chOff x="0" y="0"/>
          <a:chExt cx="0" cy="0"/>
        </a:xfrm>
      </p:grpSpPr>
      <p:sp>
        <p:nvSpPr>
          <p:cNvPr id="1022" name="Google Shape;1022;g37f64948442_3_6"/>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ED Initiatives</a:t>
            </a:r>
            <a:endParaRPr/>
          </a:p>
        </p:txBody>
      </p:sp>
      <p:sp>
        <p:nvSpPr>
          <p:cNvPr id="1023" name="Google Shape;1023;g37f64948442_3_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pic>
        <p:nvPicPr>
          <p:cNvPr id="1024" name="Google Shape;1024;g37f64948442_3_6" title="new ed chart.PNG"/>
          <p:cNvPicPr preferRelativeResize="0"/>
          <p:nvPr/>
        </p:nvPicPr>
        <p:blipFill>
          <a:blip r:embed="rId3">
            <a:alphaModFix/>
          </a:blip>
          <a:stretch>
            <a:fillRect/>
          </a:stretch>
        </p:blipFill>
        <p:spPr>
          <a:xfrm>
            <a:off x="152400" y="800350"/>
            <a:ext cx="9142599" cy="590524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9" name="Shape 1029"/>
        <p:cNvGrpSpPr/>
        <p:nvPr/>
      </p:nvGrpSpPr>
      <p:grpSpPr>
        <a:xfrm>
          <a:off x="0" y="0"/>
          <a:ext cx="0" cy="0"/>
          <a:chOff x="0" y="0"/>
          <a:chExt cx="0" cy="0"/>
        </a:xfrm>
      </p:grpSpPr>
      <p:sp>
        <p:nvSpPr>
          <p:cNvPr id="1030" name="Google Shape;1030;p31"/>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Establishment of Maryland ED Wait Time Reduction Commission</a:t>
            </a:r>
            <a:endParaRPr/>
          </a:p>
        </p:txBody>
      </p:sp>
      <p:sp>
        <p:nvSpPr>
          <p:cNvPr id="1031" name="Google Shape;1031;p31"/>
          <p:cNvSpPr txBox="1"/>
          <p:nvPr>
            <p:ph idx="1" type="body"/>
          </p:nvPr>
        </p:nvSpPr>
        <p:spPr>
          <a:xfrm>
            <a:off x="637525" y="1659125"/>
            <a:ext cx="10515600" cy="4862100"/>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1100"/>
              </a:spcBef>
              <a:spcAft>
                <a:spcPts val="0"/>
              </a:spcAft>
              <a:buSzPts val="2000"/>
              <a:buNone/>
            </a:pPr>
            <a:r>
              <a:rPr b="1" i="1" lang="en-US" sz="2100"/>
              <a:t>Purpose:</a:t>
            </a:r>
            <a:r>
              <a:rPr lang="en-US" sz="2100"/>
              <a:t> To address factors throughout the health care system that contribute to increased Emergency Department wait times</a:t>
            </a:r>
            <a:endParaRPr sz="2100"/>
          </a:p>
          <a:p>
            <a:pPr indent="0" lvl="0" marL="0" rtl="0" algn="l">
              <a:lnSpc>
                <a:spcPct val="114000"/>
              </a:lnSpc>
              <a:spcBef>
                <a:spcPts val="1100"/>
              </a:spcBef>
              <a:spcAft>
                <a:spcPts val="0"/>
              </a:spcAft>
              <a:buSzPts val="2000"/>
              <a:buNone/>
            </a:pPr>
            <a:r>
              <a:t/>
            </a:r>
            <a:endParaRPr sz="2200"/>
          </a:p>
          <a:p>
            <a:pPr indent="0" lvl="0" marL="0" rtl="0" algn="l">
              <a:lnSpc>
                <a:spcPct val="114000"/>
              </a:lnSpc>
              <a:spcBef>
                <a:spcPts val="1100"/>
              </a:spcBef>
              <a:spcAft>
                <a:spcPts val="0"/>
              </a:spcAft>
              <a:buSzPts val="2000"/>
              <a:buNone/>
            </a:pPr>
            <a:r>
              <a:t/>
            </a:r>
            <a:endParaRPr sz="2200"/>
          </a:p>
          <a:p>
            <a:pPr indent="0" lvl="0" marL="0" rtl="0" algn="l">
              <a:lnSpc>
                <a:spcPct val="114000"/>
              </a:lnSpc>
              <a:spcBef>
                <a:spcPts val="1100"/>
              </a:spcBef>
              <a:spcAft>
                <a:spcPts val="0"/>
              </a:spcAft>
              <a:buSzPts val="2000"/>
              <a:buNone/>
            </a:pPr>
            <a:r>
              <a:t/>
            </a:r>
            <a:endParaRPr sz="2200"/>
          </a:p>
        </p:txBody>
      </p:sp>
      <p:sp>
        <p:nvSpPr>
          <p:cNvPr id="1032" name="Google Shape;1032;p31"/>
          <p:cNvSpPr txBox="1"/>
          <p:nvPr>
            <p:ph idx="12" type="sldNum"/>
          </p:nvPr>
        </p:nvSpPr>
        <p:spPr>
          <a:xfrm>
            <a:off x="11512550" y="6213474"/>
            <a:ext cx="578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53"/>
              </a:buClr>
              <a:buSzPts val="1600"/>
              <a:buFont typeface="Arial"/>
              <a:buNone/>
            </a:pPr>
            <a:fld id="{00000000-1234-1234-1234-123412341234}" type="slidenum">
              <a:rPr lang="en-US"/>
              <a:t>‹#›</a:t>
            </a:fld>
            <a:endParaRPr/>
          </a:p>
        </p:txBody>
      </p:sp>
      <p:sp>
        <p:nvSpPr>
          <p:cNvPr id="1033" name="Google Shape;1033;p31"/>
          <p:cNvSpPr txBox="1"/>
          <p:nvPr>
            <p:ph idx="1" type="body"/>
          </p:nvPr>
        </p:nvSpPr>
        <p:spPr>
          <a:xfrm>
            <a:off x="838200" y="905375"/>
            <a:ext cx="10515600" cy="616200"/>
          </a:xfrm>
          <a:prstGeom prst="rect">
            <a:avLst/>
          </a:prstGeom>
          <a:noFill/>
          <a:ln>
            <a:noFill/>
          </a:ln>
        </p:spPr>
        <p:txBody>
          <a:bodyPr anchorCtr="0" anchor="t" bIns="45700" lIns="91425" spcFirstLastPara="1" rIns="91425" wrap="square" tIns="45700">
            <a:noAutofit/>
          </a:bodyPr>
          <a:lstStyle/>
          <a:p>
            <a:pPr indent="0" lvl="0" marL="0" rtl="0" algn="l">
              <a:lnSpc>
                <a:spcPct val="80000"/>
              </a:lnSpc>
              <a:spcBef>
                <a:spcPts val="1100"/>
              </a:spcBef>
              <a:spcAft>
                <a:spcPts val="0"/>
              </a:spcAft>
              <a:buSzPts val="605"/>
              <a:buNone/>
            </a:pPr>
            <a:r>
              <a:rPr lang="en-US" sz="1754">
                <a:solidFill>
                  <a:srgbClr val="0066CC"/>
                </a:solidFill>
              </a:rPr>
              <a:t>Bill went into effect July 1, 2024, and terminates June 30, 2027</a:t>
            </a:r>
            <a:endParaRPr sz="1754">
              <a:solidFill>
                <a:srgbClr val="0066CC"/>
              </a:solidFill>
            </a:endParaRPr>
          </a:p>
          <a:p>
            <a:pPr indent="0" lvl="0" marL="0" rtl="0" algn="l">
              <a:lnSpc>
                <a:spcPct val="80000"/>
              </a:lnSpc>
              <a:spcBef>
                <a:spcPts val="1100"/>
              </a:spcBef>
              <a:spcAft>
                <a:spcPts val="0"/>
              </a:spcAft>
              <a:buSzPts val="605"/>
              <a:buNone/>
            </a:pPr>
            <a:r>
              <a:rPr lang="en-US" sz="1754">
                <a:solidFill>
                  <a:srgbClr val="0066CC"/>
                </a:solidFill>
              </a:rPr>
              <a:t>Annual Legislative Reports due November 2025</a:t>
            </a:r>
            <a:r>
              <a:rPr lang="en-US" sz="1754">
                <a:solidFill>
                  <a:srgbClr val="0066CC"/>
                </a:solidFill>
              </a:rPr>
              <a:t> and November 2026</a:t>
            </a:r>
            <a:endParaRPr sz="1645"/>
          </a:p>
        </p:txBody>
      </p:sp>
      <p:sp>
        <p:nvSpPr>
          <p:cNvPr id="1034" name="Google Shape;1034;p31"/>
          <p:cNvSpPr txBox="1"/>
          <p:nvPr>
            <p:ph idx="1" type="body"/>
          </p:nvPr>
        </p:nvSpPr>
        <p:spPr>
          <a:xfrm>
            <a:off x="579075" y="2483500"/>
            <a:ext cx="9955500" cy="4182900"/>
          </a:xfrm>
          <a:prstGeom prst="rect">
            <a:avLst/>
          </a:prstGeom>
          <a:noFill/>
          <a:ln>
            <a:noFill/>
          </a:ln>
        </p:spPr>
        <p:txBody>
          <a:bodyPr anchorCtr="0" anchor="t" bIns="45700" lIns="91425" spcFirstLastPara="1" rIns="91425" wrap="square" tIns="45700">
            <a:noAutofit/>
          </a:bodyPr>
          <a:lstStyle/>
          <a:p>
            <a:pPr indent="0" lvl="0" marL="0" rtl="0" algn="l">
              <a:lnSpc>
                <a:spcPct val="114000"/>
              </a:lnSpc>
              <a:spcBef>
                <a:spcPts val="1100"/>
              </a:spcBef>
              <a:spcAft>
                <a:spcPts val="0"/>
              </a:spcAft>
              <a:buSzPts val="2000"/>
              <a:buNone/>
            </a:pPr>
            <a:r>
              <a:rPr b="1" i="1" lang="en-US" sz="2100"/>
              <a:t>Specific focus:</a:t>
            </a:r>
            <a:r>
              <a:rPr lang="en-US" sz="2100"/>
              <a:t>  Develop strategies and initiatives to recommend to state and local agencies, hospitals, and health care providers to reduce ED wait times, including initiatives that:</a:t>
            </a:r>
            <a:endParaRPr sz="2100"/>
          </a:p>
          <a:p>
            <a:pPr indent="-336550" lvl="0" marL="457200" rtl="0" algn="l">
              <a:lnSpc>
                <a:spcPct val="114000"/>
              </a:lnSpc>
              <a:spcBef>
                <a:spcPts val="1100"/>
              </a:spcBef>
              <a:spcAft>
                <a:spcPts val="0"/>
              </a:spcAft>
              <a:buSzPts val="1900"/>
              <a:buChar char="•"/>
            </a:pPr>
            <a:r>
              <a:rPr i="1" lang="en-US" sz="1900"/>
              <a:t>Ensure patients are seen in most appropriate setting</a:t>
            </a:r>
            <a:endParaRPr i="1" sz="1900"/>
          </a:p>
          <a:p>
            <a:pPr indent="-336550" lvl="0" marL="457200" rtl="0" algn="l">
              <a:lnSpc>
                <a:spcPct val="114000"/>
              </a:lnSpc>
              <a:spcBef>
                <a:spcPts val="0"/>
              </a:spcBef>
              <a:spcAft>
                <a:spcPts val="0"/>
              </a:spcAft>
              <a:buSzPts val="1900"/>
              <a:buChar char="•"/>
            </a:pPr>
            <a:r>
              <a:rPr i="1" lang="en-US" sz="1900"/>
              <a:t>Improve hospital efficiency by increasing ED and IP throughput</a:t>
            </a:r>
            <a:endParaRPr i="1" sz="1900"/>
          </a:p>
          <a:p>
            <a:pPr indent="-336550" lvl="0" marL="457200" rtl="0" algn="l">
              <a:lnSpc>
                <a:spcPct val="114000"/>
              </a:lnSpc>
              <a:spcBef>
                <a:spcPts val="0"/>
              </a:spcBef>
              <a:spcAft>
                <a:spcPts val="0"/>
              </a:spcAft>
              <a:buSzPts val="1900"/>
              <a:buChar char="•"/>
            </a:pPr>
            <a:r>
              <a:rPr i="1" lang="en-US" sz="1900"/>
              <a:t>Improve postdischarge resources to facilitate timely ED and IP discharge</a:t>
            </a:r>
            <a:endParaRPr i="1" sz="1900"/>
          </a:p>
          <a:p>
            <a:pPr indent="-336550" lvl="0" marL="457200" rtl="0" algn="l">
              <a:lnSpc>
                <a:spcPct val="114000"/>
              </a:lnSpc>
              <a:spcBef>
                <a:spcPts val="0"/>
              </a:spcBef>
              <a:spcAft>
                <a:spcPts val="0"/>
              </a:spcAft>
              <a:buSzPts val="1900"/>
              <a:buChar char="•"/>
            </a:pPr>
            <a:r>
              <a:rPr i="1" lang="en-US" sz="1900"/>
              <a:t>Identify and recommend improvements for the collection and submission of data </a:t>
            </a:r>
            <a:endParaRPr i="1" sz="1900"/>
          </a:p>
          <a:p>
            <a:pPr indent="-336550" lvl="0" marL="457200" rtl="0" algn="l">
              <a:lnSpc>
                <a:spcPct val="114000"/>
              </a:lnSpc>
              <a:spcBef>
                <a:spcPts val="0"/>
              </a:spcBef>
              <a:spcAft>
                <a:spcPts val="0"/>
              </a:spcAft>
              <a:buSzPts val="1900"/>
              <a:buChar char="•"/>
            </a:pPr>
            <a:r>
              <a:rPr i="1" lang="en-US" sz="1900"/>
              <a:t>Facilitate sharing of best practice</a:t>
            </a:r>
            <a:r>
              <a:rPr lang="en-US" sz="1900"/>
              <a:t>s </a:t>
            </a:r>
            <a:endParaRPr sz="19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8" name="Shape 1038"/>
        <p:cNvGrpSpPr/>
        <p:nvPr/>
      </p:nvGrpSpPr>
      <p:grpSpPr>
        <a:xfrm>
          <a:off x="0" y="0"/>
          <a:ext cx="0" cy="0"/>
          <a:chOff x="0" y="0"/>
          <a:chExt cx="0" cy="0"/>
        </a:xfrm>
      </p:grpSpPr>
      <p:sp>
        <p:nvSpPr>
          <p:cNvPr id="1039" name="Google Shape;1039;g37e761a9860_1_1434"/>
          <p:cNvSpPr txBox="1"/>
          <p:nvPr/>
        </p:nvSpPr>
        <p:spPr>
          <a:xfrm>
            <a:off x="6158283" y="3717859"/>
            <a:ext cx="4164900" cy="483600"/>
          </a:xfrm>
          <a:prstGeom prst="rect">
            <a:avLst/>
          </a:prstGeom>
          <a:solidFill>
            <a:schemeClr val="accent2"/>
          </a:solid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None/>
            </a:pPr>
            <a:r>
              <a:rPr b="1" i="0" lang="en-US" sz="1700" u="none" cap="none" strike="noStrike">
                <a:solidFill>
                  <a:srgbClr val="FFFFFF"/>
                </a:solidFill>
                <a:latin typeface="Arial"/>
                <a:ea typeface="Arial"/>
                <a:cs typeface="Arial"/>
                <a:sym typeface="Arial"/>
              </a:rPr>
              <a:t>Hospital Capacity, Operations &amp; Staffing</a:t>
            </a:r>
            <a:endParaRPr b="0" i="0" sz="1800" u="none" cap="none" strike="noStrike">
              <a:solidFill>
                <a:schemeClr val="dk1"/>
              </a:solidFill>
              <a:latin typeface="Calibri"/>
              <a:ea typeface="Calibri"/>
              <a:cs typeface="Calibri"/>
              <a:sym typeface="Calibri"/>
            </a:endParaRPr>
          </a:p>
        </p:txBody>
      </p:sp>
      <p:sp>
        <p:nvSpPr>
          <p:cNvPr id="1040" name="Google Shape;1040;g37e761a9860_1_1434"/>
          <p:cNvSpPr txBox="1"/>
          <p:nvPr>
            <p:ph type="title"/>
          </p:nvPr>
        </p:nvSpPr>
        <p:spPr>
          <a:xfrm>
            <a:off x="972127" y="347852"/>
            <a:ext cx="10515600" cy="595500"/>
          </a:xfrm>
          <a:prstGeom prst="rect">
            <a:avLst/>
          </a:prstGeom>
          <a:noFill/>
          <a:ln>
            <a:noFill/>
          </a:ln>
        </p:spPr>
        <p:txBody>
          <a:bodyPr anchorCtr="0" anchor="t" bIns="45700" lIns="91400" spcFirstLastPara="1" rIns="91400" wrap="square" tIns="45700">
            <a:noAutofit/>
          </a:bodyPr>
          <a:lstStyle/>
          <a:p>
            <a:pPr indent="0" lvl="0" marL="0" rtl="0" algn="l">
              <a:lnSpc>
                <a:spcPct val="100000"/>
              </a:lnSpc>
              <a:spcBef>
                <a:spcPts val="0"/>
              </a:spcBef>
              <a:spcAft>
                <a:spcPts val="0"/>
              </a:spcAft>
              <a:buClr>
                <a:schemeClr val="dk1"/>
              </a:buClr>
              <a:buSzPts val="3700"/>
              <a:buFont typeface="Arial"/>
              <a:buNone/>
            </a:pPr>
            <a:r>
              <a:rPr lang="en-US"/>
              <a:t>Commission Subcommittees</a:t>
            </a:r>
            <a:endParaRPr/>
          </a:p>
        </p:txBody>
      </p:sp>
      <p:sp>
        <p:nvSpPr>
          <p:cNvPr id="1041" name="Google Shape;1041;g37e761a9860_1_1434"/>
          <p:cNvSpPr txBox="1"/>
          <p:nvPr>
            <p:ph idx="12" type="sldNum"/>
          </p:nvPr>
        </p:nvSpPr>
        <p:spPr>
          <a:xfrm>
            <a:off x="11512549" y="6213475"/>
            <a:ext cx="578100" cy="365100"/>
          </a:xfrm>
          <a:prstGeom prst="rect">
            <a:avLst/>
          </a:prstGeom>
          <a:noFill/>
          <a:ln>
            <a:noFill/>
          </a:ln>
        </p:spPr>
        <p:txBody>
          <a:bodyPr anchorCtr="0" anchor="ctr" bIns="45700" lIns="91400" spcFirstLastPara="1" rIns="91400" wrap="square" tIns="45700">
            <a:noAutofit/>
          </a:bodyPr>
          <a:lstStyle/>
          <a:p>
            <a:pPr indent="0" lvl="0" marL="0" marR="0" rtl="0" algn="l">
              <a:lnSpc>
                <a:spcPct val="100000"/>
              </a:lnSpc>
              <a:spcBef>
                <a:spcPts val="0"/>
              </a:spcBef>
              <a:spcAft>
                <a:spcPts val="0"/>
              </a:spcAft>
              <a:buClr>
                <a:srgbClr val="000000"/>
              </a:buClr>
              <a:buSzPts val="2100"/>
              <a:buFont typeface="Arial"/>
              <a:buNone/>
            </a:pPr>
            <a:fld id="{00000000-1234-1234-1234-123412341234}" type="slidenum">
              <a:rPr lang="en-US"/>
              <a:t>‹#›</a:t>
            </a:fld>
            <a:endParaRPr/>
          </a:p>
        </p:txBody>
      </p:sp>
      <p:grpSp>
        <p:nvGrpSpPr>
          <p:cNvPr id="1042" name="Google Shape;1042;g37e761a9860_1_1434"/>
          <p:cNvGrpSpPr/>
          <p:nvPr/>
        </p:nvGrpSpPr>
        <p:grpSpPr>
          <a:xfrm>
            <a:off x="1216075" y="1048566"/>
            <a:ext cx="9122007" cy="3152874"/>
            <a:chOff x="177009" y="1107251"/>
            <a:chExt cx="4924426" cy="2739962"/>
          </a:xfrm>
        </p:grpSpPr>
        <p:sp>
          <p:nvSpPr>
            <p:cNvPr id="1043" name="Google Shape;1043;g37e761a9860_1_1434"/>
            <p:cNvSpPr txBox="1"/>
            <p:nvPr/>
          </p:nvSpPr>
          <p:spPr>
            <a:xfrm>
              <a:off x="177009" y="1107251"/>
              <a:ext cx="2301600" cy="4125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None/>
              </a:pPr>
              <a:r>
                <a:rPr b="1" i="0" lang="en-US" sz="1700" u="none" cap="none" strike="noStrike">
                  <a:solidFill>
                    <a:schemeClr val="lt1"/>
                  </a:solidFill>
                  <a:latin typeface="Arial"/>
                  <a:ea typeface="Arial"/>
                  <a:cs typeface="Arial"/>
                  <a:sym typeface="Arial"/>
                </a:rPr>
                <a:t>Access to Non-Hospital Care</a:t>
              </a:r>
              <a:endParaRPr b="0" i="0" sz="1700" u="none" cap="none" strike="noStrike">
                <a:solidFill>
                  <a:schemeClr val="lt1"/>
                </a:solidFill>
                <a:latin typeface="Arial"/>
                <a:ea typeface="Arial"/>
                <a:cs typeface="Arial"/>
                <a:sym typeface="Arial"/>
              </a:endParaRPr>
            </a:p>
          </p:txBody>
        </p:sp>
        <p:sp>
          <p:nvSpPr>
            <p:cNvPr id="1044" name="Google Shape;1044;g37e761a9860_1_1434"/>
            <p:cNvSpPr txBox="1"/>
            <p:nvPr/>
          </p:nvSpPr>
          <p:spPr>
            <a:xfrm>
              <a:off x="2853235" y="1107251"/>
              <a:ext cx="2248200" cy="412500"/>
            </a:xfrm>
            <a:prstGeom prst="rect">
              <a:avLst/>
            </a:prstGeom>
            <a:solidFill>
              <a:srgbClr val="006FE1"/>
            </a:solidFill>
            <a:ln cap="flat" cmpd="sng" w="9525">
              <a:solidFill>
                <a:srgbClr val="006FE1"/>
              </a:solidFill>
              <a:prstDash val="solid"/>
              <a:round/>
              <a:headEnd len="sm" w="sm" type="none"/>
              <a:tailEnd len="sm" w="sm" type="none"/>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None/>
              </a:pPr>
              <a:r>
                <a:rPr b="1" i="0" lang="en-US" sz="1700" u="none" cap="none" strike="noStrike">
                  <a:solidFill>
                    <a:srgbClr val="FFFFFF"/>
                  </a:solidFill>
                  <a:latin typeface="Arial"/>
                  <a:ea typeface="Arial"/>
                  <a:cs typeface="Arial"/>
                  <a:sym typeface="Arial"/>
                </a:rPr>
                <a:t>Data Subcommittee</a:t>
              </a:r>
              <a:endParaRPr b="0" i="0" sz="1800" u="none" cap="none" strike="noStrike">
                <a:solidFill>
                  <a:schemeClr val="dk1"/>
                </a:solidFill>
                <a:latin typeface="Calibri"/>
                <a:ea typeface="Calibri"/>
                <a:cs typeface="Calibri"/>
                <a:sym typeface="Calibri"/>
              </a:endParaRPr>
            </a:p>
          </p:txBody>
        </p:sp>
        <p:sp>
          <p:nvSpPr>
            <p:cNvPr id="1045" name="Google Shape;1045;g37e761a9860_1_1434"/>
            <p:cNvSpPr txBox="1"/>
            <p:nvPr/>
          </p:nvSpPr>
          <p:spPr>
            <a:xfrm>
              <a:off x="177013" y="3434713"/>
              <a:ext cx="2301600" cy="412500"/>
            </a:xfrm>
            <a:prstGeom prst="rect">
              <a:avLst/>
            </a:prstGeom>
            <a:solidFill>
              <a:srgbClr val="0055AA"/>
            </a:solidFill>
            <a:ln cap="flat" cmpd="sng" w="9525">
              <a:solidFill>
                <a:srgbClr val="0055AA"/>
              </a:solidFill>
              <a:prstDash val="solid"/>
              <a:round/>
              <a:headEnd len="sm" w="sm" type="none"/>
              <a:tailEnd len="sm" w="sm" type="none"/>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None/>
              </a:pPr>
              <a:r>
                <a:rPr b="1" i="0" lang="en-US" sz="1700" u="none" cap="none" strike="noStrike">
                  <a:solidFill>
                    <a:srgbClr val="FFFFFF"/>
                  </a:solidFill>
                  <a:latin typeface="Arial"/>
                  <a:ea typeface="Arial"/>
                  <a:cs typeface="Arial"/>
                  <a:sym typeface="Arial"/>
                </a:rPr>
                <a:t>ED-Hospital Best Practices </a:t>
              </a:r>
              <a:endParaRPr b="0" i="0" sz="1800" u="none" cap="none" strike="noStrike">
                <a:solidFill>
                  <a:schemeClr val="dk1"/>
                </a:solidFill>
                <a:latin typeface="Calibri"/>
                <a:ea typeface="Calibri"/>
                <a:cs typeface="Calibri"/>
                <a:sym typeface="Calibri"/>
              </a:endParaRPr>
            </a:p>
          </p:txBody>
        </p:sp>
      </p:grpSp>
      <p:sp>
        <p:nvSpPr>
          <p:cNvPr id="1046" name="Google Shape;1046;g37e761a9860_1_1434"/>
          <p:cNvSpPr txBox="1"/>
          <p:nvPr/>
        </p:nvSpPr>
        <p:spPr>
          <a:xfrm>
            <a:off x="1216050" y="1556025"/>
            <a:ext cx="4263300" cy="2077800"/>
          </a:xfrm>
          <a:prstGeom prst="rect">
            <a:avLst/>
          </a:prstGeom>
          <a:solidFill>
            <a:srgbClr val="F2F2F2"/>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1" i="0" lang="en-US" sz="1200" u="none" cap="none" strike="noStrike">
                <a:solidFill>
                  <a:schemeClr val="dk2"/>
                </a:solidFill>
                <a:latin typeface="Arial"/>
                <a:ea typeface="Arial"/>
                <a:cs typeface="Arial"/>
                <a:sym typeface="Arial"/>
              </a:rPr>
              <a:t>Priority Focus:</a:t>
            </a:r>
            <a:endParaRPr sz="1900"/>
          </a:p>
          <a:p>
            <a:pPr indent="-184150" lvl="8" marL="177800" marR="0" rtl="0" algn="l">
              <a:lnSpc>
                <a:spcPct val="100000"/>
              </a:lnSpc>
              <a:spcBef>
                <a:spcPts val="0"/>
              </a:spcBef>
              <a:spcAft>
                <a:spcPts val="0"/>
              </a:spcAft>
              <a:buClr>
                <a:srgbClr val="000000"/>
              </a:buClr>
              <a:buSzPts val="1900"/>
              <a:buFont typeface="Arial"/>
              <a:buChar char="•"/>
            </a:pPr>
            <a:r>
              <a:rPr b="0" i="0" lang="en-US" sz="1200" u="none" cap="none" strike="noStrike">
                <a:solidFill>
                  <a:schemeClr val="dk2"/>
                </a:solidFill>
                <a:latin typeface="Arial"/>
                <a:ea typeface="Arial"/>
                <a:cs typeface="Arial"/>
                <a:sym typeface="Arial"/>
              </a:rPr>
              <a:t>Post-acute access, capacity, and function</a:t>
            </a:r>
            <a:endParaRPr sz="1900"/>
          </a:p>
          <a:p>
            <a:pPr indent="-184150" lvl="8" marL="177800" marR="0" rtl="0" algn="l">
              <a:lnSpc>
                <a:spcPct val="100000"/>
              </a:lnSpc>
              <a:spcBef>
                <a:spcPts val="0"/>
              </a:spcBef>
              <a:spcAft>
                <a:spcPts val="0"/>
              </a:spcAft>
              <a:buClr>
                <a:srgbClr val="000000"/>
              </a:buClr>
              <a:buSzPts val="1900"/>
              <a:buFont typeface="Arial"/>
              <a:buChar char="•"/>
            </a:pPr>
            <a:r>
              <a:rPr lang="en-US" sz="1200">
                <a:solidFill>
                  <a:schemeClr val="dk2"/>
                </a:solidFill>
              </a:rPr>
              <a:t>Palliative Care/Hospice Care</a:t>
            </a:r>
            <a:endParaRPr sz="1200">
              <a:solidFill>
                <a:schemeClr val="dk2"/>
              </a:solidFill>
            </a:endParaRPr>
          </a:p>
          <a:p>
            <a:pPr indent="-184150" lvl="8" marL="177800" marR="0" rtl="0" algn="l">
              <a:lnSpc>
                <a:spcPct val="100000"/>
              </a:lnSpc>
              <a:spcBef>
                <a:spcPts val="0"/>
              </a:spcBef>
              <a:spcAft>
                <a:spcPts val="0"/>
              </a:spcAft>
              <a:buClr>
                <a:srgbClr val="000000"/>
              </a:buClr>
              <a:buSzPts val="1900"/>
              <a:buFont typeface="Arial"/>
              <a:buChar char="•"/>
            </a:pPr>
            <a:r>
              <a:rPr lang="en-US" sz="1200">
                <a:solidFill>
                  <a:schemeClr val="dk2"/>
                </a:solidFill>
              </a:rPr>
              <a:t>Prior Auth Delays &amp; Denials</a:t>
            </a:r>
            <a:endParaRPr b="0" i="0" sz="1200" u="none" cap="none" strike="noStrike">
              <a:solidFill>
                <a:schemeClr val="dk2"/>
              </a:solidFill>
              <a:latin typeface="Arial"/>
              <a:ea typeface="Arial"/>
              <a:cs typeface="Arial"/>
              <a:sym typeface="Arial"/>
            </a:endParaRPr>
          </a:p>
          <a:p>
            <a:pPr indent="0" lvl="8" marL="0" marR="0" rtl="0" algn="l">
              <a:lnSpc>
                <a:spcPct val="100000"/>
              </a:lnSpc>
              <a:spcBef>
                <a:spcPts val="0"/>
              </a:spcBef>
              <a:spcAft>
                <a:spcPts val="0"/>
              </a:spcAft>
              <a:buNone/>
            </a:pPr>
            <a:r>
              <a:rPr b="1" i="0" lang="en-US" sz="1200" u="none" cap="none" strike="noStrike">
                <a:solidFill>
                  <a:schemeClr val="dk2"/>
                </a:solidFill>
                <a:latin typeface="Arial"/>
                <a:ea typeface="Arial"/>
                <a:cs typeface="Arial"/>
                <a:sym typeface="Arial"/>
              </a:rPr>
              <a:t>Action Items/Deliverables:</a:t>
            </a:r>
            <a:endParaRPr sz="1900"/>
          </a:p>
          <a:p>
            <a:pPr indent="-381000" lvl="0" marL="609600" marR="0" rtl="0" algn="l">
              <a:lnSpc>
                <a:spcPct val="100000"/>
              </a:lnSpc>
              <a:spcBef>
                <a:spcPts val="0"/>
              </a:spcBef>
              <a:spcAft>
                <a:spcPts val="0"/>
              </a:spcAft>
              <a:buClr>
                <a:schemeClr val="dk2"/>
              </a:buClr>
              <a:buSzPts val="1200"/>
              <a:buFont typeface="Arial"/>
              <a:buAutoNum type="arabicPeriod"/>
            </a:pPr>
            <a:r>
              <a:rPr b="0" i="0" lang="en-US" sz="1200" u="none" cap="none" strike="noStrike">
                <a:solidFill>
                  <a:schemeClr val="dk2"/>
                </a:solidFill>
                <a:latin typeface="Arial"/>
                <a:ea typeface="Arial"/>
                <a:cs typeface="Arial"/>
                <a:sym typeface="Arial"/>
              </a:rPr>
              <a:t>Proposal &amp; Recommendations to Regulatory Agencies and Legislature</a:t>
            </a:r>
            <a:endParaRPr sz="1900"/>
          </a:p>
          <a:p>
            <a:pPr indent="-381000" lvl="0" marL="609600" marR="0" rtl="0" algn="l">
              <a:lnSpc>
                <a:spcPct val="100000"/>
              </a:lnSpc>
              <a:spcBef>
                <a:spcPts val="0"/>
              </a:spcBef>
              <a:spcAft>
                <a:spcPts val="0"/>
              </a:spcAft>
              <a:buClr>
                <a:schemeClr val="dk2"/>
              </a:buClr>
              <a:buSzPts val="1200"/>
              <a:buFont typeface="Arial"/>
              <a:buAutoNum type="arabicPeriod"/>
            </a:pPr>
            <a:r>
              <a:rPr b="0" i="0" lang="en-US" sz="1200" u="none" cap="none" strike="noStrike">
                <a:solidFill>
                  <a:schemeClr val="dk2"/>
                </a:solidFill>
                <a:latin typeface="Arial"/>
                <a:ea typeface="Arial"/>
                <a:cs typeface="Arial"/>
                <a:sym typeface="Arial"/>
              </a:rPr>
              <a:t>Expansion of Palliative Care &amp; Hospice Care Training, Resources, and Monitoring</a:t>
            </a:r>
            <a:r>
              <a:rPr lang="en-US" sz="1200">
                <a:solidFill>
                  <a:schemeClr val="dk2"/>
                </a:solidFill>
              </a:rPr>
              <a:t> </a:t>
            </a:r>
            <a:endParaRPr sz="1200">
              <a:solidFill>
                <a:schemeClr val="dk2"/>
              </a:solidFill>
            </a:endParaRPr>
          </a:p>
        </p:txBody>
      </p:sp>
      <p:sp>
        <p:nvSpPr>
          <p:cNvPr id="1047" name="Google Shape;1047;g37e761a9860_1_1434"/>
          <p:cNvSpPr txBox="1"/>
          <p:nvPr/>
        </p:nvSpPr>
        <p:spPr>
          <a:xfrm>
            <a:off x="6158275" y="1543100"/>
            <a:ext cx="4194900" cy="2047200"/>
          </a:xfrm>
          <a:prstGeom prst="rect">
            <a:avLst/>
          </a:prstGeom>
          <a:solidFill>
            <a:srgbClr val="F2F2F2"/>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Priority Focus:</a:t>
            </a:r>
            <a:endParaRPr sz="1900"/>
          </a:p>
          <a:p>
            <a:pPr indent="-298450" lvl="0" marL="292100" marR="0" rtl="0" algn="l">
              <a:lnSpc>
                <a:spcPct val="100000"/>
              </a:lnSpc>
              <a:spcBef>
                <a:spcPts val="0"/>
              </a:spcBef>
              <a:spcAft>
                <a:spcPts val="0"/>
              </a:spcAft>
              <a:buClr>
                <a:srgbClr val="000000"/>
              </a:buClr>
              <a:buSzPts val="1900"/>
              <a:buFont typeface="Arial"/>
              <a:buChar char="•"/>
            </a:pPr>
            <a:r>
              <a:rPr b="0" i="0" lang="en-US" sz="1200" u="none" cap="none" strike="noStrike">
                <a:solidFill>
                  <a:srgbClr val="000000"/>
                </a:solidFill>
                <a:latin typeface="Arial"/>
                <a:ea typeface="Arial"/>
                <a:cs typeface="Arial"/>
                <a:sym typeface="Arial"/>
              </a:rPr>
              <a:t>Identify existing and develop new data reports that can be used to identify and quantify opportunities across the continuum of care.</a:t>
            </a:r>
            <a:endParaRPr sz="19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Action Items/Deliverables:</a:t>
            </a:r>
            <a:endParaRPr sz="1900"/>
          </a:p>
          <a:p>
            <a:pPr indent="-381000" lvl="0" marL="609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Develop a model that quantifies impact of interventions on capacity, throughput and operations that impact Inpatient and ED LOS</a:t>
            </a:r>
            <a:endParaRPr sz="1900"/>
          </a:p>
          <a:p>
            <a:pPr indent="-381000" lvl="0" marL="609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Support data analytical work of all subgroups</a:t>
            </a:r>
            <a:endParaRPr b="0" i="0" sz="1200" u="none" cap="none" strike="noStrike">
              <a:solidFill>
                <a:srgbClr val="000000"/>
              </a:solidFill>
              <a:latin typeface="Arial"/>
              <a:ea typeface="Arial"/>
              <a:cs typeface="Arial"/>
              <a:sym typeface="Arial"/>
            </a:endParaRPr>
          </a:p>
        </p:txBody>
      </p:sp>
      <p:sp>
        <p:nvSpPr>
          <p:cNvPr id="1048" name="Google Shape;1048;g37e761a9860_1_1434"/>
          <p:cNvSpPr txBox="1"/>
          <p:nvPr/>
        </p:nvSpPr>
        <p:spPr>
          <a:xfrm>
            <a:off x="1216050" y="4201451"/>
            <a:ext cx="4263300" cy="2339700"/>
          </a:xfrm>
          <a:prstGeom prst="rect">
            <a:avLst/>
          </a:prstGeom>
          <a:solidFill>
            <a:srgbClr val="F2F2F2"/>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Priority Focus:</a:t>
            </a:r>
            <a:endParaRPr sz="1900"/>
          </a:p>
          <a:p>
            <a:pPr indent="-298450" lvl="0" marL="292100" marR="0" rtl="0" algn="l">
              <a:lnSpc>
                <a:spcPct val="100000"/>
              </a:lnSpc>
              <a:spcBef>
                <a:spcPts val="0"/>
              </a:spcBef>
              <a:spcAft>
                <a:spcPts val="0"/>
              </a:spcAft>
              <a:buClr>
                <a:srgbClr val="000000"/>
              </a:buClr>
              <a:buSzPts val="1900"/>
              <a:buFont typeface="Arial"/>
              <a:buChar char="•"/>
            </a:pPr>
            <a:r>
              <a:rPr b="0" i="0" lang="en-US" sz="1200" u="none" cap="none" strike="noStrike">
                <a:solidFill>
                  <a:srgbClr val="000000"/>
                </a:solidFill>
                <a:latin typeface="Arial"/>
                <a:ea typeface="Arial"/>
                <a:cs typeface="Arial"/>
                <a:sym typeface="Arial"/>
              </a:rPr>
              <a:t>Develop best practices that will improve hospital and ED throughput and decrease ED LOS</a:t>
            </a:r>
            <a:endParaRPr sz="1900"/>
          </a:p>
          <a:p>
            <a:pPr indent="-298450" lvl="0" marL="292100" marR="0" rtl="0" algn="l">
              <a:lnSpc>
                <a:spcPct val="100000"/>
              </a:lnSpc>
              <a:spcBef>
                <a:spcPts val="0"/>
              </a:spcBef>
              <a:spcAft>
                <a:spcPts val="0"/>
              </a:spcAft>
              <a:buClr>
                <a:srgbClr val="000000"/>
              </a:buClr>
              <a:buSzPts val="1900"/>
              <a:buFont typeface="Arial"/>
              <a:buChar char="•"/>
            </a:pPr>
            <a:r>
              <a:rPr lang="en-US" sz="1200"/>
              <a:t>Provide</a:t>
            </a:r>
            <a:r>
              <a:rPr b="0" i="0" lang="en-US" sz="1200" u="none" cap="none" strike="noStrike">
                <a:solidFill>
                  <a:srgbClr val="000000"/>
                </a:solidFill>
                <a:latin typeface="Arial"/>
                <a:ea typeface="Arial"/>
                <a:cs typeface="Arial"/>
                <a:sym typeface="Arial"/>
              </a:rPr>
              <a:t> input into the methodology for ED-related pay for performance metrics</a:t>
            </a:r>
            <a:endParaRPr sz="19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Action Items/ Deliverables:</a:t>
            </a:r>
            <a:endParaRPr sz="1900"/>
          </a:p>
          <a:p>
            <a:pPr indent="-381000" lvl="0" marL="609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Minimum of Two Best Practices implemented at each hospital</a:t>
            </a:r>
            <a:endParaRPr sz="1900"/>
          </a:p>
          <a:p>
            <a:pPr indent="-381000" lvl="0" marL="609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Refine Quality Based Reimbursement (QBR) ED LOS methodology</a:t>
            </a:r>
            <a:r>
              <a:rPr lang="en-US" sz="1200"/>
              <a:t>.</a:t>
            </a:r>
            <a:endParaRPr sz="1900"/>
          </a:p>
        </p:txBody>
      </p:sp>
      <p:sp>
        <p:nvSpPr>
          <p:cNvPr id="1049" name="Google Shape;1049;g37e761a9860_1_1434"/>
          <p:cNvSpPr txBox="1"/>
          <p:nvPr/>
        </p:nvSpPr>
        <p:spPr>
          <a:xfrm>
            <a:off x="6158275" y="4190025"/>
            <a:ext cx="4164900" cy="2232000"/>
          </a:xfrm>
          <a:prstGeom prst="rect">
            <a:avLst/>
          </a:prstGeom>
          <a:solidFill>
            <a:srgbClr val="F2F2F2"/>
          </a:solidFill>
          <a:ln>
            <a:noFill/>
          </a:ln>
        </p:spPr>
        <p:txBody>
          <a:bodyPr anchorCtr="0" anchor="t" bIns="45700" lIns="91400" spcFirstLastPara="1" rIns="91400" wrap="square" tIns="45700">
            <a:spAutoFit/>
          </a:bodyPr>
          <a:lstStyle/>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Priority Focus:</a:t>
            </a:r>
            <a:endParaRPr sz="1900"/>
          </a:p>
          <a:p>
            <a:pPr indent="-298450" lvl="0" marL="292100" marR="0" rtl="0" algn="l">
              <a:lnSpc>
                <a:spcPct val="100000"/>
              </a:lnSpc>
              <a:spcBef>
                <a:spcPts val="0"/>
              </a:spcBef>
              <a:spcAft>
                <a:spcPts val="0"/>
              </a:spcAft>
              <a:buClr>
                <a:srgbClr val="000000"/>
              </a:buClr>
              <a:buSzPts val="1900"/>
              <a:buFont typeface="Arial"/>
              <a:buChar char="•"/>
            </a:pPr>
            <a:r>
              <a:rPr lang="en-US" sz="1200"/>
              <a:t>Provide r</a:t>
            </a:r>
            <a:r>
              <a:rPr b="0" i="0" lang="en-US" sz="1200" u="none" cap="none" strike="noStrike">
                <a:solidFill>
                  <a:srgbClr val="000000"/>
                </a:solidFill>
                <a:latin typeface="Arial"/>
                <a:ea typeface="Arial"/>
                <a:cs typeface="Arial"/>
                <a:sym typeface="Arial"/>
              </a:rPr>
              <a:t>ecommendations for improvement opportunities related to capacity, operations and workforce across the continuum of care.</a:t>
            </a:r>
            <a:endParaRPr sz="1900"/>
          </a:p>
          <a:p>
            <a:pPr indent="0" lvl="0" marL="0" marR="0" rtl="0" algn="l">
              <a:lnSpc>
                <a:spcPct val="100000"/>
              </a:lnSpc>
              <a:spcBef>
                <a:spcPts val="0"/>
              </a:spcBef>
              <a:spcAft>
                <a:spcPts val="0"/>
              </a:spcAft>
              <a:buNone/>
            </a:pPr>
            <a:r>
              <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rPr b="1" i="0" lang="en-US" sz="1200" u="none" cap="none" strike="noStrike">
                <a:solidFill>
                  <a:srgbClr val="000000"/>
                </a:solidFill>
                <a:latin typeface="Arial"/>
                <a:ea typeface="Arial"/>
                <a:cs typeface="Arial"/>
                <a:sym typeface="Arial"/>
              </a:rPr>
              <a:t>Action Items/Deliverables: (Pending finalization)</a:t>
            </a:r>
            <a:endParaRPr sz="1900"/>
          </a:p>
          <a:p>
            <a:pPr indent="-381000" lvl="0" marL="609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Baseline Capacity analysis</a:t>
            </a:r>
            <a:endParaRPr sz="1900"/>
          </a:p>
          <a:p>
            <a:pPr indent="-381000" lvl="0" marL="609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Capacity calculator with standard targets</a:t>
            </a:r>
            <a:endParaRPr sz="1900"/>
          </a:p>
          <a:p>
            <a:pPr indent="-381000" lvl="0" marL="609600" marR="0" rtl="0" algn="l">
              <a:lnSpc>
                <a:spcPct val="100000"/>
              </a:lnSpc>
              <a:spcBef>
                <a:spcPts val="0"/>
              </a:spcBef>
              <a:spcAft>
                <a:spcPts val="0"/>
              </a:spcAft>
              <a:buClr>
                <a:srgbClr val="000000"/>
              </a:buClr>
              <a:buSzPts val="1200"/>
              <a:buFont typeface="Arial"/>
              <a:buAutoNum type="arabicPeriod"/>
            </a:pPr>
            <a:r>
              <a:rPr b="0" i="0" lang="en-US" sz="1200" u="none" cap="none" strike="noStrike">
                <a:solidFill>
                  <a:srgbClr val="000000"/>
                </a:solidFill>
                <a:latin typeface="Arial"/>
                <a:ea typeface="Arial"/>
                <a:cs typeface="Arial"/>
                <a:sym typeface="Arial"/>
              </a:rPr>
              <a:t>Recommendations for alternate capacity types (ex. HAH)</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200"/>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3" name="Shape 1053"/>
        <p:cNvGrpSpPr/>
        <p:nvPr/>
      </p:nvGrpSpPr>
      <p:grpSpPr>
        <a:xfrm>
          <a:off x="0" y="0"/>
          <a:ext cx="0" cy="0"/>
          <a:chOff x="0" y="0"/>
          <a:chExt cx="0" cy="0"/>
        </a:xfrm>
      </p:grpSpPr>
      <p:sp>
        <p:nvSpPr>
          <p:cNvPr id="1054" name="Google Shape;1054;g37e761a9860_1_1472"/>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Clr>
                <a:schemeClr val="dk1"/>
              </a:buClr>
              <a:buSzPts val="2400"/>
              <a:buFont typeface="Arial"/>
              <a:buNone/>
            </a:pPr>
            <a:r>
              <a:rPr lang="en-US"/>
              <a:t>Data Subgroup</a:t>
            </a:r>
            <a:endParaRPr/>
          </a:p>
        </p:txBody>
      </p:sp>
      <p:sp>
        <p:nvSpPr>
          <p:cNvPr id="1055" name="Google Shape;1055;g37e761a9860_1_1472"/>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9" name="Shape 1059"/>
        <p:cNvGrpSpPr/>
        <p:nvPr/>
      </p:nvGrpSpPr>
      <p:grpSpPr>
        <a:xfrm>
          <a:off x="0" y="0"/>
          <a:ext cx="0" cy="0"/>
          <a:chOff x="0" y="0"/>
          <a:chExt cx="0" cy="0"/>
        </a:xfrm>
      </p:grpSpPr>
      <p:sp>
        <p:nvSpPr>
          <p:cNvPr id="1060" name="Google Shape;1060;g37e761a9860_1_1477"/>
          <p:cNvSpPr txBox="1"/>
          <p:nvPr>
            <p:ph idx="1" type="body"/>
          </p:nvPr>
        </p:nvSpPr>
        <p:spPr>
          <a:xfrm>
            <a:off x="971550" y="1133475"/>
            <a:ext cx="10515600" cy="4659900"/>
          </a:xfrm>
          <a:prstGeom prst="rect">
            <a:avLst/>
          </a:prstGeom>
          <a:noFill/>
          <a:ln>
            <a:noFill/>
          </a:ln>
        </p:spPr>
        <p:txBody>
          <a:bodyPr anchorCtr="0" anchor="t" bIns="45700" lIns="91425" spcFirstLastPara="1" rIns="91425" wrap="square" tIns="45700">
            <a:normAutofit lnSpcReduction="20000"/>
          </a:bodyPr>
          <a:lstStyle/>
          <a:p>
            <a:pPr indent="-355600" lvl="0" marL="457200" rtl="0" algn="l">
              <a:lnSpc>
                <a:spcPct val="114000"/>
              </a:lnSpc>
              <a:spcBef>
                <a:spcPts val="1000"/>
              </a:spcBef>
              <a:spcAft>
                <a:spcPts val="0"/>
              </a:spcAft>
              <a:buSzPts val="2000"/>
              <a:buChar char="•"/>
            </a:pPr>
            <a:r>
              <a:rPr lang="en-US"/>
              <a:t>HSCRC staff are working with a small group of stakeholders and analysts to build a simulation platform that can be used to understand how various types of policies could change ED-1 and OP-18 performance</a:t>
            </a:r>
            <a:endParaRPr/>
          </a:p>
          <a:p>
            <a:pPr indent="-355600" lvl="0" marL="457200" rtl="0" algn="l">
              <a:lnSpc>
                <a:spcPct val="114000"/>
              </a:lnSpc>
              <a:spcBef>
                <a:spcPts val="1000"/>
              </a:spcBef>
              <a:spcAft>
                <a:spcPts val="0"/>
              </a:spcAft>
              <a:buSzPts val="2000"/>
              <a:buChar char="•"/>
            </a:pPr>
            <a:r>
              <a:rPr lang="en-US"/>
              <a:t>The model uses real-world data on ED volume, staffing, and acuity, as well as inpatient capacity and other hospital-specific variables, to simulate patient pathways through the ED and inpatient services. </a:t>
            </a:r>
            <a:endParaRPr/>
          </a:p>
          <a:p>
            <a:pPr indent="-355600" lvl="0" marL="457200" rtl="0" algn="l">
              <a:lnSpc>
                <a:spcPct val="114000"/>
              </a:lnSpc>
              <a:spcBef>
                <a:spcPts val="1000"/>
              </a:spcBef>
              <a:spcAft>
                <a:spcPts val="0"/>
              </a:spcAft>
              <a:buSzPts val="2000"/>
              <a:buChar char="•"/>
            </a:pPr>
            <a:r>
              <a:rPr lang="en-US"/>
              <a:t>Modeling can provide estimates that allow the Commision to compare the  expected effects of  different policies across several types of hospitals</a:t>
            </a:r>
            <a:endParaRPr/>
          </a:p>
          <a:p>
            <a:pPr indent="-355600" lvl="0" marL="457200" rtl="0" algn="l">
              <a:lnSpc>
                <a:spcPct val="114000"/>
              </a:lnSpc>
              <a:spcBef>
                <a:spcPts val="1000"/>
              </a:spcBef>
              <a:spcAft>
                <a:spcPts val="1000"/>
              </a:spcAft>
              <a:buSzPts val="2000"/>
              <a:buChar char="•"/>
            </a:pPr>
            <a:r>
              <a:rPr lang="en-US">
                <a:extLst>
                  <a:ext uri="http://customooxmlschemas.google.com/">
                    <go:slidesCustomData xmlns:go="http://customooxmlschemas.google.com/" textRoundtripDataId="28"/>
                  </a:ext>
                </a:extLst>
              </a:rPr>
              <a:t>We are working to identify a short list of interventions to test, and hope to provide draft results for the September meeting </a:t>
            </a:r>
            <a:endParaRPr/>
          </a:p>
        </p:txBody>
      </p:sp>
      <p:sp>
        <p:nvSpPr>
          <p:cNvPr id="1061" name="Google Shape;1061;g37e761a9860_1_1477"/>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062" name="Google Shape;1062;g37e761a9860_1_1477"/>
          <p:cNvSpPr txBox="1"/>
          <p:nvPr>
            <p:ph type="title"/>
          </p:nvPr>
        </p:nvSpPr>
        <p:spPr>
          <a:xfrm>
            <a:off x="972127" y="347853"/>
            <a:ext cx="105156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Hospital System Policy Simulations</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7" name="Shape 1067"/>
        <p:cNvGrpSpPr/>
        <p:nvPr/>
      </p:nvGrpSpPr>
      <p:grpSpPr>
        <a:xfrm>
          <a:off x="0" y="0"/>
          <a:ext cx="0" cy="0"/>
          <a:chOff x="0" y="0"/>
          <a:chExt cx="0" cy="0"/>
        </a:xfrm>
      </p:grpSpPr>
      <p:sp>
        <p:nvSpPr>
          <p:cNvPr id="1068" name="Google Shape;1068;g37f64948442_3_562"/>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ED LOS Dashboard </a:t>
            </a:r>
            <a:endParaRPr/>
          </a:p>
        </p:txBody>
      </p:sp>
      <p:sp>
        <p:nvSpPr>
          <p:cNvPr id="1069" name="Google Shape;1069;g37f64948442_3_562"/>
          <p:cNvSpPr txBox="1"/>
          <p:nvPr>
            <p:ph idx="1" type="body"/>
          </p:nvPr>
        </p:nvSpPr>
        <p:spPr>
          <a:xfrm>
            <a:off x="971550" y="1361190"/>
            <a:ext cx="10515600" cy="44325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0"/>
              </a:spcBef>
              <a:spcAft>
                <a:spcPts val="0"/>
              </a:spcAft>
              <a:buSzPts val="2000"/>
              <a:buChar char="•"/>
            </a:pPr>
            <a:r>
              <a:rPr lang="en-US"/>
              <a:t>HSCRC and ED Wait Time Reduction Commission want to monitor ED LOS for all patients, separate from the QBR ED LOS payment measure.</a:t>
            </a:r>
            <a:endParaRPr/>
          </a:p>
          <a:p>
            <a:pPr indent="-355600" lvl="0" marL="457200" rtl="0" algn="l">
              <a:lnSpc>
                <a:spcPct val="100000"/>
              </a:lnSpc>
              <a:spcBef>
                <a:spcPts val="1000"/>
              </a:spcBef>
              <a:spcAft>
                <a:spcPts val="0"/>
              </a:spcAft>
              <a:buSzPts val="2000"/>
              <a:buChar char="•"/>
            </a:pPr>
            <a:r>
              <a:rPr lang="en-US"/>
              <a:t>Developing Maryland Hospital ED LOS Dashboard to display data visualizations that allow monitoring of Inpatient and Outpatient ED LOS and stratification by hospital or patient characteristics.</a:t>
            </a:r>
            <a:endParaRPr/>
          </a:p>
          <a:p>
            <a:pPr indent="-355600" lvl="0" marL="457200" rtl="0" algn="l">
              <a:lnSpc>
                <a:spcPct val="100000"/>
              </a:lnSpc>
              <a:spcBef>
                <a:spcPts val="1000"/>
              </a:spcBef>
              <a:spcAft>
                <a:spcPts val="0"/>
              </a:spcAft>
              <a:buSzPts val="2000"/>
              <a:buChar char="•"/>
            </a:pPr>
            <a:r>
              <a:rPr lang="en-US">
                <a:extLst>
                  <a:ext uri="http://customooxmlschemas.google.com/">
                    <go:slidesCustomData xmlns:go="http://customooxmlschemas.google.com/" textRoundtripDataId="29"/>
                  </a:ext>
                </a:extLst>
              </a:rPr>
              <a:t>Development Partners and Roles:</a:t>
            </a:r>
            <a:endParaRPr/>
          </a:p>
          <a:p>
            <a:pPr indent="-349250" lvl="1" marL="914400" rtl="0" algn="l">
              <a:lnSpc>
                <a:spcPct val="100000"/>
              </a:lnSpc>
              <a:spcBef>
                <a:spcPts val="1000"/>
              </a:spcBef>
              <a:spcAft>
                <a:spcPts val="0"/>
              </a:spcAft>
              <a:buSzPts val="1900"/>
              <a:buChar char="•"/>
            </a:pPr>
            <a:r>
              <a:rPr lang="en-US"/>
              <a:t>Mathematica:  Measure specifications, ad-hoc analyses, dataset creation</a:t>
            </a:r>
            <a:endParaRPr/>
          </a:p>
          <a:p>
            <a:pPr indent="-349250" lvl="1" marL="914400" rtl="0" algn="l">
              <a:lnSpc>
                <a:spcPct val="100000"/>
              </a:lnSpc>
              <a:spcBef>
                <a:spcPts val="1000"/>
              </a:spcBef>
              <a:spcAft>
                <a:spcPts val="0"/>
              </a:spcAft>
              <a:buSzPts val="1900"/>
              <a:buChar char="•"/>
            </a:pPr>
            <a:r>
              <a:rPr lang="en-US"/>
              <a:t>CRISP-hMetrix:  Tableau development, CRS Portal dissemination, Maintenance/Updates</a:t>
            </a:r>
            <a:endParaRPr/>
          </a:p>
          <a:p>
            <a:pPr indent="-349250" lvl="1" marL="914400" rtl="0" algn="l">
              <a:lnSpc>
                <a:spcPct val="100000"/>
              </a:lnSpc>
              <a:spcBef>
                <a:spcPts val="1000"/>
              </a:spcBef>
              <a:spcAft>
                <a:spcPts val="1000"/>
              </a:spcAft>
              <a:buSzPts val="1900"/>
              <a:buChar char="•"/>
            </a:pPr>
            <a:r>
              <a:rPr lang="en-US"/>
              <a:t>ED Commission and Subgroups:  Input on uses, data specifications, data visualizations, content expertise, identification of areas for improvement</a:t>
            </a:r>
            <a:endParaRPr/>
          </a:p>
        </p:txBody>
      </p:sp>
      <p:sp>
        <p:nvSpPr>
          <p:cNvPr id="1070" name="Google Shape;1070;g37f64948442_3_562"/>
          <p:cNvSpPr txBox="1"/>
          <p:nvPr>
            <p:ph idx="12" type="sldNum"/>
          </p:nvPr>
        </p:nvSpPr>
        <p:spPr>
          <a:xfrm>
            <a:off x="11512550" y="6213474"/>
            <a:ext cx="5781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3" name="Shape 603"/>
        <p:cNvGrpSpPr/>
        <p:nvPr/>
      </p:nvGrpSpPr>
      <p:grpSpPr>
        <a:xfrm>
          <a:off x="0" y="0"/>
          <a:ext cx="0" cy="0"/>
          <a:chOff x="0" y="0"/>
          <a:chExt cx="0" cy="0"/>
        </a:xfrm>
      </p:grpSpPr>
      <p:sp>
        <p:nvSpPr>
          <p:cNvPr id="604" name="Google Shape;604;g37f2a67f6d9_0_0"/>
          <p:cNvSpPr txBox="1"/>
          <p:nvPr>
            <p:ph type="title"/>
          </p:nvPr>
        </p:nvSpPr>
        <p:spPr>
          <a:xfrm>
            <a:off x="971552"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Hospital Value Based Purchasing </a:t>
            </a:r>
            <a:r>
              <a:rPr lang="en-US">
                <a:extLst>
                  <a:ext uri="http://customooxmlschemas.google.com/">
                    <go:slidesCustomData xmlns:go="http://customooxmlschemas.google.com/" textRoundtripDataId="6"/>
                  </a:ext>
                </a:extLst>
              </a:rPr>
              <a:t>Updates</a:t>
            </a:r>
            <a:endParaRPr/>
          </a:p>
        </p:txBody>
      </p:sp>
      <p:sp>
        <p:nvSpPr>
          <p:cNvPr id="605" name="Google Shape;605;g37f2a67f6d9_0_0"/>
          <p:cNvSpPr txBox="1"/>
          <p:nvPr>
            <p:ph idx="1" type="body"/>
          </p:nvPr>
        </p:nvSpPr>
        <p:spPr>
          <a:xfrm>
            <a:off x="258750" y="1113175"/>
            <a:ext cx="11228400" cy="5253300"/>
          </a:xfrm>
          <a:prstGeom prst="rect">
            <a:avLst/>
          </a:prstGeom>
        </p:spPr>
        <p:txBody>
          <a:bodyPr anchorCtr="0" anchor="t" bIns="45700" lIns="91425" spcFirstLastPara="1" rIns="91425" wrap="square" tIns="45700">
            <a:noAutofit/>
          </a:bodyPr>
          <a:lstStyle/>
          <a:p>
            <a:pPr indent="-342900" lvl="0" marL="457200" rtl="0" algn="l">
              <a:lnSpc>
                <a:spcPct val="100000"/>
              </a:lnSpc>
              <a:spcBef>
                <a:spcPts val="0"/>
              </a:spcBef>
              <a:spcAft>
                <a:spcPts val="0"/>
              </a:spcAft>
              <a:buSzPts val="1800"/>
              <a:buFont typeface="Noto Sans Symbols"/>
              <a:buChar char="●"/>
            </a:pPr>
            <a:r>
              <a:rPr b="1" lang="en-US" sz="1800"/>
              <a:t>Removed Health Equity Adjustment (HEA) starting FY 2026.</a:t>
            </a:r>
            <a:r>
              <a:rPr lang="en-US" sz="1800"/>
              <a:t> </a:t>
            </a:r>
            <a:endParaRPr sz="1800">
              <a:latin typeface="Aptos"/>
              <a:ea typeface="Aptos"/>
              <a:cs typeface="Aptos"/>
              <a:sym typeface="Aptos"/>
            </a:endParaRPr>
          </a:p>
          <a:p>
            <a:pPr indent="-342900" lvl="0" marL="457200" rtl="0" algn="l">
              <a:lnSpc>
                <a:spcPct val="100000"/>
              </a:lnSpc>
              <a:spcBef>
                <a:spcPts val="1000"/>
              </a:spcBef>
              <a:spcAft>
                <a:spcPts val="0"/>
              </a:spcAft>
              <a:buSzPts val="1800"/>
              <a:buFont typeface="Noto Sans Symbols"/>
              <a:buChar char="●"/>
            </a:pPr>
            <a:r>
              <a:rPr b="1" lang="en-US" sz="1800">
                <a:highlight>
                  <a:srgbClr val="FFFFFF"/>
                </a:highlight>
              </a:rPr>
              <a:t>Modifications to the THA-TKA Complication and Stroke mortality measure:</a:t>
            </a:r>
            <a:endParaRPr sz="1800">
              <a:latin typeface="Aptos"/>
              <a:ea typeface="Aptos"/>
              <a:cs typeface="Aptos"/>
              <a:sym typeface="Aptos"/>
            </a:endParaRPr>
          </a:p>
          <a:p>
            <a:pPr indent="-292100" lvl="1" marL="914400" rtl="0" algn="l">
              <a:lnSpc>
                <a:spcPct val="100000"/>
              </a:lnSpc>
              <a:spcBef>
                <a:spcPts val="1000"/>
              </a:spcBef>
              <a:spcAft>
                <a:spcPts val="0"/>
              </a:spcAft>
              <a:buSzPts val="1000"/>
              <a:buFont typeface="Courier New"/>
              <a:buChar char="o"/>
            </a:pPr>
            <a:r>
              <a:rPr lang="en-US"/>
              <a:t>Add Medicare Advantage patients to the current cohort of patients and shorten the performance period from 3 years to 2 years, effective </a:t>
            </a:r>
            <a:r>
              <a:rPr b="1" lang="en-US"/>
              <a:t>FY 2027.</a:t>
            </a:r>
            <a:endParaRPr b="1"/>
          </a:p>
          <a:p>
            <a:pPr indent="-292100" lvl="1" marL="914400" rtl="0" algn="l">
              <a:lnSpc>
                <a:spcPct val="100000"/>
              </a:lnSpc>
              <a:spcBef>
                <a:spcPts val="1000"/>
              </a:spcBef>
              <a:spcAft>
                <a:spcPts val="0"/>
              </a:spcAft>
              <a:buSzPts val="1000"/>
              <a:buFont typeface="Courier New"/>
              <a:buChar char="o"/>
            </a:pPr>
            <a:r>
              <a:rPr lang="en-US"/>
              <a:t>CMS is also making technical updates to the risk adjustment methodology to use International Classification of Diseases (ICD)-10 codes instead of Hierarchical Condition Categories (HCCs); modifications adopted, effective </a:t>
            </a:r>
            <a:r>
              <a:rPr b="1" lang="en-US"/>
              <a:t>FY 2033.</a:t>
            </a:r>
            <a:endParaRPr b="1">
              <a:solidFill>
                <a:schemeClr val="dk1"/>
              </a:solidFill>
            </a:endParaRPr>
          </a:p>
          <a:p>
            <a:pPr indent="-342900" lvl="0" marL="457200" rtl="0" algn="l">
              <a:lnSpc>
                <a:spcPct val="100000"/>
              </a:lnSpc>
              <a:spcBef>
                <a:spcPts val="1000"/>
              </a:spcBef>
              <a:spcAft>
                <a:spcPts val="0"/>
              </a:spcAft>
              <a:buSzPts val="1800"/>
              <a:buFont typeface="Noto Sans Symbols"/>
              <a:buChar char="●"/>
            </a:pPr>
            <a:r>
              <a:rPr b="1" lang="en-US" sz="1800"/>
              <a:t>R</a:t>
            </a:r>
            <a:r>
              <a:rPr b="1" lang="en-US" sz="1800"/>
              <a:t>emove the COVID-19 exclusion and discontinue the covariate for prior COVID-19 history</a:t>
            </a:r>
            <a:r>
              <a:rPr lang="en-US" sz="1800"/>
              <a:t> across all six Clinical Care measures (THA/TKA Complications and five condition-specific mortality measures), effective</a:t>
            </a:r>
            <a:r>
              <a:rPr b="1" lang="en-US" sz="1800"/>
              <a:t> FY 2027</a:t>
            </a:r>
            <a:r>
              <a:rPr lang="en-US" sz="1800"/>
              <a:t>.</a:t>
            </a:r>
            <a:endParaRPr sz="1800"/>
          </a:p>
          <a:p>
            <a:pPr indent="-342900" lvl="0" marL="457200" rtl="0" algn="l">
              <a:lnSpc>
                <a:spcPct val="100000"/>
              </a:lnSpc>
              <a:spcBef>
                <a:spcPts val="1000"/>
              </a:spcBef>
              <a:spcAft>
                <a:spcPts val="0"/>
              </a:spcAft>
              <a:buSzPts val="1800"/>
              <a:buFont typeface="Noto Sans Symbols"/>
              <a:buChar char="●"/>
            </a:pPr>
            <a:r>
              <a:rPr lang="en-US" sz="1800"/>
              <a:t>Updated Performance standards published for </a:t>
            </a:r>
            <a:r>
              <a:rPr b="1" lang="en-US" sz="1800"/>
              <a:t>FY 2027–FY 2031.</a:t>
            </a:r>
            <a:endParaRPr b="1" sz="1800"/>
          </a:p>
          <a:p>
            <a:pPr indent="-342900" lvl="0" marL="457200" rtl="0" algn="l">
              <a:lnSpc>
                <a:spcPct val="100000"/>
              </a:lnSpc>
              <a:spcBef>
                <a:spcPts val="1000"/>
              </a:spcBef>
              <a:spcAft>
                <a:spcPts val="0"/>
              </a:spcAft>
              <a:buSzPts val="1800"/>
              <a:buFont typeface="Noto Sans Symbols"/>
              <a:buChar char="●"/>
            </a:pPr>
            <a:r>
              <a:rPr b="1" lang="en-US" sz="1800"/>
              <a:t>Extraordinary Circumstances Exception</a:t>
            </a:r>
            <a:r>
              <a:rPr lang="en-US" sz="1800"/>
              <a:t> (ECE) policy codified/clarified.:</a:t>
            </a:r>
            <a:endParaRPr sz="1800"/>
          </a:p>
          <a:p>
            <a:pPr indent="-292100" lvl="1" marL="914400" rtl="0" algn="l">
              <a:lnSpc>
                <a:spcPct val="100000"/>
              </a:lnSpc>
              <a:spcBef>
                <a:spcPts val="1000"/>
              </a:spcBef>
              <a:spcAft>
                <a:spcPts val="0"/>
              </a:spcAft>
              <a:buSzPts val="1000"/>
              <a:buFont typeface="Courier New"/>
              <a:buChar char="o"/>
            </a:pPr>
            <a:r>
              <a:rPr lang="en-US"/>
              <a:t>Reduced filing deadline from</a:t>
            </a:r>
            <a:r>
              <a:rPr lang="en-US">
                <a:extLst>
                  <a:ext uri="http://customooxmlschemas.google.com/">
                    <go:slidesCustomData xmlns:go="http://customooxmlschemas.google.com/" textRoundtripDataId="7"/>
                  </a:ext>
                </a:extLst>
              </a:rPr>
              <a:t> 90 to </a:t>
            </a:r>
            <a:r>
              <a:rPr lang="en-US" sz="1800">
                <a:extLst>
                  <a:ext uri="http://customooxmlschemas.google.com/">
                    <go:slidesCustomData xmlns:go="http://customooxmlschemas.google.com/" textRoundtripDataId="8"/>
                  </a:ext>
                </a:extLst>
              </a:rPr>
              <a:t>60-day</a:t>
            </a:r>
            <a:r>
              <a:rPr lang="en-US">
                <a:extLst>
                  <a:ext uri="http://customooxmlschemas.google.com/">
                    <go:slidesCustomData xmlns:go="http://customooxmlschemas.google.com/" textRoundtripDataId="9"/>
                  </a:ext>
                </a:extLst>
              </a:rPr>
              <a:t>s</a:t>
            </a:r>
            <a:endParaRPr/>
          </a:p>
          <a:p>
            <a:pPr indent="-292100" lvl="1" marL="914400" rtl="0" algn="l">
              <a:lnSpc>
                <a:spcPct val="100000"/>
              </a:lnSpc>
              <a:spcBef>
                <a:spcPts val="1000"/>
              </a:spcBef>
              <a:spcAft>
                <a:spcPts val="0"/>
              </a:spcAft>
              <a:buSzPts val="1000"/>
              <a:buFont typeface="Courier New"/>
              <a:buChar char="o"/>
            </a:pPr>
            <a:r>
              <a:rPr lang="en-US"/>
              <a:t>D</a:t>
            </a:r>
            <a:r>
              <a:rPr lang="en-US" sz="1800"/>
              <a:t>iscretion to grant extensions </a:t>
            </a:r>
            <a:r>
              <a:rPr lang="en-US"/>
              <a:t>as well as exceptions.</a:t>
            </a:r>
            <a:endParaRPr sz="1800"/>
          </a:p>
          <a:p>
            <a:pPr indent="0" lvl="0" marL="457200" rtl="0" algn="l">
              <a:lnSpc>
                <a:spcPct val="100000"/>
              </a:lnSpc>
              <a:spcBef>
                <a:spcPts val="1000"/>
              </a:spcBef>
              <a:spcAft>
                <a:spcPts val="0"/>
              </a:spcAft>
              <a:buNone/>
            </a:pPr>
            <a:r>
              <a:t/>
            </a:r>
            <a:endParaRPr>
              <a:solidFill>
                <a:srgbClr val="000000"/>
              </a:solidFill>
            </a:endParaRPr>
          </a:p>
          <a:p>
            <a:pPr indent="0" lvl="0" marL="0" rtl="0" algn="l">
              <a:lnSpc>
                <a:spcPct val="100000"/>
              </a:lnSpc>
              <a:spcBef>
                <a:spcPts val="1000"/>
              </a:spcBef>
              <a:spcAft>
                <a:spcPts val="1000"/>
              </a:spcAft>
              <a:buNone/>
            </a:pPr>
            <a:r>
              <a:t/>
            </a:r>
            <a:endParaRPr sz="1800">
              <a:solidFill>
                <a:srgbClr val="000000"/>
              </a:solidFill>
            </a:endParaRPr>
          </a:p>
        </p:txBody>
      </p:sp>
      <p:sp>
        <p:nvSpPr>
          <p:cNvPr id="606" name="Google Shape;606;g37f2a67f6d9_0_0"/>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464653"/>
              </a:buClr>
              <a:buSzPts val="1600"/>
              <a:buFont typeface="Arial"/>
              <a:buNone/>
            </a:pPr>
            <a:fld id="{00000000-1234-1234-1234-123412341234}" type="slidenum">
              <a:rPr lang="en-US">
                <a:solidFill>
                  <a:srgbClr val="464653"/>
                </a:solidFill>
              </a:rPr>
              <a:t>‹#›</a:t>
            </a:fld>
            <a:endParaRPr>
              <a:solidFill>
                <a:srgbClr val="464653"/>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4" name="Shape 1074"/>
        <p:cNvGrpSpPr/>
        <p:nvPr/>
      </p:nvGrpSpPr>
      <p:grpSpPr>
        <a:xfrm>
          <a:off x="0" y="0"/>
          <a:ext cx="0" cy="0"/>
          <a:chOff x="0" y="0"/>
          <a:chExt cx="0" cy="0"/>
        </a:xfrm>
      </p:grpSpPr>
      <p:sp>
        <p:nvSpPr>
          <p:cNvPr id="1075" name="Google Shape;1075;g37e761a9860_1_1461"/>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Clr>
                <a:schemeClr val="dk1"/>
              </a:buClr>
              <a:buSzPts val="2400"/>
              <a:buFont typeface="Arial"/>
              <a:buNone/>
            </a:pPr>
            <a:r>
              <a:rPr lang="en-US"/>
              <a:t>Best Practice Subgroup</a:t>
            </a:r>
            <a:endParaRPr/>
          </a:p>
        </p:txBody>
      </p:sp>
      <p:sp>
        <p:nvSpPr>
          <p:cNvPr id="1076" name="Google Shape;1076;g37e761a9860_1_1461"/>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SzPts val="1200"/>
              <a:buNone/>
            </a:pPr>
            <a:fld id="{00000000-1234-1234-1234-123412341234}" type="slidenum">
              <a:rPr lang="en-US"/>
              <a:t>‹#›</a:t>
            </a:fld>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0" name="Shape 1080"/>
        <p:cNvGrpSpPr/>
        <p:nvPr/>
      </p:nvGrpSpPr>
      <p:grpSpPr>
        <a:xfrm>
          <a:off x="0" y="0"/>
          <a:ext cx="0" cy="0"/>
          <a:chOff x="0" y="0"/>
          <a:chExt cx="0" cy="0"/>
        </a:xfrm>
      </p:grpSpPr>
      <p:sp>
        <p:nvSpPr>
          <p:cNvPr id="1081" name="Google Shape;1081;g37e761a9860_1_1466"/>
          <p:cNvSpPr txBox="1"/>
          <p:nvPr>
            <p:ph idx="1" type="body"/>
          </p:nvPr>
        </p:nvSpPr>
        <p:spPr>
          <a:xfrm>
            <a:off x="739999" y="1317790"/>
            <a:ext cx="10515600" cy="5079900"/>
          </a:xfrm>
          <a:prstGeom prst="rect">
            <a:avLst/>
          </a:prstGeom>
          <a:noFill/>
          <a:ln>
            <a:noFill/>
          </a:ln>
        </p:spPr>
        <p:txBody>
          <a:bodyPr anchorCtr="0" anchor="t" bIns="45700" lIns="91425" spcFirstLastPara="1" rIns="91425" wrap="square" tIns="45700">
            <a:normAutofit/>
          </a:bodyPr>
          <a:lstStyle/>
          <a:p>
            <a:pPr indent="-355600" lvl="0" marL="457200" rtl="0" algn="l">
              <a:lnSpc>
                <a:spcPct val="114000"/>
              </a:lnSpc>
              <a:spcBef>
                <a:spcPts val="1000"/>
              </a:spcBef>
              <a:spcAft>
                <a:spcPts val="0"/>
              </a:spcAft>
              <a:buSzPts val="2000"/>
              <a:buAutoNum type="arabicPeriod"/>
            </a:pPr>
            <a:r>
              <a:rPr lang="en-US"/>
              <a:t>I</a:t>
            </a:r>
            <a:r>
              <a:rPr lang="en-US" sz="2100"/>
              <a:t>mplement a minimum of two best practices at each hospital that are designed to improve the emergency department (ED) and hospital throughput and reduce ED length of stay (LOS), per HSCRC Best Practice Policy</a:t>
            </a:r>
            <a:endParaRPr sz="2100"/>
          </a:p>
          <a:p>
            <a:pPr indent="0" lvl="0" marL="457200" rtl="0" algn="l">
              <a:lnSpc>
                <a:spcPct val="114000"/>
              </a:lnSpc>
              <a:spcBef>
                <a:spcPts val="1000"/>
              </a:spcBef>
              <a:spcAft>
                <a:spcPts val="0"/>
              </a:spcAft>
              <a:buNone/>
            </a:pPr>
            <a:r>
              <a:t/>
            </a:r>
            <a:endParaRPr sz="2100"/>
          </a:p>
          <a:p>
            <a:pPr indent="-355600" lvl="0" marL="457200" rtl="0" algn="l">
              <a:lnSpc>
                <a:spcPct val="114000"/>
              </a:lnSpc>
              <a:spcBef>
                <a:spcPts val="1000"/>
              </a:spcBef>
              <a:spcAft>
                <a:spcPts val="0"/>
              </a:spcAft>
              <a:buSzPts val="2000"/>
              <a:buAutoNum type="arabicPeriod"/>
            </a:pPr>
            <a:r>
              <a:rPr lang="en-US" sz="2100"/>
              <a:t>Provide input for the Quality Based Reimbursement (QBR) ED LOS methodology, specifically:</a:t>
            </a:r>
            <a:endParaRPr sz="2100"/>
          </a:p>
          <a:p>
            <a:pPr indent="-342900" lvl="1" marL="914400" rtl="0" algn="l">
              <a:lnSpc>
                <a:spcPct val="114000"/>
              </a:lnSpc>
              <a:spcBef>
                <a:spcPts val="0"/>
              </a:spcBef>
              <a:spcAft>
                <a:spcPts val="0"/>
              </a:spcAft>
              <a:buSzPts val="1800"/>
              <a:buAutoNum type="alphaLcPeriod"/>
            </a:pPr>
            <a:r>
              <a:rPr lang="en-US" sz="1800">
                <a:solidFill>
                  <a:srgbClr val="006FE1"/>
                </a:solidFill>
              </a:rPr>
              <a:t>Targets</a:t>
            </a:r>
            <a:endParaRPr>
              <a:solidFill>
                <a:srgbClr val="006FE1"/>
              </a:solidFill>
            </a:endParaRPr>
          </a:p>
          <a:p>
            <a:pPr indent="-342900" lvl="1" marL="914400" rtl="0" algn="l">
              <a:lnSpc>
                <a:spcPct val="114000"/>
              </a:lnSpc>
              <a:spcBef>
                <a:spcPts val="0"/>
              </a:spcBef>
              <a:spcAft>
                <a:spcPts val="0"/>
              </a:spcAft>
              <a:buSzPts val="1800"/>
              <a:buAutoNum type="alphaLcPeriod"/>
            </a:pPr>
            <a:r>
              <a:rPr lang="en-US" sz="1800">
                <a:solidFill>
                  <a:srgbClr val="006FE1"/>
                </a:solidFill>
              </a:rPr>
              <a:t>Risk Adjustment </a:t>
            </a:r>
            <a:endParaRPr>
              <a:solidFill>
                <a:srgbClr val="006FE1"/>
              </a:solidFill>
            </a:endParaRPr>
          </a:p>
          <a:p>
            <a:pPr indent="-342900" lvl="1" marL="914400" rtl="0" algn="l">
              <a:lnSpc>
                <a:spcPct val="114000"/>
              </a:lnSpc>
              <a:spcBef>
                <a:spcPts val="0"/>
              </a:spcBef>
              <a:spcAft>
                <a:spcPts val="0"/>
              </a:spcAft>
              <a:buSzPts val="1800"/>
              <a:buAutoNum type="alphaLcPeriod"/>
            </a:pPr>
            <a:r>
              <a:rPr lang="en-US" sz="1800">
                <a:solidFill>
                  <a:srgbClr val="006FE1"/>
                </a:solidFill>
              </a:rPr>
              <a:t>Exclusions </a:t>
            </a:r>
            <a:endParaRPr sz="1800">
              <a:solidFill>
                <a:srgbClr val="006FE1"/>
              </a:solidFill>
            </a:endParaRPr>
          </a:p>
          <a:p>
            <a:pPr indent="0" lvl="0" marL="914400" rtl="0" algn="l">
              <a:lnSpc>
                <a:spcPct val="114000"/>
              </a:lnSpc>
              <a:spcBef>
                <a:spcPts val="500"/>
              </a:spcBef>
              <a:spcAft>
                <a:spcPts val="0"/>
              </a:spcAft>
              <a:buSzPts val="2000"/>
              <a:buNone/>
            </a:pPr>
            <a:r>
              <a:t/>
            </a:r>
            <a:endParaRPr>
              <a:solidFill>
                <a:schemeClr val="accent2"/>
              </a:solidFill>
            </a:endParaRPr>
          </a:p>
          <a:p>
            <a:pPr indent="-228600" lvl="0" marL="457200" rtl="0" algn="l">
              <a:lnSpc>
                <a:spcPct val="114000"/>
              </a:lnSpc>
              <a:spcBef>
                <a:spcPts val="1000"/>
              </a:spcBef>
              <a:spcAft>
                <a:spcPts val="0"/>
              </a:spcAft>
              <a:buClr>
                <a:schemeClr val="dk1"/>
              </a:buClr>
              <a:buSzPts val="2857"/>
              <a:buNone/>
            </a:pPr>
            <a:r>
              <a:t/>
            </a:r>
            <a:endParaRPr/>
          </a:p>
        </p:txBody>
      </p:sp>
      <p:sp>
        <p:nvSpPr>
          <p:cNvPr id="1082" name="Google Shape;1082;g37e761a9860_1_1466"/>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
        <p:nvSpPr>
          <p:cNvPr id="1083" name="Google Shape;1083;g37e761a9860_1_1466"/>
          <p:cNvSpPr txBox="1"/>
          <p:nvPr>
            <p:ph type="title"/>
          </p:nvPr>
        </p:nvSpPr>
        <p:spPr>
          <a:xfrm>
            <a:off x="923026" y="375803"/>
            <a:ext cx="11002500" cy="6009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2800"/>
              <a:buFont typeface="Arial"/>
              <a:buNone/>
            </a:pPr>
            <a:r>
              <a:rPr lang="en-US"/>
              <a:t> Deliverables from Best Practice Subgroup  </a:t>
            </a:r>
            <a:endParaRPr/>
          </a:p>
        </p:txBody>
      </p:sp>
      <p:sp>
        <p:nvSpPr>
          <p:cNvPr id="1084" name="Google Shape;1084;g37e761a9860_1_1466"/>
          <p:cNvSpPr/>
          <p:nvPr/>
        </p:nvSpPr>
        <p:spPr>
          <a:xfrm>
            <a:off x="4775525" y="3737750"/>
            <a:ext cx="3578100" cy="2195100"/>
          </a:xfrm>
          <a:prstGeom prst="rect">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t>Recommendations for CY2025 performance are still under development.  Subgroup recommendations will be reviewed by PMWG.</a:t>
            </a:r>
            <a:endParaRPr sz="1800"/>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9" name="Shape 1089"/>
        <p:cNvGrpSpPr/>
        <p:nvPr/>
      </p:nvGrpSpPr>
      <p:grpSpPr>
        <a:xfrm>
          <a:off x="0" y="0"/>
          <a:ext cx="0" cy="0"/>
          <a:chOff x="0" y="0"/>
          <a:chExt cx="0" cy="0"/>
        </a:xfrm>
      </p:grpSpPr>
      <p:sp>
        <p:nvSpPr>
          <p:cNvPr id="1090" name="Google Shape;1090;p35"/>
          <p:cNvSpPr txBox="1"/>
          <p:nvPr>
            <p:ph type="title"/>
          </p:nvPr>
        </p:nvSpPr>
        <p:spPr>
          <a:xfrm>
            <a:off x="972127" y="347852"/>
            <a:ext cx="10515600" cy="873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2800"/>
              <a:buNone/>
            </a:pPr>
            <a:r>
              <a:rPr lang="en-US"/>
              <a:t>ED Best Practices Policy Updates</a:t>
            </a:r>
            <a:endParaRPr/>
          </a:p>
        </p:txBody>
      </p:sp>
      <p:sp>
        <p:nvSpPr>
          <p:cNvPr id="1091" name="Google Shape;1091;p35"/>
          <p:cNvSpPr txBox="1"/>
          <p:nvPr>
            <p:ph idx="1" type="body"/>
          </p:nvPr>
        </p:nvSpPr>
        <p:spPr>
          <a:xfrm>
            <a:off x="291100" y="1154850"/>
            <a:ext cx="11079300" cy="5517900"/>
          </a:xfrm>
          <a:prstGeom prst="rect">
            <a:avLst/>
          </a:prstGeom>
          <a:noFill/>
          <a:ln>
            <a:noFill/>
          </a:ln>
        </p:spPr>
        <p:txBody>
          <a:bodyPr anchorCtr="0" anchor="t" bIns="45700" lIns="91425" spcFirstLastPara="1" rIns="91425" wrap="square" tIns="45700">
            <a:normAutofit/>
          </a:bodyPr>
          <a:lstStyle/>
          <a:p>
            <a:pPr indent="0" lvl="0" marL="0" rtl="0" algn="l">
              <a:lnSpc>
                <a:spcPct val="114000"/>
              </a:lnSpc>
              <a:spcBef>
                <a:spcPts val="1000"/>
              </a:spcBef>
              <a:spcAft>
                <a:spcPts val="0"/>
              </a:spcAft>
              <a:buSzPts val="2000"/>
              <a:buNone/>
            </a:pPr>
            <a:r>
              <a:rPr b="1" lang="en-US"/>
              <a:t>CY 2025 Reporting </a:t>
            </a:r>
            <a:r>
              <a:rPr b="1" lang="en-US"/>
              <a:t>:</a:t>
            </a:r>
            <a:endParaRPr b="1"/>
          </a:p>
          <a:p>
            <a:pPr indent="-342900" lvl="0" marL="457200" rtl="0" algn="l">
              <a:lnSpc>
                <a:spcPct val="114000"/>
              </a:lnSpc>
              <a:spcBef>
                <a:spcPts val="1000"/>
              </a:spcBef>
              <a:spcAft>
                <a:spcPts val="0"/>
              </a:spcAft>
              <a:buSzPts val="2000"/>
              <a:buChar char="•"/>
            </a:pPr>
            <a:r>
              <a:rPr lang="en-US"/>
              <a:t>Reporting </a:t>
            </a:r>
            <a:r>
              <a:rPr lang="en-US"/>
              <a:t>template</a:t>
            </a:r>
            <a:r>
              <a:rPr lang="en-US"/>
              <a:t> will be reviewed with the Best Practice Subgroup during 9/30 subgroup meeting</a:t>
            </a:r>
            <a:endParaRPr/>
          </a:p>
          <a:p>
            <a:pPr indent="-342900" lvl="0" marL="457200" rtl="0" algn="l">
              <a:lnSpc>
                <a:spcPct val="114000"/>
              </a:lnSpc>
              <a:spcBef>
                <a:spcPts val="1000"/>
              </a:spcBef>
              <a:spcAft>
                <a:spcPts val="0"/>
              </a:spcAft>
              <a:buSzPts val="2000"/>
              <a:buChar char="•"/>
            </a:pPr>
            <a:r>
              <a:rPr lang="en-US"/>
              <a:t>Hospitals are required to submit the report in December 2025.  Non-reporting will </a:t>
            </a:r>
            <a:r>
              <a:rPr lang="en-US"/>
              <a:t>result</a:t>
            </a:r>
            <a:r>
              <a:rPr lang="en-US"/>
              <a:t> in a 0.1% penalty assessed on all-payer inpatient revenue in January 2026.  </a:t>
            </a:r>
            <a:endParaRPr/>
          </a:p>
          <a:p>
            <a:pPr indent="0" lvl="0" marL="457200" rtl="0" algn="l">
              <a:lnSpc>
                <a:spcPct val="114000"/>
              </a:lnSpc>
              <a:spcBef>
                <a:spcPts val="1000"/>
              </a:spcBef>
              <a:spcAft>
                <a:spcPts val="0"/>
              </a:spcAft>
              <a:buSzPts val="2000"/>
              <a:buNone/>
            </a:pPr>
            <a:r>
              <a:t/>
            </a:r>
            <a:endParaRPr/>
          </a:p>
          <a:p>
            <a:pPr indent="0" lvl="0" marL="0" rtl="0" algn="l">
              <a:lnSpc>
                <a:spcPct val="114000"/>
              </a:lnSpc>
              <a:spcBef>
                <a:spcPts val="0"/>
              </a:spcBef>
              <a:spcAft>
                <a:spcPts val="0"/>
              </a:spcAft>
              <a:buSzPts val="2000"/>
              <a:buNone/>
            </a:pPr>
            <a:r>
              <a:rPr b="1" lang="en-US"/>
              <a:t>CY 2026 Recommendation</a:t>
            </a:r>
            <a:r>
              <a:rPr b="1" lang="en-US"/>
              <a:t>:</a:t>
            </a:r>
            <a:endParaRPr b="1"/>
          </a:p>
          <a:p>
            <a:pPr indent="-342900" lvl="0" marL="457200" rtl="0" algn="l">
              <a:lnSpc>
                <a:spcPct val="114000"/>
              </a:lnSpc>
              <a:spcBef>
                <a:spcPts val="1000"/>
              </a:spcBef>
              <a:spcAft>
                <a:spcPts val="0"/>
              </a:spcAft>
              <a:buSzPts val="2000"/>
              <a:buChar char="•"/>
            </a:pPr>
            <a:r>
              <a:rPr lang="en-US"/>
              <a:t>Recommendation will be presented to HSCRC Commissioners at the October </a:t>
            </a:r>
            <a:r>
              <a:rPr lang="en-US"/>
              <a:t>meeting</a:t>
            </a:r>
            <a:r>
              <a:rPr lang="en-US"/>
              <a:t>.  </a:t>
            </a:r>
            <a:endParaRPr/>
          </a:p>
          <a:p>
            <a:pPr indent="-342900" lvl="0" marL="457200" rtl="0" algn="l">
              <a:lnSpc>
                <a:spcPct val="114000"/>
              </a:lnSpc>
              <a:spcBef>
                <a:spcPts val="1000"/>
              </a:spcBef>
              <a:spcAft>
                <a:spcPts val="0"/>
              </a:spcAft>
              <a:buSzPts val="2000"/>
              <a:buChar char="•"/>
            </a:pPr>
            <a:r>
              <a:rPr lang="en-US"/>
              <a:t>HSCRC Staff plan to recommend that we </a:t>
            </a:r>
            <a:r>
              <a:rPr lang="en-US"/>
              <a:t>continue</a:t>
            </a:r>
            <a:r>
              <a:rPr lang="en-US"/>
              <a:t> </a:t>
            </a:r>
            <a:r>
              <a:rPr lang="en-US"/>
              <a:t>monitoring</a:t>
            </a:r>
            <a:r>
              <a:rPr lang="en-US"/>
              <a:t> in CY 2026 to allow for thorough evaluation and measurement of the impact of the best practices.  Staff will also recommend the continuation of the non-reporting penalty of 0.1% all payer inpatient revenue </a:t>
            </a:r>
            <a:endParaRPr/>
          </a:p>
          <a:p>
            <a:pPr indent="0" lvl="0" marL="0" rtl="0" algn="l">
              <a:lnSpc>
                <a:spcPct val="114000"/>
              </a:lnSpc>
              <a:spcBef>
                <a:spcPts val="1000"/>
              </a:spcBef>
              <a:spcAft>
                <a:spcPts val="0"/>
              </a:spcAft>
              <a:buSzPts val="2000"/>
              <a:buNone/>
            </a:pPr>
            <a:r>
              <a:t/>
            </a:r>
            <a:endParaRPr/>
          </a:p>
        </p:txBody>
      </p:sp>
      <p:sp>
        <p:nvSpPr>
          <p:cNvPr id="1092" name="Google Shape;1092;p35"/>
          <p:cNvSpPr txBox="1"/>
          <p:nvPr>
            <p:ph idx="12" type="sldNum"/>
          </p:nvPr>
        </p:nvSpPr>
        <p:spPr>
          <a:xfrm>
            <a:off x="11487717" y="6164140"/>
            <a:ext cx="5781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64653"/>
              </a:buClr>
              <a:buSzPts val="1600"/>
              <a:buFont typeface="Arial"/>
              <a:buNone/>
            </a:pPr>
            <a:fld id="{00000000-1234-1234-1234-123412341234}" type="slidenum">
              <a:rPr lang="en-US"/>
              <a:t>‹#›</a:t>
            </a:fld>
            <a:endParaRPr/>
          </a:p>
        </p:txBody>
      </p:sp>
      <p:sp>
        <p:nvSpPr>
          <p:cNvPr id="1093" name="Google Shape;1093;p35"/>
          <p:cNvSpPr/>
          <p:nvPr/>
        </p:nvSpPr>
        <p:spPr>
          <a:xfrm>
            <a:off x="8933125" y="189199"/>
            <a:ext cx="3048900" cy="1066500"/>
          </a:xfrm>
          <a:prstGeom prst="roundRect">
            <a:avLst>
              <a:gd fmla="val 16667" name="adj"/>
            </a:avLst>
          </a:prstGeom>
          <a:solidFill>
            <a:srgbClr val="FF99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lang="en-US" sz="1700"/>
              <a:t>Policy Recommendation for CY2026 to HSCRC Commission in October 2025</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8" name="Shape 1098"/>
        <p:cNvGrpSpPr/>
        <p:nvPr/>
      </p:nvGrpSpPr>
      <p:grpSpPr>
        <a:xfrm>
          <a:off x="0" y="0"/>
          <a:ext cx="0" cy="0"/>
          <a:chOff x="0" y="0"/>
          <a:chExt cx="0" cy="0"/>
        </a:xfrm>
      </p:grpSpPr>
      <p:sp>
        <p:nvSpPr>
          <p:cNvPr id="1099" name="Google Shape;1099;g37e761a9860_1_1495"/>
          <p:cNvSpPr txBox="1"/>
          <p:nvPr>
            <p:ph type="title"/>
          </p:nvPr>
        </p:nvSpPr>
        <p:spPr>
          <a:xfrm>
            <a:off x="972127" y="1835089"/>
            <a:ext cx="10515600" cy="394500"/>
          </a:xfrm>
          <a:prstGeom prst="rect">
            <a:avLst/>
          </a:prstGeom>
          <a:noFill/>
          <a:ln>
            <a:noFill/>
          </a:ln>
        </p:spPr>
        <p:txBody>
          <a:bodyPr anchorCtr="0" anchor="t" bIns="34275" lIns="68575" spcFirstLastPara="1" rIns="68575" wrap="square" tIns="34275">
            <a:noAutofit/>
          </a:bodyPr>
          <a:lstStyle/>
          <a:p>
            <a:pPr indent="0" lvl="0" marL="0" rtl="0" algn="r">
              <a:lnSpc>
                <a:spcPct val="90000"/>
              </a:lnSpc>
              <a:spcBef>
                <a:spcPts val="0"/>
              </a:spcBef>
              <a:spcAft>
                <a:spcPts val="0"/>
              </a:spcAft>
              <a:buSzPts val="2400"/>
              <a:buNone/>
            </a:pPr>
            <a:r>
              <a:rPr lang="en-US"/>
              <a:t>Legislative Report</a:t>
            </a:r>
            <a:endParaRPr/>
          </a:p>
        </p:txBody>
      </p:sp>
      <p:sp>
        <p:nvSpPr>
          <p:cNvPr id="1100" name="Google Shape;1100;g37e761a9860_1_1495"/>
          <p:cNvSpPr txBox="1"/>
          <p:nvPr>
            <p:ph idx="12" type="sldNum"/>
          </p:nvPr>
        </p:nvSpPr>
        <p:spPr>
          <a:xfrm>
            <a:off x="11512551" y="6213475"/>
            <a:ext cx="577800" cy="365100"/>
          </a:xfrm>
          <a:prstGeom prst="rect">
            <a:avLst/>
          </a:prstGeom>
          <a:noFill/>
          <a:ln>
            <a:noFill/>
          </a:ln>
        </p:spPr>
        <p:txBody>
          <a:bodyPr anchorCtr="0" anchor="ctr" bIns="34275" lIns="68575" spcFirstLastPara="1" rIns="68575" wrap="square" tIns="34275">
            <a:noAutofit/>
          </a:bodyPr>
          <a:lstStyle/>
          <a:p>
            <a:pPr indent="0" lvl="0" marL="0" rtl="0" algn="l">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5" name="Shape 1105"/>
        <p:cNvGrpSpPr/>
        <p:nvPr/>
      </p:nvGrpSpPr>
      <p:grpSpPr>
        <a:xfrm>
          <a:off x="0" y="0"/>
          <a:ext cx="0" cy="0"/>
          <a:chOff x="0" y="0"/>
          <a:chExt cx="0" cy="0"/>
        </a:xfrm>
      </p:grpSpPr>
      <p:sp>
        <p:nvSpPr>
          <p:cNvPr id="1106" name="Google Shape;1106;g37e761a9860_1_1501"/>
          <p:cNvSpPr txBox="1"/>
          <p:nvPr>
            <p:ph idx="1" type="body"/>
          </p:nvPr>
        </p:nvSpPr>
        <p:spPr>
          <a:xfrm>
            <a:off x="971550" y="1133475"/>
            <a:ext cx="10515600" cy="4659900"/>
          </a:xfrm>
          <a:prstGeom prst="rect">
            <a:avLst/>
          </a:prstGeom>
        </p:spPr>
        <p:txBody>
          <a:bodyPr anchorCtr="0" anchor="t" bIns="45700" lIns="91425" spcFirstLastPara="1" rIns="91425" wrap="square" tIns="45700">
            <a:normAutofit/>
          </a:bodyPr>
          <a:lstStyle/>
          <a:p>
            <a:pPr indent="-355600" lvl="0" marL="457200" rtl="0" algn="l">
              <a:lnSpc>
                <a:spcPct val="100000"/>
              </a:lnSpc>
              <a:spcBef>
                <a:spcPts val="1000"/>
              </a:spcBef>
              <a:spcAft>
                <a:spcPts val="0"/>
              </a:spcAft>
              <a:buSzPts val="2000"/>
              <a:buChar char="•"/>
            </a:pPr>
            <a:r>
              <a:rPr lang="en-US"/>
              <a:t>By </a:t>
            </a:r>
            <a:r>
              <a:rPr b="1" lang="en-US"/>
              <a:t>November 1, 2025</a:t>
            </a:r>
            <a:r>
              <a:rPr lang="en-US"/>
              <a:t> the Commission must report to the Governor and the General Assembly on:</a:t>
            </a:r>
            <a:endParaRPr/>
          </a:p>
          <a:p>
            <a:pPr indent="-342900" lvl="1" marL="914400" rtl="0" algn="l">
              <a:lnSpc>
                <a:spcPct val="100000"/>
              </a:lnSpc>
              <a:spcBef>
                <a:spcPts val="1000"/>
              </a:spcBef>
              <a:spcAft>
                <a:spcPts val="0"/>
              </a:spcAft>
              <a:buSzPts val="1800"/>
              <a:buChar char="•"/>
            </a:pPr>
            <a:r>
              <a:rPr lang="en-US"/>
              <a:t>Year 1 Commission activities, findings, and recommendations</a:t>
            </a:r>
            <a:endParaRPr/>
          </a:p>
          <a:p>
            <a:pPr indent="-342900" lvl="1" marL="914400" rtl="0" algn="l">
              <a:lnSpc>
                <a:spcPct val="100000"/>
              </a:lnSpc>
              <a:spcBef>
                <a:spcPts val="1000"/>
              </a:spcBef>
              <a:spcAft>
                <a:spcPts val="0"/>
              </a:spcAft>
              <a:buSzPts val="1800"/>
              <a:buChar char="•"/>
            </a:pPr>
            <a:r>
              <a:rPr lang="en-US"/>
              <a:t>Update on the development, timeline, and implementation of any recommended policies and programs developed by the commission to improve ED wait times.</a:t>
            </a:r>
            <a:endParaRPr/>
          </a:p>
          <a:p>
            <a:pPr indent="-355600" lvl="0" marL="457200" rtl="0" algn="l">
              <a:lnSpc>
                <a:spcPct val="100000"/>
              </a:lnSpc>
              <a:spcBef>
                <a:spcPts val="1000"/>
              </a:spcBef>
              <a:spcAft>
                <a:spcPts val="0"/>
              </a:spcAft>
              <a:buSzPts val="2000"/>
              <a:buChar char="•"/>
            </a:pPr>
            <a:r>
              <a:rPr lang="en-US"/>
              <a:t>HSCRC staff will present the final draft report at September 24th ED Wait Time Reduction Commission meeting for review.</a:t>
            </a:r>
            <a:endParaRPr/>
          </a:p>
          <a:p>
            <a:pPr indent="-355600" lvl="0" marL="457200" rtl="0" algn="l">
              <a:lnSpc>
                <a:spcPct val="100000"/>
              </a:lnSpc>
              <a:spcBef>
                <a:spcPts val="1000"/>
              </a:spcBef>
              <a:spcAft>
                <a:spcPts val="1000"/>
              </a:spcAft>
              <a:buSzPts val="2000"/>
              <a:buChar char="•"/>
            </a:pPr>
            <a:r>
              <a:rPr lang="en-US"/>
              <a:t>Final draft is due to MDH and the Governor’s office on October 1, 2025 for review prior to November 1st submission to the General Assembly.  </a:t>
            </a:r>
            <a:endParaRPr/>
          </a:p>
        </p:txBody>
      </p:sp>
      <p:sp>
        <p:nvSpPr>
          <p:cNvPr id="1107" name="Google Shape;1107;g37e761a9860_1_1501"/>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08" name="Google Shape;1108;g37e761a9860_1_1501"/>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Legislative Report Requirements</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3" name="Shape 1113"/>
        <p:cNvGrpSpPr/>
        <p:nvPr/>
      </p:nvGrpSpPr>
      <p:grpSpPr>
        <a:xfrm>
          <a:off x="0" y="0"/>
          <a:ext cx="0" cy="0"/>
          <a:chOff x="0" y="0"/>
          <a:chExt cx="0" cy="0"/>
        </a:xfrm>
      </p:grpSpPr>
      <p:sp>
        <p:nvSpPr>
          <p:cNvPr id="1114" name="Google Shape;1114;g37e761a9860_1_1508"/>
          <p:cNvSpPr txBox="1"/>
          <p:nvPr>
            <p:ph idx="1" type="body"/>
          </p:nvPr>
        </p:nvSpPr>
        <p:spPr>
          <a:xfrm>
            <a:off x="333600" y="1069650"/>
            <a:ext cx="11524800" cy="5869800"/>
          </a:xfrm>
          <a:prstGeom prst="rect">
            <a:avLst/>
          </a:prstGeom>
        </p:spPr>
        <p:txBody>
          <a:bodyPr anchorCtr="0" anchor="t" bIns="45700" lIns="91425" spcFirstLastPara="1" rIns="91425" wrap="square" tIns="45700">
            <a:normAutofit fontScale="40000" lnSpcReduction="20000"/>
          </a:bodyPr>
          <a:lstStyle/>
          <a:p>
            <a:pPr indent="0" lvl="0" marL="0" rtl="0" algn="l">
              <a:lnSpc>
                <a:spcPct val="100000"/>
              </a:lnSpc>
              <a:spcBef>
                <a:spcPts val="1000"/>
              </a:spcBef>
              <a:spcAft>
                <a:spcPts val="0"/>
              </a:spcAft>
              <a:buNone/>
            </a:pPr>
            <a:r>
              <a:t/>
            </a:r>
            <a:endParaRPr/>
          </a:p>
          <a:p>
            <a:pPr indent="-342900" lvl="1" marL="914400" rtl="0" algn="l">
              <a:lnSpc>
                <a:spcPct val="115000"/>
              </a:lnSpc>
              <a:spcBef>
                <a:spcPts val="0"/>
              </a:spcBef>
              <a:spcAft>
                <a:spcPts val="0"/>
              </a:spcAft>
              <a:buClr>
                <a:schemeClr val="dk1"/>
              </a:buClr>
              <a:buSzPct val="100000"/>
              <a:buChar char="•"/>
            </a:pPr>
            <a:r>
              <a:rPr lang="en-US" sz="4500">
                <a:solidFill>
                  <a:schemeClr val="dk1"/>
                </a:solidFill>
              </a:rPr>
              <a:t>Executive Summary</a:t>
            </a:r>
            <a:endParaRPr sz="4500">
              <a:solidFill>
                <a:schemeClr val="dk1"/>
              </a:solidFill>
            </a:endParaRPr>
          </a:p>
          <a:p>
            <a:pPr indent="0" lvl="0" marL="914400" rtl="0" algn="l">
              <a:lnSpc>
                <a:spcPct val="115000"/>
              </a:lnSpc>
              <a:spcBef>
                <a:spcPts val="0"/>
              </a:spcBef>
              <a:spcAft>
                <a:spcPts val="0"/>
              </a:spcAft>
              <a:buNone/>
            </a:pPr>
            <a:r>
              <a:t/>
            </a:r>
            <a:endParaRPr sz="4500"/>
          </a:p>
          <a:p>
            <a:pPr indent="-342900" lvl="1" marL="914400" rtl="0" algn="l">
              <a:lnSpc>
                <a:spcPct val="115000"/>
              </a:lnSpc>
              <a:spcBef>
                <a:spcPts val="0"/>
              </a:spcBef>
              <a:spcAft>
                <a:spcPts val="0"/>
              </a:spcAft>
              <a:buClr>
                <a:schemeClr val="dk1"/>
              </a:buClr>
              <a:buSzPct val="100000"/>
              <a:buChar char="•"/>
            </a:pPr>
            <a:r>
              <a:rPr lang="en-US" sz="4500">
                <a:solidFill>
                  <a:schemeClr val="dk1"/>
                </a:solidFill>
              </a:rPr>
              <a:t>Background on Maryland ED wait times and reasons for establishing the ED Wait Time Reduction Commission</a:t>
            </a:r>
            <a:endParaRPr sz="4500">
              <a:solidFill>
                <a:schemeClr val="dk1"/>
              </a:solidFill>
            </a:endParaRPr>
          </a:p>
          <a:p>
            <a:pPr indent="0" lvl="0" marL="914400" rtl="0" algn="l">
              <a:lnSpc>
                <a:spcPct val="115000"/>
              </a:lnSpc>
              <a:spcBef>
                <a:spcPts val="0"/>
              </a:spcBef>
              <a:spcAft>
                <a:spcPts val="0"/>
              </a:spcAft>
              <a:buNone/>
            </a:pPr>
            <a:r>
              <a:t/>
            </a:r>
            <a:endParaRPr sz="4500"/>
          </a:p>
          <a:p>
            <a:pPr indent="-342900" lvl="1" marL="914400" rtl="0" algn="l">
              <a:lnSpc>
                <a:spcPct val="115000"/>
              </a:lnSpc>
              <a:spcBef>
                <a:spcPts val="0"/>
              </a:spcBef>
              <a:spcAft>
                <a:spcPts val="0"/>
              </a:spcAft>
              <a:buClr>
                <a:schemeClr val="dk1"/>
              </a:buClr>
              <a:buSzPct val="100000"/>
              <a:buChar char="•"/>
            </a:pPr>
            <a:r>
              <a:rPr lang="en-US" sz="4500">
                <a:solidFill>
                  <a:schemeClr val="dk1"/>
                </a:solidFill>
              </a:rPr>
              <a:t>Prior initiatives–EDDIE/ED LOS incentives</a:t>
            </a:r>
            <a:endParaRPr sz="4500">
              <a:solidFill>
                <a:schemeClr val="dk1"/>
              </a:solidFill>
            </a:endParaRPr>
          </a:p>
          <a:p>
            <a:pPr indent="0" lvl="0" marL="914400" rtl="0" algn="l">
              <a:lnSpc>
                <a:spcPct val="115000"/>
              </a:lnSpc>
              <a:spcBef>
                <a:spcPts val="0"/>
              </a:spcBef>
              <a:spcAft>
                <a:spcPts val="0"/>
              </a:spcAft>
              <a:buNone/>
            </a:pPr>
            <a:r>
              <a:t/>
            </a:r>
            <a:endParaRPr sz="4500"/>
          </a:p>
          <a:p>
            <a:pPr indent="-342900" lvl="1" marL="914400" rtl="0" algn="l">
              <a:lnSpc>
                <a:spcPct val="115000"/>
              </a:lnSpc>
              <a:spcBef>
                <a:spcPts val="0"/>
              </a:spcBef>
              <a:spcAft>
                <a:spcPts val="0"/>
              </a:spcAft>
              <a:buClr>
                <a:schemeClr val="dk1"/>
              </a:buClr>
              <a:buSzPct val="100000"/>
              <a:buChar char="•"/>
            </a:pPr>
            <a:r>
              <a:rPr lang="en-US" sz="4500">
                <a:solidFill>
                  <a:schemeClr val="dk1"/>
                </a:solidFill>
              </a:rPr>
              <a:t>Commission Overview:</a:t>
            </a:r>
            <a:endParaRPr sz="4500">
              <a:solidFill>
                <a:schemeClr val="dk1"/>
              </a:solidFill>
            </a:endParaRPr>
          </a:p>
          <a:p>
            <a:pPr indent="-342900" lvl="2" marL="1371600" rtl="0" algn="l">
              <a:lnSpc>
                <a:spcPct val="115000"/>
              </a:lnSpc>
              <a:spcBef>
                <a:spcPts val="0"/>
              </a:spcBef>
              <a:spcAft>
                <a:spcPts val="0"/>
              </a:spcAft>
              <a:buClr>
                <a:schemeClr val="dk1"/>
              </a:buClr>
              <a:buSzPct val="100000"/>
              <a:buChar char="•"/>
            </a:pPr>
            <a:r>
              <a:rPr lang="en-US" sz="4500">
                <a:solidFill>
                  <a:schemeClr val="dk1"/>
                </a:solidFill>
              </a:rPr>
              <a:t>Composition of the Commission</a:t>
            </a:r>
            <a:endParaRPr sz="4500">
              <a:solidFill>
                <a:schemeClr val="dk1"/>
              </a:solidFill>
            </a:endParaRPr>
          </a:p>
          <a:p>
            <a:pPr indent="-342900" lvl="2" marL="1371600" rtl="0" algn="l">
              <a:lnSpc>
                <a:spcPct val="115000"/>
              </a:lnSpc>
              <a:spcBef>
                <a:spcPts val="0"/>
              </a:spcBef>
              <a:spcAft>
                <a:spcPts val="0"/>
              </a:spcAft>
              <a:buClr>
                <a:schemeClr val="dk1"/>
              </a:buClr>
              <a:buSzPct val="100000"/>
              <a:buChar char="•"/>
            </a:pPr>
            <a:r>
              <a:rPr lang="en-US" sz="4500">
                <a:solidFill>
                  <a:schemeClr val="dk1"/>
                </a:solidFill>
              </a:rPr>
              <a:t>Development of the subgroups </a:t>
            </a:r>
            <a:endParaRPr sz="4500">
              <a:solidFill>
                <a:schemeClr val="dk1"/>
              </a:solidFill>
            </a:endParaRPr>
          </a:p>
          <a:p>
            <a:pPr indent="-342900" lvl="2" marL="1371600" rtl="0" algn="l">
              <a:lnSpc>
                <a:spcPct val="115000"/>
              </a:lnSpc>
              <a:spcBef>
                <a:spcPts val="0"/>
              </a:spcBef>
              <a:spcAft>
                <a:spcPts val="0"/>
              </a:spcAft>
              <a:buClr>
                <a:schemeClr val="dk1"/>
              </a:buClr>
              <a:buSzPct val="100000"/>
              <a:buChar char="•"/>
            </a:pPr>
            <a:r>
              <a:rPr lang="en-US" sz="4500">
                <a:solidFill>
                  <a:schemeClr val="dk1"/>
                </a:solidFill>
              </a:rPr>
              <a:t>Development of priorities</a:t>
            </a:r>
            <a:endParaRPr sz="4500">
              <a:solidFill>
                <a:schemeClr val="dk1"/>
              </a:solidFill>
            </a:endParaRPr>
          </a:p>
          <a:p>
            <a:pPr indent="-342900" lvl="2" marL="1371600" rtl="0" algn="l">
              <a:lnSpc>
                <a:spcPct val="115000"/>
              </a:lnSpc>
              <a:spcBef>
                <a:spcPts val="0"/>
              </a:spcBef>
              <a:spcAft>
                <a:spcPts val="0"/>
              </a:spcAft>
              <a:buClr>
                <a:schemeClr val="dk1"/>
              </a:buClr>
              <a:buSzPct val="100000"/>
              <a:buChar char="•"/>
            </a:pPr>
            <a:r>
              <a:rPr lang="en-US" sz="4500">
                <a:solidFill>
                  <a:schemeClr val="dk1"/>
                </a:solidFill>
              </a:rPr>
              <a:t>Opportunities and Barriers</a:t>
            </a:r>
            <a:endParaRPr sz="4500">
              <a:solidFill>
                <a:schemeClr val="dk1"/>
              </a:solidFill>
            </a:endParaRPr>
          </a:p>
          <a:p>
            <a:pPr indent="-342900" lvl="2" marL="1371600" rtl="0" algn="l">
              <a:lnSpc>
                <a:spcPct val="115000"/>
              </a:lnSpc>
              <a:spcBef>
                <a:spcPts val="0"/>
              </a:spcBef>
              <a:spcAft>
                <a:spcPts val="0"/>
              </a:spcAft>
              <a:buClr>
                <a:schemeClr val="dk1"/>
              </a:buClr>
              <a:buSzPct val="100000"/>
              <a:buChar char="•"/>
            </a:pPr>
            <a:r>
              <a:rPr lang="en-US" sz="4500">
                <a:solidFill>
                  <a:schemeClr val="dk1"/>
                </a:solidFill>
              </a:rPr>
              <a:t>Resource Limitations </a:t>
            </a:r>
            <a:endParaRPr sz="4500">
              <a:solidFill>
                <a:schemeClr val="dk1"/>
              </a:solidFill>
            </a:endParaRPr>
          </a:p>
          <a:p>
            <a:pPr indent="0" lvl="0" marL="1371600" rtl="0" algn="l">
              <a:lnSpc>
                <a:spcPct val="115000"/>
              </a:lnSpc>
              <a:spcBef>
                <a:spcPts val="0"/>
              </a:spcBef>
              <a:spcAft>
                <a:spcPts val="0"/>
              </a:spcAft>
              <a:buNone/>
            </a:pPr>
            <a:r>
              <a:t/>
            </a:r>
            <a:endParaRPr sz="4500"/>
          </a:p>
          <a:p>
            <a:pPr indent="-342900" lvl="1" marL="914400" rtl="0" algn="l">
              <a:lnSpc>
                <a:spcPct val="115000"/>
              </a:lnSpc>
              <a:spcBef>
                <a:spcPts val="0"/>
              </a:spcBef>
              <a:spcAft>
                <a:spcPts val="0"/>
              </a:spcAft>
              <a:buClr>
                <a:schemeClr val="dk1"/>
              </a:buClr>
              <a:buSzPct val="100000"/>
              <a:buChar char="•"/>
            </a:pPr>
            <a:r>
              <a:rPr lang="en-US" sz="4500">
                <a:solidFill>
                  <a:schemeClr val="dk1"/>
                </a:solidFill>
              </a:rPr>
              <a:t>T</a:t>
            </a:r>
            <a:r>
              <a:rPr lang="en-US" sz="4500">
                <a:solidFill>
                  <a:schemeClr val="dk1"/>
                </a:solidFill>
              </a:rPr>
              <a:t>op 3 Key Recommendations identified in the first year</a:t>
            </a:r>
            <a:endParaRPr sz="4500">
              <a:solidFill>
                <a:schemeClr val="dk1"/>
              </a:solidFill>
            </a:endParaRPr>
          </a:p>
          <a:p>
            <a:pPr indent="0" lvl="0" marL="0" rtl="0" algn="l">
              <a:lnSpc>
                <a:spcPct val="115000"/>
              </a:lnSpc>
              <a:spcBef>
                <a:spcPts val="0"/>
              </a:spcBef>
              <a:spcAft>
                <a:spcPts val="0"/>
              </a:spcAft>
              <a:buNone/>
            </a:pPr>
            <a:r>
              <a:t/>
            </a:r>
            <a:endParaRPr sz="4500"/>
          </a:p>
          <a:p>
            <a:pPr indent="-342900" lvl="1" marL="914400" rtl="0" algn="l">
              <a:lnSpc>
                <a:spcPct val="115000"/>
              </a:lnSpc>
              <a:spcBef>
                <a:spcPts val="0"/>
              </a:spcBef>
              <a:spcAft>
                <a:spcPts val="0"/>
              </a:spcAft>
              <a:buClr>
                <a:schemeClr val="dk1"/>
              </a:buClr>
              <a:buSzPct val="100000"/>
              <a:buChar char="•"/>
            </a:pPr>
            <a:r>
              <a:rPr lang="en-US" sz="4500">
                <a:solidFill>
                  <a:schemeClr val="dk1"/>
                </a:solidFill>
              </a:rPr>
              <a:t>Highlight successes (e.g., development and implementation of the Best Practice Policy)</a:t>
            </a:r>
            <a:endParaRPr sz="4500">
              <a:solidFill>
                <a:schemeClr val="dk1"/>
              </a:solidFill>
            </a:endParaRPr>
          </a:p>
          <a:p>
            <a:pPr indent="0" lvl="0" marL="914400" rtl="0" algn="l">
              <a:lnSpc>
                <a:spcPct val="115000"/>
              </a:lnSpc>
              <a:spcBef>
                <a:spcPts val="0"/>
              </a:spcBef>
              <a:spcAft>
                <a:spcPts val="0"/>
              </a:spcAft>
              <a:buNone/>
            </a:pPr>
            <a:r>
              <a:t/>
            </a:r>
            <a:endParaRPr sz="4500"/>
          </a:p>
          <a:p>
            <a:pPr indent="-342900" lvl="1" marL="914400" rtl="0" algn="l">
              <a:lnSpc>
                <a:spcPct val="115000"/>
              </a:lnSpc>
              <a:spcBef>
                <a:spcPts val="0"/>
              </a:spcBef>
              <a:spcAft>
                <a:spcPts val="0"/>
              </a:spcAft>
              <a:buClr>
                <a:schemeClr val="dk1"/>
              </a:buClr>
              <a:buSzPct val="100000"/>
              <a:buChar char="•"/>
            </a:pPr>
            <a:r>
              <a:rPr lang="en-US" sz="4500">
                <a:solidFill>
                  <a:schemeClr val="dk1"/>
                </a:solidFill>
              </a:rPr>
              <a:t>Conclusions–anticipated benefits of implementing recommendations</a:t>
            </a:r>
            <a:endParaRPr sz="4500">
              <a:solidFill>
                <a:schemeClr val="dk1"/>
              </a:solidFill>
            </a:endParaRPr>
          </a:p>
          <a:p>
            <a:pPr indent="0" lvl="0" marL="457200" rtl="0" algn="l">
              <a:lnSpc>
                <a:spcPct val="115000"/>
              </a:lnSpc>
              <a:spcBef>
                <a:spcPts val="0"/>
              </a:spcBef>
              <a:spcAft>
                <a:spcPts val="0"/>
              </a:spcAft>
              <a:buNone/>
            </a:pPr>
            <a:r>
              <a:t/>
            </a:r>
            <a:endParaRPr sz="4500"/>
          </a:p>
          <a:p>
            <a:pPr indent="0" lvl="0" marL="0" rtl="0" algn="l">
              <a:lnSpc>
                <a:spcPct val="115000"/>
              </a:lnSpc>
              <a:spcBef>
                <a:spcPts val="0"/>
              </a:spcBef>
              <a:spcAft>
                <a:spcPts val="0"/>
              </a:spcAft>
              <a:buNone/>
            </a:pPr>
            <a:r>
              <a:t/>
            </a:r>
            <a:endParaRPr sz="4500"/>
          </a:p>
        </p:txBody>
      </p:sp>
      <p:sp>
        <p:nvSpPr>
          <p:cNvPr id="1115" name="Google Shape;1115;g37e761a9860_1_1508"/>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16" name="Google Shape;1116;g37e761a9860_1_1508"/>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Legislative Report Outline</a:t>
            </a:r>
            <a:endParaRPr/>
          </a:p>
        </p:txBody>
      </p:sp>
      <p:sp>
        <p:nvSpPr>
          <p:cNvPr id="1117" name="Google Shape;1117;g37e761a9860_1_1508"/>
          <p:cNvSpPr txBox="1"/>
          <p:nvPr/>
        </p:nvSpPr>
        <p:spPr>
          <a:xfrm>
            <a:off x="7047425" y="4475975"/>
            <a:ext cx="4018200" cy="738900"/>
          </a:xfrm>
          <a:prstGeom prst="rect">
            <a:avLst/>
          </a:prstGeom>
          <a:solidFill>
            <a:schemeClr val="accent3"/>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US" sz="1800">
                <a:solidFill>
                  <a:schemeClr val="dk1"/>
                </a:solidFill>
              </a:rPr>
              <a:t>See subsequent slide for draft key recommendations</a:t>
            </a:r>
            <a:endParaRPr sz="1800">
              <a:solidFill>
                <a:schemeClr val="dk1"/>
              </a:solidFill>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2" name="Shape 1122"/>
        <p:cNvGrpSpPr/>
        <p:nvPr/>
      </p:nvGrpSpPr>
      <p:grpSpPr>
        <a:xfrm>
          <a:off x="0" y="0"/>
          <a:ext cx="0" cy="0"/>
          <a:chOff x="0" y="0"/>
          <a:chExt cx="0" cy="0"/>
        </a:xfrm>
      </p:grpSpPr>
      <p:sp>
        <p:nvSpPr>
          <p:cNvPr id="1123" name="Google Shape;1123;g37e761a9860_1_1515"/>
          <p:cNvSpPr txBox="1"/>
          <p:nvPr>
            <p:ph idx="1" type="body"/>
          </p:nvPr>
        </p:nvSpPr>
        <p:spPr>
          <a:xfrm>
            <a:off x="189375" y="889975"/>
            <a:ext cx="11754600" cy="56886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t/>
            </a:r>
            <a:endParaRPr sz="1000">
              <a:solidFill>
                <a:srgbClr val="000000"/>
              </a:solidFill>
            </a:endParaRPr>
          </a:p>
          <a:p>
            <a:pPr indent="0" lvl="0" marL="0" rtl="0" algn="l">
              <a:lnSpc>
                <a:spcPct val="100000"/>
              </a:lnSpc>
              <a:spcBef>
                <a:spcPts val="1000"/>
              </a:spcBef>
              <a:spcAft>
                <a:spcPts val="0"/>
              </a:spcAft>
              <a:buNone/>
            </a:pPr>
            <a:r>
              <a:t/>
            </a:r>
            <a:endParaRPr sz="1600">
              <a:solidFill>
                <a:srgbClr val="006FE1"/>
              </a:solidFill>
            </a:endParaRPr>
          </a:p>
          <a:p>
            <a:pPr indent="-336550" lvl="0" marL="596900" rtl="0" algn="l">
              <a:lnSpc>
                <a:spcPct val="115000"/>
              </a:lnSpc>
              <a:spcBef>
                <a:spcPts val="1000"/>
              </a:spcBef>
              <a:spcAft>
                <a:spcPts val="0"/>
              </a:spcAft>
              <a:buClr>
                <a:schemeClr val="dk1"/>
              </a:buClr>
              <a:buSzPts val="1700"/>
              <a:buChar char="●"/>
            </a:pPr>
            <a:r>
              <a:rPr lang="en-US" sz="1700">
                <a:highlight>
                  <a:srgbClr val="FFFFFF"/>
                </a:highlight>
              </a:rPr>
              <a:t>Strengthen the State’s capacity data infrastructure by developing a reliable and user-friendly reporting mechanism to comprehensively assess capacity across all healthcare settings, both in real-time and in annual assessments.   </a:t>
            </a:r>
            <a:endParaRPr sz="1700">
              <a:highlight>
                <a:srgbClr val="FFFFFF"/>
              </a:highlight>
            </a:endParaRPr>
          </a:p>
          <a:p>
            <a:pPr indent="-336550" lvl="2" marL="1371600" rtl="0" algn="l">
              <a:lnSpc>
                <a:spcPct val="115000"/>
              </a:lnSpc>
              <a:spcBef>
                <a:spcPts val="1000"/>
              </a:spcBef>
              <a:spcAft>
                <a:spcPts val="0"/>
              </a:spcAft>
              <a:buClr>
                <a:srgbClr val="000000"/>
              </a:buClr>
              <a:buSzPts val="1700"/>
              <a:buChar char="•"/>
            </a:pPr>
            <a:r>
              <a:rPr lang="en-US" sz="1700">
                <a:highlight>
                  <a:srgbClr val="FFFFFF"/>
                </a:highlight>
              </a:rPr>
              <a:t>Will leverage and build upon existing MIEMSS and MHCC processes and reports</a:t>
            </a:r>
            <a:endParaRPr sz="1700">
              <a:highlight>
                <a:srgbClr val="FFFFFF"/>
              </a:highlight>
            </a:endParaRPr>
          </a:p>
          <a:p>
            <a:pPr indent="-336550" lvl="0" marL="596900" rtl="0" algn="l">
              <a:lnSpc>
                <a:spcPct val="115000"/>
              </a:lnSpc>
              <a:spcBef>
                <a:spcPts val="1000"/>
              </a:spcBef>
              <a:spcAft>
                <a:spcPts val="0"/>
              </a:spcAft>
              <a:buClr>
                <a:schemeClr val="dk1"/>
              </a:buClr>
              <a:buSzPts val="1700"/>
              <a:buChar char="●"/>
            </a:pPr>
            <a:r>
              <a:rPr lang="en-US" sz="1700">
                <a:highlight>
                  <a:srgbClr val="FFFFFF"/>
                </a:highlight>
              </a:rPr>
              <a:t>Conduct additional statistical modeling and simulations to guide decision-making around hospital emergency department priorities and performance measures</a:t>
            </a:r>
            <a:endParaRPr sz="1700">
              <a:highlight>
                <a:srgbClr val="FFFFFF"/>
              </a:highlight>
            </a:endParaRPr>
          </a:p>
          <a:p>
            <a:pPr indent="-336550" lvl="2" marL="1371600" rtl="0" algn="l">
              <a:lnSpc>
                <a:spcPct val="115000"/>
              </a:lnSpc>
              <a:spcBef>
                <a:spcPts val="1000"/>
              </a:spcBef>
              <a:spcAft>
                <a:spcPts val="0"/>
              </a:spcAft>
              <a:buClr>
                <a:srgbClr val="000000"/>
              </a:buClr>
              <a:buSzPts val="1700"/>
              <a:buChar char="•"/>
            </a:pPr>
            <a:r>
              <a:rPr lang="en-US" sz="1700">
                <a:highlight>
                  <a:srgbClr val="FFFFFF"/>
                </a:highlight>
              </a:rPr>
              <a:t>Modeling will provide critical insight into prioritization of initiatives, value-based arrangements and investments</a:t>
            </a:r>
            <a:endParaRPr sz="1700">
              <a:highlight>
                <a:srgbClr val="FFFFFF"/>
              </a:highlight>
            </a:endParaRPr>
          </a:p>
          <a:p>
            <a:pPr indent="-336550" lvl="0" marL="596900" rtl="0" algn="l">
              <a:lnSpc>
                <a:spcPct val="115000"/>
              </a:lnSpc>
              <a:spcBef>
                <a:spcPts val="1000"/>
              </a:spcBef>
              <a:spcAft>
                <a:spcPts val="0"/>
              </a:spcAft>
              <a:buClr>
                <a:schemeClr val="dk1"/>
              </a:buClr>
              <a:buSzPts val="1700"/>
              <a:buChar char="●"/>
            </a:pPr>
            <a:r>
              <a:rPr lang="en-US" sz="1700">
                <a:highlight>
                  <a:srgbClr val="FFFFFF"/>
                </a:highlight>
              </a:rPr>
              <a:t>Develop a formal proposal on opportunities to improve post-acute care access and capacity with a focus on regional capacity and proposed infrastructure for complex patient populations.</a:t>
            </a:r>
            <a:endParaRPr sz="1700">
              <a:highlight>
                <a:srgbClr val="FFFFFF"/>
              </a:highlight>
            </a:endParaRPr>
          </a:p>
          <a:p>
            <a:pPr indent="0" lvl="0" marL="0" rtl="0" algn="l">
              <a:lnSpc>
                <a:spcPct val="100000"/>
              </a:lnSpc>
              <a:spcBef>
                <a:spcPts val="1000"/>
              </a:spcBef>
              <a:spcAft>
                <a:spcPts val="0"/>
              </a:spcAft>
              <a:buNone/>
            </a:pPr>
            <a:r>
              <a:t/>
            </a:r>
            <a:endParaRPr sz="1600"/>
          </a:p>
          <a:p>
            <a:pPr indent="0" lvl="0" marL="0" rtl="0" algn="l">
              <a:lnSpc>
                <a:spcPct val="100000"/>
              </a:lnSpc>
              <a:spcBef>
                <a:spcPts val="1000"/>
              </a:spcBef>
              <a:spcAft>
                <a:spcPts val="0"/>
              </a:spcAft>
              <a:buNone/>
            </a:pPr>
            <a:r>
              <a:t/>
            </a:r>
            <a:endParaRPr sz="1600"/>
          </a:p>
          <a:p>
            <a:pPr indent="0" lvl="0" marL="0" rtl="0" algn="l">
              <a:lnSpc>
                <a:spcPct val="100000"/>
              </a:lnSpc>
              <a:spcBef>
                <a:spcPts val="1000"/>
              </a:spcBef>
              <a:spcAft>
                <a:spcPts val="0"/>
              </a:spcAft>
              <a:buNone/>
            </a:pPr>
            <a:r>
              <a:t/>
            </a:r>
            <a:endParaRPr sz="1000">
              <a:solidFill>
                <a:srgbClr val="000000"/>
              </a:solidFill>
            </a:endParaRPr>
          </a:p>
          <a:p>
            <a:pPr indent="0" lvl="0" marL="0" rtl="0" algn="l">
              <a:lnSpc>
                <a:spcPct val="100000"/>
              </a:lnSpc>
              <a:spcBef>
                <a:spcPts val="1000"/>
              </a:spcBef>
              <a:spcAft>
                <a:spcPts val="0"/>
              </a:spcAft>
              <a:buNone/>
            </a:pPr>
            <a:r>
              <a:t/>
            </a:r>
            <a:endParaRPr sz="1000">
              <a:solidFill>
                <a:srgbClr val="000000"/>
              </a:solidFill>
            </a:endParaRPr>
          </a:p>
          <a:p>
            <a:pPr indent="0" lvl="0" marL="0" rtl="0" algn="l">
              <a:lnSpc>
                <a:spcPct val="95833"/>
              </a:lnSpc>
              <a:spcBef>
                <a:spcPts val="1000"/>
              </a:spcBef>
              <a:spcAft>
                <a:spcPts val="1000"/>
              </a:spcAft>
              <a:buSzPts val="935"/>
              <a:buNone/>
            </a:pPr>
            <a:r>
              <a:t/>
            </a:r>
            <a:endParaRPr sz="1150">
              <a:latin typeface="Aptos"/>
              <a:ea typeface="Aptos"/>
              <a:cs typeface="Aptos"/>
              <a:sym typeface="Aptos"/>
            </a:endParaRPr>
          </a:p>
        </p:txBody>
      </p:sp>
      <p:sp>
        <p:nvSpPr>
          <p:cNvPr id="1124" name="Google Shape;1124;g37e761a9860_1_1515"/>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
        <p:nvSpPr>
          <p:cNvPr id="1125" name="Google Shape;1125;g37e761a9860_1_1515"/>
          <p:cNvSpPr txBox="1"/>
          <p:nvPr>
            <p:ph type="title"/>
          </p:nvPr>
        </p:nvSpPr>
        <p:spPr>
          <a:xfrm>
            <a:off x="972127" y="347853"/>
            <a:ext cx="10515600" cy="6009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Legislative Report:  Draft Key Recommendations </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0" name="Shape 1130"/>
        <p:cNvGrpSpPr/>
        <p:nvPr/>
      </p:nvGrpSpPr>
      <p:grpSpPr>
        <a:xfrm>
          <a:off x="0" y="0"/>
          <a:ext cx="0" cy="0"/>
          <a:chOff x="0" y="0"/>
          <a:chExt cx="0" cy="0"/>
        </a:xfrm>
      </p:grpSpPr>
      <p:sp>
        <p:nvSpPr>
          <p:cNvPr id="1131" name="Google Shape;1131;p40"/>
          <p:cNvSpPr txBox="1"/>
          <p:nvPr>
            <p:ph idx="12" type="sldNum"/>
          </p:nvPr>
        </p:nvSpPr>
        <p:spPr>
          <a:xfrm>
            <a:off x="11512550" y="6213474"/>
            <a:ext cx="5778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000000"/>
              </a:buClr>
              <a:buSzPts val="1600"/>
              <a:buFont typeface="Arial"/>
              <a:buNone/>
            </a:pPr>
            <a:fld id="{00000000-1234-1234-1234-123412341234}" type="slidenum">
              <a:rPr lang="en-US"/>
              <a:t>‹#›</a:t>
            </a:fld>
            <a:endParaRPr/>
          </a:p>
        </p:txBody>
      </p:sp>
      <p:sp>
        <p:nvSpPr>
          <p:cNvPr id="1132" name="Google Shape;1132;p40"/>
          <p:cNvSpPr txBox="1"/>
          <p:nvPr>
            <p:ph type="title"/>
          </p:nvPr>
        </p:nvSpPr>
        <p:spPr>
          <a:xfrm>
            <a:off x="958627" y="2064813"/>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150000"/>
              </a:lnSpc>
              <a:spcBef>
                <a:spcPts val="0"/>
              </a:spcBef>
              <a:spcAft>
                <a:spcPts val="1000"/>
              </a:spcAft>
              <a:buSzPts val="3200"/>
              <a:buNone/>
            </a:pPr>
            <a:r>
              <a:rPr lang="en-US" sz="2500"/>
              <a:t>ED LOS Measures–Observation Cases</a:t>
            </a:r>
            <a:endParaRPr sz="3400"/>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7" name="Shape 1137"/>
        <p:cNvGrpSpPr/>
        <p:nvPr/>
      </p:nvGrpSpPr>
      <p:grpSpPr>
        <a:xfrm>
          <a:off x="0" y="0"/>
          <a:ext cx="0" cy="0"/>
          <a:chOff x="0" y="0"/>
          <a:chExt cx="0" cy="0"/>
        </a:xfrm>
      </p:grpSpPr>
      <p:sp>
        <p:nvSpPr>
          <p:cNvPr id="1138" name="Google Shape;1138;g37e761a9860_1_1047"/>
          <p:cNvSpPr txBox="1"/>
          <p:nvPr>
            <p:ph type="title"/>
          </p:nvPr>
        </p:nvSpPr>
        <p:spPr>
          <a:xfrm>
            <a:off x="1298026" y="197600"/>
            <a:ext cx="10515600" cy="705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4400"/>
              <a:buFont typeface="Arial"/>
              <a:buNone/>
            </a:pPr>
            <a:r>
              <a:rPr lang="en-US"/>
              <a:t>Initial Approach to ED LOS Measures</a:t>
            </a:r>
            <a:endParaRPr/>
          </a:p>
        </p:txBody>
      </p:sp>
      <p:sp>
        <p:nvSpPr>
          <p:cNvPr id="1139" name="Google Shape;1139;g37e761a9860_1_1047"/>
          <p:cNvSpPr txBox="1"/>
          <p:nvPr>
            <p:ph idx="1" type="body"/>
          </p:nvPr>
        </p:nvSpPr>
        <p:spPr>
          <a:xfrm>
            <a:off x="87087" y="937760"/>
            <a:ext cx="12105000" cy="4434300"/>
          </a:xfrm>
          <a:prstGeom prst="rect">
            <a:avLst/>
          </a:prstGeom>
          <a:noFill/>
          <a:ln>
            <a:noFill/>
          </a:ln>
        </p:spPr>
        <p:txBody>
          <a:bodyPr anchorCtr="0" anchor="t" bIns="45700" lIns="91425" spcFirstLastPara="1" rIns="91425" wrap="square" tIns="45700">
            <a:normAutofit fontScale="62500" lnSpcReduction="20000"/>
          </a:bodyPr>
          <a:lstStyle/>
          <a:p>
            <a:pPr indent="0" lvl="2" marL="61912" rtl="0" algn="l">
              <a:lnSpc>
                <a:spcPct val="100000"/>
              </a:lnSpc>
              <a:spcBef>
                <a:spcPts val="0"/>
              </a:spcBef>
              <a:spcAft>
                <a:spcPts val="0"/>
              </a:spcAft>
              <a:buSzPct val="100000"/>
              <a:buNone/>
            </a:pPr>
            <a:r>
              <a:rPr lang="en-US" sz="2400"/>
              <a:t>The HSCRC is proposing to use separate ED LOS into three categories because patient severity and expected ED LOS differ when ED visit results in inpatient admission, observation stay, or neither.</a:t>
            </a:r>
            <a:endParaRPr/>
          </a:p>
          <a:p>
            <a:pPr indent="0" lvl="2" marL="61912" rtl="0" algn="l">
              <a:lnSpc>
                <a:spcPct val="100000"/>
              </a:lnSpc>
              <a:spcBef>
                <a:spcPts val="1100"/>
              </a:spcBef>
              <a:spcAft>
                <a:spcPts val="0"/>
              </a:spcAft>
              <a:buSzPct val="100000"/>
              <a:buNone/>
            </a:pPr>
            <a:r>
              <a:rPr lang="en-US" sz="2400"/>
              <a:t>This approach deviates from CMS/Joint Commission ED LOS measures by separating out ED visits not resulting in admission into two categories (observation, non-observation).</a:t>
            </a:r>
            <a:endParaRPr/>
          </a:p>
          <a:p>
            <a:pPr indent="0" lvl="2" marL="61912" rtl="0" algn="l">
              <a:lnSpc>
                <a:spcPct val="100000"/>
              </a:lnSpc>
              <a:spcBef>
                <a:spcPts val="1100"/>
              </a:spcBef>
              <a:spcAft>
                <a:spcPts val="0"/>
              </a:spcAft>
              <a:buSzPct val="100000"/>
              <a:buNone/>
            </a:pPr>
            <a:r>
              <a:rPr b="1" lang="en-US" sz="2400"/>
              <a:t>Three ED LOS Measures:</a:t>
            </a:r>
            <a:endParaRPr/>
          </a:p>
          <a:p>
            <a:pPr indent="-274320" lvl="2" marL="404812" rtl="0" algn="l">
              <a:lnSpc>
                <a:spcPct val="100000"/>
              </a:lnSpc>
              <a:spcBef>
                <a:spcPts val="1100"/>
              </a:spcBef>
              <a:spcAft>
                <a:spcPts val="0"/>
              </a:spcAft>
              <a:buSzPct val="100000"/>
              <a:buChar char="o"/>
            </a:pPr>
            <a:r>
              <a:rPr b="1" lang="en-US" sz="2400"/>
              <a:t>IP ED LOS</a:t>
            </a:r>
            <a:r>
              <a:rPr lang="en-US" sz="2400"/>
              <a:t>: ED visits resulting in inpatient admissions</a:t>
            </a:r>
            <a:endParaRPr/>
          </a:p>
          <a:p>
            <a:pPr indent="-274320" lvl="2" marL="404812" rtl="0" algn="l">
              <a:lnSpc>
                <a:spcPct val="100000"/>
              </a:lnSpc>
              <a:spcBef>
                <a:spcPts val="1100"/>
              </a:spcBef>
              <a:spcAft>
                <a:spcPts val="0"/>
              </a:spcAft>
              <a:buSzPct val="100000"/>
              <a:buChar char="o"/>
            </a:pPr>
            <a:r>
              <a:rPr b="1" lang="en-US" sz="2400"/>
              <a:t>OP OBS ED LOS</a:t>
            </a:r>
            <a:r>
              <a:rPr lang="en-US" sz="2400"/>
              <a:t>: ED visits resulting in observation stays outside of ED (but not inpatient admission)</a:t>
            </a:r>
            <a:endParaRPr/>
          </a:p>
          <a:p>
            <a:pPr indent="-274320" lvl="2" marL="404812" rtl="0" algn="l">
              <a:lnSpc>
                <a:spcPct val="100000"/>
              </a:lnSpc>
              <a:spcBef>
                <a:spcPts val="1100"/>
              </a:spcBef>
              <a:spcAft>
                <a:spcPts val="0"/>
              </a:spcAft>
              <a:buSzPct val="100000"/>
              <a:buChar char="o"/>
            </a:pPr>
            <a:r>
              <a:rPr b="1" lang="en-US" sz="2400"/>
              <a:t>OP ED LOS</a:t>
            </a:r>
            <a:r>
              <a:rPr lang="en-US" sz="2400"/>
              <a:t>: ED visits not resulting in inpatient admissions or observation stays outside of ED</a:t>
            </a:r>
            <a:endParaRPr/>
          </a:p>
          <a:p>
            <a:pPr indent="0" lvl="2" marL="61912" rtl="0" algn="l">
              <a:lnSpc>
                <a:spcPct val="100000"/>
              </a:lnSpc>
              <a:spcBef>
                <a:spcPts val="1100"/>
              </a:spcBef>
              <a:spcAft>
                <a:spcPts val="0"/>
              </a:spcAft>
              <a:buSzPct val="100000"/>
              <a:buNone/>
            </a:pPr>
            <a:r>
              <a:t/>
            </a:r>
            <a:endParaRPr b="1" sz="1500"/>
          </a:p>
          <a:p>
            <a:pPr indent="0" lvl="2" marL="61912" rtl="0" algn="l">
              <a:lnSpc>
                <a:spcPct val="100000"/>
              </a:lnSpc>
              <a:spcBef>
                <a:spcPts val="1100"/>
              </a:spcBef>
              <a:spcAft>
                <a:spcPts val="0"/>
              </a:spcAft>
              <a:buSzPct val="100000"/>
              <a:buNone/>
            </a:pPr>
            <a:r>
              <a:rPr b="1" lang="en-US" sz="2400"/>
              <a:t>CY 2024 ED LOS by Measure:</a:t>
            </a:r>
            <a:endParaRPr/>
          </a:p>
          <a:p>
            <a:pPr indent="0" lvl="2" marL="61912" rtl="0" algn="l">
              <a:lnSpc>
                <a:spcPct val="100000"/>
              </a:lnSpc>
              <a:spcBef>
                <a:spcPts val="1100"/>
              </a:spcBef>
              <a:spcAft>
                <a:spcPts val="0"/>
              </a:spcAft>
              <a:buSzPct val="100000"/>
              <a:buNone/>
            </a:pPr>
            <a:r>
              <a:t/>
            </a:r>
            <a:endParaRPr b="1" sz="2400"/>
          </a:p>
          <a:p>
            <a:pPr indent="0" lvl="2" marL="61912" rtl="0" algn="l">
              <a:lnSpc>
                <a:spcPct val="100000"/>
              </a:lnSpc>
              <a:spcBef>
                <a:spcPts val="1100"/>
              </a:spcBef>
              <a:spcAft>
                <a:spcPts val="0"/>
              </a:spcAft>
              <a:buSzPct val="100000"/>
              <a:buNone/>
            </a:pPr>
            <a:r>
              <a:t/>
            </a:r>
            <a:endParaRPr b="1" sz="2400"/>
          </a:p>
          <a:p>
            <a:pPr indent="0" lvl="2" marL="61912" rtl="0" algn="l">
              <a:lnSpc>
                <a:spcPct val="100000"/>
              </a:lnSpc>
              <a:spcBef>
                <a:spcPts val="1100"/>
              </a:spcBef>
              <a:spcAft>
                <a:spcPts val="0"/>
              </a:spcAft>
              <a:buSzPct val="100000"/>
              <a:buNone/>
            </a:pPr>
            <a:r>
              <a:t/>
            </a:r>
            <a:endParaRPr b="1" sz="1300"/>
          </a:p>
          <a:p>
            <a:pPr indent="0" lvl="2" marL="61912" rtl="0" algn="l">
              <a:lnSpc>
                <a:spcPct val="100000"/>
              </a:lnSpc>
              <a:spcBef>
                <a:spcPts val="1100"/>
              </a:spcBef>
              <a:spcAft>
                <a:spcPts val="0"/>
              </a:spcAft>
              <a:buSzPct val="100000"/>
              <a:buNone/>
            </a:pPr>
            <a:r>
              <a:t/>
            </a:r>
            <a:endParaRPr sz="2400"/>
          </a:p>
          <a:p>
            <a:pPr indent="0" lvl="2" marL="61912" rtl="0" algn="l">
              <a:lnSpc>
                <a:spcPct val="100000"/>
              </a:lnSpc>
              <a:spcBef>
                <a:spcPts val="1100"/>
              </a:spcBef>
              <a:spcAft>
                <a:spcPts val="0"/>
              </a:spcAft>
              <a:buSzPct val="100000"/>
              <a:buNone/>
            </a:pPr>
            <a:r>
              <a:t/>
            </a:r>
            <a:endParaRPr/>
          </a:p>
        </p:txBody>
      </p:sp>
      <p:pic>
        <p:nvPicPr>
          <p:cNvPr id="1140" name="Google Shape;1140;g37e761a9860_1_1047"/>
          <p:cNvPicPr preferRelativeResize="0"/>
          <p:nvPr/>
        </p:nvPicPr>
        <p:blipFill rotWithShape="1">
          <a:blip r:embed="rId3">
            <a:alphaModFix/>
          </a:blip>
          <a:srcRect b="0" l="0" r="0" t="0"/>
          <a:stretch/>
        </p:blipFill>
        <p:spPr>
          <a:xfrm>
            <a:off x="414668" y="3863690"/>
            <a:ext cx="7831100" cy="1552000"/>
          </a:xfrm>
          <a:prstGeom prst="rect">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5" name="Shape 1145"/>
        <p:cNvGrpSpPr/>
        <p:nvPr/>
      </p:nvGrpSpPr>
      <p:grpSpPr>
        <a:xfrm>
          <a:off x="0" y="0"/>
          <a:ext cx="0" cy="0"/>
          <a:chOff x="0" y="0"/>
          <a:chExt cx="0" cy="0"/>
        </a:xfrm>
      </p:grpSpPr>
      <p:sp>
        <p:nvSpPr>
          <p:cNvPr id="1146" name="Google Shape;1146;g37e761a9860_1_1054"/>
          <p:cNvSpPr txBox="1"/>
          <p:nvPr>
            <p:ph type="title"/>
          </p:nvPr>
        </p:nvSpPr>
        <p:spPr>
          <a:xfrm>
            <a:off x="982340" y="382610"/>
            <a:ext cx="10515600" cy="11319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accent1"/>
              </a:buClr>
              <a:buSzPts val="4400"/>
              <a:buFont typeface="Arial"/>
              <a:buNone/>
            </a:pPr>
            <a:r>
              <a:rPr lang="en-US"/>
              <a:t>ED LOS Measures – Observation Stays</a:t>
            </a:r>
            <a:endParaRPr/>
          </a:p>
        </p:txBody>
      </p:sp>
      <p:sp>
        <p:nvSpPr>
          <p:cNvPr id="1147" name="Google Shape;1147;g37e761a9860_1_1054"/>
          <p:cNvSpPr txBox="1"/>
          <p:nvPr>
            <p:ph idx="1" type="body"/>
          </p:nvPr>
        </p:nvSpPr>
        <p:spPr>
          <a:xfrm>
            <a:off x="366800" y="948633"/>
            <a:ext cx="11597400" cy="5156400"/>
          </a:xfrm>
          <a:prstGeom prst="rect">
            <a:avLst/>
          </a:prstGeom>
          <a:noFill/>
          <a:ln>
            <a:noFill/>
          </a:ln>
        </p:spPr>
        <p:txBody>
          <a:bodyPr anchorCtr="0" anchor="t" bIns="45700" lIns="91425" spcFirstLastPara="1" rIns="91425" wrap="square" tIns="45700">
            <a:normAutofit/>
          </a:bodyPr>
          <a:lstStyle/>
          <a:p>
            <a:pPr indent="0" lvl="2" marL="61912" rtl="0" algn="l">
              <a:lnSpc>
                <a:spcPct val="100000"/>
              </a:lnSpc>
              <a:spcBef>
                <a:spcPts val="0"/>
              </a:spcBef>
              <a:spcAft>
                <a:spcPts val="0"/>
              </a:spcAft>
              <a:buSzPts val="2400"/>
              <a:buNone/>
            </a:pPr>
            <a:r>
              <a:rPr b="1" lang="en-US" sz="2400"/>
              <a:t>CY 2024 Observation Stays by Length (among ED visits not resulting in admission)</a:t>
            </a:r>
            <a:endParaRPr/>
          </a:p>
          <a:p>
            <a:pPr indent="0" lvl="2" marL="61912" rtl="0" algn="l">
              <a:lnSpc>
                <a:spcPct val="100000"/>
              </a:lnSpc>
              <a:spcBef>
                <a:spcPts val="1100"/>
              </a:spcBef>
              <a:spcAft>
                <a:spcPts val="0"/>
              </a:spcAft>
              <a:buSzPts val="2400"/>
              <a:buNone/>
            </a:pPr>
            <a:r>
              <a:t/>
            </a:r>
            <a:endParaRPr b="1" sz="2400"/>
          </a:p>
          <a:p>
            <a:pPr indent="0" lvl="2" marL="61912" rtl="0" algn="l">
              <a:lnSpc>
                <a:spcPct val="100000"/>
              </a:lnSpc>
              <a:spcBef>
                <a:spcPts val="1100"/>
              </a:spcBef>
              <a:spcAft>
                <a:spcPts val="0"/>
              </a:spcAft>
              <a:buSzPts val="2400"/>
              <a:buNone/>
            </a:pPr>
            <a:r>
              <a:t/>
            </a:r>
            <a:endParaRPr b="1" sz="2400"/>
          </a:p>
          <a:p>
            <a:pPr indent="0" lvl="2" marL="61912" rtl="0" algn="l">
              <a:lnSpc>
                <a:spcPct val="100000"/>
              </a:lnSpc>
              <a:spcBef>
                <a:spcPts val="1100"/>
              </a:spcBef>
              <a:spcAft>
                <a:spcPts val="0"/>
              </a:spcAft>
              <a:buSzPts val="2000"/>
              <a:buNone/>
            </a:pPr>
            <a:r>
              <a:t/>
            </a:r>
            <a:endParaRPr b="1"/>
          </a:p>
          <a:p>
            <a:pPr indent="0" lvl="2" marL="61912" rtl="0" algn="l">
              <a:lnSpc>
                <a:spcPct val="100000"/>
              </a:lnSpc>
              <a:spcBef>
                <a:spcPts val="1100"/>
              </a:spcBef>
              <a:spcAft>
                <a:spcPts val="0"/>
              </a:spcAft>
              <a:buSzPts val="2400"/>
              <a:buNone/>
            </a:pPr>
            <a:r>
              <a:rPr b="1" lang="en-US" sz="2400"/>
              <a:t>CY 2024 Observation Stays by Type (among ED visits not resulting in admission)</a:t>
            </a:r>
            <a:endParaRPr/>
          </a:p>
          <a:p>
            <a:pPr indent="0" lvl="2" marL="61912" rtl="0" algn="l">
              <a:lnSpc>
                <a:spcPct val="100000"/>
              </a:lnSpc>
              <a:spcBef>
                <a:spcPts val="1100"/>
              </a:spcBef>
              <a:spcAft>
                <a:spcPts val="0"/>
              </a:spcAft>
              <a:buSzPts val="2400"/>
              <a:buNone/>
            </a:pPr>
            <a:r>
              <a:t/>
            </a:r>
            <a:endParaRPr b="1" sz="2400"/>
          </a:p>
          <a:p>
            <a:pPr indent="0" lvl="2" marL="61912" rtl="0" algn="l">
              <a:lnSpc>
                <a:spcPct val="100000"/>
              </a:lnSpc>
              <a:spcBef>
                <a:spcPts val="1100"/>
              </a:spcBef>
              <a:spcAft>
                <a:spcPts val="0"/>
              </a:spcAft>
              <a:buSzPts val="1050"/>
              <a:buNone/>
            </a:pPr>
            <a:r>
              <a:t/>
            </a:r>
            <a:endParaRPr i="1" sz="1050"/>
          </a:p>
          <a:p>
            <a:pPr indent="0" lvl="2" marL="61912" rtl="0" algn="l">
              <a:lnSpc>
                <a:spcPct val="100000"/>
              </a:lnSpc>
              <a:spcBef>
                <a:spcPts val="1100"/>
              </a:spcBef>
              <a:spcAft>
                <a:spcPts val="0"/>
              </a:spcAft>
              <a:buSzPts val="1800"/>
              <a:buNone/>
            </a:pPr>
            <a:r>
              <a:rPr i="1" lang="en-US" sz="1800"/>
              <a:t>Note: Considering observation stay to be outside of the ED if observation stay discharge precedes ED departure time by 30 minutes or more.</a:t>
            </a:r>
            <a:endParaRPr i="1" sz="1600"/>
          </a:p>
        </p:txBody>
      </p:sp>
      <p:pic>
        <p:nvPicPr>
          <p:cNvPr id="1148" name="Google Shape;1148;g37e761a9860_1_1054"/>
          <p:cNvPicPr preferRelativeResize="0"/>
          <p:nvPr/>
        </p:nvPicPr>
        <p:blipFill rotWithShape="1">
          <a:blip r:embed="rId3">
            <a:alphaModFix/>
          </a:blip>
          <a:srcRect b="0" l="0" r="0" t="0"/>
          <a:stretch/>
        </p:blipFill>
        <p:spPr>
          <a:xfrm>
            <a:off x="835152" y="3340979"/>
            <a:ext cx="5949821" cy="937827"/>
          </a:xfrm>
          <a:prstGeom prst="rect">
            <a:avLst/>
          </a:prstGeom>
          <a:noFill/>
          <a:ln>
            <a:noFill/>
          </a:ln>
        </p:spPr>
      </p:pic>
      <p:sp>
        <p:nvSpPr>
          <p:cNvPr id="1149" name="Google Shape;1149;g37e761a9860_1_1054"/>
          <p:cNvSpPr txBox="1"/>
          <p:nvPr/>
        </p:nvSpPr>
        <p:spPr>
          <a:xfrm>
            <a:off x="366800" y="4940800"/>
            <a:ext cx="11331900" cy="1523700"/>
          </a:xfrm>
          <a:prstGeom prst="rect">
            <a:avLst/>
          </a:prstGeom>
          <a:noFill/>
          <a:ln>
            <a:noFill/>
          </a:ln>
        </p:spPr>
        <p:txBody>
          <a:bodyPr anchorCtr="0" anchor="t" bIns="45700" lIns="91425" spcFirstLastPara="1" rIns="91425" wrap="square" tIns="45700">
            <a:spAutoFit/>
          </a:bodyPr>
          <a:lstStyle/>
          <a:p>
            <a:pPr indent="0" lvl="2" marL="61912" marR="0" rtl="0" algn="l">
              <a:lnSpc>
                <a:spcPct val="100000"/>
              </a:lnSpc>
              <a:spcBef>
                <a:spcPts val="0"/>
              </a:spcBef>
              <a:spcAft>
                <a:spcPts val="0"/>
              </a:spcAft>
              <a:buClr>
                <a:srgbClr val="000000"/>
              </a:buClr>
              <a:buSzPts val="2100"/>
              <a:buFont typeface="Arial"/>
              <a:buNone/>
            </a:pPr>
            <a:r>
              <a:rPr b="1" i="0" lang="en-US" sz="2100" u="none" cap="none" strike="noStrike">
                <a:solidFill>
                  <a:schemeClr val="dk1"/>
                </a:solidFill>
                <a:latin typeface="Times New Roman"/>
                <a:ea typeface="Times New Roman"/>
                <a:cs typeface="Times New Roman"/>
                <a:sym typeface="Times New Roman"/>
              </a:rPr>
              <a:t>Questions about observation stay inclusion:</a:t>
            </a:r>
            <a:endParaRPr b="0" i="0" sz="1100" u="none" cap="none" strike="noStrike">
              <a:solidFill>
                <a:srgbClr val="000000"/>
              </a:solidFill>
              <a:latin typeface="Arial"/>
              <a:ea typeface="Arial"/>
              <a:cs typeface="Arial"/>
              <a:sym typeface="Arial"/>
            </a:endParaRPr>
          </a:p>
          <a:p>
            <a:pPr indent="0" lvl="2" marL="61912" marR="0" rtl="0" algn="l">
              <a:lnSpc>
                <a:spcPct val="100000"/>
              </a:lnSpc>
              <a:spcBef>
                <a:spcPts val="60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Should ED visits including observation stay be included in the OP ED LOS measure?</a:t>
            </a:r>
            <a:endParaRPr b="0" i="0" sz="1100" u="none" cap="none" strike="noStrike">
              <a:solidFill>
                <a:srgbClr val="000000"/>
              </a:solidFill>
              <a:latin typeface="Arial"/>
              <a:ea typeface="Arial"/>
              <a:cs typeface="Arial"/>
              <a:sym typeface="Arial"/>
            </a:endParaRPr>
          </a:p>
          <a:p>
            <a:pPr indent="0" lvl="2" marL="61912" marR="0" rtl="0" algn="l">
              <a:lnSpc>
                <a:spcPct val="100000"/>
              </a:lnSpc>
              <a:spcBef>
                <a:spcPts val="600"/>
              </a:spcBef>
              <a:spcAft>
                <a:spcPts val="0"/>
              </a:spcAft>
              <a:buClr>
                <a:srgbClr val="000000"/>
              </a:buClr>
              <a:buSzPts val="2100"/>
              <a:buFont typeface="Arial"/>
              <a:buNone/>
            </a:pPr>
            <a:r>
              <a:rPr b="0" i="0" lang="en-US" sz="2100" u="none" cap="none" strike="noStrike">
                <a:solidFill>
                  <a:schemeClr val="dk1"/>
                </a:solidFill>
                <a:latin typeface="Times New Roman"/>
                <a:ea typeface="Times New Roman"/>
                <a:cs typeface="Times New Roman"/>
                <a:sym typeface="Times New Roman"/>
              </a:rPr>
              <a:t>Should ED visits resulting in an observation stay &gt; 23 hours be included in the IP ED LOS measure?</a:t>
            </a:r>
            <a:endParaRPr b="0" i="0" sz="1100" u="none" cap="none" strike="noStrike">
              <a:solidFill>
                <a:srgbClr val="000000"/>
              </a:solidFill>
              <a:latin typeface="Arial"/>
              <a:ea typeface="Arial"/>
              <a:cs typeface="Arial"/>
              <a:sym typeface="Arial"/>
            </a:endParaRPr>
          </a:p>
          <a:p>
            <a:pPr indent="0" lvl="2" marL="61912" marR="0" rtl="0" algn="l">
              <a:lnSpc>
                <a:spcPct val="100000"/>
              </a:lnSpc>
              <a:spcBef>
                <a:spcPts val="600"/>
              </a:spcBef>
              <a:spcAft>
                <a:spcPts val="0"/>
              </a:spcAft>
              <a:buClr>
                <a:srgbClr val="000000"/>
              </a:buClr>
              <a:buSzPts val="1500"/>
              <a:buFont typeface="Arial"/>
              <a:buNone/>
            </a:pPr>
            <a:r>
              <a:t/>
            </a:r>
            <a:endParaRPr b="0" i="0" sz="1500" u="none" cap="none" strike="noStrike">
              <a:solidFill>
                <a:schemeClr val="dk1"/>
              </a:solidFill>
              <a:latin typeface="Times New Roman"/>
              <a:ea typeface="Times New Roman"/>
              <a:cs typeface="Times New Roman"/>
              <a:sym typeface="Times New Roman"/>
            </a:endParaRPr>
          </a:p>
        </p:txBody>
      </p:sp>
      <p:pic>
        <p:nvPicPr>
          <p:cNvPr id="1150" name="Google Shape;1150;g37e761a9860_1_1054"/>
          <p:cNvPicPr preferRelativeResize="0"/>
          <p:nvPr/>
        </p:nvPicPr>
        <p:blipFill rotWithShape="1">
          <a:blip r:embed="rId4">
            <a:alphaModFix/>
          </a:blip>
          <a:srcRect b="0" l="0" r="0" t="0"/>
          <a:stretch/>
        </p:blipFill>
        <p:spPr>
          <a:xfrm>
            <a:off x="953300" y="1377100"/>
            <a:ext cx="8627100" cy="15464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1" name="Shape 611"/>
        <p:cNvGrpSpPr/>
        <p:nvPr/>
      </p:nvGrpSpPr>
      <p:grpSpPr>
        <a:xfrm>
          <a:off x="0" y="0"/>
          <a:ext cx="0" cy="0"/>
          <a:chOff x="0" y="0"/>
          <a:chExt cx="0" cy="0"/>
        </a:xfrm>
      </p:grpSpPr>
      <p:sp>
        <p:nvSpPr>
          <p:cNvPr id="612" name="Google Shape;612;g37d2cf0c8a6_0_14"/>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Hospital-Acquired Conditions and Hospital Readmissions Reduction Program Updates</a:t>
            </a:r>
            <a:endParaRPr/>
          </a:p>
        </p:txBody>
      </p:sp>
      <p:sp>
        <p:nvSpPr>
          <p:cNvPr id="613" name="Google Shape;613;g37d2cf0c8a6_0_14"/>
          <p:cNvSpPr txBox="1"/>
          <p:nvPr>
            <p:ph idx="1" type="body"/>
          </p:nvPr>
        </p:nvSpPr>
        <p:spPr>
          <a:xfrm>
            <a:off x="394725" y="1394029"/>
            <a:ext cx="11030100" cy="5428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t>Hospital-Acquired Condition Reduction Program (HACRP) final policy changes:</a:t>
            </a:r>
            <a:endParaRPr b="1" sz="1800"/>
          </a:p>
          <a:p>
            <a:pPr indent="-342900" lvl="0" marL="457200" rtl="0" algn="l">
              <a:lnSpc>
                <a:spcPct val="100000"/>
              </a:lnSpc>
              <a:spcBef>
                <a:spcPts val="0"/>
              </a:spcBef>
              <a:spcAft>
                <a:spcPts val="0"/>
              </a:spcAft>
              <a:buSzPts val="1800"/>
              <a:buFont typeface="Noto Sans Symbols"/>
              <a:buChar char="●"/>
            </a:pPr>
            <a:r>
              <a:rPr lang="en-US" sz="1800"/>
              <a:t>CDC NHSN HAI “rebaseline” adopted. CMS gives notice that CDC’s switch to 2022 standard population data for SIR calculations will flow into HACRP. Because HACRP uses a 2-year performance period, the new baseline first affects HACRP in FY 2028 (performance CY2025–CY2026). </a:t>
            </a:r>
            <a:endParaRPr sz="1800">
              <a:latin typeface="Aptos"/>
              <a:ea typeface="Aptos"/>
              <a:cs typeface="Aptos"/>
              <a:sym typeface="Aptos"/>
            </a:endParaRPr>
          </a:p>
          <a:p>
            <a:pPr indent="-342900" lvl="0" marL="457200" rtl="0" algn="l">
              <a:lnSpc>
                <a:spcPct val="100000"/>
              </a:lnSpc>
              <a:spcBef>
                <a:spcPts val="1000"/>
              </a:spcBef>
              <a:spcAft>
                <a:spcPts val="0"/>
              </a:spcAft>
              <a:buSzPts val="1800"/>
              <a:buFont typeface="Noto Sans Symbols"/>
              <a:buChar char="●"/>
            </a:pPr>
            <a:r>
              <a:rPr lang="en-US" sz="1800"/>
              <a:t>ECE policy codified/clarified (shared approach across programs). </a:t>
            </a:r>
            <a:endParaRPr sz="1800">
              <a:latin typeface="Aptos"/>
              <a:ea typeface="Aptos"/>
              <a:cs typeface="Aptos"/>
              <a:sym typeface="Aptos"/>
            </a:endParaRPr>
          </a:p>
          <a:p>
            <a:pPr indent="0" lvl="0" marL="0" rtl="0" algn="l">
              <a:lnSpc>
                <a:spcPct val="100000"/>
              </a:lnSpc>
              <a:spcBef>
                <a:spcPts val="1000"/>
              </a:spcBef>
              <a:spcAft>
                <a:spcPts val="0"/>
              </a:spcAft>
              <a:buNone/>
            </a:pPr>
            <a:r>
              <a:t/>
            </a:r>
            <a:endParaRPr sz="1800"/>
          </a:p>
          <a:p>
            <a:pPr indent="0" lvl="0" marL="0" rtl="0" algn="l">
              <a:lnSpc>
                <a:spcPct val="100000"/>
              </a:lnSpc>
              <a:spcBef>
                <a:spcPts val="0"/>
              </a:spcBef>
              <a:spcAft>
                <a:spcPts val="0"/>
              </a:spcAft>
              <a:buNone/>
            </a:pPr>
            <a:r>
              <a:rPr b="1" lang="en-US" sz="1800"/>
              <a:t>Hospital Readmissions Reduction Program (HRRP) final policy changes:</a:t>
            </a:r>
            <a:endParaRPr b="1" sz="1800"/>
          </a:p>
          <a:p>
            <a:pPr indent="-342900" lvl="0" marL="457200" rtl="0" algn="l">
              <a:lnSpc>
                <a:spcPct val="100000"/>
              </a:lnSpc>
              <a:spcBef>
                <a:spcPts val="0"/>
              </a:spcBef>
              <a:spcAft>
                <a:spcPts val="0"/>
              </a:spcAft>
              <a:buSzPts val="1800"/>
              <a:buFont typeface="Noto Sans Symbols"/>
              <a:buChar char="●"/>
            </a:pPr>
            <a:r>
              <a:rPr lang="en-US" sz="1800"/>
              <a:t>Medicare Advantage (MA) patients were added to all six HRRP measures’ cohorts. </a:t>
            </a:r>
            <a:endParaRPr sz="1800"/>
          </a:p>
          <a:p>
            <a:pPr indent="-342900" lvl="0" marL="457200" rtl="0" algn="l">
              <a:lnSpc>
                <a:spcPct val="100000"/>
              </a:lnSpc>
              <a:spcBef>
                <a:spcPts val="1000"/>
              </a:spcBef>
              <a:spcAft>
                <a:spcPts val="0"/>
              </a:spcAft>
              <a:buSzPts val="1800"/>
              <a:buFont typeface="Noto Sans Symbols"/>
              <a:buChar char="●"/>
            </a:pPr>
            <a:r>
              <a:rPr lang="en-US" sz="1800"/>
              <a:t>The performance period was reduced from 3 years to 2 years. </a:t>
            </a:r>
            <a:endParaRPr sz="1800">
              <a:latin typeface="Aptos"/>
              <a:ea typeface="Aptos"/>
              <a:cs typeface="Aptos"/>
              <a:sym typeface="Aptos"/>
            </a:endParaRPr>
          </a:p>
          <a:p>
            <a:pPr indent="-342900" lvl="0" marL="457200" rtl="0" algn="l">
              <a:lnSpc>
                <a:spcPct val="100000"/>
              </a:lnSpc>
              <a:spcBef>
                <a:spcPts val="1000"/>
              </a:spcBef>
              <a:spcAft>
                <a:spcPts val="0"/>
              </a:spcAft>
              <a:buSzPts val="1800"/>
              <a:buFont typeface="Noto Sans Symbols"/>
              <a:buChar char="●"/>
            </a:pPr>
            <a:r>
              <a:rPr lang="en-US" sz="1800"/>
              <a:t>COVID-19 exclusions removed from HRRP readmission measures. </a:t>
            </a:r>
            <a:endParaRPr sz="1800">
              <a:latin typeface="Aptos"/>
              <a:ea typeface="Aptos"/>
              <a:cs typeface="Aptos"/>
              <a:sym typeface="Aptos"/>
            </a:endParaRPr>
          </a:p>
          <a:p>
            <a:pPr indent="-342900" lvl="0" marL="457200" rtl="0" algn="l">
              <a:lnSpc>
                <a:spcPct val="100000"/>
              </a:lnSpc>
              <a:spcBef>
                <a:spcPts val="1000"/>
              </a:spcBef>
              <a:spcAft>
                <a:spcPts val="0"/>
              </a:spcAft>
              <a:buSzPts val="1800"/>
              <a:buFont typeface="Noto Sans Symbols"/>
              <a:buChar char="●"/>
            </a:pPr>
            <a:r>
              <a:rPr lang="en-US" sz="1800"/>
              <a:t>MA payment amounts not included in the aggregate payments for excess readmissions calculation. </a:t>
            </a:r>
            <a:endParaRPr sz="1800">
              <a:latin typeface="Aptos"/>
              <a:ea typeface="Aptos"/>
              <a:cs typeface="Aptos"/>
              <a:sym typeface="Aptos"/>
            </a:endParaRPr>
          </a:p>
          <a:p>
            <a:pPr indent="-342900" lvl="0" marL="457200" rtl="0" algn="l">
              <a:lnSpc>
                <a:spcPct val="100000"/>
              </a:lnSpc>
              <a:spcBef>
                <a:spcPts val="1000"/>
              </a:spcBef>
              <a:spcAft>
                <a:spcPts val="1000"/>
              </a:spcAft>
              <a:buSzPts val="1800"/>
              <a:buFont typeface="Noto Sans Symbols"/>
              <a:buChar char="●"/>
            </a:pPr>
            <a:r>
              <a:rPr lang="en-US" sz="1800"/>
              <a:t>ECE policy codified/clarified (shared approach across programs). </a:t>
            </a:r>
            <a:endParaRPr b="1" sz="1800"/>
          </a:p>
        </p:txBody>
      </p:sp>
      <p:sp>
        <p:nvSpPr>
          <p:cNvPr id="614" name="Google Shape;614;g37d2cf0c8a6_0_14"/>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464653"/>
                </a:solidFill>
              </a:rPr>
              <a:t>‹#›</a:t>
            </a:fld>
            <a:endParaRPr>
              <a:solidFill>
                <a:srgbClr val="464653"/>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5" name="Shape 1155"/>
        <p:cNvGrpSpPr/>
        <p:nvPr/>
      </p:nvGrpSpPr>
      <p:grpSpPr>
        <a:xfrm>
          <a:off x="0" y="0"/>
          <a:ext cx="0" cy="0"/>
          <a:chOff x="0" y="0"/>
          <a:chExt cx="0" cy="0"/>
        </a:xfrm>
      </p:grpSpPr>
      <p:sp>
        <p:nvSpPr>
          <p:cNvPr id="1156" name="Google Shape;1156;g37e761a9860_1_1063"/>
          <p:cNvSpPr txBox="1"/>
          <p:nvPr>
            <p:ph type="title"/>
          </p:nvPr>
        </p:nvSpPr>
        <p:spPr>
          <a:xfrm>
            <a:off x="903514" y="229873"/>
            <a:ext cx="11288400" cy="705900"/>
          </a:xfrm>
          <a:prstGeom prst="rect">
            <a:avLst/>
          </a:prstGeom>
          <a:noFill/>
          <a:ln>
            <a:noFill/>
          </a:ln>
        </p:spPr>
        <p:txBody>
          <a:bodyPr anchorCtr="0" anchor="t" bIns="0" lIns="0" spcFirstLastPara="1" rIns="0" wrap="square" tIns="0">
            <a:normAutofit fontScale="90000"/>
          </a:bodyPr>
          <a:lstStyle/>
          <a:p>
            <a:pPr indent="0" lvl="0" marL="0" rtl="0" algn="l">
              <a:lnSpc>
                <a:spcPct val="90000"/>
              </a:lnSpc>
              <a:spcBef>
                <a:spcPts val="0"/>
              </a:spcBef>
              <a:spcAft>
                <a:spcPts val="0"/>
              </a:spcAft>
              <a:buClr>
                <a:schemeClr val="accent1"/>
              </a:buClr>
              <a:buSzPct val="100000"/>
              <a:buFont typeface="Arial"/>
              <a:buNone/>
            </a:pPr>
            <a:r>
              <a:rPr lang="en-US"/>
              <a:t>One OP ED LOS Measure w/Observation Stays</a:t>
            </a:r>
            <a:endParaRPr/>
          </a:p>
        </p:txBody>
      </p:sp>
      <p:sp>
        <p:nvSpPr>
          <p:cNvPr id="1157" name="Google Shape;1157;g37e761a9860_1_1063"/>
          <p:cNvSpPr txBox="1"/>
          <p:nvPr>
            <p:ph idx="1" type="body"/>
          </p:nvPr>
        </p:nvSpPr>
        <p:spPr>
          <a:xfrm>
            <a:off x="364225" y="753177"/>
            <a:ext cx="11643000" cy="5722500"/>
          </a:xfrm>
          <a:prstGeom prst="rect">
            <a:avLst/>
          </a:prstGeom>
          <a:noFill/>
          <a:ln>
            <a:noFill/>
          </a:ln>
        </p:spPr>
        <p:txBody>
          <a:bodyPr anchorCtr="0" anchor="t" bIns="45700" lIns="91425" spcFirstLastPara="1" rIns="91425" wrap="square" tIns="45700">
            <a:normAutofit/>
          </a:bodyPr>
          <a:lstStyle/>
          <a:p>
            <a:pPr indent="0" lvl="2" marL="61912" rtl="0" algn="l">
              <a:lnSpc>
                <a:spcPct val="100000"/>
              </a:lnSpc>
              <a:spcBef>
                <a:spcPts val="0"/>
              </a:spcBef>
              <a:spcAft>
                <a:spcPts val="0"/>
              </a:spcAft>
              <a:buSzPts val="2400"/>
              <a:buNone/>
            </a:pPr>
            <a:r>
              <a:rPr lang="en-US" sz="2200"/>
              <a:t>Including ED visits w/observation stays in a single OP ED LOS measure results in:</a:t>
            </a:r>
            <a:endParaRPr/>
          </a:p>
          <a:p>
            <a:pPr indent="-457200" lvl="2" marL="519112" rtl="0" algn="l">
              <a:lnSpc>
                <a:spcPct val="100000"/>
              </a:lnSpc>
              <a:spcBef>
                <a:spcPts val="0"/>
              </a:spcBef>
              <a:spcAft>
                <a:spcPts val="0"/>
              </a:spcAft>
              <a:buSzPts val="2400"/>
              <a:buAutoNum type="arabicParenBoth"/>
            </a:pPr>
            <a:r>
              <a:rPr lang="en-US" sz="2400"/>
              <a:t>median ED LOS increasing by varying degrees across hospitals (0 to 66 minutes) </a:t>
            </a:r>
            <a:endParaRPr/>
          </a:p>
          <a:p>
            <a:pPr indent="-457200" lvl="2" marL="519112" rtl="0" algn="l">
              <a:lnSpc>
                <a:spcPct val="100000"/>
              </a:lnSpc>
              <a:spcBef>
                <a:spcPts val="0"/>
              </a:spcBef>
              <a:spcAft>
                <a:spcPts val="0"/>
              </a:spcAft>
              <a:buSzPts val="2400"/>
              <a:buAutoNum type="arabicParenBoth"/>
            </a:pPr>
            <a:r>
              <a:rPr lang="en-US" sz="2200"/>
              <a:t>change in hospital rank of 3 to 6 positions for 14 hospitals and 1 position for 11 hospitals.</a:t>
            </a:r>
            <a:endParaRPr sz="1800"/>
          </a:p>
          <a:p>
            <a:pPr indent="0" lvl="2" marL="61912" rtl="0" algn="l">
              <a:lnSpc>
                <a:spcPct val="100000"/>
              </a:lnSpc>
              <a:spcBef>
                <a:spcPts val="1100"/>
              </a:spcBef>
              <a:spcAft>
                <a:spcPts val="0"/>
              </a:spcAft>
              <a:buSzPts val="2000"/>
              <a:buNone/>
            </a:pPr>
            <a:r>
              <a:t/>
            </a:r>
            <a:endParaRPr/>
          </a:p>
        </p:txBody>
      </p:sp>
      <p:pic>
        <p:nvPicPr>
          <p:cNvPr id="1158" name="Google Shape;1158;g37e761a9860_1_1063"/>
          <p:cNvPicPr preferRelativeResize="0"/>
          <p:nvPr/>
        </p:nvPicPr>
        <p:blipFill rotWithShape="1">
          <a:blip r:embed="rId3">
            <a:alphaModFix/>
          </a:blip>
          <a:srcRect b="0" l="0" r="0" t="0"/>
          <a:stretch/>
        </p:blipFill>
        <p:spPr>
          <a:xfrm>
            <a:off x="1001029" y="1935000"/>
            <a:ext cx="9799132" cy="5722500"/>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2" name="Shape 1162"/>
        <p:cNvGrpSpPr/>
        <p:nvPr/>
      </p:nvGrpSpPr>
      <p:grpSpPr>
        <a:xfrm>
          <a:off x="0" y="0"/>
          <a:ext cx="0" cy="0"/>
          <a:chOff x="0" y="0"/>
          <a:chExt cx="0" cy="0"/>
        </a:xfrm>
      </p:grpSpPr>
      <p:sp>
        <p:nvSpPr>
          <p:cNvPr id="1163" name="Google Shape;1163;g37fc1f59164_9_0"/>
          <p:cNvSpPr txBox="1"/>
          <p:nvPr>
            <p:ph type="title"/>
          </p:nvPr>
        </p:nvSpPr>
        <p:spPr>
          <a:xfrm>
            <a:off x="326575" y="1835100"/>
            <a:ext cx="11161200" cy="873600"/>
          </a:xfrm>
          <a:prstGeom prst="rect">
            <a:avLst/>
          </a:prstGeom>
          <a:noFill/>
          <a:ln>
            <a:noFill/>
          </a:ln>
        </p:spPr>
        <p:txBody>
          <a:bodyPr anchorCtr="0" anchor="t" bIns="45700" lIns="91425" spcFirstLastPara="1" rIns="91425" wrap="square" tIns="45700">
            <a:normAutofit/>
          </a:bodyPr>
          <a:lstStyle/>
          <a:p>
            <a:pPr indent="0" lvl="0" marL="0" rtl="0" algn="r">
              <a:lnSpc>
                <a:spcPct val="90000"/>
              </a:lnSpc>
              <a:spcBef>
                <a:spcPts val="0"/>
              </a:spcBef>
              <a:spcAft>
                <a:spcPts val="0"/>
              </a:spcAft>
              <a:buClr>
                <a:schemeClr val="dk1"/>
              </a:buClr>
              <a:buSzPts val="3200"/>
              <a:buFont typeface="Arial"/>
              <a:buNone/>
            </a:pPr>
            <a:r>
              <a:rPr lang="en-US"/>
              <a:t>THANK YOU!</a:t>
            </a:r>
            <a:endParaRPr/>
          </a:p>
        </p:txBody>
      </p:sp>
      <p:sp>
        <p:nvSpPr>
          <p:cNvPr id="1164" name="Google Shape;1164;g37fc1f59164_9_0"/>
          <p:cNvSpPr txBox="1"/>
          <p:nvPr>
            <p:ph idx="1" type="body"/>
          </p:nvPr>
        </p:nvSpPr>
        <p:spPr>
          <a:xfrm>
            <a:off x="972175" y="2571748"/>
            <a:ext cx="10515600" cy="517800"/>
          </a:xfrm>
          <a:prstGeom prst="rect">
            <a:avLst/>
          </a:prstGeom>
          <a:noFill/>
          <a:ln>
            <a:noFill/>
          </a:ln>
        </p:spPr>
        <p:txBody>
          <a:bodyPr anchorCtr="0" anchor="t" bIns="45700" lIns="91425" spcFirstLastPara="1" rIns="91425" wrap="square" tIns="45700">
            <a:normAutofit/>
          </a:bodyPr>
          <a:lstStyle/>
          <a:p>
            <a:pPr indent="0" lvl="0" marL="0" rtl="0" algn="r">
              <a:lnSpc>
                <a:spcPct val="80000"/>
              </a:lnSpc>
              <a:spcBef>
                <a:spcPts val="0"/>
              </a:spcBef>
              <a:spcAft>
                <a:spcPts val="0"/>
              </a:spcAft>
              <a:buClr>
                <a:srgbClr val="0066CC"/>
              </a:buClr>
              <a:buSzPts val="2220"/>
              <a:buNone/>
            </a:pPr>
            <a:r>
              <a:rPr lang="en-US" sz="2200"/>
              <a:t>Next Meeting: October 15, 2025</a:t>
            </a:r>
            <a:endParaRPr sz="2200">
              <a:solidFill>
                <a:srgbClr val="0066CC"/>
              </a:solidFill>
              <a:latin typeface="Arial"/>
              <a:ea typeface="Arial"/>
              <a:cs typeface="Arial"/>
              <a:sym typeface="Arial"/>
            </a:endParaRPr>
          </a:p>
        </p:txBody>
      </p:sp>
      <p:sp>
        <p:nvSpPr>
          <p:cNvPr id="1165" name="Google Shape;1165;g37fc1f59164_9_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000000"/>
              </a:buClr>
              <a:buSzPts val="1600"/>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9" name="Shape 619"/>
        <p:cNvGrpSpPr/>
        <p:nvPr/>
      </p:nvGrpSpPr>
      <p:grpSpPr>
        <a:xfrm>
          <a:off x="0" y="0"/>
          <a:ext cx="0" cy="0"/>
          <a:chOff x="0" y="0"/>
          <a:chExt cx="0" cy="0"/>
        </a:xfrm>
      </p:grpSpPr>
      <p:sp>
        <p:nvSpPr>
          <p:cNvPr id="620" name="Google Shape;620;g37d2cf0c8a6_0_28"/>
          <p:cNvSpPr txBox="1"/>
          <p:nvPr>
            <p:ph type="title"/>
          </p:nvPr>
        </p:nvSpPr>
        <p:spPr>
          <a:xfrm>
            <a:off x="972127" y="347852"/>
            <a:ext cx="10515600" cy="873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Hospital Inpatient Quality Reporting and Digital Measures Updates</a:t>
            </a:r>
            <a:endParaRPr/>
          </a:p>
        </p:txBody>
      </p:sp>
      <p:sp>
        <p:nvSpPr>
          <p:cNvPr id="621" name="Google Shape;621;g37d2cf0c8a6_0_28"/>
          <p:cNvSpPr txBox="1"/>
          <p:nvPr>
            <p:ph idx="1" type="body"/>
          </p:nvPr>
        </p:nvSpPr>
        <p:spPr>
          <a:xfrm>
            <a:off x="457625" y="1221450"/>
            <a:ext cx="11030100" cy="54282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None/>
            </a:pPr>
            <a:r>
              <a:rPr b="1" lang="en-US" sz="1800"/>
              <a:t>Hospital Inpatient Quality Reporting (IQR) Program</a:t>
            </a:r>
            <a:endParaRPr b="1" sz="1800"/>
          </a:p>
          <a:p>
            <a:pPr indent="0" lvl="0" marL="0" rtl="0" algn="l">
              <a:lnSpc>
                <a:spcPct val="100000"/>
              </a:lnSpc>
              <a:spcBef>
                <a:spcPts val="0"/>
              </a:spcBef>
              <a:spcAft>
                <a:spcPts val="0"/>
              </a:spcAft>
              <a:buNone/>
            </a:pPr>
            <a:r>
              <a:rPr lang="en-US" sz="1800"/>
              <a:t>CMS removed the following four measures starting in FY 2026 (CY 2024 performance period):</a:t>
            </a:r>
            <a:endParaRPr sz="1800"/>
          </a:p>
          <a:p>
            <a:pPr indent="-342900" lvl="0" marL="457200" rtl="0" algn="l">
              <a:lnSpc>
                <a:spcPct val="100000"/>
              </a:lnSpc>
              <a:spcBef>
                <a:spcPts val="0"/>
              </a:spcBef>
              <a:spcAft>
                <a:spcPts val="0"/>
              </a:spcAft>
              <a:buSzPts val="1800"/>
              <a:buFont typeface="Noto Sans Symbols"/>
              <a:buChar char="●"/>
            </a:pPr>
            <a:r>
              <a:rPr lang="en-US" sz="1800"/>
              <a:t>Hospital Commitment to Health Equity</a:t>
            </a:r>
            <a:endParaRPr sz="1800"/>
          </a:p>
          <a:p>
            <a:pPr indent="-342900" lvl="0" marL="457200" rtl="0" algn="l">
              <a:lnSpc>
                <a:spcPct val="100000"/>
              </a:lnSpc>
              <a:spcBef>
                <a:spcPts val="0"/>
              </a:spcBef>
              <a:spcAft>
                <a:spcPts val="0"/>
              </a:spcAft>
              <a:buSzPts val="1800"/>
              <a:buFont typeface="Noto Sans Symbols"/>
              <a:buChar char="●"/>
            </a:pPr>
            <a:r>
              <a:rPr lang="en-US" sz="1800"/>
              <a:t>COVID-19 Vaccination Coverage Among Healthcare Personnel</a:t>
            </a:r>
            <a:endParaRPr sz="1800"/>
          </a:p>
          <a:p>
            <a:pPr indent="-342900" lvl="0" marL="457200" rtl="0" algn="l">
              <a:lnSpc>
                <a:spcPct val="100000"/>
              </a:lnSpc>
              <a:spcBef>
                <a:spcPts val="0"/>
              </a:spcBef>
              <a:spcAft>
                <a:spcPts val="0"/>
              </a:spcAft>
              <a:buSzPts val="1800"/>
              <a:buFont typeface="Noto Sans Symbols"/>
              <a:buChar char="●"/>
            </a:pPr>
            <a:r>
              <a:rPr lang="en-US" sz="1800"/>
              <a:t>Screening for Social Drivers of Health</a:t>
            </a:r>
            <a:endParaRPr sz="1800"/>
          </a:p>
          <a:p>
            <a:pPr indent="-342900" lvl="0" marL="457200" rtl="0" algn="l">
              <a:lnSpc>
                <a:spcPct val="100000"/>
              </a:lnSpc>
              <a:spcBef>
                <a:spcPts val="0"/>
              </a:spcBef>
              <a:spcAft>
                <a:spcPts val="0"/>
              </a:spcAft>
              <a:buSzPts val="1800"/>
              <a:buFont typeface="Noto Sans Symbols"/>
              <a:buChar char="●"/>
            </a:pPr>
            <a:r>
              <a:rPr lang="en-US" sz="1800"/>
              <a:t>Screen Positive Rate for Social Drivers of Health</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b="1" lang="en-US" sz="1800"/>
              <a:t>Digital Measures</a:t>
            </a:r>
            <a:endParaRPr b="1" sz="1800"/>
          </a:p>
          <a:p>
            <a:pPr indent="0" lvl="0" marL="0" rtl="0" algn="l">
              <a:lnSpc>
                <a:spcPct val="100000"/>
              </a:lnSpc>
              <a:spcBef>
                <a:spcPts val="0"/>
              </a:spcBef>
              <a:spcAft>
                <a:spcPts val="0"/>
              </a:spcAft>
              <a:buNone/>
            </a:pPr>
            <a:r>
              <a:rPr lang="en-US" sz="1800"/>
              <a:t>CMS is moving to FHIR-based eCQMs by converting current eCQMs (authored using the QDM) to eCQMs authored using the HL7 FHIR® Quality Improvement Core (QI-Core) IG and ensuring new eCQMs are also natively developed in FHIR.</a:t>
            </a:r>
            <a:endParaRPr sz="1800"/>
          </a:p>
          <a:p>
            <a:pPr indent="0" lvl="0" marL="0" rtl="0" algn="l">
              <a:lnSpc>
                <a:spcPct val="100000"/>
              </a:lnSpc>
              <a:spcBef>
                <a:spcPts val="0"/>
              </a:spcBef>
              <a:spcAft>
                <a:spcPts val="0"/>
              </a:spcAft>
              <a:buNone/>
            </a:pPr>
            <a:r>
              <a:t/>
            </a:r>
            <a:endParaRPr sz="1800"/>
          </a:p>
          <a:p>
            <a:pPr indent="0" lvl="0" marL="0" rtl="0" algn="l">
              <a:lnSpc>
                <a:spcPct val="100000"/>
              </a:lnSpc>
              <a:spcBef>
                <a:spcPts val="0"/>
              </a:spcBef>
              <a:spcAft>
                <a:spcPts val="0"/>
              </a:spcAft>
              <a:buNone/>
            </a:pPr>
            <a:r>
              <a:rPr lang="en-US" sz="1800"/>
              <a:t>CMS will add the following two new eCQMs focused on Hospital Harm for FY 2028 (CY 2026 performance):</a:t>
            </a:r>
            <a:endParaRPr sz="1800"/>
          </a:p>
          <a:p>
            <a:pPr indent="-342900" lvl="0" marL="457200" rtl="0" algn="l">
              <a:lnSpc>
                <a:spcPct val="100000"/>
              </a:lnSpc>
              <a:spcBef>
                <a:spcPts val="0"/>
              </a:spcBef>
              <a:spcAft>
                <a:spcPts val="0"/>
              </a:spcAft>
              <a:buSzPts val="1800"/>
              <a:buFont typeface="Noto Sans Symbols"/>
              <a:buChar char="●"/>
            </a:pPr>
            <a:r>
              <a:rPr lang="en-US" sz="1800"/>
              <a:t>Hospital Harm – Falls with Injury eCQM</a:t>
            </a:r>
            <a:endParaRPr sz="1800"/>
          </a:p>
          <a:p>
            <a:pPr indent="-342900" lvl="0" marL="457200" rtl="0" algn="l">
              <a:lnSpc>
                <a:spcPct val="100000"/>
              </a:lnSpc>
              <a:spcBef>
                <a:spcPts val="0"/>
              </a:spcBef>
              <a:spcAft>
                <a:spcPts val="0"/>
              </a:spcAft>
              <a:buSzPts val="1800"/>
              <a:buFont typeface="Noto Sans Symbols"/>
              <a:buChar char="●"/>
            </a:pPr>
            <a:r>
              <a:rPr lang="en-US" sz="1800"/>
              <a:t>Hospital Harm – Postoperative Respiratory Failure eCQM</a:t>
            </a:r>
            <a:endParaRPr sz="1800"/>
          </a:p>
          <a:p>
            <a:pPr indent="0" lvl="0" marL="0" rtl="0" algn="l">
              <a:lnSpc>
                <a:spcPct val="100000"/>
              </a:lnSpc>
              <a:spcBef>
                <a:spcPts val="0"/>
              </a:spcBef>
              <a:spcAft>
                <a:spcPts val="0"/>
              </a:spcAft>
              <a:buNone/>
            </a:pPr>
            <a:r>
              <a:rPr lang="en-US" sz="1800"/>
              <a:t>CMS signaled these Hospital Harm eCQMs will likely replace conventional Patient Safety Indicators (PSI) in the future.</a:t>
            </a:r>
            <a:endParaRPr sz="1800"/>
          </a:p>
          <a:p>
            <a:pPr indent="0" lvl="0" marL="0" rtl="0" algn="l">
              <a:lnSpc>
                <a:spcPct val="100000"/>
              </a:lnSpc>
              <a:spcBef>
                <a:spcPts val="0"/>
              </a:spcBef>
              <a:spcAft>
                <a:spcPts val="0"/>
              </a:spcAft>
              <a:buNone/>
            </a:pPr>
            <a:r>
              <a:t/>
            </a:r>
            <a:endParaRPr sz="1900">
              <a:solidFill>
                <a:srgbClr val="000000"/>
              </a:solidFill>
            </a:endParaRPr>
          </a:p>
        </p:txBody>
      </p:sp>
      <p:sp>
        <p:nvSpPr>
          <p:cNvPr id="622" name="Google Shape;622;g37d2cf0c8a6_0_28"/>
          <p:cNvSpPr txBox="1"/>
          <p:nvPr>
            <p:ph idx="12" type="sldNum"/>
          </p:nvPr>
        </p:nvSpPr>
        <p:spPr>
          <a:xfrm>
            <a:off x="11512550" y="6213474"/>
            <a:ext cx="577800" cy="365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US">
                <a:solidFill>
                  <a:srgbClr val="464653"/>
                </a:solidFill>
              </a:rPr>
              <a:t>‹#›</a:t>
            </a:fld>
            <a:endParaRPr>
              <a:solidFill>
                <a:srgbClr val="46465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6" name="Shape 626"/>
        <p:cNvGrpSpPr/>
        <p:nvPr/>
      </p:nvGrpSpPr>
      <p:grpSpPr>
        <a:xfrm>
          <a:off x="0" y="0"/>
          <a:ext cx="0" cy="0"/>
          <a:chOff x="0" y="0"/>
          <a:chExt cx="0" cy="0"/>
        </a:xfrm>
      </p:grpSpPr>
      <p:sp>
        <p:nvSpPr>
          <p:cNvPr id="627" name="Google Shape;627;p10"/>
          <p:cNvSpPr txBox="1"/>
          <p:nvPr>
            <p:ph type="title"/>
          </p:nvPr>
        </p:nvSpPr>
        <p:spPr>
          <a:xfrm>
            <a:off x="972127" y="1835088"/>
            <a:ext cx="10515600" cy="873600"/>
          </a:xfrm>
          <a:prstGeom prst="rect">
            <a:avLst/>
          </a:prstGeom>
          <a:noFill/>
          <a:ln>
            <a:noFill/>
          </a:ln>
        </p:spPr>
        <p:txBody>
          <a:bodyPr anchorCtr="0" anchor="t" bIns="45700" lIns="91425" spcFirstLastPara="1" rIns="91425" wrap="square" tIns="45700">
            <a:noAutofit/>
          </a:bodyPr>
          <a:lstStyle/>
          <a:p>
            <a:pPr indent="0" lvl="0" marL="0" rtl="0" algn="r">
              <a:lnSpc>
                <a:spcPct val="90000"/>
              </a:lnSpc>
              <a:spcBef>
                <a:spcPts val="0"/>
              </a:spcBef>
              <a:spcAft>
                <a:spcPts val="0"/>
              </a:spcAft>
              <a:buClr>
                <a:schemeClr val="dk1"/>
              </a:buClr>
              <a:buSzPts val="3200"/>
              <a:buFont typeface="Arial"/>
              <a:buNone/>
            </a:pPr>
            <a:r>
              <a:rPr lang="en-US"/>
              <a:t>AHEAD Updates</a:t>
            </a:r>
            <a:endParaRPr/>
          </a:p>
        </p:txBody>
      </p:sp>
      <p:sp>
        <p:nvSpPr>
          <p:cNvPr id="628" name="Google Shape;628;p10"/>
          <p:cNvSpPr txBox="1"/>
          <p:nvPr>
            <p:ph idx="12" type="sldNum"/>
          </p:nvPr>
        </p:nvSpPr>
        <p:spPr>
          <a:xfrm>
            <a:off x="11487150" y="6200774"/>
            <a:ext cx="501600" cy="3651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SzPts val="1600"/>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Design">
  <a:themeElements>
    <a:clrScheme name="MathematicaUniversal-GMMB">
      <a:dk1>
        <a:srgbClr val="000000"/>
      </a:dk1>
      <a:lt1>
        <a:srgbClr val="FFFFFF"/>
      </a:lt1>
      <a:dk2>
        <a:srgbClr val="046B5C"/>
      </a:dk2>
      <a:lt2>
        <a:srgbClr val="E0D4B5"/>
      </a:lt2>
      <a:accent1>
        <a:srgbClr val="0B2949"/>
      </a:accent1>
      <a:accent2>
        <a:srgbClr val="D02B27"/>
      </a:accent2>
      <a:accent3>
        <a:srgbClr val="5B6771"/>
      </a:accent3>
      <a:accent4>
        <a:srgbClr val="F1B51C"/>
      </a:accent4>
      <a:accent5>
        <a:srgbClr val="189394"/>
      </a:accent5>
      <a:accent6>
        <a:srgbClr val="17A673"/>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Custom 2">
      <a:dk1>
        <a:srgbClr val="003889"/>
      </a:dk1>
      <a:lt1>
        <a:srgbClr val="FFFFFF"/>
      </a:lt1>
      <a:dk2>
        <a:srgbClr val="001938"/>
      </a:dk2>
      <a:lt2>
        <a:srgbClr val="FFFFFF"/>
      </a:lt2>
      <a:accent1>
        <a:srgbClr val="2E95FF"/>
      </a:accent1>
      <a:accent2>
        <a:srgbClr val="55AAFF"/>
      </a:accent2>
      <a:accent3>
        <a:srgbClr val="D1EAFF"/>
      </a:accent3>
      <a:accent4>
        <a:srgbClr val="347708"/>
      </a:accent4>
      <a:accent5>
        <a:srgbClr val="85BF16"/>
      </a:accent5>
      <a:accent6>
        <a:srgbClr val="CDE2A3"/>
      </a:accent6>
      <a:hlink>
        <a:srgbClr val="538E09"/>
      </a:hlink>
      <a:folHlink>
        <a:srgbClr val="33770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D40D51286D8B4D9C836A50BBB33558" ma:contentTypeVersion="2" ma:contentTypeDescription="Create a new document." ma:contentTypeScope="" ma:versionID="d14e5c4da1db565cb04c30bec4da997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F273000-45E2-4F09-B6A7-B9D14DC6AE5F}"/>
</file>

<file path=customXml/itemProps2.xml><?xml version="1.0" encoding="utf-8"?>
<ds:datastoreItem xmlns:ds="http://schemas.openxmlformats.org/officeDocument/2006/customXml" ds:itemID="{11588789-71E2-4B5C-B3D4-F4558461EFF0}"/>
</file>

<file path=customXml/itemProps3.xml><?xml version="1.0" encoding="utf-8"?>
<ds:datastoreItem xmlns:ds="http://schemas.openxmlformats.org/officeDocument/2006/customXml" ds:itemID="{2B299D1A-DB2F-48FD-954B-B4CCAFDCEC62}"/>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Dianne Feeney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0x0101005AD40D51286D8B4D9C836A50BBB33558</vt:lpwstr>
  </property>
</Properties>
</file>