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Override PartName="/ppt/commentAuthors.xml" ContentType="application/vnd.openxmlformats-officedocument.presentationml.commentAuthors+xml"/>
  <Override PartName="/ppt/comments/comment1.xml" ContentType="application/vnd.openxmlformats-officedocument.presentationml.comments+xml"/>
  <Override PartName="/ppt/comments/comment2.xml" ContentType="application/vnd.openxmlformats-officedocument.presentationml.comment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705" r:id="rId6"/>
    <p:sldMasterId id="2147483712" r:id="rId7"/>
    <p:sldMasterId id="2147483736" r:id="rId8"/>
    <p:sldMasterId id="2147483748" r:id="rId9"/>
    <p:sldMasterId id="2147483767"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 id="295" r:id="rId51"/>
    <p:sldId id="296" r:id="rId52"/>
    <p:sldId id="297" r:id="rId53"/>
    <p:sldId id="298" r:id="rId54"/>
    <p:sldId id="299" r:id="rId55"/>
    <p:sldId id="300" r:id="rId56"/>
    <p:sldId id="301" r:id="rId57"/>
    <p:sldId id="302" r:id="rId58"/>
    <p:sldId id="303" r:id="rId59"/>
    <p:sldId id="304" r:id="rId60"/>
    <p:sldId id="305" r:id="rId61"/>
    <p:sldId id="306" r:id="rId62"/>
    <p:sldId id="307" r:id="rId63"/>
    <p:sldId id="308" r:id="rId64"/>
    <p:sldId id="309" r:id="rId65"/>
    <p:sldId id="310" r:id="rId66"/>
    <p:sldId id="311" r:id="rId67"/>
    <p:sldId id="312" r:id="rId68"/>
    <p:sldId id="313" r:id="rId69"/>
    <p:sldId id="314" r:id="rId70"/>
    <p:sldId id="315" r:id="rId71"/>
    <p:sldId id="316" r:id="rId72"/>
    <p:sldId id="317" r:id="rId73"/>
    <p:sldId id="318" r:id="rId74"/>
    <p:sldId id="319" r:id="rId75"/>
    <p:sldId id="320" r:id="rId76"/>
    <p:sldId id="321" r:id="rId77"/>
    <p:sldId id="322" r:id="rId78"/>
    <p:sldId id="323" r:id="rId79"/>
    <p:sldId id="324" r:id="rId80"/>
    <p:sldId id="325" r:id="rId81"/>
    <p:sldId id="326" r:id="rId82"/>
    <p:sldId id="327" r:id="rId83"/>
    <p:sldId id="328" r:id="rId84"/>
    <p:sldId id="329" r:id="rId85"/>
    <p:sldId id="330" r:id="rId86"/>
    <p:sldId id="331" r:id="rId87"/>
    <p:sldId id="332" r:id="rId88"/>
    <p:sldId id="333" r:id="rId89"/>
    <p:sldId id="334" r:id="rId90"/>
    <p:sldId id="335" r:id="rId91"/>
    <p:sldId id="336" r:id="rId92"/>
    <p:sldId id="337" r:id="rId93"/>
    <p:sldId id="338" r:id="rId94"/>
    <p:sldId id="339" r:id="rId95"/>
    <p:sldId id="340" r:id="rId96"/>
    <p:sldId id="341" r:id="rId97"/>
    <p:sldId id="342" r:id="rId98"/>
  </p:sldIdLst>
  <p:sldSz cy="6858000" cx="12192000"/>
  <p:notesSz cx="6858000" cy="9144000"/>
  <p:embeddedFontLst>
    <p:embeddedFont>
      <p:font typeface="Play"/>
      <p:regular r:id="rId99"/>
      <p:bold r:id="rId100"/>
    </p:embeddedFont>
    <p:embeddedFont>
      <p:font typeface="Roboto"/>
      <p:regular r:id="rId101"/>
      <p:bold r:id="rId102"/>
      <p:italic r:id="rId103"/>
      <p:boldItalic r:id="rId104"/>
    </p:embeddedFont>
    <p:embeddedFont>
      <p:font typeface="Raleway Light"/>
      <p:regular r:id="rId105"/>
      <p:bold r:id="rId106"/>
      <p:italic r:id="rId107"/>
      <p:boldItalic r:id="rId108"/>
    </p:embeddedFont>
    <p:embeddedFont>
      <p:font typeface="Helvetica Neue Light"/>
      <p:regular r:id="rId109"/>
      <p:bold r:id="rId110"/>
      <p:italic r:id="rId111"/>
      <p:boldItalic r:id="rId1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13" roundtripDataSignature="AMtx7mi8PS1bzLqakFRzL+aIpH6IyWHf0A=="/>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3" name="Alyson Schuster -MDH-"/>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990AE5D-A35C-47EE-A839-DA5D08F116A4}">
  <a:tblStyle styleId="{A990AE5D-A35C-47EE-A839-DA5D08F116A4}"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16039C87-6F33-4554-B59C-0BC2823649FB}"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CD89943D-6BB1-48D7-9D86-089A438CFF31}" styleName="Table_2">
    <a:wholeTbl>
      <a:tcTxStyle b="off" i="off">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B8E27F9B-0DAD-4010-95EC-A9036B351E1C}" styleName="Table_3">
    <a:wholeTbl>
      <a:tcTxStyle b="off" i="off">
        <a:font>
          <a:latin typeface="Arial"/>
          <a:ea typeface="Arial"/>
          <a:cs typeface="Arial"/>
        </a:font>
        <a:srgbClr val="000000"/>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42" Type="http://schemas.openxmlformats.org/officeDocument/2006/relationships/slide" Target="slides/slide31.xml"/><Relationship Id="rId47" Type="http://schemas.openxmlformats.org/officeDocument/2006/relationships/slide" Target="slides/slide36.xml"/><Relationship Id="rId21" Type="http://schemas.openxmlformats.org/officeDocument/2006/relationships/slide" Target="slides/slide10.xml"/><Relationship Id="rId112" Type="http://schemas.openxmlformats.org/officeDocument/2006/relationships/font" Target="fonts/HelveticaNeueLight-boldItalic.fntdata"/><Relationship Id="rId84" Type="http://schemas.openxmlformats.org/officeDocument/2006/relationships/slide" Target="slides/slide73.xml"/><Relationship Id="rId89" Type="http://schemas.openxmlformats.org/officeDocument/2006/relationships/slide" Target="slides/slide78.xml"/><Relationship Id="rId63" Type="http://schemas.openxmlformats.org/officeDocument/2006/relationships/slide" Target="slides/slide52.xml"/><Relationship Id="rId68" Type="http://schemas.openxmlformats.org/officeDocument/2006/relationships/slide" Target="slides/slide57.xml"/><Relationship Id="rId107" Type="http://schemas.openxmlformats.org/officeDocument/2006/relationships/font" Target="fonts/RalewayLight-italic.fntdata"/><Relationship Id="rId16" Type="http://schemas.openxmlformats.org/officeDocument/2006/relationships/slide" Target="slides/slide5.xml"/><Relationship Id="rId102" Type="http://schemas.openxmlformats.org/officeDocument/2006/relationships/font" Target="fonts/Roboto-bold.fntdata"/><Relationship Id="rId32" Type="http://schemas.openxmlformats.org/officeDocument/2006/relationships/slide" Target="slides/slide21.xml"/><Relationship Id="rId37" Type="http://schemas.openxmlformats.org/officeDocument/2006/relationships/slide" Target="slides/slide26.xml"/><Relationship Id="rId11" Type="http://schemas.openxmlformats.org/officeDocument/2006/relationships/notesMaster" Target="notesMasters/notesMaster1.xml"/><Relationship Id="rId74" Type="http://schemas.openxmlformats.org/officeDocument/2006/relationships/slide" Target="slides/slide63.xml"/><Relationship Id="rId79" Type="http://schemas.openxmlformats.org/officeDocument/2006/relationships/slide" Target="slides/slide68.xml"/><Relationship Id="rId53" Type="http://schemas.openxmlformats.org/officeDocument/2006/relationships/slide" Target="slides/slide42.xml"/><Relationship Id="rId58" Type="http://schemas.openxmlformats.org/officeDocument/2006/relationships/slide" Target="slides/slide47.xml"/><Relationship Id="rId95" Type="http://schemas.openxmlformats.org/officeDocument/2006/relationships/slide" Target="slides/slide84.xml"/><Relationship Id="rId90" Type="http://schemas.openxmlformats.org/officeDocument/2006/relationships/slide" Target="slides/slide79.xml"/><Relationship Id="rId5" Type="http://schemas.openxmlformats.org/officeDocument/2006/relationships/slideMaster" Target="slideMasters/slideMaster1.xml"/><Relationship Id="rId43" Type="http://schemas.openxmlformats.org/officeDocument/2006/relationships/slide" Target="slides/slide32.xml"/><Relationship Id="rId48" Type="http://schemas.openxmlformats.org/officeDocument/2006/relationships/slide" Target="slides/slide37.xml"/><Relationship Id="rId22" Type="http://schemas.openxmlformats.org/officeDocument/2006/relationships/slide" Target="slides/slide11.xml"/><Relationship Id="rId27" Type="http://schemas.openxmlformats.org/officeDocument/2006/relationships/slide" Target="slides/slide16.xml"/><Relationship Id="rId113" Type="http://customschemas.google.com/relationships/presentationmetadata" Target="metadata"/><Relationship Id="rId64" Type="http://schemas.openxmlformats.org/officeDocument/2006/relationships/slide" Target="slides/slide53.xml"/><Relationship Id="rId69" Type="http://schemas.openxmlformats.org/officeDocument/2006/relationships/slide" Target="slides/slide58.xml"/><Relationship Id="rId85" Type="http://schemas.openxmlformats.org/officeDocument/2006/relationships/slide" Target="slides/slide74.xml"/><Relationship Id="rId80" Type="http://schemas.openxmlformats.org/officeDocument/2006/relationships/slide" Target="slides/slide69.xml"/><Relationship Id="rId108" Type="http://schemas.openxmlformats.org/officeDocument/2006/relationships/font" Target="fonts/RalewayLight-boldItalic.fntdata"/><Relationship Id="rId103" Type="http://schemas.openxmlformats.org/officeDocument/2006/relationships/font" Target="fonts/Roboto-italic.fntdata"/><Relationship Id="rId33" Type="http://schemas.openxmlformats.org/officeDocument/2006/relationships/slide" Target="slides/slide22.xml"/><Relationship Id="rId38" Type="http://schemas.openxmlformats.org/officeDocument/2006/relationships/slide" Target="slides/slide27.xml"/><Relationship Id="rId12" Type="http://schemas.openxmlformats.org/officeDocument/2006/relationships/slide" Target="slides/slide1.xml"/><Relationship Id="rId17" Type="http://schemas.openxmlformats.org/officeDocument/2006/relationships/slide" Target="slides/slide6.xml"/><Relationship Id="rId59" Type="http://schemas.openxmlformats.org/officeDocument/2006/relationships/slide" Target="slides/slide48.xml"/><Relationship Id="rId96" Type="http://schemas.openxmlformats.org/officeDocument/2006/relationships/slide" Target="slides/slide85.xml"/><Relationship Id="rId91" Type="http://schemas.openxmlformats.org/officeDocument/2006/relationships/slide" Target="slides/slide80.xml"/><Relationship Id="rId75" Type="http://schemas.openxmlformats.org/officeDocument/2006/relationships/slide" Target="slides/slide64.xml"/><Relationship Id="rId70" Type="http://schemas.openxmlformats.org/officeDocument/2006/relationships/slide" Target="slides/slide59.xml"/><Relationship Id="rId54" Type="http://schemas.openxmlformats.org/officeDocument/2006/relationships/slide" Target="slides/slide43.xml"/><Relationship Id="rId1" Type="http://schemas.openxmlformats.org/officeDocument/2006/relationships/theme" Target="theme/theme1.xml"/><Relationship Id="rId6" Type="http://schemas.openxmlformats.org/officeDocument/2006/relationships/slideMaster" Target="slideMasters/slideMaster2.xml"/><Relationship Id="rId106" Type="http://schemas.openxmlformats.org/officeDocument/2006/relationships/font" Target="fonts/RalewayLight-bold.fntdata"/><Relationship Id="rId49" Type="http://schemas.openxmlformats.org/officeDocument/2006/relationships/slide" Target="slides/slide38.xml"/><Relationship Id="rId36" Type="http://schemas.openxmlformats.org/officeDocument/2006/relationships/slide" Target="slides/slide25.xml"/><Relationship Id="rId23" Type="http://schemas.openxmlformats.org/officeDocument/2006/relationships/slide" Target="slides/slide12.xml"/><Relationship Id="rId28" Type="http://schemas.openxmlformats.org/officeDocument/2006/relationships/slide" Target="slides/slide17.xml"/><Relationship Id="rId15" Type="http://schemas.openxmlformats.org/officeDocument/2006/relationships/slide" Target="slides/slide4.xml"/><Relationship Id="rId57" Type="http://schemas.openxmlformats.org/officeDocument/2006/relationships/slide" Target="slides/slide46.xml"/><Relationship Id="rId114" Type="http://schemas.openxmlformats.org/officeDocument/2006/relationships/customXml" Target="../customXml/item1.xml"/><Relationship Id="rId44" Type="http://schemas.openxmlformats.org/officeDocument/2006/relationships/slide" Target="slides/slide33.xml"/><Relationship Id="rId101" Type="http://schemas.openxmlformats.org/officeDocument/2006/relationships/font" Target="fonts/Roboto-regular.fntdata"/><Relationship Id="rId31" Type="http://schemas.openxmlformats.org/officeDocument/2006/relationships/slide" Target="slides/slide20.xml"/><Relationship Id="rId94" Type="http://schemas.openxmlformats.org/officeDocument/2006/relationships/slide" Target="slides/slide83.xml"/><Relationship Id="rId99" Type="http://schemas.openxmlformats.org/officeDocument/2006/relationships/font" Target="fonts/Play-regular.fntdata"/><Relationship Id="rId10" Type="http://schemas.openxmlformats.org/officeDocument/2006/relationships/slideMaster" Target="slideMasters/slideMaster6.xml"/><Relationship Id="rId86" Type="http://schemas.openxmlformats.org/officeDocument/2006/relationships/slide" Target="slides/slide75.xml"/><Relationship Id="rId81" Type="http://schemas.openxmlformats.org/officeDocument/2006/relationships/slide" Target="slides/slide70.xml"/><Relationship Id="rId73" Type="http://schemas.openxmlformats.org/officeDocument/2006/relationships/slide" Target="slides/slide62.xml"/><Relationship Id="rId78" Type="http://schemas.openxmlformats.org/officeDocument/2006/relationships/slide" Target="slides/slide67.xml"/><Relationship Id="rId65" Type="http://schemas.openxmlformats.org/officeDocument/2006/relationships/slide" Target="slides/slide54.xml"/><Relationship Id="rId60" Type="http://schemas.openxmlformats.org/officeDocument/2006/relationships/slide" Target="slides/slide49.xml"/><Relationship Id="rId52" Type="http://schemas.openxmlformats.org/officeDocument/2006/relationships/slide" Target="slides/slide41.xml"/><Relationship Id="rId4" Type="http://schemas.openxmlformats.org/officeDocument/2006/relationships/commentAuthors" Target="commentAuthors.xml"/><Relationship Id="rId9" Type="http://schemas.openxmlformats.org/officeDocument/2006/relationships/slideMaster" Target="slideMasters/slideMaster5.xml"/><Relationship Id="rId109" Type="http://schemas.openxmlformats.org/officeDocument/2006/relationships/font" Target="fonts/HelveticaNeueLight-regular.fntdata"/><Relationship Id="rId39" Type="http://schemas.openxmlformats.org/officeDocument/2006/relationships/slide" Target="slides/slide28.xml"/><Relationship Id="rId13" Type="http://schemas.openxmlformats.org/officeDocument/2006/relationships/slide" Target="slides/slide2.xml"/><Relationship Id="rId18" Type="http://schemas.openxmlformats.org/officeDocument/2006/relationships/slide" Target="slides/slide7.xml"/><Relationship Id="rId104" Type="http://schemas.openxmlformats.org/officeDocument/2006/relationships/font" Target="fonts/Roboto-boldItalic.fntdata"/><Relationship Id="rId34" Type="http://schemas.openxmlformats.org/officeDocument/2006/relationships/slide" Target="slides/slide23.xml"/><Relationship Id="rId97" Type="http://schemas.openxmlformats.org/officeDocument/2006/relationships/slide" Target="slides/slide86.xml"/><Relationship Id="rId76" Type="http://schemas.openxmlformats.org/officeDocument/2006/relationships/slide" Target="slides/slide65.xml"/><Relationship Id="rId50" Type="http://schemas.openxmlformats.org/officeDocument/2006/relationships/slide" Target="slides/slide39.xml"/><Relationship Id="rId55" Type="http://schemas.openxmlformats.org/officeDocument/2006/relationships/slide" Target="slides/slide44.xml"/><Relationship Id="rId92" Type="http://schemas.openxmlformats.org/officeDocument/2006/relationships/slide" Target="slides/slide81.xml"/><Relationship Id="rId7" Type="http://schemas.openxmlformats.org/officeDocument/2006/relationships/slideMaster" Target="slideMasters/slideMaster3.xml"/><Relationship Id="rId71" Type="http://schemas.openxmlformats.org/officeDocument/2006/relationships/slide" Target="slides/slide60.xml"/><Relationship Id="rId29" Type="http://schemas.openxmlformats.org/officeDocument/2006/relationships/slide" Target="slides/slide18.xml"/><Relationship Id="rId2" Type="http://schemas.openxmlformats.org/officeDocument/2006/relationships/presProps" Target="presProps.xml"/><Relationship Id="rId40" Type="http://schemas.openxmlformats.org/officeDocument/2006/relationships/slide" Target="slides/slide29.xml"/><Relationship Id="rId45" Type="http://schemas.openxmlformats.org/officeDocument/2006/relationships/slide" Target="slides/slide34.xml"/><Relationship Id="rId24" Type="http://schemas.openxmlformats.org/officeDocument/2006/relationships/slide" Target="slides/slide13.xml"/><Relationship Id="rId110" Type="http://schemas.openxmlformats.org/officeDocument/2006/relationships/font" Target="fonts/HelveticaNeueLight-bold.fntdata"/><Relationship Id="rId87" Type="http://schemas.openxmlformats.org/officeDocument/2006/relationships/slide" Target="slides/slide76.xml"/><Relationship Id="rId66" Type="http://schemas.openxmlformats.org/officeDocument/2006/relationships/slide" Target="slides/slide55.xml"/><Relationship Id="rId115" Type="http://schemas.openxmlformats.org/officeDocument/2006/relationships/customXml" Target="../customXml/item2.xml"/><Relationship Id="rId82" Type="http://schemas.openxmlformats.org/officeDocument/2006/relationships/slide" Target="slides/slide71.xml"/><Relationship Id="rId61" Type="http://schemas.openxmlformats.org/officeDocument/2006/relationships/slide" Target="slides/slide50.xml"/><Relationship Id="rId19" Type="http://schemas.openxmlformats.org/officeDocument/2006/relationships/slide" Target="slides/slide8.xml"/><Relationship Id="rId105" Type="http://schemas.openxmlformats.org/officeDocument/2006/relationships/font" Target="fonts/RalewayLight-regular.fntdata"/><Relationship Id="rId100" Type="http://schemas.openxmlformats.org/officeDocument/2006/relationships/font" Target="fonts/Play-bold.fntdata"/><Relationship Id="rId30" Type="http://schemas.openxmlformats.org/officeDocument/2006/relationships/slide" Target="slides/slide19.xml"/><Relationship Id="rId35" Type="http://schemas.openxmlformats.org/officeDocument/2006/relationships/slide" Target="slides/slide24.xml"/><Relationship Id="rId14" Type="http://schemas.openxmlformats.org/officeDocument/2006/relationships/slide" Target="slides/slide3.xml"/><Relationship Id="rId77" Type="http://schemas.openxmlformats.org/officeDocument/2006/relationships/slide" Target="slides/slide66.xml"/><Relationship Id="rId56" Type="http://schemas.openxmlformats.org/officeDocument/2006/relationships/slide" Target="slides/slide45.xml"/><Relationship Id="rId98" Type="http://schemas.openxmlformats.org/officeDocument/2006/relationships/slide" Target="slides/slide87.xml"/><Relationship Id="rId93" Type="http://schemas.openxmlformats.org/officeDocument/2006/relationships/slide" Target="slides/slide82.xml"/><Relationship Id="rId8" Type="http://schemas.openxmlformats.org/officeDocument/2006/relationships/slideMaster" Target="slideMasters/slideMaster4.xml"/><Relationship Id="rId72" Type="http://schemas.openxmlformats.org/officeDocument/2006/relationships/slide" Target="slides/slide61.xml"/><Relationship Id="rId51" Type="http://schemas.openxmlformats.org/officeDocument/2006/relationships/slide" Target="slides/slide40.xml"/><Relationship Id="rId3" Type="http://schemas.openxmlformats.org/officeDocument/2006/relationships/tableStyles" Target="tableStyles.xml"/><Relationship Id="rId46" Type="http://schemas.openxmlformats.org/officeDocument/2006/relationships/slide" Target="slides/slide35.xml"/><Relationship Id="rId25" Type="http://schemas.openxmlformats.org/officeDocument/2006/relationships/slide" Target="slides/slide14.xml"/><Relationship Id="rId67" Type="http://schemas.openxmlformats.org/officeDocument/2006/relationships/slide" Target="slides/slide56.xml"/><Relationship Id="rId116" Type="http://schemas.openxmlformats.org/officeDocument/2006/relationships/customXml" Target="../customXml/item3.xml"/><Relationship Id="rId41" Type="http://schemas.openxmlformats.org/officeDocument/2006/relationships/slide" Target="slides/slide30.xml"/><Relationship Id="rId20" Type="http://schemas.openxmlformats.org/officeDocument/2006/relationships/slide" Target="slides/slide9.xml"/><Relationship Id="rId111" Type="http://schemas.openxmlformats.org/officeDocument/2006/relationships/font" Target="fonts/HelveticaNeueLight-italic.fntdata"/><Relationship Id="rId83" Type="http://schemas.openxmlformats.org/officeDocument/2006/relationships/slide" Target="slides/slide72.xml"/><Relationship Id="rId88" Type="http://schemas.openxmlformats.org/officeDocument/2006/relationships/slide" Target="slides/slide77.xml"/><Relationship Id="rId62" Type="http://schemas.openxmlformats.org/officeDocument/2006/relationships/slide" Target="slides/slide5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10-14T12:37:04.346">
    <p:pos x="23" y="1011"/>
    <p:text>@dianne.feeney@maryland.gov these are the required?  Somewhere can you say if we require same ones?
_Assigned to you_</p:text>
    <p:extLst>
      <p:ext uri="{C676402C-5697-4E1C-873F-D02D1690AC5C}">
        <p15:threadingInfo timeZoneBias="0"/>
      </p:ext>
      <p:ext uri="http://customooxmlschemas.google.com/">
        <go:slidesCustomData xmlns:go="http://customooxmlschemas.google.com/" commentPostId="AAABtwJ9ArU"/>
      </p:ext>
    </p:extLst>
  </p:cm>
  <p:cm authorId="0" idx="2" dt="2025-10-14T12:39:00.945">
    <p:pos x="45" y="2968"/>
    <p:text>I think we should tell hospitals to assume once under medicare GBRs these would apply for MD even though we don't 100% know.  Not the time to ask CMMI this level question and not our job to either.</p:text>
    <p:extLst>
      <p:ext uri="{C676402C-5697-4E1C-873F-D02D1690AC5C}">
        <p15:threadingInfo timeZoneBias="0"/>
      </p:ext>
      <p:ext uri="http://customooxmlschemas.google.com/">
        <go:slidesCustomData xmlns:go="http://customooxmlschemas.google.com/" commentPostId="AAABtwJ9ArY"/>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5-10-14T12:29:48.639">
    <p:pos x="68" y="721"/>
    <p:text>@dianne.feeney@maryland.gov so I thought these were in different color to highlight them.  I would delete or highlight column we want them to focus on.
_Assigned to you_</p:text>
    <p:extLst>
      <p:ext uri="{C676402C-5697-4E1C-873F-D02D1690AC5C}">
        <p15:threadingInfo timeZoneBias="0"/>
      </p:ext>
      <p:ext uri="http://customooxmlschemas.google.com/">
        <go:slidesCustomData xmlns:go="http://customooxmlschemas.google.com/" commentPostId="AAABtwJ9ArI"/>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7" name="Google Shape;60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38b1cd0c094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81" name="Google Shape;681;g38b1cd0c094_0_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2" name="Google Shape;682;g38b1cd0c094_0_3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g38b1cd0c094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89" name="Google Shape;689;g38b1cd0c094_0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0" name="Google Shape;690;g38b1cd0c094_0_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g3690657b45e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99" name="Google Shape;699;g3690657b45e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0" name="Google Shape;700;g3690657b45e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g37df78c8e3c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1" name="Google Shape;711;g37df78c8e3c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g37f2a67f6d9_0_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7" name="Google Shape;717;g37f2a67f6d9_0_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8" name="Google Shape;718;g37f2a67f6d9_0_7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g3851db09db8_2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6" name="Google Shape;726;g3851db09db8_2_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7" name="Google Shape;727;g3851db09db8_2_7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g38c7e55c319_4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8" name="Google Shape;798;g38c7e55c319_4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9" name="Google Shape;799;g38c7e55c319_4_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 name="Shape 840"/>
        <p:cNvGrpSpPr/>
        <p:nvPr/>
      </p:nvGrpSpPr>
      <p:grpSpPr>
        <a:xfrm>
          <a:off x="0" y="0"/>
          <a:ext cx="0" cy="0"/>
          <a:chOff x="0" y="0"/>
          <a:chExt cx="0" cy="0"/>
        </a:xfrm>
      </p:grpSpPr>
      <p:sp>
        <p:nvSpPr>
          <p:cNvPr id="841" name="Google Shape;841;g3851db09db8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42" name="Google Shape;842;g3851db09db8_0_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3" name="Google Shape;843;g3851db09db8_0_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3" name="Shape 853"/>
        <p:cNvGrpSpPr/>
        <p:nvPr/>
      </p:nvGrpSpPr>
      <p:grpSpPr>
        <a:xfrm>
          <a:off x="0" y="0"/>
          <a:ext cx="0" cy="0"/>
          <a:chOff x="0" y="0"/>
          <a:chExt cx="0" cy="0"/>
        </a:xfrm>
      </p:grpSpPr>
      <p:sp>
        <p:nvSpPr>
          <p:cNvPr id="854" name="Google Shape;854;p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5" name="Google Shape;85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 name="Shape 860"/>
        <p:cNvGrpSpPr/>
        <p:nvPr/>
      </p:nvGrpSpPr>
      <p:grpSpPr>
        <a:xfrm>
          <a:off x="0" y="0"/>
          <a:ext cx="0" cy="0"/>
          <a:chOff x="0" y="0"/>
          <a:chExt cx="0" cy="0"/>
        </a:xfrm>
      </p:grpSpPr>
      <p:sp>
        <p:nvSpPr>
          <p:cNvPr id="861" name="Google Shape;861;g3851db09db8_3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2" name="Google Shape;862;g3851db09db8_3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4" name="Google Shape;61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g3851db09db8_3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9" name="Google Shape;869;g3851db09db8_3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4" name="Shape 874"/>
        <p:cNvGrpSpPr/>
        <p:nvPr/>
      </p:nvGrpSpPr>
      <p:grpSpPr>
        <a:xfrm>
          <a:off x="0" y="0"/>
          <a:ext cx="0" cy="0"/>
          <a:chOff x="0" y="0"/>
          <a:chExt cx="0" cy="0"/>
        </a:xfrm>
      </p:grpSpPr>
      <p:sp>
        <p:nvSpPr>
          <p:cNvPr id="875" name="Google Shape;875;g383f1736c94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6" name="Google Shape;876;g383f1736c94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g38b1cd0c094_0_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4" name="Google Shape;884;g38b1cd0c094_0_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9" name="Shape 889"/>
        <p:cNvGrpSpPr/>
        <p:nvPr/>
      </p:nvGrpSpPr>
      <p:grpSpPr>
        <a:xfrm>
          <a:off x="0" y="0"/>
          <a:ext cx="0" cy="0"/>
          <a:chOff x="0" y="0"/>
          <a:chExt cx="0" cy="0"/>
        </a:xfrm>
      </p:grpSpPr>
      <p:sp>
        <p:nvSpPr>
          <p:cNvPr id="890" name="Google Shape;890;g38b1cd0c094_0_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1" name="Google Shape;891;g38b1cd0c094_0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6" name="Shape 896"/>
        <p:cNvGrpSpPr/>
        <p:nvPr/>
      </p:nvGrpSpPr>
      <p:grpSpPr>
        <a:xfrm>
          <a:off x="0" y="0"/>
          <a:ext cx="0" cy="0"/>
          <a:chOff x="0" y="0"/>
          <a:chExt cx="0" cy="0"/>
        </a:xfrm>
      </p:grpSpPr>
      <p:sp>
        <p:nvSpPr>
          <p:cNvPr id="897" name="Google Shape;897;g388e50ac441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8" name="Google Shape;898;g388e50ac44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3" name="Shape 903"/>
        <p:cNvGrpSpPr/>
        <p:nvPr/>
      </p:nvGrpSpPr>
      <p:grpSpPr>
        <a:xfrm>
          <a:off x="0" y="0"/>
          <a:ext cx="0" cy="0"/>
          <a:chOff x="0" y="0"/>
          <a:chExt cx="0" cy="0"/>
        </a:xfrm>
      </p:grpSpPr>
      <p:sp>
        <p:nvSpPr>
          <p:cNvPr id="904" name="Google Shape;904;g38b1cd0c094_0_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05" name="Google Shape;905;g38b1cd0c094_0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0" name="Shape 910"/>
        <p:cNvGrpSpPr/>
        <p:nvPr/>
      </p:nvGrpSpPr>
      <p:grpSpPr>
        <a:xfrm>
          <a:off x="0" y="0"/>
          <a:ext cx="0" cy="0"/>
          <a:chOff x="0" y="0"/>
          <a:chExt cx="0" cy="0"/>
        </a:xfrm>
      </p:grpSpPr>
      <p:sp>
        <p:nvSpPr>
          <p:cNvPr id="911" name="Google Shape;911;g37fc1f59164_1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2" name="Google Shape;912;g37fc1f59164_1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3" name="Google Shape;913;g37fc1f59164_1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 name="Shape 920"/>
        <p:cNvGrpSpPr/>
        <p:nvPr/>
      </p:nvGrpSpPr>
      <p:grpSpPr>
        <a:xfrm>
          <a:off x="0" y="0"/>
          <a:ext cx="0" cy="0"/>
          <a:chOff x="0" y="0"/>
          <a:chExt cx="0" cy="0"/>
        </a:xfrm>
      </p:grpSpPr>
      <p:sp>
        <p:nvSpPr>
          <p:cNvPr id="921" name="Google Shape;921;g3851db09db8_3_13:notes"/>
          <p:cNvSpPr/>
          <p:nvPr>
            <p:ph idx="2" type="sldImg"/>
          </p:nvPr>
        </p:nvSpPr>
        <p:spPr>
          <a:xfrm>
            <a:off x="719138" y="1163638"/>
            <a:ext cx="5584800" cy="3141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2" name="Google Shape;922;g3851db09db8_3_13:notes"/>
          <p:cNvSpPr txBox="1"/>
          <p:nvPr>
            <p:ph idx="1" type="body"/>
          </p:nvPr>
        </p:nvSpPr>
        <p:spPr>
          <a:xfrm>
            <a:off x="702310" y="4480004"/>
            <a:ext cx="5618400" cy="3665400"/>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SzPts val="1400"/>
              <a:buNone/>
            </a:pPr>
            <a:r>
              <a:t/>
            </a:r>
            <a:endParaRPr/>
          </a:p>
        </p:txBody>
      </p:sp>
      <p:sp>
        <p:nvSpPr>
          <p:cNvPr id="923" name="Google Shape;923;g3851db09db8_3_13:notes"/>
          <p:cNvSpPr txBox="1"/>
          <p:nvPr>
            <p:ph idx="12" type="sldNum"/>
          </p:nvPr>
        </p:nvSpPr>
        <p:spPr>
          <a:xfrm>
            <a:off x="3978132" y="8842030"/>
            <a:ext cx="3043200" cy="467100"/>
          </a:xfrm>
          <a:prstGeom prst="rect">
            <a:avLst/>
          </a:prstGeom>
          <a:noFill/>
          <a:ln>
            <a:noFill/>
          </a:ln>
        </p:spPr>
        <p:txBody>
          <a:bodyPr anchorCtr="0" anchor="b" bIns="46625" lIns="93300" spcFirstLastPara="1" rIns="93300" wrap="square" tIns="4662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8" name="Shape 928"/>
        <p:cNvGrpSpPr/>
        <p:nvPr/>
      </p:nvGrpSpPr>
      <p:grpSpPr>
        <a:xfrm>
          <a:off x="0" y="0"/>
          <a:ext cx="0" cy="0"/>
          <a:chOff x="0" y="0"/>
          <a:chExt cx="0" cy="0"/>
        </a:xfrm>
      </p:grpSpPr>
      <p:sp>
        <p:nvSpPr>
          <p:cNvPr id="929" name="Google Shape;929;g38c7e55c319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30" name="Google Shape;930;g38c7e55c319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1" name="Google Shape;931;g38c7e55c319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7" name="Shape 937"/>
        <p:cNvGrpSpPr/>
        <p:nvPr/>
      </p:nvGrpSpPr>
      <p:grpSpPr>
        <a:xfrm>
          <a:off x="0" y="0"/>
          <a:ext cx="0" cy="0"/>
          <a:chOff x="0" y="0"/>
          <a:chExt cx="0" cy="0"/>
        </a:xfrm>
      </p:grpSpPr>
      <p:sp>
        <p:nvSpPr>
          <p:cNvPr id="938" name="Google Shape;938;g38b1cd0c094_0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39" name="Google Shape;939;g38b1cd0c094_0_7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0" name="Google Shape;940;g38b1cd0c094_0_7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1" name="Google Shape;62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6" name="Shape 946"/>
        <p:cNvGrpSpPr/>
        <p:nvPr/>
      </p:nvGrpSpPr>
      <p:grpSpPr>
        <a:xfrm>
          <a:off x="0" y="0"/>
          <a:ext cx="0" cy="0"/>
          <a:chOff x="0" y="0"/>
          <a:chExt cx="0" cy="0"/>
        </a:xfrm>
      </p:grpSpPr>
      <p:sp>
        <p:nvSpPr>
          <p:cNvPr id="947" name="Google Shape;947;g368dd4cd84c_1_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8" name="Google Shape;948;g368dd4cd84c_1_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2" name="Shape 952"/>
        <p:cNvGrpSpPr/>
        <p:nvPr/>
      </p:nvGrpSpPr>
      <p:grpSpPr>
        <a:xfrm>
          <a:off x="0" y="0"/>
          <a:ext cx="0" cy="0"/>
          <a:chOff x="0" y="0"/>
          <a:chExt cx="0" cy="0"/>
        </a:xfrm>
      </p:grpSpPr>
      <p:sp>
        <p:nvSpPr>
          <p:cNvPr id="953" name="Google Shape;953;g385b7e6001f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4" name="Google Shape;954;g385b7e6001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1" name="Shape 961"/>
        <p:cNvGrpSpPr/>
        <p:nvPr/>
      </p:nvGrpSpPr>
      <p:grpSpPr>
        <a:xfrm>
          <a:off x="0" y="0"/>
          <a:ext cx="0" cy="0"/>
          <a:chOff x="0" y="0"/>
          <a:chExt cx="0" cy="0"/>
        </a:xfrm>
      </p:grpSpPr>
      <p:sp>
        <p:nvSpPr>
          <p:cNvPr id="962" name="Google Shape;962;g368dd4cd84c_1_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3" name="Google Shape;963;g368dd4cd84c_1_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4" name="Google Shape;964;g368dd4cd84c_1_7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0" name="Shape 970"/>
        <p:cNvGrpSpPr/>
        <p:nvPr/>
      </p:nvGrpSpPr>
      <p:grpSpPr>
        <a:xfrm>
          <a:off x="0" y="0"/>
          <a:ext cx="0" cy="0"/>
          <a:chOff x="0" y="0"/>
          <a:chExt cx="0" cy="0"/>
        </a:xfrm>
      </p:grpSpPr>
      <p:sp>
        <p:nvSpPr>
          <p:cNvPr id="971" name="Google Shape;971;g368dd4cd84c_1_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2" name="Google Shape;972;g368dd4cd84c_1_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3" name="Google Shape;973;g368dd4cd84c_1_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9" name="Shape 979"/>
        <p:cNvGrpSpPr/>
        <p:nvPr/>
      </p:nvGrpSpPr>
      <p:grpSpPr>
        <a:xfrm>
          <a:off x="0" y="0"/>
          <a:ext cx="0" cy="0"/>
          <a:chOff x="0" y="0"/>
          <a:chExt cx="0" cy="0"/>
        </a:xfrm>
      </p:grpSpPr>
      <p:sp>
        <p:nvSpPr>
          <p:cNvPr id="980" name="Google Shape;980;g38c7e55c319_5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1" name="Google Shape;981;g38c7e55c319_5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2" name="Google Shape;982;g38c7e55c319_5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6" name="Shape 986"/>
        <p:cNvGrpSpPr/>
        <p:nvPr/>
      </p:nvGrpSpPr>
      <p:grpSpPr>
        <a:xfrm>
          <a:off x="0" y="0"/>
          <a:ext cx="0" cy="0"/>
          <a:chOff x="0" y="0"/>
          <a:chExt cx="0" cy="0"/>
        </a:xfrm>
      </p:grpSpPr>
      <p:sp>
        <p:nvSpPr>
          <p:cNvPr id="987" name="Google Shape;987;g38c7e55c319_5_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8" name="Google Shape;988;g38c7e55c319_5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2" name="Shape 992"/>
        <p:cNvGrpSpPr/>
        <p:nvPr/>
      </p:nvGrpSpPr>
      <p:grpSpPr>
        <a:xfrm>
          <a:off x="0" y="0"/>
          <a:ext cx="0" cy="0"/>
          <a:chOff x="0" y="0"/>
          <a:chExt cx="0" cy="0"/>
        </a:xfrm>
      </p:grpSpPr>
      <p:sp>
        <p:nvSpPr>
          <p:cNvPr id="993" name="Google Shape;993;g38c7e55c319_5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4" name="Google Shape;994;g38c7e55c319_5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8" name="Shape 998"/>
        <p:cNvGrpSpPr/>
        <p:nvPr/>
      </p:nvGrpSpPr>
      <p:grpSpPr>
        <a:xfrm>
          <a:off x="0" y="0"/>
          <a:ext cx="0" cy="0"/>
          <a:chOff x="0" y="0"/>
          <a:chExt cx="0" cy="0"/>
        </a:xfrm>
      </p:grpSpPr>
      <p:sp>
        <p:nvSpPr>
          <p:cNvPr id="999" name="Google Shape;999;g38c7e55c319_5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0" name="Google Shape;1000;g38c7e55c319_5_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5" name="Shape 1005"/>
        <p:cNvGrpSpPr/>
        <p:nvPr/>
      </p:nvGrpSpPr>
      <p:grpSpPr>
        <a:xfrm>
          <a:off x="0" y="0"/>
          <a:ext cx="0" cy="0"/>
          <a:chOff x="0" y="0"/>
          <a:chExt cx="0" cy="0"/>
        </a:xfrm>
      </p:grpSpPr>
      <p:sp>
        <p:nvSpPr>
          <p:cNvPr id="1006" name="Google Shape;1006;g38c7e55c319_5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7" name="Google Shape;1007;g38c7e55c319_5_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4" name="Shape 1014"/>
        <p:cNvGrpSpPr/>
        <p:nvPr/>
      </p:nvGrpSpPr>
      <p:grpSpPr>
        <a:xfrm>
          <a:off x="0" y="0"/>
          <a:ext cx="0" cy="0"/>
          <a:chOff x="0" y="0"/>
          <a:chExt cx="0" cy="0"/>
        </a:xfrm>
      </p:grpSpPr>
      <p:sp>
        <p:nvSpPr>
          <p:cNvPr id="1015" name="Google Shape;1015;g38c7e55c319_5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6" name="Google Shape;1016;g38c7e55c319_5_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9" name="Google Shape;629;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0" name="Google Shape;630;p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1" name="Shape 1021"/>
        <p:cNvGrpSpPr/>
        <p:nvPr/>
      </p:nvGrpSpPr>
      <p:grpSpPr>
        <a:xfrm>
          <a:off x="0" y="0"/>
          <a:ext cx="0" cy="0"/>
          <a:chOff x="0" y="0"/>
          <a:chExt cx="0" cy="0"/>
        </a:xfrm>
      </p:grpSpPr>
      <p:sp>
        <p:nvSpPr>
          <p:cNvPr id="1022" name="Google Shape;1022;g38c7e55c319_5_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3" name="Google Shape;1023;g38c7e55c319_5_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8" name="Shape 1028"/>
        <p:cNvGrpSpPr/>
        <p:nvPr/>
      </p:nvGrpSpPr>
      <p:grpSpPr>
        <a:xfrm>
          <a:off x="0" y="0"/>
          <a:ext cx="0" cy="0"/>
          <a:chOff x="0" y="0"/>
          <a:chExt cx="0" cy="0"/>
        </a:xfrm>
      </p:grpSpPr>
      <p:sp>
        <p:nvSpPr>
          <p:cNvPr id="1029" name="Google Shape;1029;g38c7e55c319_5_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0" name="Google Shape;1030;g38c7e55c319_5_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5" name="Shape 1035"/>
        <p:cNvGrpSpPr/>
        <p:nvPr/>
      </p:nvGrpSpPr>
      <p:grpSpPr>
        <a:xfrm>
          <a:off x="0" y="0"/>
          <a:ext cx="0" cy="0"/>
          <a:chOff x="0" y="0"/>
          <a:chExt cx="0" cy="0"/>
        </a:xfrm>
      </p:grpSpPr>
      <p:sp>
        <p:nvSpPr>
          <p:cNvPr id="1036" name="Google Shape;1036;g38c7e55c319_5_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7" name="Google Shape;1037;g38c7e55c319_5_5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2" name="Shape 1042"/>
        <p:cNvGrpSpPr/>
        <p:nvPr/>
      </p:nvGrpSpPr>
      <p:grpSpPr>
        <a:xfrm>
          <a:off x="0" y="0"/>
          <a:ext cx="0" cy="0"/>
          <a:chOff x="0" y="0"/>
          <a:chExt cx="0" cy="0"/>
        </a:xfrm>
      </p:grpSpPr>
      <p:sp>
        <p:nvSpPr>
          <p:cNvPr id="1043" name="Google Shape;1043;g38c7e55c319_5_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44" name="Google Shape;1044;g38c7e55c319_5_5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5" name="Google Shape;1045;g38c7e55c319_5_5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0" name="Shape 1050"/>
        <p:cNvGrpSpPr/>
        <p:nvPr/>
      </p:nvGrpSpPr>
      <p:grpSpPr>
        <a:xfrm>
          <a:off x="0" y="0"/>
          <a:ext cx="0" cy="0"/>
          <a:chOff x="0" y="0"/>
          <a:chExt cx="0" cy="0"/>
        </a:xfrm>
      </p:grpSpPr>
      <p:sp>
        <p:nvSpPr>
          <p:cNvPr id="1051" name="Google Shape;1051;g38c7e55c319_5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52" name="Google Shape;1052;g38c7e55c319_5_6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3" name="Google Shape;1053;g38c7e55c319_5_6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8" name="Shape 1058"/>
        <p:cNvGrpSpPr/>
        <p:nvPr/>
      </p:nvGrpSpPr>
      <p:grpSpPr>
        <a:xfrm>
          <a:off x="0" y="0"/>
          <a:ext cx="0" cy="0"/>
          <a:chOff x="0" y="0"/>
          <a:chExt cx="0" cy="0"/>
        </a:xfrm>
      </p:grpSpPr>
      <p:sp>
        <p:nvSpPr>
          <p:cNvPr id="1059" name="Google Shape;1059;g38c7e55c319_5_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60" name="Google Shape;1060;g38c7e55c319_5_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4" name="Shape 1064"/>
        <p:cNvGrpSpPr/>
        <p:nvPr/>
      </p:nvGrpSpPr>
      <p:grpSpPr>
        <a:xfrm>
          <a:off x="0" y="0"/>
          <a:ext cx="0" cy="0"/>
          <a:chOff x="0" y="0"/>
          <a:chExt cx="0" cy="0"/>
        </a:xfrm>
      </p:grpSpPr>
      <p:sp>
        <p:nvSpPr>
          <p:cNvPr id="1065" name="Google Shape;1065;g38c7e55c319_5_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66" name="Google Shape;1066;g38c7e55c319_5_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0" name="Shape 1070"/>
        <p:cNvGrpSpPr/>
        <p:nvPr/>
      </p:nvGrpSpPr>
      <p:grpSpPr>
        <a:xfrm>
          <a:off x="0" y="0"/>
          <a:ext cx="0" cy="0"/>
          <a:chOff x="0" y="0"/>
          <a:chExt cx="0" cy="0"/>
        </a:xfrm>
      </p:grpSpPr>
      <p:sp>
        <p:nvSpPr>
          <p:cNvPr id="1071" name="Google Shape;1071;g38c7e55c319_5_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72" name="Google Shape;1072;g38c7e55c319_5_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6" name="Shape 1076"/>
        <p:cNvGrpSpPr/>
        <p:nvPr/>
      </p:nvGrpSpPr>
      <p:grpSpPr>
        <a:xfrm>
          <a:off x="0" y="0"/>
          <a:ext cx="0" cy="0"/>
          <a:chOff x="0" y="0"/>
          <a:chExt cx="0" cy="0"/>
        </a:xfrm>
      </p:grpSpPr>
      <p:sp>
        <p:nvSpPr>
          <p:cNvPr id="1077" name="Google Shape;1077;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8" name="Google Shape;1078;p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9" name="Google Shape;1079;p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3" name="Shape 1083"/>
        <p:cNvGrpSpPr/>
        <p:nvPr/>
      </p:nvGrpSpPr>
      <p:grpSpPr>
        <a:xfrm>
          <a:off x="0" y="0"/>
          <a:ext cx="0" cy="0"/>
          <a:chOff x="0" y="0"/>
          <a:chExt cx="0" cy="0"/>
        </a:xfrm>
      </p:grpSpPr>
      <p:sp>
        <p:nvSpPr>
          <p:cNvPr id="1084" name="Google Shape;1084;g37e761a9860_1_14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5" name="Google Shape;1085;g37e761a9860_1_14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6" name="Google Shape;1086;g37e761a9860_1_149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Good morning, Thank you Dianne for that overview.  Now more than ever, we need to be following the IPPS proposed and final rules to understand and provide comment on the CMS quality programs given that under AHEAD, MD hospitals will be under the national quality programs for Medicare.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And that brings us to our next topic, which I know is on many hospital representatives minds, which is the upcoming transition from the TCOC model, which will end this year, and the start of the AHEAD model.</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Over this next section, I will walk you through the updates we have on AHEAD.  However, before we start, I just want to make clear that what we are presenting is based on discussions with CMMI and could change in the actual State agreement, and there are many questions and details that we know hospitals and ither stakeholders are anxuous to understand that are not able to be answered at this time and may not even be able to be answered definitely even once we have a revised State agreement.  So I will walk through these slides, and take questions, but please know we are interested in understanding your questions but most likely will not have an answer for you.  However, we are trying to be as transparent as we can with what we do know, and we are going to be needing this workgroup to help us over the coming months and years, as we navigate through this transition.  And while right now there are a lot of questions, I just want to remind people that the HSCRC has been setting hospital rates since the last 1970s and has faced challenges and transitions before, and the way we have gotten through those challenges and transitions has been by collaborating with stakeholder and our federal partners.  And so to make it through this next transition we are going to need your help and the help other stakeholders to provide input on how we can best use our unique hospital global budget system, even with the upcoming changes to how those global budgets will be administered,  to ensure Marylanders have access to, affordability/high quality hospital care.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So I am going to dive right in, and because this is new, I am going to ask that I get through the first three slides before I pause for questions.  </a:t>
            </a:r>
            <a:endParaRPr/>
          </a:p>
        </p:txBody>
      </p:sp>
      <p:sp>
        <p:nvSpPr>
          <p:cNvPr id="639" name="Google Shape;63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0" name="Shape 1090"/>
        <p:cNvGrpSpPr/>
        <p:nvPr/>
      </p:nvGrpSpPr>
      <p:grpSpPr>
        <a:xfrm>
          <a:off x="0" y="0"/>
          <a:ext cx="0" cy="0"/>
          <a:chOff x="0" y="0"/>
          <a:chExt cx="0" cy="0"/>
        </a:xfrm>
      </p:grpSpPr>
      <p:sp>
        <p:nvSpPr>
          <p:cNvPr id="1091" name="Google Shape;1091;g37e761a9860_1_15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2" name="Google Shape;1092;g37e761a9860_1_15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3" name="Google Shape;1093;g37e761a9860_1_150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8" name="Shape 1098"/>
        <p:cNvGrpSpPr/>
        <p:nvPr/>
      </p:nvGrpSpPr>
      <p:grpSpPr>
        <a:xfrm>
          <a:off x="0" y="0"/>
          <a:ext cx="0" cy="0"/>
          <a:chOff x="0" y="0"/>
          <a:chExt cx="0" cy="0"/>
        </a:xfrm>
      </p:grpSpPr>
      <p:sp>
        <p:nvSpPr>
          <p:cNvPr id="1099" name="Google Shape;1099;g37e761a9860_1_15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0" name="Google Shape;1100;g37e761a9860_1_15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1" name="Google Shape;1101;g37e761a9860_1_15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7" name="Shape 1107"/>
        <p:cNvGrpSpPr/>
        <p:nvPr/>
      </p:nvGrpSpPr>
      <p:grpSpPr>
        <a:xfrm>
          <a:off x="0" y="0"/>
          <a:ext cx="0" cy="0"/>
          <a:chOff x="0" y="0"/>
          <a:chExt cx="0" cy="0"/>
        </a:xfrm>
      </p:grpSpPr>
      <p:sp>
        <p:nvSpPr>
          <p:cNvPr id="1108" name="Google Shape;1108;g38c7e55c319_3_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9" name="Google Shape;1109;g38c7e55c319_3_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0" name="Google Shape;1110;g38c7e55c319_3_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5" name="Shape 1115"/>
        <p:cNvGrpSpPr/>
        <p:nvPr/>
      </p:nvGrpSpPr>
      <p:grpSpPr>
        <a:xfrm>
          <a:off x="0" y="0"/>
          <a:ext cx="0" cy="0"/>
          <a:chOff x="0" y="0"/>
          <a:chExt cx="0" cy="0"/>
        </a:xfrm>
      </p:grpSpPr>
      <p:sp>
        <p:nvSpPr>
          <p:cNvPr id="1116" name="Google Shape;1116;g38c7e55c319_3_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7" name="Google Shape;1117;g38c7e55c319_3_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8" name="Google Shape;1118;g38c7e55c319_3_8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3" name="Shape 1123"/>
        <p:cNvGrpSpPr/>
        <p:nvPr/>
      </p:nvGrpSpPr>
      <p:grpSpPr>
        <a:xfrm>
          <a:off x="0" y="0"/>
          <a:ext cx="0" cy="0"/>
          <a:chOff x="0" y="0"/>
          <a:chExt cx="0" cy="0"/>
        </a:xfrm>
      </p:grpSpPr>
      <p:sp>
        <p:nvSpPr>
          <p:cNvPr id="1124" name="Google Shape;1124;g38c7e55c319_3_9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5" name="Google Shape;1125;g38c7e55c319_3_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0" name="Shape 1130"/>
        <p:cNvGrpSpPr/>
        <p:nvPr/>
      </p:nvGrpSpPr>
      <p:grpSpPr>
        <a:xfrm>
          <a:off x="0" y="0"/>
          <a:ext cx="0" cy="0"/>
          <a:chOff x="0" y="0"/>
          <a:chExt cx="0" cy="0"/>
        </a:xfrm>
      </p:grpSpPr>
      <p:sp>
        <p:nvSpPr>
          <p:cNvPr id="1131" name="Google Shape;1131;g38c7e55c319_3_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32" name="Google Shape;1132;g38c7e55c319_3_9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3" name="Google Shape;1133;g38c7e55c319_3_9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8" name="Shape 1138"/>
        <p:cNvGrpSpPr/>
        <p:nvPr/>
      </p:nvGrpSpPr>
      <p:grpSpPr>
        <a:xfrm>
          <a:off x="0" y="0"/>
          <a:ext cx="0" cy="0"/>
          <a:chOff x="0" y="0"/>
          <a:chExt cx="0" cy="0"/>
        </a:xfrm>
      </p:grpSpPr>
      <p:sp>
        <p:nvSpPr>
          <p:cNvPr id="1139" name="Google Shape;1139;g38c7e55c319_3_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40" name="Google Shape;1140;g38c7e55c319_3_10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1" name="Google Shape;1141;g38c7e55c319_3_10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7" name="Shape 1147"/>
        <p:cNvGrpSpPr/>
        <p:nvPr/>
      </p:nvGrpSpPr>
      <p:grpSpPr>
        <a:xfrm>
          <a:off x="0" y="0"/>
          <a:ext cx="0" cy="0"/>
          <a:chOff x="0" y="0"/>
          <a:chExt cx="0" cy="0"/>
        </a:xfrm>
      </p:grpSpPr>
      <p:sp>
        <p:nvSpPr>
          <p:cNvPr id="1148" name="Google Shape;1148;g38c7e55c319_3_1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49" name="Google Shape;1149;g38c7e55c319_3_1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0" name="Google Shape;1150;g38c7e55c319_3_1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6" name="Shape 1156"/>
        <p:cNvGrpSpPr/>
        <p:nvPr/>
      </p:nvGrpSpPr>
      <p:grpSpPr>
        <a:xfrm>
          <a:off x="0" y="0"/>
          <a:ext cx="0" cy="0"/>
          <a:chOff x="0" y="0"/>
          <a:chExt cx="0" cy="0"/>
        </a:xfrm>
      </p:grpSpPr>
      <p:sp>
        <p:nvSpPr>
          <p:cNvPr id="1157" name="Google Shape;1157;g38c7e55c319_3_1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58" name="Google Shape;1158;g38c7e55c319_3_1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9" name="Google Shape;1159;g38c7e55c319_3_1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5" name="Shape 1165"/>
        <p:cNvGrpSpPr/>
        <p:nvPr/>
      </p:nvGrpSpPr>
      <p:grpSpPr>
        <a:xfrm>
          <a:off x="0" y="0"/>
          <a:ext cx="0" cy="0"/>
          <a:chOff x="0" y="0"/>
          <a:chExt cx="0" cy="0"/>
        </a:xfrm>
      </p:grpSpPr>
      <p:sp>
        <p:nvSpPr>
          <p:cNvPr id="1166" name="Google Shape;1166;g38c7e55c319_3_1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7" name="Google Shape;1167;g38c7e55c319_3_1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37f2a67f6d9_3_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 first, to unsure we are all on the same page, I just want to remind you that in November of last year MD signed a State agreement for the AHEAD model, however under the new administration, CMS and MD have been reneg…..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Currently, we have a terms sheet that we have agreed to, but we expect to get a new state agreement any day now, and our expectation is that the SA and hospital PA (something that will be new under ahead( will be signed in October….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Under the new SA, CMS will…..</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However there will be a transition period, between 2026 and 2028 where the State will continue to set all-payer Hospital Global Budgets.  After that, CMMI will administer the Medicare FFS HGB and the State will manage non-Medicare FFS globa budgets.  However from 2028 through 2030, the State will be able to redistribute a portion of the HGB in a revenue neutral manner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 …..Savings target of $460M in additional Medicare FFS savings must be achieved in PY1 (2026) – PY7 (2032), with no additional savings expected in the final three PYs (through 2035).</a:t>
            </a:r>
            <a:endParaRPr/>
          </a:p>
          <a:p>
            <a:pPr indent="0" lvl="0" marL="0" rtl="0" algn="l">
              <a:lnSpc>
                <a:spcPct val="100000"/>
              </a:lnSpc>
              <a:spcBef>
                <a:spcPts val="0"/>
              </a:spcBef>
              <a:spcAft>
                <a:spcPts val="0"/>
              </a:spcAft>
              <a:buSzPts val="1400"/>
              <a:buNone/>
            </a:pPr>
            <a:r>
              <a:t/>
            </a:r>
            <a:endParaRPr/>
          </a:p>
        </p:txBody>
      </p:sp>
      <p:sp>
        <p:nvSpPr>
          <p:cNvPr id="645" name="Google Shape;645;g37f2a67f6d9_3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2" name="Shape 1172"/>
        <p:cNvGrpSpPr/>
        <p:nvPr/>
      </p:nvGrpSpPr>
      <p:grpSpPr>
        <a:xfrm>
          <a:off x="0" y="0"/>
          <a:ext cx="0" cy="0"/>
          <a:chOff x="0" y="0"/>
          <a:chExt cx="0" cy="0"/>
        </a:xfrm>
      </p:grpSpPr>
      <p:sp>
        <p:nvSpPr>
          <p:cNvPr id="1173" name="Google Shape;1173;g38c7e55c319_3_1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4" name="Google Shape;1174;g38c7e55c319_3_1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5" name="Google Shape;1175;g38c7e55c319_3_1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0" name="Shape 1180"/>
        <p:cNvGrpSpPr/>
        <p:nvPr/>
      </p:nvGrpSpPr>
      <p:grpSpPr>
        <a:xfrm>
          <a:off x="0" y="0"/>
          <a:ext cx="0" cy="0"/>
          <a:chOff x="0" y="0"/>
          <a:chExt cx="0" cy="0"/>
        </a:xfrm>
      </p:grpSpPr>
      <p:sp>
        <p:nvSpPr>
          <p:cNvPr id="1181" name="Google Shape;1181;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2" name="Google Shape;1182;p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3" name="Google Shape;1183;p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7" name="Shape 1187"/>
        <p:cNvGrpSpPr/>
        <p:nvPr/>
      </p:nvGrpSpPr>
      <p:grpSpPr>
        <a:xfrm>
          <a:off x="0" y="0"/>
          <a:ext cx="0" cy="0"/>
          <a:chOff x="0" y="0"/>
          <a:chExt cx="0" cy="0"/>
        </a:xfrm>
      </p:grpSpPr>
      <p:sp>
        <p:nvSpPr>
          <p:cNvPr id="1188" name="Google Shape;1188;g38c7e55c319_4_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89" name="Google Shape;1189;g38c7e55c319_4_8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0" name="Google Shape;1190;g38c7e55c319_4_8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5" name="Shape 1195"/>
        <p:cNvGrpSpPr/>
        <p:nvPr/>
      </p:nvGrpSpPr>
      <p:grpSpPr>
        <a:xfrm>
          <a:off x="0" y="0"/>
          <a:ext cx="0" cy="0"/>
          <a:chOff x="0" y="0"/>
          <a:chExt cx="0" cy="0"/>
        </a:xfrm>
      </p:grpSpPr>
      <p:sp>
        <p:nvSpPr>
          <p:cNvPr id="1196" name="Google Shape;1196;g38c7e55c319_4_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97" name="Google Shape;1197;g38c7e55c319_4_8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8" name="Google Shape;1198;g38c7e55c319_4_8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3" name="Shape 1203"/>
        <p:cNvGrpSpPr/>
        <p:nvPr/>
      </p:nvGrpSpPr>
      <p:grpSpPr>
        <a:xfrm>
          <a:off x="0" y="0"/>
          <a:ext cx="0" cy="0"/>
          <a:chOff x="0" y="0"/>
          <a:chExt cx="0" cy="0"/>
        </a:xfrm>
      </p:grpSpPr>
      <p:sp>
        <p:nvSpPr>
          <p:cNvPr id="1204" name="Google Shape;1204;g38c7e55c319_12_7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5" name="Google Shape;1205;g38c7e55c319_12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9" name="Shape 1209"/>
        <p:cNvGrpSpPr/>
        <p:nvPr/>
      </p:nvGrpSpPr>
      <p:grpSpPr>
        <a:xfrm>
          <a:off x="0" y="0"/>
          <a:ext cx="0" cy="0"/>
          <a:chOff x="0" y="0"/>
          <a:chExt cx="0" cy="0"/>
        </a:xfrm>
      </p:grpSpPr>
      <p:sp>
        <p:nvSpPr>
          <p:cNvPr id="1210" name="Google Shape;1210;g38c7e55c319_12_8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1" name="Google Shape;1211;g38c7e55c319_12_8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5" name="Shape 1215"/>
        <p:cNvGrpSpPr/>
        <p:nvPr/>
      </p:nvGrpSpPr>
      <p:grpSpPr>
        <a:xfrm>
          <a:off x="0" y="0"/>
          <a:ext cx="0" cy="0"/>
          <a:chOff x="0" y="0"/>
          <a:chExt cx="0" cy="0"/>
        </a:xfrm>
      </p:grpSpPr>
      <p:sp>
        <p:nvSpPr>
          <p:cNvPr id="1216" name="Google Shape;1216;g38c7e55c319_12_8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7" name="Google Shape;1217;g38c7e55c319_12_8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2" name="Shape 1222"/>
        <p:cNvGrpSpPr/>
        <p:nvPr/>
      </p:nvGrpSpPr>
      <p:grpSpPr>
        <a:xfrm>
          <a:off x="0" y="0"/>
          <a:ext cx="0" cy="0"/>
          <a:chOff x="0" y="0"/>
          <a:chExt cx="0" cy="0"/>
        </a:xfrm>
      </p:grpSpPr>
      <p:sp>
        <p:nvSpPr>
          <p:cNvPr id="1223" name="Google Shape;1223;g38c7e55c319_12_9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4" name="Google Shape;1224;g38c7e55c319_12_9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8" name="Shape 1228"/>
        <p:cNvGrpSpPr/>
        <p:nvPr/>
      </p:nvGrpSpPr>
      <p:grpSpPr>
        <a:xfrm>
          <a:off x="0" y="0"/>
          <a:ext cx="0" cy="0"/>
          <a:chOff x="0" y="0"/>
          <a:chExt cx="0" cy="0"/>
        </a:xfrm>
      </p:grpSpPr>
      <p:sp>
        <p:nvSpPr>
          <p:cNvPr id="1229" name="Google Shape;1229;g38c7e55c319_12_9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0" name="Google Shape;1230;g38c7e55c319_12_9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4" name="Shape 1234"/>
        <p:cNvGrpSpPr/>
        <p:nvPr/>
      </p:nvGrpSpPr>
      <p:grpSpPr>
        <a:xfrm>
          <a:off x="0" y="0"/>
          <a:ext cx="0" cy="0"/>
          <a:chOff x="0" y="0"/>
          <a:chExt cx="0" cy="0"/>
        </a:xfrm>
      </p:grpSpPr>
      <p:sp>
        <p:nvSpPr>
          <p:cNvPr id="1235" name="Google Shape;1235;g38c7e55c319_12_10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6" name="Google Shape;1236;g38c7e55c319_12_10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37f580e09e9_1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2" name="Google Shape;652;g37f580e09e9_1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3" name="Google Shape;653;g37f580e09e9_1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1" name="Shape 1241"/>
        <p:cNvGrpSpPr/>
        <p:nvPr/>
      </p:nvGrpSpPr>
      <p:grpSpPr>
        <a:xfrm>
          <a:off x="0" y="0"/>
          <a:ext cx="0" cy="0"/>
          <a:chOff x="0" y="0"/>
          <a:chExt cx="0" cy="0"/>
        </a:xfrm>
      </p:grpSpPr>
      <p:sp>
        <p:nvSpPr>
          <p:cNvPr id="1242" name="Google Shape;1242;g38c7e55c319_12_10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3" name="Google Shape;1243;g38c7e55c319_12_10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8" name="Shape 1248"/>
        <p:cNvGrpSpPr/>
        <p:nvPr/>
      </p:nvGrpSpPr>
      <p:grpSpPr>
        <a:xfrm>
          <a:off x="0" y="0"/>
          <a:ext cx="0" cy="0"/>
          <a:chOff x="0" y="0"/>
          <a:chExt cx="0" cy="0"/>
        </a:xfrm>
      </p:grpSpPr>
      <p:sp>
        <p:nvSpPr>
          <p:cNvPr id="1249" name="Google Shape;1249;g38c7e55c319_12_1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0" name="Google Shape;1250;g38c7e55c319_12_1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5" name="Shape 1255"/>
        <p:cNvGrpSpPr/>
        <p:nvPr/>
      </p:nvGrpSpPr>
      <p:grpSpPr>
        <a:xfrm>
          <a:off x="0" y="0"/>
          <a:ext cx="0" cy="0"/>
          <a:chOff x="0" y="0"/>
          <a:chExt cx="0" cy="0"/>
        </a:xfrm>
      </p:grpSpPr>
      <p:sp>
        <p:nvSpPr>
          <p:cNvPr id="1256" name="Google Shape;1256;g38c7e55c319_12_1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7" name="Google Shape;1257;g38c7e55c319_12_1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2" name="Shape 1262"/>
        <p:cNvGrpSpPr/>
        <p:nvPr/>
      </p:nvGrpSpPr>
      <p:grpSpPr>
        <a:xfrm>
          <a:off x="0" y="0"/>
          <a:ext cx="0" cy="0"/>
          <a:chOff x="0" y="0"/>
          <a:chExt cx="0" cy="0"/>
        </a:xfrm>
      </p:grpSpPr>
      <p:sp>
        <p:nvSpPr>
          <p:cNvPr id="1263" name="Google Shape;1263;g38c7e55c319_12_1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4" name="Google Shape;1264;g38c7e55c319_12_1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9" name="Shape 1269"/>
        <p:cNvGrpSpPr/>
        <p:nvPr/>
      </p:nvGrpSpPr>
      <p:grpSpPr>
        <a:xfrm>
          <a:off x="0" y="0"/>
          <a:ext cx="0" cy="0"/>
          <a:chOff x="0" y="0"/>
          <a:chExt cx="0" cy="0"/>
        </a:xfrm>
      </p:grpSpPr>
      <p:sp>
        <p:nvSpPr>
          <p:cNvPr id="1270" name="Google Shape;1270;g38c7e55c319_12_1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1" name="Google Shape;1271;g38c7e55c319_12_1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5" name="Shape 1275"/>
        <p:cNvGrpSpPr/>
        <p:nvPr/>
      </p:nvGrpSpPr>
      <p:grpSpPr>
        <a:xfrm>
          <a:off x="0" y="0"/>
          <a:ext cx="0" cy="0"/>
          <a:chOff x="0" y="0"/>
          <a:chExt cx="0" cy="0"/>
        </a:xfrm>
      </p:grpSpPr>
      <p:sp>
        <p:nvSpPr>
          <p:cNvPr id="1276" name="Google Shape;1276;g37fc1f59164_9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7" name="Google Shape;1277;g37fc1f59164_9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2" name="Shape 1282"/>
        <p:cNvGrpSpPr/>
        <p:nvPr/>
      </p:nvGrpSpPr>
      <p:grpSpPr>
        <a:xfrm>
          <a:off x="0" y="0"/>
          <a:ext cx="0" cy="0"/>
          <a:chOff x="0" y="0"/>
          <a:chExt cx="0" cy="0"/>
        </a:xfrm>
      </p:grpSpPr>
      <p:sp>
        <p:nvSpPr>
          <p:cNvPr id="1283" name="Google Shape;1283;g388f1112e2a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4" name="Google Shape;1284;g388f1112e2a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8" name="Shape 1288"/>
        <p:cNvGrpSpPr/>
        <p:nvPr/>
      </p:nvGrpSpPr>
      <p:grpSpPr>
        <a:xfrm>
          <a:off x="0" y="0"/>
          <a:ext cx="0" cy="0"/>
          <a:chOff x="0" y="0"/>
          <a:chExt cx="0" cy="0"/>
        </a:xfrm>
      </p:grpSpPr>
      <p:sp>
        <p:nvSpPr>
          <p:cNvPr id="1289" name="Google Shape;1289;g388f1112e2a_0_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0" name="Google Shape;1290;g388f1112e2a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4" name="Shape 1294"/>
        <p:cNvGrpSpPr/>
        <p:nvPr/>
      </p:nvGrpSpPr>
      <p:grpSpPr>
        <a:xfrm>
          <a:off x="0" y="0"/>
          <a:ext cx="0" cy="0"/>
          <a:chOff x="0" y="0"/>
          <a:chExt cx="0" cy="0"/>
        </a:xfrm>
      </p:grpSpPr>
      <p:sp>
        <p:nvSpPr>
          <p:cNvPr id="1295" name="Google Shape;1295;g388f1112e2a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6" name="Google Shape;1296;g388f1112e2a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7" name="Google Shape;1297;g388f1112e2a_0_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2" name="Shape 1302"/>
        <p:cNvGrpSpPr/>
        <p:nvPr/>
      </p:nvGrpSpPr>
      <p:grpSpPr>
        <a:xfrm>
          <a:off x="0" y="0"/>
          <a:ext cx="0" cy="0"/>
          <a:chOff x="0" y="0"/>
          <a:chExt cx="0" cy="0"/>
        </a:xfrm>
      </p:grpSpPr>
      <p:sp>
        <p:nvSpPr>
          <p:cNvPr id="1303" name="Google Shape;1303;g388f1112e2a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4" name="Google Shape;1304;g388f1112e2a_0_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5" name="Google Shape;1305;g388f1112e2a_0_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38b1cd0c094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60" name="Google Shape;660;g38b1cd0c094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1" name="Google Shape;661;g38b1cd0c094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0" name="Shape 1310"/>
        <p:cNvGrpSpPr/>
        <p:nvPr/>
      </p:nvGrpSpPr>
      <p:grpSpPr>
        <a:xfrm>
          <a:off x="0" y="0"/>
          <a:ext cx="0" cy="0"/>
          <a:chOff x="0" y="0"/>
          <a:chExt cx="0" cy="0"/>
        </a:xfrm>
      </p:grpSpPr>
      <p:sp>
        <p:nvSpPr>
          <p:cNvPr id="1311" name="Google Shape;1311;g388f1112e2a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2" name="Google Shape;1312;g388f1112e2a_0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3" name="Google Shape;1313;g388f1112e2a_0_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8" name="Shape 1318"/>
        <p:cNvGrpSpPr/>
        <p:nvPr/>
      </p:nvGrpSpPr>
      <p:grpSpPr>
        <a:xfrm>
          <a:off x="0" y="0"/>
          <a:ext cx="0" cy="0"/>
          <a:chOff x="0" y="0"/>
          <a:chExt cx="0" cy="0"/>
        </a:xfrm>
      </p:grpSpPr>
      <p:sp>
        <p:nvSpPr>
          <p:cNvPr id="1319" name="Google Shape;1319;g368dd4cd84c_1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0" name="Google Shape;1320;g368dd4cd84c_1_8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5" name="Shape 1325"/>
        <p:cNvGrpSpPr/>
        <p:nvPr/>
      </p:nvGrpSpPr>
      <p:grpSpPr>
        <a:xfrm>
          <a:off x="0" y="0"/>
          <a:ext cx="0" cy="0"/>
          <a:chOff x="0" y="0"/>
          <a:chExt cx="0" cy="0"/>
        </a:xfrm>
      </p:grpSpPr>
      <p:sp>
        <p:nvSpPr>
          <p:cNvPr id="1326" name="Google Shape;1326;g388f1112e2a_0_36:notes"/>
          <p:cNvSpPr/>
          <p:nvPr>
            <p:ph idx="2" type="sldImg"/>
          </p:nvPr>
        </p:nvSpPr>
        <p:spPr>
          <a:xfrm>
            <a:off x="719138" y="1163638"/>
            <a:ext cx="5584800" cy="3141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7" name="Google Shape;1327;g388f1112e2a_0_36:notes"/>
          <p:cNvSpPr txBox="1"/>
          <p:nvPr>
            <p:ph idx="1" type="body"/>
          </p:nvPr>
        </p:nvSpPr>
        <p:spPr>
          <a:xfrm>
            <a:off x="702310" y="4480004"/>
            <a:ext cx="5618400" cy="3665400"/>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SzPts val="1400"/>
              <a:buNone/>
            </a:pPr>
            <a:r>
              <a:t/>
            </a:r>
            <a:endParaRPr/>
          </a:p>
        </p:txBody>
      </p:sp>
      <p:sp>
        <p:nvSpPr>
          <p:cNvPr id="1328" name="Google Shape;1328;g388f1112e2a_0_36:notes"/>
          <p:cNvSpPr txBox="1"/>
          <p:nvPr>
            <p:ph idx="12" type="sldNum"/>
          </p:nvPr>
        </p:nvSpPr>
        <p:spPr>
          <a:xfrm>
            <a:off x="3978132" y="8842030"/>
            <a:ext cx="3043200" cy="467100"/>
          </a:xfrm>
          <a:prstGeom prst="rect">
            <a:avLst/>
          </a:prstGeom>
          <a:noFill/>
          <a:ln>
            <a:noFill/>
          </a:ln>
        </p:spPr>
        <p:txBody>
          <a:bodyPr anchorCtr="0" anchor="b" bIns="46625" lIns="93300" spcFirstLastPara="1" rIns="93300" wrap="square" tIns="4662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6" name="Shape 1336"/>
        <p:cNvGrpSpPr/>
        <p:nvPr/>
      </p:nvGrpSpPr>
      <p:grpSpPr>
        <a:xfrm>
          <a:off x="0" y="0"/>
          <a:ext cx="0" cy="0"/>
          <a:chOff x="0" y="0"/>
          <a:chExt cx="0" cy="0"/>
        </a:xfrm>
      </p:grpSpPr>
      <p:sp>
        <p:nvSpPr>
          <p:cNvPr id="1337" name="Google Shape;1337;g388f1112e2a_0_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8" name="Google Shape;1338;g388f1112e2a_0_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6" name="Shape 1346"/>
        <p:cNvGrpSpPr/>
        <p:nvPr/>
      </p:nvGrpSpPr>
      <p:grpSpPr>
        <a:xfrm>
          <a:off x="0" y="0"/>
          <a:ext cx="0" cy="0"/>
          <a:chOff x="0" y="0"/>
          <a:chExt cx="0" cy="0"/>
        </a:xfrm>
      </p:grpSpPr>
      <p:sp>
        <p:nvSpPr>
          <p:cNvPr id="1347" name="Google Shape;1347;g388f1112e2a_0_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8" name="Google Shape;1348;g388f1112e2a_0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5" name="Shape 1355"/>
        <p:cNvGrpSpPr/>
        <p:nvPr/>
      </p:nvGrpSpPr>
      <p:grpSpPr>
        <a:xfrm>
          <a:off x="0" y="0"/>
          <a:ext cx="0" cy="0"/>
          <a:chOff x="0" y="0"/>
          <a:chExt cx="0" cy="0"/>
        </a:xfrm>
      </p:grpSpPr>
      <p:sp>
        <p:nvSpPr>
          <p:cNvPr id="1356" name="Google Shape;1356;g388f1112e2a_0_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57" name="Google Shape;1357;g388f1112e2a_0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4" name="Shape 1364"/>
        <p:cNvGrpSpPr/>
        <p:nvPr/>
      </p:nvGrpSpPr>
      <p:grpSpPr>
        <a:xfrm>
          <a:off x="0" y="0"/>
          <a:ext cx="0" cy="0"/>
          <a:chOff x="0" y="0"/>
          <a:chExt cx="0" cy="0"/>
        </a:xfrm>
      </p:grpSpPr>
      <p:sp>
        <p:nvSpPr>
          <p:cNvPr id="1365" name="Google Shape;1365;g388f1112e2a_0_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66" name="Google Shape;1366;g388f1112e2a_0_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3" name="Shape 1373"/>
        <p:cNvGrpSpPr/>
        <p:nvPr/>
      </p:nvGrpSpPr>
      <p:grpSpPr>
        <a:xfrm>
          <a:off x="0" y="0"/>
          <a:ext cx="0" cy="0"/>
          <a:chOff x="0" y="0"/>
          <a:chExt cx="0" cy="0"/>
        </a:xfrm>
      </p:grpSpPr>
      <p:sp>
        <p:nvSpPr>
          <p:cNvPr id="1374" name="Google Shape;1374;g388f1112e2a_0_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5" name="Google Shape;1375;g388f1112e2a_0_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76" name="Google Shape;1376;g388f1112e2a_0_7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37f580e09e9_1_2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0" name="Google Shape;670;g37f580e09e9_1_2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1" name="Google Shape;671;g37f580e09e9_1_2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111"/>
          <p:cNvSpPr txBox="1"/>
          <p:nvPr>
            <p:ph type="ctrTitle"/>
          </p:nvPr>
        </p:nvSpPr>
        <p:spPr>
          <a:xfrm>
            <a:off x="1524000" y="3077521"/>
            <a:ext cx="9144000" cy="506423"/>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dk1"/>
              </a:buClr>
              <a:buSzPts val="3200"/>
              <a:buFont typeface="Arial"/>
              <a:buNone/>
              <a:defRPr b="0" i="0"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11"/>
          <p:cNvSpPr txBox="1"/>
          <p:nvPr>
            <p:ph idx="1" type="subTitle"/>
          </p:nvPr>
        </p:nvSpPr>
        <p:spPr>
          <a:xfrm>
            <a:off x="1524000" y="3580595"/>
            <a:ext cx="9144000" cy="411162"/>
          </a:xfrm>
          <a:prstGeom prst="rect">
            <a:avLst/>
          </a:prstGeom>
          <a:noFill/>
          <a:ln>
            <a:noFill/>
          </a:ln>
        </p:spPr>
        <p:txBody>
          <a:bodyPr anchorCtr="0" anchor="t" bIns="45700" lIns="91425" spcFirstLastPara="1" rIns="91425" wrap="square" tIns="45700">
            <a:noAutofit/>
          </a:bodyPr>
          <a:lstStyle>
            <a:lvl1pPr lvl="0" algn="l">
              <a:lnSpc>
                <a:spcPct val="90000"/>
              </a:lnSpc>
              <a:spcBef>
                <a:spcPts val="1000"/>
              </a:spcBef>
              <a:spcAft>
                <a:spcPts val="0"/>
              </a:spcAft>
              <a:buClr>
                <a:schemeClr val="dk1"/>
              </a:buClr>
              <a:buSzPts val="2200"/>
              <a:buNone/>
              <a:defRPr b="0" i="0" sz="2200">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11"/>
          <p:cNvSpPr txBox="1"/>
          <p:nvPr>
            <p:ph idx="2" type="body"/>
          </p:nvPr>
        </p:nvSpPr>
        <p:spPr>
          <a:xfrm>
            <a:off x="2758698" y="4620042"/>
            <a:ext cx="7909302" cy="1079500"/>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rgbClr val="0066CC"/>
              </a:buClr>
              <a:buSzPts val="1400"/>
              <a:buFont typeface="Arial"/>
              <a:buNone/>
              <a:defRPr b="0" i="0" sz="1400">
                <a:solidFill>
                  <a:srgbClr val="0066CC"/>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 name="Google Shape;19;p111"/>
          <p:cNvSpPr txBox="1"/>
          <p:nvPr>
            <p:ph idx="3" type="body"/>
          </p:nvPr>
        </p:nvSpPr>
        <p:spPr>
          <a:xfrm>
            <a:off x="1107309" y="4015767"/>
            <a:ext cx="5483225" cy="411162"/>
          </a:xfrm>
          <a:prstGeom prst="rect">
            <a:avLst/>
          </a:prstGeom>
          <a:noFill/>
          <a:ln>
            <a:noFill/>
          </a:ln>
        </p:spPr>
        <p:txBody>
          <a:bodyPr anchorCtr="0" anchor="t" bIns="45700" lIns="0" spcFirstLastPara="1" rIns="91425" wrap="square" tIns="45700">
            <a:noAutofit/>
          </a:bodyPr>
          <a:lstStyle>
            <a:lvl1pPr indent="-228600" lvl="0" marL="457200" algn="l">
              <a:lnSpc>
                <a:spcPct val="90000"/>
              </a:lnSpc>
              <a:spcBef>
                <a:spcPts val="1000"/>
              </a:spcBef>
              <a:spcAft>
                <a:spcPts val="0"/>
              </a:spcAft>
              <a:buClr>
                <a:srgbClr val="0066CC"/>
              </a:buClr>
              <a:buSzPts val="2000"/>
              <a:buFont typeface="Arial"/>
              <a:buNone/>
              <a:defRPr b="0" i="0" sz="2000">
                <a:solidFill>
                  <a:srgbClr val="0066CC"/>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800"/>
              <a:buNone/>
              <a:defRPr sz="1800">
                <a:solidFill>
                  <a:srgbClr val="0066CC"/>
                </a:solidFill>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Lines &amp; Content 1">
  <p:cSld name="Title 2 Lines &amp; Content_1">
    <p:bg>
      <p:bgPr>
        <a:blipFill>
          <a:blip r:embed="rId2">
            <a:alphaModFix/>
          </a:blip>
          <a:stretch>
            <a:fillRect/>
          </a:stretch>
        </a:blipFill>
      </p:bgPr>
    </p:bg>
    <p:spTree>
      <p:nvGrpSpPr>
        <p:cNvPr id="52" name="Shape 52"/>
        <p:cNvGrpSpPr/>
        <p:nvPr/>
      </p:nvGrpSpPr>
      <p:grpSpPr>
        <a:xfrm>
          <a:off x="0" y="0"/>
          <a:ext cx="0" cy="0"/>
          <a:chOff x="0" y="0"/>
          <a:chExt cx="0" cy="0"/>
        </a:xfrm>
      </p:grpSpPr>
      <p:sp>
        <p:nvSpPr>
          <p:cNvPr id="53" name="Google Shape;53;p120"/>
          <p:cNvSpPr txBox="1"/>
          <p:nvPr>
            <p:ph type="title"/>
          </p:nvPr>
        </p:nvSpPr>
        <p:spPr>
          <a:xfrm>
            <a:off x="972127" y="347852"/>
            <a:ext cx="10515600" cy="8736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4" name="Google Shape;54;p120"/>
          <p:cNvSpPr txBox="1"/>
          <p:nvPr>
            <p:ph idx="1" type="body"/>
          </p:nvPr>
        </p:nvSpPr>
        <p:spPr>
          <a:xfrm>
            <a:off x="971550" y="1361190"/>
            <a:ext cx="10515600" cy="44325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100"/>
              </a:spcBef>
              <a:spcAft>
                <a:spcPts val="0"/>
              </a:spcAft>
              <a:buClr>
                <a:schemeClr val="dk1"/>
              </a:buClr>
              <a:buSzPts val="2000"/>
              <a:buChar char="•"/>
              <a:defRPr b="0" i="0" sz="2000">
                <a:latin typeface="Arial"/>
                <a:ea typeface="Arial"/>
                <a:cs typeface="Arial"/>
                <a:sym typeface="Arial"/>
              </a:defRPr>
            </a:lvl1pPr>
            <a:lvl2pPr indent="-349250" lvl="1" marL="9144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2pPr>
            <a:lvl3pPr indent="-349250" lvl="2" marL="13716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3pPr>
            <a:lvl4pPr indent="-349250" lvl="3" marL="18288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4pPr>
            <a:lvl5pPr indent="-349250" lvl="4" marL="22860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5" name="Google Shape;55;p120"/>
          <p:cNvSpPr txBox="1"/>
          <p:nvPr>
            <p:ph idx="12" type="sldNum"/>
          </p:nvPr>
        </p:nvSpPr>
        <p:spPr>
          <a:xfrm>
            <a:off x="11512550" y="6213474"/>
            <a:ext cx="5781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1pPr>
            <a:lvl2pPr indent="0" lvl="1"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2pPr>
            <a:lvl3pPr indent="0" lvl="2"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3pPr>
            <a:lvl4pPr indent="0" lvl="3"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4pPr>
            <a:lvl5pPr indent="0" lvl="4"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5pPr>
            <a:lvl6pPr indent="0" lvl="5"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6pPr>
            <a:lvl7pPr indent="0" lvl="6"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7pPr>
            <a:lvl8pPr indent="0" lvl="7"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8pPr>
            <a:lvl9pPr indent="0" lvl="8"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p:cSld name="1_Title, Subtitle &amp; Content">
    <p:bg>
      <p:bgPr>
        <a:blipFill>
          <a:blip r:embed="rId2">
            <a:alphaModFix/>
          </a:blip>
          <a:stretch>
            <a:fillRect/>
          </a:stretch>
        </a:blipFill>
      </p:bgPr>
    </p:bg>
    <p:spTree>
      <p:nvGrpSpPr>
        <p:cNvPr id="472" name="Shape 472"/>
        <p:cNvGrpSpPr/>
        <p:nvPr/>
      </p:nvGrpSpPr>
      <p:grpSpPr>
        <a:xfrm>
          <a:off x="0" y="0"/>
          <a:ext cx="0" cy="0"/>
          <a:chOff x="0" y="0"/>
          <a:chExt cx="0" cy="0"/>
        </a:xfrm>
      </p:grpSpPr>
      <p:sp>
        <p:nvSpPr>
          <p:cNvPr id="473" name="Google Shape;473;g38c7e55c319_3_19"/>
          <p:cNvSpPr txBox="1"/>
          <p:nvPr>
            <p:ph idx="1" type="body"/>
          </p:nvPr>
        </p:nvSpPr>
        <p:spPr>
          <a:xfrm>
            <a:off x="971551" y="1361191"/>
            <a:ext cx="10515600" cy="4432300"/>
          </a:xfrm>
          <a:prstGeom prst="rect">
            <a:avLst/>
          </a:prstGeom>
          <a:noFill/>
          <a:ln>
            <a:noFill/>
          </a:ln>
        </p:spPr>
        <p:txBody>
          <a:bodyPr anchorCtr="0" anchor="t" bIns="34275" lIns="68575" spcFirstLastPara="1" rIns="68575" wrap="square" tIns="34275">
            <a:noAutofit/>
          </a:bodyPr>
          <a:lstStyle>
            <a:lvl1pPr indent="-323850" lvl="0" marL="457200" algn="l">
              <a:lnSpc>
                <a:spcPct val="114000"/>
              </a:lnSpc>
              <a:spcBef>
                <a:spcPts val="1067"/>
              </a:spcBef>
              <a:spcAft>
                <a:spcPts val="0"/>
              </a:spcAft>
              <a:buClr>
                <a:schemeClr val="dk1"/>
              </a:buClr>
              <a:buSzPts val="1500"/>
              <a:buChar char="•"/>
              <a:defRPr b="0" i="0" sz="2400">
                <a:latin typeface="Arial"/>
                <a:ea typeface="Arial"/>
                <a:cs typeface="Arial"/>
                <a:sym typeface="Arial"/>
              </a:defRPr>
            </a:lvl1pPr>
            <a:lvl2pPr indent="-317500" lvl="1" marL="9144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2pPr>
            <a:lvl3pPr indent="-317500" lvl="2" marL="13716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3pPr>
            <a:lvl4pPr indent="-317500" lvl="3" marL="18288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4pPr>
            <a:lvl5pPr indent="-317500" lvl="4" marL="22860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474" name="Google Shape;474;g38c7e55c319_3_19"/>
          <p:cNvSpPr txBox="1"/>
          <p:nvPr>
            <p:ph idx="12" type="sldNum"/>
          </p:nvPr>
        </p:nvSpPr>
        <p:spPr>
          <a:xfrm>
            <a:off x="11512551" y="6213475"/>
            <a:ext cx="577851" cy="365125"/>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475" name="Google Shape;475;g38c7e55c319_3_19"/>
          <p:cNvSpPr txBox="1"/>
          <p:nvPr>
            <p:ph idx="2" type="body"/>
          </p:nvPr>
        </p:nvSpPr>
        <p:spPr>
          <a:xfrm>
            <a:off x="849629" y="838200"/>
            <a:ext cx="10515600" cy="522989"/>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67"/>
              </a:spcBef>
              <a:spcAft>
                <a:spcPts val="0"/>
              </a:spcAft>
              <a:buClr>
                <a:srgbClr val="0066CC"/>
              </a:buClr>
              <a:buSzPts val="1700"/>
              <a:buNone/>
              <a:defRPr b="0" i="0" sz="2267">
                <a:solidFill>
                  <a:srgbClr val="0066CC"/>
                </a:solidFill>
                <a:latin typeface="Arial"/>
                <a:ea typeface="Arial"/>
                <a:cs typeface="Arial"/>
                <a:sym typeface="Arial"/>
              </a:defRPr>
            </a:lvl1pPr>
            <a:lvl2pPr indent="-342900" lvl="1" marL="914400" algn="l">
              <a:lnSpc>
                <a:spcPct val="90000"/>
              </a:lnSpc>
              <a:spcBef>
                <a:spcPts val="533"/>
              </a:spcBef>
              <a:spcAft>
                <a:spcPts val="0"/>
              </a:spcAft>
              <a:buClr>
                <a:schemeClr val="dk2"/>
              </a:buClr>
              <a:buSzPts val="1800"/>
              <a:buChar char="•"/>
              <a:defRPr>
                <a:solidFill>
                  <a:schemeClr val="dk2"/>
                </a:solidFill>
              </a:defRPr>
            </a:lvl2pPr>
            <a:lvl3pPr indent="-323850" lvl="2" marL="1371600" algn="l">
              <a:lnSpc>
                <a:spcPct val="90000"/>
              </a:lnSpc>
              <a:spcBef>
                <a:spcPts val="533"/>
              </a:spcBef>
              <a:spcAft>
                <a:spcPts val="0"/>
              </a:spcAft>
              <a:buClr>
                <a:schemeClr val="dk2"/>
              </a:buClr>
              <a:buSzPts val="1500"/>
              <a:buChar char="•"/>
              <a:defRPr>
                <a:solidFill>
                  <a:schemeClr val="dk2"/>
                </a:solidFill>
              </a:defRPr>
            </a:lvl3pPr>
            <a:lvl4pPr indent="-317500" lvl="3" marL="1828800" algn="l">
              <a:lnSpc>
                <a:spcPct val="90000"/>
              </a:lnSpc>
              <a:spcBef>
                <a:spcPts val="533"/>
              </a:spcBef>
              <a:spcAft>
                <a:spcPts val="0"/>
              </a:spcAft>
              <a:buClr>
                <a:schemeClr val="dk2"/>
              </a:buClr>
              <a:buSzPts val="1400"/>
              <a:buChar char="•"/>
              <a:defRPr>
                <a:solidFill>
                  <a:schemeClr val="dk2"/>
                </a:solidFill>
              </a:defRPr>
            </a:lvl4pPr>
            <a:lvl5pPr indent="-317500" lvl="4" marL="2286000" algn="l">
              <a:lnSpc>
                <a:spcPct val="90000"/>
              </a:lnSpc>
              <a:spcBef>
                <a:spcPts val="533"/>
              </a:spcBef>
              <a:spcAft>
                <a:spcPts val="0"/>
              </a:spcAft>
              <a:buClr>
                <a:schemeClr val="dk2"/>
              </a:buClr>
              <a:buSzPts val="1400"/>
              <a:buChar char="•"/>
              <a:defRPr>
                <a:solidFill>
                  <a:schemeClr val="dk2"/>
                </a:solidFill>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476" name="Google Shape;476;g38c7e55c319_3_19"/>
          <p:cNvSpPr txBox="1"/>
          <p:nvPr>
            <p:ph type="title"/>
          </p:nvPr>
        </p:nvSpPr>
        <p:spPr>
          <a:xfrm>
            <a:off x="972127" y="347852"/>
            <a:ext cx="10515600" cy="1013339"/>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dk1"/>
              </a:buClr>
              <a:buSzPts val="2100"/>
              <a:buFont typeface="Arial"/>
              <a:buNone/>
              <a:defRPr b="0" i="0" sz="28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31">
  <p:cSld name="Title, Subtitle &amp; Content 31">
    <p:bg>
      <p:bgPr>
        <a:blipFill>
          <a:blip r:embed="rId2">
            <a:alphaModFix/>
          </a:blip>
          <a:stretch>
            <a:fillRect/>
          </a:stretch>
        </a:blipFill>
      </p:bgPr>
    </p:bg>
    <p:spTree>
      <p:nvGrpSpPr>
        <p:cNvPr id="477" name="Shape 477"/>
        <p:cNvGrpSpPr/>
        <p:nvPr/>
      </p:nvGrpSpPr>
      <p:grpSpPr>
        <a:xfrm>
          <a:off x="0" y="0"/>
          <a:ext cx="0" cy="0"/>
          <a:chOff x="0" y="0"/>
          <a:chExt cx="0" cy="0"/>
        </a:xfrm>
      </p:grpSpPr>
      <p:sp>
        <p:nvSpPr>
          <p:cNvPr id="478" name="Google Shape;478;g38c7e55c319_3_24"/>
          <p:cNvSpPr txBox="1"/>
          <p:nvPr>
            <p:ph idx="12" type="sldNum"/>
          </p:nvPr>
        </p:nvSpPr>
        <p:spPr>
          <a:xfrm>
            <a:off x="11512551" y="6213475"/>
            <a:ext cx="578000" cy="3652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479" name="Google Shape;479;g38c7e55c319_3_24"/>
          <p:cNvSpPr txBox="1"/>
          <p:nvPr>
            <p:ph type="title"/>
          </p:nvPr>
        </p:nvSpPr>
        <p:spPr>
          <a:xfrm>
            <a:off x="972127" y="347852"/>
            <a:ext cx="10515600" cy="6052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dk1"/>
              </a:buClr>
              <a:buSzPts val="2100"/>
              <a:buFont typeface="Arial"/>
              <a:buNone/>
              <a:defRPr b="0" i="0" sz="28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4">
  <p:cSld name="Title, Subtitle &amp; Content 4">
    <p:bg>
      <p:bgPr>
        <a:blipFill>
          <a:blip r:embed="rId2">
            <a:alphaModFix/>
          </a:blip>
          <a:stretch>
            <a:fillRect/>
          </a:stretch>
        </a:blipFill>
      </p:bgPr>
    </p:bg>
    <p:spTree>
      <p:nvGrpSpPr>
        <p:cNvPr id="480" name="Shape 480"/>
        <p:cNvGrpSpPr/>
        <p:nvPr/>
      </p:nvGrpSpPr>
      <p:grpSpPr>
        <a:xfrm>
          <a:off x="0" y="0"/>
          <a:ext cx="0" cy="0"/>
          <a:chOff x="0" y="0"/>
          <a:chExt cx="0" cy="0"/>
        </a:xfrm>
      </p:grpSpPr>
      <p:sp>
        <p:nvSpPr>
          <p:cNvPr id="481" name="Google Shape;481;g38c7e55c319_3_27"/>
          <p:cNvSpPr txBox="1"/>
          <p:nvPr>
            <p:ph idx="1" type="body"/>
          </p:nvPr>
        </p:nvSpPr>
        <p:spPr>
          <a:xfrm>
            <a:off x="971551" y="1133475"/>
            <a:ext cx="10515600" cy="4660000"/>
          </a:xfrm>
          <a:prstGeom prst="rect">
            <a:avLst/>
          </a:prstGeom>
          <a:noFill/>
          <a:ln>
            <a:noFill/>
          </a:ln>
        </p:spPr>
        <p:txBody>
          <a:bodyPr anchorCtr="0" anchor="t" bIns="34275" lIns="68575" spcFirstLastPara="1" rIns="68575" wrap="square" tIns="34275">
            <a:normAutofit/>
          </a:bodyPr>
          <a:lstStyle>
            <a:lvl1pPr indent="-323850" lvl="0" marL="457200" algn="l">
              <a:lnSpc>
                <a:spcPct val="114000"/>
              </a:lnSpc>
              <a:spcBef>
                <a:spcPts val="1067"/>
              </a:spcBef>
              <a:spcAft>
                <a:spcPts val="0"/>
              </a:spcAft>
              <a:buClr>
                <a:schemeClr val="dk1"/>
              </a:buClr>
              <a:buSzPts val="1500"/>
              <a:buChar char="•"/>
              <a:defRPr b="0" i="0" sz="2400">
                <a:latin typeface="Arial"/>
                <a:ea typeface="Arial"/>
                <a:cs typeface="Arial"/>
                <a:sym typeface="Arial"/>
              </a:defRPr>
            </a:lvl1pPr>
            <a:lvl2pPr indent="-317500" lvl="1" marL="9144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2pPr>
            <a:lvl3pPr indent="-317500" lvl="2" marL="13716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3pPr>
            <a:lvl4pPr indent="-317500" lvl="3" marL="18288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4pPr>
            <a:lvl5pPr indent="-317500" lvl="4" marL="22860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482" name="Google Shape;482;g38c7e55c319_3_27"/>
          <p:cNvSpPr txBox="1"/>
          <p:nvPr>
            <p:ph idx="12" type="sldNum"/>
          </p:nvPr>
        </p:nvSpPr>
        <p:spPr>
          <a:xfrm>
            <a:off x="11512551" y="6213473"/>
            <a:ext cx="578000" cy="3652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483" name="Google Shape;483;g38c7e55c319_3_27"/>
          <p:cNvSpPr txBox="1"/>
          <p:nvPr>
            <p:ph type="title"/>
          </p:nvPr>
        </p:nvSpPr>
        <p:spPr>
          <a:xfrm>
            <a:off x="972127" y="347853"/>
            <a:ext cx="10515600" cy="6008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dk1"/>
              </a:buClr>
              <a:buSzPts val="2100"/>
              <a:buFont typeface="Arial"/>
              <a:buNone/>
              <a:defRPr b="0" i="0" sz="28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84" name="Shape 484"/>
        <p:cNvGrpSpPr/>
        <p:nvPr/>
      </p:nvGrpSpPr>
      <p:grpSpPr>
        <a:xfrm>
          <a:off x="0" y="0"/>
          <a:ext cx="0" cy="0"/>
          <a:chOff x="0" y="0"/>
          <a:chExt cx="0" cy="0"/>
        </a:xfrm>
      </p:grpSpPr>
      <p:sp>
        <p:nvSpPr>
          <p:cNvPr id="485" name="Google Shape;485;g38c7e55c319_3_31"/>
          <p:cNvSpPr txBox="1"/>
          <p:nvPr>
            <p:ph type="title"/>
          </p:nvPr>
        </p:nvSpPr>
        <p:spPr>
          <a:xfrm>
            <a:off x="838200" y="365125"/>
            <a:ext cx="10515600" cy="13256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86" name="Google Shape;486;g38c7e55c319_3_31"/>
          <p:cNvSpPr txBox="1"/>
          <p:nvPr>
            <p:ph idx="1" type="body"/>
          </p:nvPr>
        </p:nvSpPr>
        <p:spPr>
          <a:xfrm>
            <a:off x="838200" y="1825625"/>
            <a:ext cx="5181600" cy="4351200"/>
          </a:xfrm>
          <a:prstGeom prst="rect">
            <a:avLst/>
          </a:prstGeom>
          <a:noFill/>
          <a:ln>
            <a:noFill/>
          </a:ln>
        </p:spPr>
        <p:txBody>
          <a:bodyPr anchorCtr="0" anchor="t" bIns="34275" lIns="68575" spcFirstLastPara="1" rIns="68575" wrap="square" tIns="34275">
            <a:noAutofit/>
          </a:bodyPr>
          <a:lstStyle>
            <a:lvl1pPr indent="-361950" lvl="0" marL="457200" algn="l">
              <a:lnSpc>
                <a:spcPct val="90000"/>
              </a:lnSpc>
              <a:spcBef>
                <a:spcPts val="1067"/>
              </a:spcBef>
              <a:spcAft>
                <a:spcPts val="0"/>
              </a:spcAft>
              <a:buSzPts val="2100"/>
              <a:buChar char="•"/>
              <a:defRPr/>
            </a:lvl1pPr>
            <a:lvl2pPr indent="-342900" lvl="1" marL="914400" algn="l">
              <a:lnSpc>
                <a:spcPct val="90000"/>
              </a:lnSpc>
              <a:spcBef>
                <a:spcPts val="533"/>
              </a:spcBef>
              <a:spcAft>
                <a:spcPts val="0"/>
              </a:spcAft>
              <a:buSzPts val="1800"/>
              <a:buChar char="•"/>
              <a:defRPr/>
            </a:lvl2pPr>
            <a:lvl3pPr indent="-323850" lvl="2" marL="1371600" algn="l">
              <a:lnSpc>
                <a:spcPct val="90000"/>
              </a:lnSpc>
              <a:spcBef>
                <a:spcPts val="533"/>
              </a:spcBef>
              <a:spcAft>
                <a:spcPts val="0"/>
              </a:spcAft>
              <a:buSzPts val="1500"/>
              <a:buChar char="•"/>
              <a:defRPr/>
            </a:lvl3pPr>
            <a:lvl4pPr indent="-317500" lvl="3" marL="1828800" algn="l">
              <a:lnSpc>
                <a:spcPct val="90000"/>
              </a:lnSpc>
              <a:spcBef>
                <a:spcPts val="533"/>
              </a:spcBef>
              <a:spcAft>
                <a:spcPts val="0"/>
              </a:spcAft>
              <a:buSzPts val="1400"/>
              <a:buChar char="•"/>
              <a:defRPr/>
            </a:lvl4pPr>
            <a:lvl5pPr indent="-317500" lvl="4" marL="2286000" algn="l">
              <a:lnSpc>
                <a:spcPct val="90000"/>
              </a:lnSpc>
              <a:spcBef>
                <a:spcPts val="533"/>
              </a:spcBef>
              <a:spcAft>
                <a:spcPts val="0"/>
              </a:spcAft>
              <a:buSzPts val="1400"/>
              <a:buChar char="•"/>
              <a:defRPr/>
            </a:lvl5pPr>
            <a:lvl6pPr indent="-317500" lvl="5" marL="2743200" algn="l">
              <a:lnSpc>
                <a:spcPct val="90000"/>
              </a:lnSpc>
              <a:spcBef>
                <a:spcPts val="533"/>
              </a:spcBef>
              <a:spcAft>
                <a:spcPts val="0"/>
              </a:spcAft>
              <a:buSzPts val="1400"/>
              <a:buChar char="•"/>
              <a:defRPr/>
            </a:lvl6pPr>
            <a:lvl7pPr indent="-317500" lvl="6" marL="3200400" algn="l">
              <a:lnSpc>
                <a:spcPct val="90000"/>
              </a:lnSpc>
              <a:spcBef>
                <a:spcPts val="533"/>
              </a:spcBef>
              <a:spcAft>
                <a:spcPts val="0"/>
              </a:spcAft>
              <a:buSzPts val="1400"/>
              <a:buChar char="•"/>
              <a:defRPr/>
            </a:lvl7pPr>
            <a:lvl8pPr indent="-317500" lvl="7" marL="3657600" algn="l">
              <a:lnSpc>
                <a:spcPct val="90000"/>
              </a:lnSpc>
              <a:spcBef>
                <a:spcPts val="533"/>
              </a:spcBef>
              <a:spcAft>
                <a:spcPts val="0"/>
              </a:spcAft>
              <a:buSzPts val="1400"/>
              <a:buChar char="•"/>
              <a:defRPr/>
            </a:lvl8pPr>
            <a:lvl9pPr indent="-317500" lvl="8" marL="4114800" algn="l">
              <a:lnSpc>
                <a:spcPct val="90000"/>
              </a:lnSpc>
              <a:spcBef>
                <a:spcPts val="533"/>
              </a:spcBef>
              <a:spcAft>
                <a:spcPts val="0"/>
              </a:spcAft>
              <a:buSzPts val="1400"/>
              <a:buChar char="•"/>
              <a:defRPr/>
            </a:lvl9pPr>
          </a:lstStyle>
          <a:p/>
        </p:txBody>
      </p:sp>
      <p:sp>
        <p:nvSpPr>
          <p:cNvPr id="487" name="Google Shape;487;g38c7e55c319_3_31"/>
          <p:cNvSpPr txBox="1"/>
          <p:nvPr>
            <p:ph idx="2" type="body"/>
          </p:nvPr>
        </p:nvSpPr>
        <p:spPr>
          <a:xfrm>
            <a:off x="6172200" y="1825625"/>
            <a:ext cx="5181600" cy="4351200"/>
          </a:xfrm>
          <a:prstGeom prst="rect">
            <a:avLst/>
          </a:prstGeom>
          <a:noFill/>
          <a:ln>
            <a:noFill/>
          </a:ln>
        </p:spPr>
        <p:txBody>
          <a:bodyPr anchorCtr="0" anchor="t" bIns="34275" lIns="68575" spcFirstLastPara="1" rIns="68575" wrap="square" tIns="34275">
            <a:noAutofit/>
          </a:bodyPr>
          <a:lstStyle>
            <a:lvl1pPr indent="-361950" lvl="0" marL="457200" algn="l">
              <a:lnSpc>
                <a:spcPct val="90000"/>
              </a:lnSpc>
              <a:spcBef>
                <a:spcPts val="1067"/>
              </a:spcBef>
              <a:spcAft>
                <a:spcPts val="0"/>
              </a:spcAft>
              <a:buSzPts val="2100"/>
              <a:buChar char="•"/>
              <a:defRPr/>
            </a:lvl1pPr>
            <a:lvl2pPr indent="-342900" lvl="1" marL="914400" algn="l">
              <a:lnSpc>
                <a:spcPct val="90000"/>
              </a:lnSpc>
              <a:spcBef>
                <a:spcPts val="533"/>
              </a:spcBef>
              <a:spcAft>
                <a:spcPts val="0"/>
              </a:spcAft>
              <a:buSzPts val="1800"/>
              <a:buChar char="•"/>
              <a:defRPr/>
            </a:lvl2pPr>
            <a:lvl3pPr indent="-323850" lvl="2" marL="1371600" algn="l">
              <a:lnSpc>
                <a:spcPct val="90000"/>
              </a:lnSpc>
              <a:spcBef>
                <a:spcPts val="533"/>
              </a:spcBef>
              <a:spcAft>
                <a:spcPts val="0"/>
              </a:spcAft>
              <a:buSzPts val="1500"/>
              <a:buChar char="•"/>
              <a:defRPr/>
            </a:lvl3pPr>
            <a:lvl4pPr indent="-317500" lvl="3" marL="1828800" algn="l">
              <a:lnSpc>
                <a:spcPct val="90000"/>
              </a:lnSpc>
              <a:spcBef>
                <a:spcPts val="533"/>
              </a:spcBef>
              <a:spcAft>
                <a:spcPts val="0"/>
              </a:spcAft>
              <a:buSzPts val="1400"/>
              <a:buChar char="•"/>
              <a:defRPr/>
            </a:lvl4pPr>
            <a:lvl5pPr indent="-317500" lvl="4" marL="2286000" algn="l">
              <a:lnSpc>
                <a:spcPct val="90000"/>
              </a:lnSpc>
              <a:spcBef>
                <a:spcPts val="533"/>
              </a:spcBef>
              <a:spcAft>
                <a:spcPts val="0"/>
              </a:spcAft>
              <a:buSzPts val="1400"/>
              <a:buChar char="•"/>
              <a:defRPr/>
            </a:lvl5pPr>
            <a:lvl6pPr indent="-317500" lvl="5" marL="2743200" algn="l">
              <a:lnSpc>
                <a:spcPct val="90000"/>
              </a:lnSpc>
              <a:spcBef>
                <a:spcPts val="533"/>
              </a:spcBef>
              <a:spcAft>
                <a:spcPts val="0"/>
              </a:spcAft>
              <a:buSzPts val="1400"/>
              <a:buChar char="•"/>
              <a:defRPr/>
            </a:lvl6pPr>
            <a:lvl7pPr indent="-317500" lvl="6" marL="3200400" algn="l">
              <a:lnSpc>
                <a:spcPct val="90000"/>
              </a:lnSpc>
              <a:spcBef>
                <a:spcPts val="533"/>
              </a:spcBef>
              <a:spcAft>
                <a:spcPts val="0"/>
              </a:spcAft>
              <a:buSzPts val="1400"/>
              <a:buChar char="•"/>
              <a:defRPr/>
            </a:lvl7pPr>
            <a:lvl8pPr indent="-317500" lvl="7" marL="3657600" algn="l">
              <a:lnSpc>
                <a:spcPct val="90000"/>
              </a:lnSpc>
              <a:spcBef>
                <a:spcPts val="533"/>
              </a:spcBef>
              <a:spcAft>
                <a:spcPts val="0"/>
              </a:spcAft>
              <a:buSzPts val="1400"/>
              <a:buChar char="•"/>
              <a:defRPr/>
            </a:lvl8pPr>
            <a:lvl9pPr indent="-317500" lvl="8" marL="4114800" algn="l">
              <a:lnSpc>
                <a:spcPct val="90000"/>
              </a:lnSpc>
              <a:spcBef>
                <a:spcPts val="533"/>
              </a:spcBef>
              <a:spcAft>
                <a:spcPts val="0"/>
              </a:spcAft>
              <a:buSzPts val="1400"/>
              <a:buChar char="•"/>
              <a:defRPr/>
            </a:lvl9pPr>
          </a:lstStyle>
          <a:p/>
        </p:txBody>
      </p:sp>
      <p:sp>
        <p:nvSpPr>
          <p:cNvPr id="488" name="Google Shape;488;g38c7e55c319_3_31"/>
          <p:cNvSpPr txBox="1"/>
          <p:nvPr>
            <p:ph idx="10" type="dt"/>
          </p:nvPr>
        </p:nvSpPr>
        <p:spPr>
          <a:xfrm>
            <a:off x="838200" y="6356351"/>
            <a:ext cx="2743200" cy="3652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89" name="Google Shape;489;g38c7e55c319_3_31"/>
          <p:cNvSpPr txBox="1"/>
          <p:nvPr>
            <p:ph idx="11" type="ftr"/>
          </p:nvPr>
        </p:nvSpPr>
        <p:spPr>
          <a:xfrm>
            <a:off x="4038600" y="6356351"/>
            <a:ext cx="4114800" cy="3652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90" name="Google Shape;490;g38c7e55c319_3_31"/>
          <p:cNvSpPr txBox="1"/>
          <p:nvPr>
            <p:ph idx="12" type="sldNum"/>
          </p:nvPr>
        </p:nvSpPr>
        <p:spPr>
          <a:xfrm>
            <a:off x="8610600" y="6356351"/>
            <a:ext cx="2743200" cy="3652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1200" u="none" cap="none" strike="noStrike">
                <a:solidFill>
                  <a:srgbClr val="888EB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1200" u="none" cap="none" strike="noStrike">
                <a:solidFill>
                  <a:srgbClr val="888EB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1200" u="none" cap="none" strike="noStrike">
                <a:solidFill>
                  <a:srgbClr val="888EB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1200" u="none" cap="none" strike="noStrike">
                <a:solidFill>
                  <a:srgbClr val="888EB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1200" u="none" cap="none" strike="noStrike">
                <a:solidFill>
                  <a:srgbClr val="888EB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1200" u="none" cap="none" strike="noStrike">
                <a:solidFill>
                  <a:srgbClr val="888EB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1200" u="none" cap="none" strike="noStrike">
                <a:solidFill>
                  <a:srgbClr val="888EB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1200" u="none" cap="none" strike="noStrike">
                <a:solidFill>
                  <a:srgbClr val="888EB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1200" u="none" cap="none" strike="noStrike">
                <a:solidFill>
                  <a:srgbClr val="888EB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23">
  <p:cSld name="Title, Subtitle &amp; Content 23">
    <p:bg>
      <p:bgPr>
        <a:blipFill>
          <a:blip r:embed="rId2">
            <a:alphaModFix/>
          </a:blip>
          <a:stretch>
            <a:fillRect/>
          </a:stretch>
        </a:blipFill>
      </p:bgPr>
    </p:bg>
    <p:spTree>
      <p:nvGrpSpPr>
        <p:cNvPr id="491" name="Shape 491"/>
        <p:cNvGrpSpPr/>
        <p:nvPr/>
      </p:nvGrpSpPr>
      <p:grpSpPr>
        <a:xfrm>
          <a:off x="0" y="0"/>
          <a:ext cx="0" cy="0"/>
          <a:chOff x="0" y="0"/>
          <a:chExt cx="0" cy="0"/>
        </a:xfrm>
      </p:grpSpPr>
      <p:sp>
        <p:nvSpPr>
          <p:cNvPr id="492" name="Google Shape;492;g38c7e55c319_3_38"/>
          <p:cNvSpPr txBox="1"/>
          <p:nvPr>
            <p:ph idx="1" type="body"/>
          </p:nvPr>
        </p:nvSpPr>
        <p:spPr>
          <a:xfrm>
            <a:off x="971551" y="1133475"/>
            <a:ext cx="10515600" cy="4660000"/>
          </a:xfrm>
          <a:prstGeom prst="rect">
            <a:avLst/>
          </a:prstGeom>
          <a:noFill/>
          <a:ln>
            <a:noFill/>
          </a:ln>
        </p:spPr>
        <p:txBody>
          <a:bodyPr anchorCtr="0" anchor="t" bIns="34275" lIns="68575" spcFirstLastPara="1" rIns="68575" wrap="square" tIns="34275">
            <a:normAutofit/>
          </a:bodyPr>
          <a:lstStyle>
            <a:lvl1pPr indent="-323850" lvl="0" marL="457200" algn="l">
              <a:lnSpc>
                <a:spcPct val="114000"/>
              </a:lnSpc>
              <a:spcBef>
                <a:spcPts val="1067"/>
              </a:spcBef>
              <a:spcAft>
                <a:spcPts val="0"/>
              </a:spcAft>
              <a:buClr>
                <a:schemeClr val="dk1"/>
              </a:buClr>
              <a:buSzPts val="1500"/>
              <a:buChar char="•"/>
              <a:defRPr b="0" i="0" sz="2400">
                <a:latin typeface="Arial"/>
                <a:ea typeface="Arial"/>
                <a:cs typeface="Arial"/>
                <a:sym typeface="Arial"/>
              </a:defRPr>
            </a:lvl1pPr>
            <a:lvl2pPr indent="-317500" lvl="1" marL="9144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2pPr>
            <a:lvl3pPr indent="-317500" lvl="2" marL="13716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3pPr>
            <a:lvl4pPr indent="-317500" lvl="3" marL="18288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4pPr>
            <a:lvl5pPr indent="-317500" lvl="4" marL="22860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493" name="Google Shape;493;g38c7e55c319_3_38"/>
          <p:cNvSpPr txBox="1"/>
          <p:nvPr>
            <p:ph idx="12" type="sldNum"/>
          </p:nvPr>
        </p:nvSpPr>
        <p:spPr>
          <a:xfrm>
            <a:off x="11512551" y="6213475"/>
            <a:ext cx="578000" cy="3652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494" name="Google Shape;494;g38c7e55c319_3_38"/>
          <p:cNvSpPr txBox="1"/>
          <p:nvPr>
            <p:ph type="title"/>
          </p:nvPr>
        </p:nvSpPr>
        <p:spPr>
          <a:xfrm>
            <a:off x="972127" y="347853"/>
            <a:ext cx="10515600" cy="6008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dk1"/>
              </a:buClr>
              <a:buSzPts val="2100"/>
              <a:buFont typeface="Arial"/>
              <a:buNone/>
              <a:defRPr b="0" i="0" sz="28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24">
  <p:cSld name="Title, Subtitle &amp; Content 24">
    <p:bg>
      <p:bgPr>
        <a:blipFill>
          <a:blip r:embed="rId2">
            <a:alphaModFix/>
          </a:blip>
          <a:stretch>
            <a:fillRect/>
          </a:stretch>
        </a:blipFill>
      </p:bgPr>
    </p:bg>
    <p:spTree>
      <p:nvGrpSpPr>
        <p:cNvPr id="495" name="Shape 495"/>
        <p:cNvGrpSpPr/>
        <p:nvPr/>
      </p:nvGrpSpPr>
      <p:grpSpPr>
        <a:xfrm>
          <a:off x="0" y="0"/>
          <a:ext cx="0" cy="0"/>
          <a:chOff x="0" y="0"/>
          <a:chExt cx="0" cy="0"/>
        </a:xfrm>
      </p:grpSpPr>
      <p:sp>
        <p:nvSpPr>
          <p:cNvPr id="496" name="Google Shape;496;g38c7e55c319_3_42"/>
          <p:cNvSpPr txBox="1"/>
          <p:nvPr>
            <p:ph idx="12" type="sldNum"/>
          </p:nvPr>
        </p:nvSpPr>
        <p:spPr>
          <a:xfrm>
            <a:off x="11512551" y="6213475"/>
            <a:ext cx="578000" cy="3652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497" name="Google Shape;497;g38c7e55c319_3_42"/>
          <p:cNvSpPr txBox="1"/>
          <p:nvPr>
            <p:ph type="title"/>
          </p:nvPr>
        </p:nvSpPr>
        <p:spPr>
          <a:xfrm>
            <a:off x="972127" y="347852"/>
            <a:ext cx="10515600" cy="6052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dk1"/>
              </a:buClr>
              <a:buSzPts val="2100"/>
              <a:buFont typeface="Arial"/>
              <a:buNone/>
              <a:defRPr b="0" i="0" sz="28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25">
  <p:cSld name="Title, Subtitle &amp; Content 25">
    <p:bg>
      <p:bgPr>
        <a:blipFill>
          <a:blip r:embed="rId2">
            <a:alphaModFix/>
          </a:blip>
          <a:stretch>
            <a:fillRect/>
          </a:stretch>
        </a:blipFill>
      </p:bgPr>
    </p:bg>
    <p:spTree>
      <p:nvGrpSpPr>
        <p:cNvPr id="498" name="Shape 498"/>
        <p:cNvGrpSpPr/>
        <p:nvPr/>
      </p:nvGrpSpPr>
      <p:grpSpPr>
        <a:xfrm>
          <a:off x="0" y="0"/>
          <a:ext cx="0" cy="0"/>
          <a:chOff x="0" y="0"/>
          <a:chExt cx="0" cy="0"/>
        </a:xfrm>
      </p:grpSpPr>
      <p:sp>
        <p:nvSpPr>
          <p:cNvPr id="499" name="Google Shape;499;g38c7e55c319_3_45"/>
          <p:cNvSpPr txBox="1"/>
          <p:nvPr>
            <p:ph idx="12" type="sldNum"/>
          </p:nvPr>
        </p:nvSpPr>
        <p:spPr>
          <a:xfrm>
            <a:off x="11512551" y="6213475"/>
            <a:ext cx="578000" cy="3652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600" u="none" cap="none" strike="noStrike">
                <a:solidFill>
                  <a:srgbClr val="003889"/>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600" u="none" cap="none" strike="noStrike">
                <a:solidFill>
                  <a:srgbClr val="003889"/>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600" u="none" cap="none" strike="noStrike">
                <a:solidFill>
                  <a:srgbClr val="003889"/>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600" u="none" cap="none" strike="noStrike">
                <a:solidFill>
                  <a:srgbClr val="003889"/>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600" u="none" cap="none" strike="noStrike">
                <a:solidFill>
                  <a:srgbClr val="003889"/>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600" u="none" cap="none" strike="noStrike">
                <a:solidFill>
                  <a:srgbClr val="003889"/>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600" u="none" cap="none" strike="noStrike">
                <a:solidFill>
                  <a:srgbClr val="003889"/>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600" u="none" cap="none" strike="noStrike">
                <a:solidFill>
                  <a:srgbClr val="003889"/>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600" u="none" cap="none" strike="noStrike">
                <a:solidFill>
                  <a:srgbClr val="003889"/>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500" name="Google Shape;500;g38c7e55c319_3_45"/>
          <p:cNvSpPr txBox="1"/>
          <p:nvPr>
            <p:ph type="title"/>
          </p:nvPr>
        </p:nvSpPr>
        <p:spPr>
          <a:xfrm>
            <a:off x="972127" y="347852"/>
            <a:ext cx="10515600" cy="6052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dk1"/>
              </a:buClr>
              <a:buSzPts val="2100"/>
              <a:buFont typeface="Arial"/>
              <a:buNone/>
              <a:defRPr b="0" i="0" sz="28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5">
  <p:cSld name="Title, Subtitle &amp; Content 5">
    <p:bg>
      <p:bgPr>
        <a:blipFill>
          <a:blip r:embed="rId2">
            <a:alphaModFix/>
          </a:blip>
          <a:stretch>
            <a:fillRect/>
          </a:stretch>
        </a:blipFill>
      </p:bgPr>
    </p:bg>
    <p:spTree>
      <p:nvGrpSpPr>
        <p:cNvPr id="501" name="Shape 501"/>
        <p:cNvGrpSpPr/>
        <p:nvPr/>
      </p:nvGrpSpPr>
      <p:grpSpPr>
        <a:xfrm>
          <a:off x="0" y="0"/>
          <a:ext cx="0" cy="0"/>
          <a:chOff x="0" y="0"/>
          <a:chExt cx="0" cy="0"/>
        </a:xfrm>
      </p:grpSpPr>
      <p:sp>
        <p:nvSpPr>
          <p:cNvPr id="502" name="Google Shape;502;g38c7e55c319_3_48"/>
          <p:cNvSpPr txBox="1"/>
          <p:nvPr>
            <p:ph idx="1" type="body"/>
          </p:nvPr>
        </p:nvSpPr>
        <p:spPr>
          <a:xfrm>
            <a:off x="971551" y="1133475"/>
            <a:ext cx="10515600" cy="4660000"/>
          </a:xfrm>
          <a:prstGeom prst="rect">
            <a:avLst/>
          </a:prstGeom>
          <a:noFill/>
          <a:ln>
            <a:noFill/>
          </a:ln>
        </p:spPr>
        <p:txBody>
          <a:bodyPr anchorCtr="0" anchor="t" bIns="34275" lIns="68575" spcFirstLastPara="1" rIns="68575" wrap="square" tIns="34275">
            <a:normAutofit/>
          </a:bodyPr>
          <a:lstStyle>
            <a:lvl1pPr indent="-323850" lvl="0" marL="457200" algn="l">
              <a:lnSpc>
                <a:spcPct val="114000"/>
              </a:lnSpc>
              <a:spcBef>
                <a:spcPts val="1067"/>
              </a:spcBef>
              <a:spcAft>
                <a:spcPts val="0"/>
              </a:spcAft>
              <a:buClr>
                <a:schemeClr val="dk1"/>
              </a:buClr>
              <a:buSzPts val="1500"/>
              <a:buChar char="•"/>
              <a:defRPr b="0" i="0" sz="2400">
                <a:latin typeface="Arial"/>
                <a:ea typeface="Arial"/>
                <a:cs typeface="Arial"/>
                <a:sym typeface="Arial"/>
              </a:defRPr>
            </a:lvl1pPr>
            <a:lvl2pPr indent="-317500" lvl="1" marL="9144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2pPr>
            <a:lvl3pPr indent="-317500" lvl="2" marL="13716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3pPr>
            <a:lvl4pPr indent="-317500" lvl="3" marL="18288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4pPr>
            <a:lvl5pPr indent="-317500" lvl="4" marL="22860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503" name="Google Shape;503;g38c7e55c319_3_48"/>
          <p:cNvSpPr txBox="1"/>
          <p:nvPr>
            <p:ph idx="12" type="sldNum"/>
          </p:nvPr>
        </p:nvSpPr>
        <p:spPr>
          <a:xfrm>
            <a:off x="11512551" y="6213473"/>
            <a:ext cx="578000" cy="3652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504" name="Google Shape;504;g38c7e55c319_3_48"/>
          <p:cNvSpPr txBox="1"/>
          <p:nvPr>
            <p:ph type="title"/>
          </p:nvPr>
        </p:nvSpPr>
        <p:spPr>
          <a:xfrm>
            <a:off x="972127" y="347853"/>
            <a:ext cx="10515600" cy="6008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dk1"/>
              </a:buClr>
              <a:buSzPts val="2100"/>
              <a:buFont typeface="Arial"/>
              <a:buNone/>
              <a:defRPr b="0" i="0" sz="28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3">
  <p:cSld name="Title, Subtitle &amp; Content 3">
    <p:bg>
      <p:bgPr>
        <a:blipFill>
          <a:blip r:embed="rId2">
            <a:alphaModFix/>
          </a:blip>
          <a:stretch>
            <a:fillRect/>
          </a:stretch>
        </a:blipFill>
      </p:bgPr>
    </p:bg>
    <p:spTree>
      <p:nvGrpSpPr>
        <p:cNvPr id="505" name="Shape 505"/>
        <p:cNvGrpSpPr/>
        <p:nvPr/>
      </p:nvGrpSpPr>
      <p:grpSpPr>
        <a:xfrm>
          <a:off x="0" y="0"/>
          <a:ext cx="0" cy="0"/>
          <a:chOff x="0" y="0"/>
          <a:chExt cx="0" cy="0"/>
        </a:xfrm>
      </p:grpSpPr>
      <p:sp>
        <p:nvSpPr>
          <p:cNvPr id="506" name="Google Shape;506;g38c7e55c319_3_52"/>
          <p:cNvSpPr txBox="1"/>
          <p:nvPr>
            <p:ph idx="1" type="body"/>
          </p:nvPr>
        </p:nvSpPr>
        <p:spPr>
          <a:xfrm>
            <a:off x="971551" y="1133475"/>
            <a:ext cx="10515600" cy="4660000"/>
          </a:xfrm>
          <a:prstGeom prst="rect">
            <a:avLst/>
          </a:prstGeom>
          <a:noFill/>
          <a:ln>
            <a:noFill/>
          </a:ln>
        </p:spPr>
        <p:txBody>
          <a:bodyPr anchorCtr="0" anchor="t" bIns="34275" lIns="68575" spcFirstLastPara="1" rIns="68575" wrap="square" tIns="34275">
            <a:normAutofit/>
          </a:bodyPr>
          <a:lstStyle>
            <a:lvl1pPr indent="-323850" lvl="0" marL="457200" algn="l">
              <a:lnSpc>
                <a:spcPct val="114000"/>
              </a:lnSpc>
              <a:spcBef>
                <a:spcPts val="1067"/>
              </a:spcBef>
              <a:spcAft>
                <a:spcPts val="0"/>
              </a:spcAft>
              <a:buClr>
                <a:schemeClr val="dk1"/>
              </a:buClr>
              <a:buSzPts val="1500"/>
              <a:buChar char="•"/>
              <a:defRPr b="0" i="0" sz="2400">
                <a:latin typeface="Arial"/>
                <a:ea typeface="Arial"/>
                <a:cs typeface="Arial"/>
                <a:sym typeface="Arial"/>
              </a:defRPr>
            </a:lvl1pPr>
            <a:lvl2pPr indent="-317500" lvl="1" marL="9144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2pPr>
            <a:lvl3pPr indent="-317500" lvl="2" marL="13716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3pPr>
            <a:lvl4pPr indent="-317500" lvl="3" marL="18288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4pPr>
            <a:lvl5pPr indent="-317500" lvl="4" marL="22860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507" name="Google Shape;507;g38c7e55c319_3_52"/>
          <p:cNvSpPr txBox="1"/>
          <p:nvPr>
            <p:ph idx="12" type="sldNum"/>
          </p:nvPr>
        </p:nvSpPr>
        <p:spPr>
          <a:xfrm>
            <a:off x="11512551" y="6213473"/>
            <a:ext cx="578000" cy="3652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508" name="Google Shape;508;g38c7e55c319_3_52"/>
          <p:cNvSpPr txBox="1"/>
          <p:nvPr>
            <p:ph type="title"/>
          </p:nvPr>
        </p:nvSpPr>
        <p:spPr>
          <a:xfrm>
            <a:off x="972127" y="347853"/>
            <a:ext cx="10515600" cy="6008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dk1"/>
              </a:buClr>
              <a:buSzPts val="2100"/>
              <a:buFont typeface="Arial"/>
              <a:buNone/>
              <a:defRPr b="0" i="0" sz="28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509" name="Shape 509"/>
        <p:cNvGrpSpPr/>
        <p:nvPr/>
      </p:nvGrpSpPr>
      <p:grpSpPr>
        <a:xfrm>
          <a:off x="0" y="0"/>
          <a:ext cx="0" cy="0"/>
          <a:chOff x="0" y="0"/>
          <a:chExt cx="0" cy="0"/>
        </a:xfrm>
      </p:grpSpPr>
      <p:sp>
        <p:nvSpPr>
          <p:cNvPr id="510" name="Google Shape;510;g38c7e55c319_3_56"/>
          <p:cNvSpPr txBox="1"/>
          <p:nvPr>
            <p:ph type="title"/>
          </p:nvPr>
        </p:nvSpPr>
        <p:spPr>
          <a:xfrm>
            <a:off x="653667" y="600200"/>
            <a:ext cx="8490400" cy="5454400"/>
          </a:xfrm>
          <a:prstGeom prst="rect">
            <a:avLst/>
          </a:prstGeom>
          <a:noFill/>
          <a:ln>
            <a:noFill/>
          </a:ln>
        </p:spPr>
        <p:txBody>
          <a:bodyPr anchorCtr="0" anchor="ctr" bIns="68575" lIns="68575" spcFirstLastPara="1" rIns="68575" wrap="square" tIns="68575">
            <a:normAutofit/>
          </a:bodyPr>
          <a:lstStyle>
            <a:lvl1pPr lvl="0" algn="l">
              <a:lnSpc>
                <a:spcPct val="100000"/>
              </a:lnSpc>
              <a:spcBef>
                <a:spcPts val="0"/>
              </a:spcBef>
              <a:spcAft>
                <a:spcPts val="0"/>
              </a:spcAft>
              <a:buSzPts val="3600"/>
              <a:buNone/>
              <a:defRPr sz="6400"/>
            </a:lvl1pPr>
            <a:lvl2pPr lvl="1" algn="l">
              <a:lnSpc>
                <a:spcPct val="100000"/>
              </a:lnSpc>
              <a:spcBef>
                <a:spcPts val="0"/>
              </a:spcBef>
              <a:spcAft>
                <a:spcPts val="0"/>
              </a:spcAft>
              <a:buSzPts val="3600"/>
              <a:buNone/>
              <a:defRPr sz="6400"/>
            </a:lvl2pPr>
            <a:lvl3pPr lvl="2" algn="l">
              <a:lnSpc>
                <a:spcPct val="100000"/>
              </a:lnSpc>
              <a:spcBef>
                <a:spcPts val="0"/>
              </a:spcBef>
              <a:spcAft>
                <a:spcPts val="0"/>
              </a:spcAft>
              <a:buSzPts val="3600"/>
              <a:buNone/>
              <a:defRPr sz="6400"/>
            </a:lvl3pPr>
            <a:lvl4pPr lvl="3" algn="l">
              <a:lnSpc>
                <a:spcPct val="100000"/>
              </a:lnSpc>
              <a:spcBef>
                <a:spcPts val="0"/>
              </a:spcBef>
              <a:spcAft>
                <a:spcPts val="0"/>
              </a:spcAft>
              <a:buSzPts val="3600"/>
              <a:buNone/>
              <a:defRPr sz="6400"/>
            </a:lvl4pPr>
            <a:lvl5pPr lvl="4" algn="l">
              <a:lnSpc>
                <a:spcPct val="100000"/>
              </a:lnSpc>
              <a:spcBef>
                <a:spcPts val="0"/>
              </a:spcBef>
              <a:spcAft>
                <a:spcPts val="0"/>
              </a:spcAft>
              <a:buSzPts val="3600"/>
              <a:buNone/>
              <a:defRPr sz="6400"/>
            </a:lvl5pPr>
            <a:lvl6pPr lvl="5" algn="l">
              <a:lnSpc>
                <a:spcPct val="100000"/>
              </a:lnSpc>
              <a:spcBef>
                <a:spcPts val="0"/>
              </a:spcBef>
              <a:spcAft>
                <a:spcPts val="0"/>
              </a:spcAft>
              <a:buSzPts val="3600"/>
              <a:buNone/>
              <a:defRPr sz="6400"/>
            </a:lvl6pPr>
            <a:lvl7pPr lvl="6" algn="l">
              <a:lnSpc>
                <a:spcPct val="100000"/>
              </a:lnSpc>
              <a:spcBef>
                <a:spcPts val="0"/>
              </a:spcBef>
              <a:spcAft>
                <a:spcPts val="0"/>
              </a:spcAft>
              <a:buSzPts val="3600"/>
              <a:buNone/>
              <a:defRPr sz="6400"/>
            </a:lvl7pPr>
            <a:lvl8pPr lvl="7" algn="l">
              <a:lnSpc>
                <a:spcPct val="100000"/>
              </a:lnSpc>
              <a:spcBef>
                <a:spcPts val="0"/>
              </a:spcBef>
              <a:spcAft>
                <a:spcPts val="0"/>
              </a:spcAft>
              <a:buSzPts val="3600"/>
              <a:buNone/>
              <a:defRPr sz="6400"/>
            </a:lvl8pPr>
            <a:lvl9pPr lvl="8" algn="l">
              <a:lnSpc>
                <a:spcPct val="100000"/>
              </a:lnSpc>
              <a:spcBef>
                <a:spcPts val="0"/>
              </a:spcBef>
              <a:spcAft>
                <a:spcPts val="0"/>
              </a:spcAft>
              <a:buSzPts val="3600"/>
              <a:buNone/>
              <a:defRPr sz="6400"/>
            </a:lvl9pPr>
          </a:lstStyle>
          <a:p/>
        </p:txBody>
      </p:sp>
      <p:sp>
        <p:nvSpPr>
          <p:cNvPr id="511" name="Google Shape;511;g38c7e55c319_3_56"/>
          <p:cNvSpPr txBox="1"/>
          <p:nvPr>
            <p:ph idx="12" type="sldNum"/>
          </p:nvPr>
        </p:nvSpPr>
        <p:spPr>
          <a:xfrm>
            <a:off x="11296611" y="6217623"/>
            <a:ext cx="731600" cy="524800"/>
          </a:xfrm>
          <a:prstGeom prst="rect">
            <a:avLst/>
          </a:prstGeom>
          <a:noFill/>
          <a:ln>
            <a:noFill/>
          </a:ln>
        </p:spPr>
        <p:txBody>
          <a:bodyPr anchorCtr="0" anchor="ctr" bIns="68575" lIns="68575" spcFirstLastPara="1" rIns="68575" wrap="square" tIns="68575">
            <a:normAutofit/>
          </a:bodyPr>
          <a:lstStyle>
            <a:lvl1pPr indent="0" lvl="0" marL="0" marR="0" algn="r">
              <a:lnSpc>
                <a:spcPct val="100000"/>
              </a:lnSpc>
              <a:spcBef>
                <a:spcPts val="0"/>
              </a:spcBef>
              <a:spcAft>
                <a:spcPts val="0"/>
              </a:spcAft>
              <a:buClr>
                <a:srgbClr val="000000"/>
              </a:buClr>
              <a:buSzPts val="800"/>
              <a:buFont typeface="Arial"/>
              <a:buNone/>
              <a:defRPr b="0" i="0" sz="1333"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1333"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1333"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1333"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1333"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1333"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1333"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1333"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1333"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26">
  <p:cSld name="2_Title, Subtitle &amp; Content 2_20">
    <p:bg>
      <p:bgPr>
        <a:blipFill>
          <a:blip r:embed="rId2">
            <a:alphaModFix/>
          </a:blip>
          <a:stretch>
            <a:fillRect/>
          </a:stretch>
        </a:blipFill>
      </p:bgPr>
    </p:bg>
    <p:spTree>
      <p:nvGrpSpPr>
        <p:cNvPr id="56" name="Shape 56"/>
        <p:cNvGrpSpPr/>
        <p:nvPr/>
      </p:nvGrpSpPr>
      <p:grpSpPr>
        <a:xfrm>
          <a:off x="0" y="0"/>
          <a:ext cx="0" cy="0"/>
          <a:chOff x="0" y="0"/>
          <a:chExt cx="0" cy="0"/>
        </a:xfrm>
      </p:grpSpPr>
      <p:sp>
        <p:nvSpPr>
          <p:cNvPr id="57" name="Google Shape;57;p115"/>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100"/>
              </a:spcBef>
              <a:spcAft>
                <a:spcPts val="0"/>
              </a:spcAft>
              <a:buClr>
                <a:schemeClr val="dk1"/>
              </a:buClr>
              <a:buSzPts val="2000"/>
              <a:buChar char="•"/>
              <a:defRPr b="0" i="0" sz="2400">
                <a:latin typeface="Arial"/>
                <a:ea typeface="Arial"/>
                <a:cs typeface="Arial"/>
                <a:sym typeface="Arial"/>
              </a:defRPr>
            </a:lvl1pPr>
            <a:lvl2pPr indent="-349250" lvl="1" marL="9144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2pPr>
            <a:lvl3pPr indent="-349250" lvl="2" marL="13716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3pPr>
            <a:lvl4pPr indent="-349250" lvl="3" marL="18288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4pPr>
            <a:lvl5pPr indent="-349250" lvl="4" marL="22860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8" name="Google Shape;58;p115"/>
          <p:cNvSpPr txBox="1"/>
          <p:nvPr>
            <p:ph idx="12" type="sldNum"/>
          </p:nvPr>
        </p:nvSpPr>
        <p:spPr>
          <a:xfrm>
            <a:off x="11512550" y="6213474"/>
            <a:ext cx="5781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59" name="Google Shape;59;p115"/>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512" name="Shape 512"/>
        <p:cNvGrpSpPr/>
        <p:nvPr/>
      </p:nvGrpSpPr>
      <p:grpSpPr>
        <a:xfrm>
          <a:off x="0" y="0"/>
          <a:ext cx="0" cy="0"/>
          <a:chOff x="0" y="0"/>
          <a:chExt cx="0" cy="0"/>
        </a:xfrm>
      </p:grpSpPr>
      <p:sp>
        <p:nvSpPr>
          <p:cNvPr id="513" name="Google Shape;513;g38c7e55c319_3_59"/>
          <p:cNvSpPr txBox="1"/>
          <p:nvPr>
            <p:ph idx="12" type="sldNum"/>
          </p:nvPr>
        </p:nvSpPr>
        <p:spPr>
          <a:xfrm>
            <a:off x="11647204" y="6492875"/>
            <a:ext cx="533400" cy="3651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1200" u="none" cap="none" strike="noStrike">
                <a:solidFill>
                  <a:srgbClr val="888EB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1200" u="none" cap="none" strike="noStrike">
                <a:solidFill>
                  <a:srgbClr val="888EB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1200" u="none" cap="none" strike="noStrike">
                <a:solidFill>
                  <a:srgbClr val="888EB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1200" u="none" cap="none" strike="noStrike">
                <a:solidFill>
                  <a:srgbClr val="888EB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1200" u="none" cap="none" strike="noStrike">
                <a:solidFill>
                  <a:srgbClr val="888EB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1200" u="none" cap="none" strike="noStrike">
                <a:solidFill>
                  <a:srgbClr val="888EB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1200" u="none" cap="none" strike="noStrike">
                <a:solidFill>
                  <a:srgbClr val="888EB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1200" u="none" cap="none" strike="noStrike">
                <a:solidFill>
                  <a:srgbClr val="888EB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1200" u="none" cap="none" strike="noStrike">
                <a:solidFill>
                  <a:srgbClr val="888EB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514" name="Google Shape;514;g38c7e55c319_3_59"/>
          <p:cNvCxnSpPr/>
          <p:nvPr/>
        </p:nvCxnSpPr>
        <p:spPr>
          <a:xfrm>
            <a:off x="838200" y="1322507"/>
            <a:ext cx="10515600" cy="0"/>
          </a:xfrm>
          <a:prstGeom prst="straightConnector1">
            <a:avLst/>
          </a:prstGeom>
          <a:noFill/>
          <a:ln cap="flat" cmpd="sng" w="12700">
            <a:solidFill>
              <a:srgbClr val="F1CB03"/>
            </a:solidFill>
            <a:prstDash val="solid"/>
            <a:miter lim="800000"/>
            <a:headEnd len="sm" w="sm" type="none"/>
            <a:tailEnd len="sm" w="sm" type="none"/>
          </a:ln>
        </p:spPr>
      </p:cxnSp>
      <p:sp>
        <p:nvSpPr>
          <p:cNvPr id="515" name="Google Shape;515;g38c7e55c319_3_59"/>
          <p:cNvSpPr txBox="1"/>
          <p:nvPr>
            <p:ph type="title"/>
          </p:nvPr>
        </p:nvSpPr>
        <p:spPr>
          <a:xfrm>
            <a:off x="838200" y="238998"/>
            <a:ext cx="10515600" cy="13257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00539B"/>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1 Line &amp; Content">
  <p:cSld name="2_Title 1 Line &amp; Content 2">
    <p:bg>
      <p:bgPr>
        <a:blipFill>
          <a:blip r:embed="rId2">
            <a:alphaModFix/>
          </a:blip>
          <a:stretch>
            <a:fillRect/>
          </a:stretch>
        </a:blipFill>
      </p:bgPr>
    </p:bg>
    <p:spTree>
      <p:nvGrpSpPr>
        <p:cNvPr id="516" name="Shape 516"/>
        <p:cNvGrpSpPr/>
        <p:nvPr/>
      </p:nvGrpSpPr>
      <p:grpSpPr>
        <a:xfrm>
          <a:off x="0" y="0"/>
          <a:ext cx="0" cy="0"/>
          <a:chOff x="0" y="0"/>
          <a:chExt cx="0" cy="0"/>
        </a:xfrm>
      </p:grpSpPr>
      <p:sp>
        <p:nvSpPr>
          <p:cNvPr id="517" name="Google Shape;517;g38c7e55c319_3_63"/>
          <p:cNvSpPr txBox="1"/>
          <p:nvPr>
            <p:ph type="title"/>
          </p:nvPr>
        </p:nvSpPr>
        <p:spPr>
          <a:xfrm>
            <a:off x="972127" y="347852"/>
            <a:ext cx="10515600" cy="8480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dk1"/>
              </a:buClr>
              <a:buSzPts val="2100"/>
              <a:buFont typeface="Arial"/>
              <a:buNone/>
              <a:defRPr b="0" i="0" sz="28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18" name="Google Shape;518;g38c7e55c319_3_63"/>
          <p:cNvSpPr txBox="1"/>
          <p:nvPr>
            <p:ph idx="12" type="sldNum"/>
          </p:nvPr>
        </p:nvSpPr>
        <p:spPr>
          <a:xfrm>
            <a:off x="11512551" y="6213473"/>
            <a:ext cx="578000" cy="3652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519" name="Google Shape;519;g38c7e55c319_3_63"/>
          <p:cNvSpPr/>
          <p:nvPr>
            <p:ph idx="2" type="pic"/>
          </p:nvPr>
        </p:nvSpPr>
        <p:spPr>
          <a:xfrm>
            <a:off x="971551" y="1362456"/>
            <a:ext cx="10541200" cy="4648400"/>
          </a:xfrm>
          <a:prstGeom prst="rect">
            <a:avLst/>
          </a:prstGeom>
          <a:noFill/>
          <a:ln>
            <a:noFill/>
          </a:ln>
        </p:spPr>
      </p:sp>
      <p:sp>
        <p:nvSpPr>
          <p:cNvPr id="520" name="Google Shape;520;g38c7e55c319_3_63"/>
          <p:cNvSpPr txBox="1"/>
          <p:nvPr>
            <p:ph idx="1" type="body"/>
          </p:nvPr>
        </p:nvSpPr>
        <p:spPr>
          <a:xfrm>
            <a:off x="849629" y="838200"/>
            <a:ext cx="10515600" cy="522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67"/>
              </a:spcBef>
              <a:spcAft>
                <a:spcPts val="0"/>
              </a:spcAft>
              <a:buClr>
                <a:srgbClr val="0066CC"/>
              </a:buClr>
              <a:buSzPts val="1700"/>
              <a:buNone/>
              <a:defRPr b="0" i="0" sz="2267">
                <a:solidFill>
                  <a:srgbClr val="0066CC"/>
                </a:solidFill>
                <a:latin typeface="Arial"/>
                <a:ea typeface="Arial"/>
                <a:cs typeface="Arial"/>
                <a:sym typeface="Arial"/>
              </a:defRPr>
            </a:lvl1pPr>
            <a:lvl2pPr indent="-342900" lvl="1" marL="914400" algn="l">
              <a:lnSpc>
                <a:spcPct val="90000"/>
              </a:lnSpc>
              <a:spcBef>
                <a:spcPts val="533"/>
              </a:spcBef>
              <a:spcAft>
                <a:spcPts val="0"/>
              </a:spcAft>
              <a:buClr>
                <a:schemeClr val="dk2"/>
              </a:buClr>
              <a:buSzPts val="1800"/>
              <a:buChar char="•"/>
              <a:defRPr>
                <a:solidFill>
                  <a:schemeClr val="dk2"/>
                </a:solidFill>
              </a:defRPr>
            </a:lvl2pPr>
            <a:lvl3pPr indent="-323850" lvl="2" marL="1371600" algn="l">
              <a:lnSpc>
                <a:spcPct val="90000"/>
              </a:lnSpc>
              <a:spcBef>
                <a:spcPts val="533"/>
              </a:spcBef>
              <a:spcAft>
                <a:spcPts val="0"/>
              </a:spcAft>
              <a:buClr>
                <a:schemeClr val="dk2"/>
              </a:buClr>
              <a:buSzPts val="1500"/>
              <a:buChar char="•"/>
              <a:defRPr>
                <a:solidFill>
                  <a:schemeClr val="dk2"/>
                </a:solidFill>
              </a:defRPr>
            </a:lvl3pPr>
            <a:lvl4pPr indent="-317500" lvl="3" marL="1828800" algn="l">
              <a:lnSpc>
                <a:spcPct val="90000"/>
              </a:lnSpc>
              <a:spcBef>
                <a:spcPts val="533"/>
              </a:spcBef>
              <a:spcAft>
                <a:spcPts val="0"/>
              </a:spcAft>
              <a:buClr>
                <a:schemeClr val="dk2"/>
              </a:buClr>
              <a:buSzPts val="1400"/>
              <a:buChar char="•"/>
              <a:defRPr>
                <a:solidFill>
                  <a:schemeClr val="dk2"/>
                </a:solidFill>
              </a:defRPr>
            </a:lvl4pPr>
            <a:lvl5pPr indent="-317500" lvl="4" marL="2286000" algn="l">
              <a:lnSpc>
                <a:spcPct val="90000"/>
              </a:lnSpc>
              <a:spcBef>
                <a:spcPts val="533"/>
              </a:spcBef>
              <a:spcAft>
                <a:spcPts val="0"/>
              </a:spcAft>
              <a:buClr>
                <a:schemeClr val="dk2"/>
              </a:buClr>
              <a:buSzPts val="1400"/>
              <a:buChar char="•"/>
              <a:defRPr>
                <a:solidFill>
                  <a:schemeClr val="dk2"/>
                </a:solidFill>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1">
  <p:cSld name="Title, Subtitle &amp; Content 1">
    <p:bg>
      <p:bgPr>
        <a:blipFill>
          <a:blip r:embed="rId2">
            <a:alphaModFix/>
          </a:blip>
          <a:stretch>
            <a:fillRect/>
          </a:stretch>
        </a:blipFill>
      </p:bgPr>
    </p:bg>
    <p:spTree>
      <p:nvGrpSpPr>
        <p:cNvPr id="521" name="Shape 521"/>
        <p:cNvGrpSpPr/>
        <p:nvPr/>
      </p:nvGrpSpPr>
      <p:grpSpPr>
        <a:xfrm>
          <a:off x="0" y="0"/>
          <a:ext cx="0" cy="0"/>
          <a:chOff x="0" y="0"/>
          <a:chExt cx="0" cy="0"/>
        </a:xfrm>
      </p:grpSpPr>
      <p:sp>
        <p:nvSpPr>
          <p:cNvPr id="522" name="Google Shape;522;g38c7e55c319_3_68"/>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3" name="Google Shape;523;g38c7e55c319_3_68"/>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524" name="Google Shape;524;g38c7e55c319_3_68"/>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31 1">
  <p:cSld name="Title, Subtitle &amp; Content 31 1">
    <p:bg>
      <p:bgPr>
        <a:blipFill>
          <a:blip r:embed="rId2">
            <a:alphaModFix/>
          </a:blip>
          <a:stretch>
            <a:fillRect/>
          </a:stretch>
        </a:blipFill>
      </p:bgPr>
    </p:bg>
    <p:spTree>
      <p:nvGrpSpPr>
        <p:cNvPr id="525" name="Shape 525"/>
        <p:cNvGrpSpPr/>
        <p:nvPr/>
      </p:nvGrpSpPr>
      <p:grpSpPr>
        <a:xfrm>
          <a:off x="0" y="0"/>
          <a:ext cx="0" cy="0"/>
          <a:chOff x="0" y="0"/>
          <a:chExt cx="0" cy="0"/>
        </a:xfrm>
      </p:grpSpPr>
      <p:sp>
        <p:nvSpPr>
          <p:cNvPr id="526" name="Google Shape;526;g38c7e55c319_3_72"/>
          <p:cNvSpPr txBox="1"/>
          <p:nvPr>
            <p:ph idx="12" type="sldNum"/>
          </p:nvPr>
        </p:nvSpPr>
        <p:spPr>
          <a:xfrm>
            <a:off x="11512551" y="6213475"/>
            <a:ext cx="578000" cy="3652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527" name="Google Shape;527;g38c7e55c319_3_72"/>
          <p:cNvSpPr txBox="1"/>
          <p:nvPr>
            <p:ph type="title"/>
          </p:nvPr>
        </p:nvSpPr>
        <p:spPr>
          <a:xfrm>
            <a:off x="972127" y="347852"/>
            <a:ext cx="10515600" cy="6052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dk1"/>
              </a:buClr>
              <a:buSzPts val="2100"/>
              <a:buFont typeface="Arial"/>
              <a:buNone/>
              <a:defRPr b="0" i="0" sz="28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8" name="Shape 528"/>
        <p:cNvGrpSpPr/>
        <p:nvPr/>
      </p:nvGrpSpPr>
      <p:grpSpPr>
        <a:xfrm>
          <a:off x="0" y="0"/>
          <a:ext cx="0" cy="0"/>
          <a:chOff x="0" y="0"/>
          <a:chExt cx="0" cy="0"/>
        </a:xfrm>
      </p:grpSpPr>
      <p:sp>
        <p:nvSpPr>
          <p:cNvPr id="529" name="Google Shape;529;g38c7e55c319_3_75"/>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36" name="Shape 536"/>
        <p:cNvGrpSpPr/>
        <p:nvPr/>
      </p:nvGrpSpPr>
      <p:grpSpPr>
        <a:xfrm>
          <a:off x="0" y="0"/>
          <a:ext cx="0" cy="0"/>
          <a:chOff x="0" y="0"/>
          <a:chExt cx="0" cy="0"/>
        </a:xfrm>
      </p:grpSpPr>
      <p:sp>
        <p:nvSpPr>
          <p:cNvPr id="537" name="Google Shape;537;g38c7e55c319_12_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2"/>
              </a:buClr>
              <a:buSzPts val="6000"/>
              <a:buFont typeface="Arial"/>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8" name="Google Shape;538;g38c7e55c319_12_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539" name="Google Shape;539;g38c7e55c319_12_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0" name="Google Shape;540;g38c7e55c319_12_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1" name="Google Shape;541;g38c7e55c319_12_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42" name="Shape 542"/>
        <p:cNvGrpSpPr/>
        <p:nvPr/>
      </p:nvGrpSpPr>
      <p:grpSpPr>
        <a:xfrm>
          <a:off x="0" y="0"/>
          <a:ext cx="0" cy="0"/>
          <a:chOff x="0" y="0"/>
          <a:chExt cx="0" cy="0"/>
        </a:xfrm>
      </p:grpSpPr>
      <p:sp>
        <p:nvSpPr>
          <p:cNvPr id="543" name="Google Shape;543;g38c7e55c319_12_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4" name="Google Shape;544;g38c7e55c319_12_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545" name="Google Shape;545;g38c7e55c319_12_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6" name="Google Shape;546;g38c7e55c319_12_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7" name="Google Shape;547;g38c7e55c319_12_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48" name="Shape 548"/>
        <p:cNvGrpSpPr/>
        <p:nvPr/>
      </p:nvGrpSpPr>
      <p:grpSpPr>
        <a:xfrm>
          <a:off x="0" y="0"/>
          <a:ext cx="0" cy="0"/>
          <a:chOff x="0" y="0"/>
          <a:chExt cx="0" cy="0"/>
        </a:xfrm>
      </p:grpSpPr>
      <p:sp>
        <p:nvSpPr>
          <p:cNvPr id="549" name="Google Shape;549;g38c7e55c319_12_1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2"/>
              </a:buClr>
              <a:buSzPts val="6000"/>
              <a:buFont typeface="Arial"/>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0" name="Google Shape;550;g38c7e55c319_12_1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sz="2400">
                <a:solidFill>
                  <a:schemeClr val="lt1"/>
                </a:solidFill>
              </a:defRPr>
            </a:lvl1pPr>
            <a:lvl2pPr indent="-228600" lvl="1" marL="914400" algn="l">
              <a:lnSpc>
                <a:spcPct val="90000"/>
              </a:lnSpc>
              <a:spcBef>
                <a:spcPts val="500"/>
              </a:spcBef>
              <a:spcAft>
                <a:spcPts val="0"/>
              </a:spcAft>
              <a:buClr>
                <a:schemeClr val="lt1"/>
              </a:buClr>
              <a:buSzPts val="2000"/>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sp>
        <p:nvSpPr>
          <p:cNvPr id="551" name="Google Shape;551;g38c7e55c319_12_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2" name="Google Shape;552;g38c7e55c319_12_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3" name="Google Shape;553;g38c7e55c319_12_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54" name="Shape 554"/>
        <p:cNvGrpSpPr/>
        <p:nvPr/>
      </p:nvGrpSpPr>
      <p:grpSpPr>
        <a:xfrm>
          <a:off x="0" y="0"/>
          <a:ext cx="0" cy="0"/>
          <a:chOff x="0" y="0"/>
          <a:chExt cx="0" cy="0"/>
        </a:xfrm>
      </p:grpSpPr>
      <p:sp>
        <p:nvSpPr>
          <p:cNvPr id="555" name="Google Shape;555;g38c7e55c319_12_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6" name="Google Shape;556;g38c7e55c319_12_2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557" name="Google Shape;557;g38c7e55c319_12_2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558" name="Google Shape;558;g38c7e55c319_12_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9" name="Google Shape;559;g38c7e55c319_12_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0" name="Google Shape;560;g38c7e55c319_12_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61" name="Shape 561"/>
        <p:cNvGrpSpPr/>
        <p:nvPr/>
      </p:nvGrpSpPr>
      <p:grpSpPr>
        <a:xfrm>
          <a:off x="0" y="0"/>
          <a:ext cx="0" cy="0"/>
          <a:chOff x="0" y="0"/>
          <a:chExt cx="0" cy="0"/>
        </a:xfrm>
      </p:grpSpPr>
      <p:sp>
        <p:nvSpPr>
          <p:cNvPr id="562" name="Google Shape;562;g38c7e55c319_12_3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3" name="Google Shape;563;g38c7e55c319_12_3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564" name="Google Shape;564;g38c7e55c319_12_3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565" name="Google Shape;565;g38c7e55c319_12_3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566" name="Google Shape;566;g38c7e55c319_12_3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567" name="Google Shape;567;g38c7e55c319_12_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8" name="Google Shape;568;g38c7e55c319_12_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9" name="Google Shape;569;g38c7e55c319_12_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1">
  <p:cSld name="Title, Subtitle &amp; Content">
    <p:bg>
      <p:bgPr>
        <a:blipFill>
          <a:blip r:embed="rId2">
            <a:alphaModFix/>
          </a:blip>
          <a:stretch>
            <a:fillRect/>
          </a:stretch>
        </a:blipFill>
      </p:bgPr>
    </p:bg>
    <p:spTree>
      <p:nvGrpSpPr>
        <p:cNvPr id="60" name="Shape 60"/>
        <p:cNvGrpSpPr/>
        <p:nvPr/>
      </p:nvGrpSpPr>
      <p:grpSpPr>
        <a:xfrm>
          <a:off x="0" y="0"/>
          <a:ext cx="0" cy="0"/>
          <a:chOff x="0" y="0"/>
          <a:chExt cx="0" cy="0"/>
        </a:xfrm>
      </p:grpSpPr>
      <p:sp>
        <p:nvSpPr>
          <p:cNvPr id="61" name="Google Shape;61;p118"/>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1pPr>
            <a:lvl2pPr indent="0" lvl="1"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2pPr>
            <a:lvl3pPr indent="0" lvl="2"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3pPr>
            <a:lvl4pPr indent="0" lvl="3"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4pPr>
            <a:lvl5pPr indent="0" lvl="4"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5pPr>
            <a:lvl6pPr indent="0" lvl="5"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6pPr>
            <a:lvl7pPr indent="0" lvl="6"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7pPr>
            <a:lvl8pPr indent="0" lvl="7"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8pPr>
            <a:lvl9pPr indent="0" lvl="8"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62" name="Google Shape;62;p118"/>
          <p:cNvSpPr txBox="1"/>
          <p:nvPr>
            <p:ph idx="1" type="body"/>
          </p:nvPr>
        </p:nvSpPr>
        <p:spPr>
          <a:xfrm>
            <a:off x="849630" y="838200"/>
            <a:ext cx="10515600" cy="5229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rgbClr val="0066CC"/>
              </a:buClr>
              <a:buSzPts val="2200"/>
              <a:buNone/>
              <a:defRPr b="0" i="0" sz="2200">
                <a:solidFill>
                  <a:srgbClr val="0066CC"/>
                </a:solidFill>
                <a:latin typeface="Arial"/>
                <a:ea typeface="Arial"/>
                <a:cs typeface="Arial"/>
                <a:sym typeface="Arial"/>
              </a:defRPr>
            </a:lvl1pPr>
            <a:lvl2pPr indent="-381000" lvl="1" marL="914400" algn="l">
              <a:lnSpc>
                <a:spcPct val="90000"/>
              </a:lnSpc>
              <a:spcBef>
                <a:spcPts val="500"/>
              </a:spcBef>
              <a:spcAft>
                <a:spcPts val="0"/>
              </a:spcAft>
              <a:buClr>
                <a:schemeClr val="dk2"/>
              </a:buClr>
              <a:buSzPts val="2400"/>
              <a:buChar char="•"/>
              <a:defRPr>
                <a:solidFill>
                  <a:schemeClr val="dk2"/>
                </a:solidFill>
              </a:defRPr>
            </a:lvl2pPr>
            <a:lvl3pPr indent="-355600" lvl="2" marL="1371600" algn="l">
              <a:lnSpc>
                <a:spcPct val="90000"/>
              </a:lnSpc>
              <a:spcBef>
                <a:spcPts val="500"/>
              </a:spcBef>
              <a:spcAft>
                <a:spcPts val="0"/>
              </a:spcAft>
              <a:buClr>
                <a:schemeClr val="dk2"/>
              </a:buClr>
              <a:buSzPts val="2000"/>
              <a:buChar char="•"/>
              <a:defRPr>
                <a:solidFill>
                  <a:schemeClr val="dk2"/>
                </a:solidFill>
              </a:defRPr>
            </a:lvl3pPr>
            <a:lvl4pPr indent="-342900" lvl="3" marL="1828800" algn="l">
              <a:lnSpc>
                <a:spcPct val="90000"/>
              </a:lnSpc>
              <a:spcBef>
                <a:spcPts val="500"/>
              </a:spcBef>
              <a:spcAft>
                <a:spcPts val="0"/>
              </a:spcAft>
              <a:buClr>
                <a:schemeClr val="dk2"/>
              </a:buClr>
              <a:buSzPts val="1800"/>
              <a:buChar char="•"/>
              <a:defRPr>
                <a:solidFill>
                  <a:schemeClr val="dk2"/>
                </a:solidFill>
              </a:defRPr>
            </a:lvl4pPr>
            <a:lvl5pPr indent="-342900" lvl="4" marL="2286000" algn="l">
              <a:lnSpc>
                <a:spcPct val="90000"/>
              </a:lnSpc>
              <a:spcBef>
                <a:spcPts val="500"/>
              </a:spcBef>
              <a:spcAft>
                <a:spcPts val="0"/>
              </a:spcAft>
              <a:buClr>
                <a:schemeClr val="dk2"/>
              </a:buClr>
              <a:buSzPts val="1800"/>
              <a:buChar char="•"/>
              <a:defRPr>
                <a:solidFill>
                  <a:schemeClr val="dk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118"/>
          <p:cNvSpPr txBox="1"/>
          <p:nvPr>
            <p:ph type="title"/>
          </p:nvPr>
        </p:nvSpPr>
        <p:spPr>
          <a:xfrm>
            <a:off x="972127" y="347852"/>
            <a:ext cx="10515600" cy="8481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0" name="Shape 570"/>
        <p:cNvGrpSpPr/>
        <p:nvPr/>
      </p:nvGrpSpPr>
      <p:grpSpPr>
        <a:xfrm>
          <a:off x="0" y="0"/>
          <a:ext cx="0" cy="0"/>
          <a:chOff x="0" y="0"/>
          <a:chExt cx="0" cy="0"/>
        </a:xfrm>
      </p:grpSpPr>
      <p:sp>
        <p:nvSpPr>
          <p:cNvPr id="571" name="Google Shape;571;g38c7e55c319_12_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2" name="Google Shape;572;g38c7e55c319_12_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3" name="Google Shape;573;g38c7e55c319_12_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4" name="Google Shape;574;g38c7e55c319_12_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5" name="Shape 575"/>
        <p:cNvGrpSpPr/>
        <p:nvPr/>
      </p:nvGrpSpPr>
      <p:grpSpPr>
        <a:xfrm>
          <a:off x="0" y="0"/>
          <a:ext cx="0" cy="0"/>
          <a:chOff x="0" y="0"/>
          <a:chExt cx="0" cy="0"/>
        </a:xfrm>
      </p:grpSpPr>
      <p:sp>
        <p:nvSpPr>
          <p:cNvPr id="576" name="Google Shape;576;g38c7e55c319_12_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7" name="Google Shape;577;g38c7e55c319_12_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8" name="Google Shape;578;g38c7e55c319_12_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79" name="Shape 579"/>
        <p:cNvGrpSpPr/>
        <p:nvPr/>
      </p:nvGrpSpPr>
      <p:grpSpPr>
        <a:xfrm>
          <a:off x="0" y="0"/>
          <a:ext cx="0" cy="0"/>
          <a:chOff x="0" y="0"/>
          <a:chExt cx="0" cy="0"/>
        </a:xfrm>
      </p:grpSpPr>
      <p:sp>
        <p:nvSpPr>
          <p:cNvPr id="580" name="Google Shape;580;g38c7e55c319_12_4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2"/>
              </a:buClr>
              <a:buSzPts val="3200"/>
              <a:buFont typeface="Arial"/>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1" name="Google Shape;581;g38c7e55c319_12_4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lt1"/>
              </a:buClr>
              <a:buSzPts val="3200"/>
              <a:buChar char="•"/>
              <a:defRPr sz="3200"/>
            </a:lvl1pPr>
            <a:lvl2pPr indent="-406400" lvl="1" marL="914400" algn="l">
              <a:lnSpc>
                <a:spcPct val="90000"/>
              </a:lnSpc>
              <a:spcBef>
                <a:spcPts val="500"/>
              </a:spcBef>
              <a:spcAft>
                <a:spcPts val="0"/>
              </a:spcAft>
              <a:buClr>
                <a:schemeClr val="lt1"/>
              </a:buClr>
              <a:buSzPts val="2800"/>
              <a:buChar char="•"/>
              <a:defRPr sz="2800"/>
            </a:lvl2pPr>
            <a:lvl3pPr indent="-381000" lvl="2" marL="1371600" algn="l">
              <a:lnSpc>
                <a:spcPct val="90000"/>
              </a:lnSpc>
              <a:spcBef>
                <a:spcPts val="500"/>
              </a:spcBef>
              <a:spcAft>
                <a:spcPts val="0"/>
              </a:spcAft>
              <a:buClr>
                <a:schemeClr val="lt1"/>
              </a:buClr>
              <a:buSzPts val="2400"/>
              <a:buChar char="•"/>
              <a:defRPr sz="2400"/>
            </a:lvl3pPr>
            <a:lvl4pPr indent="-355600" lvl="3" marL="1828800" algn="l">
              <a:lnSpc>
                <a:spcPct val="90000"/>
              </a:lnSpc>
              <a:spcBef>
                <a:spcPts val="500"/>
              </a:spcBef>
              <a:spcAft>
                <a:spcPts val="0"/>
              </a:spcAft>
              <a:buClr>
                <a:schemeClr val="lt1"/>
              </a:buClr>
              <a:buSzPts val="2000"/>
              <a:buChar char="•"/>
              <a:defRPr sz="2000"/>
            </a:lvl4pPr>
            <a:lvl5pPr indent="-355600" lvl="4" marL="2286000" algn="l">
              <a:lnSpc>
                <a:spcPct val="90000"/>
              </a:lnSpc>
              <a:spcBef>
                <a:spcPts val="500"/>
              </a:spcBef>
              <a:spcAft>
                <a:spcPts val="0"/>
              </a:spcAft>
              <a:buClr>
                <a:schemeClr val="lt1"/>
              </a:buClr>
              <a:buSzPts val="2000"/>
              <a:buChar char="•"/>
              <a:defRPr sz="2000"/>
            </a:lvl5pPr>
            <a:lvl6pPr indent="-355600" lvl="5" marL="2743200" algn="l">
              <a:lnSpc>
                <a:spcPct val="90000"/>
              </a:lnSpc>
              <a:spcBef>
                <a:spcPts val="500"/>
              </a:spcBef>
              <a:spcAft>
                <a:spcPts val="0"/>
              </a:spcAft>
              <a:buClr>
                <a:schemeClr val="lt1"/>
              </a:buClr>
              <a:buSzPts val="2000"/>
              <a:buChar char="•"/>
              <a:defRPr sz="2000"/>
            </a:lvl6pPr>
            <a:lvl7pPr indent="-355600" lvl="6" marL="3200400" algn="l">
              <a:lnSpc>
                <a:spcPct val="90000"/>
              </a:lnSpc>
              <a:spcBef>
                <a:spcPts val="500"/>
              </a:spcBef>
              <a:spcAft>
                <a:spcPts val="0"/>
              </a:spcAft>
              <a:buClr>
                <a:schemeClr val="lt1"/>
              </a:buClr>
              <a:buSzPts val="2000"/>
              <a:buChar char="•"/>
              <a:defRPr sz="2000"/>
            </a:lvl7pPr>
            <a:lvl8pPr indent="-355600" lvl="7" marL="3657600" algn="l">
              <a:lnSpc>
                <a:spcPct val="90000"/>
              </a:lnSpc>
              <a:spcBef>
                <a:spcPts val="500"/>
              </a:spcBef>
              <a:spcAft>
                <a:spcPts val="0"/>
              </a:spcAft>
              <a:buClr>
                <a:schemeClr val="lt1"/>
              </a:buClr>
              <a:buSzPts val="2000"/>
              <a:buChar char="•"/>
              <a:defRPr sz="2000"/>
            </a:lvl8pPr>
            <a:lvl9pPr indent="-355600" lvl="8" marL="4114800" algn="l">
              <a:lnSpc>
                <a:spcPct val="90000"/>
              </a:lnSpc>
              <a:spcBef>
                <a:spcPts val="500"/>
              </a:spcBef>
              <a:spcAft>
                <a:spcPts val="0"/>
              </a:spcAft>
              <a:buClr>
                <a:schemeClr val="lt1"/>
              </a:buClr>
              <a:buSzPts val="2000"/>
              <a:buChar char="•"/>
              <a:defRPr sz="2000"/>
            </a:lvl9pPr>
          </a:lstStyle>
          <a:p/>
        </p:txBody>
      </p:sp>
      <p:sp>
        <p:nvSpPr>
          <p:cNvPr id="582" name="Google Shape;582;g38c7e55c319_12_4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583" name="Google Shape;583;g38c7e55c319_12_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4" name="Google Shape;584;g38c7e55c319_12_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5" name="Google Shape;585;g38c7e55c319_12_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86" name="Shape 586"/>
        <p:cNvGrpSpPr/>
        <p:nvPr/>
      </p:nvGrpSpPr>
      <p:grpSpPr>
        <a:xfrm>
          <a:off x="0" y="0"/>
          <a:ext cx="0" cy="0"/>
          <a:chOff x="0" y="0"/>
          <a:chExt cx="0" cy="0"/>
        </a:xfrm>
      </p:grpSpPr>
      <p:sp>
        <p:nvSpPr>
          <p:cNvPr id="587" name="Google Shape;587;g38c7e55c319_12_5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2"/>
              </a:buClr>
              <a:buSzPts val="3200"/>
              <a:buFont typeface="Arial"/>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8" name="Google Shape;588;g38c7e55c319_12_56"/>
          <p:cNvSpPr/>
          <p:nvPr>
            <p:ph idx="2" type="pic"/>
          </p:nvPr>
        </p:nvSpPr>
        <p:spPr>
          <a:xfrm>
            <a:off x="5183188" y="987425"/>
            <a:ext cx="6172200" cy="4873625"/>
          </a:xfrm>
          <a:prstGeom prst="rect">
            <a:avLst/>
          </a:prstGeom>
          <a:noFill/>
          <a:ln>
            <a:noFill/>
          </a:ln>
        </p:spPr>
      </p:sp>
      <p:sp>
        <p:nvSpPr>
          <p:cNvPr id="589" name="Google Shape;589;g38c7e55c319_12_5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590" name="Google Shape;590;g38c7e55c319_12_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1" name="Google Shape;591;g38c7e55c319_12_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2" name="Google Shape;592;g38c7e55c319_12_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93" name="Shape 593"/>
        <p:cNvGrpSpPr/>
        <p:nvPr/>
      </p:nvGrpSpPr>
      <p:grpSpPr>
        <a:xfrm>
          <a:off x="0" y="0"/>
          <a:ext cx="0" cy="0"/>
          <a:chOff x="0" y="0"/>
          <a:chExt cx="0" cy="0"/>
        </a:xfrm>
      </p:grpSpPr>
      <p:sp>
        <p:nvSpPr>
          <p:cNvPr id="594" name="Google Shape;594;g38c7e55c319_12_6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5" name="Google Shape;595;g38c7e55c319_12_6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596" name="Google Shape;596;g38c7e55c319_12_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7" name="Google Shape;597;g38c7e55c319_12_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8" name="Google Shape;598;g38c7e55c319_12_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99" name="Shape 599"/>
        <p:cNvGrpSpPr/>
        <p:nvPr/>
      </p:nvGrpSpPr>
      <p:grpSpPr>
        <a:xfrm>
          <a:off x="0" y="0"/>
          <a:ext cx="0" cy="0"/>
          <a:chOff x="0" y="0"/>
          <a:chExt cx="0" cy="0"/>
        </a:xfrm>
      </p:grpSpPr>
      <p:sp>
        <p:nvSpPr>
          <p:cNvPr id="600" name="Google Shape;600;g38c7e55c319_12_6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1" name="Google Shape;601;g38c7e55c319_12_6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602" name="Google Shape;602;g38c7e55c319_12_6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3" name="Google Shape;603;g38c7e55c319_12_6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4" name="Google Shape;604;g38c7e55c319_12_6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31 1 1">
  <p:cSld name="2_Title, Subtitle &amp; Content_10">
    <p:bg>
      <p:bgPr>
        <a:blipFill>
          <a:blip r:embed="rId2">
            <a:alphaModFix/>
          </a:blip>
          <a:stretch>
            <a:fillRect/>
          </a:stretch>
        </a:blipFill>
      </p:bgPr>
    </p:bg>
    <p:spTree>
      <p:nvGrpSpPr>
        <p:cNvPr id="64" name="Shape 64"/>
        <p:cNvGrpSpPr/>
        <p:nvPr/>
      </p:nvGrpSpPr>
      <p:grpSpPr>
        <a:xfrm>
          <a:off x="0" y="0"/>
          <a:ext cx="0" cy="0"/>
          <a:chOff x="0" y="0"/>
          <a:chExt cx="0" cy="0"/>
        </a:xfrm>
      </p:grpSpPr>
      <p:sp>
        <p:nvSpPr>
          <p:cNvPr id="65" name="Google Shape;65;p121"/>
          <p:cNvSpPr txBox="1"/>
          <p:nvPr>
            <p:ph idx="12" type="sldNum"/>
          </p:nvPr>
        </p:nvSpPr>
        <p:spPr>
          <a:xfrm>
            <a:off x="11512550" y="6213474"/>
            <a:ext cx="5781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66" name="Google Shape;66;p121"/>
          <p:cNvSpPr txBox="1"/>
          <p:nvPr>
            <p:ph type="title"/>
          </p:nvPr>
        </p:nvSpPr>
        <p:spPr>
          <a:xfrm>
            <a:off x="972127" y="347852"/>
            <a:ext cx="10515600" cy="6051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4">
  <p:cSld name="2_Title, Subtitle &amp; Content 2_3">
    <p:bg>
      <p:bgPr>
        <a:blipFill>
          <a:blip r:embed="rId2">
            <a:alphaModFix/>
          </a:blip>
          <a:stretch>
            <a:fillRect/>
          </a:stretch>
        </a:blipFill>
      </p:bgPr>
    </p:bg>
    <p:spTree>
      <p:nvGrpSpPr>
        <p:cNvPr id="67" name="Shape 67"/>
        <p:cNvGrpSpPr/>
        <p:nvPr/>
      </p:nvGrpSpPr>
      <p:grpSpPr>
        <a:xfrm>
          <a:off x="0" y="0"/>
          <a:ext cx="0" cy="0"/>
          <a:chOff x="0" y="0"/>
          <a:chExt cx="0" cy="0"/>
        </a:xfrm>
      </p:grpSpPr>
      <p:sp>
        <p:nvSpPr>
          <p:cNvPr id="68" name="Google Shape;68;p122"/>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122"/>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70" name="Google Shape;70;p122"/>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27">
  <p:cSld name="1_Title, Subtitle &amp; Content_2">
    <p:bg>
      <p:bgPr>
        <a:blipFill>
          <a:blip r:embed="rId2">
            <a:alphaModFix/>
          </a:blip>
          <a:stretch>
            <a:fillRect/>
          </a:stretch>
        </a:blipFill>
      </p:bgPr>
    </p:bg>
    <p:spTree>
      <p:nvGrpSpPr>
        <p:cNvPr id="71" name="Shape 71"/>
        <p:cNvGrpSpPr/>
        <p:nvPr/>
      </p:nvGrpSpPr>
      <p:grpSpPr>
        <a:xfrm>
          <a:off x="0" y="0"/>
          <a:ext cx="0" cy="0"/>
          <a:chOff x="0" y="0"/>
          <a:chExt cx="0" cy="0"/>
        </a:xfrm>
      </p:grpSpPr>
      <p:sp>
        <p:nvSpPr>
          <p:cNvPr id="72" name="Google Shape;72;p123"/>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123"/>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74" name="Google Shape;74;p123"/>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10">
  <p:cSld name="2_Title, Subtitle &amp; Content 2_9">
    <p:bg>
      <p:bgPr>
        <a:blipFill>
          <a:blip r:embed="rId2">
            <a:alphaModFix/>
          </a:blip>
          <a:stretch>
            <a:fillRect/>
          </a:stretch>
        </a:blipFill>
      </p:bgPr>
    </p:bg>
    <p:spTree>
      <p:nvGrpSpPr>
        <p:cNvPr id="75" name="Shape 75"/>
        <p:cNvGrpSpPr/>
        <p:nvPr/>
      </p:nvGrpSpPr>
      <p:grpSpPr>
        <a:xfrm>
          <a:off x="0" y="0"/>
          <a:ext cx="0" cy="0"/>
          <a:chOff x="0" y="0"/>
          <a:chExt cx="0" cy="0"/>
        </a:xfrm>
      </p:grpSpPr>
      <p:sp>
        <p:nvSpPr>
          <p:cNvPr id="76" name="Google Shape;76;p124"/>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4"/>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78" name="Google Shape;78;p124"/>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1">
  <p:cSld name="Title Slide">
    <p:bg>
      <p:bgPr>
        <a:blipFill>
          <a:blip r:embed="rId2">
            <a:alphaModFix/>
          </a:blip>
          <a:stretch>
            <a:fillRect/>
          </a:stretch>
        </a:blipFill>
      </p:bgPr>
    </p:bg>
    <p:spTree>
      <p:nvGrpSpPr>
        <p:cNvPr id="79" name="Shape 79"/>
        <p:cNvGrpSpPr/>
        <p:nvPr/>
      </p:nvGrpSpPr>
      <p:grpSpPr>
        <a:xfrm>
          <a:off x="0" y="0"/>
          <a:ext cx="0" cy="0"/>
          <a:chOff x="0" y="0"/>
          <a:chExt cx="0" cy="0"/>
        </a:xfrm>
      </p:grpSpPr>
      <p:sp>
        <p:nvSpPr>
          <p:cNvPr id="80" name="Google Shape;80;p125"/>
          <p:cNvSpPr txBox="1"/>
          <p:nvPr>
            <p:ph type="ctrTitle"/>
          </p:nvPr>
        </p:nvSpPr>
        <p:spPr>
          <a:xfrm>
            <a:off x="1524000" y="3077521"/>
            <a:ext cx="9144000" cy="506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b="0" i="0"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125"/>
          <p:cNvSpPr txBox="1"/>
          <p:nvPr>
            <p:ph idx="1" type="subTitle"/>
          </p:nvPr>
        </p:nvSpPr>
        <p:spPr>
          <a:xfrm>
            <a:off x="1524000" y="3551164"/>
            <a:ext cx="9144000" cy="411300"/>
          </a:xfrm>
          <a:prstGeom prst="rect">
            <a:avLst/>
          </a:prstGeom>
          <a:noFill/>
          <a:ln>
            <a:noFill/>
          </a:ln>
        </p:spPr>
        <p:txBody>
          <a:bodyPr anchorCtr="0" anchor="b" bIns="45700" lIns="91425" spcFirstLastPara="1" rIns="91425" wrap="square" tIns="45700">
            <a:noAutofit/>
          </a:bodyPr>
          <a:lstStyle>
            <a:lvl1pPr lvl="0" algn="l">
              <a:lnSpc>
                <a:spcPct val="90000"/>
              </a:lnSpc>
              <a:spcBef>
                <a:spcPts val="1000"/>
              </a:spcBef>
              <a:spcAft>
                <a:spcPts val="0"/>
              </a:spcAft>
              <a:buClr>
                <a:schemeClr val="dk1"/>
              </a:buClr>
              <a:buSzPts val="2200"/>
              <a:buNone/>
              <a:defRPr b="0" i="0" sz="2200" u="none" cap="none" strike="noStrike">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2" name="Google Shape;82;p125"/>
          <p:cNvSpPr txBox="1"/>
          <p:nvPr>
            <p:ph idx="2" type="body"/>
          </p:nvPr>
        </p:nvSpPr>
        <p:spPr>
          <a:xfrm>
            <a:off x="2758698" y="4502475"/>
            <a:ext cx="7909200" cy="1079400"/>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rgbClr val="0066CC"/>
              </a:buClr>
              <a:buSzPts val="1400"/>
              <a:buFont typeface="Arial"/>
              <a:buNone/>
              <a:defRPr b="0" i="0" sz="1400">
                <a:solidFill>
                  <a:srgbClr val="0066CC"/>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125"/>
          <p:cNvSpPr txBox="1"/>
          <p:nvPr>
            <p:ph idx="3" type="body"/>
          </p:nvPr>
        </p:nvSpPr>
        <p:spPr>
          <a:xfrm>
            <a:off x="1482429" y="3891609"/>
            <a:ext cx="5034000" cy="4968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800"/>
              <a:buNone/>
              <a:defRPr sz="1800">
                <a:solidFill>
                  <a:srgbClr val="0066CC"/>
                </a:solidFill>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31">
  <p:cSld name="2_Title, Subtitle &amp; Content_6">
    <p:bg>
      <p:bgPr>
        <a:blipFill>
          <a:blip r:embed="rId2">
            <a:alphaModFix/>
          </a:blip>
          <a:stretch>
            <a:fillRect/>
          </a:stretch>
        </a:blipFill>
      </p:bgPr>
    </p:bg>
    <p:spTree>
      <p:nvGrpSpPr>
        <p:cNvPr id="84" name="Shape 84"/>
        <p:cNvGrpSpPr/>
        <p:nvPr/>
      </p:nvGrpSpPr>
      <p:grpSpPr>
        <a:xfrm>
          <a:off x="0" y="0"/>
          <a:ext cx="0" cy="0"/>
          <a:chOff x="0" y="0"/>
          <a:chExt cx="0" cy="0"/>
        </a:xfrm>
      </p:grpSpPr>
      <p:sp>
        <p:nvSpPr>
          <p:cNvPr id="85" name="Google Shape;85;p126"/>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86" name="Google Shape;86;p126"/>
          <p:cNvSpPr txBox="1"/>
          <p:nvPr>
            <p:ph type="title"/>
          </p:nvPr>
        </p:nvSpPr>
        <p:spPr>
          <a:xfrm>
            <a:off x="972127" y="347852"/>
            <a:ext cx="10515600" cy="6051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32">
  <p:cSld name="2_Title, Subtitle &amp; Content 2_21">
    <p:bg>
      <p:bgPr>
        <a:blipFill>
          <a:blip r:embed="rId2">
            <a:alphaModFix/>
          </a:blip>
          <a:stretch>
            <a:fillRect/>
          </a:stretch>
        </a:blipFill>
      </p:bgPr>
    </p:bg>
    <p:spTree>
      <p:nvGrpSpPr>
        <p:cNvPr id="87" name="Shape 87"/>
        <p:cNvGrpSpPr/>
        <p:nvPr/>
      </p:nvGrpSpPr>
      <p:grpSpPr>
        <a:xfrm>
          <a:off x="0" y="0"/>
          <a:ext cx="0" cy="0"/>
          <a:chOff x="0" y="0"/>
          <a:chExt cx="0" cy="0"/>
        </a:xfrm>
      </p:grpSpPr>
      <p:sp>
        <p:nvSpPr>
          <p:cNvPr id="88" name="Google Shape;88;p127"/>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127"/>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90" name="Google Shape;90;p127"/>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p:cSld name="2_Title, Subtitle &amp; Content">
    <p:bg>
      <p:bgPr>
        <a:blipFill>
          <a:blip r:embed="rId2">
            <a:alphaModFix/>
          </a:blip>
          <a:stretch>
            <a:fillRect/>
          </a:stretch>
        </a:blipFill>
      </p:bgPr>
    </p:bg>
    <p:spTree>
      <p:nvGrpSpPr>
        <p:cNvPr id="20" name="Shape 20"/>
        <p:cNvGrpSpPr/>
        <p:nvPr/>
      </p:nvGrpSpPr>
      <p:grpSpPr>
        <a:xfrm>
          <a:off x="0" y="0"/>
          <a:ext cx="0" cy="0"/>
          <a:chOff x="0" y="0"/>
          <a:chExt cx="0" cy="0"/>
        </a:xfrm>
      </p:grpSpPr>
      <p:sp>
        <p:nvSpPr>
          <p:cNvPr id="21" name="Google Shape;21;p112"/>
          <p:cNvSpPr txBox="1"/>
          <p:nvPr>
            <p:ph idx="1" type="body"/>
          </p:nvPr>
        </p:nvSpPr>
        <p:spPr>
          <a:xfrm>
            <a:off x="971550" y="1361190"/>
            <a:ext cx="10515600" cy="4432300"/>
          </a:xfrm>
          <a:prstGeom prst="rect">
            <a:avLst/>
          </a:prstGeom>
          <a:noFill/>
          <a:ln>
            <a:noFill/>
          </a:ln>
        </p:spPr>
        <p:txBody>
          <a:bodyPr anchorCtr="0" anchor="t" bIns="45700" lIns="91425" spcFirstLastPara="1" rIns="91425" wrap="square" tIns="45700">
            <a:noAutofit/>
          </a:bodyPr>
          <a:lstStyle>
            <a:lvl1pPr indent="-355600" lvl="0" marL="45720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112"/>
          <p:cNvSpPr txBox="1"/>
          <p:nvPr>
            <p:ph idx="12" type="sldNum"/>
          </p:nvPr>
        </p:nvSpPr>
        <p:spPr>
          <a:xfrm>
            <a:off x="11512550" y="6213474"/>
            <a:ext cx="57785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3" name="Google Shape;23;p112"/>
          <p:cNvSpPr txBox="1"/>
          <p:nvPr>
            <p:ph idx="2" type="body"/>
          </p:nvPr>
        </p:nvSpPr>
        <p:spPr>
          <a:xfrm>
            <a:off x="849630" y="838200"/>
            <a:ext cx="10515600" cy="52299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rgbClr val="0066CC"/>
              </a:buClr>
              <a:buSzPts val="2200"/>
              <a:buNone/>
              <a:defRPr b="0" i="0" sz="2200">
                <a:solidFill>
                  <a:srgbClr val="0066CC"/>
                </a:solidFill>
                <a:latin typeface="Arial"/>
                <a:ea typeface="Arial"/>
                <a:cs typeface="Arial"/>
                <a:sym typeface="Arial"/>
              </a:defRPr>
            </a:lvl1pPr>
            <a:lvl2pPr indent="-381000" lvl="1" marL="914400" algn="l">
              <a:lnSpc>
                <a:spcPct val="90000"/>
              </a:lnSpc>
              <a:spcBef>
                <a:spcPts val="500"/>
              </a:spcBef>
              <a:spcAft>
                <a:spcPts val="0"/>
              </a:spcAft>
              <a:buClr>
                <a:schemeClr val="dk2"/>
              </a:buClr>
              <a:buSzPts val="2400"/>
              <a:buChar char="•"/>
              <a:defRPr>
                <a:solidFill>
                  <a:schemeClr val="dk2"/>
                </a:solidFill>
              </a:defRPr>
            </a:lvl2pPr>
            <a:lvl3pPr indent="-355600" lvl="2" marL="1371600" algn="l">
              <a:lnSpc>
                <a:spcPct val="90000"/>
              </a:lnSpc>
              <a:spcBef>
                <a:spcPts val="500"/>
              </a:spcBef>
              <a:spcAft>
                <a:spcPts val="0"/>
              </a:spcAft>
              <a:buClr>
                <a:schemeClr val="dk2"/>
              </a:buClr>
              <a:buSzPts val="2000"/>
              <a:buChar char="•"/>
              <a:defRPr>
                <a:solidFill>
                  <a:schemeClr val="dk2"/>
                </a:solidFill>
              </a:defRPr>
            </a:lvl3pPr>
            <a:lvl4pPr indent="-342900" lvl="3" marL="1828800" algn="l">
              <a:lnSpc>
                <a:spcPct val="90000"/>
              </a:lnSpc>
              <a:spcBef>
                <a:spcPts val="500"/>
              </a:spcBef>
              <a:spcAft>
                <a:spcPts val="0"/>
              </a:spcAft>
              <a:buClr>
                <a:schemeClr val="dk2"/>
              </a:buClr>
              <a:buSzPts val="1800"/>
              <a:buChar char="•"/>
              <a:defRPr>
                <a:solidFill>
                  <a:schemeClr val="dk2"/>
                </a:solidFill>
              </a:defRPr>
            </a:lvl4pPr>
            <a:lvl5pPr indent="-342900" lvl="4" marL="2286000" algn="l">
              <a:lnSpc>
                <a:spcPct val="90000"/>
              </a:lnSpc>
              <a:spcBef>
                <a:spcPts val="500"/>
              </a:spcBef>
              <a:spcAft>
                <a:spcPts val="0"/>
              </a:spcAft>
              <a:buClr>
                <a:schemeClr val="dk2"/>
              </a:buClr>
              <a:buSzPts val="1800"/>
              <a:buChar char="•"/>
              <a:defRPr>
                <a:solidFill>
                  <a:schemeClr val="dk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12"/>
          <p:cNvSpPr txBox="1"/>
          <p:nvPr>
            <p:ph type="title"/>
          </p:nvPr>
        </p:nvSpPr>
        <p:spPr>
          <a:xfrm>
            <a:off x="972127" y="347852"/>
            <a:ext cx="10515600" cy="101333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1">
  <p:cSld name="1_Section">
    <p:bg>
      <p:bgPr>
        <a:blipFill>
          <a:blip r:embed="rId2">
            <a:alphaModFix/>
          </a:blip>
          <a:stretch>
            <a:fillRect/>
          </a:stretch>
        </a:blipFill>
      </p:bgPr>
    </p:bg>
    <p:spTree>
      <p:nvGrpSpPr>
        <p:cNvPr id="91" name="Shape 91"/>
        <p:cNvGrpSpPr/>
        <p:nvPr/>
      </p:nvGrpSpPr>
      <p:grpSpPr>
        <a:xfrm>
          <a:off x="0" y="0"/>
          <a:ext cx="0" cy="0"/>
          <a:chOff x="0" y="0"/>
          <a:chExt cx="0" cy="0"/>
        </a:xfrm>
      </p:grpSpPr>
      <p:sp>
        <p:nvSpPr>
          <p:cNvPr id="92" name="Google Shape;92;p128"/>
          <p:cNvSpPr txBox="1"/>
          <p:nvPr>
            <p:ph type="title"/>
          </p:nvPr>
        </p:nvSpPr>
        <p:spPr>
          <a:xfrm>
            <a:off x="972127" y="1835088"/>
            <a:ext cx="10515600" cy="394500"/>
          </a:xfrm>
          <a:prstGeom prst="rect">
            <a:avLst/>
          </a:prstGeom>
          <a:noFill/>
          <a:ln>
            <a:noFill/>
          </a:ln>
        </p:spPr>
        <p:txBody>
          <a:bodyPr anchorCtr="0" anchor="t" bIns="45700" lIns="91425" spcFirstLastPara="1" rIns="91425" wrap="square" tIns="45700">
            <a:noAutofit/>
          </a:bodyPr>
          <a:lstStyle>
            <a:lvl1pPr lvl="0" algn="r">
              <a:lnSpc>
                <a:spcPct val="90000"/>
              </a:lnSpc>
              <a:spcBef>
                <a:spcPts val="0"/>
              </a:spcBef>
              <a:spcAft>
                <a:spcPts val="0"/>
              </a:spcAft>
              <a:buClr>
                <a:schemeClr val="dk1"/>
              </a:buClr>
              <a:buSzPts val="3200"/>
              <a:buFont typeface="Arial"/>
              <a:buNone/>
              <a:defRPr b="0" i="0"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28"/>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1 Line &amp; Content">
  <p:cSld name="1_Title 1 Line &amp; Content">
    <p:bg>
      <p:bgPr>
        <a:blipFill>
          <a:blip r:embed="rId2">
            <a:alphaModFix/>
          </a:blip>
          <a:stretch>
            <a:fillRect/>
          </a:stretch>
        </a:blipFill>
      </p:bgPr>
    </p:bg>
    <p:spTree>
      <p:nvGrpSpPr>
        <p:cNvPr id="94" name="Shape 94"/>
        <p:cNvGrpSpPr/>
        <p:nvPr/>
      </p:nvGrpSpPr>
      <p:grpSpPr>
        <a:xfrm>
          <a:off x="0" y="0"/>
          <a:ext cx="0" cy="0"/>
          <a:chOff x="0" y="0"/>
          <a:chExt cx="0" cy="0"/>
        </a:xfrm>
      </p:grpSpPr>
      <p:sp>
        <p:nvSpPr>
          <p:cNvPr id="95" name="Google Shape;95;p129"/>
          <p:cNvSpPr txBox="1"/>
          <p:nvPr>
            <p:ph type="title"/>
          </p:nvPr>
        </p:nvSpPr>
        <p:spPr>
          <a:xfrm>
            <a:off x="972127" y="347852"/>
            <a:ext cx="10515600" cy="84823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129"/>
          <p:cNvSpPr txBox="1"/>
          <p:nvPr>
            <p:ph idx="12" type="sldNum"/>
          </p:nvPr>
        </p:nvSpPr>
        <p:spPr>
          <a:xfrm>
            <a:off x="11512550" y="6213474"/>
            <a:ext cx="57785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97" name="Google Shape;97;p129"/>
          <p:cNvSpPr/>
          <p:nvPr>
            <p:ph idx="2" type="pic"/>
          </p:nvPr>
        </p:nvSpPr>
        <p:spPr>
          <a:xfrm>
            <a:off x="971550" y="1362456"/>
            <a:ext cx="10541000" cy="4648200"/>
          </a:xfrm>
          <a:prstGeom prst="rect">
            <a:avLst/>
          </a:prstGeom>
          <a:noFill/>
          <a:ln>
            <a:noFill/>
          </a:ln>
        </p:spPr>
      </p:sp>
      <p:sp>
        <p:nvSpPr>
          <p:cNvPr id="98" name="Google Shape;98;p129"/>
          <p:cNvSpPr txBox="1"/>
          <p:nvPr>
            <p:ph idx="1" type="body"/>
          </p:nvPr>
        </p:nvSpPr>
        <p:spPr>
          <a:xfrm>
            <a:off x="849630" y="838200"/>
            <a:ext cx="10515600" cy="52299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rgbClr val="0066CC"/>
              </a:buClr>
              <a:buSzPts val="2200"/>
              <a:buNone/>
              <a:defRPr b="0" i="0" sz="2200">
                <a:solidFill>
                  <a:srgbClr val="0066CC"/>
                </a:solidFill>
                <a:latin typeface="Arial"/>
                <a:ea typeface="Arial"/>
                <a:cs typeface="Arial"/>
                <a:sym typeface="Arial"/>
              </a:defRPr>
            </a:lvl1pPr>
            <a:lvl2pPr indent="-381000" lvl="1" marL="914400" algn="l">
              <a:lnSpc>
                <a:spcPct val="90000"/>
              </a:lnSpc>
              <a:spcBef>
                <a:spcPts val="500"/>
              </a:spcBef>
              <a:spcAft>
                <a:spcPts val="0"/>
              </a:spcAft>
              <a:buClr>
                <a:schemeClr val="dk2"/>
              </a:buClr>
              <a:buSzPts val="2400"/>
              <a:buChar char="•"/>
              <a:defRPr>
                <a:solidFill>
                  <a:schemeClr val="dk2"/>
                </a:solidFill>
              </a:defRPr>
            </a:lvl2pPr>
            <a:lvl3pPr indent="-355600" lvl="2" marL="1371600" algn="l">
              <a:lnSpc>
                <a:spcPct val="90000"/>
              </a:lnSpc>
              <a:spcBef>
                <a:spcPts val="500"/>
              </a:spcBef>
              <a:spcAft>
                <a:spcPts val="0"/>
              </a:spcAft>
              <a:buClr>
                <a:schemeClr val="dk2"/>
              </a:buClr>
              <a:buSzPts val="2000"/>
              <a:buChar char="•"/>
              <a:defRPr>
                <a:solidFill>
                  <a:schemeClr val="dk2"/>
                </a:solidFill>
              </a:defRPr>
            </a:lvl3pPr>
            <a:lvl4pPr indent="-342900" lvl="3" marL="1828800" algn="l">
              <a:lnSpc>
                <a:spcPct val="90000"/>
              </a:lnSpc>
              <a:spcBef>
                <a:spcPts val="500"/>
              </a:spcBef>
              <a:spcAft>
                <a:spcPts val="0"/>
              </a:spcAft>
              <a:buClr>
                <a:schemeClr val="dk2"/>
              </a:buClr>
              <a:buSzPts val="1800"/>
              <a:buChar char="•"/>
              <a:defRPr>
                <a:solidFill>
                  <a:schemeClr val="dk2"/>
                </a:solidFill>
              </a:defRPr>
            </a:lvl4pPr>
            <a:lvl5pPr indent="-342900" lvl="4" marL="2286000" algn="l">
              <a:lnSpc>
                <a:spcPct val="90000"/>
              </a:lnSpc>
              <a:spcBef>
                <a:spcPts val="500"/>
              </a:spcBef>
              <a:spcAft>
                <a:spcPts val="0"/>
              </a:spcAft>
              <a:buClr>
                <a:schemeClr val="dk2"/>
              </a:buClr>
              <a:buSzPts val="1800"/>
              <a:buChar char="•"/>
              <a:defRPr>
                <a:solidFill>
                  <a:schemeClr val="dk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ubtitle &amp; Content">
  <p:cSld name="2_Title, Subtitle &amp; Content 2">
    <p:bg>
      <p:bgPr>
        <a:blipFill>
          <a:blip r:embed="rId2">
            <a:alphaModFix/>
          </a:blip>
          <a:stretch>
            <a:fillRect/>
          </a:stretch>
        </a:blipFill>
      </p:bgPr>
    </p:bg>
    <p:spTree>
      <p:nvGrpSpPr>
        <p:cNvPr id="99" name="Shape 99"/>
        <p:cNvGrpSpPr/>
        <p:nvPr/>
      </p:nvGrpSpPr>
      <p:grpSpPr>
        <a:xfrm>
          <a:off x="0" y="0"/>
          <a:ext cx="0" cy="0"/>
          <a:chOff x="0" y="0"/>
          <a:chExt cx="0" cy="0"/>
        </a:xfrm>
      </p:grpSpPr>
      <p:sp>
        <p:nvSpPr>
          <p:cNvPr id="100" name="Google Shape;100;p130"/>
          <p:cNvSpPr txBox="1"/>
          <p:nvPr>
            <p:ph type="title"/>
          </p:nvPr>
        </p:nvSpPr>
        <p:spPr>
          <a:xfrm>
            <a:off x="972127" y="347852"/>
            <a:ext cx="10515600" cy="87363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30"/>
          <p:cNvSpPr txBox="1"/>
          <p:nvPr>
            <p:ph idx="1" type="body"/>
          </p:nvPr>
        </p:nvSpPr>
        <p:spPr>
          <a:xfrm>
            <a:off x="971550" y="1361190"/>
            <a:ext cx="5124450" cy="4432300"/>
          </a:xfrm>
          <a:prstGeom prst="rect">
            <a:avLst/>
          </a:prstGeom>
          <a:noFill/>
          <a:ln>
            <a:noFill/>
          </a:ln>
        </p:spPr>
        <p:txBody>
          <a:bodyPr anchorCtr="0" anchor="t" bIns="45700" lIns="91425" spcFirstLastPara="1" rIns="91425" wrap="square" tIns="45700">
            <a:noAutofit/>
          </a:bodyPr>
          <a:lstStyle>
            <a:lvl1pPr indent="-355600" lvl="0" marL="457200" algn="l">
              <a:lnSpc>
                <a:spcPct val="114000"/>
              </a:lnSpc>
              <a:spcBef>
                <a:spcPts val="1000"/>
              </a:spcBef>
              <a:spcAft>
                <a:spcPts val="0"/>
              </a:spcAft>
              <a:buClr>
                <a:schemeClr val="dk1"/>
              </a:buClr>
              <a:buSzPts val="2000"/>
              <a:buFont typeface="Arial"/>
              <a:buChar char="•"/>
              <a:defRPr b="0" i="0" sz="2400">
                <a:latin typeface="Arial"/>
                <a:ea typeface="Arial"/>
                <a:cs typeface="Arial"/>
                <a:sym typeface="Arial"/>
              </a:defRPr>
            </a:lvl1pPr>
            <a:lvl2pPr indent="-228600" lvl="1" marL="914400" algn="l">
              <a:lnSpc>
                <a:spcPct val="114000"/>
              </a:lnSpc>
              <a:spcBef>
                <a:spcPts val="500"/>
              </a:spcBef>
              <a:spcAft>
                <a:spcPts val="0"/>
              </a:spcAft>
              <a:buClr>
                <a:srgbClr val="0066CC"/>
              </a:buClr>
              <a:buSzPts val="1800"/>
              <a:buNone/>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Raleway Light"/>
                <a:ea typeface="Raleway Light"/>
                <a:cs typeface="Raleway Light"/>
                <a:sym typeface="Raleway Light"/>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Raleway Light"/>
                <a:ea typeface="Raleway Light"/>
                <a:cs typeface="Raleway Light"/>
                <a:sym typeface="Raleway Light"/>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Raleway Light"/>
                <a:ea typeface="Raleway Light"/>
                <a:cs typeface="Raleway Light"/>
                <a:sym typeface="Raleway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2" name="Google Shape;102;p130"/>
          <p:cNvSpPr txBox="1"/>
          <p:nvPr>
            <p:ph idx="12" type="sldNum"/>
          </p:nvPr>
        </p:nvSpPr>
        <p:spPr>
          <a:xfrm>
            <a:off x="11512550" y="6213474"/>
            <a:ext cx="57785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03" name="Google Shape;103;p130"/>
          <p:cNvSpPr txBox="1"/>
          <p:nvPr>
            <p:ph idx="2" type="body"/>
          </p:nvPr>
        </p:nvSpPr>
        <p:spPr>
          <a:xfrm>
            <a:off x="849630" y="838200"/>
            <a:ext cx="10515600" cy="52299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rgbClr val="0066CC"/>
              </a:buClr>
              <a:buSzPts val="2200"/>
              <a:buNone/>
              <a:defRPr b="0" i="0" sz="2200">
                <a:solidFill>
                  <a:srgbClr val="0066CC"/>
                </a:solidFill>
                <a:latin typeface="Arial"/>
                <a:ea typeface="Arial"/>
                <a:cs typeface="Arial"/>
                <a:sym typeface="Arial"/>
              </a:defRPr>
            </a:lvl1pPr>
            <a:lvl2pPr indent="-381000" lvl="1" marL="914400" algn="l">
              <a:lnSpc>
                <a:spcPct val="90000"/>
              </a:lnSpc>
              <a:spcBef>
                <a:spcPts val="500"/>
              </a:spcBef>
              <a:spcAft>
                <a:spcPts val="0"/>
              </a:spcAft>
              <a:buClr>
                <a:schemeClr val="dk2"/>
              </a:buClr>
              <a:buSzPts val="2400"/>
              <a:buChar char="•"/>
              <a:defRPr>
                <a:solidFill>
                  <a:schemeClr val="dk2"/>
                </a:solidFill>
              </a:defRPr>
            </a:lvl2pPr>
            <a:lvl3pPr indent="-355600" lvl="2" marL="1371600" algn="l">
              <a:lnSpc>
                <a:spcPct val="90000"/>
              </a:lnSpc>
              <a:spcBef>
                <a:spcPts val="500"/>
              </a:spcBef>
              <a:spcAft>
                <a:spcPts val="0"/>
              </a:spcAft>
              <a:buClr>
                <a:schemeClr val="dk2"/>
              </a:buClr>
              <a:buSzPts val="2000"/>
              <a:buChar char="•"/>
              <a:defRPr>
                <a:solidFill>
                  <a:schemeClr val="dk2"/>
                </a:solidFill>
              </a:defRPr>
            </a:lvl3pPr>
            <a:lvl4pPr indent="-342900" lvl="3" marL="1828800" algn="l">
              <a:lnSpc>
                <a:spcPct val="90000"/>
              </a:lnSpc>
              <a:spcBef>
                <a:spcPts val="500"/>
              </a:spcBef>
              <a:spcAft>
                <a:spcPts val="0"/>
              </a:spcAft>
              <a:buClr>
                <a:schemeClr val="dk2"/>
              </a:buClr>
              <a:buSzPts val="1800"/>
              <a:buChar char="•"/>
              <a:defRPr>
                <a:solidFill>
                  <a:schemeClr val="dk2"/>
                </a:solidFill>
              </a:defRPr>
            </a:lvl4pPr>
            <a:lvl5pPr indent="-342900" lvl="4" marL="2286000" algn="l">
              <a:lnSpc>
                <a:spcPct val="90000"/>
              </a:lnSpc>
              <a:spcBef>
                <a:spcPts val="500"/>
              </a:spcBef>
              <a:spcAft>
                <a:spcPts val="0"/>
              </a:spcAft>
              <a:buClr>
                <a:schemeClr val="dk2"/>
              </a:buClr>
              <a:buSzPts val="1800"/>
              <a:buChar char="•"/>
              <a:defRPr>
                <a:solidFill>
                  <a:schemeClr val="dk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130"/>
          <p:cNvSpPr txBox="1"/>
          <p:nvPr>
            <p:ph idx="3" type="body"/>
          </p:nvPr>
        </p:nvSpPr>
        <p:spPr>
          <a:xfrm>
            <a:off x="6313170" y="1361190"/>
            <a:ext cx="5124450" cy="4432300"/>
          </a:xfrm>
          <a:prstGeom prst="rect">
            <a:avLst/>
          </a:prstGeom>
          <a:noFill/>
          <a:ln>
            <a:noFill/>
          </a:ln>
        </p:spPr>
        <p:txBody>
          <a:bodyPr anchorCtr="0" anchor="t" bIns="45700" lIns="91425" spcFirstLastPara="1" rIns="91425" wrap="square" tIns="45700">
            <a:noAutofit/>
          </a:bodyPr>
          <a:lstStyle>
            <a:lvl1pPr indent="-355600" lvl="0" marL="457200" algn="l">
              <a:lnSpc>
                <a:spcPct val="114000"/>
              </a:lnSpc>
              <a:spcBef>
                <a:spcPts val="1000"/>
              </a:spcBef>
              <a:spcAft>
                <a:spcPts val="0"/>
              </a:spcAft>
              <a:buClr>
                <a:schemeClr val="dk1"/>
              </a:buClr>
              <a:buSzPts val="2000"/>
              <a:buFont typeface="Arial"/>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Raleway Light"/>
                <a:ea typeface="Raleway Light"/>
                <a:cs typeface="Raleway Light"/>
                <a:sym typeface="Raleway Light"/>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Raleway Light"/>
                <a:ea typeface="Raleway Light"/>
                <a:cs typeface="Raleway Light"/>
                <a:sym typeface="Raleway Light"/>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Raleway Light"/>
                <a:ea typeface="Raleway Light"/>
                <a:cs typeface="Raleway Light"/>
                <a:sym typeface="Raleway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5" name="Shape 105"/>
        <p:cNvGrpSpPr/>
        <p:nvPr/>
      </p:nvGrpSpPr>
      <p:grpSpPr>
        <a:xfrm>
          <a:off x="0" y="0"/>
          <a:ext cx="0" cy="0"/>
          <a:chOff x="0" y="0"/>
          <a:chExt cx="0" cy="0"/>
        </a:xfrm>
      </p:grpSpPr>
      <p:sp>
        <p:nvSpPr>
          <p:cNvPr id="106" name="Google Shape;106;p1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SzPts val="2800"/>
              <a:buChar char="•"/>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108" name="Google Shape;108;p1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SzPts val="2800"/>
              <a:buChar char="•"/>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109" name="Google Shape;109;p1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1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1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2">
  <p:cSld name="2_Title, Subtitle &amp; Content 2_1">
    <p:bg>
      <p:bgPr>
        <a:blipFill>
          <a:blip r:embed="rId2">
            <a:alphaModFix/>
          </a:blip>
          <a:stretch>
            <a:fillRect/>
          </a:stretch>
        </a:blipFill>
      </p:bgPr>
    </p:bg>
    <p:spTree>
      <p:nvGrpSpPr>
        <p:cNvPr id="112" name="Shape 112"/>
        <p:cNvGrpSpPr/>
        <p:nvPr/>
      </p:nvGrpSpPr>
      <p:grpSpPr>
        <a:xfrm>
          <a:off x="0" y="0"/>
          <a:ext cx="0" cy="0"/>
          <a:chOff x="0" y="0"/>
          <a:chExt cx="0" cy="0"/>
        </a:xfrm>
      </p:grpSpPr>
      <p:sp>
        <p:nvSpPr>
          <p:cNvPr id="113" name="Google Shape;113;p132"/>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14" name="Google Shape;114;p132"/>
          <p:cNvSpPr txBox="1"/>
          <p:nvPr>
            <p:ph type="title"/>
          </p:nvPr>
        </p:nvSpPr>
        <p:spPr>
          <a:xfrm>
            <a:off x="972127" y="347852"/>
            <a:ext cx="10515600" cy="6051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3">
  <p:cSld name="2_Title, Subtitle &amp; Content 2_2">
    <p:bg>
      <p:bgPr>
        <a:blipFill>
          <a:blip r:embed="rId2">
            <a:alphaModFix/>
          </a:blip>
          <a:stretch>
            <a:fillRect/>
          </a:stretch>
        </a:blipFill>
      </p:bgPr>
    </p:bg>
    <p:spTree>
      <p:nvGrpSpPr>
        <p:cNvPr id="115" name="Shape 115"/>
        <p:cNvGrpSpPr/>
        <p:nvPr/>
      </p:nvGrpSpPr>
      <p:grpSpPr>
        <a:xfrm>
          <a:off x="0" y="0"/>
          <a:ext cx="0" cy="0"/>
          <a:chOff x="0" y="0"/>
          <a:chExt cx="0" cy="0"/>
        </a:xfrm>
      </p:grpSpPr>
      <p:sp>
        <p:nvSpPr>
          <p:cNvPr id="116" name="Google Shape;116;p133"/>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133"/>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18" name="Google Shape;118;p133"/>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5">
  <p:cSld name="2_Title, Subtitle &amp; Content 2_4">
    <p:bg>
      <p:bgPr>
        <a:blipFill>
          <a:blip r:embed="rId2">
            <a:alphaModFix/>
          </a:blip>
          <a:stretch>
            <a:fillRect/>
          </a:stretch>
        </a:blipFill>
      </p:bgPr>
    </p:bg>
    <p:spTree>
      <p:nvGrpSpPr>
        <p:cNvPr id="119" name="Shape 119"/>
        <p:cNvGrpSpPr/>
        <p:nvPr/>
      </p:nvGrpSpPr>
      <p:grpSpPr>
        <a:xfrm>
          <a:off x="0" y="0"/>
          <a:ext cx="0" cy="0"/>
          <a:chOff x="0" y="0"/>
          <a:chExt cx="0" cy="0"/>
        </a:xfrm>
      </p:grpSpPr>
      <p:sp>
        <p:nvSpPr>
          <p:cNvPr id="120" name="Google Shape;120;p134"/>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134"/>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22" name="Google Shape;122;p134"/>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6">
  <p:cSld name="2_Title, Subtitle &amp; Content 2_5">
    <p:bg>
      <p:bgPr>
        <a:blipFill>
          <a:blip r:embed="rId2">
            <a:alphaModFix/>
          </a:blip>
          <a:stretch>
            <a:fillRect/>
          </a:stretch>
        </a:blipFill>
      </p:bgPr>
    </p:bg>
    <p:spTree>
      <p:nvGrpSpPr>
        <p:cNvPr id="123" name="Shape 123"/>
        <p:cNvGrpSpPr/>
        <p:nvPr/>
      </p:nvGrpSpPr>
      <p:grpSpPr>
        <a:xfrm>
          <a:off x="0" y="0"/>
          <a:ext cx="0" cy="0"/>
          <a:chOff x="0" y="0"/>
          <a:chExt cx="0" cy="0"/>
        </a:xfrm>
      </p:grpSpPr>
      <p:sp>
        <p:nvSpPr>
          <p:cNvPr id="124" name="Google Shape;124;p135"/>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 name="Google Shape;125;p135"/>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26" name="Google Shape;126;p135"/>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7">
  <p:cSld name="2_Title, Subtitle &amp; Content 2_6">
    <p:bg>
      <p:bgPr>
        <a:blipFill>
          <a:blip r:embed="rId2">
            <a:alphaModFix/>
          </a:blip>
          <a:stretch>
            <a:fillRect/>
          </a:stretch>
        </a:blipFill>
      </p:bgPr>
    </p:bg>
    <p:spTree>
      <p:nvGrpSpPr>
        <p:cNvPr id="127" name="Shape 127"/>
        <p:cNvGrpSpPr/>
        <p:nvPr/>
      </p:nvGrpSpPr>
      <p:grpSpPr>
        <a:xfrm>
          <a:off x="0" y="0"/>
          <a:ext cx="0" cy="0"/>
          <a:chOff x="0" y="0"/>
          <a:chExt cx="0" cy="0"/>
        </a:xfrm>
      </p:grpSpPr>
      <p:sp>
        <p:nvSpPr>
          <p:cNvPr id="128" name="Google Shape;128;p136"/>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9" name="Google Shape;129;p136"/>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30" name="Google Shape;130;p136"/>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8">
  <p:cSld name="2_Title, Subtitle &amp; Content 2_7">
    <p:bg>
      <p:bgPr>
        <a:blipFill>
          <a:blip r:embed="rId2">
            <a:alphaModFix/>
          </a:blip>
          <a:stretch>
            <a:fillRect/>
          </a:stretch>
        </a:blipFill>
      </p:bgPr>
    </p:bg>
    <p:spTree>
      <p:nvGrpSpPr>
        <p:cNvPr id="131" name="Shape 131"/>
        <p:cNvGrpSpPr/>
        <p:nvPr/>
      </p:nvGrpSpPr>
      <p:grpSpPr>
        <a:xfrm>
          <a:off x="0" y="0"/>
          <a:ext cx="0" cy="0"/>
          <a:chOff x="0" y="0"/>
          <a:chExt cx="0" cy="0"/>
        </a:xfrm>
      </p:grpSpPr>
      <p:sp>
        <p:nvSpPr>
          <p:cNvPr id="132" name="Google Shape;132;p137"/>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3" name="Google Shape;133;p137"/>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34" name="Google Shape;134;p137"/>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31 1">
  <p:cSld name="1_Title, Subtitle &amp; Content_1_1">
    <p:bg>
      <p:bgPr>
        <a:blipFill>
          <a:blip r:embed="rId2">
            <a:alphaModFix/>
          </a:blip>
          <a:stretch>
            <a:fillRect/>
          </a:stretch>
        </a:blipFill>
      </p:bgPr>
    </p:bg>
    <p:spTree>
      <p:nvGrpSpPr>
        <p:cNvPr id="25" name="Shape 25"/>
        <p:cNvGrpSpPr/>
        <p:nvPr/>
      </p:nvGrpSpPr>
      <p:grpSpPr>
        <a:xfrm>
          <a:off x="0" y="0"/>
          <a:ext cx="0" cy="0"/>
          <a:chOff x="0" y="0"/>
          <a:chExt cx="0" cy="0"/>
        </a:xfrm>
      </p:grpSpPr>
      <p:sp>
        <p:nvSpPr>
          <p:cNvPr id="26" name="Google Shape;26;p113"/>
          <p:cNvSpPr txBox="1"/>
          <p:nvPr>
            <p:ph idx="1" type="body"/>
          </p:nvPr>
        </p:nvSpPr>
        <p:spPr>
          <a:xfrm>
            <a:off x="971551" y="1133475"/>
            <a:ext cx="10515600" cy="4659900"/>
          </a:xfrm>
          <a:prstGeom prst="rect">
            <a:avLst/>
          </a:prstGeom>
          <a:noFill/>
          <a:ln>
            <a:noFill/>
          </a:ln>
        </p:spPr>
        <p:txBody>
          <a:bodyPr anchorCtr="0" anchor="t" bIns="34275" lIns="68575" spcFirstLastPara="1" rIns="68575" wrap="square" tIns="34275">
            <a:normAutofit/>
          </a:bodyPr>
          <a:lstStyle>
            <a:lvl1pPr indent="-323850" lvl="0" marL="457200" algn="l">
              <a:lnSpc>
                <a:spcPct val="114000"/>
              </a:lnSpc>
              <a:spcBef>
                <a:spcPts val="1067"/>
              </a:spcBef>
              <a:spcAft>
                <a:spcPts val="0"/>
              </a:spcAft>
              <a:buClr>
                <a:schemeClr val="dk1"/>
              </a:buClr>
              <a:buSzPts val="1500"/>
              <a:buChar char="•"/>
              <a:defRPr b="0" i="0" sz="2400">
                <a:latin typeface="Arial"/>
                <a:ea typeface="Arial"/>
                <a:cs typeface="Arial"/>
                <a:sym typeface="Arial"/>
              </a:defRPr>
            </a:lvl1pPr>
            <a:lvl2pPr indent="-317500" lvl="1" marL="9144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2pPr>
            <a:lvl3pPr indent="-317500" lvl="2" marL="13716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3pPr>
            <a:lvl4pPr indent="-317500" lvl="3" marL="18288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4pPr>
            <a:lvl5pPr indent="-317500" lvl="4" marL="22860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27" name="Google Shape;27;p113"/>
          <p:cNvSpPr txBox="1"/>
          <p:nvPr>
            <p:ph idx="12" type="sldNum"/>
          </p:nvPr>
        </p:nvSpPr>
        <p:spPr>
          <a:xfrm>
            <a:off x="11512551" y="6213475"/>
            <a:ext cx="578100" cy="3651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8" name="Google Shape;28;p113"/>
          <p:cNvSpPr txBox="1"/>
          <p:nvPr>
            <p:ph type="title"/>
          </p:nvPr>
        </p:nvSpPr>
        <p:spPr>
          <a:xfrm>
            <a:off x="972127" y="347853"/>
            <a:ext cx="10515600" cy="6009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dk1"/>
              </a:buClr>
              <a:buSzPts val="2100"/>
              <a:buFont typeface="Arial"/>
              <a:buNone/>
              <a:defRPr b="0" i="0" sz="28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9">
  <p:cSld name="2_Title, Subtitle &amp; Content 2_8">
    <p:bg>
      <p:bgPr>
        <a:blipFill>
          <a:blip r:embed="rId2">
            <a:alphaModFix/>
          </a:blip>
          <a:stretch>
            <a:fillRect/>
          </a:stretch>
        </a:blipFill>
      </p:bgPr>
    </p:bg>
    <p:spTree>
      <p:nvGrpSpPr>
        <p:cNvPr id="135" name="Shape 135"/>
        <p:cNvGrpSpPr/>
        <p:nvPr/>
      </p:nvGrpSpPr>
      <p:grpSpPr>
        <a:xfrm>
          <a:off x="0" y="0"/>
          <a:ext cx="0" cy="0"/>
          <a:chOff x="0" y="0"/>
          <a:chExt cx="0" cy="0"/>
        </a:xfrm>
      </p:grpSpPr>
      <p:sp>
        <p:nvSpPr>
          <p:cNvPr id="136" name="Google Shape;136;p138"/>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7" name="Google Shape;137;p138"/>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38" name="Google Shape;138;p138"/>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11">
  <p:cSld name="2_Title, Subtitle &amp; Content 2_10">
    <p:bg>
      <p:bgPr>
        <a:blipFill>
          <a:blip r:embed="rId2">
            <a:alphaModFix/>
          </a:blip>
          <a:stretch>
            <a:fillRect/>
          </a:stretch>
        </a:blipFill>
      </p:bgPr>
    </p:bg>
    <p:spTree>
      <p:nvGrpSpPr>
        <p:cNvPr id="139" name="Shape 139"/>
        <p:cNvGrpSpPr/>
        <p:nvPr/>
      </p:nvGrpSpPr>
      <p:grpSpPr>
        <a:xfrm>
          <a:off x="0" y="0"/>
          <a:ext cx="0" cy="0"/>
          <a:chOff x="0" y="0"/>
          <a:chExt cx="0" cy="0"/>
        </a:xfrm>
      </p:grpSpPr>
      <p:sp>
        <p:nvSpPr>
          <p:cNvPr id="140" name="Google Shape;140;p139"/>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1" name="Google Shape;141;p139"/>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42" name="Google Shape;142;p139"/>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12">
  <p:cSld name="2_Title, Subtitle &amp; Content 2_11">
    <p:bg>
      <p:bgPr>
        <a:blipFill>
          <a:blip r:embed="rId2">
            <a:alphaModFix/>
          </a:blip>
          <a:stretch>
            <a:fillRect/>
          </a:stretch>
        </a:blipFill>
      </p:bgPr>
    </p:bg>
    <p:spTree>
      <p:nvGrpSpPr>
        <p:cNvPr id="143" name="Shape 143"/>
        <p:cNvGrpSpPr/>
        <p:nvPr/>
      </p:nvGrpSpPr>
      <p:grpSpPr>
        <a:xfrm>
          <a:off x="0" y="0"/>
          <a:ext cx="0" cy="0"/>
          <a:chOff x="0" y="0"/>
          <a:chExt cx="0" cy="0"/>
        </a:xfrm>
      </p:grpSpPr>
      <p:sp>
        <p:nvSpPr>
          <p:cNvPr id="144" name="Google Shape;144;p140"/>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5" name="Google Shape;145;p140"/>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46" name="Google Shape;146;p140"/>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13">
  <p:cSld name="2_Title, Subtitle &amp; Content 2_12">
    <p:bg>
      <p:bgPr>
        <a:blipFill>
          <a:blip r:embed="rId2">
            <a:alphaModFix/>
          </a:blip>
          <a:stretch>
            <a:fillRect/>
          </a:stretch>
        </a:blipFill>
      </p:bgPr>
    </p:bg>
    <p:spTree>
      <p:nvGrpSpPr>
        <p:cNvPr id="147" name="Shape 147"/>
        <p:cNvGrpSpPr/>
        <p:nvPr/>
      </p:nvGrpSpPr>
      <p:grpSpPr>
        <a:xfrm>
          <a:off x="0" y="0"/>
          <a:ext cx="0" cy="0"/>
          <a:chOff x="0" y="0"/>
          <a:chExt cx="0" cy="0"/>
        </a:xfrm>
      </p:grpSpPr>
      <p:sp>
        <p:nvSpPr>
          <p:cNvPr id="148" name="Google Shape;148;p141"/>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9" name="Google Shape;149;p141"/>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50" name="Google Shape;150;p141"/>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14">
  <p:cSld name="2_Title, Subtitle &amp; Content 2_13">
    <p:bg>
      <p:bgPr>
        <a:blipFill>
          <a:blip r:embed="rId2">
            <a:alphaModFix/>
          </a:blip>
          <a:stretch>
            <a:fillRect/>
          </a:stretch>
        </a:blipFill>
      </p:bgPr>
    </p:bg>
    <p:spTree>
      <p:nvGrpSpPr>
        <p:cNvPr id="151" name="Shape 151"/>
        <p:cNvGrpSpPr/>
        <p:nvPr/>
      </p:nvGrpSpPr>
      <p:grpSpPr>
        <a:xfrm>
          <a:off x="0" y="0"/>
          <a:ext cx="0" cy="0"/>
          <a:chOff x="0" y="0"/>
          <a:chExt cx="0" cy="0"/>
        </a:xfrm>
      </p:grpSpPr>
      <p:sp>
        <p:nvSpPr>
          <p:cNvPr id="152" name="Google Shape;152;p142"/>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Autofit/>
          </a:bodyPr>
          <a:lstStyle>
            <a:lvl1pPr indent="-355600" lvl="0" marL="45720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3" name="Google Shape;153;p142"/>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54" name="Google Shape;154;p142"/>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1 1">
  <p:cSld name="2_Title, Subtitle &amp; Content_1">
    <p:bg>
      <p:bgPr>
        <a:blipFill>
          <a:blip r:embed="rId2">
            <a:alphaModFix/>
          </a:blip>
          <a:stretch>
            <a:fillRect/>
          </a:stretch>
        </a:blipFill>
      </p:bgPr>
    </p:bg>
    <p:spTree>
      <p:nvGrpSpPr>
        <p:cNvPr id="155" name="Shape 155"/>
        <p:cNvGrpSpPr/>
        <p:nvPr/>
      </p:nvGrpSpPr>
      <p:grpSpPr>
        <a:xfrm>
          <a:off x="0" y="0"/>
          <a:ext cx="0" cy="0"/>
          <a:chOff x="0" y="0"/>
          <a:chExt cx="0" cy="0"/>
        </a:xfrm>
      </p:grpSpPr>
      <p:sp>
        <p:nvSpPr>
          <p:cNvPr id="156" name="Google Shape;156;p143"/>
          <p:cNvSpPr txBox="1"/>
          <p:nvPr>
            <p:ph idx="1" type="body"/>
          </p:nvPr>
        </p:nvSpPr>
        <p:spPr>
          <a:xfrm>
            <a:off x="971550" y="1361190"/>
            <a:ext cx="10515600" cy="4432200"/>
          </a:xfrm>
          <a:prstGeom prst="rect">
            <a:avLst/>
          </a:prstGeom>
          <a:noFill/>
          <a:ln>
            <a:noFill/>
          </a:ln>
        </p:spPr>
        <p:txBody>
          <a:bodyPr anchorCtr="0" anchor="t" bIns="45700" lIns="91425" spcFirstLastPara="1" rIns="91425" wrap="square" tIns="45700">
            <a:noAutofit/>
          </a:bodyPr>
          <a:lstStyle>
            <a:lvl1pPr indent="-355600" lvl="0" marL="45720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7" name="Google Shape;157;p143"/>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58" name="Google Shape;158;p143"/>
          <p:cNvSpPr txBox="1"/>
          <p:nvPr>
            <p:ph idx="2" type="body"/>
          </p:nvPr>
        </p:nvSpPr>
        <p:spPr>
          <a:xfrm>
            <a:off x="849630" y="838200"/>
            <a:ext cx="10515600" cy="5229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rgbClr val="0066CC"/>
              </a:buClr>
              <a:buSzPts val="2200"/>
              <a:buNone/>
              <a:defRPr b="0" i="0" sz="2200">
                <a:solidFill>
                  <a:srgbClr val="0066CC"/>
                </a:solidFill>
                <a:latin typeface="Arial"/>
                <a:ea typeface="Arial"/>
                <a:cs typeface="Arial"/>
                <a:sym typeface="Arial"/>
              </a:defRPr>
            </a:lvl1pPr>
            <a:lvl2pPr indent="-381000" lvl="1" marL="914400" algn="l">
              <a:lnSpc>
                <a:spcPct val="90000"/>
              </a:lnSpc>
              <a:spcBef>
                <a:spcPts val="500"/>
              </a:spcBef>
              <a:spcAft>
                <a:spcPts val="0"/>
              </a:spcAft>
              <a:buClr>
                <a:schemeClr val="dk2"/>
              </a:buClr>
              <a:buSzPts val="2400"/>
              <a:buChar char="•"/>
              <a:defRPr>
                <a:solidFill>
                  <a:schemeClr val="dk2"/>
                </a:solidFill>
              </a:defRPr>
            </a:lvl2pPr>
            <a:lvl3pPr indent="-355600" lvl="2" marL="1371600" algn="l">
              <a:lnSpc>
                <a:spcPct val="90000"/>
              </a:lnSpc>
              <a:spcBef>
                <a:spcPts val="500"/>
              </a:spcBef>
              <a:spcAft>
                <a:spcPts val="0"/>
              </a:spcAft>
              <a:buClr>
                <a:schemeClr val="dk2"/>
              </a:buClr>
              <a:buSzPts val="2000"/>
              <a:buChar char="•"/>
              <a:defRPr>
                <a:solidFill>
                  <a:schemeClr val="dk2"/>
                </a:solidFill>
              </a:defRPr>
            </a:lvl3pPr>
            <a:lvl4pPr indent="-342900" lvl="3" marL="1828800" algn="l">
              <a:lnSpc>
                <a:spcPct val="90000"/>
              </a:lnSpc>
              <a:spcBef>
                <a:spcPts val="500"/>
              </a:spcBef>
              <a:spcAft>
                <a:spcPts val="0"/>
              </a:spcAft>
              <a:buClr>
                <a:schemeClr val="dk2"/>
              </a:buClr>
              <a:buSzPts val="1800"/>
              <a:buChar char="•"/>
              <a:defRPr>
                <a:solidFill>
                  <a:schemeClr val="dk2"/>
                </a:solidFill>
              </a:defRPr>
            </a:lvl4pPr>
            <a:lvl5pPr indent="-342900" lvl="4" marL="2286000" algn="l">
              <a:lnSpc>
                <a:spcPct val="90000"/>
              </a:lnSpc>
              <a:spcBef>
                <a:spcPts val="500"/>
              </a:spcBef>
              <a:spcAft>
                <a:spcPts val="0"/>
              </a:spcAft>
              <a:buClr>
                <a:schemeClr val="dk2"/>
              </a:buClr>
              <a:buSzPts val="1800"/>
              <a:buChar char="•"/>
              <a:defRPr>
                <a:solidFill>
                  <a:schemeClr val="dk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9" name="Google Shape;159;p143"/>
          <p:cNvSpPr txBox="1"/>
          <p:nvPr>
            <p:ph type="title"/>
          </p:nvPr>
        </p:nvSpPr>
        <p:spPr>
          <a:xfrm>
            <a:off x="972127" y="347852"/>
            <a:ext cx="10515600" cy="101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15">
  <p:cSld name="2_Title, Subtitle &amp; Content 2_14">
    <p:bg>
      <p:bgPr>
        <a:blipFill>
          <a:blip r:embed="rId2">
            <a:alphaModFix/>
          </a:blip>
          <a:stretch>
            <a:fillRect/>
          </a:stretch>
        </a:blipFill>
      </p:bgPr>
    </p:bg>
    <p:spTree>
      <p:nvGrpSpPr>
        <p:cNvPr id="160" name="Shape 160"/>
        <p:cNvGrpSpPr/>
        <p:nvPr/>
      </p:nvGrpSpPr>
      <p:grpSpPr>
        <a:xfrm>
          <a:off x="0" y="0"/>
          <a:ext cx="0" cy="0"/>
          <a:chOff x="0" y="0"/>
          <a:chExt cx="0" cy="0"/>
        </a:xfrm>
      </p:grpSpPr>
      <p:sp>
        <p:nvSpPr>
          <p:cNvPr id="161" name="Google Shape;161;p144"/>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100"/>
              </a:spcBef>
              <a:spcAft>
                <a:spcPts val="0"/>
              </a:spcAft>
              <a:buClr>
                <a:schemeClr val="dk1"/>
              </a:buClr>
              <a:buSzPts val="2000"/>
              <a:buChar char="•"/>
              <a:defRPr b="0" i="0" sz="2400">
                <a:latin typeface="Arial"/>
                <a:ea typeface="Arial"/>
                <a:cs typeface="Arial"/>
                <a:sym typeface="Arial"/>
              </a:defRPr>
            </a:lvl1pPr>
            <a:lvl2pPr indent="-349250" lvl="1" marL="9144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2pPr>
            <a:lvl3pPr indent="-349250" lvl="2" marL="13716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3pPr>
            <a:lvl4pPr indent="-349250" lvl="3" marL="18288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4pPr>
            <a:lvl5pPr indent="-349250" lvl="4" marL="22860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62" name="Google Shape;162;p144"/>
          <p:cNvSpPr txBox="1"/>
          <p:nvPr>
            <p:ph idx="12" type="sldNum"/>
          </p:nvPr>
        </p:nvSpPr>
        <p:spPr>
          <a:xfrm>
            <a:off x="11512550" y="6213474"/>
            <a:ext cx="5781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63" name="Google Shape;163;p144"/>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16">
  <p:cSld name="2_Title, Subtitle &amp; Content 2_15">
    <p:bg>
      <p:bgPr>
        <a:blipFill>
          <a:blip r:embed="rId2">
            <a:alphaModFix/>
          </a:blip>
          <a:stretch>
            <a:fillRect/>
          </a:stretch>
        </a:blipFill>
      </p:bgPr>
    </p:bg>
    <p:spTree>
      <p:nvGrpSpPr>
        <p:cNvPr id="164" name="Shape 164"/>
        <p:cNvGrpSpPr/>
        <p:nvPr/>
      </p:nvGrpSpPr>
      <p:grpSpPr>
        <a:xfrm>
          <a:off x="0" y="0"/>
          <a:ext cx="0" cy="0"/>
          <a:chOff x="0" y="0"/>
          <a:chExt cx="0" cy="0"/>
        </a:xfrm>
      </p:grpSpPr>
      <p:sp>
        <p:nvSpPr>
          <p:cNvPr id="165" name="Google Shape;165;p145"/>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100"/>
              </a:spcBef>
              <a:spcAft>
                <a:spcPts val="0"/>
              </a:spcAft>
              <a:buClr>
                <a:schemeClr val="dk1"/>
              </a:buClr>
              <a:buSzPts val="2000"/>
              <a:buChar char="•"/>
              <a:defRPr b="0" i="0" sz="2400">
                <a:latin typeface="Arial"/>
                <a:ea typeface="Arial"/>
                <a:cs typeface="Arial"/>
                <a:sym typeface="Arial"/>
              </a:defRPr>
            </a:lvl1pPr>
            <a:lvl2pPr indent="-349250" lvl="1" marL="9144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2pPr>
            <a:lvl3pPr indent="-349250" lvl="2" marL="13716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3pPr>
            <a:lvl4pPr indent="-349250" lvl="3" marL="18288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4pPr>
            <a:lvl5pPr indent="-349250" lvl="4" marL="22860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66" name="Google Shape;166;p145"/>
          <p:cNvSpPr txBox="1"/>
          <p:nvPr>
            <p:ph idx="12" type="sldNum"/>
          </p:nvPr>
        </p:nvSpPr>
        <p:spPr>
          <a:xfrm>
            <a:off x="11512550" y="6213474"/>
            <a:ext cx="5781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67" name="Google Shape;167;p145"/>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17">
  <p:cSld name="2_Title, Subtitle &amp; Content 2_16">
    <p:bg>
      <p:bgPr>
        <a:blipFill>
          <a:blip r:embed="rId2">
            <a:alphaModFix/>
          </a:blip>
          <a:stretch>
            <a:fillRect/>
          </a:stretch>
        </a:blipFill>
      </p:bgPr>
    </p:bg>
    <p:spTree>
      <p:nvGrpSpPr>
        <p:cNvPr id="168" name="Shape 168"/>
        <p:cNvGrpSpPr/>
        <p:nvPr/>
      </p:nvGrpSpPr>
      <p:grpSpPr>
        <a:xfrm>
          <a:off x="0" y="0"/>
          <a:ext cx="0" cy="0"/>
          <a:chOff x="0" y="0"/>
          <a:chExt cx="0" cy="0"/>
        </a:xfrm>
      </p:grpSpPr>
      <p:sp>
        <p:nvSpPr>
          <p:cNvPr id="169" name="Google Shape;169;p146"/>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100"/>
              </a:spcBef>
              <a:spcAft>
                <a:spcPts val="0"/>
              </a:spcAft>
              <a:buClr>
                <a:schemeClr val="dk1"/>
              </a:buClr>
              <a:buSzPts val="2000"/>
              <a:buChar char="•"/>
              <a:defRPr b="0" i="0" sz="2400">
                <a:latin typeface="Arial"/>
                <a:ea typeface="Arial"/>
                <a:cs typeface="Arial"/>
                <a:sym typeface="Arial"/>
              </a:defRPr>
            </a:lvl1pPr>
            <a:lvl2pPr indent="-349250" lvl="1" marL="9144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2pPr>
            <a:lvl3pPr indent="-349250" lvl="2" marL="13716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3pPr>
            <a:lvl4pPr indent="-349250" lvl="3" marL="18288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4pPr>
            <a:lvl5pPr indent="-349250" lvl="4" marL="22860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70" name="Google Shape;170;p146"/>
          <p:cNvSpPr txBox="1"/>
          <p:nvPr>
            <p:ph idx="12" type="sldNum"/>
          </p:nvPr>
        </p:nvSpPr>
        <p:spPr>
          <a:xfrm>
            <a:off x="11512550" y="6213474"/>
            <a:ext cx="5781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71" name="Google Shape;171;p146"/>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18">
  <p:cSld name="2_Title, Subtitle &amp; Content 3">
    <p:bg>
      <p:bgPr>
        <a:blipFill>
          <a:blip r:embed="rId2">
            <a:alphaModFix/>
          </a:blip>
          <a:stretch>
            <a:fillRect/>
          </a:stretch>
        </a:blipFill>
      </p:bgPr>
    </p:bg>
    <p:spTree>
      <p:nvGrpSpPr>
        <p:cNvPr id="172" name="Shape 172"/>
        <p:cNvGrpSpPr/>
        <p:nvPr/>
      </p:nvGrpSpPr>
      <p:grpSpPr>
        <a:xfrm>
          <a:off x="0" y="0"/>
          <a:ext cx="0" cy="0"/>
          <a:chOff x="0" y="0"/>
          <a:chExt cx="0" cy="0"/>
        </a:xfrm>
      </p:grpSpPr>
      <p:sp>
        <p:nvSpPr>
          <p:cNvPr id="173" name="Google Shape;173;p147"/>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74" name="Google Shape;174;p147"/>
          <p:cNvSpPr txBox="1"/>
          <p:nvPr>
            <p:ph type="title"/>
          </p:nvPr>
        </p:nvSpPr>
        <p:spPr>
          <a:xfrm>
            <a:off x="972127" y="347852"/>
            <a:ext cx="10515600" cy="6051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p:cSld name="Section">
    <p:bg>
      <p:bgPr>
        <a:blipFill>
          <a:blip r:embed="rId2">
            <a:alphaModFix/>
          </a:blip>
          <a:stretch>
            <a:fillRect/>
          </a:stretch>
        </a:blipFill>
      </p:bgPr>
    </p:bg>
    <p:spTree>
      <p:nvGrpSpPr>
        <p:cNvPr id="29" name="Shape 29"/>
        <p:cNvGrpSpPr/>
        <p:nvPr/>
      </p:nvGrpSpPr>
      <p:grpSpPr>
        <a:xfrm>
          <a:off x="0" y="0"/>
          <a:ext cx="0" cy="0"/>
          <a:chOff x="0" y="0"/>
          <a:chExt cx="0" cy="0"/>
        </a:xfrm>
      </p:grpSpPr>
      <p:sp>
        <p:nvSpPr>
          <p:cNvPr id="30" name="Google Shape;30;p114"/>
          <p:cNvSpPr txBox="1"/>
          <p:nvPr>
            <p:ph type="title"/>
          </p:nvPr>
        </p:nvSpPr>
        <p:spPr>
          <a:xfrm>
            <a:off x="972127" y="1835088"/>
            <a:ext cx="10515600" cy="873638"/>
          </a:xfrm>
          <a:prstGeom prst="rect">
            <a:avLst/>
          </a:prstGeom>
          <a:noFill/>
          <a:ln>
            <a:noFill/>
          </a:ln>
        </p:spPr>
        <p:txBody>
          <a:bodyPr anchorCtr="0" anchor="t" bIns="45700" lIns="91425" spcFirstLastPara="1" rIns="91425" wrap="square" tIns="45700">
            <a:noAutofit/>
          </a:bodyPr>
          <a:lstStyle>
            <a:lvl1pPr lvl="0" algn="r">
              <a:lnSpc>
                <a:spcPct val="90000"/>
              </a:lnSpc>
              <a:spcBef>
                <a:spcPts val="0"/>
              </a:spcBef>
              <a:spcAft>
                <a:spcPts val="0"/>
              </a:spcAft>
              <a:buClr>
                <a:schemeClr val="dk1"/>
              </a:buClr>
              <a:buSzPts val="3200"/>
              <a:buFont typeface="Arial"/>
              <a:buNone/>
              <a:defRPr b="0" i="0"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14"/>
          <p:cNvSpPr txBox="1"/>
          <p:nvPr>
            <p:ph idx="1" type="body"/>
          </p:nvPr>
        </p:nvSpPr>
        <p:spPr>
          <a:xfrm>
            <a:off x="971550" y="2394856"/>
            <a:ext cx="10515600" cy="381000"/>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rgbClr val="0066CC"/>
              </a:buClr>
              <a:buSzPts val="2400"/>
              <a:buNone/>
              <a:defRPr b="0" i="0" sz="2400">
                <a:solidFill>
                  <a:srgbClr val="0066CC"/>
                </a:solidFill>
                <a:latin typeface="Arial"/>
                <a:ea typeface="Arial"/>
                <a:cs typeface="Arial"/>
                <a:sym typeface="Arial"/>
              </a:defRPr>
            </a:lvl1pPr>
            <a:lvl2pPr indent="-381000" lvl="1" marL="914400" algn="l">
              <a:lnSpc>
                <a:spcPct val="90000"/>
              </a:lnSpc>
              <a:spcBef>
                <a:spcPts val="500"/>
              </a:spcBef>
              <a:spcAft>
                <a:spcPts val="0"/>
              </a:spcAft>
              <a:buClr>
                <a:schemeClr val="dk2"/>
              </a:buClr>
              <a:buSzPts val="2400"/>
              <a:buChar char="•"/>
              <a:defRPr>
                <a:solidFill>
                  <a:schemeClr val="dk2"/>
                </a:solidFill>
              </a:defRPr>
            </a:lvl2pPr>
            <a:lvl3pPr indent="-355600" lvl="2" marL="1371600" algn="l">
              <a:lnSpc>
                <a:spcPct val="90000"/>
              </a:lnSpc>
              <a:spcBef>
                <a:spcPts val="500"/>
              </a:spcBef>
              <a:spcAft>
                <a:spcPts val="0"/>
              </a:spcAft>
              <a:buClr>
                <a:schemeClr val="dk2"/>
              </a:buClr>
              <a:buSzPts val="2000"/>
              <a:buChar char="•"/>
              <a:defRPr>
                <a:solidFill>
                  <a:schemeClr val="dk2"/>
                </a:solidFill>
              </a:defRPr>
            </a:lvl3pPr>
            <a:lvl4pPr indent="-342900" lvl="3" marL="1828800" algn="l">
              <a:lnSpc>
                <a:spcPct val="90000"/>
              </a:lnSpc>
              <a:spcBef>
                <a:spcPts val="500"/>
              </a:spcBef>
              <a:spcAft>
                <a:spcPts val="0"/>
              </a:spcAft>
              <a:buClr>
                <a:schemeClr val="dk2"/>
              </a:buClr>
              <a:buSzPts val="1800"/>
              <a:buChar char="•"/>
              <a:defRPr>
                <a:solidFill>
                  <a:schemeClr val="dk2"/>
                </a:solidFill>
              </a:defRPr>
            </a:lvl4pPr>
            <a:lvl5pPr indent="-342900" lvl="4" marL="2286000" algn="l">
              <a:lnSpc>
                <a:spcPct val="90000"/>
              </a:lnSpc>
              <a:spcBef>
                <a:spcPts val="500"/>
              </a:spcBef>
              <a:spcAft>
                <a:spcPts val="0"/>
              </a:spcAft>
              <a:buClr>
                <a:schemeClr val="dk2"/>
              </a:buClr>
              <a:buSzPts val="1800"/>
              <a:buChar char="•"/>
              <a:defRPr>
                <a:solidFill>
                  <a:schemeClr val="dk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14"/>
          <p:cNvSpPr txBox="1"/>
          <p:nvPr>
            <p:ph idx="12" type="sldNum"/>
          </p:nvPr>
        </p:nvSpPr>
        <p:spPr>
          <a:xfrm>
            <a:off x="11512550" y="6213474"/>
            <a:ext cx="57785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19">
  <p:cSld name="2_Title, Subtitle &amp; Content 2_17">
    <p:bg>
      <p:bgPr>
        <a:blipFill>
          <a:blip r:embed="rId2">
            <a:alphaModFix/>
          </a:blip>
          <a:stretch>
            <a:fillRect/>
          </a:stretch>
        </a:blipFill>
      </p:bgPr>
    </p:bg>
    <p:spTree>
      <p:nvGrpSpPr>
        <p:cNvPr id="175" name="Shape 175"/>
        <p:cNvGrpSpPr/>
        <p:nvPr/>
      </p:nvGrpSpPr>
      <p:grpSpPr>
        <a:xfrm>
          <a:off x="0" y="0"/>
          <a:ext cx="0" cy="0"/>
          <a:chOff x="0" y="0"/>
          <a:chExt cx="0" cy="0"/>
        </a:xfrm>
      </p:grpSpPr>
      <p:sp>
        <p:nvSpPr>
          <p:cNvPr id="176" name="Google Shape;176;p148"/>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100"/>
              </a:spcBef>
              <a:spcAft>
                <a:spcPts val="0"/>
              </a:spcAft>
              <a:buClr>
                <a:schemeClr val="dk1"/>
              </a:buClr>
              <a:buSzPts val="2000"/>
              <a:buChar char="•"/>
              <a:defRPr b="0" i="0" sz="2400">
                <a:latin typeface="Arial"/>
                <a:ea typeface="Arial"/>
                <a:cs typeface="Arial"/>
                <a:sym typeface="Arial"/>
              </a:defRPr>
            </a:lvl1pPr>
            <a:lvl2pPr indent="-349250" lvl="1" marL="9144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2pPr>
            <a:lvl3pPr indent="-349250" lvl="2" marL="13716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3pPr>
            <a:lvl4pPr indent="-349250" lvl="3" marL="18288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4pPr>
            <a:lvl5pPr indent="-349250" lvl="4" marL="22860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77" name="Google Shape;177;p148"/>
          <p:cNvSpPr txBox="1"/>
          <p:nvPr>
            <p:ph idx="12" type="sldNum"/>
          </p:nvPr>
        </p:nvSpPr>
        <p:spPr>
          <a:xfrm>
            <a:off x="11512550" y="6213474"/>
            <a:ext cx="5781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78" name="Google Shape;178;p148"/>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20">
  <p:cSld name="2_Title, Subtitle &amp; Content 2_18">
    <p:bg>
      <p:bgPr>
        <a:blipFill>
          <a:blip r:embed="rId2">
            <a:alphaModFix/>
          </a:blip>
          <a:stretch>
            <a:fillRect/>
          </a:stretch>
        </a:blipFill>
      </p:bgPr>
    </p:bg>
    <p:spTree>
      <p:nvGrpSpPr>
        <p:cNvPr id="179" name="Shape 179"/>
        <p:cNvGrpSpPr/>
        <p:nvPr/>
      </p:nvGrpSpPr>
      <p:grpSpPr>
        <a:xfrm>
          <a:off x="0" y="0"/>
          <a:ext cx="0" cy="0"/>
          <a:chOff x="0" y="0"/>
          <a:chExt cx="0" cy="0"/>
        </a:xfrm>
      </p:grpSpPr>
      <p:sp>
        <p:nvSpPr>
          <p:cNvPr id="180" name="Google Shape;180;p149"/>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100"/>
              </a:spcBef>
              <a:spcAft>
                <a:spcPts val="0"/>
              </a:spcAft>
              <a:buClr>
                <a:schemeClr val="dk1"/>
              </a:buClr>
              <a:buSzPts val="2000"/>
              <a:buChar char="•"/>
              <a:defRPr b="0" i="0" sz="2400">
                <a:latin typeface="Arial"/>
                <a:ea typeface="Arial"/>
                <a:cs typeface="Arial"/>
                <a:sym typeface="Arial"/>
              </a:defRPr>
            </a:lvl1pPr>
            <a:lvl2pPr indent="-349250" lvl="1" marL="9144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2pPr>
            <a:lvl3pPr indent="-349250" lvl="2" marL="13716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3pPr>
            <a:lvl4pPr indent="-349250" lvl="3" marL="18288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4pPr>
            <a:lvl5pPr indent="-349250" lvl="4" marL="22860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81" name="Google Shape;181;p149"/>
          <p:cNvSpPr txBox="1"/>
          <p:nvPr>
            <p:ph idx="12" type="sldNum"/>
          </p:nvPr>
        </p:nvSpPr>
        <p:spPr>
          <a:xfrm>
            <a:off x="11512550" y="6213474"/>
            <a:ext cx="5781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82" name="Google Shape;182;p149"/>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21">
  <p:cSld name="2_Title, Subtitle &amp; Content_2">
    <p:bg>
      <p:bgPr>
        <a:blipFill>
          <a:blip r:embed="rId2">
            <a:alphaModFix/>
          </a:blip>
          <a:stretch>
            <a:fillRect/>
          </a:stretch>
        </a:blipFill>
      </p:bgPr>
    </p:bg>
    <p:spTree>
      <p:nvGrpSpPr>
        <p:cNvPr id="183" name="Shape 183"/>
        <p:cNvGrpSpPr/>
        <p:nvPr/>
      </p:nvGrpSpPr>
      <p:grpSpPr>
        <a:xfrm>
          <a:off x="0" y="0"/>
          <a:ext cx="0" cy="0"/>
          <a:chOff x="0" y="0"/>
          <a:chExt cx="0" cy="0"/>
        </a:xfrm>
      </p:grpSpPr>
      <p:sp>
        <p:nvSpPr>
          <p:cNvPr id="184" name="Google Shape;184;p150"/>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5" name="Google Shape;185;p150"/>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86" name="Google Shape;186;p150"/>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22">
  <p:cSld name="2_Title, Subtitle &amp; Content_3">
    <p:bg>
      <p:bgPr>
        <a:blipFill>
          <a:blip r:embed="rId2">
            <a:alphaModFix/>
          </a:blip>
          <a:stretch>
            <a:fillRect/>
          </a:stretch>
        </a:blipFill>
      </p:bgPr>
    </p:bg>
    <p:spTree>
      <p:nvGrpSpPr>
        <p:cNvPr id="187" name="Shape 187"/>
        <p:cNvGrpSpPr/>
        <p:nvPr/>
      </p:nvGrpSpPr>
      <p:grpSpPr>
        <a:xfrm>
          <a:off x="0" y="0"/>
          <a:ext cx="0" cy="0"/>
          <a:chOff x="0" y="0"/>
          <a:chExt cx="0" cy="0"/>
        </a:xfrm>
      </p:grpSpPr>
      <p:sp>
        <p:nvSpPr>
          <p:cNvPr id="188" name="Google Shape;188;p151"/>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9" name="Google Shape;189;p151"/>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90" name="Google Shape;190;p151"/>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23">
  <p:cSld name="2_Title, Subtitle &amp; Content 2_19">
    <p:bg>
      <p:bgPr>
        <a:blipFill>
          <a:blip r:embed="rId2">
            <a:alphaModFix/>
          </a:blip>
          <a:stretch>
            <a:fillRect/>
          </a:stretch>
        </a:blipFill>
      </p:bgPr>
    </p:bg>
    <p:spTree>
      <p:nvGrpSpPr>
        <p:cNvPr id="191" name="Shape 191"/>
        <p:cNvGrpSpPr/>
        <p:nvPr/>
      </p:nvGrpSpPr>
      <p:grpSpPr>
        <a:xfrm>
          <a:off x="0" y="0"/>
          <a:ext cx="0" cy="0"/>
          <a:chOff x="0" y="0"/>
          <a:chExt cx="0" cy="0"/>
        </a:xfrm>
      </p:grpSpPr>
      <p:sp>
        <p:nvSpPr>
          <p:cNvPr id="192" name="Google Shape;192;p152"/>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100"/>
              </a:spcBef>
              <a:spcAft>
                <a:spcPts val="0"/>
              </a:spcAft>
              <a:buClr>
                <a:schemeClr val="dk1"/>
              </a:buClr>
              <a:buSzPts val="2000"/>
              <a:buChar char="•"/>
              <a:defRPr b="0" i="0" sz="2400">
                <a:latin typeface="Arial"/>
                <a:ea typeface="Arial"/>
                <a:cs typeface="Arial"/>
                <a:sym typeface="Arial"/>
              </a:defRPr>
            </a:lvl1pPr>
            <a:lvl2pPr indent="-349250" lvl="1" marL="9144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2pPr>
            <a:lvl3pPr indent="-349250" lvl="2" marL="13716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3pPr>
            <a:lvl4pPr indent="-349250" lvl="3" marL="18288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4pPr>
            <a:lvl5pPr indent="-349250" lvl="4" marL="22860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93" name="Google Shape;193;p152"/>
          <p:cNvSpPr txBox="1"/>
          <p:nvPr>
            <p:ph idx="12" type="sldNum"/>
          </p:nvPr>
        </p:nvSpPr>
        <p:spPr>
          <a:xfrm>
            <a:off x="11512550" y="6213474"/>
            <a:ext cx="5781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94" name="Google Shape;194;p152"/>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24">
  <p:cSld name="2_Title, Subtitle &amp; Content_4">
    <p:bg>
      <p:bgPr>
        <a:blipFill>
          <a:blip r:embed="rId2">
            <a:alphaModFix/>
          </a:blip>
          <a:stretch>
            <a:fillRect/>
          </a:stretch>
        </a:blipFill>
      </p:bgPr>
    </p:bg>
    <p:spTree>
      <p:nvGrpSpPr>
        <p:cNvPr id="195" name="Shape 195"/>
        <p:cNvGrpSpPr/>
        <p:nvPr/>
      </p:nvGrpSpPr>
      <p:grpSpPr>
        <a:xfrm>
          <a:off x="0" y="0"/>
          <a:ext cx="0" cy="0"/>
          <a:chOff x="0" y="0"/>
          <a:chExt cx="0" cy="0"/>
        </a:xfrm>
      </p:grpSpPr>
      <p:sp>
        <p:nvSpPr>
          <p:cNvPr id="196" name="Google Shape;196;p153"/>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97" name="Google Shape;197;p153"/>
          <p:cNvSpPr txBox="1"/>
          <p:nvPr>
            <p:ph type="title"/>
          </p:nvPr>
        </p:nvSpPr>
        <p:spPr>
          <a:xfrm>
            <a:off x="972127" y="347852"/>
            <a:ext cx="10515600" cy="6051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25">
  <p:cSld name="2_Title, Subtitle &amp; Content_5">
    <p:bg>
      <p:bgPr>
        <a:blipFill>
          <a:blip r:embed="rId2">
            <a:alphaModFix/>
          </a:blip>
          <a:stretch>
            <a:fillRect/>
          </a:stretch>
        </a:blipFill>
      </p:bgPr>
    </p:bg>
    <p:spTree>
      <p:nvGrpSpPr>
        <p:cNvPr id="198" name="Shape 198"/>
        <p:cNvGrpSpPr/>
        <p:nvPr/>
      </p:nvGrpSpPr>
      <p:grpSpPr>
        <a:xfrm>
          <a:off x="0" y="0"/>
          <a:ext cx="0" cy="0"/>
          <a:chOff x="0" y="0"/>
          <a:chExt cx="0" cy="0"/>
        </a:xfrm>
      </p:grpSpPr>
      <p:sp>
        <p:nvSpPr>
          <p:cNvPr id="199" name="Google Shape;199;p155"/>
          <p:cNvSpPr txBox="1"/>
          <p:nvPr>
            <p:ph idx="12" type="sldNum"/>
          </p:nvPr>
        </p:nvSpPr>
        <p:spPr>
          <a:xfrm>
            <a:off x="11512550" y="6213474"/>
            <a:ext cx="5781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00" name="Google Shape;200;p155"/>
          <p:cNvSpPr txBox="1"/>
          <p:nvPr>
            <p:ph type="title"/>
          </p:nvPr>
        </p:nvSpPr>
        <p:spPr>
          <a:xfrm>
            <a:off x="972127" y="347852"/>
            <a:ext cx="10515600" cy="6051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2 1">
  <p:cSld name="2_Title, Subtitle &amp; Content_1_1">
    <p:bg>
      <p:bgPr>
        <a:blipFill>
          <a:blip r:embed="rId2">
            <a:alphaModFix/>
          </a:blip>
          <a:stretch>
            <a:fillRect/>
          </a:stretch>
        </a:blipFill>
      </p:bgPr>
    </p:bg>
    <p:spTree>
      <p:nvGrpSpPr>
        <p:cNvPr id="201" name="Shape 201"/>
        <p:cNvGrpSpPr/>
        <p:nvPr/>
      </p:nvGrpSpPr>
      <p:grpSpPr>
        <a:xfrm>
          <a:off x="0" y="0"/>
          <a:ext cx="0" cy="0"/>
          <a:chOff x="0" y="0"/>
          <a:chExt cx="0" cy="0"/>
        </a:xfrm>
      </p:grpSpPr>
      <p:sp>
        <p:nvSpPr>
          <p:cNvPr id="202" name="Google Shape;202;p156"/>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3" name="Google Shape;203;p156"/>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04" name="Google Shape;204;p156"/>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ubtitle &amp; Content 1">
  <p:cSld name="1_Title, Subtitle &amp; Content_1">
    <p:bg>
      <p:bgPr>
        <a:blipFill>
          <a:blip r:embed="rId2">
            <a:alphaModFix/>
          </a:blip>
          <a:stretch>
            <a:fillRect/>
          </a:stretch>
        </a:blipFill>
      </p:bgPr>
    </p:bg>
    <p:spTree>
      <p:nvGrpSpPr>
        <p:cNvPr id="205" name="Shape 205"/>
        <p:cNvGrpSpPr/>
        <p:nvPr/>
      </p:nvGrpSpPr>
      <p:grpSpPr>
        <a:xfrm>
          <a:off x="0" y="0"/>
          <a:ext cx="0" cy="0"/>
          <a:chOff x="0" y="0"/>
          <a:chExt cx="0" cy="0"/>
        </a:xfrm>
      </p:grpSpPr>
      <p:sp>
        <p:nvSpPr>
          <p:cNvPr id="206" name="Google Shape;206;p157"/>
          <p:cNvSpPr txBox="1"/>
          <p:nvPr>
            <p:ph type="title"/>
          </p:nvPr>
        </p:nvSpPr>
        <p:spPr>
          <a:xfrm>
            <a:off x="972127" y="347852"/>
            <a:ext cx="10515600" cy="8736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7" name="Google Shape;207;p157"/>
          <p:cNvSpPr txBox="1"/>
          <p:nvPr>
            <p:ph idx="1" type="body"/>
          </p:nvPr>
        </p:nvSpPr>
        <p:spPr>
          <a:xfrm>
            <a:off x="971550" y="1361190"/>
            <a:ext cx="5124600" cy="4432200"/>
          </a:xfrm>
          <a:prstGeom prst="rect">
            <a:avLst/>
          </a:prstGeom>
          <a:noFill/>
          <a:ln>
            <a:noFill/>
          </a:ln>
        </p:spPr>
        <p:txBody>
          <a:bodyPr anchorCtr="0" anchor="t" bIns="45700" lIns="91425" spcFirstLastPara="1" rIns="91425" wrap="square" tIns="45700">
            <a:noAutofit/>
          </a:bodyPr>
          <a:lstStyle>
            <a:lvl1pPr indent="-355600" lvl="0" marL="457200" algn="l">
              <a:lnSpc>
                <a:spcPct val="114000"/>
              </a:lnSpc>
              <a:spcBef>
                <a:spcPts val="1000"/>
              </a:spcBef>
              <a:spcAft>
                <a:spcPts val="0"/>
              </a:spcAft>
              <a:buClr>
                <a:schemeClr val="dk1"/>
              </a:buClr>
              <a:buSzPts val="2000"/>
              <a:buFont typeface="Arial"/>
              <a:buChar char="•"/>
              <a:defRPr b="0" i="0" sz="2400">
                <a:latin typeface="Arial"/>
                <a:ea typeface="Arial"/>
                <a:cs typeface="Arial"/>
                <a:sym typeface="Arial"/>
              </a:defRPr>
            </a:lvl1pPr>
            <a:lvl2pPr indent="-228600" lvl="1" marL="914400" algn="l">
              <a:lnSpc>
                <a:spcPct val="114000"/>
              </a:lnSpc>
              <a:spcBef>
                <a:spcPts val="500"/>
              </a:spcBef>
              <a:spcAft>
                <a:spcPts val="0"/>
              </a:spcAft>
              <a:buClr>
                <a:srgbClr val="0066CC"/>
              </a:buClr>
              <a:buSzPts val="1800"/>
              <a:buNone/>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Raleway Light"/>
                <a:ea typeface="Raleway Light"/>
                <a:cs typeface="Raleway Light"/>
                <a:sym typeface="Raleway Light"/>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Raleway Light"/>
                <a:ea typeface="Raleway Light"/>
                <a:cs typeface="Raleway Light"/>
                <a:sym typeface="Raleway Light"/>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Raleway Light"/>
                <a:ea typeface="Raleway Light"/>
                <a:cs typeface="Raleway Light"/>
                <a:sym typeface="Raleway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8" name="Google Shape;208;p157"/>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09" name="Google Shape;209;p157"/>
          <p:cNvSpPr txBox="1"/>
          <p:nvPr>
            <p:ph idx="2" type="body"/>
          </p:nvPr>
        </p:nvSpPr>
        <p:spPr>
          <a:xfrm>
            <a:off x="849630" y="838200"/>
            <a:ext cx="10515600" cy="5229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rgbClr val="0066CC"/>
              </a:buClr>
              <a:buSzPts val="2200"/>
              <a:buNone/>
              <a:defRPr b="0" i="0" sz="2200">
                <a:solidFill>
                  <a:srgbClr val="0066CC"/>
                </a:solidFill>
                <a:latin typeface="Arial"/>
                <a:ea typeface="Arial"/>
                <a:cs typeface="Arial"/>
                <a:sym typeface="Arial"/>
              </a:defRPr>
            </a:lvl1pPr>
            <a:lvl2pPr indent="-381000" lvl="1" marL="914400" algn="l">
              <a:lnSpc>
                <a:spcPct val="90000"/>
              </a:lnSpc>
              <a:spcBef>
                <a:spcPts val="500"/>
              </a:spcBef>
              <a:spcAft>
                <a:spcPts val="0"/>
              </a:spcAft>
              <a:buClr>
                <a:schemeClr val="dk2"/>
              </a:buClr>
              <a:buSzPts val="2400"/>
              <a:buChar char="•"/>
              <a:defRPr>
                <a:solidFill>
                  <a:schemeClr val="dk2"/>
                </a:solidFill>
              </a:defRPr>
            </a:lvl2pPr>
            <a:lvl3pPr indent="-355600" lvl="2" marL="1371600" algn="l">
              <a:lnSpc>
                <a:spcPct val="90000"/>
              </a:lnSpc>
              <a:spcBef>
                <a:spcPts val="500"/>
              </a:spcBef>
              <a:spcAft>
                <a:spcPts val="0"/>
              </a:spcAft>
              <a:buClr>
                <a:schemeClr val="dk2"/>
              </a:buClr>
              <a:buSzPts val="2000"/>
              <a:buChar char="•"/>
              <a:defRPr>
                <a:solidFill>
                  <a:schemeClr val="dk2"/>
                </a:solidFill>
              </a:defRPr>
            </a:lvl3pPr>
            <a:lvl4pPr indent="-342900" lvl="3" marL="1828800" algn="l">
              <a:lnSpc>
                <a:spcPct val="90000"/>
              </a:lnSpc>
              <a:spcBef>
                <a:spcPts val="500"/>
              </a:spcBef>
              <a:spcAft>
                <a:spcPts val="0"/>
              </a:spcAft>
              <a:buClr>
                <a:schemeClr val="dk2"/>
              </a:buClr>
              <a:buSzPts val="1800"/>
              <a:buChar char="•"/>
              <a:defRPr>
                <a:solidFill>
                  <a:schemeClr val="dk2"/>
                </a:solidFill>
              </a:defRPr>
            </a:lvl4pPr>
            <a:lvl5pPr indent="-342900" lvl="4" marL="2286000" algn="l">
              <a:lnSpc>
                <a:spcPct val="90000"/>
              </a:lnSpc>
              <a:spcBef>
                <a:spcPts val="500"/>
              </a:spcBef>
              <a:spcAft>
                <a:spcPts val="0"/>
              </a:spcAft>
              <a:buClr>
                <a:schemeClr val="dk2"/>
              </a:buClr>
              <a:buSzPts val="1800"/>
              <a:buChar char="•"/>
              <a:defRPr>
                <a:solidFill>
                  <a:schemeClr val="dk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0" name="Google Shape;210;p157"/>
          <p:cNvSpPr txBox="1"/>
          <p:nvPr>
            <p:ph idx="3" type="body"/>
          </p:nvPr>
        </p:nvSpPr>
        <p:spPr>
          <a:xfrm>
            <a:off x="6313170" y="1361190"/>
            <a:ext cx="5124600" cy="4432200"/>
          </a:xfrm>
          <a:prstGeom prst="rect">
            <a:avLst/>
          </a:prstGeom>
          <a:noFill/>
          <a:ln>
            <a:noFill/>
          </a:ln>
        </p:spPr>
        <p:txBody>
          <a:bodyPr anchorCtr="0" anchor="t" bIns="45700" lIns="91425" spcFirstLastPara="1" rIns="91425" wrap="square" tIns="45700">
            <a:noAutofit/>
          </a:bodyPr>
          <a:lstStyle>
            <a:lvl1pPr indent="-355600" lvl="0" marL="457200" algn="l">
              <a:lnSpc>
                <a:spcPct val="114000"/>
              </a:lnSpc>
              <a:spcBef>
                <a:spcPts val="1000"/>
              </a:spcBef>
              <a:spcAft>
                <a:spcPts val="0"/>
              </a:spcAft>
              <a:buClr>
                <a:schemeClr val="dk1"/>
              </a:buClr>
              <a:buSzPts val="2000"/>
              <a:buFont typeface="Arial"/>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Raleway Light"/>
                <a:ea typeface="Raleway Light"/>
                <a:cs typeface="Raleway Light"/>
                <a:sym typeface="Raleway Light"/>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Raleway Light"/>
                <a:ea typeface="Raleway Light"/>
                <a:cs typeface="Raleway Light"/>
                <a:sym typeface="Raleway Light"/>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Raleway Light"/>
                <a:ea typeface="Raleway Light"/>
                <a:cs typeface="Raleway Light"/>
                <a:sym typeface="Raleway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29">
  <p:cSld name="Title, Subtitle &amp; Content 29">
    <p:bg>
      <p:bgPr>
        <a:blipFill>
          <a:blip r:embed="rId2">
            <a:alphaModFix/>
          </a:blip>
          <a:stretch>
            <a:fillRect/>
          </a:stretch>
        </a:blipFill>
      </p:bgPr>
    </p:bg>
    <p:spTree>
      <p:nvGrpSpPr>
        <p:cNvPr id="211" name="Shape 211"/>
        <p:cNvGrpSpPr/>
        <p:nvPr/>
      </p:nvGrpSpPr>
      <p:grpSpPr>
        <a:xfrm>
          <a:off x="0" y="0"/>
          <a:ext cx="0" cy="0"/>
          <a:chOff x="0" y="0"/>
          <a:chExt cx="0" cy="0"/>
        </a:xfrm>
      </p:grpSpPr>
      <p:sp>
        <p:nvSpPr>
          <p:cNvPr id="212" name="Google Shape;212;p158"/>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3" name="Google Shape;213;p158"/>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14" name="Google Shape;214;p158"/>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Lines &amp; Content">
  <p:cSld name="Title 2 Lines &amp; Content">
    <p:bg>
      <p:bgPr>
        <a:blipFill>
          <a:blip r:embed="rId2">
            <a:alphaModFix/>
          </a:blip>
          <a:stretch>
            <a:fillRect/>
          </a:stretch>
        </a:blipFill>
      </p:bgPr>
    </p:bg>
    <p:spTree>
      <p:nvGrpSpPr>
        <p:cNvPr id="33" name="Shape 33"/>
        <p:cNvGrpSpPr/>
        <p:nvPr/>
      </p:nvGrpSpPr>
      <p:grpSpPr>
        <a:xfrm>
          <a:off x="0" y="0"/>
          <a:ext cx="0" cy="0"/>
          <a:chOff x="0" y="0"/>
          <a:chExt cx="0" cy="0"/>
        </a:xfrm>
      </p:grpSpPr>
      <p:sp>
        <p:nvSpPr>
          <p:cNvPr id="34" name="Google Shape;34;p119"/>
          <p:cNvSpPr txBox="1"/>
          <p:nvPr>
            <p:ph type="title"/>
          </p:nvPr>
        </p:nvSpPr>
        <p:spPr>
          <a:xfrm>
            <a:off x="972127" y="347852"/>
            <a:ext cx="10515600" cy="8736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19"/>
          <p:cNvSpPr txBox="1"/>
          <p:nvPr>
            <p:ph idx="1" type="body"/>
          </p:nvPr>
        </p:nvSpPr>
        <p:spPr>
          <a:xfrm>
            <a:off x="971550" y="1361190"/>
            <a:ext cx="10515600" cy="44322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000"/>
              </a:spcBef>
              <a:spcAft>
                <a:spcPts val="0"/>
              </a:spcAft>
              <a:buClr>
                <a:schemeClr val="dk1"/>
              </a:buClr>
              <a:buSzPts val="2000"/>
              <a:buChar char="•"/>
              <a:defRPr b="0" i="0" sz="20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19"/>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1pPr>
            <a:lvl2pPr indent="0" lvl="1"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2pPr>
            <a:lvl3pPr indent="0" lvl="2"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3pPr>
            <a:lvl4pPr indent="0" lvl="3"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4pPr>
            <a:lvl5pPr indent="0" lvl="4"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5pPr>
            <a:lvl6pPr indent="0" lvl="5"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6pPr>
            <a:lvl7pPr indent="0" lvl="6"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7pPr>
            <a:lvl8pPr indent="0" lvl="7"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8pPr>
            <a:lvl9pPr indent="0" lvl="8"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ubtitle &amp; Content 1 1">
  <p:cSld name="1_Title, Subtitle &amp; Content 1">
    <p:bg>
      <p:bgPr>
        <a:blipFill>
          <a:blip r:embed="rId2">
            <a:alphaModFix/>
          </a:blip>
          <a:stretch>
            <a:fillRect/>
          </a:stretch>
        </a:blipFill>
      </p:bgPr>
    </p:bg>
    <p:spTree>
      <p:nvGrpSpPr>
        <p:cNvPr id="215" name="Shape 215"/>
        <p:cNvGrpSpPr/>
        <p:nvPr/>
      </p:nvGrpSpPr>
      <p:grpSpPr>
        <a:xfrm>
          <a:off x="0" y="0"/>
          <a:ext cx="0" cy="0"/>
          <a:chOff x="0" y="0"/>
          <a:chExt cx="0" cy="0"/>
        </a:xfrm>
      </p:grpSpPr>
      <p:sp>
        <p:nvSpPr>
          <p:cNvPr id="216" name="Google Shape;216;p159"/>
          <p:cNvSpPr txBox="1"/>
          <p:nvPr>
            <p:ph type="title"/>
          </p:nvPr>
        </p:nvSpPr>
        <p:spPr>
          <a:xfrm>
            <a:off x="972127" y="347852"/>
            <a:ext cx="10515600" cy="8736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7" name="Google Shape;217;p159"/>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18" name="Google Shape;218;p159"/>
          <p:cNvSpPr txBox="1"/>
          <p:nvPr>
            <p:ph idx="1" type="body"/>
          </p:nvPr>
        </p:nvSpPr>
        <p:spPr>
          <a:xfrm>
            <a:off x="971550" y="1361190"/>
            <a:ext cx="5124600" cy="44322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000"/>
              </a:spcBef>
              <a:spcAft>
                <a:spcPts val="0"/>
              </a:spcAft>
              <a:buClr>
                <a:schemeClr val="dk1"/>
              </a:buClr>
              <a:buSzPts val="2000"/>
              <a:buFont typeface="Arial"/>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Font typeface="Arial"/>
              <a:buAutoNum type="arabicPeriod"/>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9" name="Google Shape;219;p159"/>
          <p:cNvSpPr txBox="1"/>
          <p:nvPr>
            <p:ph idx="2" type="body"/>
          </p:nvPr>
        </p:nvSpPr>
        <p:spPr>
          <a:xfrm>
            <a:off x="6359096" y="1361190"/>
            <a:ext cx="5124600" cy="44322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000"/>
              </a:spcBef>
              <a:spcAft>
                <a:spcPts val="0"/>
              </a:spcAft>
              <a:buClr>
                <a:schemeClr val="dk1"/>
              </a:buClr>
              <a:buSzPts val="2000"/>
              <a:buFont typeface="Arial"/>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Font typeface="Arial"/>
              <a:buAutoNum type="arabicPeriod"/>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38">
  <p:cSld name="Title, Subtitle &amp; Content 38">
    <p:bg>
      <p:bgPr>
        <a:blipFill>
          <a:blip r:embed="rId2">
            <a:alphaModFix/>
          </a:blip>
          <a:stretch>
            <a:fillRect/>
          </a:stretch>
        </a:blipFill>
      </p:bgPr>
    </p:bg>
    <p:spTree>
      <p:nvGrpSpPr>
        <p:cNvPr id="220" name="Shape 220"/>
        <p:cNvGrpSpPr/>
        <p:nvPr/>
      </p:nvGrpSpPr>
      <p:grpSpPr>
        <a:xfrm>
          <a:off x="0" y="0"/>
          <a:ext cx="0" cy="0"/>
          <a:chOff x="0" y="0"/>
          <a:chExt cx="0" cy="0"/>
        </a:xfrm>
      </p:grpSpPr>
      <p:sp>
        <p:nvSpPr>
          <p:cNvPr id="221" name="Google Shape;221;p160"/>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100"/>
              </a:spcBef>
              <a:spcAft>
                <a:spcPts val="0"/>
              </a:spcAft>
              <a:buClr>
                <a:schemeClr val="dk1"/>
              </a:buClr>
              <a:buSzPts val="2000"/>
              <a:buChar char="•"/>
              <a:defRPr b="0" i="0" sz="2400">
                <a:latin typeface="Arial"/>
                <a:ea typeface="Arial"/>
                <a:cs typeface="Arial"/>
                <a:sym typeface="Arial"/>
              </a:defRPr>
            </a:lvl1pPr>
            <a:lvl2pPr indent="-349250" lvl="1" marL="9144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2pPr>
            <a:lvl3pPr indent="-349250" lvl="2" marL="13716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3pPr>
            <a:lvl4pPr indent="-349250" lvl="3" marL="18288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4pPr>
            <a:lvl5pPr indent="-349250" lvl="4" marL="22860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22" name="Google Shape;222;p160"/>
          <p:cNvSpPr txBox="1"/>
          <p:nvPr>
            <p:ph idx="12" type="sldNum"/>
          </p:nvPr>
        </p:nvSpPr>
        <p:spPr>
          <a:xfrm>
            <a:off x="11512550" y="6213474"/>
            <a:ext cx="5781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23" name="Google Shape;223;p160"/>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_Picture_Left">
  <p:cSld name="Main_Picture_Left">
    <p:spTree>
      <p:nvGrpSpPr>
        <p:cNvPr id="224" name="Shape 224"/>
        <p:cNvGrpSpPr/>
        <p:nvPr/>
      </p:nvGrpSpPr>
      <p:grpSpPr>
        <a:xfrm>
          <a:off x="0" y="0"/>
          <a:ext cx="0" cy="0"/>
          <a:chOff x="0" y="0"/>
          <a:chExt cx="0" cy="0"/>
        </a:xfrm>
      </p:grpSpPr>
      <p:sp>
        <p:nvSpPr>
          <p:cNvPr id="225" name="Google Shape;225;p16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6" name="Google Shape;226;p161"/>
          <p:cNvSpPr/>
          <p:nvPr/>
        </p:nvSpPr>
        <p:spPr>
          <a:xfrm>
            <a:off x="5760640" y="6453337"/>
            <a:ext cx="60960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Helvetica Neue Light"/>
                <a:ea typeface="Helvetica Neue Light"/>
                <a:cs typeface="Helvetica Neue Light"/>
                <a:sym typeface="Helvetica Neue Light"/>
              </a:rPr>
              <a:t>© Medisolv, Inc. All Rights Reserved | </a:t>
            </a:r>
            <a:fld id="{00000000-1234-1234-1234-123412341234}" type="slidenum">
              <a:rPr b="0" i="0" lang="en-US" sz="1000" u="none" cap="none" strike="noStrike">
                <a:solidFill>
                  <a:srgbClr val="000000"/>
                </a:solidFill>
                <a:latin typeface="Helvetica Neue Light"/>
                <a:ea typeface="Helvetica Neue Light"/>
                <a:cs typeface="Helvetica Neue Light"/>
                <a:sym typeface="Helvetica Neue Light"/>
              </a:rPr>
              <a:t>‹#›</a:t>
            </a:fld>
            <a:endParaRPr b="0" i="0" sz="1000" u="none" cap="none" strike="noStrike">
              <a:solidFill>
                <a:srgbClr val="000000"/>
              </a:solidFill>
              <a:latin typeface="Helvetica Neue Light"/>
              <a:ea typeface="Helvetica Neue Light"/>
              <a:cs typeface="Helvetica Neue Light"/>
              <a:sym typeface="Helvetica Neue Light"/>
            </a:endParaRPr>
          </a:p>
        </p:txBody>
      </p:sp>
      <p:sp>
        <p:nvSpPr>
          <p:cNvPr id="227" name="Google Shape;227;p161"/>
          <p:cNvSpPr/>
          <p:nvPr/>
        </p:nvSpPr>
        <p:spPr>
          <a:xfrm rot="-5400000">
            <a:off x="-538023" y="1761903"/>
            <a:ext cx="1273500" cy="473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8" name="Google Shape;228;p161"/>
          <p:cNvSpPr/>
          <p:nvPr/>
        </p:nvSpPr>
        <p:spPr>
          <a:xfrm rot="-5400000">
            <a:off x="-538023" y="3168376"/>
            <a:ext cx="1273500" cy="473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9" name="Google Shape;229;p161"/>
          <p:cNvSpPr/>
          <p:nvPr/>
        </p:nvSpPr>
        <p:spPr>
          <a:xfrm rot="-5400000">
            <a:off x="-538023" y="4574848"/>
            <a:ext cx="1273500" cy="4734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0" name="Google Shape;230;p161"/>
          <p:cNvSpPr/>
          <p:nvPr/>
        </p:nvSpPr>
        <p:spPr>
          <a:xfrm rot="-5400000">
            <a:off x="-538023" y="5981320"/>
            <a:ext cx="1273500" cy="4734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1" name="Google Shape;231;p161"/>
          <p:cNvSpPr txBox="1"/>
          <p:nvPr>
            <p:ph idx="1" type="body"/>
          </p:nvPr>
        </p:nvSpPr>
        <p:spPr>
          <a:xfrm>
            <a:off x="5135034" y="1700809"/>
            <a:ext cx="6422100" cy="43920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b="1" sz="2000"/>
            </a:lvl1pPr>
            <a:lvl2pPr indent="-381000" lvl="1" marL="914400" algn="l">
              <a:lnSpc>
                <a:spcPct val="90000"/>
              </a:lnSpc>
              <a:spcBef>
                <a:spcPts val="500"/>
              </a:spcBef>
              <a:spcAft>
                <a:spcPts val="0"/>
              </a:spcAft>
              <a:buSzPts val="2400"/>
              <a:buChar char="•"/>
              <a:defRPr sz="2000"/>
            </a:lvl2pPr>
            <a:lvl3pPr indent="-355600" lvl="2" marL="1371600" algn="l">
              <a:lnSpc>
                <a:spcPct val="90000"/>
              </a:lnSpc>
              <a:spcBef>
                <a:spcPts val="500"/>
              </a:spcBef>
              <a:spcAft>
                <a:spcPts val="0"/>
              </a:spcAft>
              <a:buSzPts val="2000"/>
              <a:buChar char="•"/>
              <a:defRPr sz="1800"/>
            </a:lvl3pPr>
            <a:lvl4pPr indent="-342900" lvl="3" marL="1828800" algn="l">
              <a:lnSpc>
                <a:spcPct val="90000"/>
              </a:lnSpc>
              <a:spcBef>
                <a:spcPts val="500"/>
              </a:spcBef>
              <a:spcAft>
                <a:spcPts val="0"/>
              </a:spcAft>
              <a:buSzPts val="1800"/>
              <a:buChar char="•"/>
              <a:defRPr sz="1800"/>
            </a:lvl4pPr>
            <a:lvl5pPr indent="-342900" lvl="4" marL="2286000" algn="l">
              <a:lnSpc>
                <a:spcPct val="90000"/>
              </a:lnSpc>
              <a:spcBef>
                <a:spcPts val="500"/>
              </a:spcBef>
              <a:spcAft>
                <a:spcPts val="0"/>
              </a:spcAft>
              <a:buSzPts val="1800"/>
              <a:buChar char="•"/>
              <a:defRPr sz="1800"/>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32" name="Google Shape;232;p161"/>
          <p:cNvSpPr/>
          <p:nvPr>
            <p:ph idx="2" type="pic"/>
          </p:nvPr>
        </p:nvSpPr>
        <p:spPr>
          <a:xfrm>
            <a:off x="635001" y="1700809"/>
            <a:ext cx="4200300" cy="4392000"/>
          </a:xfrm>
          <a:prstGeom prst="rect">
            <a:avLst/>
          </a:prstGeom>
          <a:noFill/>
          <a:ln>
            <a:noFill/>
          </a:ln>
        </p:spPr>
      </p:sp>
      <p:sp>
        <p:nvSpPr>
          <p:cNvPr id="233" name="Google Shape;233;p161"/>
          <p:cNvSpPr txBox="1"/>
          <p:nvPr>
            <p:ph idx="3" type="body"/>
          </p:nvPr>
        </p:nvSpPr>
        <p:spPr>
          <a:xfrm>
            <a:off x="635000" y="1030289"/>
            <a:ext cx="10922100" cy="502800"/>
          </a:xfrm>
          <a:prstGeom prst="rect">
            <a:avLst/>
          </a:prstGeom>
          <a:noFill/>
          <a:ln>
            <a:noFill/>
          </a:ln>
        </p:spPr>
        <p:txBody>
          <a:bodyPr anchorCtr="0" anchor="t" bIns="45700" lIns="91425" spcFirstLastPara="1" rIns="91425" wrap="square" tIns="45700">
            <a:normAutofit/>
          </a:bodyPr>
          <a:lstStyle>
            <a:lvl1pPr indent="-406400" lvl="0" marL="457200" algn="ctr">
              <a:lnSpc>
                <a:spcPct val="90000"/>
              </a:lnSpc>
              <a:spcBef>
                <a:spcPts val="1000"/>
              </a:spcBef>
              <a:spcAft>
                <a:spcPts val="0"/>
              </a:spcAft>
              <a:buSzPts val="2800"/>
              <a:buChar char="•"/>
              <a:defRPr sz="1400">
                <a:solidFill>
                  <a:srgbClr val="4391FF"/>
                </a:solidFill>
                <a:latin typeface="Arial"/>
                <a:ea typeface="Arial"/>
                <a:cs typeface="Arial"/>
                <a:sym typeface="Arial"/>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extLst>
    <p:ext uri="{DCECCB84-F9BA-43D5-87BE-67443E8EF086}">
      <p15:sldGuideLst>
        <p15:guide id="1" orient="horz" pos="2160">
          <p15:clr>
            <a:srgbClr val="FBAE40"/>
          </p15:clr>
        </p15:guide>
        <p15:guide id="2" pos="288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28">
  <p:cSld name="Title, Subtitle &amp; Content_1">
    <p:bg>
      <p:bgPr>
        <a:blipFill>
          <a:blip r:embed="rId2">
            <a:alphaModFix/>
          </a:blip>
          <a:stretch>
            <a:fillRect/>
          </a:stretch>
        </a:blipFill>
      </p:bgPr>
    </p:bg>
    <p:spTree>
      <p:nvGrpSpPr>
        <p:cNvPr id="234" name="Shape 234"/>
        <p:cNvGrpSpPr/>
        <p:nvPr/>
      </p:nvGrpSpPr>
      <p:grpSpPr>
        <a:xfrm>
          <a:off x="0" y="0"/>
          <a:ext cx="0" cy="0"/>
          <a:chOff x="0" y="0"/>
          <a:chExt cx="0" cy="0"/>
        </a:xfrm>
      </p:grpSpPr>
      <p:sp>
        <p:nvSpPr>
          <p:cNvPr id="235" name="Google Shape;235;p162"/>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36" name="Google Shape;236;p162"/>
          <p:cNvSpPr txBox="1"/>
          <p:nvPr>
            <p:ph type="title"/>
          </p:nvPr>
        </p:nvSpPr>
        <p:spPr>
          <a:xfrm>
            <a:off x="972127" y="347852"/>
            <a:ext cx="10515600" cy="6051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1 Line &amp; Content 1 1">
  <p:cSld name="1_Title 1 Line &amp; Content_1">
    <p:bg>
      <p:bgPr>
        <a:blipFill>
          <a:blip r:embed="rId2">
            <a:alphaModFix/>
          </a:blip>
          <a:stretch>
            <a:fillRect/>
          </a:stretch>
        </a:blipFill>
      </p:bgPr>
    </p:bg>
    <p:spTree>
      <p:nvGrpSpPr>
        <p:cNvPr id="237" name="Shape 237"/>
        <p:cNvGrpSpPr/>
        <p:nvPr/>
      </p:nvGrpSpPr>
      <p:grpSpPr>
        <a:xfrm>
          <a:off x="0" y="0"/>
          <a:ext cx="0" cy="0"/>
          <a:chOff x="0" y="0"/>
          <a:chExt cx="0" cy="0"/>
        </a:xfrm>
      </p:grpSpPr>
      <p:sp>
        <p:nvSpPr>
          <p:cNvPr id="238" name="Google Shape;238;g37e761a9860_1_172"/>
          <p:cNvSpPr txBox="1"/>
          <p:nvPr>
            <p:ph type="title"/>
          </p:nvPr>
        </p:nvSpPr>
        <p:spPr>
          <a:xfrm>
            <a:off x="972127" y="347852"/>
            <a:ext cx="10515600" cy="595500"/>
          </a:xfrm>
          <a:prstGeom prst="rect">
            <a:avLst/>
          </a:prstGeom>
          <a:noFill/>
          <a:ln>
            <a:noFill/>
          </a:ln>
        </p:spPr>
        <p:txBody>
          <a:bodyPr anchorCtr="0" anchor="t" bIns="60925" lIns="121900" spcFirstLastPara="1" rIns="121900" wrap="square" tIns="60925">
            <a:noAutofit/>
          </a:bodyPr>
          <a:lstStyle>
            <a:lvl1pPr lvl="0" algn="l">
              <a:lnSpc>
                <a:spcPct val="100000"/>
              </a:lnSpc>
              <a:spcBef>
                <a:spcPts val="0"/>
              </a:spcBef>
              <a:spcAft>
                <a:spcPts val="0"/>
              </a:spcAft>
              <a:buClr>
                <a:schemeClr val="dk1"/>
              </a:buClr>
              <a:buSzPts val="3700"/>
              <a:buFont typeface="Arial"/>
              <a:buNone/>
              <a:defRPr b="0" i="0" sz="2800">
                <a:latin typeface="Arial"/>
                <a:ea typeface="Arial"/>
                <a:cs typeface="Arial"/>
                <a:sym typeface="Aria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239" name="Google Shape;239;g37e761a9860_1_172"/>
          <p:cNvSpPr txBox="1"/>
          <p:nvPr>
            <p:ph idx="12" type="sldNum"/>
          </p:nvPr>
        </p:nvSpPr>
        <p:spPr>
          <a:xfrm>
            <a:off x="11512549" y="6213475"/>
            <a:ext cx="578100" cy="365100"/>
          </a:xfrm>
          <a:prstGeom prst="rect">
            <a:avLst/>
          </a:prstGeom>
          <a:noFill/>
          <a:ln>
            <a:noFill/>
          </a:ln>
        </p:spPr>
        <p:txBody>
          <a:bodyPr anchorCtr="0" anchor="ctr" bIns="60925" lIns="121900" spcFirstLastPara="1" rIns="121900" wrap="square" tIns="60925">
            <a:noAutofit/>
          </a:bodyPr>
          <a:lstStyle>
            <a:lvl1pPr indent="0" lvl="0" marL="0" marR="0" algn="l">
              <a:lnSpc>
                <a:spcPct val="100000"/>
              </a:lnSpc>
              <a:spcBef>
                <a:spcPts val="0"/>
              </a:spcBef>
              <a:spcAft>
                <a:spcPts val="0"/>
              </a:spcAft>
              <a:buClr>
                <a:srgbClr val="000000"/>
              </a:buClr>
              <a:buSzPts val="21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1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1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1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1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1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1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1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1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40" name="Google Shape;240;g37e761a9860_1_172"/>
          <p:cNvSpPr/>
          <p:nvPr>
            <p:ph idx="2" type="pic"/>
          </p:nvPr>
        </p:nvSpPr>
        <p:spPr>
          <a:xfrm>
            <a:off x="961925" y="1087656"/>
            <a:ext cx="10541100" cy="4923300"/>
          </a:xfrm>
          <a:prstGeom prst="rect">
            <a:avLst/>
          </a:prstGeom>
          <a:noFill/>
          <a:ln>
            <a:noFill/>
          </a:ln>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1 1">
  <p:cSld name="Section 1">
    <p:bg>
      <p:bgPr>
        <a:blipFill>
          <a:blip r:embed="rId2">
            <a:alphaModFix/>
          </a:blip>
          <a:stretch>
            <a:fillRect/>
          </a:stretch>
        </a:blipFill>
      </p:bgPr>
    </p:bg>
    <p:spTree>
      <p:nvGrpSpPr>
        <p:cNvPr id="241" name="Shape 241"/>
        <p:cNvGrpSpPr/>
        <p:nvPr/>
      </p:nvGrpSpPr>
      <p:grpSpPr>
        <a:xfrm>
          <a:off x="0" y="0"/>
          <a:ext cx="0" cy="0"/>
          <a:chOff x="0" y="0"/>
          <a:chExt cx="0" cy="0"/>
        </a:xfrm>
      </p:grpSpPr>
      <p:sp>
        <p:nvSpPr>
          <p:cNvPr id="242" name="Google Shape;242;g37e761a9860_1_176"/>
          <p:cNvSpPr txBox="1"/>
          <p:nvPr>
            <p:ph type="title"/>
          </p:nvPr>
        </p:nvSpPr>
        <p:spPr>
          <a:xfrm>
            <a:off x="972127" y="1835089"/>
            <a:ext cx="10515600" cy="394500"/>
          </a:xfrm>
          <a:prstGeom prst="rect">
            <a:avLst/>
          </a:prstGeom>
          <a:noFill/>
          <a:ln>
            <a:noFill/>
          </a:ln>
        </p:spPr>
        <p:txBody>
          <a:bodyPr anchorCtr="0" anchor="t" bIns="34275" lIns="68575" spcFirstLastPara="1" rIns="68575" wrap="square" tIns="34275">
            <a:noAutofit/>
          </a:bodyPr>
          <a:lstStyle>
            <a:lvl1pPr lvl="0" algn="r">
              <a:lnSpc>
                <a:spcPct val="90000"/>
              </a:lnSpc>
              <a:spcBef>
                <a:spcPts val="0"/>
              </a:spcBef>
              <a:spcAft>
                <a:spcPts val="0"/>
              </a:spcAft>
              <a:buClr>
                <a:schemeClr val="dk1"/>
              </a:buClr>
              <a:buSzPts val="2400"/>
              <a:buFont typeface="Arial"/>
              <a:buNone/>
              <a:defRPr b="0" i="0" sz="32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43" name="Google Shape;243;g37e761a9860_1_176"/>
          <p:cNvSpPr txBox="1"/>
          <p:nvPr>
            <p:ph idx="12" type="sldNum"/>
          </p:nvPr>
        </p:nvSpPr>
        <p:spPr>
          <a:xfrm>
            <a:off x="11512551" y="6213475"/>
            <a:ext cx="577800" cy="3651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ubtitle &amp; Content 2">
  <p:cSld name="2_Title, Subtitle &amp; Content 2_22">
    <p:bg>
      <p:bgPr>
        <a:blipFill>
          <a:blip r:embed="rId2">
            <a:alphaModFix/>
          </a:blip>
          <a:stretch>
            <a:fillRect/>
          </a:stretch>
        </a:blipFill>
      </p:bgPr>
    </p:bg>
    <p:spTree>
      <p:nvGrpSpPr>
        <p:cNvPr id="244" name="Shape 244"/>
        <p:cNvGrpSpPr/>
        <p:nvPr/>
      </p:nvGrpSpPr>
      <p:grpSpPr>
        <a:xfrm>
          <a:off x="0" y="0"/>
          <a:ext cx="0" cy="0"/>
          <a:chOff x="0" y="0"/>
          <a:chExt cx="0" cy="0"/>
        </a:xfrm>
      </p:grpSpPr>
      <p:sp>
        <p:nvSpPr>
          <p:cNvPr id="245" name="Google Shape;245;g368dd4cd84c_1_51"/>
          <p:cNvSpPr txBox="1"/>
          <p:nvPr>
            <p:ph type="title"/>
          </p:nvPr>
        </p:nvSpPr>
        <p:spPr>
          <a:xfrm>
            <a:off x="972127" y="347852"/>
            <a:ext cx="10515600" cy="8736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6" name="Google Shape;246;g368dd4cd84c_1_51"/>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47" name="Google Shape;247;g368dd4cd84c_1_51"/>
          <p:cNvSpPr txBox="1"/>
          <p:nvPr>
            <p:ph idx="1" type="body"/>
          </p:nvPr>
        </p:nvSpPr>
        <p:spPr>
          <a:xfrm>
            <a:off x="971550" y="1361190"/>
            <a:ext cx="5124600" cy="44322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000"/>
              </a:spcBef>
              <a:spcAft>
                <a:spcPts val="0"/>
              </a:spcAft>
              <a:buClr>
                <a:schemeClr val="dk1"/>
              </a:buClr>
              <a:buSzPts val="2000"/>
              <a:buFont typeface="Arial"/>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Font typeface="Arial"/>
              <a:buAutoNum type="arabicPeriod"/>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8" name="Google Shape;248;g368dd4cd84c_1_51"/>
          <p:cNvSpPr txBox="1"/>
          <p:nvPr>
            <p:ph idx="2" type="body"/>
          </p:nvPr>
        </p:nvSpPr>
        <p:spPr>
          <a:xfrm>
            <a:off x="6359096" y="1361190"/>
            <a:ext cx="5124600" cy="44322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000"/>
              </a:spcBef>
              <a:spcAft>
                <a:spcPts val="0"/>
              </a:spcAft>
              <a:buClr>
                <a:schemeClr val="dk1"/>
              </a:buClr>
              <a:buSzPts val="2000"/>
              <a:buFont typeface="Arial"/>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Font typeface="Arial"/>
              <a:buAutoNum type="arabicPeriod"/>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p:cSld name="1_Title, Subtitle &amp; Content">
    <p:bg>
      <p:bgPr>
        <a:blipFill>
          <a:blip r:embed="rId2">
            <a:alphaModFix/>
          </a:blip>
          <a:stretch>
            <a:fillRect/>
          </a:stretch>
        </a:blipFill>
      </p:bgPr>
    </p:bg>
    <p:spTree>
      <p:nvGrpSpPr>
        <p:cNvPr id="255" name="Shape 255"/>
        <p:cNvGrpSpPr/>
        <p:nvPr/>
      </p:nvGrpSpPr>
      <p:grpSpPr>
        <a:xfrm>
          <a:off x="0" y="0"/>
          <a:ext cx="0" cy="0"/>
          <a:chOff x="0" y="0"/>
          <a:chExt cx="0" cy="0"/>
        </a:xfrm>
      </p:grpSpPr>
      <p:sp>
        <p:nvSpPr>
          <p:cNvPr id="256" name="Google Shape;256;g37f2a67f6d9_3_6"/>
          <p:cNvSpPr txBox="1"/>
          <p:nvPr>
            <p:ph idx="1" type="body"/>
          </p:nvPr>
        </p:nvSpPr>
        <p:spPr>
          <a:xfrm>
            <a:off x="971550" y="1133475"/>
            <a:ext cx="10515600" cy="4660015"/>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7" name="Google Shape;257;g37f2a67f6d9_3_6"/>
          <p:cNvSpPr txBox="1"/>
          <p:nvPr>
            <p:ph idx="12" type="sldNum"/>
          </p:nvPr>
        </p:nvSpPr>
        <p:spPr>
          <a:xfrm>
            <a:off x="11512550" y="6213474"/>
            <a:ext cx="57785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58" name="Google Shape;258;g37f2a67f6d9_3_6"/>
          <p:cNvSpPr txBox="1"/>
          <p:nvPr>
            <p:ph type="title"/>
          </p:nvPr>
        </p:nvSpPr>
        <p:spPr>
          <a:xfrm>
            <a:off x="972127" y="347853"/>
            <a:ext cx="10515600" cy="600837"/>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blipFill>
          <a:blip r:embed="rId2">
            <a:alphaModFix/>
          </a:blip>
          <a:stretch>
            <a:fillRect/>
          </a:stretch>
        </a:blipFill>
      </p:bgPr>
    </p:bg>
    <p:spTree>
      <p:nvGrpSpPr>
        <p:cNvPr id="259" name="Shape 259"/>
        <p:cNvGrpSpPr/>
        <p:nvPr/>
      </p:nvGrpSpPr>
      <p:grpSpPr>
        <a:xfrm>
          <a:off x="0" y="0"/>
          <a:ext cx="0" cy="0"/>
          <a:chOff x="0" y="0"/>
          <a:chExt cx="0" cy="0"/>
        </a:xfrm>
      </p:grpSpPr>
      <p:sp>
        <p:nvSpPr>
          <p:cNvPr id="260" name="Google Shape;260;g37f2a67f6d9_3_10"/>
          <p:cNvSpPr txBox="1"/>
          <p:nvPr>
            <p:ph type="ctrTitle"/>
          </p:nvPr>
        </p:nvSpPr>
        <p:spPr>
          <a:xfrm>
            <a:off x="1524000" y="3077521"/>
            <a:ext cx="9144000" cy="50642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b="0" i="0"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1" name="Google Shape;261;g37f2a67f6d9_3_10"/>
          <p:cNvSpPr txBox="1"/>
          <p:nvPr>
            <p:ph idx="1" type="subTitle"/>
          </p:nvPr>
        </p:nvSpPr>
        <p:spPr>
          <a:xfrm>
            <a:off x="1524000" y="3551164"/>
            <a:ext cx="9144000" cy="411162"/>
          </a:xfrm>
          <a:prstGeom prst="rect">
            <a:avLst/>
          </a:prstGeom>
          <a:noFill/>
          <a:ln>
            <a:noFill/>
          </a:ln>
        </p:spPr>
        <p:txBody>
          <a:bodyPr anchorCtr="0" anchor="b" bIns="45700" lIns="91425" spcFirstLastPara="1" rIns="91425" wrap="square" tIns="45700">
            <a:noAutofit/>
          </a:bodyPr>
          <a:lstStyle>
            <a:lvl1pPr lvl="0" algn="l">
              <a:lnSpc>
                <a:spcPct val="90000"/>
              </a:lnSpc>
              <a:spcBef>
                <a:spcPts val="1000"/>
              </a:spcBef>
              <a:spcAft>
                <a:spcPts val="0"/>
              </a:spcAft>
              <a:buClr>
                <a:schemeClr val="dk1"/>
              </a:buClr>
              <a:buSzPts val="2200"/>
              <a:buNone/>
              <a:defRPr b="0" i="0" sz="2200" u="none" cap="none" strike="noStrike">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62" name="Google Shape;262;g37f2a67f6d9_3_10"/>
          <p:cNvSpPr txBox="1"/>
          <p:nvPr>
            <p:ph idx="2" type="body"/>
          </p:nvPr>
        </p:nvSpPr>
        <p:spPr>
          <a:xfrm>
            <a:off x="2758698" y="4502475"/>
            <a:ext cx="7909302" cy="1079500"/>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rgbClr val="0066CC"/>
              </a:buClr>
              <a:buSzPts val="1400"/>
              <a:buFont typeface="Arial"/>
              <a:buNone/>
              <a:defRPr b="0" i="0" sz="1400">
                <a:solidFill>
                  <a:srgbClr val="0066CC"/>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3" name="Google Shape;263;g37f2a67f6d9_3_10"/>
          <p:cNvSpPr txBox="1"/>
          <p:nvPr>
            <p:ph idx="3" type="body"/>
          </p:nvPr>
        </p:nvSpPr>
        <p:spPr>
          <a:xfrm>
            <a:off x="1482429" y="3891609"/>
            <a:ext cx="5033963" cy="4968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800"/>
              <a:buNone/>
              <a:defRPr sz="1800">
                <a:solidFill>
                  <a:srgbClr val="0066CC"/>
                </a:solidFill>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p:cSld name="Title, Subtitle &amp; Content">
    <p:bg>
      <p:bgPr>
        <a:blipFill>
          <a:blip r:embed="rId2">
            <a:alphaModFix/>
          </a:blip>
          <a:stretch>
            <a:fillRect/>
          </a:stretch>
        </a:blipFill>
      </p:bgPr>
    </p:bg>
    <p:spTree>
      <p:nvGrpSpPr>
        <p:cNvPr id="264" name="Shape 264"/>
        <p:cNvGrpSpPr/>
        <p:nvPr/>
      </p:nvGrpSpPr>
      <p:grpSpPr>
        <a:xfrm>
          <a:off x="0" y="0"/>
          <a:ext cx="0" cy="0"/>
          <a:chOff x="0" y="0"/>
          <a:chExt cx="0" cy="0"/>
        </a:xfrm>
      </p:grpSpPr>
      <p:sp>
        <p:nvSpPr>
          <p:cNvPr id="265" name="Google Shape;265;g37f2a67f6d9_3_15"/>
          <p:cNvSpPr txBox="1"/>
          <p:nvPr>
            <p:ph idx="12" type="sldNum"/>
          </p:nvPr>
        </p:nvSpPr>
        <p:spPr>
          <a:xfrm>
            <a:off x="11512550" y="6213474"/>
            <a:ext cx="57785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66" name="Google Shape;266;g37f2a67f6d9_3_15"/>
          <p:cNvSpPr txBox="1"/>
          <p:nvPr>
            <p:ph type="title"/>
          </p:nvPr>
        </p:nvSpPr>
        <p:spPr>
          <a:xfrm>
            <a:off x="972127" y="347852"/>
            <a:ext cx="10515600" cy="60504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1 2">
  <p:cSld name="1_Title, Subtitle &amp; Content">
    <p:bg>
      <p:bgPr>
        <a:blipFill>
          <a:blip r:embed="rId2">
            <a:alphaModFix/>
          </a:blip>
          <a:stretch>
            <a:fillRect/>
          </a:stretch>
        </a:blipFill>
      </p:bgPr>
    </p:bg>
    <p:spTree>
      <p:nvGrpSpPr>
        <p:cNvPr id="37" name="Shape 37"/>
        <p:cNvGrpSpPr/>
        <p:nvPr/>
      </p:nvGrpSpPr>
      <p:grpSpPr>
        <a:xfrm>
          <a:off x="0" y="0"/>
          <a:ext cx="0" cy="0"/>
          <a:chOff x="0" y="0"/>
          <a:chExt cx="0" cy="0"/>
        </a:xfrm>
      </p:grpSpPr>
      <p:sp>
        <p:nvSpPr>
          <p:cNvPr id="38" name="Google Shape;38;p154"/>
          <p:cNvSpPr txBox="1"/>
          <p:nvPr>
            <p:ph idx="1" type="body"/>
          </p:nvPr>
        </p:nvSpPr>
        <p:spPr>
          <a:xfrm>
            <a:off x="971550" y="1361190"/>
            <a:ext cx="10515600" cy="44322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000"/>
              </a:spcBef>
              <a:spcAft>
                <a:spcPts val="0"/>
              </a:spcAft>
              <a:buClr>
                <a:schemeClr val="dk1"/>
              </a:buClr>
              <a:buSzPts val="2000"/>
              <a:buChar char="•"/>
              <a:defRPr b="0" i="0" sz="20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154"/>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1pPr>
            <a:lvl2pPr indent="0" lvl="1"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2pPr>
            <a:lvl3pPr indent="0" lvl="2"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3pPr>
            <a:lvl4pPr indent="0" lvl="3"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4pPr>
            <a:lvl5pPr indent="0" lvl="4"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5pPr>
            <a:lvl6pPr indent="0" lvl="5"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6pPr>
            <a:lvl7pPr indent="0" lvl="6"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7pPr>
            <a:lvl8pPr indent="0" lvl="7"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8pPr>
            <a:lvl9pPr indent="0" lvl="8"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40" name="Google Shape;40;p154"/>
          <p:cNvSpPr txBox="1"/>
          <p:nvPr>
            <p:ph idx="2" type="body"/>
          </p:nvPr>
        </p:nvSpPr>
        <p:spPr>
          <a:xfrm>
            <a:off x="849630" y="838200"/>
            <a:ext cx="10515600" cy="5229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rgbClr val="0066CC"/>
              </a:buClr>
              <a:buSzPts val="2200"/>
              <a:buNone/>
              <a:defRPr b="0" i="0" sz="2200">
                <a:solidFill>
                  <a:srgbClr val="0066CC"/>
                </a:solidFill>
                <a:latin typeface="Arial"/>
                <a:ea typeface="Arial"/>
                <a:cs typeface="Arial"/>
                <a:sym typeface="Arial"/>
              </a:defRPr>
            </a:lvl1pPr>
            <a:lvl2pPr indent="-381000" lvl="1" marL="914400" algn="l">
              <a:lnSpc>
                <a:spcPct val="90000"/>
              </a:lnSpc>
              <a:spcBef>
                <a:spcPts val="500"/>
              </a:spcBef>
              <a:spcAft>
                <a:spcPts val="0"/>
              </a:spcAft>
              <a:buClr>
                <a:schemeClr val="dk2"/>
              </a:buClr>
              <a:buSzPts val="2400"/>
              <a:buChar char="•"/>
              <a:defRPr>
                <a:solidFill>
                  <a:schemeClr val="dk2"/>
                </a:solidFill>
              </a:defRPr>
            </a:lvl2pPr>
            <a:lvl3pPr indent="-355600" lvl="2" marL="1371600" algn="l">
              <a:lnSpc>
                <a:spcPct val="90000"/>
              </a:lnSpc>
              <a:spcBef>
                <a:spcPts val="500"/>
              </a:spcBef>
              <a:spcAft>
                <a:spcPts val="0"/>
              </a:spcAft>
              <a:buClr>
                <a:schemeClr val="dk2"/>
              </a:buClr>
              <a:buSzPts val="2000"/>
              <a:buChar char="•"/>
              <a:defRPr>
                <a:solidFill>
                  <a:schemeClr val="dk2"/>
                </a:solidFill>
              </a:defRPr>
            </a:lvl3pPr>
            <a:lvl4pPr indent="-342900" lvl="3" marL="1828800" algn="l">
              <a:lnSpc>
                <a:spcPct val="90000"/>
              </a:lnSpc>
              <a:spcBef>
                <a:spcPts val="500"/>
              </a:spcBef>
              <a:spcAft>
                <a:spcPts val="0"/>
              </a:spcAft>
              <a:buClr>
                <a:schemeClr val="dk2"/>
              </a:buClr>
              <a:buSzPts val="1800"/>
              <a:buChar char="•"/>
              <a:defRPr>
                <a:solidFill>
                  <a:schemeClr val="dk2"/>
                </a:solidFill>
              </a:defRPr>
            </a:lvl4pPr>
            <a:lvl5pPr indent="-342900" lvl="4" marL="2286000" algn="l">
              <a:lnSpc>
                <a:spcPct val="90000"/>
              </a:lnSpc>
              <a:spcBef>
                <a:spcPts val="500"/>
              </a:spcBef>
              <a:spcAft>
                <a:spcPts val="0"/>
              </a:spcAft>
              <a:buClr>
                <a:schemeClr val="dk2"/>
              </a:buClr>
              <a:buSzPts val="1800"/>
              <a:buChar char="•"/>
              <a:defRPr>
                <a:solidFill>
                  <a:schemeClr val="dk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54"/>
          <p:cNvSpPr txBox="1"/>
          <p:nvPr>
            <p:ph type="title"/>
          </p:nvPr>
        </p:nvSpPr>
        <p:spPr>
          <a:xfrm>
            <a:off x="972127" y="347852"/>
            <a:ext cx="10515600" cy="101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1 Line &amp; Content">
  <p:cSld name="1_Title 1 Line &amp; Content">
    <p:bg>
      <p:bgPr>
        <a:blipFill>
          <a:blip r:embed="rId2">
            <a:alphaModFix/>
          </a:blip>
          <a:stretch>
            <a:fillRect/>
          </a:stretch>
        </a:blipFill>
      </p:bgPr>
    </p:bg>
    <p:spTree>
      <p:nvGrpSpPr>
        <p:cNvPr id="267" name="Shape 267"/>
        <p:cNvGrpSpPr/>
        <p:nvPr/>
      </p:nvGrpSpPr>
      <p:grpSpPr>
        <a:xfrm>
          <a:off x="0" y="0"/>
          <a:ext cx="0" cy="0"/>
          <a:chOff x="0" y="0"/>
          <a:chExt cx="0" cy="0"/>
        </a:xfrm>
      </p:grpSpPr>
      <p:sp>
        <p:nvSpPr>
          <p:cNvPr id="268" name="Google Shape;268;g37f2a67f6d9_3_18"/>
          <p:cNvSpPr txBox="1"/>
          <p:nvPr>
            <p:ph type="title"/>
          </p:nvPr>
        </p:nvSpPr>
        <p:spPr>
          <a:xfrm>
            <a:off x="972127" y="347852"/>
            <a:ext cx="10515600" cy="595424"/>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9" name="Google Shape;269;g37f2a67f6d9_3_18"/>
          <p:cNvSpPr txBox="1"/>
          <p:nvPr>
            <p:ph idx="12" type="sldNum"/>
          </p:nvPr>
        </p:nvSpPr>
        <p:spPr>
          <a:xfrm>
            <a:off x="11512550" y="6213474"/>
            <a:ext cx="57785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70" name="Google Shape;270;g37f2a67f6d9_3_18"/>
          <p:cNvSpPr/>
          <p:nvPr>
            <p:ph idx="2" type="pic"/>
          </p:nvPr>
        </p:nvSpPr>
        <p:spPr>
          <a:xfrm>
            <a:off x="961925" y="1087655"/>
            <a:ext cx="10541000" cy="4923001"/>
          </a:xfrm>
          <a:prstGeom prst="rect">
            <a:avLst/>
          </a:prstGeom>
          <a:noFill/>
          <a:ln>
            <a:noFill/>
          </a:ln>
        </p:spPr>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ubtitle &amp; Content">
  <p:cSld name="1_Title, Subtitle &amp; Content 2">
    <p:bg>
      <p:bgPr>
        <a:blipFill>
          <a:blip r:embed="rId2">
            <a:alphaModFix/>
          </a:blip>
          <a:stretch>
            <a:fillRect/>
          </a:stretch>
        </a:blipFill>
      </p:bgPr>
    </p:bg>
    <p:spTree>
      <p:nvGrpSpPr>
        <p:cNvPr id="271" name="Shape 271"/>
        <p:cNvGrpSpPr/>
        <p:nvPr/>
      </p:nvGrpSpPr>
      <p:grpSpPr>
        <a:xfrm>
          <a:off x="0" y="0"/>
          <a:ext cx="0" cy="0"/>
          <a:chOff x="0" y="0"/>
          <a:chExt cx="0" cy="0"/>
        </a:xfrm>
      </p:grpSpPr>
      <p:sp>
        <p:nvSpPr>
          <p:cNvPr id="272" name="Google Shape;272;g37f2a67f6d9_3_22"/>
          <p:cNvSpPr txBox="1"/>
          <p:nvPr>
            <p:ph type="title"/>
          </p:nvPr>
        </p:nvSpPr>
        <p:spPr>
          <a:xfrm>
            <a:off x="972127" y="347852"/>
            <a:ext cx="10515600" cy="87363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3" name="Google Shape;273;g37f2a67f6d9_3_22"/>
          <p:cNvSpPr txBox="1"/>
          <p:nvPr>
            <p:ph idx="1" type="body"/>
          </p:nvPr>
        </p:nvSpPr>
        <p:spPr>
          <a:xfrm>
            <a:off x="971550" y="1361190"/>
            <a:ext cx="5124450" cy="44323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000"/>
              </a:spcBef>
              <a:spcAft>
                <a:spcPts val="0"/>
              </a:spcAft>
              <a:buClr>
                <a:schemeClr val="dk1"/>
              </a:buClr>
              <a:buSzPts val="2000"/>
              <a:buFont typeface="Arial"/>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Font typeface="Arial"/>
              <a:buAutoNum type="arabicPeriod"/>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4" name="Google Shape;274;g37f2a67f6d9_3_22"/>
          <p:cNvSpPr txBox="1"/>
          <p:nvPr>
            <p:ph idx="12" type="sldNum"/>
          </p:nvPr>
        </p:nvSpPr>
        <p:spPr>
          <a:xfrm>
            <a:off x="11512550" y="6213474"/>
            <a:ext cx="57785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75" name="Google Shape;275;g37f2a67f6d9_3_22"/>
          <p:cNvSpPr/>
          <p:nvPr>
            <p:ph idx="2" type="pic"/>
          </p:nvPr>
        </p:nvSpPr>
        <p:spPr>
          <a:xfrm>
            <a:off x="6096000" y="1361190"/>
            <a:ext cx="5416550" cy="4432300"/>
          </a:xfrm>
          <a:prstGeom prst="rect">
            <a:avLst/>
          </a:prstGeom>
          <a:no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ubtitle &amp; Content">
  <p:cSld name="2_Title, Subtitle &amp; Content">
    <p:bg>
      <p:bgPr>
        <a:blipFill>
          <a:blip r:embed="rId2">
            <a:alphaModFix/>
          </a:blip>
          <a:stretch>
            <a:fillRect/>
          </a:stretch>
        </a:blipFill>
      </p:bgPr>
    </p:bg>
    <p:spTree>
      <p:nvGrpSpPr>
        <p:cNvPr id="276" name="Shape 276"/>
        <p:cNvGrpSpPr/>
        <p:nvPr/>
      </p:nvGrpSpPr>
      <p:grpSpPr>
        <a:xfrm>
          <a:off x="0" y="0"/>
          <a:ext cx="0" cy="0"/>
          <a:chOff x="0" y="0"/>
          <a:chExt cx="0" cy="0"/>
        </a:xfrm>
      </p:grpSpPr>
      <p:sp>
        <p:nvSpPr>
          <p:cNvPr id="277" name="Google Shape;277;g37f2a67f6d9_3_27"/>
          <p:cNvSpPr txBox="1"/>
          <p:nvPr>
            <p:ph type="title"/>
          </p:nvPr>
        </p:nvSpPr>
        <p:spPr>
          <a:xfrm>
            <a:off x="972127" y="347852"/>
            <a:ext cx="10515600" cy="87363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8" name="Google Shape;278;g37f2a67f6d9_3_27"/>
          <p:cNvSpPr txBox="1"/>
          <p:nvPr>
            <p:ph idx="12" type="sldNum"/>
          </p:nvPr>
        </p:nvSpPr>
        <p:spPr>
          <a:xfrm>
            <a:off x="11512550" y="6213474"/>
            <a:ext cx="57785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79" name="Google Shape;279;g37f2a67f6d9_3_27"/>
          <p:cNvSpPr txBox="1"/>
          <p:nvPr>
            <p:ph idx="1" type="body"/>
          </p:nvPr>
        </p:nvSpPr>
        <p:spPr>
          <a:xfrm>
            <a:off x="971550" y="1361190"/>
            <a:ext cx="5124450" cy="44323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000"/>
              </a:spcBef>
              <a:spcAft>
                <a:spcPts val="0"/>
              </a:spcAft>
              <a:buClr>
                <a:schemeClr val="dk1"/>
              </a:buClr>
              <a:buSzPts val="2000"/>
              <a:buFont typeface="Arial"/>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Font typeface="Arial"/>
              <a:buAutoNum type="arabicPeriod"/>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0" name="Google Shape;280;g37f2a67f6d9_3_27"/>
          <p:cNvSpPr txBox="1"/>
          <p:nvPr>
            <p:ph idx="2" type="body"/>
          </p:nvPr>
        </p:nvSpPr>
        <p:spPr>
          <a:xfrm>
            <a:off x="6359096" y="1361190"/>
            <a:ext cx="5124450" cy="44323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000"/>
              </a:spcBef>
              <a:spcAft>
                <a:spcPts val="0"/>
              </a:spcAft>
              <a:buClr>
                <a:schemeClr val="dk1"/>
              </a:buClr>
              <a:buSzPts val="2000"/>
              <a:buFont typeface="Arial"/>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Font typeface="Arial"/>
              <a:buAutoNum type="arabicPeriod"/>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1">
  <p:cSld name="Section 1">
    <p:bg>
      <p:bgPr>
        <a:blipFill>
          <a:blip r:embed="rId2">
            <a:alphaModFix/>
          </a:blip>
          <a:stretch>
            <a:fillRect/>
          </a:stretch>
        </a:blipFill>
      </p:bgPr>
    </p:bg>
    <p:spTree>
      <p:nvGrpSpPr>
        <p:cNvPr id="287" name="Shape 287"/>
        <p:cNvGrpSpPr/>
        <p:nvPr/>
      </p:nvGrpSpPr>
      <p:grpSpPr>
        <a:xfrm>
          <a:off x="0" y="0"/>
          <a:ext cx="0" cy="0"/>
          <a:chOff x="0" y="0"/>
          <a:chExt cx="0" cy="0"/>
        </a:xfrm>
      </p:grpSpPr>
      <p:sp>
        <p:nvSpPr>
          <p:cNvPr id="288" name="Google Shape;288;g37e761a9860_1_1537"/>
          <p:cNvSpPr txBox="1"/>
          <p:nvPr>
            <p:ph type="title"/>
          </p:nvPr>
        </p:nvSpPr>
        <p:spPr>
          <a:xfrm>
            <a:off x="972127" y="1835089"/>
            <a:ext cx="10515600" cy="394500"/>
          </a:xfrm>
          <a:prstGeom prst="rect">
            <a:avLst/>
          </a:prstGeom>
          <a:noFill/>
          <a:ln>
            <a:noFill/>
          </a:ln>
        </p:spPr>
        <p:txBody>
          <a:bodyPr anchorCtr="0" anchor="t" bIns="34275" lIns="68575" spcFirstLastPara="1" rIns="68575" wrap="square" tIns="34275">
            <a:noAutofit/>
          </a:bodyPr>
          <a:lstStyle>
            <a:lvl1pPr lvl="0" algn="r">
              <a:lnSpc>
                <a:spcPct val="90000"/>
              </a:lnSpc>
              <a:spcBef>
                <a:spcPts val="0"/>
              </a:spcBef>
              <a:spcAft>
                <a:spcPts val="0"/>
              </a:spcAft>
              <a:buClr>
                <a:schemeClr val="dk1"/>
              </a:buClr>
              <a:buSzPts val="2400"/>
              <a:buFont typeface="Arial"/>
              <a:buNone/>
              <a:defRPr b="0" i="0" sz="32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89" name="Google Shape;289;g37e761a9860_1_1537"/>
          <p:cNvSpPr txBox="1"/>
          <p:nvPr>
            <p:ph idx="12" type="sldNum"/>
          </p:nvPr>
        </p:nvSpPr>
        <p:spPr>
          <a:xfrm>
            <a:off x="11512551" y="6213475"/>
            <a:ext cx="577800" cy="3651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p:cSld name="Title, Subtitle &amp; Content">
    <p:bg>
      <p:bgPr>
        <a:blipFill>
          <a:blip r:embed="rId2">
            <a:alphaModFix/>
          </a:blip>
          <a:stretch>
            <a:fillRect/>
          </a:stretch>
        </a:blipFill>
      </p:bgPr>
    </p:bg>
    <p:spTree>
      <p:nvGrpSpPr>
        <p:cNvPr id="290" name="Shape 290"/>
        <p:cNvGrpSpPr/>
        <p:nvPr/>
      </p:nvGrpSpPr>
      <p:grpSpPr>
        <a:xfrm>
          <a:off x="0" y="0"/>
          <a:ext cx="0" cy="0"/>
          <a:chOff x="0" y="0"/>
          <a:chExt cx="0" cy="0"/>
        </a:xfrm>
      </p:grpSpPr>
      <p:sp>
        <p:nvSpPr>
          <p:cNvPr id="291" name="Google Shape;291;g37e761a9860_1_1533"/>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2" name="Google Shape;292;g37e761a9860_1_1533"/>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93" name="Google Shape;293;g37e761a9860_1_1533"/>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1 Line &amp; Content 1">
  <p:cSld name="1_Title 1 Line &amp; Content">
    <p:bg>
      <p:bgPr>
        <a:blipFill>
          <a:blip r:embed="rId2">
            <a:alphaModFix/>
          </a:blip>
          <a:stretch>
            <a:fillRect/>
          </a:stretch>
        </a:blipFill>
      </p:bgPr>
    </p:bg>
    <p:spTree>
      <p:nvGrpSpPr>
        <p:cNvPr id="294" name="Shape 294"/>
        <p:cNvGrpSpPr/>
        <p:nvPr/>
      </p:nvGrpSpPr>
      <p:grpSpPr>
        <a:xfrm>
          <a:off x="0" y="0"/>
          <a:ext cx="0" cy="0"/>
          <a:chOff x="0" y="0"/>
          <a:chExt cx="0" cy="0"/>
        </a:xfrm>
      </p:grpSpPr>
      <p:sp>
        <p:nvSpPr>
          <p:cNvPr id="295" name="Google Shape;295;g37e761a9860_1_1602"/>
          <p:cNvSpPr txBox="1"/>
          <p:nvPr>
            <p:ph type="title"/>
          </p:nvPr>
        </p:nvSpPr>
        <p:spPr>
          <a:xfrm>
            <a:off x="972127" y="347852"/>
            <a:ext cx="10515600" cy="595500"/>
          </a:xfrm>
          <a:prstGeom prst="rect">
            <a:avLst/>
          </a:prstGeom>
          <a:noFill/>
          <a:ln>
            <a:noFill/>
          </a:ln>
        </p:spPr>
        <p:txBody>
          <a:bodyPr anchorCtr="0" anchor="t" bIns="60925" lIns="121900" spcFirstLastPara="1" rIns="121900" wrap="square" tIns="60925">
            <a:noAutofit/>
          </a:bodyPr>
          <a:lstStyle>
            <a:lvl1pPr lvl="0" algn="l">
              <a:lnSpc>
                <a:spcPct val="100000"/>
              </a:lnSpc>
              <a:spcBef>
                <a:spcPts val="0"/>
              </a:spcBef>
              <a:spcAft>
                <a:spcPts val="0"/>
              </a:spcAft>
              <a:buClr>
                <a:schemeClr val="dk1"/>
              </a:buClr>
              <a:buSzPts val="3700"/>
              <a:buFont typeface="Arial"/>
              <a:buNone/>
              <a:defRPr b="0" i="0" sz="2800">
                <a:latin typeface="Arial"/>
                <a:ea typeface="Arial"/>
                <a:cs typeface="Arial"/>
                <a:sym typeface="Aria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296" name="Google Shape;296;g37e761a9860_1_1602"/>
          <p:cNvSpPr txBox="1"/>
          <p:nvPr>
            <p:ph idx="12" type="sldNum"/>
          </p:nvPr>
        </p:nvSpPr>
        <p:spPr>
          <a:xfrm>
            <a:off x="11512549" y="6213475"/>
            <a:ext cx="578100" cy="365100"/>
          </a:xfrm>
          <a:prstGeom prst="rect">
            <a:avLst/>
          </a:prstGeom>
          <a:noFill/>
          <a:ln>
            <a:noFill/>
          </a:ln>
        </p:spPr>
        <p:txBody>
          <a:bodyPr anchorCtr="0" anchor="ctr" bIns="60925" lIns="121900" spcFirstLastPara="1" rIns="121900" wrap="square" tIns="60925">
            <a:noAutofit/>
          </a:bodyPr>
          <a:lstStyle>
            <a:lvl1pPr indent="0" lvl="0" marL="0" marR="0" algn="l">
              <a:lnSpc>
                <a:spcPct val="100000"/>
              </a:lnSpc>
              <a:spcBef>
                <a:spcPts val="0"/>
              </a:spcBef>
              <a:spcAft>
                <a:spcPts val="0"/>
              </a:spcAft>
              <a:buClr>
                <a:srgbClr val="000000"/>
              </a:buClr>
              <a:buSzPts val="21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1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1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1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1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1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1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1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1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97" name="Google Shape;297;g37e761a9860_1_1602"/>
          <p:cNvSpPr/>
          <p:nvPr>
            <p:ph idx="2" type="pic"/>
          </p:nvPr>
        </p:nvSpPr>
        <p:spPr>
          <a:xfrm>
            <a:off x="961925" y="1087656"/>
            <a:ext cx="10541100" cy="4923300"/>
          </a:xfrm>
          <a:prstGeom prst="rect">
            <a:avLst/>
          </a:prstGeom>
          <a:noFill/>
          <a:ln>
            <a:noFill/>
          </a:ln>
        </p:spPr>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Lines &amp; Content">
  <p:cSld name="Title 2 Lines &amp; Content">
    <p:bg>
      <p:bgPr>
        <a:blipFill>
          <a:blip r:embed="rId2">
            <a:alphaModFix/>
          </a:blip>
          <a:stretch>
            <a:fillRect/>
          </a:stretch>
        </a:blipFill>
      </p:bgPr>
    </p:bg>
    <p:spTree>
      <p:nvGrpSpPr>
        <p:cNvPr id="298" name="Shape 298"/>
        <p:cNvGrpSpPr/>
        <p:nvPr/>
      </p:nvGrpSpPr>
      <p:grpSpPr>
        <a:xfrm>
          <a:off x="0" y="0"/>
          <a:ext cx="0" cy="0"/>
          <a:chOff x="0" y="0"/>
          <a:chExt cx="0" cy="0"/>
        </a:xfrm>
      </p:grpSpPr>
      <p:sp>
        <p:nvSpPr>
          <p:cNvPr id="299" name="Google Shape;299;g37f64948442_3_839"/>
          <p:cNvSpPr txBox="1"/>
          <p:nvPr>
            <p:ph type="title"/>
          </p:nvPr>
        </p:nvSpPr>
        <p:spPr>
          <a:xfrm>
            <a:off x="972127" y="347852"/>
            <a:ext cx="10515600" cy="8736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00" name="Google Shape;300;g37f64948442_3_839"/>
          <p:cNvSpPr txBox="1"/>
          <p:nvPr>
            <p:ph idx="1" type="body"/>
          </p:nvPr>
        </p:nvSpPr>
        <p:spPr>
          <a:xfrm>
            <a:off x="971550" y="1361190"/>
            <a:ext cx="10515600" cy="44325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100"/>
              </a:spcBef>
              <a:spcAft>
                <a:spcPts val="0"/>
              </a:spcAft>
              <a:buClr>
                <a:schemeClr val="dk1"/>
              </a:buClr>
              <a:buSzPts val="2000"/>
              <a:buChar char="•"/>
              <a:defRPr b="0" i="0" sz="2000">
                <a:latin typeface="Arial"/>
                <a:ea typeface="Arial"/>
                <a:cs typeface="Arial"/>
                <a:sym typeface="Arial"/>
              </a:defRPr>
            </a:lvl1pPr>
            <a:lvl2pPr indent="-349250" lvl="1" marL="9144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2pPr>
            <a:lvl3pPr indent="-349250" lvl="2" marL="13716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3pPr>
            <a:lvl4pPr indent="-349250" lvl="3" marL="18288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4pPr>
            <a:lvl5pPr indent="-349250" lvl="4" marL="22860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01" name="Google Shape;301;g37f64948442_3_839"/>
          <p:cNvSpPr txBox="1"/>
          <p:nvPr>
            <p:ph idx="12" type="sldNum"/>
          </p:nvPr>
        </p:nvSpPr>
        <p:spPr>
          <a:xfrm>
            <a:off x="11512550" y="6213474"/>
            <a:ext cx="5781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1pPr>
            <a:lvl2pPr indent="0" lvl="1"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2pPr>
            <a:lvl3pPr indent="0" lvl="2"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3pPr>
            <a:lvl4pPr indent="0" lvl="3"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4pPr>
            <a:lvl5pPr indent="0" lvl="4"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5pPr>
            <a:lvl6pPr indent="0" lvl="5"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6pPr>
            <a:lvl7pPr indent="0" lvl="6"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7pPr>
            <a:lvl8pPr indent="0" lvl="7"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8pPr>
            <a:lvl9pPr indent="0" lvl="8"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p:cSld name="Section">
    <p:bg>
      <p:bgPr>
        <a:blipFill>
          <a:blip r:embed="rId2">
            <a:alphaModFix/>
          </a:blip>
          <a:stretch>
            <a:fillRect/>
          </a:stretch>
        </a:blipFill>
      </p:bgPr>
    </p:bg>
    <p:spTree>
      <p:nvGrpSpPr>
        <p:cNvPr id="302" name="Shape 302"/>
        <p:cNvGrpSpPr/>
        <p:nvPr/>
      </p:nvGrpSpPr>
      <p:grpSpPr>
        <a:xfrm>
          <a:off x="0" y="0"/>
          <a:ext cx="0" cy="0"/>
          <a:chOff x="0" y="0"/>
          <a:chExt cx="0" cy="0"/>
        </a:xfrm>
      </p:grpSpPr>
      <p:sp>
        <p:nvSpPr>
          <p:cNvPr id="303" name="Google Shape;303;g37fc1f59164_9_249"/>
          <p:cNvSpPr txBox="1"/>
          <p:nvPr>
            <p:ph type="title"/>
          </p:nvPr>
        </p:nvSpPr>
        <p:spPr>
          <a:xfrm>
            <a:off x="972127" y="1835088"/>
            <a:ext cx="10515600" cy="873600"/>
          </a:xfrm>
          <a:prstGeom prst="rect">
            <a:avLst/>
          </a:prstGeom>
          <a:noFill/>
          <a:ln>
            <a:noFill/>
          </a:ln>
        </p:spPr>
        <p:txBody>
          <a:bodyPr anchorCtr="0" anchor="t" bIns="45700" lIns="91425" spcFirstLastPara="1" rIns="91425" wrap="square" tIns="45700">
            <a:normAutofit/>
          </a:bodyPr>
          <a:lstStyle>
            <a:lvl1pPr lvl="0" algn="r">
              <a:lnSpc>
                <a:spcPct val="90000"/>
              </a:lnSpc>
              <a:spcBef>
                <a:spcPts val="0"/>
              </a:spcBef>
              <a:spcAft>
                <a:spcPts val="0"/>
              </a:spcAft>
              <a:buClr>
                <a:schemeClr val="dk1"/>
              </a:buClr>
              <a:buSzPts val="3200"/>
              <a:buFont typeface="Arial"/>
              <a:buNone/>
              <a:defRPr b="0" i="0"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4" name="Google Shape;304;g37fc1f59164_9_249"/>
          <p:cNvSpPr txBox="1"/>
          <p:nvPr>
            <p:ph idx="1" type="body"/>
          </p:nvPr>
        </p:nvSpPr>
        <p:spPr>
          <a:xfrm>
            <a:off x="971550" y="2394856"/>
            <a:ext cx="10515600" cy="381000"/>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rgbClr val="0066CC"/>
              </a:buClr>
              <a:buSzPts val="2400"/>
              <a:buNone/>
              <a:defRPr b="0" i="0" sz="2400">
                <a:solidFill>
                  <a:srgbClr val="0066CC"/>
                </a:solidFill>
                <a:latin typeface="Arial"/>
                <a:ea typeface="Arial"/>
                <a:cs typeface="Arial"/>
                <a:sym typeface="Arial"/>
              </a:defRPr>
            </a:lvl1pPr>
            <a:lvl2pPr indent="-381000" lvl="1" marL="914400" algn="l">
              <a:lnSpc>
                <a:spcPct val="90000"/>
              </a:lnSpc>
              <a:spcBef>
                <a:spcPts val="500"/>
              </a:spcBef>
              <a:spcAft>
                <a:spcPts val="0"/>
              </a:spcAft>
              <a:buClr>
                <a:schemeClr val="dk2"/>
              </a:buClr>
              <a:buSzPts val="2400"/>
              <a:buChar char="•"/>
              <a:defRPr>
                <a:solidFill>
                  <a:schemeClr val="dk2"/>
                </a:solidFill>
              </a:defRPr>
            </a:lvl2pPr>
            <a:lvl3pPr indent="-355600" lvl="2" marL="1371600" algn="l">
              <a:lnSpc>
                <a:spcPct val="90000"/>
              </a:lnSpc>
              <a:spcBef>
                <a:spcPts val="500"/>
              </a:spcBef>
              <a:spcAft>
                <a:spcPts val="0"/>
              </a:spcAft>
              <a:buClr>
                <a:schemeClr val="dk2"/>
              </a:buClr>
              <a:buSzPts val="2000"/>
              <a:buChar char="•"/>
              <a:defRPr>
                <a:solidFill>
                  <a:schemeClr val="dk2"/>
                </a:solidFill>
              </a:defRPr>
            </a:lvl3pPr>
            <a:lvl4pPr indent="-342900" lvl="3" marL="1828800" algn="l">
              <a:lnSpc>
                <a:spcPct val="90000"/>
              </a:lnSpc>
              <a:spcBef>
                <a:spcPts val="500"/>
              </a:spcBef>
              <a:spcAft>
                <a:spcPts val="0"/>
              </a:spcAft>
              <a:buClr>
                <a:schemeClr val="dk2"/>
              </a:buClr>
              <a:buSzPts val="1800"/>
              <a:buChar char="•"/>
              <a:defRPr>
                <a:solidFill>
                  <a:schemeClr val="dk2"/>
                </a:solidFill>
              </a:defRPr>
            </a:lvl4pPr>
            <a:lvl5pPr indent="-342900" lvl="4" marL="2286000" algn="l">
              <a:lnSpc>
                <a:spcPct val="90000"/>
              </a:lnSpc>
              <a:spcBef>
                <a:spcPts val="500"/>
              </a:spcBef>
              <a:spcAft>
                <a:spcPts val="0"/>
              </a:spcAft>
              <a:buClr>
                <a:schemeClr val="dk2"/>
              </a:buClr>
              <a:buSzPts val="1800"/>
              <a:buChar char="•"/>
              <a:defRPr>
                <a:solidFill>
                  <a:schemeClr val="dk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5" name="Google Shape;305;g37fc1f59164_9_249"/>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blipFill>
          <a:blip r:embed="rId2">
            <a:alphaModFix/>
          </a:blip>
          <a:stretch>
            <a:fillRect/>
          </a:stretch>
        </a:blipFill>
      </p:bgPr>
    </p:bg>
    <p:spTree>
      <p:nvGrpSpPr>
        <p:cNvPr id="306" name="Shape 306"/>
        <p:cNvGrpSpPr/>
        <p:nvPr/>
      </p:nvGrpSpPr>
      <p:grpSpPr>
        <a:xfrm>
          <a:off x="0" y="0"/>
          <a:ext cx="0" cy="0"/>
          <a:chOff x="0" y="0"/>
          <a:chExt cx="0" cy="0"/>
        </a:xfrm>
      </p:grpSpPr>
      <p:sp>
        <p:nvSpPr>
          <p:cNvPr id="307" name="Google Shape;307;g37e761a9860_1_1528"/>
          <p:cNvSpPr txBox="1"/>
          <p:nvPr>
            <p:ph type="ctrTitle"/>
          </p:nvPr>
        </p:nvSpPr>
        <p:spPr>
          <a:xfrm>
            <a:off x="1524000" y="3077521"/>
            <a:ext cx="9144000" cy="506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b="0" i="0"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8" name="Google Shape;308;g37e761a9860_1_1528"/>
          <p:cNvSpPr txBox="1"/>
          <p:nvPr>
            <p:ph idx="1" type="subTitle"/>
          </p:nvPr>
        </p:nvSpPr>
        <p:spPr>
          <a:xfrm>
            <a:off x="1524000" y="3551164"/>
            <a:ext cx="9144000" cy="411300"/>
          </a:xfrm>
          <a:prstGeom prst="rect">
            <a:avLst/>
          </a:prstGeom>
          <a:noFill/>
          <a:ln>
            <a:noFill/>
          </a:ln>
        </p:spPr>
        <p:txBody>
          <a:bodyPr anchorCtr="0" anchor="b" bIns="45700" lIns="91425" spcFirstLastPara="1" rIns="91425" wrap="square" tIns="45700">
            <a:noAutofit/>
          </a:bodyPr>
          <a:lstStyle>
            <a:lvl1pPr lvl="0" algn="l">
              <a:lnSpc>
                <a:spcPct val="90000"/>
              </a:lnSpc>
              <a:spcBef>
                <a:spcPts val="1000"/>
              </a:spcBef>
              <a:spcAft>
                <a:spcPts val="0"/>
              </a:spcAft>
              <a:buClr>
                <a:schemeClr val="dk1"/>
              </a:buClr>
              <a:buSzPts val="2200"/>
              <a:buNone/>
              <a:defRPr b="0" i="0" sz="2200" u="none" cap="none" strike="noStrike">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09" name="Google Shape;309;g37e761a9860_1_1528"/>
          <p:cNvSpPr txBox="1"/>
          <p:nvPr>
            <p:ph idx="2" type="body"/>
          </p:nvPr>
        </p:nvSpPr>
        <p:spPr>
          <a:xfrm>
            <a:off x="2758698" y="4502475"/>
            <a:ext cx="7909200" cy="1079400"/>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rgbClr val="0066CC"/>
              </a:buClr>
              <a:buSzPts val="1400"/>
              <a:buFont typeface="Arial"/>
              <a:buNone/>
              <a:defRPr b="0" i="0" sz="1400">
                <a:solidFill>
                  <a:srgbClr val="0066CC"/>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0" name="Google Shape;310;g37e761a9860_1_1528"/>
          <p:cNvSpPr txBox="1"/>
          <p:nvPr>
            <p:ph idx="3" type="body"/>
          </p:nvPr>
        </p:nvSpPr>
        <p:spPr>
          <a:xfrm>
            <a:off x="1482429" y="3891609"/>
            <a:ext cx="5034000" cy="4968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800"/>
              <a:buNone/>
              <a:defRPr sz="1800">
                <a:solidFill>
                  <a:srgbClr val="0066CC"/>
                </a:solidFill>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1 Line &amp; Content">
  <p:cSld name="2_Title 1 Line &amp; Content">
    <p:bg>
      <p:bgPr>
        <a:blipFill>
          <a:blip r:embed="rId2">
            <a:alphaModFix/>
          </a:blip>
          <a:stretch>
            <a:fillRect/>
          </a:stretch>
        </a:blipFill>
      </p:bgPr>
    </p:bg>
    <p:spTree>
      <p:nvGrpSpPr>
        <p:cNvPr id="311" name="Shape 311"/>
        <p:cNvGrpSpPr/>
        <p:nvPr/>
      </p:nvGrpSpPr>
      <p:grpSpPr>
        <a:xfrm>
          <a:off x="0" y="0"/>
          <a:ext cx="0" cy="0"/>
          <a:chOff x="0" y="0"/>
          <a:chExt cx="0" cy="0"/>
        </a:xfrm>
      </p:grpSpPr>
      <p:sp>
        <p:nvSpPr>
          <p:cNvPr id="312" name="Google Shape;312;g37e761a9860_1_1540"/>
          <p:cNvSpPr txBox="1"/>
          <p:nvPr>
            <p:ph type="title"/>
          </p:nvPr>
        </p:nvSpPr>
        <p:spPr>
          <a:xfrm>
            <a:off x="972127" y="347852"/>
            <a:ext cx="10515600" cy="5955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3" name="Google Shape;313;g37e761a9860_1_1540"/>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314" name="Google Shape;314;g37e761a9860_1_1540"/>
          <p:cNvSpPr/>
          <p:nvPr>
            <p:ph idx="2" type="pic"/>
          </p:nvPr>
        </p:nvSpPr>
        <p:spPr>
          <a:xfrm>
            <a:off x="961925" y="1087655"/>
            <a:ext cx="10541100" cy="49230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30">
  <p:cSld name="Title, Subtitle &amp; Content_2">
    <p:bg>
      <p:bgPr>
        <a:blipFill>
          <a:blip r:embed="rId2">
            <a:alphaModFix/>
          </a:blip>
          <a:stretch>
            <a:fillRect/>
          </a:stretch>
        </a:blipFill>
      </p:bgPr>
    </p:bg>
    <p:spTree>
      <p:nvGrpSpPr>
        <p:cNvPr id="42" name="Shape 42"/>
        <p:cNvGrpSpPr/>
        <p:nvPr/>
      </p:nvGrpSpPr>
      <p:grpSpPr>
        <a:xfrm>
          <a:off x="0" y="0"/>
          <a:ext cx="0" cy="0"/>
          <a:chOff x="0" y="0"/>
          <a:chExt cx="0" cy="0"/>
        </a:xfrm>
      </p:grpSpPr>
      <p:sp>
        <p:nvSpPr>
          <p:cNvPr id="43" name="Google Shape;43;p116"/>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44" name="Google Shape;44;p116"/>
          <p:cNvSpPr txBox="1"/>
          <p:nvPr>
            <p:ph type="title"/>
          </p:nvPr>
        </p:nvSpPr>
        <p:spPr>
          <a:xfrm>
            <a:off x="972127" y="347852"/>
            <a:ext cx="10515600" cy="6051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p:cSld name="1_Title, Subtitle &amp; Content">
    <p:bg>
      <p:bgPr>
        <a:blipFill>
          <a:blip r:embed="rId2">
            <a:alphaModFix/>
          </a:blip>
          <a:stretch>
            <a:fillRect/>
          </a:stretch>
        </a:blipFill>
      </p:bgPr>
    </p:bg>
    <p:spTree>
      <p:nvGrpSpPr>
        <p:cNvPr id="315" name="Shape 315"/>
        <p:cNvGrpSpPr/>
        <p:nvPr/>
      </p:nvGrpSpPr>
      <p:grpSpPr>
        <a:xfrm>
          <a:off x="0" y="0"/>
          <a:ext cx="0" cy="0"/>
          <a:chOff x="0" y="0"/>
          <a:chExt cx="0" cy="0"/>
        </a:xfrm>
      </p:grpSpPr>
      <p:sp>
        <p:nvSpPr>
          <p:cNvPr id="316" name="Google Shape;316;g37e761a9860_1_1544"/>
          <p:cNvSpPr txBox="1"/>
          <p:nvPr>
            <p:ph idx="1" type="body"/>
          </p:nvPr>
        </p:nvSpPr>
        <p:spPr>
          <a:xfrm>
            <a:off x="971551" y="1361191"/>
            <a:ext cx="10515600" cy="4432200"/>
          </a:xfrm>
          <a:prstGeom prst="rect">
            <a:avLst/>
          </a:prstGeom>
          <a:noFill/>
          <a:ln>
            <a:noFill/>
          </a:ln>
        </p:spPr>
        <p:txBody>
          <a:bodyPr anchorCtr="0" anchor="t" bIns="34275" lIns="68575" spcFirstLastPara="1" rIns="68575" wrap="square" tIns="34275">
            <a:noAutofit/>
          </a:bodyPr>
          <a:lstStyle>
            <a:lvl1pPr indent="-323850" lvl="0" marL="457200" algn="l">
              <a:lnSpc>
                <a:spcPct val="114000"/>
              </a:lnSpc>
              <a:spcBef>
                <a:spcPts val="1067"/>
              </a:spcBef>
              <a:spcAft>
                <a:spcPts val="0"/>
              </a:spcAft>
              <a:buClr>
                <a:schemeClr val="dk1"/>
              </a:buClr>
              <a:buSzPts val="1500"/>
              <a:buChar char="•"/>
              <a:defRPr b="0" i="0" sz="2400">
                <a:latin typeface="Arial"/>
                <a:ea typeface="Arial"/>
                <a:cs typeface="Arial"/>
                <a:sym typeface="Arial"/>
              </a:defRPr>
            </a:lvl1pPr>
            <a:lvl2pPr indent="-317500" lvl="1" marL="9144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2pPr>
            <a:lvl3pPr indent="-317500" lvl="2" marL="13716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3pPr>
            <a:lvl4pPr indent="-317500" lvl="3" marL="18288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4pPr>
            <a:lvl5pPr indent="-317500" lvl="4" marL="22860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317" name="Google Shape;317;g37e761a9860_1_1544"/>
          <p:cNvSpPr txBox="1"/>
          <p:nvPr>
            <p:ph idx="12" type="sldNum"/>
          </p:nvPr>
        </p:nvSpPr>
        <p:spPr>
          <a:xfrm>
            <a:off x="11512551" y="6213475"/>
            <a:ext cx="577800" cy="3651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318" name="Google Shape;318;g37e761a9860_1_1544"/>
          <p:cNvSpPr txBox="1"/>
          <p:nvPr>
            <p:ph idx="2" type="body"/>
          </p:nvPr>
        </p:nvSpPr>
        <p:spPr>
          <a:xfrm>
            <a:off x="849629" y="838200"/>
            <a:ext cx="10515600" cy="5229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67"/>
              </a:spcBef>
              <a:spcAft>
                <a:spcPts val="0"/>
              </a:spcAft>
              <a:buClr>
                <a:srgbClr val="0066CC"/>
              </a:buClr>
              <a:buSzPts val="1700"/>
              <a:buNone/>
              <a:defRPr b="0" i="0" sz="2267">
                <a:solidFill>
                  <a:srgbClr val="0066CC"/>
                </a:solidFill>
                <a:latin typeface="Arial"/>
                <a:ea typeface="Arial"/>
                <a:cs typeface="Arial"/>
                <a:sym typeface="Arial"/>
              </a:defRPr>
            </a:lvl1pPr>
            <a:lvl2pPr indent="-342900" lvl="1" marL="914400" algn="l">
              <a:lnSpc>
                <a:spcPct val="90000"/>
              </a:lnSpc>
              <a:spcBef>
                <a:spcPts val="533"/>
              </a:spcBef>
              <a:spcAft>
                <a:spcPts val="0"/>
              </a:spcAft>
              <a:buClr>
                <a:schemeClr val="dk2"/>
              </a:buClr>
              <a:buSzPts val="1800"/>
              <a:buChar char="•"/>
              <a:defRPr>
                <a:solidFill>
                  <a:schemeClr val="dk2"/>
                </a:solidFill>
              </a:defRPr>
            </a:lvl2pPr>
            <a:lvl3pPr indent="-323850" lvl="2" marL="1371600" algn="l">
              <a:lnSpc>
                <a:spcPct val="90000"/>
              </a:lnSpc>
              <a:spcBef>
                <a:spcPts val="533"/>
              </a:spcBef>
              <a:spcAft>
                <a:spcPts val="0"/>
              </a:spcAft>
              <a:buClr>
                <a:schemeClr val="dk2"/>
              </a:buClr>
              <a:buSzPts val="1500"/>
              <a:buChar char="•"/>
              <a:defRPr>
                <a:solidFill>
                  <a:schemeClr val="dk2"/>
                </a:solidFill>
              </a:defRPr>
            </a:lvl3pPr>
            <a:lvl4pPr indent="-317500" lvl="3" marL="1828800" algn="l">
              <a:lnSpc>
                <a:spcPct val="90000"/>
              </a:lnSpc>
              <a:spcBef>
                <a:spcPts val="533"/>
              </a:spcBef>
              <a:spcAft>
                <a:spcPts val="0"/>
              </a:spcAft>
              <a:buClr>
                <a:schemeClr val="dk2"/>
              </a:buClr>
              <a:buSzPts val="1400"/>
              <a:buChar char="•"/>
              <a:defRPr>
                <a:solidFill>
                  <a:schemeClr val="dk2"/>
                </a:solidFill>
              </a:defRPr>
            </a:lvl4pPr>
            <a:lvl5pPr indent="-317500" lvl="4" marL="2286000" algn="l">
              <a:lnSpc>
                <a:spcPct val="90000"/>
              </a:lnSpc>
              <a:spcBef>
                <a:spcPts val="533"/>
              </a:spcBef>
              <a:spcAft>
                <a:spcPts val="0"/>
              </a:spcAft>
              <a:buClr>
                <a:schemeClr val="dk2"/>
              </a:buClr>
              <a:buSzPts val="1400"/>
              <a:buChar char="•"/>
              <a:defRPr>
                <a:solidFill>
                  <a:schemeClr val="dk2"/>
                </a:solidFill>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319" name="Google Shape;319;g37e761a9860_1_1544"/>
          <p:cNvSpPr txBox="1"/>
          <p:nvPr>
            <p:ph type="title"/>
          </p:nvPr>
        </p:nvSpPr>
        <p:spPr>
          <a:xfrm>
            <a:off x="972127" y="347852"/>
            <a:ext cx="10515600" cy="10134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dk1"/>
              </a:buClr>
              <a:buSzPts val="2100"/>
              <a:buFont typeface="Arial"/>
              <a:buNone/>
              <a:defRPr b="0" i="0" sz="28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31">
  <p:cSld name="Title, Subtitle &amp; Content 31">
    <p:bg>
      <p:bgPr>
        <a:blipFill>
          <a:blip r:embed="rId2">
            <a:alphaModFix/>
          </a:blip>
          <a:stretch>
            <a:fillRect/>
          </a:stretch>
        </a:blipFill>
      </p:bgPr>
    </p:bg>
    <p:spTree>
      <p:nvGrpSpPr>
        <p:cNvPr id="320" name="Shape 320"/>
        <p:cNvGrpSpPr/>
        <p:nvPr/>
      </p:nvGrpSpPr>
      <p:grpSpPr>
        <a:xfrm>
          <a:off x="0" y="0"/>
          <a:ext cx="0" cy="0"/>
          <a:chOff x="0" y="0"/>
          <a:chExt cx="0" cy="0"/>
        </a:xfrm>
      </p:grpSpPr>
      <p:sp>
        <p:nvSpPr>
          <p:cNvPr id="321" name="Google Shape;321;g37e761a9860_1_1549"/>
          <p:cNvSpPr txBox="1"/>
          <p:nvPr>
            <p:ph idx="12" type="sldNum"/>
          </p:nvPr>
        </p:nvSpPr>
        <p:spPr>
          <a:xfrm>
            <a:off x="11512551" y="6213475"/>
            <a:ext cx="578100" cy="3651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322" name="Google Shape;322;g37e761a9860_1_1549"/>
          <p:cNvSpPr txBox="1"/>
          <p:nvPr>
            <p:ph type="title"/>
          </p:nvPr>
        </p:nvSpPr>
        <p:spPr>
          <a:xfrm>
            <a:off x="972127" y="347852"/>
            <a:ext cx="10515600" cy="6051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dk1"/>
              </a:buClr>
              <a:buSzPts val="2100"/>
              <a:buFont typeface="Arial"/>
              <a:buNone/>
              <a:defRPr b="0" i="0" sz="28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4">
  <p:cSld name="Title, Subtitle &amp; Content 4">
    <p:bg>
      <p:bgPr>
        <a:blipFill>
          <a:blip r:embed="rId2">
            <a:alphaModFix/>
          </a:blip>
          <a:stretch>
            <a:fillRect/>
          </a:stretch>
        </a:blipFill>
      </p:bgPr>
    </p:bg>
    <p:spTree>
      <p:nvGrpSpPr>
        <p:cNvPr id="323" name="Shape 323"/>
        <p:cNvGrpSpPr/>
        <p:nvPr/>
      </p:nvGrpSpPr>
      <p:grpSpPr>
        <a:xfrm>
          <a:off x="0" y="0"/>
          <a:ext cx="0" cy="0"/>
          <a:chOff x="0" y="0"/>
          <a:chExt cx="0" cy="0"/>
        </a:xfrm>
      </p:grpSpPr>
      <p:sp>
        <p:nvSpPr>
          <p:cNvPr id="324" name="Google Shape;324;g37e761a9860_1_1552"/>
          <p:cNvSpPr txBox="1"/>
          <p:nvPr>
            <p:ph idx="1" type="body"/>
          </p:nvPr>
        </p:nvSpPr>
        <p:spPr>
          <a:xfrm>
            <a:off x="971551" y="1133475"/>
            <a:ext cx="10515600" cy="4659900"/>
          </a:xfrm>
          <a:prstGeom prst="rect">
            <a:avLst/>
          </a:prstGeom>
          <a:noFill/>
          <a:ln>
            <a:noFill/>
          </a:ln>
        </p:spPr>
        <p:txBody>
          <a:bodyPr anchorCtr="0" anchor="t" bIns="34275" lIns="68575" spcFirstLastPara="1" rIns="68575" wrap="square" tIns="34275">
            <a:normAutofit/>
          </a:bodyPr>
          <a:lstStyle>
            <a:lvl1pPr indent="-323850" lvl="0" marL="457200" algn="l">
              <a:lnSpc>
                <a:spcPct val="114000"/>
              </a:lnSpc>
              <a:spcBef>
                <a:spcPts val="1067"/>
              </a:spcBef>
              <a:spcAft>
                <a:spcPts val="0"/>
              </a:spcAft>
              <a:buClr>
                <a:schemeClr val="dk1"/>
              </a:buClr>
              <a:buSzPts val="1500"/>
              <a:buChar char="•"/>
              <a:defRPr b="0" i="0" sz="2400">
                <a:latin typeface="Arial"/>
                <a:ea typeface="Arial"/>
                <a:cs typeface="Arial"/>
                <a:sym typeface="Arial"/>
              </a:defRPr>
            </a:lvl1pPr>
            <a:lvl2pPr indent="-317500" lvl="1" marL="9144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2pPr>
            <a:lvl3pPr indent="-317500" lvl="2" marL="13716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3pPr>
            <a:lvl4pPr indent="-317500" lvl="3" marL="18288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4pPr>
            <a:lvl5pPr indent="-317500" lvl="4" marL="22860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325" name="Google Shape;325;g37e761a9860_1_1552"/>
          <p:cNvSpPr txBox="1"/>
          <p:nvPr>
            <p:ph idx="12" type="sldNum"/>
          </p:nvPr>
        </p:nvSpPr>
        <p:spPr>
          <a:xfrm>
            <a:off x="11512551" y="6213473"/>
            <a:ext cx="578100" cy="3651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326" name="Google Shape;326;g37e761a9860_1_1552"/>
          <p:cNvSpPr txBox="1"/>
          <p:nvPr>
            <p:ph type="title"/>
          </p:nvPr>
        </p:nvSpPr>
        <p:spPr>
          <a:xfrm>
            <a:off x="972127" y="347853"/>
            <a:ext cx="10515600" cy="6009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dk1"/>
              </a:buClr>
              <a:buSzPts val="2100"/>
              <a:buFont typeface="Arial"/>
              <a:buNone/>
              <a:defRPr b="0" i="0" sz="28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27" name="Shape 327"/>
        <p:cNvGrpSpPr/>
        <p:nvPr/>
      </p:nvGrpSpPr>
      <p:grpSpPr>
        <a:xfrm>
          <a:off x="0" y="0"/>
          <a:ext cx="0" cy="0"/>
          <a:chOff x="0" y="0"/>
          <a:chExt cx="0" cy="0"/>
        </a:xfrm>
      </p:grpSpPr>
      <p:sp>
        <p:nvSpPr>
          <p:cNvPr id="328" name="Google Shape;328;g37e761a9860_1_1556"/>
          <p:cNvSpPr txBox="1"/>
          <p:nvPr>
            <p:ph type="title"/>
          </p:nvPr>
        </p:nvSpPr>
        <p:spPr>
          <a:xfrm>
            <a:off x="838200" y="365125"/>
            <a:ext cx="10515600" cy="13257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29" name="Google Shape;329;g37e761a9860_1_1556"/>
          <p:cNvSpPr txBox="1"/>
          <p:nvPr>
            <p:ph idx="1" type="body"/>
          </p:nvPr>
        </p:nvSpPr>
        <p:spPr>
          <a:xfrm>
            <a:off x="838200" y="1825625"/>
            <a:ext cx="5181600" cy="4351200"/>
          </a:xfrm>
          <a:prstGeom prst="rect">
            <a:avLst/>
          </a:prstGeom>
          <a:noFill/>
          <a:ln>
            <a:noFill/>
          </a:ln>
        </p:spPr>
        <p:txBody>
          <a:bodyPr anchorCtr="0" anchor="t" bIns="34275" lIns="68575" spcFirstLastPara="1" rIns="68575" wrap="square" tIns="34275">
            <a:noAutofit/>
          </a:bodyPr>
          <a:lstStyle>
            <a:lvl1pPr indent="-361950" lvl="0" marL="457200" algn="l">
              <a:lnSpc>
                <a:spcPct val="90000"/>
              </a:lnSpc>
              <a:spcBef>
                <a:spcPts val="1067"/>
              </a:spcBef>
              <a:spcAft>
                <a:spcPts val="0"/>
              </a:spcAft>
              <a:buSzPts val="2100"/>
              <a:buChar char="•"/>
              <a:defRPr/>
            </a:lvl1pPr>
            <a:lvl2pPr indent="-342900" lvl="1" marL="914400" algn="l">
              <a:lnSpc>
                <a:spcPct val="90000"/>
              </a:lnSpc>
              <a:spcBef>
                <a:spcPts val="533"/>
              </a:spcBef>
              <a:spcAft>
                <a:spcPts val="0"/>
              </a:spcAft>
              <a:buSzPts val="1800"/>
              <a:buChar char="•"/>
              <a:defRPr/>
            </a:lvl2pPr>
            <a:lvl3pPr indent="-323850" lvl="2" marL="1371600" algn="l">
              <a:lnSpc>
                <a:spcPct val="90000"/>
              </a:lnSpc>
              <a:spcBef>
                <a:spcPts val="533"/>
              </a:spcBef>
              <a:spcAft>
                <a:spcPts val="0"/>
              </a:spcAft>
              <a:buSzPts val="1500"/>
              <a:buChar char="•"/>
              <a:defRPr/>
            </a:lvl3pPr>
            <a:lvl4pPr indent="-317500" lvl="3" marL="1828800" algn="l">
              <a:lnSpc>
                <a:spcPct val="90000"/>
              </a:lnSpc>
              <a:spcBef>
                <a:spcPts val="533"/>
              </a:spcBef>
              <a:spcAft>
                <a:spcPts val="0"/>
              </a:spcAft>
              <a:buSzPts val="1400"/>
              <a:buChar char="•"/>
              <a:defRPr/>
            </a:lvl4pPr>
            <a:lvl5pPr indent="-317500" lvl="4" marL="2286000" algn="l">
              <a:lnSpc>
                <a:spcPct val="90000"/>
              </a:lnSpc>
              <a:spcBef>
                <a:spcPts val="533"/>
              </a:spcBef>
              <a:spcAft>
                <a:spcPts val="0"/>
              </a:spcAft>
              <a:buSzPts val="1400"/>
              <a:buChar char="•"/>
              <a:defRPr/>
            </a:lvl5pPr>
            <a:lvl6pPr indent="-317500" lvl="5" marL="2743200" algn="l">
              <a:lnSpc>
                <a:spcPct val="90000"/>
              </a:lnSpc>
              <a:spcBef>
                <a:spcPts val="533"/>
              </a:spcBef>
              <a:spcAft>
                <a:spcPts val="0"/>
              </a:spcAft>
              <a:buSzPts val="1400"/>
              <a:buChar char="•"/>
              <a:defRPr/>
            </a:lvl6pPr>
            <a:lvl7pPr indent="-317500" lvl="6" marL="3200400" algn="l">
              <a:lnSpc>
                <a:spcPct val="90000"/>
              </a:lnSpc>
              <a:spcBef>
                <a:spcPts val="533"/>
              </a:spcBef>
              <a:spcAft>
                <a:spcPts val="0"/>
              </a:spcAft>
              <a:buSzPts val="1400"/>
              <a:buChar char="•"/>
              <a:defRPr/>
            </a:lvl7pPr>
            <a:lvl8pPr indent="-317500" lvl="7" marL="3657600" algn="l">
              <a:lnSpc>
                <a:spcPct val="90000"/>
              </a:lnSpc>
              <a:spcBef>
                <a:spcPts val="533"/>
              </a:spcBef>
              <a:spcAft>
                <a:spcPts val="0"/>
              </a:spcAft>
              <a:buSzPts val="1400"/>
              <a:buChar char="•"/>
              <a:defRPr/>
            </a:lvl8pPr>
            <a:lvl9pPr indent="-317500" lvl="8" marL="4114800" algn="l">
              <a:lnSpc>
                <a:spcPct val="90000"/>
              </a:lnSpc>
              <a:spcBef>
                <a:spcPts val="533"/>
              </a:spcBef>
              <a:spcAft>
                <a:spcPts val="0"/>
              </a:spcAft>
              <a:buSzPts val="1400"/>
              <a:buChar char="•"/>
              <a:defRPr/>
            </a:lvl9pPr>
          </a:lstStyle>
          <a:p/>
        </p:txBody>
      </p:sp>
      <p:sp>
        <p:nvSpPr>
          <p:cNvPr id="330" name="Google Shape;330;g37e761a9860_1_1556"/>
          <p:cNvSpPr txBox="1"/>
          <p:nvPr>
            <p:ph idx="2" type="body"/>
          </p:nvPr>
        </p:nvSpPr>
        <p:spPr>
          <a:xfrm>
            <a:off x="6172200" y="1825625"/>
            <a:ext cx="5181600" cy="4351200"/>
          </a:xfrm>
          <a:prstGeom prst="rect">
            <a:avLst/>
          </a:prstGeom>
          <a:noFill/>
          <a:ln>
            <a:noFill/>
          </a:ln>
        </p:spPr>
        <p:txBody>
          <a:bodyPr anchorCtr="0" anchor="t" bIns="34275" lIns="68575" spcFirstLastPara="1" rIns="68575" wrap="square" tIns="34275">
            <a:noAutofit/>
          </a:bodyPr>
          <a:lstStyle>
            <a:lvl1pPr indent="-361950" lvl="0" marL="457200" algn="l">
              <a:lnSpc>
                <a:spcPct val="90000"/>
              </a:lnSpc>
              <a:spcBef>
                <a:spcPts val="1067"/>
              </a:spcBef>
              <a:spcAft>
                <a:spcPts val="0"/>
              </a:spcAft>
              <a:buSzPts val="2100"/>
              <a:buChar char="•"/>
              <a:defRPr/>
            </a:lvl1pPr>
            <a:lvl2pPr indent="-342900" lvl="1" marL="914400" algn="l">
              <a:lnSpc>
                <a:spcPct val="90000"/>
              </a:lnSpc>
              <a:spcBef>
                <a:spcPts val="533"/>
              </a:spcBef>
              <a:spcAft>
                <a:spcPts val="0"/>
              </a:spcAft>
              <a:buSzPts val="1800"/>
              <a:buChar char="•"/>
              <a:defRPr/>
            </a:lvl2pPr>
            <a:lvl3pPr indent="-323850" lvl="2" marL="1371600" algn="l">
              <a:lnSpc>
                <a:spcPct val="90000"/>
              </a:lnSpc>
              <a:spcBef>
                <a:spcPts val="533"/>
              </a:spcBef>
              <a:spcAft>
                <a:spcPts val="0"/>
              </a:spcAft>
              <a:buSzPts val="1500"/>
              <a:buChar char="•"/>
              <a:defRPr/>
            </a:lvl3pPr>
            <a:lvl4pPr indent="-317500" lvl="3" marL="1828800" algn="l">
              <a:lnSpc>
                <a:spcPct val="90000"/>
              </a:lnSpc>
              <a:spcBef>
                <a:spcPts val="533"/>
              </a:spcBef>
              <a:spcAft>
                <a:spcPts val="0"/>
              </a:spcAft>
              <a:buSzPts val="1400"/>
              <a:buChar char="•"/>
              <a:defRPr/>
            </a:lvl4pPr>
            <a:lvl5pPr indent="-317500" lvl="4" marL="2286000" algn="l">
              <a:lnSpc>
                <a:spcPct val="90000"/>
              </a:lnSpc>
              <a:spcBef>
                <a:spcPts val="533"/>
              </a:spcBef>
              <a:spcAft>
                <a:spcPts val="0"/>
              </a:spcAft>
              <a:buSzPts val="1400"/>
              <a:buChar char="•"/>
              <a:defRPr/>
            </a:lvl5pPr>
            <a:lvl6pPr indent="-317500" lvl="5" marL="2743200" algn="l">
              <a:lnSpc>
                <a:spcPct val="90000"/>
              </a:lnSpc>
              <a:spcBef>
                <a:spcPts val="533"/>
              </a:spcBef>
              <a:spcAft>
                <a:spcPts val="0"/>
              </a:spcAft>
              <a:buSzPts val="1400"/>
              <a:buChar char="•"/>
              <a:defRPr/>
            </a:lvl6pPr>
            <a:lvl7pPr indent="-317500" lvl="6" marL="3200400" algn="l">
              <a:lnSpc>
                <a:spcPct val="90000"/>
              </a:lnSpc>
              <a:spcBef>
                <a:spcPts val="533"/>
              </a:spcBef>
              <a:spcAft>
                <a:spcPts val="0"/>
              </a:spcAft>
              <a:buSzPts val="1400"/>
              <a:buChar char="•"/>
              <a:defRPr/>
            </a:lvl7pPr>
            <a:lvl8pPr indent="-317500" lvl="7" marL="3657600" algn="l">
              <a:lnSpc>
                <a:spcPct val="90000"/>
              </a:lnSpc>
              <a:spcBef>
                <a:spcPts val="533"/>
              </a:spcBef>
              <a:spcAft>
                <a:spcPts val="0"/>
              </a:spcAft>
              <a:buSzPts val="1400"/>
              <a:buChar char="•"/>
              <a:defRPr/>
            </a:lvl8pPr>
            <a:lvl9pPr indent="-317500" lvl="8" marL="4114800" algn="l">
              <a:lnSpc>
                <a:spcPct val="90000"/>
              </a:lnSpc>
              <a:spcBef>
                <a:spcPts val="533"/>
              </a:spcBef>
              <a:spcAft>
                <a:spcPts val="0"/>
              </a:spcAft>
              <a:buSzPts val="1400"/>
              <a:buChar char="•"/>
              <a:defRPr/>
            </a:lvl9pPr>
          </a:lstStyle>
          <a:p/>
        </p:txBody>
      </p:sp>
      <p:sp>
        <p:nvSpPr>
          <p:cNvPr id="331" name="Google Shape;331;g37e761a9860_1_1556"/>
          <p:cNvSpPr txBox="1"/>
          <p:nvPr>
            <p:ph idx="10" type="dt"/>
          </p:nvPr>
        </p:nvSpPr>
        <p:spPr>
          <a:xfrm>
            <a:off x="838200" y="6356351"/>
            <a:ext cx="2743200" cy="3651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32" name="Google Shape;332;g37e761a9860_1_1556"/>
          <p:cNvSpPr txBox="1"/>
          <p:nvPr>
            <p:ph idx="11" type="ftr"/>
          </p:nvPr>
        </p:nvSpPr>
        <p:spPr>
          <a:xfrm>
            <a:off x="4038600" y="6356351"/>
            <a:ext cx="4114800" cy="3651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33" name="Google Shape;333;g37e761a9860_1_1556"/>
          <p:cNvSpPr txBox="1"/>
          <p:nvPr>
            <p:ph idx="12" type="sldNum"/>
          </p:nvPr>
        </p:nvSpPr>
        <p:spPr>
          <a:xfrm>
            <a:off x="8610600" y="6356351"/>
            <a:ext cx="2743200" cy="3651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1200" u="none" cap="none" strike="noStrike">
                <a:solidFill>
                  <a:srgbClr val="888EB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1200" u="none" cap="none" strike="noStrike">
                <a:solidFill>
                  <a:srgbClr val="888EB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1200" u="none" cap="none" strike="noStrike">
                <a:solidFill>
                  <a:srgbClr val="888EB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1200" u="none" cap="none" strike="noStrike">
                <a:solidFill>
                  <a:srgbClr val="888EB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1200" u="none" cap="none" strike="noStrike">
                <a:solidFill>
                  <a:srgbClr val="888EB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1200" u="none" cap="none" strike="noStrike">
                <a:solidFill>
                  <a:srgbClr val="888EB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1200" u="none" cap="none" strike="noStrike">
                <a:solidFill>
                  <a:srgbClr val="888EB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1200" u="none" cap="none" strike="noStrike">
                <a:solidFill>
                  <a:srgbClr val="888EB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1200" u="none" cap="none" strike="noStrike">
                <a:solidFill>
                  <a:srgbClr val="888EB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23">
  <p:cSld name="Title, Subtitle &amp; Content 23">
    <p:bg>
      <p:bgPr>
        <a:blipFill>
          <a:blip r:embed="rId2">
            <a:alphaModFix/>
          </a:blip>
          <a:stretch>
            <a:fillRect/>
          </a:stretch>
        </a:blipFill>
      </p:bgPr>
    </p:bg>
    <p:spTree>
      <p:nvGrpSpPr>
        <p:cNvPr id="334" name="Shape 334"/>
        <p:cNvGrpSpPr/>
        <p:nvPr/>
      </p:nvGrpSpPr>
      <p:grpSpPr>
        <a:xfrm>
          <a:off x="0" y="0"/>
          <a:ext cx="0" cy="0"/>
          <a:chOff x="0" y="0"/>
          <a:chExt cx="0" cy="0"/>
        </a:xfrm>
      </p:grpSpPr>
      <p:sp>
        <p:nvSpPr>
          <p:cNvPr id="335" name="Google Shape;335;g37e761a9860_1_1563"/>
          <p:cNvSpPr txBox="1"/>
          <p:nvPr>
            <p:ph idx="1" type="body"/>
          </p:nvPr>
        </p:nvSpPr>
        <p:spPr>
          <a:xfrm>
            <a:off x="971551" y="1133475"/>
            <a:ext cx="10515600" cy="4659900"/>
          </a:xfrm>
          <a:prstGeom prst="rect">
            <a:avLst/>
          </a:prstGeom>
          <a:noFill/>
          <a:ln>
            <a:noFill/>
          </a:ln>
        </p:spPr>
        <p:txBody>
          <a:bodyPr anchorCtr="0" anchor="t" bIns="34275" lIns="68575" spcFirstLastPara="1" rIns="68575" wrap="square" tIns="34275">
            <a:normAutofit/>
          </a:bodyPr>
          <a:lstStyle>
            <a:lvl1pPr indent="-323850" lvl="0" marL="457200" algn="l">
              <a:lnSpc>
                <a:spcPct val="114000"/>
              </a:lnSpc>
              <a:spcBef>
                <a:spcPts val="1067"/>
              </a:spcBef>
              <a:spcAft>
                <a:spcPts val="0"/>
              </a:spcAft>
              <a:buClr>
                <a:schemeClr val="dk1"/>
              </a:buClr>
              <a:buSzPts val="1500"/>
              <a:buChar char="•"/>
              <a:defRPr b="0" i="0" sz="2400">
                <a:latin typeface="Arial"/>
                <a:ea typeface="Arial"/>
                <a:cs typeface="Arial"/>
                <a:sym typeface="Arial"/>
              </a:defRPr>
            </a:lvl1pPr>
            <a:lvl2pPr indent="-317500" lvl="1" marL="9144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2pPr>
            <a:lvl3pPr indent="-317500" lvl="2" marL="13716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3pPr>
            <a:lvl4pPr indent="-317500" lvl="3" marL="18288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4pPr>
            <a:lvl5pPr indent="-317500" lvl="4" marL="22860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336" name="Google Shape;336;g37e761a9860_1_1563"/>
          <p:cNvSpPr txBox="1"/>
          <p:nvPr>
            <p:ph idx="12" type="sldNum"/>
          </p:nvPr>
        </p:nvSpPr>
        <p:spPr>
          <a:xfrm>
            <a:off x="11512551" y="6213475"/>
            <a:ext cx="578100" cy="3651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337" name="Google Shape;337;g37e761a9860_1_1563"/>
          <p:cNvSpPr txBox="1"/>
          <p:nvPr>
            <p:ph type="title"/>
          </p:nvPr>
        </p:nvSpPr>
        <p:spPr>
          <a:xfrm>
            <a:off x="972127" y="347853"/>
            <a:ext cx="10515600" cy="6009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dk1"/>
              </a:buClr>
              <a:buSzPts val="2100"/>
              <a:buFont typeface="Arial"/>
              <a:buNone/>
              <a:defRPr b="0" i="0" sz="28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24">
  <p:cSld name="Title, Subtitle &amp; Content 24">
    <p:bg>
      <p:bgPr>
        <a:blipFill>
          <a:blip r:embed="rId2">
            <a:alphaModFix/>
          </a:blip>
          <a:stretch>
            <a:fillRect/>
          </a:stretch>
        </a:blipFill>
      </p:bgPr>
    </p:bg>
    <p:spTree>
      <p:nvGrpSpPr>
        <p:cNvPr id="338" name="Shape 338"/>
        <p:cNvGrpSpPr/>
        <p:nvPr/>
      </p:nvGrpSpPr>
      <p:grpSpPr>
        <a:xfrm>
          <a:off x="0" y="0"/>
          <a:ext cx="0" cy="0"/>
          <a:chOff x="0" y="0"/>
          <a:chExt cx="0" cy="0"/>
        </a:xfrm>
      </p:grpSpPr>
      <p:sp>
        <p:nvSpPr>
          <p:cNvPr id="339" name="Google Shape;339;g37e761a9860_1_1567"/>
          <p:cNvSpPr txBox="1"/>
          <p:nvPr>
            <p:ph idx="12" type="sldNum"/>
          </p:nvPr>
        </p:nvSpPr>
        <p:spPr>
          <a:xfrm>
            <a:off x="11512551" y="6213475"/>
            <a:ext cx="578100" cy="3651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340" name="Google Shape;340;g37e761a9860_1_1567"/>
          <p:cNvSpPr txBox="1"/>
          <p:nvPr>
            <p:ph type="title"/>
          </p:nvPr>
        </p:nvSpPr>
        <p:spPr>
          <a:xfrm>
            <a:off x="972127" y="347852"/>
            <a:ext cx="10515600" cy="6051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dk1"/>
              </a:buClr>
              <a:buSzPts val="2100"/>
              <a:buFont typeface="Arial"/>
              <a:buNone/>
              <a:defRPr b="0" i="0" sz="28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25">
  <p:cSld name="Title, Subtitle &amp; Content 25">
    <p:bg>
      <p:bgPr>
        <a:blipFill>
          <a:blip r:embed="rId2">
            <a:alphaModFix/>
          </a:blip>
          <a:stretch>
            <a:fillRect/>
          </a:stretch>
        </a:blipFill>
      </p:bgPr>
    </p:bg>
    <p:spTree>
      <p:nvGrpSpPr>
        <p:cNvPr id="341" name="Shape 341"/>
        <p:cNvGrpSpPr/>
        <p:nvPr/>
      </p:nvGrpSpPr>
      <p:grpSpPr>
        <a:xfrm>
          <a:off x="0" y="0"/>
          <a:ext cx="0" cy="0"/>
          <a:chOff x="0" y="0"/>
          <a:chExt cx="0" cy="0"/>
        </a:xfrm>
      </p:grpSpPr>
      <p:sp>
        <p:nvSpPr>
          <p:cNvPr id="342" name="Google Shape;342;g37e761a9860_1_1570"/>
          <p:cNvSpPr txBox="1"/>
          <p:nvPr>
            <p:ph idx="12" type="sldNum"/>
          </p:nvPr>
        </p:nvSpPr>
        <p:spPr>
          <a:xfrm>
            <a:off x="11512551" y="6213475"/>
            <a:ext cx="578100" cy="3651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600" u="none" cap="none" strike="noStrike">
                <a:solidFill>
                  <a:srgbClr val="003889"/>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600" u="none" cap="none" strike="noStrike">
                <a:solidFill>
                  <a:srgbClr val="003889"/>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600" u="none" cap="none" strike="noStrike">
                <a:solidFill>
                  <a:srgbClr val="003889"/>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600" u="none" cap="none" strike="noStrike">
                <a:solidFill>
                  <a:srgbClr val="003889"/>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600" u="none" cap="none" strike="noStrike">
                <a:solidFill>
                  <a:srgbClr val="003889"/>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600" u="none" cap="none" strike="noStrike">
                <a:solidFill>
                  <a:srgbClr val="003889"/>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600" u="none" cap="none" strike="noStrike">
                <a:solidFill>
                  <a:srgbClr val="003889"/>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600" u="none" cap="none" strike="noStrike">
                <a:solidFill>
                  <a:srgbClr val="003889"/>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600" u="none" cap="none" strike="noStrike">
                <a:solidFill>
                  <a:srgbClr val="003889"/>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343" name="Google Shape;343;g37e761a9860_1_1570"/>
          <p:cNvSpPr txBox="1"/>
          <p:nvPr>
            <p:ph type="title"/>
          </p:nvPr>
        </p:nvSpPr>
        <p:spPr>
          <a:xfrm>
            <a:off x="972127" y="347852"/>
            <a:ext cx="10515600" cy="6051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dk1"/>
              </a:buClr>
              <a:buSzPts val="2100"/>
              <a:buFont typeface="Arial"/>
              <a:buNone/>
              <a:defRPr b="0" i="0" sz="28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5">
  <p:cSld name="Title, Subtitle &amp; Content 5">
    <p:bg>
      <p:bgPr>
        <a:blipFill>
          <a:blip r:embed="rId2">
            <a:alphaModFix/>
          </a:blip>
          <a:stretch>
            <a:fillRect/>
          </a:stretch>
        </a:blipFill>
      </p:bgPr>
    </p:bg>
    <p:spTree>
      <p:nvGrpSpPr>
        <p:cNvPr id="344" name="Shape 344"/>
        <p:cNvGrpSpPr/>
        <p:nvPr/>
      </p:nvGrpSpPr>
      <p:grpSpPr>
        <a:xfrm>
          <a:off x="0" y="0"/>
          <a:ext cx="0" cy="0"/>
          <a:chOff x="0" y="0"/>
          <a:chExt cx="0" cy="0"/>
        </a:xfrm>
      </p:grpSpPr>
      <p:sp>
        <p:nvSpPr>
          <p:cNvPr id="345" name="Google Shape;345;g37e761a9860_1_1573"/>
          <p:cNvSpPr txBox="1"/>
          <p:nvPr>
            <p:ph idx="1" type="body"/>
          </p:nvPr>
        </p:nvSpPr>
        <p:spPr>
          <a:xfrm>
            <a:off x="971551" y="1133475"/>
            <a:ext cx="10515600" cy="4659900"/>
          </a:xfrm>
          <a:prstGeom prst="rect">
            <a:avLst/>
          </a:prstGeom>
          <a:noFill/>
          <a:ln>
            <a:noFill/>
          </a:ln>
        </p:spPr>
        <p:txBody>
          <a:bodyPr anchorCtr="0" anchor="t" bIns="34275" lIns="68575" spcFirstLastPara="1" rIns="68575" wrap="square" tIns="34275">
            <a:normAutofit/>
          </a:bodyPr>
          <a:lstStyle>
            <a:lvl1pPr indent="-323850" lvl="0" marL="457200" algn="l">
              <a:lnSpc>
                <a:spcPct val="114000"/>
              </a:lnSpc>
              <a:spcBef>
                <a:spcPts val="1067"/>
              </a:spcBef>
              <a:spcAft>
                <a:spcPts val="0"/>
              </a:spcAft>
              <a:buClr>
                <a:schemeClr val="dk1"/>
              </a:buClr>
              <a:buSzPts val="1500"/>
              <a:buChar char="•"/>
              <a:defRPr b="0" i="0" sz="2400">
                <a:latin typeface="Arial"/>
                <a:ea typeface="Arial"/>
                <a:cs typeface="Arial"/>
                <a:sym typeface="Arial"/>
              </a:defRPr>
            </a:lvl1pPr>
            <a:lvl2pPr indent="-317500" lvl="1" marL="9144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2pPr>
            <a:lvl3pPr indent="-317500" lvl="2" marL="13716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3pPr>
            <a:lvl4pPr indent="-317500" lvl="3" marL="18288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4pPr>
            <a:lvl5pPr indent="-317500" lvl="4" marL="22860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346" name="Google Shape;346;g37e761a9860_1_1573"/>
          <p:cNvSpPr txBox="1"/>
          <p:nvPr>
            <p:ph idx="12" type="sldNum"/>
          </p:nvPr>
        </p:nvSpPr>
        <p:spPr>
          <a:xfrm>
            <a:off x="11512551" y="6213473"/>
            <a:ext cx="578100" cy="3651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347" name="Google Shape;347;g37e761a9860_1_1573"/>
          <p:cNvSpPr txBox="1"/>
          <p:nvPr>
            <p:ph type="title"/>
          </p:nvPr>
        </p:nvSpPr>
        <p:spPr>
          <a:xfrm>
            <a:off x="972127" y="347853"/>
            <a:ext cx="10515600" cy="6009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dk1"/>
              </a:buClr>
              <a:buSzPts val="2100"/>
              <a:buFont typeface="Arial"/>
              <a:buNone/>
              <a:defRPr b="0" i="0" sz="28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3">
  <p:cSld name="Title, Subtitle &amp; Content 3">
    <p:bg>
      <p:bgPr>
        <a:blipFill>
          <a:blip r:embed="rId2">
            <a:alphaModFix/>
          </a:blip>
          <a:stretch>
            <a:fillRect/>
          </a:stretch>
        </a:blipFill>
      </p:bgPr>
    </p:bg>
    <p:spTree>
      <p:nvGrpSpPr>
        <p:cNvPr id="348" name="Shape 348"/>
        <p:cNvGrpSpPr/>
        <p:nvPr/>
      </p:nvGrpSpPr>
      <p:grpSpPr>
        <a:xfrm>
          <a:off x="0" y="0"/>
          <a:ext cx="0" cy="0"/>
          <a:chOff x="0" y="0"/>
          <a:chExt cx="0" cy="0"/>
        </a:xfrm>
      </p:grpSpPr>
      <p:sp>
        <p:nvSpPr>
          <p:cNvPr id="349" name="Google Shape;349;g37e761a9860_1_1577"/>
          <p:cNvSpPr txBox="1"/>
          <p:nvPr>
            <p:ph idx="1" type="body"/>
          </p:nvPr>
        </p:nvSpPr>
        <p:spPr>
          <a:xfrm>
            <a:off x="971551" y="1133475"/>
            <a:ext cx="10515600" cy="4659900"/>
          </a:xfrm>
          <a:prstGeom prst="rect">
            <a:avLst/>
          </a:prstGeom>
          <a:noFill/>
          <a:ln>
            <a:noFill/>
          </a:ln>
        </p:spPr>
        <p:txBody>
          <a:bodyPr anchorCtr="0" anchor="t" bIns="34275" lIns="68575" spcFirstLastPara="1" rIns="68575" wrap="square" tIns="34275">
            <a:normAutofit/>
          </a:bodyPr>
          <a:lstStyle>
            <a:lvl1pPr indent="-323850" lvl="0" marL="457200" algn="l">
              <a:lnSpc>
                <a:spcPct val="114000"/>
              </a:lnSpc>
              <a:spcBef>
                <a:spcPts val="1067"/>
              </a:spcBef>
              <a:spcAft>
                <a:spcPts val="0"/>
              </a:spcAft>
              <a:buClr>
                <a:schemeClr val="dk1"/>
              </a:buClr>
              <a:buSzPts val="1500"/>
              <a:buChar char="•"/>
              <a:defRPr b="0" i="0" sz="2400">
                <a:latin typeface="Arial"/>
                <a:ea typeface="Arial"/>
                <a:cs typeface="Arial"/>
                <a:sym typeface="Arial"/>
              </a:defRPr>
            </a:lvl1pPr>
            <a:lvl2pPr indent="-317500" lvl="1" marL="9144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2pPr>
            <a:lvl3pPr indent="-317500" lvl="2" marL="13716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3pPr>
            <a:lvl4pPr indent="-317500" lvl="3" marL="18288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4pPr>
            <a:lvl5pPr indent="-317500" lvl="4" marL="22860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350" name="Google Shape;350;g37e761a9860_1_1577"/>
          <p:cNvSpPr txBox="1"/>
          <p:nvPr>
            <p:ph idx="12" type="sldNum"/>
          </p:nvPr>
        </p:nvSpPr>
        <p:spPr>
          <a:xfrm>
            <a:off x="11512551" y="6213473"/>
            <a:ext cx="578100" cy="3651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351" name="Google Shape;351;g37e761a9860_1_1577"/>
          <p:cNvSpPr txBox="1"/>
          <p:nvPr>
            <p:ph type="title"/>
          </p:nvPr>
        </p:nvSpPr>
        <p:spPr>
          <a:xfrm>
            <a:off x="972127" y="347853"/>
            <a:ext cx="10515600" cy="6009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dk1"/>
              </a:buClr>
              <a:buSzPts val="2100"/>
              <a:buFont typeface="Arial"/>
              <a:buNone/>
              <a:defRPr b="0" i="0" sz="28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352" name="Shape 352"/>
        <p:cNvGrpSpPr/>
        <p:nvPr/>
      </p:nvGrpSpPr>
      <p:grpSpPr>
        <a:xfrm>
          <a:off x="0" y="0"/>
          <a:ext cx="0" cy="0"/>
          <a:chOff x="0" y="0"/>
          <a:chExt cx="0" cy="0"/>
        </a:xfrm>
      </p:grpSpPr>
      <p:sp>
        <p:nvSpPr>
          <p:cNvPr id="353" name="Google Shape;353;g37e761a9860_1_1581"/>
          <p:cNvSpPr txBox="1"/>
          <p:nvPr>
            <p:ph type="title"/>
          </p:nvPr>
        </p:nvSpPr>
        <p:spPr>
          <a:xfrm>
            <a:off x="653667" y="600200"/>
            <a:ext cx="8490300" cy="5454300"/>
          </a:xfrm>
          <a:prstGeom prst="rect">
            <a:avLst/>
          </a:prstGeom>
          <a:noFill/>
          <a:ln>
            <a:noFill/>
          </a:ln>
        </p:spPr>
        <p:txBody>
          <a:bodyPr anchorCtr="0" anchor="ctr" bIns="68575" lIns="68575" spcFirstLastPara="1" rIns="68575" wrap="square" tIns="68575">
            <a:normAutofit/>
          </a:bodyPr>
          <a:lstStyle>
            <a:lvl1pPr lvl="0" algn="l">
              <a:lnSpc>
                <a:spcPct val="100000"/>
              </a:lnSpc>
              <a:spcBef>
                <a:spcPts val="0"/>
              </a:spcBef>
              <a:spcAft>
                <a:spcPts val="0"/>
              </a:spcAft>
              <a:buSzPts val="3600"/>
              <a:buNone/>
              <a:defRPr sz="6400"/>
            </a:lvl1pPr>
            <a:lvl2pPr lvl="1" algn="l">
              <a:lnSpc>
                <a:spcPct val="100000"/>
              </a:lnSpc>
              <a:spcBef>
                <a:spcPts val="0"/>
              </a:spcBef>
              <a:spcAft>
                <a:spcPts val="0"/>
              </a:spcAft>
              <a:buSzPts val="3600"/>
              <a:buNone/>
              <a:defRPr sz="6400"/>
            </a:lvl2pPr>
            <a:lvl3pPr lvl="2" algn="l">
              <a:lnSpc>
                <a:spcPct val="100000"/>
              </a:lnSpc>
              <a:spcBef>
                <a:spcPts val="0"/>
              </a:spcBef>
              <a:spcAft>
                <a:spcPts val="0"/>
              </a:spcAft>
              <a:buSzPts val="3600"/>
              <a:buNone/>
              <a:defRPr sz="6400"/>
            </a:lvl3pPr>
            <a:lvl4pPr lvl="3" algn="l">
              <a:lnSpc>
                <a:spcPct val="100000"/>
              </a:lnSpc>
              <a:spcBef>
                <a:spcPts val="0"/>
              </a:spcBef>
              <a:spcAft>
                <a:spcPts val="0"/>
              </a:spcAft>
              <a:buSzPts val="3600"/>
              <a:buNone/>
              <a:defRPr sz="6400"/>
            </a:lvl4pPr>
            <a:lvl5pPr lvl="4" algn="l">
              <a:lnSpc>
                <a:spcPct val="100000"/>
              </a:lnSpc>
              <a:spcBef>
                <a:spcPts val="0"/>
              </a:spcBef>
              <a:spcAft>
                <a:spcPts val="0"/>
              </a:spcAft>
              <a:buSzPts val="3600"/>
              <a:buNone/>
              <a:defRPr sz="6400"/>
            </a:lvl5pPr>
            <a:lvl6pPr lvl="5" algn="l">
              <a:lnSpc>
                <a:spcPct val="100000"/>
              </a:lnSpc>
              <a:spcBef>
                <a:spcPts val="0"/>
              </a:spcBef>
              <a:spcAft>
                <a:spcPts val="0"/>
              </a:spcAft>
              <a:buSzPts val="3600"/>
              <a:buNone/>
              <a:defRPr sz="6400"/>
            </a:lvl6pPr>
            <a:lvl7pPr lvl="6" algn="l">
              <a:lnSpc>
                <a:spcPct val="100000"/>
              </a:lnSpc>
              <a:spcBef>
                <a:spcPts val="0"/>
              </a:spcBef>
              <a:spcAft>
                <a:spcPts val="0"/>
              </a:spcAft>
              <a:buSzPts val="3600"/>
              <a:buNone/>
              <a:defRPr sz="6400"/>
            </a:lvl7pPr>
            <a:lvl8pPr lvl="7" algn="l">
              <a:lnSpc>
                <a:spcPct val="100000"/>
              </a:lnSpc>
              <a:spcBef>
                <a:spcPts val="0"/>
              </a:spcBef>
              <a:spcAft>
                <a:spcPts val="0"/>
              </a:spcAft>
              <a:buSzPts val="3600"/>
              <a:buNone/>
              <a:defRPr sz="6400"/>
            </a:lvl8pPr>
            <a:lvl9pPr lvl="8" algn="l">
              <a:lnSpc>
                <a:spcPct val="100000"/>
              </a:lnSpc>
              <a:spcBef>
                <a:spcPts val="0"/>
              </a:spcBef>
              <a:spcAft>
                <a:spcPts val="0"/>
              </a:spcAft>
              <a:buSzPts val="3600"/>
              <a:buNone/>
              <a:defRPr sz="6400"/>
            </a:lvl9pPr>
          </a:lstStyle>
          <a:p/>
        </p:txBody>
      </p:sp>
      <p:sp>
        <p:nvSpPr>
          <p:cNvPr id="354" name="Google Shape;354;g37e761a9860_1_1581"/>
          <p:cNvSpPr txBox="1"/>
          <p:nvPr>
            <p:ph idx="12" type="sldNum"/>
          </p:nvPr>
        </p:nvSpPr>
        <p:spPr>
          <a:xfrm>
            <a:off x="11296611" y="6217623"/>
            <a:ext cx="731700" cy="524700"/>
          </a:xfrm>
          <a:prstGeom prst="rect">
            <a:avLst/>
          </a:prstGeom>
          <a:noFill/>
          <a:ln>
            <a:noFill/>
          </a:ln>
        </p:spPr>
        <p:txBody>
          <a:bodyPr anchorCtr="0" anchor="ctr" bIns="68575" lIns="68575" spcFirstLastPara="1" rIns="68575" wrap="square" tIns="68575">
            <a:normAutofit/>
          </a:bodyPr>
          <a:lstStyle>
            <a:lvl1pPr indent="0" lvl="0" marL="0" marR="0" algn="r">
              <a:lnSpc>
                <a:spcPct val="100000"/>
              </a:lnSpc>
              <a:spcBef>
                <a:spcPts val="0"/>
              </a:spcBef>
              <a:spcAft>
                <a:spcPts val="0"/>
              </a:spcAft>
              <a:buClr>
                <a:srgbClr val="000000"/>
              </a:buClr>
              <a:buSzPts val="800"/>
              <a:buFont typeface="Arial"/>
              <a:buNone/>
              <a:defRPr b="0" i="0" sz="1333"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1333"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1333"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1333"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1333"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1333"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1333"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1333"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1333"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1 Line &amp; Content 1">
  <p:cSld name="2_Title 1 Line &amp; Content">
    <p:bg>
      <p:bgPr>
        <a:blipFill>
          <a:blip r:embed="rId2">
            <a:alphaModFix/>
          </a:blip>
          <a:stretch>
            <a:fillRect/>
          </a:stretch>
        </a:blipFill>
      </p:bgPr>
    </p:bg>
    <p:spTree>
      <p:nvGrpSpPr>
        <p:cNvPr id="45" name="Shape 45"/>
        <p:cNvGrpSpPr/>
        <p:nvPr/>
      </p:nvGrpSpPr>
      <p:grpSpPr>
        <a:xfrm>
          <a:off x="0" y="0"/>
          <a:ext cx="0" cy="0"/>
          <a:chOff x="0" y="0"/>
          <a:chExt cx="0" cy="0"/>
        </a:xfrm>
      </p:grpSpPr>
      <p:sp>
        <p:nvSpPr>
          <p:cNvPr id="46" name="Google Shape;46;p117"/>
          <p:cNvSpPr txBox="1"/>
          <p:nvPr>
            <p:ph type="title"/>
          </p:nvPr>
        </p:nvSpPr>
        <p:spPr>
          <a:xfrm>
            <a:off x="972127" y="347852"/>
            <a:ext cx="10515600" cy="5955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17"/>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48" name="Google Shape;48;p117"/>
          <p:cNvSpPr/>
          <p:nvPr>
            <p:ph idx="2" type="pic"/>
          </p:nvPr>
        </p:nvSpPr>
        <p:spPr>
          <a:xfrm>
            <a:off x="961925" y="1087655"/>
            <a:ext cx="10541100" cy="4923000"/>
          </a:xfrm>
          <a:prstGeom prst="rect">
            <a:avLst/>
          </a:prstGeom>
          <a:noFill/>
          <a:ln>
            <a:noFill/>
          </a:ln>
        </p:spPr>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55" name="Shape 355"/>
        <p:cNvGrpSpPr/>
        <p:nvPr/>
      </p:nvGrpSpPr>
      <p:grpSpPr>
        <a:xfrm>
          <a:off x="0" y="0"/>
          <a:ext cx="0" cy="0"/>
          <a:chOff x="0" y="0"/>
          <a:chExt cx="0" cy="0"/>
        </a:xfrm>
      </p:grpSpPr>
      <p:sp>
        <p:nvSpPr>
          <p:cNvPr id="356" name="Google Shape;356;g37e761a9860_1_1584"/>
          <p:cNvSpPr txBox="1"/>
          <p:nvPr>
            <p:ph idx="12" type="sldNum"/>
          </p:nvPr>
        </p:nvSpPr>
        <p:spPr>
          <a:xfrm>
            <a:off x="11647204" y="6492875"/>
            <a:ext cx="533400" cy="3651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1200" u="none" cap="none" strike="noStrike">
                <a:solidFill>
                  <a:srgbClr val="888EB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1200" u="none" cap="none" strike="noStrike">
                <a:solidFill>
                  <a:srgbClr val="888EB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1200" u="none" cap="none" strike="noStrike">
                <a:solidFill>
                  <a:srgbClr val="888EB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1200" u="none" cap="none" strike="noStrike">
                <a:solidFill>
                  <a:srgbClr val="888EB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1200" u="none" cap="none" strike="noStrike">
                <a:solidFill>
                  <a:srgbClr val="888EB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1200" u="none" cap="none" strike="noStrike">
                <a:solidFill>
                  <a:srgbClr val="888EB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1200" u="none" cap="none" strike="noStrike">
                <a:solidFill>
                  <a:srgbClr val="888EB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1200" u="none" cap="none" strike="noStrike">
                <a:solidFill>
                  <a:srgbClr val="888EB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1200" u="none" cap="none" strike="noStrike">
                <a:solidFill>
                  <a:srgbClr val="888EB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357" name="Google Shape;357;g37e761a9860_1_1584"/>
          <p:cNvCxnSpPr/>
          <p:nvPr/>
        </p:nvCxnSpPr>
        <p:spPr>
          <a:xfrm>
            <a:off x="838200" y="1322507"/>
            <a:ext cx="10515600" cy="0"/>
          </a:xfrm>
          <a:prstGeom prst="straightConnector1">
            <a:avLst/>
          </a:prstGeom>
          <a:noFill/>
          <a:ln cap="flat" cmpd="sng" w="12700">
            <a:solidFill>
              <a:srgbClr val="F1CB03"/>
            </a:solidFill>
            <a:prstDash val="solid"/>
            <a:miter lim="800000"/>
            <a:headEnd len="sm" w="sm" type="none"/>
            <a:tailEnd len="sm" w="sm" type="none"/>
          </a:ln>
        </p:spPr>
      </p:cxnSp>
      <p:sp>
        <p:nvSpPr>
          <p:cNvPr id="358" name="Google Shape;358;g37e761a9860_1_1584"/>
          <p:cNvSpPr txBox="1"/>
          <p:nvPr>
            <p:ph type="title"/>
          </p:nvPr>
        </p:nvSpPr>
        <p:spPr>
          <a:xfrm>
            <a:off x="838200" y="238998"/>
            <a:ext cx="10515600" cy="13257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00539B"/>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1 Line &amp; Content">
  <p:cSld name="2_Title 1 Line &amp; Content 2">
    <p:bg>
      <p:bgPr>
        <a:blipFill>
          <a:blip r:embed="rId2">
            <a:alphaModFix/>
          </a:blip>
          <a:stretch>
            <a:fillRect/>
          </a:stretch>
        </a:blipFill>
      </p:bgPr>
    </p:bg>
    <p:spTree>
      <p:nvGrpSpPr>
        <p:cNvPr id="359" name="Shape 359"/>
        <p:cNvGrpSpPr/>
        <p:nvPr/>
      </p:nvGrpSpPr>
      <p:grpSpPr>
        <a:xfrm>
          <a:off x="0" y="0"/>
          <a:ext cx="0" cy="0"/>
          <a:chOff x="0" y="0"/>
          <a:chExt cx="0" cy="0"/>
        </a:xfrm>
      </p:grpSpPr>
      <p:sp>
        <p:nvSpPr>
          <p:cNvPr id="360" name="Google Shape;360;g37e761a9860_1_1588"/>
          <p:cNvSpPr txBox="1"/>
          <p:nvPr>
            <p:ph type="title"/>
          </p:nvPr>
        </p:nvSpPr>
        <p:spPr>
          <a:xfrm>
            <a:off x="972127" y="347852"/>
            <a:ext cx="10515600" cy="8481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dk1"/>
              </a:buClr>
              <a:buSzPts val="2100"/>
              <a:buFont typeface="Arial"/>
              <a:buNone/>
              <a:defRPr b="0" i="0" sz="28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61" name="Google Shape;361;g37e761a9860_1_1588"/>
          <p:cNvSpPr txBox="1"/>
          <p:nvPr>
            <p:ph idx="12" type="sldNum"/>
          </p:nvPr>
        </p:nvSpPr>
        <p:spPr>
          <a:xfrm>
            <a:off x="11512551" y="6213473"/>
            <a:ext cx="578100" cy="3651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362" name="Google Shape;362;g37e761a9860_1_1588"/>
          <p:cNvSpPr/>
          <p:nvPr>
            <p:ph idx="2" type="pic"/>
          </p:nvPr>
        </p:nvSpPr>
        <p:spPr>
          <a:xfrm>
            <a:off x="971551" y="1362456"/>
            <a:ext cx="10541100" cy="4648500"/>
          </a:xfrm>
          <a:prstGeom prst="rect">
            <a:avLst/>
          </a:prstGeom>
          <a:noFill/>
          <a:ln>
            <a:noFill/>
          </a:ln>
        </p:spPr>
      </p:sp>
      <p:sp>
        <p:nvSpPr>
          <p:cNvPr id="363" name="Google Shape;363;g37e761a9860_1_1588"/>
          <p:cNvSpPr txBox="1"/>
          <p:nvPr>
            <p:ph idx="1" type="body"/>
          </p:nvPr>
        </p:nvSpPr>
        <p:spPr>
          <a:xfrm>
            <a:off x="849629" y="838200"/>
            <a:ext cx="10515600" cy="5229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67"/>
              </a:spcBef>
              <a:spcAft>
                <a:spcPts val="0"/>
              </a:spcAft>
              <a:buClr>
                <a:srgbClr val="0066CC"/>
              </a:buClr>
              <a:buSzPts val="1700"/>
              <a:buNone/>
              <a:defRPr b="0" i="0" sz="2267">
                <a:solidFill>
                  <a:srgbClr val="0066CC"/>
                </a:solidFill>
                <a:latin typeface="Arial"/>
                <a:ea typeface="Arial"/>
                <a:cs typeface="Arial"/>
                <a:sym typeface="Arial"/>
              </a:defRPr>
            </a:lvl1pPr>
            <a:lvl2pPr indent="-342900" lvl="1" marL="914400" algn="l">
              <a:lnSpc>
                <a:spcPct val="90000"/>
              </a:lnSpc>
              <a:spcBef>
                <a:spcPts val="533"/>
              </a:spcBef>
              <a:spcAft>
                <a:spcPts val="0"/>
              </a:spcAft>
              <a:buClr>
                <a:schemeClr val="dk2"/>
              </a:buClr>
              <a:buSzPts val="1800"/>
              <a:buChar char="•"/>
              <a:defRPr>
                <a:solidFill>
                  <a:schemeClr val="dk2"/>
                </a:solidFill>
              </a:defRPr>
            </a:lvl2pPr>
            <a:lvl3pPr indent="-323850" lvl="2" marL="1371600" algn="l">
              <a:lnSpc>
                <a:spcPct val="90000"/>
              </a:lnSpc>
              <a:spcBef>
                <a:spcPts val="533"/>
              </a:spcBef>
              <a:spcAft>
                <a:spcPts val="0"/>
              </a:spcAft>
              <a:buClr>
                <a:schemeClr val="dk2"/>
              </a:buClr>
              <a:buSzPts val="1500"/>
              <a:buChar char="•"/>
              <a:defRPr>
                <a:solidFill>
                  <a:schemeClr val="dk2"/>
                </a:solidFill>
              </a:defRPr>
            </a:lvl3pPr>
            <a:lvl4pPr indent="-317500" lvl="3" marL="1828800" algn="l">
              <a:lnSpc>
                <a:spcPct val="90000"/>
              </a:lnSpc>
              <a:spcBef>
                <a:spcPts val="533"/>
              </a:spcBef>
              <a:spcAft>
                <a:spcPts val="0"/>
              </a:spcAft>
              <a:buClr>
                <a:schemeClr val="dk2"/>
              </a:buClr>
              <a:buSzPts val="1400"/>
              <a:buChar char="•"/>
              <a:defRPr>
                <a:solidFill>
                  <a:schemeClr val="dk2"/>
                </a:solidFill>
              </a:defRPr>
            </a:lvl4pPr>
            <a:lvl5pPr indent="-317500" lvl="4" marL="2286000" algn="l">
              <a:lnSpc>
                <a:spcPct val="90000"/>
              </a:lnSpc>
              <a:spcBef>
                <a:spcPts val="533"/>
              </a:spcBef>
              <a:spcAft>
                <a:spcPts val="0"/>
              </a:spcAft>
              <a:buClr>
                <a:schemeClr val="dk2"/>
              </a:buClr>
              <a:buSzPts val="1400"/>
              <a:buChar char="•"/>
              <a:defRPr>
                <a:solidFill>
                  <a:schemeClr val="dk2"/>
                </a:solidFill>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1">
  <p:cSld name="Title, Subtitle &amp; Content 1">
    <p:bg>
      <p:bgPr>
        <a:blipFill>
          <a:blip r:embed="rId2">
            <a:alphaModFix/>
          </a:blip>
          <a:stretch>
            <a:fillRect/>
          </a:stretch>
        </a:blipFill>
      </p:bgPr>
    </p:bg>
    <p:spTree>
      <p:nvGrpSpPr>
        <p:cNvPr id="364" name="Shape 364"/>
        <p:cNvGrpSpPr/>
        <p:nvPr/>
      </p:nvGrpSpPr>
      <p:grpSpPr>
        <a:xfrm>
          <a:off x="0" y="0"/>
          <a:ext cx="0" cy="0"/>
          <a:chOff x="0" y="0"/>
          <a:chExt cx="0" cy="0"/>
        </a:xfrm>
      </p:grpSpPr>
      <p:sp>
        <p:nvSpPr>
          <p:cNvPr id="365" name="Google Shape;365;g37e761a9860_1_1593"/>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6" name="Google Shape;366;g37e761a9860_1_1593"/>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367" name="Google Shape;367;g37e761a9860_1_1593"/>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31 1">
  <p:cSld name="Title, Subtitle &amp; Content 31 1">
    <p:bg>
      <p:bgPr>
        <a:blipFill>
          <a:blip r:embed="rId2">
            <a:alphaModFix/>
          </a:blip>
          <a:stretch>
            <a:fillRect/>
          </a:stretch>
        </a:blipFill>
      </p:bgPr>
    </p:bg>
    <p:spTree>
      <p:nvGrpSpPr>
        <p:cNvPr id="368" name="Shape 368"/>
        <p:cNvGrpSpPr/>
        <p:nvPr/>
      </p:nvGrpSpPr>
      <p:grpSpPr>
        <a:xfrm>
          <a:off x="0" y="0"/>
          <a:ext cx="0" cy="0"/>
          <a:chOff x="0" y="0"/>
          <a:chExt cx="0" cy="0"/>
        </a:xfrm>
      </p:grpSpPr>
      <p:sp>
        <p:nvSpPr>
          <p:cNvPr id="369" name="Google Shape;369;g37e761a9860_1_1597"/>
          <p:cNvSpPr txBox="1"/>
          <p:nvPr>
            <p:ph idx="12" type="sldNum"/>
          </p:nvPr>
        </p:nvSpPr>
        <p:spPr>
          <a:xfrm>
            <a:off x="11512551" y="6213475"/>
            <a:ext cx="578100" cy="3651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370" name="Google Shape;370;g37e761a9860_1_1597"/>
          <p:cNvSpPr txBox="1"/>
          <p:nvPr>
            <p:ph type="title"/>
          </p:nvPr>
        </p:nvSpPr>
        <p:spPr>
          <a:xfrm>
            <a:off x="972127" y="347852"/>
            <a:ext cx="10515600" cy="6051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dk1"/>
              </a:buClr>
              <a:buSzPts val="2100"/>
              <a:buFont typeface="Arial"/>
              <a:buNone/>
              <a:defRPr b="0" i="0" sz="28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71" name="Shape 371"/>
        <p:cNvGrpSpPr/>
        <p:nvPr/>
      </p:nvGrpSpPr>
      <p:grpSpPr>
        <a:xfrm>
          <a:off x="0" y="0"/>
          <a:ext cx="0" cy="0"/>
          <a:chOff x="0" y="0"/>
          <a:chExt cx="0" cy="0"/>
        </a:xfrm>
      </p:grpSpPr>
      <p:sp>
        <p:nvSpPr>
          <p:cNvPr id="372" name="Google Shape;372;g37e761a9860_1_1600"/>
          <p:cNvSpPr txBox="1"/>
          <p:nvPr>
            <p:ph idx="12" type="sldNum"/>
          </p:nvPr>
        </p:nvSpPr>
        <p:spPr>
          <a:xfrm>
            <a:off x="11296611" y="6217623"/>
            <a:ext cx="731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type="titleOnly">
  <p:cSld name="TITLE_ONLY">
    <p:spTree>
      <p:nvGrpSpPr>
        <p:cNvPr id="373" name="Shape 373"/>
        <p:cNvGrpSpPr/>
        <p:nvPr/>
      </p:nvGrpSpPr>
      <p:grpSpPr>
        <a:xfrm>
          <a:off x="0" y="0"/>
          <a:ext cx="0" cy="0"/>
          <a:chOff x="0" y="0"/>
          <a:chExt cx="0" cy="0"/>
        </a:xfrm>
      </p:grpSpPr>
      <p:sp>
        <p:nvSpPr>
          <p:cNvPr id="374" name="Google Shape;374;g37f580e09e9_3_14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5" name="Google Shape;375;g37f580e09e9_3_14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6" name="Google Shape;376;g37f580e09e9_3_14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7" name="Google Shape;377;g37f580e09e9_3_14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84" name="Shape 384"/>
        <p:cNvGrpSpPr/>
        <p:nvPr/>
      </p:nvGrpSpPr>
      <p:grpSpPr>
        <a:xfrm>
          <a:off x="0" y="0"/>
          <a:ext cx="0" cy="0"/>
          <a:chOff x="0" y="0"/>
          <a:chExt cx="0" cy="0"/>
        </a:xfrm>
      </p:grpSpPr>
      <p:sp>
        <p:nvSpPr>
          <p:cNvPr id="385" name="Google Shape;385;g3851db09db8_2_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6" name="Google Shape;386;g3851db09db8_2_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7" name="Google Shape;387;g3851db09db8_2_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8" name="Shape 388"/>
        <p:cNvGrpSpPr/>
        <p:nvPr/>
      </p:nvGrpSpPr>
      <p:grpSpPr>
        <a:xfrm>
          <a:off x="0" y="0"/>
          <a:ext cx="0" cy="0"/>
          <a:chOff x="0" y="0"/>
          <a:chExt cx="0" cy="0"/>
        </a:xfrm>
      </p:grpSpPr>
      <p:sp>
        <p:nvSpPr>
          <p:cNvPr id="389" name="Google Shape;389;g3851db09db8_2_1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0" name="Google Shape;390;g3851db09db8_2_1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1" name="Google Shape;391;g3851db09db8_2_1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2" name="Google Shape;392;g3851db09db8_2_1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3" name="Google Shape;393;g3851db09db8_2_1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4" name="Google Shape;394;g3851db09db8_2_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5" name="Google Shape;395;g3851db09db8_2_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6" name="Google Shape;396;g3851db09db8_2_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7" name="Shape 397"/>
        <p:cNvGrpSpPr/>
        <p:nvPr/>
      </p:nvGrpSpPr>
      <p:grpSpPr>
        <a:xfrm>
          <a:off x="0" y="0"/>
          <a:ext cx="0" cy="0"/>
          <a:chOff x="0" y="0"/>
          <a:chExt cx="0" cy="0"/>
        </a:xfrm>
      </p:grpSpPr>
      <p:sp>
        <p:nvSpPr>
          <p:cNvPr id="398" name="Google Shape;398;g3851db09db8_2_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9" name="Google Shape;399;g3851db09db8_2_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0" name="Google Shape;400;g3851db09db8_2_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1" name="Google Shape;401;g3851db09db8_2_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02" name="Shape 402"/>
        <p:cNvGrpSpPr/>
        <p:nvPr/>
      </p:nvGrpSpPr>
      <p:grpSpPr>
        <a:xfrm>
          <a:off x="0" y="0"/>
          <a:ext cx="0" cy="0"/>
          <a:chOff x="0" y="0"/>
          <a:chExt cx="0" cy="0"/>
        </a:xfrm>
      </p:grpSpPr>
      <p:sp>
        <p:nvSpPr>
          <p:cNvPr id="403" name="Google Shape;403;g3851db09db8_2_2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4" name="Google Shape;404;g3851db09db8_2_2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05" name="Google Shape;405;g3851db09db8_2_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6" name="Google Shape;406;g3851db09db8_2_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7" name="Google Shape;407;g3851db09db8_2_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33">
  <p:cSld name="2_Title, Subtitle &amp; Content_11">
    <p:bg>
      <p:bgPr>
        <a:blipFill>
          <a:blip r:embed="rId2">
            <a:alphaModFix/>
          </a:blip>
          <a:stretch>
            <a:fillRect/>
          </a:stretch>
        </a:blipFill>
      </p:bgPr>
    </p:bg>
    <p:spTree>
      <p:nvGrpSpPr>
        <p:cNvPr id="49" name="Shape 49"/>
        <p:cNvGrpSpPr/>
        <p:nvPr/>
      </p:nvGrpSpPr>
      <p:grpSpPr>
        <a:xfrm>
          <a:off x="0" y="0"/>
          <a:ext cx="0" cy="0"/>
          <a:chOff x="0" y="0"/>
          <a:chExt cx="0" cy="0"/>
        </a:xfrm>
      </p:grpSpPr>
      <p:sp>
        <p:nvSpPr>
          <p:cNvPr id="50" name="Google Shape;50;g37af0b24f8e_0_59"/>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51" name="Google Shape;51;g37af0b24f8e_0_59"/>
          <p:cNvSpPr txBox="1"/>
          <p:nvPr>
            <p:ph type="title"/>
          </p:nvPr>
        </p:nvSpPr>
        <p:spPr>
          <a:xfrm>
            <a:off x="972127" y="347852"/>
            <a:ext cx="10515600" cy="6051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08" name="Shape 408"/>
        <p:cNvGrpSpPr/>
        <p:nvPr/>
      </p:nvGrpSpPr>
      <p:grpSpPr>
        <a:xfrm>
          <a:off x="0" y="0"/>
          <a:ext cx="0" cy="0"/>
          <a:chOff x="0" y="0"/>
          <a:chExt cx="0" cy="0"/>
        </a:xfrm>
      </p:grpSpPr>
      <p:sp>
        <p:nvSpPr>
          <p:cNvPr id="409" name="Google Shape;409;g3851db09db8_2_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0" name="Google Shape;410;g3851db09db8_2_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1" name="Google Shape;411;g3851db09db8_2_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2" name="Google Shape;412;g3851db09db8_2_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3" name="Google Shape;413;g3851db09db8_2_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14" name="Shape 414"/>
        <p:cNvGrpSpPr/>
        <p:nvPr/>
      </p:nvGrpSpPr>
      <p:grpSpPr>
        <a:xfrm>
          <a:off x="0" y="0"/>
          <a:ext cx="0" cy="0"/>
          <a:chOff x="0" y="0"/>
          <a:chExt cx="0" cy="0"/>
        </a:xfrm>
      </p:grpSpPr>
      <p:sp>
        <p:nvSpPr>
          <p:cNvPr id="415" name="Google Shape;415;g3851db09db8_2_3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6" name="Google Shape;416;g3851db09db8_2_3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417" name="Google Shape;417;g3851db09db8_2_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8" name="Google Shape;418;g3851db09db8_2_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9" name="Google Shape;419;g3851db09db8_2_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0" name="Shape 420"/>
        <p:cNvGrpSpPr/>
        <p:nvPr/>
      </p:nvGrpSpPr>
      <p:grpSpPr>
        <a:xfrm>
          <a:off x="0" y="0"/>
          <a:ext cx="0" cy="0"/>
          <a:chOff x="0" y="0"/>
          <a:chExt cx="0" cy="0"/>
        </a:xfrm>
      </p:grpSpPr>
      <p:sp>
        <p:nvSpPr>
          <p:cNvPr id="421" name="Google Shape;421;g3851db09db8_2_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2" name="Google Shape;422;g3851db09db8_2_4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3" name="Google Shape;423;g3851db09db8_2_4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4" name="Google Shape;424;g3851db09db8_2_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5" name="Google Shape;425;g3851db09db8_2_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6" name="Google Shape;426;g3851db09db8_2_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27" name="Shape 427"/>
        <p:cNvGrpSpPr/>
        <p:nvPr/>
      </p:nvGrpSpPr>
      <p:grpSpPr>
        <a:xfrm>
          <a:off x="0" y="0"/>
          <a:ext cx="0" cy="0"/>
          <a:chOff x="0" y="0"/>
          <a:chExt cx="0" cy="0"/>
        </a:xfrm>
      </p:grpSpPr>
      <p:sp>
        <p:nvSpPr>
          <p:cNvPr id="428" name="Google Shape;428;g3851db09db8_2_4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9" name="Google Shape;429;g3851db09db8_2_4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30" name="Google Shape;430;g3851db09db8_2_4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31" name="Google Shape;431;g3851db09db8_2_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2" name="Google Shape;432;g3851db09db8_2_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3" name="Google Shape;433;g3851db09db8_2_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34" name="Shape 434"/>
        <p:cNvGrpSpPr/>
        <p:nvPr/>
      </p:nvGrpSpPr>
      <p:grpSpPr>
        <a:xfrm>
          <a:off x="0" y="0"/>
          <a:ext cx="0" cy="0"/>
          <a:chOff x="0" y="0"/>
          <a:chExt cx="0" cy="0"/>
        </a:xfrm>
      </p:grpSpPr>
      <p:sp>
        <p:nvSpPr>
          <p:cNvPr id="435" name="Google Shape;435;g3851db09db8_2_5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6" name="Google Shape;436;g3851db09db8_2_56"/>
          <p:cNvSpPr/>
          <p:nvPr>
            <p:ph idx="2" type="pic"/>
          </p:nvPr>
        </p:nvSpPr>
        <p:spPr>
          <a:xfrm>
            <a:off x="5183188" y="987425"/>
            <a:ext cx="6172200" cy="4873625"/>
          </a:xfrm>
          <a:prstGeom prst="rect">
            <a:avLst/>
          </a:prstGeom>
          <a:noFill/>
          <a:ln>
            <a:noFill/>
          </a:ln>
        </p:spPr>
      </p:sp>
      <p:sp>
        <p:nvSpPr>
          <p:cNvPr id="437" name="Google Shape;437;g3851db09db8_2_5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38" name="Google Shape;438;g3851db09db8_2_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9" name="Google Shape;439;g3851db09db8_2_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0" name="Google Shape;440;g3851db09db8_2_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41" name="Shape 441"/>
        <p:cNvGrpSpPr/>
        <p:nvPr/>
      </p:nvGrpSpPr>
      <p:grpSpPr>
        <a:xfrm>
          <a:off x="0" y="0"/>
          <a:ext cx="0" cy="0"/>
          <a:chOff x="0" y="0"/>
          <a:chExt cx="0" cy="0"/>
        </a:xfrm>
      </p:grpSpPr>
      <p:sp>
        <p:nvSpPr>
          <p:cNvPr id="442" name="Google Shape;442;g3851db09db8_2_6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3" name="Google Shape;443;g3851db09db8_2_6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4" name="Google Shape;444;g3851db09db8_2_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5" name="Google Shape;445;g3851db09db8_2_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6" name="Google Shape;446;g3851db09db8_2_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47" name="Shape 447"/>
        <p:cNvGrpSpPr/>
        <p:nvPr/>
      </p:nvGrpSpPr>
      <p:grpSpPr>
        <a:xfrm>
          <a:off x="0" y="0"/>
          <a:ext cx="0" cy="0"/>
          <a:chOff x="0" y="0"/>
          <a:chExt cx="0" cy="0"/>
        </a:xfrm>
      </p:grpSpPr>
      <p:sp>
        <p:nvSpPr>
          <p:cNvPr id="448" name="Google Shape;448;g3851db09db8_2_6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9" name="Google Shape;449;g3851db09db8_2_6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0" name="Google Shape;450;g3851db09db8_2_6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1" name="Google Shape;451;g3851db09db8_2_6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2" name="Google Shape;452;g3851db09db8_2_6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blipFill>
          <a:blip r:embed="rId2">
            <a:alphaModFix/>
          </a:blip>
          <a:stretch>
            <a:fillRect/>
          </a:stretch>
        </a:blipFill>
      </p:bgPr>
    </p:bg>
    <p:spTree>
      <p:nvGrpSpPr>
        <p:cNvPr id="459" name="Shape 459"/>
        <p:cNvGrpSpPr/>
        <p:nvPr/>
      </p:nvGrpSpPr>
      <p:grpSpPr>
        <a:xfrm>
          <a:off x="0" y="0"/>
          <a:ext cx="0" cy="0"/>
          <a:chOff x="0" y="0"/>
          <a:chExt cx="0" cy="0"/>
        </a:xfrm>
      </p:grpSpPr>
      <p:sp>
        <p:nvSpPr>
          <p:cNvPr id="460" name="Google Shape;460;g38c7e55c319_3_6"/>
          <p:cNvSpPr txBox="1"/>
          <p:nvPr>
            <p:ph type="ctrTitle"/>
          </p:nvPr>
        </p:nvSpPr>
        <p:spPr>
          <a:xfrm>
            <a:off x="1524000" y="3077521"/>
            <a:ext cx="9144000" cy="50642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b="0" i="0"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1" name="Google Shape;461;g38c7e55c319_3_6"/>
          <p:cNvSpPr txBox="1"/>
          <p:nvPr>
            <p:ph idx="1" type="subTitle"/>
          </p:nvPr>
        </p:nvSpPr>
        <p:spPr>
          <a:xfrm>
            <a:off x="1524000" y="3551164"/>
            <a:ext cx="9144000" cy="411162"/>
          </a:xfrm>
          <a:prstGeom prst="rect">
            <a:avLst/>
          </a:prstGeom>
          <a:noFill/>
          <a:ln>
            <a:noFill/>
          </a:ln>
        </p:spPr>
        <p:txBody>
          <a:bodyPr anchorCtr="0" anchor="b" bIns="45700" lIns="91425" spcFirstLastPara="1" rIns="91425" wrap="square" tIns="45700">
            <a:noAutofit/>
          </a:bodyPr>
          <a:lstStyle>
            <a:lvl1pPr lvl="0" algn="l">
              <a:lnSpc>
                <a:spcPct val="90000"/>
              </a:lnSpc>
              <a:spcBef>
                <a:spcPts val="1000"/>
              </a:spcBef>
              <a:spcAft>
                <a:spcPts val="0"/>
              </a:spcAft>
              <a:buClr>
                <a:schemeClr val="dk1"/>
              </a:buClr>
              <a:buSzPts val="2200"/>
              <a:buNone/>
              <a:defRPr b="0" i="0" sz="2200" u="none" cap="none" strike="noStrike">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62" name="Google Shape;462;g38c7e55c319_3_6"/>
          <p:cNvSpPr txBox="1"/>
          <p:nvPr>
            <p:ph idx="2" type="body"/>
          </p:nvPr>
        </p:nvSpPr>
        <p:spPr>
          <a:xfrm>
            <a:off x="2758698" y="4502475"/>
            <a:ext cx="7909302" cy="1079500"/>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rgbClr val="0066CC"/>
              </a:buClr>
              <a:buSzPts val="1400"/>
              <a:buFont typeface="Arial"/>
              <a:buNone/>
              <a:defRPr b="0" i="0" sz="1400">
                <a:solidFill>
                  <a:srgbClr val="0066CC"/>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3" name="Google Shape;463;g38c7e55c319_3_6"/>
          <p:cNvSpPr txBox="1"/>
          <p:nvPr>
            <p:ph idx="3" type="body"/>
          </p:nvPr>
        </p:nvSpPr>
        <p:spPr>
          <a:xfrm>
            <a:off x="1482429" y="3891609"/>
            <a:ext cx="5033963" cy="4968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800"/>
              <a:buNone/>
              <a:defRPr sz="1800">
                <a:solidFill>
                  <a:srgbClr val="0066CC"/>
                </a:solidFill>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p:cSld name="Title, Subtitle &amp; Content">
    <p:bg>
      <p:bgPr>
        <a:blipFill>
          <a:blip r:embed="rId2">
            <a:alphaModFix/>
          </a:blip>
          <a:stretch>
            <a:fillRect/>
          </a:stretch>
        </a:blipFill>
      </p:bgPr>
    </p:bg>
    <p:spTree>
      <p:nvGrpSpPr>
        <p:cNvPr id="464" name="Shape 464"/>
        <p:cNvGrpSpPr/>
        <p:nvPr/>
      </p:nvGrpSpPr>
      <p:grpSpPr>
        <a:xfrm>
          <a:off x="0" y="0"/>
          <a:ext cx="0" cy="0"/>
          <a:chOff x="0" y="0"/>
          <a:chExt cx="0" cy="0"/>
        </a:xfrm>
      </p:grpSpPr>
      <p:sp>
        <p:nvSpPr>
          <p:cNvPr id="465" name="Google Shape;465;g38c7e55c319_3_11"/>
          <p:cNvSpPr txBox="1"/>
          <p:nvPr>
            <p:ph idx="1" type="body"/>
          </p:nvPr>
        </p:nvSpPr>
        <p:spPr>
          <a:xfrm>
            <a:off x="971550" y="1133475"/>
            <a:ext cx="10515600" cy="4660015"/>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6" name="Google Shape;466;g38c7e55c319_3_11"/>
          <p:cNvSpPr txBox="1"/>
          <p:nvPr>
            <p:ph idx="12" type="sldNum"/>
          </p:nvPr>
        </p:nvSpPr>
        <p:spPr>
          <a:xfrm>
            <a:off x="11512550" y="6213474"/>
            <a:ext cx="57785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467" name="Google Shape;467;g38c7e55c319_3_11"/>
          <p:cNvSpPr txBox="1"/>
          <p:nvPr>
            <p:ph type="title"/>
          </p:nvPr>
        </p:nvSpPr>
        <p:spPr>
          <a:xfrm>
            <a:off x="972127" y="347853"/>
            <a:ext cx="10515600" cy="600837"/>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1 Line &amp; Content">
  <p:cSld name="2_Title 1 Line &amp; Content">
    <p:bg>
      <p:bgPr>
        <a:blipFill>
          <a:blip r:embed="rId2">
            <a:alphaModFix/>
          </a:blip>
          <a:stretch>
            <a:fillRect/>
          </a:stretch>
        </a:blipFill>
      </p:bgPr>
    </p:bg>
    <p:spTree>
      <p:nvGrpSpPr>
        <p:cNvPr id="468" name="Shape 468"/>
        <p:cNvGrpSpPr/>
        <p:nvPr/>
      </p:nvGrpSpPr>
      <p:grpSpPr>
        <a:xfrm>
          <a:off x="0" y="0"/>
          <a:ext cx="0" cy="0"/>
          <a:chOff x="0" y="0"/>
          <a:chExt cx="0" cy="0"/>
        </a:xfrm>
      </p:grpSpPr>
      <p:sp>
        <p:nvSpPr>
          <p:cNvPr id="469" name="Google Shape;469;g38c7e55c319_3_15"/>
          <p:cNvSpPr txBox="1"/>
          <p:nvPr>
            <p:ph type="title"/>
          </p:nvPr>
        </p:nvSpPr>
        <p:spPr>
          <a:xfrm>
            <a:off x="972127" y="347852"/>
            <a:ext cx="10515600" cy="595424"/>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0" name="Google Shape;470;g38c7e55c319_3_15"/>
          <p:cNvSpPr txBox="1"/>
          <p:nvPr>
            <p:ph idx="12" type="sldNum"/>
          </p:nvPr>
        </p:nvSpPr>
        <p:spPr>
          <a:xfrm>
            <a:off x="11512550" y="6213474"/>
            <a:ext cx="57785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471" name="Google Shape;471;g38c7e55c319_3_15"/>
          <p:cNvSpPr/>
          <p:nvPr>
            <p:ph idx="2" type="pic"/>
          </p:nvPr>
        </p:nvSpPr>
        <p:spPr>
          <a:xfrm>
            <a:off x="961925" y="1087655"/>
            <a:ext cx="10541000" cy="4923001"/>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55" Type="http://schemas.openxmlformats.org/officeDocument/2006/relationships/slideLayout" Target="../slideLayouts/slideLayout55.xml"/><Relationship Id="rId10" Type="http://schemas.openxmlformats.org/officeDocument/2006/relationships/slideLayout" Target="../slideLayouts/slideLayout10.xml"/><Relationship Id="rId54" Type="http://schemas.openxmlformats.org/officeDocument/2006/relationships/slideLayout" Target="../slideLayouts/slideLayout54.xml"/><Relationship Id="rId13" Type="http://schemas.openxmlformats.org/officeDocument/2006/relationships/slideLayout" Target="../slideLayouts/slideLayout13.xml"/><Relationship Id="rId57" Type="http://schemas.openxmlformats.org/officeDocument/2006/relationships/theme" Target="../theme/theme1.xml"/><Relationship Id="rId12" Type="http://schemas.openxmlformats.org/officeDocument/2006/relationships/slideLayout" Target="../slideLayouts/slideLayout12.xml"/><Relationship Id="rId56" Type="http://schemas.openxmlformats.org/officeDocument/2006/relationships/slideLayout" Target="../slideLayouts/slideLayout5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slideLayout" Target="../slideLayouts/slideLayout64.xml"/><Relationship Id="rId3" Type="http://schemas.openxmlformats.org/officeDocument/2006/relationships/slideLayout" Target="../slideLayouts/slideLayout65.xml"/><Relationship Id="rId4" Type="http://schemas.openxmlformats.org/officeDocument/2006/relationships/slideLayout" Target="../slideLayouts/slideLayout66.xml"/><Relationship Id="rId9" Type="http://schemas.openxmlformats.org/officeDocument/2006/relationships/slideLayout" Target="../slideLayouts/slideLayout71.xml"/><Relationship Id="rId5" Type="http://schemas.openxmlformats.org/officeDocument/2006/relationships/slideLayout" Target="../slideLayouts/slideLayout67.xml"/><Relationship Id="rId6" Type="http://schemas.openxmlformats.org/officeDocument/2006/relationships/slideLayout" Target="../slideLayouts/slideLayout68.xml"/><Relationship Id="rId7" Type="http://schemas.openxmlformats.org/officeDocument/2006/relationships/slideLayout" Target="../slideLayouts/slideLayout69.xml"/><Relationship Id="rId8" Type="http://schemas.openxmlformats.org/officeDocument/2006/relationships/slideLayout" Target="../slideLayouts/slideLayout70.xml"/><Relationship Id="rId20" Type="http://schemas.openxmlformats.org/officeDocument/2006/relationships/slideLayout" Target="../slideLayouts/slideLayout82.xml"/><Relationship Id="rId22" Type="http://schemas.openxmlformats.org/officeDocument/2006/relationships/slideLayout" Target="../slideLayouts/slideLayout84.xml"/><Relationship Id="rId21" Type="http://schemas.openxmlformats.org/officeDocument/2006/relationships/slideLayout" Target="../slideLayouts/slideLayout83.xml"/><Relationship Id="rId24" Type="http://schemas.openxmlformats.org/officeDocument/2006/relationships/theme" Target="../theme/theme5.xml"/><Relationship Id="rId23" Type="http://schemas.openxmlformats.org/officeDocument/2006/relationships/slideLayout" Target="../slideLayouts/slideLayout85.xml"/><Relationship Id="rId11" Type="http://schemas.openxmlformats.org/officeDocument/2006/relationships/slideLayout" Target="../slideLayouts/slideLayout73.xml"/><Relationship Id="rId10" Type="http://schemas.openxmlformats.org/officeDocument/2006/relationships/slideLayout" Target="../slideLayouts/slideLayout72.xml"/><Relationship Id="rId13" Type="http://schemas.openxmlformats.org/officeDocument/2006/relationships/slideLayout" Target="../slideLayouts/slideLayout75.xml"/><Relationship Id="rId12" Type="http://schemas.openxmlformats.org/officeDocument/2006/relationships/slideLayout" Target="../slideLayouts/slideLayout74.xml"/><Relationship Id="rId15" Type="http://schemas.openxmlformats.org/officeDocument/2006/relationships/slideLayout" Target="../slideLayouts/slideLayout77.xml"/><Relationship Id="rId14" Type="http://schemas.openxmlformats.org/officeDocument/2006/relationships/slideLayout" Target="../slideLayouts/slideLayout76.xml"/><Relationship Id="rId17" Type="http://schemas.openxmlformats.org/officeDocument/2006/relationships/slideLayout" Target="../slideLayouts/slideLayout79.xml"/><Relationship Id="rId16" Type="http://schemas.openxmlformats.org/officeDocument/2006/relationships/slideLayout" Target="../slideLayouts/slideLayout78.xml"/><Relationship Id="rId19" Type="http://schemas.openxmlformats.org/officeDocument/2006/relationships/slideLayout" Target="../slideLayouts/slideLayout81.xml"/><Relationship Id="rId18" Type="http://schemas.openxmlformats.org/officeDocument/2006/relationships/slideLayout" Target="../slideLayouts/slideLayout80.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86.xml"/><Relationship Id="rId2" Type="http://schemas.openxmlformats.org/officeDocument/2006/relationships/slideLayout" Target="../slideLayouts/slideLayout87.xml"/><Relationship Id="rId3" Type="http://schemas.openxmlformats.org/officeDocument/2006/relationships/slideLayout" Target="../slideLayouts/slideLayout88.xml"/><Relationship Id="rId4" Type="http://schemas.openxmlformats.org/officeDocument/2006/relationships/slideLayout" Target="../slideLayouts/slideLayout89.xml"/><Relationship Id="rId9" Type="http://schemas.openxmlformats.org/officeDocument/2006/relationships/slideLayout" Target="../slideLayouts/slideLayout94.xml"/><Relationship Id="rId5" Type="http://schemas.openxmlformats.org/officeDocument/2006/relationships/slideLayout" Target="../slideLayouts/slideLayout90.xml"/><Relationship Id="rId6" Type="http://schemas.openxmlformats.org/officeDocument/2006/relationships/slideLayout" Target="../slideLayouts/slideLayout91.xml"/><Relationship Id="rId7" Type="http://schemas.openxmlformats.org/officeDocument/2006/relationships/slideLayout" Target="../slideLayouts/slideLayout92.xml"/><Relationship Id="rId8" Type="http://schemas.openxmlformats.org/officeDocument/2006/relationships/slideLayout" Target="../slideLayouts/slideLayout93.xml"/><Relationship Id="rId11" Type="http://schemas.openxmlformats.org/officeDocument/2006/relationships/slideLayout" Target="../slideLayouts/slideLayout96.xml"/><Relationship Id="rId10" Type="http://schemas.openxmlformats.org/officeDocument/2006/relationships/slideLayout" Target="../slideLayouts/slideLayout95.xml"/><Relationship Id="rId12" Type="http://schemas.openxmlformats.org/officeDocument/2006/relationships/theme" Target="../theme/theme6.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slideLayout" Target="../slideLayouts/slideLayout98.xml"/><Relationship Id="rId3" Type="http://schemas.openxmlformats.org/officeDocument/2006/relationships/slideLayout" Target="../slideLayouts/slideLayout99.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5" Type="http://schemas.openxmlformats.org/officeDocument/2006/relationships/slideLayout" Target="../slideLayouts/slideLayout101.xml"/><Relationship Id="rId6" Type="http://schemas.openxmlformats.org/officeDocument/2006/relationships/slideLayout" Target="../slideLayouts/slideLayout102.xml"/><Relationship Id="rId7" Type="http://schemas.openxmlformats.org/officeDocument/2006/relationships/slideLayout" Target="../slideLayouts/slideLayout103.xml"/><Relationship Id="rId8" Type="http://schemas.openxmlformats.org/officeDocument/2006/relationships/slideLayout" Target="../slideLayouts/slideLayout104.xml"/><Relationship Id="rId11" Type="http://schemas.openxmlformats.org/officeDocument/2006/relationships/slideLayout" Target="../slideLayouts/slideLayout107.xml"/><Relationship Id="rId10" Type="http://schemas.openxmlformats.org/officeDocument/2006/relationships/slideLayout" Target="../slideLayouts/slideLayout106.xml"/><Relationship Id="rId13" Type="http://schemas.openxmlformats.org/officeDocument/2006/relationships/slideLayout" Target="../slideLayouts/slideLayout109.xml"/><Relationship Id="rId12" Type="http://schemas.openxmlformats.org/officeDocument/2006/relationships/slideLayout" Target="../slideLayouts/slideLayout108.xml"/><Relationship Id="rId15" Type="http://schemas.openxmlformats.org/officeDocument/2006/relationships/slideLayout" Target="../slideLayouts/slideLayout111.xml"/><Relationship Id="rId14" Type="http://schemas.openxmlformats.org/officeDocument/2006/relationships/slideLayout" Target="../slideLayouts/slideLayout110.xml"/><Relationship Id="rId17" Type="http://schemas.openxmlformats.org/officeDocument/2006/relationships/slideLayout" Target="../slideLayouts/slideLayout113.xml"/><Relationship Id="rId16" Type="http://schemas.openxmlformats.org/officeDocument/2006/relationships/slideLayout" Target="../slideLayouts/slideLayout112.xml"/><Relationship Id="rId19" Type="http://schemas.openxmlformats.org/officeDocument/2006/relationships/theme" Target="../theme/theme4.xml"/><Relationship Id="rId18" Type="http://schemas.openxmlformats.org/officeDocument/2006/relationships/slideLayout" Target="../slideLayouts/slideLayout114.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slideLayout" Target="../slideLayouts/slideLayout116.xml"/><Relationship Id="rId3" Type="http://schemas.openxmlformats.org/officeDocument/2006/relationships/slideLayout" Target="../slideLayouts/slideLayout117.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5" Type="http://schemas.openxmlformats.org/officeDocument/2006/relationships/slideLayout" Target="../slideLayouts/slideLayout119.xml"/><Relationship Id="rId6" Type="http://schemas.openxmlformats.org/officeDocument/2006/relationships/slideLayout" Target="../slideLayouts/slideLayout120.xml"/><Relationship Id="rId7" Type="http://schemas.openxmlformats.org/officeDocument/2006/relationships/slideLayout" Target="../slideLayouts/slideLayout121.xml"/><Relationship Id="rId8" Type="http://schemas.openxmlformats.org/officeDocument/2006/relationships/slideLayout" Target="../slideLayouts/slideLayout122.xml"/><Relationship Id="rId11" Type="http://schemas.openxmlformats.org/officeDocument/2006/relationships/slideLayout" Target="../slideLayouts/slideLayout125.xml"/><Relationship Id="rId10" Type="http://schemas.openxmlformats.org/officeDocument/2006/relationships/slideLayout" Target="../slideLayouts/slideLayout124.xml"/><Relationship Id="rId12"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EB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1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EB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1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9" name="Shape 249"/>
        <p:cNvGrpSpPr/>
        <p:nvPr/>
      </p:nvGrpSpPr>
      <p:grpSpPr>
        <a:xfrm>
          <a:off x="0" y="0"/>
          <a:ext cx="0" cy="0"/>
          <a:chOff x="0" y="0"/>
          <a:chExt cx="0" cy="0"/>
        </a:xfrm>
      </p:grpSpPr>
      <p:sp>
        <p:nvSpPr>
          <p:cNvPr id="250" name="Google Shape;250;g37f2a67f6d9_3_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51" name="Google Shape;251;g37f2a67f6d9_3_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52" name="Google Shape;252;g37f2a67f6d9_3_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EB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53" name="Google Shape;253;g37f2a67f6d9_3_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EB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54" name="Google Shape;254;g37f2a67f6d9_3_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06" r:id="rId1"/>
    <p:sldLayoutId id="2147483707" r:id="rId2"/>
    <p:sldLayoutId id="2147483708" r:id="rId3"/>
    <p:sldLayoutId id="2147483709" r:id="rId4"/>
    <p:sldLayoutId id="2147483710" r:id="rId5"/>
    <p:sldLayoutId id="2147483711"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1" name="Shape 281"/>
        <p:cNvGrpSpPr/>
        <p:nvPr/>
      </p:nvGrpSpPr>
      <p:grpSpPr>
        <a:xfrm>
          <a:off x="0" y="0"/>
          <a:ext cx="0" cy="0"/>
          <a:chOff x="0" y="0"/>
          <a:chExt cx="0" cy="0"/>
        </a:xfrm>
      </p:grpSpPr>
      <p:sp>
        <p:nvSpPr>
          <p:cNvPr id="282" name="Google Shape;282;g37e761a9860_1_152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3" name="Google Shape;283;g37e761a9860_1_152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84" name="Google Shape;284;g37e761a9860_1_152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EB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85" name="Google Shape;285;g37e761a9860_1_152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EB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86" name="Google Shape;286;g37e761a9860_1_152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8" name="Shape 378"/>
        <p:cNvGrpSpPr/>
        <p:nvPr/>
      </p:nvGrpSpPr>
      <p:grpSpPr>
        <a:xfrm>
          <a:off x="0" y="0"/>
          <a:ext cx="0" cy="0"/>
          <a:chOff x="0" y="0"/>
          <a:chExt cx="0" cy="0"/>
        </a:xfrm>
      </p:grpSpPr>
      <p:sp>
        <p:nvSpPr>
          <p:cNvPr id="379" name="Google Shape;379;g3851db09db8_2_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0" name="Google Shape;380;g3851db09db8_2_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81" name="Google Shape;381;g3851db09db8_2_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82" name="Google Shape;382;g3851db09db8_2_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83" name="Google Shape;383;g3851db09db8_2_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3" name="Shape 453"/>
        <p:cNvGrpSpPr/>
        <p:nvPr/>
      </p:nvGrpSpPr>
      <p:grpSpPr>
        <a:xfrm>
          <a:off x="0" y="0"/>
          <a:ext cx="0" cy="0"/>
          <a:chOff x="0" y="0"/>
          <a:chExt cx="0" cy="0"/>
        </a:xfrm>
      </p:grpSpPr>
      <p:sp>
        <p:nvSpPr>
          <p:cNvPr id="454" name="Google Shape;454;g38c7e55c319_3_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55" name="Google Shape;455;g38c7e55c319_3_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56" name="Google Shape;456;g38c7e55c319_3_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EB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57" name="Google Shape;457;g38c7e55c319_3_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EB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58" name="Google Shape;458;g38c7e55c319_3_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F8978"/>
            </a:gs>
            <a:gs pos="50000">
              <a:srgbClr val="1E7766"/>
            </a:gs>
            <a:gs pos="100000">
              <a:srgbClr val="005E4F"/>
            </a:gs>
          </a:gsLst>
          <a:lin ang="5400000" scaled="0"/>
        </a:gradFill>
      </p:bgPr>
    </p:bg>
    <p:spTree>
      <p:nvGrpSpPr>
        <p:cNvPr id="530" name="Shape 530"/>
        <p:cNvGrpSpPr/>
        <p:nvPr/>
      </p:nvGrpSpPr>
      <p:grpSpPr>
        <a:xfrm>
          <a:off x="0" y="0"/>
          <a:ext cx="0" cy="0"/>
          <a:chOff x="0" y="0"/>
          <a:chExt cx="0" cy="0"/>
        </a:xfrm>
      </p:grpSpPr>
      <p:sp>
        <p:nvSpPr>
          <p:cNvPr id="531" name="Google Shape;531;g38c7e55c319_12_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2"/>
              </a:buClr>
              <a:buSzPts val="4400"/>
              <a:buFont typeface="Arial"/>
              <a:buNone/>
              <a:defRPr b="0" i="0" sz="4400" u="none" cap="none" strike="noStrike">
                <a:solidFill>
                  <a:schemeClr val="lt2"/>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532" name="Google Shape;532;g38c7e55c319_12_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Times New Roman"/>
                <a:ea typeface="Times New Roman"/>
                <a:cs typeface="Times New Roman"/>
                <a:sym typeface="Times New Roman"/>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Times New Roman"/>
                <a:ea typeface="Times New Roman"/>
                <a:cs typeface="Times New Roman"/>
                <a:sym typeface="Times New Roman"/>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Times New Roman"/>
                <a:ea typeface="Times New Roman"/>
                <a:cs typeface="Times New Roman"/>
                <a:sym typeface="Times New Roman"/>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Times New Roman"/>
                <a:ea typeface="Times New Roman"/>
                <a:cs typeface="Times New Roman"/>
                <a:sym typeface="Times New Roman"/>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Times New Roman"/>
                <a:ea typeface="Times New Roman"/>
                <a:cs typeface="Times New Roman"/>
                <a:sym typeface="Times New Roman"/>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Times New Roman"/>
                <a:ea typeface="Times New Roman"/>
                <a:cs typeface="Times New Roman"/>
                <a:sym typeface="Times New Roman"/>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Times New Roman"/>
                <a:ea typeface="Times New Roman"/>
                <a:cs typeface="Times New Roman"/>
                <a:sym typeface="Times New Roman"/>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Times New Roman"/>
                <a:ea typeface="Times New Roman"/>
                <a:cs typeface="Times New Roman"/>
                <a:sym typeface="Times New Roman"/>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Times New Roman"/>
                <a:ea typeface="Times New Roman"/>
                <a:cs typeface="Times New Roman"/>
                <a:sym typeface="Times New Roman"/>
              </a:defRPr>
            </a:lvl9pPr>
          </a:lstStyle>
          <a:p/>
        </p:txBody>
      </p:sp>
      <p:sp>
        <p:nvSpPr>
          <p:cNvPr id="533" name="Google Shape;533;g38c7e55c319_12_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534" name="Google Shape;534;g38c7e55c319_12_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535" name="Google Shape;535;g38c7e55c319_12_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Times New Roman"/>
                <a:ea typeface="Times New Roman"/>
                <a:cs typeface="Times New Roman"/>
                <a:sym typeface="Times New Roman"/>
              </a:defRPr>
            </a:lvl1pPr>
            <a:lvl2pPr indent="0" lvl="1" marL="0" marR="0" rtl="0" algn="r">
              <a:spcBef>
                <a:spcPts val="0"/>
              </a:spcBef>
              <a:buNone/>
              <a:defRPr b="0" i="0" sz="1200" u="none" cap="none" strike="noStrike">
                <a:solidFill>
                  <a:schemeClr val="lt1"/>
                </a:solidFill>
                <a:latin typeface="Times New Roman"/>
                <a:ea typeface="Times New Roman"/>
                <a:cs typeface="Times New Roman"/>
                <a:sym typeface="Times New Roman"/>
              </a:defRPr>
            </a:lvl2pPr>
            <a:lvl3pPr indent="0" lvl="2" marL="0" marR="0" rtl="0" algn="r">
              <a:spcBef>
                <a:spcPts val="0"/>
              </a:spcBef>
              <a:buNone/>
              <a:defRPr b="0" i="0" sz="1200" u="none" cap="none" strike="noStrike">
                <a:solidFill>
                  <a:schemeClr val="lt1"/>
                </a:solidFill>
                <a:latin typeface="Times New Roman"/>
                <a:ea typeface="Times New Roman"/>
                <a:cs typeface="Times New Roman"/>
                <a:sym typeface="Times New Roman"/>
              </a:defRPr>
            </a:lvl3pPr>
            <a:lvl4pPr indent="0" lvl="3" marL="0" marR="0" rtl="0" algn="r">
              <a:spcBef>
                <a:spcPts val="0"/>
              </a:spcBef>
              <a:buNone/>
              <a:defRPr b="0" i="0" sz="1200" u="none" cap="none" strike="noStrike">
                <a:solidFill>
                  <a:schemeClr val="lt1"/>
                </a:solidFill>
                <a:latin typeface="Times New Roman"/>
                <a:ea typeface="Times New Roman"/>
                <a:cs typeface="Times New Roman"/>
                <a:sym typeface="Times New Roman"/>
              </a:defRPr>
            </a:lvl4pPr>
            <a:lvl5pPr indent="0" lvl="4" marL="0" marR="0" rtl="0" algn="r">
              <a:spcBef>
                <a:spcPts val="0"/>
              </a:spcBef>
              <a:buNone/>
              <a:defRPr b="0" i="0" sz="1200" u="none" cap="none" strike="noStrike">
                <a:solidFill>
                  <a:schemeClr val="lt1"/>
                </a:solidFill>
                <a:latin typeface="Times New Roman"/>
                <a:ea typeface="Times New Roman"/>
                <a:cs typeface="Times New Roman"/>
                <a:sym typeface="Times New Roman"/>
              </a:defRPr>
            </a:lvl5pPr>
            <a:lvl6pPr indent="0" lvl="5" marL="0" marR="0" rtl="0" algn="r">
              <a:spcBef>
                <a:spcPts val="0"/>
              </a:spcBef>
              <a:buNone/>
              <a:defRPr b="0" i="0" sz="1200" u="none" cap="none" strike="noStrike">
                <a:solidFill>
                  <a:schemeClr val="lt1"/>
                </a:solidFill>
                <a:latin typeface="Times New Roman"/>
                <a:ea typeface="Times New Roman"/>
                <a:cs typeface="Times New Roman"/>
                <a:sym typeface="Times New Roman"/>
              </a:defRPr>
            </a:lvl6pPr>
            <a:lvl7pPr indent="0" lvl="6" marL="0" marR="0" rtl="0" algn="r">
              <a:spcBef>
                <a:spcPts val="0"/>
              </a:spcBef>
              <a:buNone/>
              <a:defRPr b="0" i="0" sz="1200" u="none" cap="none" strike="noStrike">
                <a:solidFill>
                  <a:schemeClr val="lt1"/>
                </a:solidFill>
                <a:latin typeface="Times New Roman"/>
                <a:ea typeface="Times New Roman"/>
                <a:cs typeface="Times New Roman"/>
                <a:sym typeface="Times New Roman"/>
              </a:defRPr>
            </a:lvl7pPr>
            <a:lvl8pPr indent="0" lvl="7" marL="0" marR="0" rtl="0" algn="r">
              <a:spcBef>
                <a:spcPts val="0"/>
              </a:spcBef>
              <a:buNone/>
              <a:defRPr b="0" i="0" sz="1200" u="none" cap="none" strike="noStrike">
                <a:solidFill>
                  <a:schemeClr val="lt1"/>
                </a:solidFill>
                <a:latin typeface="Times New Roman"/>
                <a:ea typeface="Times New Roman"/>
                <a:cs typeface="Times New Roman"/>
                <a:sym typeface="Times New Roman"/>
              </a:defRPr>
            </a:lvl8pPr>
            <a:lvl9pPr indent="0" lvl="8" marL="0" marR="0" rtl="0" algn="r">
              <a:spcBef>
                <a:spcPts val="0"/>
              </a:spcBef>
              <a:buNone/>
              <a:defRPr b="0" i="0" sz="1200" u="none" cap="none" strike="noStrik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6.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7.xml"/><Relationship Id="rId3" Type="http://schemas.openxmlformats.org/officeDocument/2006/relationships/image" Target="../media/image16.png"/><Relationship Id="rId4" Type="http://schemas.openxmlformats.org/officeDocument/2006/relationships/hyperlink" Target="https://cmit.cms.gov/cmit/#/MeasureView?variantId=1903&amp;sectionNumber=1" TargetMode="External"/><Relationship Id="rId5"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 Id="rId3" Type="http://schemas.openxmlformats.org/officeDocument/2006/relationships/comments" Target="../comments/comment1.xml"/><Relationship Id="rId4" Type="http://schemas.openxmlformats.org/officeDocument/2006/relationships/hyperlink" Target="https://ecqi.healthit.gov/eh-cah/ecqms?globalyearfilter=2026&amp;global_measure_group=3716"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32.xml"/><Relationship Id="rId3" Type="http://schemas.openxmlformats.org/officeDocument/2006/relationships/comments" Target="../comments/comment2.xml"/><Relationship Id="rId4" Type="http://schemas.openxmlformats.org/officeDocument/2006/relationships/hyperlink" Target="https://ecqi.healthit.gov/eh-cah?qt-tabs_eh=1&amp;globalyearfilter=2024&amp;global_measure_group=3716&amp;order=title&amp;sort=asc" TargetMode="External"/><Relationship Id="rId9" Type="http://schemas.openxmlformats.org/officeDocument/2006/relationships/hyperlink" Target="https://ecqi.healthit.gov/ecqm/eh/2024/cms0334v5" TargetMode="External"/><Relationship Id="rId5" Type="http://schemas.openxmlformats.org/officeDocument/2006/relationships/hyperlink" Target="https://ecqi.healthit.gov/eh-cah?qt-tabs_eh=1&amp;globalyearfilter=2024&amp;global_measure_group=3716&amp;order=field_short_name&amp;sort=asc" TargetMode="External"/><Relationship Id="rId6" Type="http://schemas.openxmlformats.org/officeDocument/2006/relationships/hyperlink" Target="https://ecqi.healthit.gov/eh-cah?qt-tabs_eh=1&amp;globalyearfilter=2024&amp;global_measure_group=3716&amp;order=field_cms_id&amp;sort=asc" TargetMode="External"/><Relationship Id="rId7" Type="http://schemas.openxmlformats.org/officeDocument/2006/relationships/hyperlink" Target="https://ecqi.healthit.gov/ecqm/eh/2024/cms0071v13" TargetMode="External"/><Relationship Id="rId8" Type="http://schemas.openxmlformats.org/officeDocument/2006/relationships/hyperlink" Target="https://ecqi.healthit.gov/ecqm/eh/2024/cms0072v12" TargetMode="External"/><Relationship Id="rId11" Type="http://schemas.openxmlformats.org/officeDocument/2006/relationships/hyperlink" Target="https://ecqi.healthit.gov/ecqm/eh/2025/cms1074v2" TargetMode="External"/><Relationship Id="rId10" Type="http://schemas.openxmlformats.org/officeDocument/2006/relationships/hyperlink" Target="https://ecqi.healthit.gov/ecqm/eh/2024/cms0104v12" TargetMode="External"/><Relationship Id="rId13" Type="http://schemas.openxmlformats.org/officeDocument/2006/relationships/hyperlink" Target="https://ecqi.healthit.gov/ecqm/eh/2025/cms0832v2" TargetMode="External"/><Relationship Id="rId12" Type="http://schemas.openxmlformats.org/officeDocument/2006/relationships/hyperlink" Target="https://ecqi.healthit.gov/ecqm/eh/2024/cms0986v2" TargetMode="External"/><Relationship Id="rId15" Type="http://schemas.openxmlformats.org/officeDocument/2006/relationships/hyperlink" Target="https://ecqi.healthit.gov/ecqm/eh/2025/cms0826v2" TargetMode="External"/><Relationship Id="rId14" Type="http://schemas.openxmlformats.org/officeDocument/2006/relationships/hyperlink" Target="https://ecqi.healthit.gov/ecqm/eh/2024/cms0819v2" TargetMode="External"/><Relationship Id="rId17" Type="http://schemas.openxmlformats.org/officeDocument/2006/relationships/hyperlink" Target="https://ecqi.healthit.gov/ecqm/eh/2024/cms0816v3" TargetMode="External"/><Relationship Id="rId16" Type="http://schemas.openxmlformats.org/officeDocument/2006/relationships/hyperlink" Target="https://ecqi.healthit.gov/ecqm/eh/2024/cms0871v3"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33.xml"/><Relationship Id="rId3" Type="http://schemas.openxmlformats.org/officeDocument/2006/relationships/hyperlink" Target="https://ecqi.healthit.gov/eh-cah?qt-tabs_eh=1&amp;globalyearfilter=2024&amp;global_measure_group=3716&amp;order=title&amp;sort=asc" TargetMode="External"/><Relationship Id="rId4" Type="http://schemas.openxmlformats.org/officeDocument/2006/relationships/hyperlink" Target="https://ecqi.healthit.gov/eh-cah?qt-tabs_eh=1&amp;globalyearfilter=2024&amp;global_measure_group=3716&amp;order=field_short_name&amp;sort=asc" TargetMode="External"/><Relationship Id="rId9" Type="http://schemas.openxmlformats.org/officeDocument/2006/relationships/hyperlink" Target="https://ecqi.healthit.gov/ecqm/eh/2024/cms0108v12" TargetMode="External"/><Relationship Id="rId5" Type="http://schemas.openxmlformats.org/officeDocument/2006/relationships/hyperlink" Target="https://ecqi.healthit.gov/eh-cah?qt-tabs_eh=1&amp;globalyearfilter=2024&amp;global_measure_group=3716&amp;order=field_cms_id&amp;sort=asc" TargetMode="External"/><Relationship Id="rId6" Type="http://schemas.openxmlformats.org/officeDocument/2006/relationships/hyperlink" Target="https://ecqi.healthit.gov/ecqm/eh/2024/cms0190v12" TargetMode="External"/><Relationship Id="rId7" Type="http://schemas.openxmlformats.org/officeDocument/2006/relationships/hyperlink" Target="https://ecqi.healthit.gov/ecqm/eh/2024/cms0506v6" TargetMode="External"/><Relationship Id="rId8" Type="http://schemas.openxmlformats.org/officeDocument/2006/relationships/hyperlink" Target="https://ecqi.healthit.gov/ecqm/eh/2024/cms1028v2" TargetMode="External"/><Relationship Id="rId11" Type="http://schemas.openxmlformats.org/officeDocument/2006/relationships/hyperlink" Target="https://ecqi.healthit.gov/ecqm/hosp-inpt/2026/cms1017v2" TargetMode="External"/><Relationship Id="rId10" Type="http://schemas.openxmlformats.org/officeDocument/2006/relationships/hyperlink" Target="https://ecqi.healthit.gov/ecqm/hosp-inpt/2026/cms1218v2?qt-tabs_measure=measure-information" TargetMode="External"/><Relationship Id="rId13" Type="http://schemas.openxmlformats.org/officeDocument/2006/relationships/hyperlink" Target="https://ecqi.healthit.gov/ecqm/hosp-inpt/2026/cms0529v6" TargetMode="External"/><Relationship Id="rId12" Type="http://schemas.openxmlformats.org/officeDocument/2006/relationships/hyperlink" Target="https://ecqi.healthit.gov/ecqm/hosp-inpt/2026/cms1017v2" TargetMode="External"/><Relationship Id="rId15" Type="http://schemas.openxmlformats.org/officeDocument/2006/relationships/hyperlink" Target="https://ecqi.healthit.gov/ecqm/hosp-inpt/2026/cms0844v6" TargetMode="External"/><Relationship Id="rId14" Type="http://schemas.openxmlformats.org/officeDocument/2006/relationships/hyperlink" Target="https://ecqi.healthit.gov/ecqm/hosp-inpt/2026/cms0529v6" TargetMode="External"/><Relationship Id="rId17" Type="http://schemas.openxmlformats.org/officeDocument/2006/relationships/hyperlink" Target="https://ecqi.healthit.gov/ecqm/hosp-outpt/2027/cms1244v1?qt-tabs_measure=measure-information" TargetMode="External"/><Relationship Id="rId16" Type="http://schemas.openxmlformats.org/officeDocument/2006/relationships/hyperlink" Target="https://ecqi.healthit.gov/ecqm/hosp-inpt/2026/cms0844v6"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37.xml"/><Relationship Id="rId3" Type="http://schemas.openxmlformats.org/officeDocument/2006/relationships/image" Target="../media/image2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38.xml"/><Relationship Id="rId3" Type="http://schemas.openxmlformats.org/officeDocument/2006/relationships/image" Target="../media/image2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39.xml"/><Relationship Id="rId3"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40.xml"/><Relationship Id="rId3" Type="http://schemas.openxmlformats.org/officeDocument/2006/relationships/image" Target="../media/image3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41.xml"/><Relationship Id="rId3" Type="http://schemas.openxmlformats.org/officeDocument/2006/relationships/image" Target="../media/image2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42.xml"/><Relationship Id="rId3" Type="http://schemas.openxmlformats.org/officeDocument/2006/relationships/image" Target="../media/image2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51.xml"/><Relationship Id="rId3" Type="http://schemas.openxmlformats.org/officeDocument/2006/relationships/image" Target="../media/image2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8.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8.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9.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8.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8.xml"/><Relationship Id="rId2" Type="http://schemas.openxmlformats.org/officeDocument/2006/relationships/notesSlide" Target="../notesSlides/notesSlide56.xml"/><Relationship Id="rId3" Type="http://schemas.openxmlformats.org/officeDocument/2006/relationships/image" Target="../media/image3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8.xml"/><Relationship Id="rId2" Type="http://schemas.openxmlformats.org/officeDocument/2006/relationships/notesSlide" Target="../notesSlides/notesSlide57.xml"/><Relationship Id="rId3" Type="http://schemas.openxmlformats.org/officeDocument/2006/relationships/image" Target="../media/image3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8.xml"/><Relationship Id="rId2" Type="http://schemas.openxmlformats.org/officeDocument/2006/relationships/notesSlide" Target="../notesSlides/notesSlide58.xml"/><Relationship Id="rId3" Type="http://schemas.openxmlformats.org/officeDocument/2006/relationships/image" Target="../media/image2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8.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8.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8.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8.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6.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6.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6.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6.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6.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6.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6.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6.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16.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16.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1.xml"/><Relationship Id="rId3" Type="http://schemas.openxmlformats.org/officeDocument/2006/relationships/image" Target="../media/image30.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2.xml"/><Relationship Id="rId3" Type="http://schemas.openxmlformats.org/officeDocument/2006/relationships/image" Target="../media/image36.png"/><Relationship Id="rId4" Type="http://schemas.openxmlformats.org/officeDocument/2006/relationships/image" Target="../media/image33.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3.xml"/><Relationship Id="rId3" Type="http://schemas.openxmlformats.org/officeDocument/2006/relationships/image" Target="../media/image32.png"/><Relationship Id="rId4" Type="http://schemas.openxmlformats.org/officeDocument/2006/relationships/image" Target="../media/image31.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4.xml"/><Relationship Id="rId3" Type="http://schemas.openxmlformats.org/officeDocument/2006/relationships/image" Target="../media/image29.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5.xml"/><Relationship Id="rId3" Type="http://schemas.openxmlformats.org/officeDocument/2006/relationships/image" Target="../media/image39.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6.xml"/><Relationship Id="rId3" Type="http://schemas.openxmlformats.org/officeDocument/2006/relationships/image" Target="../media/image35.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1"/>
          <p:cNvSpPr txBox="1"/>
          <p:nvPr>
            <p:ph type="ctrTitle"/>
          </p:nvPr>
        </p:nvSpPr>
        <p:spPr>
          <a:xfrm>
            <a:off x="1534886" y="3077521"/>
            <a:ext cx="9144000" cy="50642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900"/>
              <a:buFont typeface="Arial"/>
              <a:buNone/>
            </a:pPr>
            <a:r>
              <a:rPr lang="en-US" sz="2880"/>
              <a:t>Performance Measurement Workgroup</a:t>
            </a:r>
            <a:endParaRPr sz="2880"/>
          </a:p>
        </p:txBody>
      </p:sp>
      <p:sp>
        <p:nvSpPr>
          <p:cNvPr id="610" name="Google Shape;610;p1"/>
          <p:cNvSpPr txBox="1"/>
          <p:nvPr>
            <p:ph idx="1" type="subTitle"/>
          </p:nvPr>
        </p:nvSpPr>
        <p:spPr>
          <a:xfrm>
            <a:off x="1534886" y="3580595"/>
            <a:ext cx="9144000" cy="411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200"/>
              <a:buNone/>
            </a:pPr>
            <a:r>
              <a:rPr lang="en-US"/>
              <a:t>October 15, 2025</a:t>
            </a:r>
            <a:endParaRPr/>
          </a:p>
        </p:txBody>
      </p:sp>
      <p:sp>
        <p:nvSpPr>
          <p:cNvPr id="611" name="Google Shape;611;p1"/>
          <p:cNvSpPr txBox="1"/>
          <p:nvPr>
            <p:ph idx="2" type="body"/>
          </p:nvPr>
        </p:nvSpPr>
        <p:spPr>
          <a:xfrm>
            <a:off x="2141348" y="4345167"/>
            <a:ext cx="7909200" cy="10794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rgbClr val="0066CC"/>
              </a:buClr>
              <a:buSzPts val="1400"/>
              <a:buFont typeface="Arial"/>
              <a:buNone/>
            </a:pPr>
            <a:r>
              <a:rPr lang="en-US" sz="1600"/>
              <a:t>HSCRC Quality Team</a:t>
            </a:r>
            <a:endParaRPr sz="1600"/>
          </a:p>
          <a:p>
            <a:pPr indent="0" lvl="0" marL="0" rtl="0" algn="r">
              <a:lnSpc>
                <a:spcPct val="90000"/>
              </a:lnSpc>
              <a:spcBef>
                <a:spcPts val="0"/>
              </a:spcBef>
              <a:spcAft>
                <a:spcPts val="0"/>
              </a:spcAft>
              <a:buClr>
                <a:srgbClr val="0066CC"/>
              </a:buClr>
              <a:buSzPts val="1400"/>
              <a:buFont typeface="Arial"/>
              <a:buNone/>
            </a:pPr>
            <a:r>
              <a:t/>
            </a:r>
            <a:endParaRPr sz="1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g38b1cd0c094_0_33"/>
          <p:cNvSpPr txBox="1"/>
          <p:nvPr>
            <p:ph idx="1" type="body"/>
          </p:nvPr>
        </p:nvSpPr>
        <p:spPr>
          <a:xfrm>
            <a:off x="971550" y="1133475"/>
            <a:ext cx="10515600" cy="4659900"/>
          </a:xfrm>
          <a:prstGeom prst="rect">
            <a:avLst/>
          </a:prstGeom>
        </p:spPr>
        <p:txBody>
          <a:bodyPr anchorCtr="0" anchor="t" bIns="45700" lIns="91425" spcFirstLastPara="1" rIns="91425" wrap="square" tIns="45700">
            <a:normAutofit lnSpcReduction="20000"/>
          </a:bodyPr>
          <a:lstStyle/>
          <a:p>
            <a:pPr indent="-381000" lvl="0" marL="457200" rtl="0" algn="l">
              <a:spcBef>
                <a:spcPts val="1000"/>
              </a:spcBef>
              <a:spcAft>
                <a:spcPts val="0"/>
              </a:spcAft>
              <a:buClr>
                <a:srgbClr val="125496"/>
              </a:buClr>
              <a:buSzPts val="2400"/>
              <a:buChar char="●"/>
            </a:pPr>
            <a:r>
              <a:rPr lang="en-US">
                <a:solidFill>
                  <a:srgbClr val="125496"/>
                </a:solidFill>
                <a:extLst>
                  <a:ext uri="http://customooxmlschemas.google.com/">
                    <go:slidesCustomData xmlns:go="http://customooxmlschemas.google.com/" textRoundtripDataId="12"/>
                  </a:ext>
                </a:extLst>
              </a:rPr>
              <a:t>Alignment could be about measures, established standards, weighting, time periods, and/or revenue adjustments.</a:t>
            </a:r>
            <a:endParaRPr>
              <a:solidFill>
                <a:srgbClr val="125496"/>
              </a:solidFill>
            </a:endParaRPr>
          </a:p>
          <a:p>
            <a:pPr indent="-381000" lvl="0" marL="457200" rtl="0" algn="l">
              <a:spcBef>
                <a:spcPts val="0"/>
              </a:spcBef>
              <a:spcAft>
                <a:spcPts val="0"/>
              </a:spcAft>
              <a:buClr>
                <a:srgbClr val="125496"/>
              </a:buClr>
              <a:buSzPts val="2400"/>
              <a:buChar char="●"/>
            </a:pPr>
            <a:r>
              <a:rPr lang="en-US">
                <a:solidFill>
                  <a:srgbClr val="125496"/>
                </a:solidFill>
                <a:highlight>
                  <a:srgbClr val="FFFFFF"/>
                </a:highlight>
                <a:latin typeface="Roboto"/>
                <a:ea typeface="Roboto"/>
                <a:cs typeface="Roboto"/>
                <a:sym typeface="Roboto"/>
              </a:rPr>
              <a:t>Alignment:</a:t>
            </a:r>
            <a:endParaRPr>
              <a:solidFill>
                <a:srgbClr val="125496"/>
              </a:solidFill>
              <a:highlight>
                <a:srgbClr val="FFFFFF"/>
              </a:highlight>
              <a:latin typeface="Roboto"/>
              <a:ea typeface="Roboto"/>
              <a:cs typeface="Roboto"/>
              <a:sym typeface="Roboto"/>
            </a:endParaRPr>
          </a:p>
          <a:p>
            <a:pPr indent="-381000" lvl="1" marL="914400" rtl="0" algn="l">
              <a:lnSpc>
                <a:spcPct val="100000"/>
              </a:lnSpc>
              <a:spcBef>
                <a:spcPts val="0"/>
              </a:spcBef>
              <a:spcAft>
                <a:spcPts val="0"/>
              </a:spcAft>
              <a:buClr>
                <a:srgbClr val="125496"/>
              </a:buClr>
              <a:buSzPts val="2400"/>
              <a:buChar char="○"/>
            </a:pPr>
            <a:r>
              <a:rPr lang="en-US">
                <a:solidFill>
                  <a:srgbClr val="125496"/>
                </a:solidFill>
                <a:highlight>
                  <a:srgbClr val="FFFFFF"/>
                </a:highlight>
                <a:latin typeface="Roboto"/>
                <a:ea typeface="Roboto"/>
                <a:cs typeface="Roboto"/>
                <a:sym typeface="Roboto"/>
              </a:rPr>
              <a:t>In a minute and targeted sense, arrangement of items in a straight line or a state of agreement </a:t>
            </a:r>
            <a:endParaRPr>
              <a:solidFill>
                <a:srgbClr val="125496"/>
              </a:solidFill>
              <a:highlight>
                <a:srgbClr val="FFFFFF"/>
              </a:highlight>
              <a:latin typeface="Roboto"/>
              <a:ea typeface="Roboto"/>
              <a:cs typeface="Roboto"/>
              <a:sym typeface="Roboto"/>
            </a:endParaRPr>
          </a:p>
          <a:p>
            <a:pPr indent="-381000" lvl="1" marL="914400" rtl="0" algn="l">
              <a:lnSpc>
                <a:spcPct val="100000"/>
              </a:lnSpc>
              <a:spcBef>
                <a:spcPts val="0"/>
              </a:spcBef>
              <a:spcAft>
                <a:spcPts val="0"/>
              </a:spcAft>
              <a:buClr>
                <a:srgbClr val="125496"/>
              </a:buClr>
              <a:buSzPts val="2400"/>
              <a:buChar char="○"/>
            </a:pPr>
            <a:r>
              <a:rPr lang="en-US">
                <a:solidFill>
                  <a:srgbClr val="125496"/>
                </a:solidFill>
                <a:highlight>
                  <a:srgbClr val="FFFFFF"/>
                </a:highlight>
                <a:latin typeface="Roboto"/>
                <a:ea typeface="Roboto"/>
                <a:cs typeface="Roboto"/>
                <a:sym typeface="Roboto"/>
              </a:rPr>
              <a:t>In a broader sense, alignment can mean being in harmony with priorities and intentions, or agreeing with a common cause. </a:t>
            </a:r>
            <a:endParaRPr>
              <a:solidFill>
                <a:srgbClr val="125496"/>
              </a:solidFill>
            </a:endParaRPr>
          </a:p>
          <a:p>
            <a:pPr indent="-381000" lvl="0" marL="457200" rtl="0" algn="l">
              <a:spcBef>
                <a:spcPts val="0"/>
              </a:spcBef>
              <a:spcAft>
                <a:spcPts val="0"/>
              </a:spcAft>
              <a:buClr>
                <a:srgbClr val="125496"/>
              </a:buClr>
              <a:buSzPts val="2400"/>
              <a:buChar char="●"/>
            </a:pPr>
            <a:r>
              <a:rPr lang="en-US">
                <a:solidFill>
                  <a:srgbClr val="125496"/>
                </a:solidFill>
              </a:rPr>
              <a:t>For non-Medicare FFS alignment with CMS a combination of minute/targeted alignment of measures, domain weights, revenue adjustments as well as broader alignment with overall CMS priorities.</a:t>
            </a:r>
            <a:endParaRPr>
              <a:solidFill>
                <a:srgbClr val="125496"/>
              </a:solidFill>
            </a:endParaRPr>
          </a:p>
          <a:p>
            <a:pPr indent="-342900" lvl="1" marL="914400" rtl="0" algn="l">
              <a:spcBef>
                <a:spcPts val="0"/>
              </a:spcBef>
              <a:spcAft>
                <a:spcPts val="0"/>
              </a:spcAft>
              <a:buClr>
                <a:srgbClr val="125496"/>
              </a:buClr>
              <a:buSzPts val="1800"/>
              <a:buChar char="○"/>
            </a:pPr>
            <a:r>
              <a:rPr lang="en-US">
                <a:solidFill>
                  <a:srgbClr val="125496"/>
                </a:solidFill>
              </a:rPr>
              <a:t>Examples:  use of condition-specific mortality measures vs. all-cause mortality; inclusion of all-payer PSI in QBR vs. MHAC; scaled revenue adjustments with rewards vs. set penalty only.</a:t>
            </a:r>
            <a:endParaRPr>
              <a:solidFill>
                <a:srgbClr val="125496"/>
              </a:solidFill>
            </a:endParaRPr>
          </a:p>
          <a:p>
            <a:pPr indent="-342900" lvl="1" marL="914400" rtl="0" algn="l">
              <a:spcBef>
                <a:spcPts val="0"/>
              </a:spcBef>
              <a:spcAft>
                <a:spcPts val="0"/>
              </a:spcAft>
              <a:buClr>
                <a:srgbClr val="125496"/>
              </a:buClr>
              <a:buSzPts val="1800"/>
              <a:buChar char="○"/>
            </a:pPr>
            <a:r>
              <a:rPr lang="en-US">
                <a:solidFill>
                  <a:srgbClr val="125496"/>
                </a:solidFill>
              </a:rPr>
              <a:t>As Maryland systematically aligns our quality programs </a:t>
            </a:r>
            <a:r>
              <a:rPr lang="en-US">
                <a:solidFill>
                  <a:srgbClr val="125496"/>
                </a:solidFill>
              </a:rPr>
              <a:t>with CMS over the next couple of years, incremental changes may be the best approach.</a:t>
            </a:r>
            <a:endParaRPr>
              <a:solidFill>
                <a:srgbClr val="125496"/>
              </a:solidFill>
            </a:endParaRPr>
          </a:p>
        </p:txBody>
      </p:sp>
      <p:sp>
        <p:nvSpPr>
          <p:cNvPr id="685" name="Google Shape;685;g38b1cd0c094_0_33"/>
          <p:cNvSpPr txBox="1"/>
          <p:nvPr>
            <p:ph idx="12" type="sldNum"/>
          </p:nvPr>
        </p:nvSpPr>
        <p:spPr>
          <a:xfrm>
            <a:off x="11512550" y="6213474"/>
            <a:ext cx="5778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600"/>
              <a:buFont typeface="Arial"/>
              <a:buNone/>
            </a:pPr>
            <a:fld id="{00000000-1234-1234-1234-123412341234}" type="slidenum">
              <a:rPr lang="en-US"/>
              <a:t>‹#›</a:t>
            </a:fld>
            <a:endParaRPr/>
          </a:p>
        </p:txBody>
      </p:sp>
      <p:sp>
        <p:nvSpPr>
          <p:cNvPr id="686" name="Google Shape;686;g38b1cd0c094_0_33"/>
          <p:cNvSpPr txBox="1"/>
          <p:nvPr>
            <p:ph type="title"/>
          </p:nvPr>
        </p:nvSpPr>
        <p:spPr>
          <a:xfrm>
            <a:off x="972127" y="347853"/>
            <a:ext cx="10515600" cy="60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extLst>
                  <a:ext uri="http://customooxmlschemas.google.com/">
                    <go:slidesCustomData xmlns:go="http://customooxmlschemas.google.com/" textRoundtripDataId="13"/>
                  </a:ext>
                </a:extLst>
              </a:rPr>
              <a:t>What is Alignment?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g38b1cd0c094_0_24"/>
          <p:cNvSpPr txBox="1"/>
          <p:nvPr>
            <p:ph idx="1" type="body"/>
          </p:nvPr>
        </p:nvSpPr>
        <p:spPr>
          <a:xfrm>
            <a:off x="972125" y="1042263"/>
            <a:ext cx="10515600" cy="1651500"/>
          </a:xfrm>
          <a:prstGeom prst="rect">
            <a:avLst/>
          </a:prstGeom>
        </p:spPr>
        <p:txBody>
          <a:bodyPr anchorCtr="0" anchor="t" bIns="45700" lIns="91425" spcFirstLastPara="1" rIns="91425" wrap="square" tIns="45700">
            <a:normAutofit lnSpcReduction="20000"/>
          </a:bodyPr>
          <a:lstStyle/>
          <a:p>
            <a:pPr indent="-330200" lvl="0" marL="457200" rtl="0" algn="l">
              <a:spcBef>
                <a:spcPts val="1000"/>
              </a:spcBef>
              <a:spcAft>
                <a:spcPts val="0"/>
              </a:spcAft>
              <a:buSzPts val="1600"/>
              <a:buChar char="•"/>
            </a:pPr>
            <a:r>
              <a:rPr lang="en-US" sz="2000"/>
              <a:t>Current focus is on QBR-VBP alignment (today’s discussion).</a:t>
            </a:r>
            <a:endParaRPr sz="2000"/>
          </a:p>
          <a:p>
            <a:pPr indent="-330200" lvl="0" marL="457200" rtl="0" algn="l">
              <a:spcBef>
                <a:spcPts val="0"/>
              </a:spcBef>
              <a:spcAft>
                <a:spcPts val="0"/>
              </a:spcAft>
              <a:buSzPts val="1600"/>
              <a:buChar char="•"/>
            </a:pPr>
            <a:r>
              <a:rPr lang="en-US" sz="2000"/>
              <a:t>Alignment focus for next year depends on option chosen, decision on this is not needed for State Agreement.</a:t>
            </a:r>
            <a:endParaRPr sz="2000"/>
          </a:p>
          <a:p>
            <a:pPr indent="-330200" lvl="0" marL="457200" rtl="0" algn="l">
              <a:spcBef>
                <a:spcPts val="0"/>
              </a:spcBef>
              <a:spcAft>
                <a:spcPts val="0"/>
              </a:spcAft>
              <a:buSzPts val="1600"/>
              <a:buChar char="•"/>
            </a:pPr>
            <a:r>
              <a:rPr b="1" lang="en-US" sz="2000"/>
              <a:t>PMWG and other stakeholder input will be needed for determining alignment priorities and timelines.</a:t>
            </a:r>
            <a:endParaRPr b="1" sz="2000"/>
          </a:p>
        </p:txBody>
      </p:sp>
      <p:sp>
        <p:nvSpPr>
          <p:cNvPr id="693" name="Google Shape;693;g38b1cd0c094_0_24"/>
          <p:cNvSpPr txBox="1"/>
          <p:nvPr>
            <p:ph idx="12" type="sldNum"/>
          </p:nvPr>
        </p:nvSpPr>
        <p:spPr>
          <a:xfrm>
            <a:off x="11512550" y="6213474"/>
            <a:ext cx="5778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600"/>
              <a:buFont typeface="Arial"/>
              <a:buNone/>
            </a:pPr>
            <a:fld id="{00000000-1234-1234-1234-123412341234}" type="slidenum">
              <a:rPr lang="en-US"/>
              <a:t>‹#›</a:t>
            </a:fld>
            <a:endParaRPr/>
          </a:p>
        </p:txBody>
      </p:sp>
      <p:sp>
        <p:nvSpPr>
          <p:cNvPr id="694" name="Google Shape;694;g38b1cd0c094_0_24"/>
          <p:cNvSpPr txBox="1"/>
          <p:nvPr>
            <p:ph type="title"/>
          </p:nvPr>
        </p:nvSpPr>
        <p:spPr>
          <a:xfrm>
            <a:off x="972127" y="347853"/>
            <a:ext cx="10515600" cy="60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extLst>
                  <a:ext uri="http://customooxmlschemas.google.com/">
                    <go:slidesCustomData xmlns:go="http://customooxmlschemas.google.com/" textRoundtripDataId="14"/>
                  </a:ext>
                </a:extLst>
              </a:rPr>
              <a:t>Alignment </a:t>
            </a:r>
            <a:r>
              <a:rPr lang="en-US"/>
              <a:t>Discussion</a:t>
            </a:r>
            <a:endParaRPr/>
          </a:p>
        </p:txBody>
      </p:sp>
      <p:pic>
        <p:nvPicPr>
          <p:cNvPr id="695" name="Google Shape;695;g38b1cd0c094_0_24"/>
          <p:cNvPicPr preferRelativeResize="0"/>
          <p:nvPr/>
        </p:nvPicPr>
        <p:blipFill>
          <a:blip r:embed="rId3">
            <a:alphaModFix/>
          </a:blip>
          <a:stretch>
            <a:fillRect/>
          </a:stretch>
        </p:blipFill>
        <p:spPr>
          <a:xfrm>
            <a:off x="22950" y="2567401"/>
            <a:ext cx="12146077" cy="3731252"/>
          </a:xfrm>
          <a:prstGeom prst="rect">
            <a:avLst/>
          </a:prstGeom>
          <a:noFill/>
          <a:ln>
            <a:noFill/>
          </a:ln>
        </p:spPr>
      </p:pic>
      <p:pic>
        <p:nvPicPr>
          <p:cNvPr id="696" name="Google Shape;696;g38b1cd0c094_0_24"/>
          <p:cNvPicPr preferRelativeResize="0"/>
          <p:nvPr/>
        </p:nvPicPr>
        <p:blipFill>
          <a:blip r:embed="rId4">
            <a:alphaModFix/>
          </a:blip>
          <a:stretch>
            <a:fillRect/>
          </a:stretch>
        </p:blipFill>
        <p:spPr>
          <a:xfrm>
            <a:off x="4823800" y="442461"/>
            <a:ext cx="3461100" cy="411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g3690657b45e_0_7"/>
          <p:cNvSpPr txBox="1"/>
          <p:nvPr>
            <p:ph idx="1" type="body"/>
          </p:nvPr>
        </p:nvSpPr>
        <p:spPr>
          <a:xfrm>
            <a:off x="674100" y="948750"/>
            <a:ext cx="11110500" cy="3166500"/>
          </a:xfrm>
          <a:prstGeom prst="rect">
            <a:avLst/>
          </a:prstGeom>
        </p:spPr>
        <p:txBody>
          <a:bodyPr anchorCtr="0" anchor="t" bIns="45700" lIns="91425" spcFirstLastPara="1" rIns="91425" wrap="square" tIns="45700">
            <a:normAutofit fontScale="70000" lnSpcReduction="20000"/>
          </a:bodyPr>
          <a:lstStyle/>
          <a:p>
            <a:pPr indent="-317500" lvl="0" marL="457200" rtl="0" algn="l">
              <a:spcBef>
                <a:spcPts val="0"/>
              </a:spcBef>
              <a:spcAft>
                <a:spcPts val="0"/>
              </a:spcAft>
              <a:buSzPct val="83333"/>
              <a:buChar char="•"/>
            </a:pPr>
            <a:r>
              <a:rPr b="1" lang="en-US"/>
              <a:t>QBR-HVBP:  </a:t>
            </a:r>
            <a:r>
              <a:rPr lang="en-US"/>
              <a:t>HSCRC staff has prioritized CY2026 alignment given lack of evidence higher HCAHPS weight leads to improvement, program complexity, and number of MD-specific measures.</a:t>
            </a:r>
            <a:endParaRPr/>
          </a:p>
          <a:p>
            <a:pPr indent="-317500" lvl="0" marL="457200" rtl="0" algn="l">
              <a:spcBef>
                <a:spcPts val="1000"/>
              </a:spcBef>
              <a:spcAft>
                <a:spcPts val="0"/>
              </a:spcAft>
              <a:buSzPct val="83333"/>
              <a:buChar char="•"/>
            </a:pPr>
            <a:r>
              <a:rPr b="1" lang="en-US"/>
              <a:t>RRIP-HRRP:</a:t>
            </a:r>
            <a:r>
              <a:rPr lang="en-US"/>
              <a:t>  Staff propose future RRIP policy should align with statewide all-payer readmissions goals under AHEAD vs. HRRP direct alignment; current policy includes improvement goal through CY2026 that could be used for RY 2028 and during CY 2026 focus could be on development of new all-payer measure that aligns with statewide goal for RY 2029.  Once developed, penalty only program and weighting of HRRP at 3 percent could be considered.</a:t>
            </a:r>
            <a:endParaRPr/>
          </a:p>
          <a:p>
            <a:pPr indent="-317500" lvl="0" marL="457200" rtl="0" algn="l">
              <a:spcBef>
                <a:spcPts val="1000"/>
              </a:spcBef>
              <a:spcAft>
                <a:spcPts val="1000"/>
              </a:spcAft>
              <a:buSzPct val="83333"/>
              <a:buChar char="•"/>
            </a:pPr>
            <a:r>
              <a:rPr b="1" lang="en-US">
                <a:extLst>
                  <a:ext uri="http://customooxmlschemas.google.com/">
                    <go:slidesCustomData xmlns:go="http://customooxmlschemas.google.com/" textRoundtripDataId="15"/>
                  </a:ext>
                </a:extLst>
              </a:rPr>
              <a:t>MHAC-HACRP: </a:t>
            </a:r>
            <a:r>
              <a:rPr lang="en-US">
                <a:extLst>
                  <a:ext uri="http://customooxmlschemas.google.com/">
                    <go:slidesCustomData xmlns:go="http://customooxmlschemas.google.com/" textRoundtripDataId="16"/>
                  </a:ext>
                </a:extLst>
              </a:rPr>
              <a:t> Given revenue adjustment methodology includes scaled adjustments with rewards, staff propose maintaining program in RY 2028 and prioritizing alignment with HACRP or non-Medicare FFS policy development for RY 2029.  Use of PPCs instead of NHSN and PSI will need to be reconsidered, as well as opportunities to use eCQMs.</a:t>
            </a:r>
            <a:endParaRPr/>
          </a:p>
        </p:txBody>
      </p:sp>
      <p:sp>
        <p:nvSpPr>
          <p:cNvPr id="703" name="Google Shape;703;g3690657b45e_0_7"/>
          <p:cNvSpPr txBox="1"/>
          <p:nvPr>
            <p:ph idx="12" type="sldNum"/>
          </p:nvPr>
        </p:nvSpPr>
        <p:spPr>
          <a:xfrm>
            <a:off x="11512550" y="6213474"/>
            <a:ext cx="5778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600"/>
              <a:buFont typeface="Arial"/>
              <a:buNone/>
            </a:pPr>
            <a:fld id="{00000000-1234-1234-1234-123412341234}" type="slidenum">
              <a:rPr lang="en-US"/>
              <a:t>‹#›</a:t>
            </a:fld>
            <a:endParaRPr/>
          </a:p>
        </p:txBody>
      </p:sp>
      <p:sp>
        <p:nvSpPr>
          <p:cNvPr id="704" name="Google Shape;704;g3690657b45e_0_7"/>
          <p:cNvSpPr txBox="1"/>
          <p:nvPr>
            <p:ph type="title"/>
          </p:nvPr>
        </p:nvSpPr>
        <p:spPr>
          <a:xfrm>
            <a:off x="972127" y="347853"/>
            <a:ext cx="10515600" cy="60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For Discussion:  Alignment Prioritization and </a:t>
            </a:r>
            <a:r>
              <a:rPr lang="en-US"/>
              <a:t>Phases</a:t>
            </a:r>
            <a:endParaRPr/>
          </a:p>
        </p:txBody>
      </p:sp>
      <p:pic>
        <p:nvPicPr>
          <p:cNvPr id="705" name="Google Shape;705;g3690657b45e_0_7"/>
          <p:cNvPicPr preferRelativeResize="0"/>
          <p:nvPr/>
        </p:nvPicPr>
        <p:blipFill>
          <a:blip r:embed="rId3">
            <a:alphaModFix/>
          </a:blip>
          <a:stretch>
            <a:fillRect/>
          </a:stretch>
        </p:blipFill>
        <p:spPr>
          <a:xfrm>
            <a:off x="1224488" y="4157848"/>
            <a:ext cx="8036074" cy="2007500"/>
          </a:xfrm>
          <a:prstGeom prst="rect">
            <a:avLst/>
          </a:prstGeom>
          <a:noFill/>
          <a:ln>
            <a:noFill/>
          </a:ln>
        </p:spPr>
      </p:pic>
      <p:sp>
        <p:nvSpPr>
          <p:cNvPr id="706" name="Google Shape;706;g3690657b45e_0_7"/>
          <p:cNvSpPr txBox="1"/>
          <p:nvPr/>
        </p:nvSpPr>
        <p:spPr>
          <a:xfrm>
            <a:off x="1224500" y="6127175"/>
            <a:ext cx="8036100" cy="6156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1000"/>
              </a:spcBef>
              <a:spcAft>
                <a:spcPts val="0"/>
              </a:spcAft>
              <a:buNone/>
            </a:pPr>
            <a:r>
              <a:rPr lang="en-US">
                <a:solidFill>
                  <a:srgbClr val="0066CC"/>
                </a:solidFill>
              </a:rPr>
              <a:t>Estimates for MD hospitals performance in National programs is applied to All-Payer revenue for comparison purposes; CMS would apply adjustments to Medicare FFS revenue only.</a:t>
            </a:r>
            <a:endParaRPr/>
          </a:p>
        </p:txBody>
      </p:sp>
      <p:sp>
        <p:nvSpPr>
          <p:cNvPr id="707" name="Google Shape;707;g3690657b45e_0_7"/>
          <p:cNvSpPr txBox="1"/>
          <p:nvPr/>
        </p:nvSpPr>
        <p:spPr>
          <a:xfrm>
            <a:off x="9414200" y="4745950"/>
            <a:ext cx="1696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dk1"/>
                </a:solidFill>
              </a:rPr>
              <a:t>RY26 RRIP is -$28M; -0.22% net </a:t>
            </a:r>
            <a:endParaRPr>
              <a:solidFill>
                <a:schemeClr val="dk1"/>
              </a:solidFill>
            </a:endParaRPr>
          </a:p>
        </p:txBody>
      </p:sp>
      <p:sp>
        <p:nvSpPr>
          <p:cNvPr id="708" name="Google Shape;708;g3690657b45e_0_7"/>
          <p:cNvSpPr txBox="1"/>
          <p:nvPr/>
        </p:nvSpPr>
        <p:spPr>
          <a:xfrm>
            <a:off x="4105225" y="3707750"/>
            <a:ext cx="22746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u="sng">
                <a:solidFill>
                  <a:schemeClr val="dk1"/>
                </a:solidFill>
              </a:rPr>
              <a:t>RY 2025</a:t>
            </a:r>
            <a:endParaRPr sz="2400" u="sng">
              <a:solidFill>
                <a:schemeClr val="dk1"/>
              </a:solidFill>
            </a:endParaRPr>
          </a:p>
          <a:p>
            <a:pPr indent="0" lvl="0" marL="0" rtl="0" algn="l">
              <a:spcBef>
                <a:spcPts val="0"/>
              </a:spcBef>
              <a:spcAft>
                <a:spcPts val="0"/>
              </a:spcAft>
              <a:buNone/>
            </a:pPr>
            <a:r>
              <a:t/>
            </a:r>
            <a:endParaRPr sz="28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g37df78c8e3c_1_0"/>
          <p:cNvSpPr txBox="1"/>
          <p:nvPr>
            <p:ph type="title"/>
          </p:nvPr>
        </p:nvSpPr>
        <p:spPr>
          <a:xfrm>
            <a:off x="972127" y="1835088"/>
            <a:ext cx="10515600" cy="8736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3200"/>
              <a:buFont typeface="Arial"/>
              <a:buNone/>
            </a:pPr>
            <a:r>
              <a:rPr lang="en-US"/>
              <a:t>RY 2028 QBR Policy and HVBP Alignment</a:t>
            </a:r>
            <a:endParaRPr/>
          </a:p>
        </p:txBody>
      </p:sp>
      <p:sp>
        <p:nvSpPr>
          <p:cNvPr id="714" name="Google Shape;714;g37df78c8e3c_1_0"/>
          <p:cNvSpPr txBox="1"/>
          <p:nvPr>
            <p:ph idx="12" type="sldNum"/>
          </p:nvPr>
        </p:nvSpPr>
        <p:spPr>
          <a:xfrm>
            <a:off x="11487150" y="6200774"/>
            <a:ext cx="5016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sp>
        <p:nvSpPr>
          <p:cNvPr id="720" name="Google Shape;720;g37f2a67f6d9_0_71"/>
          <p:cNvSpPr txBox="1"/>
          <p:nvPr>
            <p:ph type="title"/>
          </p:nvPr>
        </p:nvSpPr>
        <p:spPr>
          <a:xfrm>
            <a:off x="972127" y="347852"/>
            <a:ext cx="10515600" cy="595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en-US" sz="3600">
                <a:extLst>
                  <a:ext uri="http://customooxmlschemas.google.com/">
                    <go:slidesCustomData xmlns:go="http://customooxmlschemas.google.com/" textRoundtripDataId="17"/>
                  </a:ext>
                </a:extLst>
              </a:rPr>
              <a:t>QBR RY 2028 Discussion Points</a:t>
            </a:r>
            <a:endParaRPr sz="3600"/>
          </a:p>
        </p:txBody>
      </p:sp>
      <p:sp>
        <p:nvSpPr>
          <p:cNvPr id="721" name="Google Shape;721;g37f2a67f6d9_0_71"/>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
        <p:nvSpPr>
          <p:cNvPr id="722" name="Google Shape;722;g37f2a67f6d9_0_71"/>
          <p:cNvSpPr txBox="1"/>
          <p:nvPr/>
        </p:nvSpPr>
        <p:spPr>
          <a:xfrm>
            <a:off x="408275" y="1154550"/>
            <a:ext cx="104208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1000"/>
              </a:spcAft>
              <a:buClr>
                <a:srgbClr val="000000"/>
              </a:buClr>
              <a:buSzPts val="1600"/>
              <a:buFont typeface="Arial"/>
              <a:buNone/>
            </a:pPr>
            <a:r>
              <a:t/>
            </a:r>
            <a:endParaRPr b="0" i="0" sz="1600" u="none" cap="none" strike="noStrike">
              <a:solidFill>
                <a:srgbClr val="0055AA"/>
              </a:solidFill>
              <a:highlight>
                <a:srgbClr val="FFFFFF"/>
              </a:highlight>
              <a:latin typeface="Arial"/>
              <a:ea typeface="Arial"/>
              <a:cs typeface="Arial"/>
              <a:sym typeface="Arial"/>
            </a:endParaRPr>
          </a:p>
        </p:txBody>
      </p:sp>
      <p:sp>
        <p:nvSpPr>
          <p:cNvPr id="723" name="Google Shape;723;g37f2a67f6d9_0_71"/>
          <p:cNvSpPr txBox="1"/>
          <p:nvPr>
            <p:ph idx="4294967295" type="body"/>
          </p:nvPr>
        </p:nvSpPr>
        <p:spPr>
          <a:xfrm>
            <a:off x="561975" y="1325175"/>
            <a:ext cx="10515600" cy="4659900"/>
          </a:xfrm>
          <a:prstGeom prst="rect">
            <a:avLst/>
          </a:prstGeom>
          <a:noFill/>
          <a:ln>
            <a:noFill/>
          </a:ln>
        </p:spPr>
        <p:txBody>
          <a:bodyPr anchorCtr="0" anchor="t" bIns="45700" lIns="91425" spcFirstLastPara="1" rIns="91425" wrap="square" tIns="45700">
            <a:normAutofit lnSpcReduction="20000"/>
          </a:bodyPr>
          <a:lstStyle/>
          <a:p>
            <a:pPr indent="-386715" lvl="0" marL="457200" marR="0" rtl="0" algn="l">
              <a:lnSpc>
                <a:spcPct val="100000"/>
              </a:lnSpc>
              <a:spcBef>
                <a:spcPts val="1000"/>
              </a:spcBef>
              <a:spcAft>
                <a:spcPts val="0"/>
              </a:spcAft>
              <a:buClr>
                <a:srgbClr val="0055AA"/>
              </a:buClr>
              <a:buSzPts val="2490"/>
              <a:buChar char="●"/>
            </a:pPr>
            <a:r>
              <a:rPr lang="en-US" sz="2490">
                <a:solidFill>
                  <a:srgbClr val="0055AA"/>
                </a:solidFill>
              </a:rPr>
              <a:t>What incremental steps should the state take to align QBR with VBP?</a:t>
            </a:r>
            <a:endParaRPr sz="2490">
              <a:solidFill>
                <a:srgbClr val="0055AA"/>
              </a:solidFill>
            </a:endParaRPr>
          </a:p>
          <a:p>
            <a:pPr indent="-363219" lvl="1" marL="914400" marR="0" rtl="0" algn="l">
              <a:lnSpc>
                <a:spcPct val="100000"/>
              </a:lnSpc>
              <a:spcBef>
                <a:spcPts val="1000"/>
              </a:spcBef>
              <a:spcAft>
                <a:spcPts val="0"/>
              </a:spcAft>
              <a:buClr>
                <a:srgbClr val="0055AA"/>
              </a:buClr>
              <a:buSzPts val="2120"/>
              <a:buChar char="○"/>
            </a:pPr>
            <a:r>
              <a:rPr lang="en-US" sz="2120">
                <a:solidFill>
                  <a:srgbClr val="0055AA"/>
                </a:solidFill>
              </a:rPr>
              <a:t>What measures should be retained </a:t>
            </a:r>
            <a:endParaRPr sz="2120">
              <a:solidFill>
                <a:srgbClr val="0055AA"/>
              </a:solidFill>
            </a:endParaRPr>
          </a:p>
          <a:p>
            <a:pPr indent="-363219" lvl="1" marL="914400" marR="0" rtl="0" algn="l">
              <a:lnSpc>
                <a:spcPct val="100000"/>
              </a:lnSpc>
              <a:spcBef>
                <a:spcPts val="1000"/>
              </a:spcBef>
              <a:spcAft>
                <a:spcPts val="0"/>
              </a:spcAft>
              <a:buClr>
                <a:srgbClr val="0055AA"/>
              </a:buClr>
              <a:buSzPts val="2120"/>
              <a:buChar char="○"/>
            </a:pPr>
            <a:r>
              <a:rPr lang="en-US" sz="2120">
                <a:solidFill>
                  <a:srgbClr val="0055AA"/>
                </a:solidFill>
              </a:rPr>
              <a:t>What measures should be added</a:t>
            </a:r>
            <a:endParaRPr sz="2120">
              <a:solidFill>
                <a:srgbClr val="0055AA"/>
              </a:solidFill>
            </a:endParaRPr>
          </a:p>
          <a:p>
            <a:pPr indent="-363219" lvl="1" marL="914400" marR="0" rtl="0" algn="l">
              <a:lnSpc>
                <a:spcPct val="100000"/>
              </a:lnSpc>
              <a:spcBef>
                <a:spcPts val="1000"/>
              </a:spcBef>
              <a:spcAft>
                <a:spcPts val="0"/>
              </a:spcAft>
              <a:buClr>
                <a:srgbClr val="0055AA"/>
              </a:buClr>
              <a:buSzPts val="2120"/>
              <a:buChar char="○"/>
            </a:pPr>
            <a:r>
              <a:rPr lang="en-US" sz="2120">
                <a:solidFill>
                  <a:srgbClr val="0055AA"/>
                </a:solidFill>
              </a:rPr>
              <a:t>What measures should be removed and moved to monitoring</a:t>
            </a:r>
            <a:endParaRPr sz="2120">
              <a:solidFill>
                <a:srgbClr val="0055AA"/>
              </a:solidFill>
            </a:endParaRPr>
          </a:p>
          <a:p>
            <a:pPr indent="-363219" lvl="1" marL="914400" marR="0" rtl="0" algn="l">
              <a:lnSpc>
                <a:spcPct val="100000"/>
              </a:lnSpc>
              <a:spcBef>
                <a:spcPts val="1000"/>
              </a:spcBef>
              <a:spcAft>
                <a:spcPts val="0"/>
              </a:spcAft>
              <a:buClr>
                <a:srgbClr val="0055AA"/>
              </a:buClr>
              <a:buSzPts val="2120"/>
              <a:buChar char="○"/>
            </a:pPr>
            <a:r>
              <a:rPr lang="en-US" sz="2120">
                <a:solidFill>
                  <a:srgbClr val="0055AA"/>
                </a:solidFill>
              </a:rPr>
              <a:t>How should domains be re-weighted</a:t>
            </a:r>
            <a:endParaRPr sz="2120">
              <a:solidFill>
                <a:srgbClr val="0055AA"/>
              </a:solidFill>
            </a:endParaRPr>
          </a:p>
          <a:p>
            <a:pPr indent="-384175" lvl="0" marL="457200" rtl="0" algn="l">
              <a:lnSpc>
                <a:spcPct val="100000"/>
              </a:lnSpc>
              <a:spcBef>
                <a:spcPts val="1000"/>
              </a:spcBef>
              <a:spcAft>
                <a:spcPts val="0"/>
              </a:spcAft>
              <a:buClr>
                <a:srgbClr val="0055AA"/>
              </a:buClr>
              <a:buSzPts val="2450"/>
              <a:buChar char="●"/>
            </a:pPr>
            <a:r>
              <a:rPr lang="en-US" sz="2490">
                <a:solidFill>
                  <a:srgbClr val="0055AA"/>
                </a:solidFill>
              </a:rPr>
              <a:t>Are there </a:t>
            </a:r>
            <a:r>
              <a:rPr lang="en-US" sz="2490">
                <a:solidFill>
                  <a:srgbClr val="0055AA"/>
                </a:solidFill>
              </a:rPr>
              <a:t>QBR elements not in VBP that are important to maintain for a Non-Medicare FFS program?</a:t>
            </a:r>
            <a:endParaRPr sz="2490">
              <a:solidFill>
                <a:srgbClr val="0055AA"/>
              </a:solidFill>
            </a:endParaRPr>
          </a:p>
          <a:p>
            <a:pPr indent="-386715" lvl="0" marL="457200" rtl="0" algn="l">
              <a:lnSpc>
                <a:spcPct val="100000"/>
              </a:lnSpc>
              <a:spcBef>
                <a:spcPts val="1000"/>
              </a:spcBef>
              <a:spcAft>
                <a:spcPts val="0"/>
              </a:spcAft>
              <a:buClr>
                <a:srgbClr val="0055AA"/>
              </a:buClr>
              <a:buSzPts val="2490"/>
              <a:buChar char="●"/>
            </a:pPr>
            <a:r>
              <a:rPr lang="en-US" sz="2490">
                <a:solidFill>
                  <a:srgbClr val="0055AA"/>
                </a:solidFill>
              </a:rPr>
              <a:t>Changes to revenue adjustment methodology?</a:t>
            </a:r>
            <a:endParaRPr sz="2490">
              <a:solidFill>
                <a:srgbClr val="0055AA"/>
              </a:solidFill>
              <a:extLst>
                <a:ext uri="http://customooxmlschemas.google.com/">
                  <go:slidesCustomData xmlns:go="http://customooxmlschemas.google.com/" textRoundtripDataId="18"/>
                </a:ext>
              </a:extLst>
            </a:endParaRPr>
          </a:p>
          <a:p>
            <a:pPr indent="-386715" lvl="0" marL="457200" rtl="0" algn="l">
              <a:lnSpc>
                <a:spcPct val="100000"/>
              </a:lnSpc>
              <a:spcBef>
                <a:spcPts val="1000"/>
              </a:spcBef>
              <a:spcAft>
                <a:spcPts val="0"/>
              </a:spcAft>
              <a:buClr>
                <a:srgbClr val="0055AA"/>
              </a:buClr>
              <a:buSzPts val="2490"/>
              <a:buChar char="●"/>
            </a:pPr>
            <a:r>
              <a:rPr lang="en-US" sz="2490">
                <a:solidFill>
                  <a:srgbClr val="0055AA"/>
                </a:solidFill>
                <a:extLst>
                  <a:ext uri="http://customooxmlschemas.google.com/">
                    <go:slidesCustomData xmlns:go="http://customooxmlschemas.google.com/" textRoundtripDataId="19"/>
                  </a:ext>
                </a:extLst>
              </a:rPr>
              <a:t>Should the current incentive (i.e., $150k per hospital) for complete and timely digital measures reporting be maintained?</a:t>
            </a:r>
            <a:endParaRPr sz="2490">
              <a:solidFill>
                <a:srgbClr val="0055AA"/>
              </a:solidFill>
            </a:endParaRPr>
          </a:p>
          <a:p>
            <a:pPr indent="0" lvl="0" marL="457200" rtl="0" algn="l">
              <a:lnSpc>
                <a:spcPct val="100000"/>
              </a:lnSpc>
              <a:spcBef>
                <a:spcPts val="1000"/>
              </a:spcBef>
              <a:spcAft>
                <a:spcPts val="1000"/>
              </a:spcAft>
              <a:buSzPts val="1018"/>
              <a:buNone/>
            </a:pPr>
            <a:r>
              <a:t/>
            </a:r>
            <a:endParaRPr sz="2490">
              <a:solidFill>
                <a:srgbClr val="0055AA"/>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grpSp>
        <p:nvGrpSpPr>
          <p:cNvPr id="729" name="Google Shape;729;g3851db09db8_2_75"/>
          <p:cNvGrpSpPr/>
          <p:nvPr/>
        </p:nvGrpSpPr>
        <p:grpSpPr>
          <a:xfrm>
            <a:off x="1103150" y="1072971"/>
            <a:ext cx="3106116" cy="3256569"/>
            <a:chOff x="549610" y="0"/>
            <a:chExt cx="3106116" cy="3256569"/>
          </a:xfrm>
        </p:grpSpPr>
        <p:sp>
          <p:nvSpPr>
            <p:cNvPr id="730" name="Google Shape;730;g3851db09db8_2_75"/>
            <p:cNvSpPr/>
            <p:nvPr/>
          </p:nvSpPr>
          <p:spPr>
            <a:xfrm>
              <a:off x="1434853" y="1050569"/>
              <a:ext cx="1335319" cy="1155105"/>
            </a:xfrm>
            <a:prstGeom prst="hexagon">
              <a:avLst>
                <a:gd fmla="val 28570" name="adj"/>
                <a:gd fmla="val 115470" name="vf"/>
              </a:avLst>
            </a:prstGeom>
            <a:solidFill>
              <a:srgbClr val="18479B"/>
            </a:solidFill>
            <a:ln cap="flat" cmpd="sng" w="19050">
              <a:solidFill>
                <a:srgbClr val="00000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31" name="Google Shape;731;g3851db09db8_2_75"/>
            <p:cNvSpPr txBox="1"/>
            <p:nvPr/>
          </p:nvSpPr>
          <p:spPr>
            <a:xfrm>
              <a:off x="1656134" y="1241986"/>
              <a:ext cx="892757" cy="772271"/>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600"/>
                <a:buFont typeface="Arial"/>
                <a:buNone/>
              </a:pPr>
              <a:r>
                <a:rPr b="1" i="0" lang="en-US" sz="1600" u="none" cap="none" strike="noStrike">
                  <a:solidFill>
                    <a:schemeClr val="lt1"/>
                  </a:solidFill>
                  <a:latin typeface="Arial"/>
                  <a:ea typeface="Arial"/>
                  <a:cs typeface="Arial"/>
                  <a:sym typeface="Arial"/>
                </a:rPr>
                <a:t>PCE Domain</a:t>
              </a:r>
              <a:endParaRPr>
                <a:solidFill>
                  <a:schemeClr val="lt1"/>
                </a:solidFill>
              </a:endParaRPr>
            </a:p>
            <a:p>
              <a:pPr indent="0" lvl="0" marL="0" marR="0" rtl="0" algn="ctr">
                <a:lnSpc>
                  <a:spcPct val="90000"/>
                </a:lnSpc>
                <a:spcBef>
                  <a:spcPts val="560"/>
                </a:spcBef>
                <a:spcAft>
                  <a:spcPts val="0"/>
                </a:spcAft>
                <a:buClr>
                  <a:schemeClr val="lt1"/>
                </a:buClr>
                <a:buSzPts val="1600"/>
                <a:buFont typeface="Arial"/>
                <a:buNone/>
              </a:pPr>
              <a:r>
                <a:rPr b="1" i="0" lang="en-US" sz="1600" u="none" cap="none" strike="noStrike">
                  <a:solidFill>
                    <a:schemeClr val="lt1"/>
                  </a:solidFill>
                  <a:latin typeface="Arial"/>
                  <a:ea typeface="Arial"/>
                  <a:cs typeface="Arial"/>
                  <a:sym typeface="Arial"/>
                </a:rPr>
                <a:t>1.2%</a:t>
              </a:r>
              <a:endParaRPr>
                <a:solidFill>
                  <a:schemeClr val="lt1"/>
                </a:solidFill>
              </a:endParaRPr>
            </a:p>
          </p:txBody>
        </p:sp>
        <p:sp>
          <p:nvSpPr>
            <p:cNvPr id="732" name="Google Shape;732;g3851db09db8_2_75"/>
            <p:cNvSpPr/>
            <p:nvPr/>
          </p:nvSpPr>
          <p:spPr>
            <a:xfrm>
              <a:off x="2271020" y="497929"/>
              <a:ext cx="503812" cy="434100"/>
            </a:xfrm>
            <a:prstGeom prst="hexagon">
              <a:avLst>
                <a:gd fmla="val 28900" name="adj"/>
                <a:gd fmla="val 115470" name="vf"/>
              </a:avLst>
            </a:prstGeom>
            <a:solidFill>
              <a:srgbClr val="CAD1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33" name="Google Shape;733;g3851db09db8_2_75"/>
            <p:cNvSpPr/>
            <p:nvPr/>
          </p:nvSpPr>
          <p:spPr>
            <a:xfrm>
              <a:off x="1557856" y="0"/>
              <a:ext cx="1094284" cy="946684"/>
            </a:xfrm>
            <a:prstGeom prst="hexagon">
              <a:avLst>
                <a:gd fmla="val 28570" name="adj"/>
                <a:gd fmla="val 115470" name="vf"/>
              </a:avLst>
            </a:prstGeom>
            <a:solidFill>
              <a:srgbClr val="C7EDFC"/>
            </a:solidFill>
            <a:ln cap="flat" cmpd="sng" w="19050">
              <a:solidFill>
                <a:srgbClr val="18479B"/>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34" name="Google Shape;734;g3851db09db8_2_75"/>
            <p:cNvSpPr txBox="1"/>
            <p:nvPr/>
          </p:nvSpPr>
          <p:spPr>
            <a:xfrm>
              <a:off x="1739202" y="156886"/>
              <a:ext cx="731592" cy="632912"/>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200"/>
                <a:buFont typeface="Arial"/>
                <a:buNone/>
              </a:pPr>
              <a:r>
                <a:rPr b="0" i="0" lang="en-US" sz="1200" u="none" cap="none" strike="noStrike">
                  <a:solidFill>
                    <a:schemeClr val="dk1"/>
                  </a:solidFill>
                  <a:latin typeface="Arial"/>
                  <a:ea typeface="Arial"/>
                  <a:cs typeface="Arial"/>
                  <a:sym typeface="Arial"/>
                </a:rPr>
                <a:t>HCAHPS     Top Box</a:t>
              </a:r>
              <a:endParaRPr>
                <a:solidFill>
                  <a:schemeClr val="dk1"/>
                </a:solidFill>
              </a:endParaRPr>
            </a:p>
            <a:p>
              <a:pPr indent="0" lvl="0" marL="0" marR="0" rtl="0" algn="ctr">
                <a:lnSpc>
                  <a:spcPct val="90000"/>
                </a:lnSpc>
                <a:spcBef>
                  <a:spcPts val="420"/>
                </a:spcBef>
                <a:spcAft>
                  <a:spcPts val="0"/>
                </a:spcAft>
                <a:buClr>
                  <a:schemeClr val="lt1"/>
                </a:buClr>
                <a:buSzPts val="1200"/>
                <a:buFont typeface="Arial"/>
                <a:buNone/>
              </a:pPr>
              <a:r>
                <a:rPr b="0" i="0" lang="en-US" sz="1200" u="none" cap="none" strike="noStrike">
                  <a:solidFill>
                    <a:schemeClr val="dk1"/>
                  </a:solidFill>
                  <a:latin typeface="Arial"/>
                  <a:ea typeface="Arial"/>
                  <a:cs typeface="Arial"/>
                  <a:sym typeface="Arial"/>
                </a:rPr>
                <a:t>0.40%</a:t>
              </a:r>
              <a:endParaRPr b="0" i="0" sz="1200" u="none" cap="none" strike="noStrike">
                <a:solidFill>
                  <a:schemeClr val="dk1"/>
                </a:solidFill>
                <a:latin typeface="Arial"/>
                <a:ea typeface="Arial"/>
                <a:cs typeface="Arial"/>
                <a:sym typeface="Arial"/>
              </a:endParaRPr>
            </a:p>
          </p:txBody>
        </p:sp>
        <p:sp>
          <p:nvSpPr>
            <p:cNvPr id="735" name="Google Shape;735;g3851db09db8_2_75"/>
            <p:cNvSpPr/>
            <p:nvPr/>
          </p:nvSpPr>
          <p:spPr>
            <a:xfrm>
              <a:off x="2859008" y="1309466"/>
              <a:ext cx="503812" cy="434100"/>
            </a:xfrm>
            <a:prstGeom prst="hexagon">
              <a:avLst>
                <a:gd fmla="val 28900" name="adj"/>
                <a:gd fmla="val 115470" name="vf"/>
              </a:avLst>
            </a:prstGeom>
            <a:solidFill>
              <a:srgbClr val="CAD1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36" name="Google Shape;736;g3851db09db8_2_75"/>
            <p:cNvSpPr/>
            <p:nvPr/>
          </p:nvSpPr>
          <p:spPr>
            <a:xfrm>
              <a:off x="2561442" y="582274"/>
              <a:ext cx="1094284" cy="946684"/>
            </a:xfrm>
            <a:prstGeom prst="hexagon">
              <a:avLst>
                <a:gd fmla="val 28570" name="adj"/>
                <a:gd fmla="val 115470" name="vf"/>
              </a:avLst>
            </a:prstGeom>
            <a:solidFill>
              <a:srgbClr val="C7EDFC"/>
            </a:solidFill>
            <a:ln cap="flat" cmpd="sng" w="19050">
              <a:solidFill>
                <a:srgbClr val="18479B"/>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37" name="Google Shape;737;g3851db09db8_2_75"/>
            <p:cNvSpPr txBox="1"/>
            <p:nvPr/>
          </p:nvSpPr>
          <p:spPr>
            <a:xfrm>
              <a:off x="2742788" y="739160"/>
              <a:ext cx="731592" cy="632912"/>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200"/>
                <a:buFont typeface="Arial"/>
                <a:buNone/>
              </a:pPr>
              <a:r>
                <a:rPr b="0" i="0" lang="en-US" sz="1200" u="none" cap="none" strike="noStrike">
                  <a:solidFill>
                    <a:schemeClr val="dk1"/>
                  </a:solidFill>
                  <a:latin typeface="Arial"/>
                  <a:ea typeface="Arial"/>
                  <a:cs typeface="Arial"/>
                  <a:sym typeface="Arial"/>
                </a:rPr>
                <a:t>HCAHPS </a:t>
              </a:r>
              <a:r>
                <a:rPr b="0" i="0" lang="en-US" sz="1000" u="none" cap="none" strike="noStrike">
                  <a:solidFill>
                    <a:schemeClr val="dk1"/>
                  </a:solidFill>
                  <a:latin typeface="Arial"/>
                  <a:ea typeface="Arial"/>
                  <a:cs typeface="Arial"/>
                  <a:sym typeface="Arial"/>
                </a:rPr>
                <a:t>Consistency</a:t>
              </a:r>
              <a:endParaRPr sz="1200">
                <a:solidFill>
                  <a:schemeClr val="dk1"/>
                </a:solidFill>
              </a:endParaRPr>
            </a:p>
            <a:p>
              <a:pPr indent="0" lvl="0" marL="0" marR="0" rtl="0" algn="ctr">
                <a:lnSpc>
                  <a:spcPct val="90000"/>
                </a:lnSpc>
                <a:spcBef>
                  <a:spcPts val="420"/>
                </a:spcBef>
                <a:spcAft>
                  <a:spcPts val="0"/>
                </a:spcAft>
                <a:buClr>
                  <a:schemeClr val="lt1"/>
                </a:buClr>
                <a:buSzPts val="1200"/>
                <a:buFont typeface="Arial"/>
                <a:buNone/>
              </a:pPr>
              <a:r>
                <a:rPr b="0" i="0" lang="en-US" sz="1200" u="none" cap="none" strike="noStrike">
                  <a:solidFill>
                    <a:schemeClr val="dk1"/>
                  </a:solidFill>
                  <a:latin typeface="Arial"/>
                  <a:ea typeface="Arial"/>
                  <a:cs typeface="Arial"/>
                  <a:sym typeface="Arial"/>
                </a:rPr>
                <a:t>0.20%</a:t>
              </a:r>
              <a:endParaRPr>
                <a:solidFill>
                  <a:schemeClr val="dk1"/>
                </a:solidFill>
              </a:endParaRPr>
            </a:p>
          </p:txBody>
        </p:sp>
        <p:sp>
          <p:nvSpPr>
            <p:cNvPr id="738" name="Google Shape;738;g3851db09db8_2_75"/>
            <p:cNvSpPr/>
            <p:nvPr/>
          </p:nvSpPr>
          <p:spPr>
            <a:xfrm>
              <a:off x="2450554" y="2225539"/>
              <a:ext cx="503812" cy="434100"/>
            </a:xfrm>
            <a:prstGeom prst="hexagon">
              <a:avLst>
                <a:gd fmla="val 28900" name="adj"/>
                <a:gd fmla="val 115470" name="vf"/>
              </a:avLst>
            </a:prstGeom>
            <a:solidFill>
              <a:srgbClr val="CAD1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39" name="Google Shape;739;g3851db09db8_2_75"/>
            <p:cNvSpPr/>
            <p:nvPr/>
          </p:nvSpPr>
          <p:spPr>
            <a:xfrm>
              <a:off x="2561442" y="1726959"/>
              <a:ext cx="1094284" cy="946684"/>
            </a:xfrm>
            <a:prstGeom prst="hexagon">
              <a:avLst>
                <a:gd fmla="val 28570" name="adj"/>
                <a:gd fmla="val 115470" name="vf"/>
              </a:avLst>
            </a:prstGeom>
            <a:solidFill>
              <a:srgbClr val="C7EDFC"/>
            </a:solidFill>
            <a:ln cap="flat" cmpd="sng" w="19050">
              <a:solidFill>
                <a:srgbClr val="18479B"/>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40" name="Google Shape;740;g3851db09db8_2_75"/>
            <p:cNvSpPr txBox="1"/>
            <p:nvPr/>
          </p:nvSpPr>
          <p:spPr>
            <a:xfrm>
              <a:off x="2742788" y="1883845"/>
              <a:ext cx="731592" cy="632912"/>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200"/>
                <a:buFont typeface="Arial"/>
                <a:buNone/>
              </a:pPr>
              <a:r>
                <a:rPr b="0" i="0" lang="en-US" sz="1200" u="none" cap="none" strike="noStrike">
                  <a:solidFill>
                    <a:schemeClr val="dk1"/>
                  </a:solidFill>
                  <a:latin typeface="Arial"/>
                  <a:ea typeface="Arial"/>
                  <a:cs typeface="Arial"/>
                  <a:sym typeface="Arial"/>
                </a:rPr>
                <a:t>HCAHPS Linear</a:t>
              </a:r>
              <a:endParaRPr>
                <a:solidFill>
                  <a:schemeClr val="dk1"/>
                </a:solidFill>
              </a:endParaRPr>
            </a:p>
            <a:p>
              <a:pPr indent="0" lvl="0" marL="0" marR="0" rtl="0" algn="ctr">
                <a:lnSpc>
                  <a:spcPct val="90000"/>
                </a:lnSpc>
                <a:spcBef>
                  <a:spcPts val="420"/>
                </a:spcBef>
                <a:spcAft>
                  <a:spcPts val="0"/>
                </a:spcAft>
                <a:buClr>
                  <a:schemeClr val="lt1"/>
                </a:buClr>
                <a:buSzPts val="1200"/>
                <a:buFont typeface="Arial"/>
                <a:buNone/>
              </a:pPr>
              <a:r>
                <a:rPr b="0" i="0" lang="en-US" sz="1200" u="none" cap="none" strike="noStrike">
                  <a:solidFill>
                    <a:schemeClr val="dk1"/>
                  </a:solidFill>
                  <a:latin typeface="Arial"/>
                  <a:ea typeface="Arial"/>
                  <a:cs typeface="Arial"/>
                  <a:sym typeface="Arial"/>
                </a:rPr>
                <a:t>0.20%</a:t>
              </a:r>
              <a:endParaRPr>
                <a:solidFill>
                  <a:schemeClr val="dk1"/>
                </a:solidFill>
              </a:endParaRPr>
            </a:p>
          </p:txBody>
        </p:sp>
        <p:sp>
          <p:nvSpPr>
            <p:cNvPr id="741" name="Google Shape;741;g3851db09db8_2_75"/>
            <p:cNvSpPr/>
            <p:nvPr/>
          </p:nvSpPr>
          <p:spPr>
            <a:xfrm>
              <a:off x="1437338" y="2320631"/>
              <a:ext cx="503812" cy="434100"/>
            </a:xfrm>
            <a:prstGeom prst="hexagon">
              <a:avLst>
                <a:gd fmla="val 28900" name="adj"/>
                <a:gd fmla="val 115470" name="vf"/>
              </a:avLst>
            </a:prstGeom>
            <a:solidFill>
              <a:srgbClr val="CAD1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42" name="Google Shape;742;g3851db09db8_2_75"/>
            <p:cNvSpPr/>
            <p:nvPr/>
          </p:nvSpPr>
          <p:spPr>
            <a:xfrm>
              <a:off x="1557856" y="2309885"/>
              <a:ext cx="1094284" cy="946684"/>
            </a:xfrm>
            <a:prstGeom prst="hexagon">
              <a:avLst>
                <a:gd fmla="val 28570" name="adj"/>
                <a:gd fmla="val 115470" name="vf"/>
              </a:avLst>
            </a:prstGeom>
            <a:solidFill>
              <a:srgbClr val="C7EDFC"/>
            </a:solidFill>
            <a:ln cap="flat" cmpd="sng" w="19050">
              <a:solidFill>
                <a:srgbClr val="18479B"/>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43" name="Google Shape;743;g3851db09db8_2_75"/>
            <p:cNvSpPr txBox="1"/>
            <p:nvPr/>
          </p:nvSpPr>
          <p:spPr>
            <a:xfrm>
              <a:off x="1739202" y="2466771"/>
              <a:ext cx="731592" cy="632912"/>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200"/>
                <a:buFont typeface="Arial"/>
                <a:buNone/>
              </a:pPr>
              <a:r>
                <a:rPr b="0" i="0" lang="en-US" sz="1200" u="none" cap="none" strike="noStrike">
                  <a:solidFill>
                    <a:schemeClr val="dk1"/>
                  </a:solidFill>
                  <a:latin typeface="Arial"/>
                  <a:ea typeface="Arial"/>
                  <a:cs typeface="Arial"/>
                  <a:sym typeface="Arial"/>
                </a:rPr>
                <a:t>TFU Medicare + Disparity</a:t>
              </a:r>
              <a:endParaRPr>
                <a:solidFill>
                  <a:schemeClr val="dk1"/>
                </a:solidFill>
              </a:endParaRPr>
            </a:p>
            <a:p>
              <a:pPr indent="0" lvl="0" marL="0" marR="0" rtl="0" algn="ctr">
                <a:lnSpc>
                  <a:spcPct val="90000"/>
                </a:lnSpc>
                <a:spcBef>
                  <a:spcPts val="420"/>
                </a:spcBef>
                <a:spcAft>
                  <a:spcPts val="0"/>
                </a:spcAft>
                <a:buClr>
                  <a:schemeClr val="lt1"/>
                </a:buClr>
                <a:buSzPts val="1200"/>
                <a:buFont typeface="Arial"/>
                <a:buNone/>
              </a:pPr>
              <a:r>
                <a:rPr b="0" i="0" lang="en-US" sz="1200" u="none" cap="none" strike="noStrike">
                  <a:solidFill>
                    <a:schemeClr val="dk1"/>
                  </a:solidFill>
                  <a:latin typeface="Arial"/>
                  <a:ea typeface="Arial"/>
                  <a:cs typeface="Arial"/>
                  <a:sym typeface="Arial"/>
                </a:rPr>
                <a:t>0.13</a:t>
              </a:r>
              <a:endParaRPr>
                <a:solidFill>
                  <a:schemeClr val="dk1"/>
                </a:solidFill>
              </a:endParaRPr>
            </a:p>
          </p:txBody>
        </p:sp>
        <p:sp>
          <p:nvSpPr>
            <p:cNvPr id="744" name="Google Shape;744;g3851db09db8_2_75"/>
            <p:cNvSpPr/>
            <p:nvPr/>
          </p:nvSpPr>
          <p:spPr>
            <a:xfrm>
              <a:off x="839722" y="1509420"/>
              <a:ext cx="503812" cy="434100"/>
            </a:xfrm>
            <a:prstGeom prst="hexagon">
              <a:avLst>
                <a:gd fmla="val 28900" name="adj"/>
                <a:gd fmla="val 115470" name="vf"/>
              </a:avLst>
            </a:prstGeom>
            <a:solidFill>
              <a:srgbClr val="CAD1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45" name="Google Shape;745;g3851db09db8_2_75"/>
            <p:cNvSpPr/>
            <p:nvPr/>
          </p:nvSpPr>
          <p:spPr>
            <a:xfrm>
              <a:off x="549610" y="1727610"/>
              <a:ext cx="1094284" cy="946684"/>
            </a:xfrm>
            <a:prstGeom prst="hexagon">
              <a:avLst>
                <a:gd fmla="val 28570" name="adj"/>
                <a:gd fmla="val 115470" name="vf"/>
              </a:avLst>
            </a:prstGeom>
            <a:solidFill>
              <a:srgbClr val="C7EDFC"/>
            </a:solidFill>
            <a:ln cap="flat" cmpd="sng" w="19050">
              <a:solidFill>
                <a:srgbClr val="18479B"/>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46" name="Google Shape;746;g3851db09db8_2_75"/>
            <p:cNvSpPr txBox="1"/>
            <p:nvPr/>
          </p:nvSpPr>
          <p:spPr>
            <a:xfrm>
              <a:off x="730956" y="1884496"/>
              <a:ext cx="731592" cy="632912"/>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200"/>
                <a:buFont typeface="Arial"/>
                <a:buNone/>
              </a:pPr>
              <a:r>
                <a:rPr b="0" i="0" lang="en-US" sz="1200" u="none" cap="none" strike="noStrike">
                  <a:solidFill>
                    <a:schemeClr val="dk1"/>
                  </a:solidFill>
                  <a:latin typeface="Arial"/>
                  <a:ea typeface="Arial"/>
                  <a:cs typeface="Arial"/>
                  <a:sym typeface="Arial"/>
                </a:rPr>
                <a:t>TFU Medicaid</a:t>
              </a:r>
              <a:endParaRPr>
                <a:solidFill>
                  <a:schemeClr val="dk1"/>
                </a:solidFill>
              </a:endParaRPr>
            </a:p>
            <a:p>
              <a:pPr indent="0" lvl="0" marL="0" marR="0" rtl="0" algn="ctr">
                <a:lnSpc>
                  <a:spcPct val="90000"/>
                </a:lnSpc>
                <a:spcBef>
                  <a:spcPts val="420"/>
                </a:spcBef>
                <a:spcAft>
                  <a:spcPts val="0"/>
                </a:spcAft>
                <a:buClr>
                  <a:schemeClr val="lt1"/>
                </a:buClr>
                <a:buSzPts val="1200"/>
                <a:buFont typeface="Arial"/>
                <a:buNone/>
              </a:pPr>
              <a:r>
                <a:rPr b="0" i="0" lang="en-US" sz="1200" u="none" cap="none" strike="noStrike">
                  <a:solidFill>
                    <a:schemeClr val="dk1"/>
                  </a:solidFill>
                  <a:latin typeface="Arial"/>
                  <a:ea typeface="Arial"/>
                  <a:cs typeface="Arial"/>
                  <a:sym typeface="Arial"/>
                </a:rPr>
                <a:t>0.07</a:t>
              </a:r>
              <a:endParaRPr>
                <a:solidFill>
                  <a:schemeClr val="dk1"/>
                </a:solidFill>
              </a:endParaRPr>
            </a:p>
          </p:txBody>
        </p:sp>
        <p:sp>
          <p:nvSpPr>
            <p:cNvPr id="747" name="Google Shape;747;g3851db09db8_2_75"/>
            <p:cNvSpPr/>
            <p:nvPr/>
          </p:nvSpPr>
          <p:spPr>
            <a:xfrm>
              <a:off x="549610" y="580972"/>
              <a:ext cx="1094284" cy="946684"/>
            </a:xfrm>
            <a:prstGeom prst="hexagon">
              <a:avLst>
                <a:gd fmla="val 28570" name="adj"/>
                <a:gd fmla="val 115470" name="vf"/>
              </a:avLst>
            </a:prstGeom>
            <a:solidFill>
              <a:srgbClr val="C7EDFC"/>
            </a:solidFill>
            <a:ln cap="flat" cmpd="sng" w="19050">
              <a:solidFill>
                <a:srgbClr val="18479B"/>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48" name="Google Shape;748;g3851db09db8_2_75"/>
            <p:cNvSpPr txBox="1"/>
            <p:nvPr/>
          </p:nvSpPr>
          <p:spPr>
            <a:xfrm>
              <a:off x="730956" y="737858"/>
              <a:ext cx="731592" cy="632912"/>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200"/>
                <a:buFont typeface="Arial"/>
                <a:buNone/>
              </a:pPr>
              <a:r>
                <a:rPr b="0" i="0" lang="en-US" sz="1200" u="none" cap="none" strike="noStrike">
                  <a:solidFill>
                    <a:schemeClr val="dk1"/>
                  </a:solidFill>
                  <a:latin typeface="Arial"/>
                  <a:ea typeface="Arial"/>
                  <a:cs typeface="Arial"/>
                  <a:sym typeface="Arial"/>
                </a:rPr>
                <a:t>ED LOS</a:t>
              </a:r>
              <a:endParaRPr>
                <a:solidFill>
                  <a:schemeClr val="dk1"/>
                </a:solidFill>
              </a:endParaRPr>
            </a:p>
            <a:p>
              <a:pPr indent="0" lvl="0" marL="0" marR="0" rtl="0" algn="ctr">
                <a:lnSpc>
                  <a:spcPct val="90000"/>
                </a:lnSpc>
                <a:spcBef>
                  <a:spcPts val="420"/>
                </a:spcBef>
                <a:spcAft>
                  <a:spcPts val="0"/>
                </a:spcAft>
                <a:buClr>
                  <a:schemeClr val="lt1"/>
                </a:buClr>
                <a:buSzPts val="1200"/>
                <a:buFont typeface="Arial"/>
                <a:buNone/>
              </a:pPr>
              <a:r>
                <a:rPr b="0" i="0" lang="en-US" sz="1200" u="none" cap="none" strike="noStrike">
                  <a:solidFill>
                    <a:schemeClr val="dk1"/>
                  </a:solidFill>
                  <a:latin typeface="Arial"/>
                  <a:ea typeface="Arial"/>
                  <a:cs typeface="Arial"/>
                  <a:sym typeface="Arial"/>
                </a:rPr>
                <a:t>0.20%</a:t>
              </a:r>
              <a:endParaRPr>
                <a:solidFill>
                  <a:schemeClr val="dk1"/>
                </a:solidFill>
              </a:endParaRPr>
            </a:p>
          </p:txBody>
        </p:sp>
      </p:grpSp>
      <p:grpSp>
        <p:nvGrpSpPr>
          <p:cNvPr id="749" name="Google Shape;749;g3851db09db8_2_75"/>
          <p:cNvGrpSpPr/>
          <p:nvPr/>
        </p:nvGrpSpPr>
        <p:grpSpPr>
          <a:xfrm>
            <a:off x="3020926" y="3920747"/>
            <a:ext cx="2079039" cy="1957848"/>
            <a:chOff x="226651" y="0"/>
            <a:chExt cx="2079039" cy="1957848"/>
          </a:xfrm>
        </p:grpSpPr>
        <p:sp>
          <p:nvSpPr>
            <p:cNvPr id="750" name="Google Shape;750;g3851db09db8_2_75"/>
            <p:cNvSpPr/>
            <p:nvPr/>
          </p:nvSpPr>
          <p:spPr>
            <a:xfrm>
              <a:off x="1055564" y="438362"/>
              <a:ext cx="1250126" cy="1081320"/>
            </a:xfrm>
            <a:prstGeom prst="hexagon">
              <a:avLst>
                <a:gd fmla="val 28570" name="adj"/>
                <a:gd fmla="val 115470" name="vf"/>
              </a:avLst>
            </a:prstGeom>
            <a:solidFill>
              <a:srgbClr val="BF4F14"/>
            </a:solidFill>
            <a:ln cap="flat" cmpd="sng" w="1905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g3851db09db8_2_75"/>
            <p:cNvSpPr txBox="1"/>
            <p:nvPr/>
          </p:nvSpPr>
          <p:spPr>
            <a:xfrm>
              <a:off x="1262719" y="617545"/>
              <a:ext cx="835816" cy="722954"/>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chemeClr val="lt1"/>
                </a:buClr>
                <a:buSzPts val="1600"/>
                <a:buFont typeface="Arial"/>
                <a:buNone/>
              </a:pPr>
              <a:r>
                <a:rPr b="1" i="0" lang="en-US" sz="1600" u="none" cap="none" strike="noStrike">
                  <a:solidFill>
                    <a:schemeClr val="lt1"/>
                  </a:solidFill>
                  <a:latin typeface="Arial"/>
                  <a:ea typeface="Arial"/>
                  <a:cs typeface="Arial"/>
                  <a:sym typeface="Arial"/>
                </a:rPr>
                <a:t>Clinical Care</a:t>
              </a:r>
              <a:endParaRPr/>
            </a:p>
            <a:p>
              <a:pPr indent="0" lvl="0" marL="0" marR="0" rtl="0" algn="ctr">
                <a:lnSpc>
                  <a:spcPct val="90000"/>
                </a:lnSpc>
                <a:spcBef>
                  <a:spcPts val="560"/>
                </a:spcBef>
                <a:spcAft>
                  <a:spcPts val="0"/>
                </a:spcAft>
                <a:buClr>
                  <a:schemeClr val="lt1"/>
                </a:buClr>
                <a:buSzPts val="1400"/>
                <a:buFont typeface="Arial"/>
                <a:buNone/>
              </a:pPr>
              <a:r>
                <a:rPr b="1" i="0" lang="en-US" sz="1400" u="none" cap="none" strike="noStrike">
                  <a:solidFill>
                    <a:schemeClr val="lt1"/>
                  </a:solidFill>
                  <a:latin typeface="Arial"/>
                  <a:ea typeface="Arial"/>
                  <a:cs typeface="Arial"/>
                  <a:sym typeface="Arial"/>
                </a:rPr>
                <a:t>0.20%</a:t>
              </a:r>
              <a:endParaRPr/>
            </a:p>
          </p:txBody>
        </p:sp>
        <p:sp>
          <p:nvSpPr>
            <p:cNvPr id="752" name="Google Shape;752;g3851db09db8_2_75"/>
            <p:cNvSpPr/>
            <p:nvPr/>
          </p:nvSpPr>
          <p:spPr>
            <a:xfrm>
              <a:off x="500669" y="680744"/>
              <a:ext cx="471734" cy="406449"/>
            </a:xfrm>
            <a:prstGeom prst="hexagon">
              <a:avLst>
                <a:gd fmla="val 28900" name="adj"/>
                <a:gd fmla="val 115470" name="vf"/>
              </a:avLst>
            </a:prstGeom>
            <a:solidFill>
              <a:srgbClr val="CAD1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g3851db09db8_2_75"/>
            <p:cNvSpPr/>
            <p:nvPr/>
          </p:nvSpPr>
          <p:spPr>
            <a:xfrm>
              <a:off x="226651" y="0"/>
              <a:ext cx="1024342" cy="886318"/>
            </a:xfrm>
            <a:prstGeom prst="hexagon">
              <a:avLst>
                <a:gd fmla="val 28570" name="adj"/>
                <a:gd fmla="val 115470" name="vf"/>
              </a:avLst>
            </a:prstGeom>
            <a:solidFill>
              <a:srgbClr val="FAE2D5"/>
            </a:solidFill>
            <a:ln cap="flat" cmpd="sng" w="1905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g3851db09db8_2_75"/>
            <p:cNvSpPr txBox="1"/>
            <p:nvPr/>
          </p:nvSpPr>
          <p:spPr>
            <a:xfrm>
              <a:off x="396420" y="146894"/>
              <a:ext cx="684804" cy="59253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chemeClr val="lt1"/>
                </a:buClr>
                <a:buSzPts val="1000"/>
                <a:buFont typeface="Arial"/>
                <a:buNone/>
              </a:pPr>
              <a:r>
                <a:rPr b="0" i="0" lang="en-US" sz="1000" u="none" cap="none" strike="noStrike">
                  <a:solidFill>
                    <a:schemeClr val="dk1"/>
                  </a:solidFill>
                  <a:latin typeface="Arial"/>
                  <a:ea typeface="Arial"/>
                  <a:cs typeface="Arial"/>
                  <a:sym typeface="Arial"/>
                </a:rPr>
                <a:t>30-Day, All-Cause, All-Payer Mortality</a:t>
              </a:r>
              <a:endParaRPr>
                <a:solidFill>
                  <a:schemeClr val="dk1"/>
                </a:solidFill>
              </a:endParaRPr>
            </a:p>
            <a:p>
              <a:pPr indent="0" lvl="0" marL="0" marR="0" rtl="0" algn="ctr">
                <a:lnSpc>
                  <a:spcPct val="90000"/>
                </a:lnSpc>
                <a:spcBef>
                  <a:spcPts val="350"/>
                </a:spcBef>
                <a:spcAft>
                  <a:spcPts val="0"/>
                </a:spcAft>
                <a:buClr>
                  <a:schemeClr val="lt1"/>
                </a:buClr>
                <a:buSzPts val="1200"/>
                <a:buFont typeface="Arial"/>
                <a:buNone/>
              </a:pPr>
              <a:r>
                <a:rPr b="0" i="0" lang="en-US" sz="1200" u="none" cap="none" strike="noStrike">
                  <a:solidFill>
                    <a:schemeClr val="dk1"/>
                  </a:solidFill>
                  <a:latin typeface="Arial"/>
                  <a:ea typeface="Arial"/>
                  <a:cs typeface="Arial"/>
                  <a:sym typeface="Arial"/>
                </a:rPr>
                <a:t>0.10%</a:t>
              </a:r>
              <a:endParaRPr>
                <a:solidFill>
                  <a:schemeClr val="dk1"/>
                </a:solidFill>
              </a:endParaRPr>
            </a:p>
          </p:txBody>
        </p:sp>
        <p:sp>
          <p:nvSpPr>
            <p:cNvPr id="755" name="Google Shape;755;g3851db09db8_2_75"/>
            <p:cNvSpPr/>
            <p:nvPr/>
          </p:nvSpPr>
          <p:spPr>
            <a:xfrm>
              <a:off x="257005" y="1071530"/>
              <a:ext cx="1024342" cy="886318"/>
            </a:xfrm>
            <a:prstGeom prst="hexagon">
              <a:avLst>
                <a:gd fmla="val 28570" name="adj"/>
                <a:gd fmla="val 115470" name="vf"/>
              </a:avLst>
            </a:prstGeom>
            <a:solidFill>
              <a:srgbClr val="FAE2D5"/>
            </a:solidFill>
            <a:ln cap="flat" cmpd="sng" w="1905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g3851db09db8_2_75"/>
            <p:cNvSpPr txBox="1"/>
            <p:nvPr/>
          </p:nvSpPr>
          <p:spPr>
            <a:xfrm>
              <a:off x="426774" y="1218424"/>
              <a:ext cx="684804" cy="59253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chemeClr val="lt1"/>
                </a:buClr>
                <a:buSzPts val="1000"/>
                <a:buFont typeface="Arial"/>
                <a:buNone/>
              </a:pPr>
              <a:r>
                <a:rPr b="0" i="0" lang="en-US" sz="1000" u="none" cap="none" strike="noStrike">
                  <a:solidFill>
                    <a:schemeClr val="dk1"/>
                  </a:solidFill>
                  <a:latin typeface="Arial"/>
                  <a:ea typeface="Arial"/>
                  <a:cs typeface="Arial"/>
                  <a:sym typeface="Arial"/>
                </a:rPr>
                <a:t>Inpatient All-Cause, All-Payer Mortality</a:t>
              </a:r>
              <a:endParaRPr>
                <a:solidFill>
                  <a:schemeClr val="dk1"/>
                </a:solidFill>
              </a:endParaRPr>
            </a:p>
            <a:p>
              <a:pPr indent="0" lvl="0" marL="0" marR="0" rtl="0" algn="ctr">
                <a:lnSpc>
                  <a:spcPct val="90000"/>
                </a:lnSpc>
                <a:spcBef>
                  <a:spcPts val="350"/>
                </a:spcBef>
                <a:spcAft>
                  <a:spcPts val="0"/>
                </a:spcAft>
                <a:buClr>
                  <a:schemeClr val="lt1"/>
                </a:buClr>
                <a:buSzPts val="1200"/>
                <a:buFont typeface="Arial"/>
                <a:buNone/>
              </a:pPr>
              <a:r>
                <a:rPr b="0" i="0" lang="en-US" sz="1200" u="none" cap="none" strike="noStrike">
                  <a:solidFill>
                    <a:schemeClr val="dk1"/>
                  </a:solidFill>
                  <a:latin typeface="Arial"/>
                  <a:ea typeface="Arial"/>
                  <a:cs typeface="Arial"/>
                  <a:sym typeface="Arial"/>
                </a:rPr>
                <a:t>0.10%</a:t>
              </a:r>
              <a:endParaRPr>
                <a:solidFill>
                  <a:schemeClr val="dk1"/>
                </a:solidFill>
              </a:endParaRPr>
            </a:p>
          </p:txBody>
        </p:sp>
      </p:grpSp>
      <p:grpSp>
        <p:nvGrpSpPr>
          <p:cNvPr id="757" name="Google Shape;757;g3851db09db8_2_75"/>
          <p:cNvGrpSpPr/>
          <p:nvPr/>
        </p:nvGrpSpPr>
        <p:grpSpPr>
          <a:xfrm>
            <a:off x="963037" y="4447677"/>
            <a:ext cx="2211291" cy="2082391"/>
            <a:chOff x="160525" y="0"/>
            <a:chExt cx="2211291" cy="2082391"/>
          </a:xfrm>
        </p:grpSpPr>
        <p:sp>
          <p:nvSpPr>
            <p:cNvPr id="758" name="Google Shape;758;g3851db09db8_2_75"/>
            <p:cNvSpPr/>
            <p:nvPr/>
          </p:nvSpPr>
          <p:spPr>
            <a:xfrm>
              <a:off x="160525" y="466247"/>
              <a:ext cx="1329649" cy="1150105"/>
            </a:xfrm>
            <a:prstGeom prst="hexagon">
              <a:avLst>
                <a:gd fmla="val 28570" name="adj"/>
                <a:gd fmla="val 115470" name="vf"/>
              </a:avLst>
            </a:prstGeom>
            <a:solidFill>
              <a:srgbClr val="78206E"/>
            </a:solidFill>
            <a:ln cap="flat" cmpd="sng" w="1905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g3851db09db8_2_75"/>
            <p:cNvSpPr txBox="1"/>
            <p:nvPr/>
          </p:nvSpPr>
          <p:spPr>
            <a:xfrm>
              <a:off x="380857" y="656828"/>
              <a:ext cx="888985" cy="768943"/>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600"/>
                <a:buFont typeface="Arial"/>
                <a:buNone/>
              </a:pPr>
              <a:r>
                <a:rPr b="1" i="0" lang="en-US" sz="1600" u="none" cap="none" strike="noStrike">
                  <a:solidFill>
                    <a:schemeClr val="lt1"/>
                  </a:solidFill>
                  <a:latin typeface="Arial"/>
                  <a:ea typeface="Arial"/>
                  <a:cs typeface="Arial"/>
                  <a:sym typeface="Arial"/>
                </a:rPr>
                <a:t>Safety</a:t>
              </a:r>
              <a:endParaRPr/>
            </a:p>
            <a:p>
              <a:pPr indent="0" lvl="0" marL="0" marR="0" rtl="0" algn="ctr">
                <a:lnSpc>
                  <a:spcPct val="90000"/>
                </a:lnSpc>
                <a:spcBef>
                  <a:spcPts val="560"/>
                </a:spcBef>
                <a:spcAft>
                  <a:spcPts val="0"/>
                </a:spcAft>
                <a:buClr>
                  <a:schemeClr val="lt1"/>
                </a:buClr>
                <a:buSzPts val="1600"/>
                <a:buFont typeface="Arial"/>
                <a:buNone/>
              </a:pPr>
              <a:r>
                <a:rPr b="1" i="0" lang="en-US" sz="1600" u="none" cap="none" strike="noStrike">
                  <a:solidFill>
                    <a:schemeClr val="lt1"/>
                  </a:solidFill>
                  <a:latin typeface="Arial"/>
                  <a:ea typeface="Arial"/>
                  <a:cs typeface="Arial"/>
                  <a:sym typeface="Arial"/>
                </a:rPr>
                <a:t>0.60%</a:t>
              </a:r>
              <a:endParaRPr/>
            </a:p>
          </p:txBody>
        </p:sp>
        <p:sp>
          <p:nvSpPr>
            <p:cNvPr id="760" name="Google Shape;760;g3851db09db8_2_75"/>
            <p:cNvSpPr/>
            <p:nvPr/>
          </p:nvSpPr>
          <p:spPr>
            <a:xfrm>
              <a:off x="1578627" y="724047"/>
              <a:ext cx="501742" cy="432304"/>
            </a:xfrm>
            <a:prstGeom prst="hexagon">
              <a:avLst>
                <a:gd fmla="val 28900" name="adj"/>
                <a:gd fmla="val 115470" name="vf"/>
              </a:avLst>
            </a:prstGeom>
            <a:solidFill>
              <a:srgbClr val="CAD1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g3851db09db8_2_75"/>
            <p:cNvSpPr/>
            <p:nvPr/>
          </p:nvSpPr>
          <p:spPr>
            <a:xfrm>
              <a:off x="1282313" y="0"/>
              <a:ext cx="1089503" cy="942698"/>
            </a:xfrm>
            <a:prstGeom prst="hexagon">
              <a:avLst>
                <a:gd fmla="val 28570" name="adj"/>
                <a:gd fmla="val 115470" name="vf"/>
              </a:avLst>
            </a:prstGeom>
            <a:solidFill>
              <a:srgbClr val="F2CDED"/>
            </a:solidFill>
            <a:ln cap="flat" cmpd="sng" w="19050">
              <a:solidFill>
                <a:srgbClr val="50154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g3851db09db8_2_75"/>
            <p:cNvSpPr txBox="1"/>
            <p:nvPr/>
          </p:nvSpPr>
          <p:spPr>
            <a:xfrm>
              <a:off x="1462881" y="156238"/>
              <a:ext cx="728367" cy="630222"/>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200"/>
                <a:buFont typeface="Arial"/>
                <a:buNone/>
              </a:pPr>
              <a:r>
                <a:rPr b="0" i="0" lang="en-US" sz="1200" u="none" cap="none" strike="noStrike">
                  <a:solidFill>
                    <a:schemeClr val="dk1"/>
                  </a:solidFill>
                  <a:latin typeface="Arial"/>
                  <a:ea typeface="Arial"/>
                  <a:cs typeface="Arial"/>
                  <a:sym typeface="Arial"/>
                </a:rPr>
                <a:t>NHSN</a:t>
              </a:r>
              <a:endParaRPr>
                <a:solidFill>
                  <a:schemeClr val="dk1"/>
                </a:solidFill>
              </a:endParaRPr>
            </a:p>
            <a:p>
              <a:pPr indent="0" lvl="0" marL="0" marR="0" rtl="0" algn="ctr">
                <a:lnSpc>
                  <a:spcPct val="90000"/>
                </a:lnSpc>
                <a:spcBef>
                  <a:spcPts val="420"/>
                </a:spcBef>
                <a:spcAft>
                  <a:spcPts val="0"/>
                </a:spcAft>
                <a:buClr>
                  <a:schemeClr val="lt1"/>
                </a:buClr>
                <a:buSzPts val="1200"/>
                <a:buFont typeface="Arial"/>
                <a:buNone/>
              </a:pPr>
              <a:r>
                <a:rPr b="0" i="0" lang="en-US" sz="1200" u="none" cap="none" strike="noStrike">
                  <a:solidFill>
                    <a:schemeClr val="dk1"/>
                  </a:solidFill>
                  <a:latin typeface="Arial"/>
                  <a:ea typeface="Arial"/>
                  <a:cs typeface="Arial"/>
                  <a:sym typeface="Arial"/>
                </a:rPr>
                <a:t>0.50%</a:t>
              </a:r>
              <a:endParaRPr b="0" i="0" sz="1200" u="none" cap="none" strike="noStrike">
                <a:solidFill>
                  <a:schemeClr val="dk1"/>
                </a:solidFill>
                <a:latin typeface="Arial"/>
                <a:ea typeface="Arial"/>
                <a:cs typeface="Arial"/>
                <a:sym typeface="Arial"/>
              </a:endParaRPr>
            </a:p>
          </p:txBody>
        </p:sp>
        <p:sp>
          <p:nvSpPr>
            <p:cNvPr id="763" name="Google Shape;763;g3851db09db8_2_75"/>
            <p:cNvSpPr/>
            <p:nvPr/>
          </p:nvSpPr>
          <p:spPr>
            <a:xfrm>
              <a:off x="1282313" y="1139693"/>
              <a:ext cx="1089503" cy="942698"/>
            </a:xfrm>
            <a:prstGeom prst="hexagon">
              <a:avLst>
                <a:gd fmla="val 28570" name="adj"/>
                <a:gd fmla="val 115470" name="vf"/>
              </a:avLst>
            </a:prstGeom>
            <a:solidFill>
              <a:srgbClr val="F2CDED"/>
            </a:solidFill>
            <a:ln cap="flat" cmpd="sng" w="19050">
              <a:solidFill>
                <a:srgbClr val="78206E"/>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g3851db09db8_2_75"/>
            <p:cNvSpPr txBox="1"/>
            <p:nvPr/>
          </p:nvSpPr>
          <p:spPr>
            <a:xfrm>
              <a:off x="1462881" y="1295931"/>
              <a:ext cx="728367" cy="630222"/>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200"/>
                <a:buFont typeface="Arial"/>
                <a:buNone/>
              </a:pPr>
              <a:r>
                <a:rPr b="0" i="0" lang="en-US" sz="1200" u="none" cap="none" strike="noStrike">
                  <a:solidFill>
                    <a:schemeClr val="dk1"/>
                  </a:solidFill>
                  <a:latin typeface="Arial"/>
                  <a:ea typeface="Arial"/>
                  <a:cs typeface="Arial"/>
                  <a:sym typeface="Arial"/>
                </a:rPr>
                <a:t>All-Payer PSI</a:t>
              </a:r>
              <a:endParaRPr>
                <a:solidFill>
                  <a:schemeClr val="dk1"/>
                </a:solidFill>
              </a:endParaRPr>
            </a:p>
            <a:p>
              <a:pPr indent="0" lvl="0" marL="0" marR="0" rtl="0" algn="ctr">
                <a:lnSpc>
                  <a:spcPct val="90000"/>
                </a:lnSpc>
                <a:spcBef>
                  <a:spcPts val="420"/>
                </a:spcBef>
                <a:spcAft>
                  <a:spcPts val="0"/>
                </a:spcAft>
                <a:buClr>
                  <a:schemeClr val="lt1"/>
                </a:buClr>
                <a:buSzPts val="1200"/>
                <a:buFont typeface="Arial"/>
                <a:buNone/>
              </a:pPr>
              <a:r>
                <a:rPr b="0" i="0" lang="en-US" sz="1200" u="none" cap="none" strike="noStrike">
                  <a:solidFill>
                    <a:schemeClr val="dk1"/>
                  </a:solidFill>
                  <a:latin typeface="Arial"/>
                  <a:ea typeface="Arial"/>
                  <a:cs typeface="Arial"/>
                  <a:sym typeface="Arial"/>
                </a:rPr>
                <a:t>0.10%</a:t>
              </a:r>
              <a:endParaRPr>
                <a:solidFill>
                  <a:schemeClr val="dk1"/>
                </a:solidFill>
              </a:endParaRPr>
            </a:p>
          </p:txBody>
        </p:sp>
      </p:grpSp>
      <p:grpSp>
        <p:nvGrpSpPr>
          <p:cNvPr id="765" name="Google Shape;765;g3851db09db8_2_75"/>
          <p:cNvGrpSpPr/>
          <p:nvPr/>
        </p:nvGrpSpPr>
        <p:grpSpPr>
          <a:xfrm>
            <a:off x="8490440" y="1072964"/>
            <a:ext cx="2211291" cy="2082390"/>
            <a:chOff x="160525" y="0"/>
            <a:chExt cx="2211291" cy="2082390"/>
          </a:xfrm>
        </p:grpSpPr>
        <p:sp>
          <p:nvSpPr>
            <p:cNvPr id="766" name="Google Shape;766;g3851db09db8_2_75"/>
            <p:cNvSpPr/>
            <p:nvPr/>
          </p:nvSpPr>
          <p:spPr>
            <a:xfrm>
              <a:off x="160525" y="466247"/>
              <a:ext cx="1329649" cy="1150104"/>
            </a:xfrm>
            <a:prstGeom prst="hexagon">
              <a:avLst>
                <a:gd fmla="val 28570" name="adj"/>
                <a:gd fmla="val 115470" name="vf"/>
              </a:avLst>
            </a:prstGeom>
            <a:solidFill>
              <a:srgbClr val="18479B"/>
            </a:solidFill>
            <a:ln cap="flat" cmpd="sng" w="19050">
              <a:solidFill>
                <a:srgbClr val="00000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g3851db09db8_2_75"/>
            <p:cNvSpPr txBox="1"/>
            <p:nvPr/>
          </p:nvSpPr>
          <p:spPr>
            <a:xfrm>
              <a:off x="380857" y="656827"/>
              <a:ext cx="888985" cy="768944"/>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600"/>
                <a:buFont typeface="Arial"/>
                <a:buNone/>
              </a:pPr>
              <a:r>
                <a:rPr b="1" i="0" lang="en-US" sz="1600" u="none" cap="none" strike="noStrike">
                  <a:solidFill>
                    <a:schemeClr val="lt1"/>
                  </a:solidFill>
                  <a:latin typeface="Arial"/>
                  <a:ea typeface="Arial"/>
                  <a:cs typeface="Arial"/>
                  <a:sym typeface="Arial"/>
                </a:rPr>
                <a:t>PCE Domain</a:t>
              </a:r>
              <a:endParaRPr/>
            </a:p>
            <a:p>
              <a:pPr indent="0" lvl="0" marL="0" marR="0" rtl="0" algn="ctr">
                <a:lnSpc>
                  <a:spcPct val="90000"/>
                </a:lnSpc>
                <a:spcBef>
                  <a:spcPts val="560"/>
                </a:spcBef>
                <a:spcAft>
                  <a:spcPts val="0"/>
                </a:spcAft>
                <a:buClr>
                  <a:schemeClr val="lt1"/>
                </a:buClr>
                <a:buSzPts val="1600"/>
                <a:buFont typeface="Arial"/>
                <a:buNone/>
              </a:pPr>
              <a:r>
                <a:rPr b="1" i="0" lang="en-US" sz="1600" u="none" cap="none" strike="noStrike">
                  <a:solidFill>
                    <a:schemeClr val="lt1"/>
                  </a:solidFill>
                  <a:latin typeface="Arial"/>
                  <a:ea typeface="Arial"/>
                  <a:cs typeface="Arial"/>
                  <a:sym typeface="Arial"/>
                </a:rPr>
                <a:t>0.50%</a:t>
              </a:r>
              <a:endParaRPr/>
            </a:p>
          </p:txBody>
        </p:sp>
        <p:sp>
          <p:nvSpPr>
            <p:cNvPr id="768" name="Google Shape;768;g3851db09db8_2_75"/>
            <p:cNvSpPr/>
            <p:nvPr/>
          </p:nvSpPr>
          <p:spPr>
            <a:xfrm>
              <a:off x="1578626" y="724047"/>
              <a:ext cx="501741" cy="432304"/>
            </a:xfrm>
            <a:prstGeom prst="hexagon">
              <a:avLst>
                <a:gd fmla="val 28900" name="adj"/>
                <a:gd fmla="val 115470" name="vf"/>
              </a:avLst>
            </a:prstGeom>
            <a:solidFill>
              <a:srgbClr val="CAD1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g3851db09db8_2_75"/>
            <p:cNvSpPr/>
            <p:nvPr/>
          </p:nvSpPr>
          <p:spPr>
            <a:xfrm>
              <a:off x="1282313" y="0"/>
              <a:ext cx="1089503" cy="942698"/>
            </a:xfrm>
            <a:prstGeom prst="hexagon">
              <a:avLst>
                <a:gd fmla="val 28570" name="adj"/>
                <a:gd fmla="val 115470" name="vf"/>
              </a:avLst>
            </a:prstGeom>
            <a:solidFill>
              <a:srgbClr val="C7EDFC"/>
            </a:solidFill>
            <a:ln cap="flat" cmpd="sng" w="19050">
              <a:solidFill>
                <a:srgbClr val="18479B"/>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g3851db09db8_2_75"/>
            <p:cNvSpPr txBox="1"/>
            <p:nvPr/>
          </p:nvSpPr>
          <p:spPr>
            <a:xfrm>
              <a:off x="1462881" y="156238"/>
              <a:ext cx="728367" cy="630222"/>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200"/>
                <a:buFont typeface="Arial"/>
                <a:buNone/>
              </a:pPr>
              <a:r>
                <a:rPr b="0" i="0" lang="en-US" sz="1200" u="none" cap="none" strike="noStrike">
                  <a:solidFill>
                    <a:schemeClr val="dk1"/>
                  </a:solidFill>
                  <a:latin typeface="Arial"/>
                  <a:ea typeface="Arial"/>
                  <a:cs typeface="Arial"/>
                  <a:sym typeface="Arial"/>
                </a:rPr>
                <a:t>HCAHPS     Top Box</a:t>
              </a:r>
              <a:endParaRPr>
                <a:solidFill>
                  <a:schemeClr val="dk1"/>
                </a:solidFill>
              </a:endParaRPr>
            </a:p>
            <a:p>
              <a:pPr indent="0" lvl="0" marL="0" marR="0" rtl="0" algn="ctr">
                <a:lnSpc>
                  <a:spcPct val="90000"/>
                </a:lnSpc>
                <a:spcBef>
                  <a:spcPts val="420"/>
                </a:spcBef>
                <a:spcAft>
                  <a:spcPts val="0"/>
                </a:spcAft>
                <a:buClr>
                  <a:schemeClr val="lt1"/>
                </a:buClr>
                <a:buSzPts val="1200"/>
                <a:buFont typeface="Arial"/>
                <a:buNone/>
              </a:pPr>
              <a:r>
                <a:rPr b="0" i="0" lang="en-US" sz="1200" u="none" cap="none" strike="noStrike">
                  <a:solidFill>
                    <a:schemeClr val="dk1"/>
                  </a:solidFill>
                  <a:latin typeface="Arial"/>
                  <a:ea typeface="Arial"/>
                  <a:cs typeface="Arial"/>
                  <a:sym typeface="Arial"/>
                </a:rPr>
                <a:t>0.40%</a:t>
              </a:r>
              <a:endParaRPr b="0" i="0" sz="1200" u="none" cap="none" strike="noStrike">
                <a:solidFill>
                  <a:schemeClr val="dk1"/>
                </a:solidFill>
                <a:latin typeface="Arial"/>
                <a:ea typeface="Arial"/>
                <a:cs typeface="Arial"/>
                <a:sym typeface="Arial"/>
              </a:endParaRPr>
            </a:p>
          </p:txBody>
        </p:sp>
        <p:sp>
          <p:nvSpPr>
            <p:cNvPr id="771" name="Google Shape;771;g3851db09db8_2_75"/>
            <p:cNvSpPr/>
            <p:nvPr/>
          </p:nvSpPr>
          <p:spPr>
            <a:xfrm>
              <a:off x="1282313" y="1139692"/>
              <a:ext cx="1089503" cy="942698"/>
            </a:xfrm>
            <a:prstGeom prst="hexagon">
              <a:avLst>
                <a:gd fmla="val 28570" name="adj"/>
                <a:gd fmla="val 115470" name="vf"/>
              </a:avLst>
            </a:prstGeom>
            <a:solidFill>
              <a:srgbClr val="C7EDFC"/>
            </a:solidFill>
            <a:ln cap="flat" cmpd="sng" w="19050">
              <a:solidFill>
                <a:srgbClr val="18479B"/>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g3851db09db8_2_75"/>
            <p:cNvSpPr txBox="1"/>
            <p:nvPr/>
          </p:nvSpPr>
          <p:spPr>
            <a:xfrm>
              <a:off x="1462881" y="1295930"/>
              <a:ext cx="728367" cy="630222"/>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200"/>
                <a:buFont typeface="Arial"/>
                <a:buNone/>
              </a:pPr>
              <a:r>
                <a:rPr b="0" i="0" lang="en-US" sz="1200" u="none" cap="none" strike="noStrike">
                  <a:solidFill>
                    <a:schemeClr val="dk1"/>
                  </a:solidFill>
                  <a:latin typeface="Arial"/>
                  <a:ea typeface="Arial"/>
                  <a:cs typeface="Arial"/>
                  <a:sym typeface="Arial"/>
                </a:rPr>
                <a:t>HCAHPS </a:t>
              </a:r>
              <a:r>
                <a:rPr b="0" i="0" lang="en-US" sz="1000" u="none" cap="none" strike="noStrike">
                  <a:solidFill>
                    <a:schemeClr val="dk1"/>
                  </a:solidFill>
                  <a:latin typeface="Arial"/>
                  <a:ea typeface="Arial"/>
                  <a:cs typeface="Arial"/>
                  <a:sym typeface="Arial"/>
                </a:rPr>
                <a:t>Consistency</a:t>
              </a:r>
              <a:endParaRPr sz="1200">
                <a:solidFill>
                  <a:schemeClr val="dk1"/>
                </a:solidFill>
              </a:endParaRPr>
            </a:p>
            <a:p>
              <a:pPr indent="0" lvl="0" marL="0" marR="0" rtl="0" algn="ctr">
                <a:lnSpc>
                  <a:spcPct val="90000"/>
                </a:lnSpc>
                <a:spcBef>
                  <a:spcPts val="420"/>
                </a:spcBef>
                <a:spcAft>
                  <a:spcPts val="0"/>
                </a:spcAft>
                <a:buClr>
                  <a:schemeClr val="lt1"/>
                </a:buClr>
                <a:buSzPts val="1200"/>
                <a:buFont typeface="Arial"/>
                <a:buNone/>
              </a:pPr>
              <a:r>
                <a:rPr b="0" i="0" lang="en-US" sz="1200" u="none" cap="none" strike="noStrike">
                  <a:solidFill>
                    <a:schemeClr val="dk1"/>
                  </a:solidFill>
                  <a:latin typeface="Arial"/>
                  <a:ea typeface="Arial"/>
                  <a:cs typeface="Arial"/>
                  <a:sym typeface="Arial"/>
                </a:rPr>
                <a:t>0.10%</a:t>
              </a:r>
              <a:endParaRPr>
                <a:solidFill>
                  <a:schemeClr val="dk1"/>
                </a:solidFill>
              </a:endParaRPr>
            </a:p>
          </p:txBody>
        </p:sp>
      </p:grpSp>
      <p:grpSp>
        <p:nvGrpSpPr>
          <p:cNvPr id="773" name="Google Shape;773;g3851db09db8_2_75"/>
          <p:cNvGrpSpPr/>
          <p:nvPr/>
        </p:nvGrpSpPr>
        <p:grpSpPr>
          <a:xfrm>
            <a:off x="7719754" y="2331401"/>
            <a:ext cx="2122111" cy="1998409"/>
            <a:chOff x="272031" y="0"/>
            <a:chExt cx="2122111" cy="1998409"/>
          </a:xfrm>
        </p:grpSpPr>
        <p:sp>
          <p:nvSpPr>
            <p:cNvPr id="774" name="Google Shape;774;g3851db09db8_2_75"/>
            <p:cNvSpPr/>
            <p:nvPr/>
          </p:nvSpPr>
          <p:spPr>
            <a:xfrm>
              <a:off x="1118117" y="447443"/>
              <a:ext cx="1276025" cy="1103721"/>
            </a:xfrm>
            <a:prstGeom prst="hexagon">
              <a:avLst>
                <a:gd fmla="val 28570" name="adj"/>
                <a:gd fmla="val 115470" name="vf"/>
              </a:avLst>
            </a:prstGeom>
            <a:solidFill>
              <a:srgbClr val="BF4F14"/>
            </a:solidFill>
            <a:ln cap="flat" cmpd="sng" w="1905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g3851db09db8_2_75"/>
            <p:cNvSpPr txBox="1"/>
            <p:nvPr/>
          </p:nvSpPr>
          <p:spPr>
            <a:xfrm>
              <a:off x="1329563" y="630337"/>
              <a:ext cx="853133" cy="737933"/>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chemeClr val="lt1"/>
                </a:buClr>
                <a:buSzPts val="1600"/>
                <a:buFont typeface="Arial"/>
                <a:buNone/>
              </a:pPr>
              <a:r>
                <a:rPr b="1" i="0" lang="en-US" sz="1600" u="none" cap="none" strike="noStrike">
                  <a:solidFill>
                    <a:schemeClr val="lt1"/>
                  </a:solidFill>
                  <a:latin typeface="Arial"/>
                  <a:ea typeface="Arial"/>
                  <a:cs typeface="Arial"/>
                  <a:sym typeface="Arial"/>
                </a:rPr>
                <a:t>Clinical Care</a:t>
              </a:r>
              <a:endParaRPr/>
            </a:p>
            <a:p>
              <a:pPr indent="0" lvl="0" marL="0" marR="0" rtl="0" algn="ctr">
                <a:lnSpc>
                  <a:spcPct val="90000"/>
                </a:lnSpc>
                <a:spcBef>
                  <a:spcPts val="560"/>
                </a:spcBef>
                <a:spcAft>
                  <a:spcPts val="0"/>
                </a:spcAft>
                <a:buClr>
                  <a:schemeClr val="lt1"/>
                </a:buClr>
                <a:buSzPts val="1400"/>
                <a:buFont typeface="Arial"/>
                <a:buNone/>
              </a:pPr>
              <a:r>
                <a:rPr b="1" i="0" lang="en-US" sz="1400" u="none" cap="none" strike="noStrike">
                  <a:solidFill>
                    <a:schemeClr val="lt1"/>
                  </a:solidFill>
                  <a:latin typeface="Arial"/>
                  <a:ea typeface="Arial"/>
                  <a:cs typeface="Arial"/>
                  <a:sym typeface="Arial"/>
                </a:rPr>
                <a:t>0.50%</a:t>
              </a:r>
              <a:endParaRPr/>
            </a:p>
          </p:txBody>
        </p:sp>
        <p:sp>
          <p:nvSpPr>
            <p:cNvPr id="776" name="Google Shape;776;g3851db09db8_2_75"/>
            <p:cNvSpPr/>
            <p:nvPr/>
          </p:nvSpPr>
          <p:spPr>
            <a:xfrm>
              <a:off x="551725" y="694847"/>
              <a:ext cx="481507" cy="414869"/>
            </a:xfrm>
            <a:prstGeom prst="hexagon">
              <a:avLst>
                <a:gd fmla="val 28900" name="adj"/>
                <a:gd fmla="val 115470" name="vf"/>
              </a:avLst>
            </a:prstGeom>
            <a:solidFill>
              <a:srgbClr val="CAD1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g3851db09db8_2_75"/>
            <p:cNvSpPr/>
            <p:nvPr/>
          </p:nvSpPr>
          <p:spPr>
            <a:xfrm>
              <a:off x="272031" y="0"/>
              <a:ext cx="1045564" cy="904680"/>
            </a:xfrm>
            <a:prstGeom prst="hexagon">
              <a:avLst>
                <a:gd fmla="val 28570" name="adj"/>
                <a:gd fmla="val 115470" name="vf"/>
              </a:avLst>
            </a:prstGeom>
            <a:solidFill>
              <a:srgbClr val="FAE2D5"/>
            </a:solidFill>
            <a:ln cap="flat" cmpd="sng" w="1905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g3851db09db8_2_75"/>
            <p:cNvSpPr txBox="1"/>
            <p:nvPr/>
          </p:nvSpPr>
          <p:spPr>
            <a:xfrm>
              <a:off x="445317" y="149937"/>
              <a:ext cx="698992" cy="604806"/>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chemeClr val="lt1"/>
                </a:buClr>
                <a:buSzPts val="1000"/>
                <a:buFont typeface="Arial"/>
                <a:buNone/>
              </a:pPr>
              <a:r>
                <a:rPr b="0" i="0" lang="en-US" sz="1000" u="none" cap="none" strike="noStrike">
                  <a:solidFill>
                    <a:schemeClr val="dk1"/>
                  </a:solidFill>
                  <a:latin typeface="Arial"/>
                  <a:ea typeface="Arial"/>
                  <a:cs typeface="Arial"/>
                  <a:sym typeface="Arial"/>
                </a:rPr>
                <a:t>30-Day, Condition Specific, Medicare Mortality</a:t>
              </a:r>
              <a:endParaRPr>
                <a:solidFill>
                  <a:schemeClr val="dk1"/>
                </a:solidFill>
              </a:endParaRPr>
            </a:p>
            <a:p>
              <a:pPr indent="0" lvl="0" marL="0" marR="0" rtl="0" algn="ctr">
                <a:lnSpc>
                  <a:spcPct val="90000"/>
                </a:lnSpc>
                <a:spcBef>
                  <a:spcPts val="350"/>
                </a:spcBef>
                <a:spcAft>
                  <a:spcPts val="0"/>
                </a:spcAft>
                <a:buClr>
                  <a:schemeClr val="lt1"/>
                </a:buClr>
                <a:buSzPts val="1200"/>
                <a:buFont typeface="Arial"/>
                <a:buNone/>
              </a:pPr>
              <a:r>
                <a:rPr b="0" i="0" lang="en-US" sz="1200" u="none" cap="none" strike="noStrike">
                  <a:solidFill>
                    <a:schemeClr val="dk1"/>
                  </a:solidFill>
                  <a:latin typeface="Arial"/>
                  <a:ea typeface="Arial"/>
                  <a:cs typeface="Arial"/>
                  <a:sym typeface="Arial"/>
                </a:rPr>
                <a:t>0.40%</a:t>
              </a:r>
              <a:endParaRPr>
                <a:solidFill>
                  <a:schemeClr val="dk1"/>
                </a:solidFill>
              </a:endParaRPr>
            </a:p>
          </p:txBody>
        </p:sp>
        <p:sp>
          <p:nvSpPr>
            <p:cNvPr id="779" name="Google Shape;779;g3851db09db8_2_75"/>
            <p:cNvSpPr/>
            <p:nvPr/>
          </p:nvSpPr>
          <p:spPr>
            <a:xfrm>
              <a:off x="303014" y="1093729"/>
              <a:ext cx="1045564" cy="904680"/>
            </a:xfrm>
            <a:prstGeom prst="hexagon">
              <a:avLst>
                <a:gd fmla="val 28570" name="adj"/>
                <a:gd fmla="val 115470" name="vf"/>
              </a:avLst>
            </a:prstGeom>
            <a:solidFill>
              <a:srgbClr val="FAE2D5"/>
            </a:solidFill>
            <a:ln cap="flat" cmpd="sng" w="1905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g3851db09db8_2_75"/>
            <p:cNvSpPr txBox="1"/>
            <p:nvPr/>
          </p:nvSpPr>
          <p:spPr>
            <a:xfrm>
              <a:off x="476300" y="1243666"/>
              <a:ext cx="698992" cy="604806"/>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200"/>
                <a:buFont typeface="Arial"/>
                <a:buNone/>
              </a:pPr>
              <a:r>
                <a:rPr b="0" i="0" lang="en-US" sz="1200" u="none" cap="none" strike="noStrike">
                  <a:solidFill>
                    <a:schemeClr val="dk1"/>
                  </a:solidFill>
                  <a:latin typeface="Arial"/>
                  <a:ea typeface="Arial"/>
                  <a:cs typeface="Arial"/>
                  <a:sym typeface="Arial"/>
                </a:rPr>
                <a:t>THA-TKA Complications</a:t>
              </a:r>
              <a:endParaRPr>
                <a:solidFill>
                  <a:schemeClr val="dk1"/>
                </a:solidFill>
              </a:endParaRPr>
            </a:p>
            <a:p>
              <a:pPr indent="0" lvl="0" marL="0" marR="0" rtl="0" algn="ctr">
                <a:lnSpc>
                  <a:spcPct val="90000"/>
                </a:lnSpc>
                <a:spcBef>
                  <a:spcPts val="420"/>
                </a:spcBef>
                <a:spcAft>
                  <a:spcPts val="0"/>
                </a:spcAft>
                <a:buClr>
                  <a:schemeClr val="lt1"/>
                </a:buClr>
                <a:buSzPts val="1200"/>
                <a:buFont typeface="Arial"/>
                <a:buNone/>
              </a:pPr>
              <a:r>
                <a:rPr b="0" i="0" lang="en-US" sz="1200" u="none" cap="none" strike="noStrike">
                  <a:solidFill>
                    <a:schemeClr val="dk1"/>
                  </a:solidFill>
                  <a:latin typeface="Arial"/>
                  <a:ea typeface="Arial"/>
                  <a:cs typeface="Arial"/>
                  <a:sym typeface="Arial"/>
                </a:rPr>
                <a:t>0.10%</a:t>
              </a:r>
              <a:endParaRPr>
                <a:solidFill>
                  <a:schemeClr val="dk1"/>
                </a:solidFill>
              </a:endParaRPr>
            </a:p>
          </p:txBody>
        </p:sp>
      </p:grpSp>
      <p:grpSp>
        <p:nvGrpSpPr>
          <p:cNvPr id="781" name="Google Shape;781;g3851db09db8_2_75"/>
          <p:cNvGrpSpPr/>
          <p:nvPr/>
        </p:nvGrpSpPr>
        <p:grpSpPr>
          <a:xfrm>
            <a:off x="8544877" y="3476665"/>
            <a:ext cx="2211291" cy="2082391"/>
            <a:chOff x="160525" y="0"/>
            <a:chExt cx="2211291" cy="2082391"/>
          </a:xfrm>
        </p:grpSpPr>
        <p:sp>
          <p:nvSpPr>
            <p:cNvPr id="782" name="Google Shape;782;g3851db09db8_2_75"/>
            <p:cNvSpPr/>
            <p:nvPr/>
          </p:nvSpPr>
          <p:spPr>
            <a:xfrm>
              <a:off x="160525" y="466247"/>
              <a:ext cx="1329649" cy="1150105"/>
            </a:xfrm>
            <a:prstGeom prst="hexagon">
              <a:avLst>
                <a:gd fmla="val 28570" name="adj"/>
                <a:gd fmla="val 115470" name="vf"/>
              </a:avLst>
            </a:prstGeom>
            <a:solidFill>
              <a:srgbClr val="78206E"/>
            </a:solidFill>
            <a:ln cap="flat" cmpd="sng" w="1905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g3851db09db8_2_75"/>
            <p:cNvSpPr txBox="1"/>
            <p:nvPr/>
          </p:nvSpPr>
          <p:spPr>
            <a:xfrm>
              <a:off x="380857" y="656828"/>
              <a:ext cx="888985" cy="768943"/>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600"/>
                <a:buFont typeface="Arial"/>
                <a:buNone/>
              </a:pPr>
              <a:r>
                <a:rPr b="1" i="0" lang="en-US" sz="1600" u="none" cap="none" strike="noStrike">
                  <a:solidFill>
                    <a:schemeClr val="lt1"/>
                  </a:solidFill>
                  <a:latin typeface="Arial"/>
                  <a:ea typeface="Arial"/>
                  <a:cs typeface="Arial"/>
                  <a:sym typeface="Arial"/>
                </a:rPr>
                <a:t>Safety</a:t>
              </a:r>
              <a:endParaRPr/>
            </a:p>
            <a:p>
              <a:pPr indent="0" lvl="0" marL="0" marR="0" rtl="0" algn="ctr">
                <a:lnSpc>
                  <a:spcPct val="90000"/>
                </a:lnSpc>
                <a:spcBef>
                  <a:spcPts val="560"/>
                </a:spcBef>
                <a:spcAft>
                  <a:spcPts val="0"/>
                </a:spcAft>
                <a:buClr>
                  <a:schemeClr val="lt1"/>
                </a:buClr>
                <a:buSzPts val="1600"/>
                <a:buFont typeface="Arial"/>
                <a:buNone/>
              </a:pPr>
              <a:r>
                <a:rPr b="1" i="0" lang="en-US" sz="1600" u="none" cap="none" strike="noStrike">
                  <a:solidFill>
                    <a:schemeClr val="lt1"/>
                  </a:solidFill>
                  <a:latin typeface="Arial"/>
                  <a:ea typeface="Arial"/>
                  <a:cs typeface="Arial"/>
                  <a:sym typeface="Arial"/>
                </a:rPr>
                <a:t>0.50%</a:t>
              </a:r>
              <a:endParaRPr/>
            </a:p>
          </p:txBody>
        </p:sp>
        <p:sp>
          <p:nvSpPr>
            <p:cNvPr id="784" name="Google Shape;784;g3851db09db8_2_75"/>
            <p:cNvSpPr/>
            <p:nvPr/>
          </p:nvSpPr>
          <p:spPr>
            <a:xfrm>
              <a:off x="1578627" y="724047"/>
              <a:ext cx="501742" cy="432304"/>
            </a:xfrm>
            <a:prstGeom prst="hexagon">
              <a:avLst>
                <a:gd fmla="val 28900" name="adj"/>
                <a:gd fmla="val 115470" name="vf"/>
              </a:avLst>
            </a:prstGeom>
            <a:solidFill>
              <a:srgbClr val="CAD1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g3851db09db8_2_75"/>
            <p:cNvSpPr/>
            <p:nvPr/>
          </p:nvSpPr>
          <p:spPr>
            <a:xfrm>
              <a:off x="1282313" y="0"/>
              <a:ext cx="1089503" cy="942698"/>
            </a:xfrm>
            <a:prstGeom prst="hexagon">
              <a:avLst>
                <a:gd fmla="val 28570" name="adj"/>
                <a:gd fmla="val 115470" name="vf"/>
              </a:avLst>
            </a:prstGeom>
            <a:solidFill>
              <a:srgbClr val="F2CDED"/>
            </a:solidFill>
            <a:ln cap="flat" cmpd="sng" w="19050">
              <a:solidFill>
                <a:srgbClr val="50154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g3851db09db8_2_75"/>
            <p:cNvSpPr txBox="1"/>
            <p:nvPr/>
          </p:nvSpPr>
          <p:spPr>
            <a:xfrm>
              <a:off x="1462881" y="156238"/>
              <a:ext cx="728367" cy="630222"/>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200"/>
                <a:buFont typeface="Arial"/>
                <a:buNone/>
              </a:pPr>
              <a:r>
                <a:rPr b="0" i="0" lang="en-US" sz="1200" u="none" cap="none" strike="noStrike">
                  <a:solidFill>
                    <a:schemeClr val="dk1"/>
                  </a:solidFill>
                  <a:latin typeface="Arial"/>
                  <a:ea typeface="Arial"/>
                  <a:cs typeface="Arial"/>
                  <a:sym typeface="Arial"/>
                </a:rPr>
                <a:t>NHSN</a:t>
              </a:r>
              <a:endParaRPr>
                <a:solidFill>
                  <a:schemeClr val="dk1"/>
                </a:solidFill>
              </a:endParaRPr>
            </a:p>
            <a:p>
              <a:pPr indent="0" lvl="0" marL="0" marR="0" rtl="0" algn="ctr">
                <a:lnSpc>
                  <a:spcPct val="90000"/>
                </a:lnSpc>
                <a:spcBef>
                  <a:spcPts val="420"/>
                </a:spcBef>
                <a:spcAft>
                  <a:spcPts val="0"/>
                </a:spcAft>
                <a:buClr>
                  <a:schemeClr val="lt1"/>
                </a:buClr>
                <a:buSzPts val="1200"/>
                <a:buFont typeface="Arial"/>
                <a:buNone/>
              </a:pPr>
              <a:r>
                <a:rPr b="0" i="0" lang="en-US" sz="1200" u="none" cap="none" strike="noStrike">
                  <a:solidFill>
                    <a:schemeClr val="dk1"/>
                  </a:solidFill>
                  <a:latin typeface="Arial"/>
                  <a:ea typeface="Arial"/>
                  <a:cs typeface="Arial"/>
                  <a:sym typeface="Arial"/>
                </a:rPr>
                <a:t>0.40%</a:t>
              </a:r>
              <a:endParaRPr b="0" i="0" sz="1200" u="none" cap="none" strike="noStrike">
                <a:solidFill>
                  <a:schemeClr val="dk1"/>
                </a:solidFill>
                <a:latin typeface="Arial"/>
                <a:ea typeface="Arial"/>
                <a:cs typeface="Arial"/>
                <a:sym typeface="Arial"/>
              </a:endParaRPr>
            </a:p>
          </p:txBody>
        </p:sp>
        <p:sp>
          <p:nvSpPr>
            <p:cNvPr id="787" name="Google Shape;787;g3851db09db8_2_75"/>
            <p:cNvSpPr/>
            <p:nvPr/>
          </p:nvSpPr>
          <p:spPr>
            <a:xfrm>
              <a:off x="1282313" y="1139693"/>
              <a:ext cx="1089503" cy="942698"/>
            </a:xfrm>
            <a:prstGeom prst="hexagon">
              <a:avLst>
                <a:gd fmla="val 28570" name="adj"/>
                <a:gd fmla="val 115470" name="vf"/>
              </a:avLst>
            </a:prstGeom>
            <a:solidFill>
              <a:srgbClr val="F2CDED"/>
            </a:solidFill>
            <a:ln cap="flat" cmpd="sng" w="19050">
              <a:solidFill>
                <a:srgbClr val="78206E"/>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g3851db09db8_2_75"/>
            <p:cNvSpPr txBox="1"/>
            <p:nvPr/>
          </p:nvSpPr>
          <p:spPr>
            <a:xfrm>
              <a:off x="1462881" y="1295931"/>
              <a:ext cx="728367" cy="630222"/>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200"/>
                <a:buFont typeface="Arial"/>
                <a:buNone/>
              </a:pPr>
              <a:r>
                <a:rPr b="0" i="0" lang="en-US" sz="1200" u="none" cap="none" strike="noStrike">
                  <a:solidFill>
                    <a:schemeClr val="dk1"/>
                  </a:solidFill>
                  <a:latin typeface="Arial"/>
                  <a:ea typeface="Arial"/>
                  <a:cs typeface="Arial"/>
                  <a:sym typeface="Arial"/>
                </a:rPr>
                <a:t>Sepsis Bundle</a:t>
              </a:r>
              <a:endParaRPr>
                <a:solidFill>
                  <a:schemeClr val="dk1"/>
                </a:solidFill>
              </a:endParaRPr>
            </a:p>
            <a:p>
              <a:pPr indent="0" lvl="0" marL="0" marR="0" rtl="0" algn="ctr">
                <a:lnSpc>
                  <a:spcPct val="90000"/>
                </a:lnSpc>
                <a:spcBef>
                  <a:spcPts val="420"/>
                </a:spcBef>
                <a:spcAft>
                  <a:spcPts val="0"/>
                </a:spcAft>
                <a:buClr>
                  <a:schemeClr val="lt1"/>
                </a:buClr>
                <a:buSzPts val="1200"/>
                <a:buFont typeface="Arial"/>
                <a:buNone/>
              </a:pPr>
              <a:r>
                <a:rPr b="0" i="0" lang="en-US" sz="1200" u="none" cap="none" strike="noStrike">
                  <a:solidFill>
                    <a:schemeClr val="dk1"/>
                  </a:solidFill>
                  <a:latin typeface="Arial"/>
                  <a:ea typeface="Arial"/>
                  <a:cs typeface="Arial"/>
                  <a:sym typeface="Arial"/>
                </a:rPr>
                <a:t>0.10%</a:t>
              </a:r>
              <a:endParaRPr>
                <a:solidFill>
                  <a:schemeClr val="dk1"/>
                </a:solidFill>
              </a:endParaRPr>
            </a:p>
          </p:txBody>
        </p:sp>
      </p:grpSp>
      <p:grpSp>
        <p:nvGrpSpPr>
          <p:cNvPr id="789" name="Google Shape;789;g3851db09db8_2_75"/>
          <p:cNvGrpSpPr/>
          <p:nvPr/>
        </p:nvGrpSpPr>
        <p:grpSpPr>
          <a:xfrm>
            <a:off x="8576147" y="5171770"/>
            <a:ext cx="1308336" cy="1131680"/>
            <a:chOff x="0" y="81511"/>
            <a:chExt cx="1308336" cy="1131680"/>
          </a:xfrm>
        </p:grpSpPr>
        <p:sp>
          <p:nvSpPr>
            <p:cNvPr id="790" name="Google Shape;790;g3851db09db8_2_75"/>
            <p:cNvSpPr/>
            <p:nvPr/>
          </p:nvSpPr>
          <p:spPr>
            <a:xfrm>
              <a:off x="0" y="81511"/>
              <a:ext cx="1308336" cy="1131680"/>
            </a:xfrm>
            <a:prstGeom prst="hexagon">
              <a:avLst>
                <a:gd fmla="val 28570" name="adj"/>
                <a:gd fmla="val 115470" name="vf"/>
              </a:avLst>
            </a:prstGeom>
            <a:solidFill>
              <a:schemeClr val="accent3"/>
            </a:solidFill>
            <a:ln cap="flat" cmpd="sng" w="1905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g3851db09db8_2_75"/>
            <p:cNvSpPr txBox="1"/>
            <p:nvPr/>
          </p:nvSpPr>
          <p:spPr>
            <a:xfrm>
              <a:off x="216802" y="269039"/>
              <a:ext cx="874732" cy="756624"/>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400"/>
                <a:buFont typeface="Arial"/>
                <a:buNone/>
              </a:pPr>
              <a:r>
                <a:rPr b="1" i="0" lang="en-US" sz="1300" u="none" cap="none" strike="noStrike">
                  <a:solidFill>
                    <a:schemeClr val="lt1"/>
                  </a:solidFill>
                  <a:latin typeface="Arial"/>
                  <a:ea typeface="Arial"/>
                  <a:cs typeface="Arial"/>
                  <a:sym typeface="Arial"/>
                </a:rPr>
                <a:t>Efficiency &amp; Cost Reduction</a:t>
              </a:r>
              <a:endParaRPr sz="1300"/>
            </a:p>
            <a:p>
              <a:pPr indent="0" lvl="0" marL="0" marR="0" rtl="0" algn="ctr">
                <a:lnSpc>
                  <a:spcPct val="90000"/>
                </a:lnSpc>
                <a:spcBef>
                  <a:spcPts val="490"/>
                </a:spcBef>
                <a:spcAft>
                  <a:spcPts val="0"/>
                </a:spcAft>
                <a:buClr>
                  <a:schemeClr val="lt1"/>
                </a:buClr>
                <a:buSzPts val="1400"/>
                <a:buFont typeface="Arial"/>
                <a:buNone/>
              </a:pPr>
              <a:r>
                <a:rPr b="1" i="0" lang="en-US" sz="1400" u="none" cap="none" strike="noStrike">
                  <a:solidFill>
                    <a:schemeClr val="lt1"/>
                  </a:solidFill>
                  <a:latin typeface="Arial"/>
                  <a:ea typeface="Arial"/>
                  <a:cs typeface="Arial"/>
                  <a:sym typeface="Arial"/>
                </a:rPr>
                <a:t>0.50%</a:t>
              </a:r>
              <a:endParaRPr/>
            </a:p>
          </p:txBody>
        </p:sp>
      </p:grpSp>
      <p:sp>
        <p:nvSpPr>
          <p:cNvPr id="792" name="Google Shape;792;g3851db09db8_2_75"/>
          <p:cNvSpPr txBox="1"/>
          <p:nvPr/>
        </p:nvSpPr>
        <p:spPr>
          <a:xfrm>
            <a:off x="867200" y="317925"/>
            <a:ext cx="46041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000" u="none" cap="none" strike="noStrike">
                <a:solidFill>
                  <a:schemeClr val="dk1"/>
                </a:solidFill>
                <a:latin typeface="Arial"/>
                <a:ea typeface="Arial"/>
                <a:cs typeface="Arial"/>
                <a:sym typeface="Arial"/>
              </a:rPr>
              <a:t>MD Quality Based Reimbursement</a:t>
            </a:r>
            <a:endParaRPr b="1" i="0" sz="2000" u="none" cap="none" strike="noStrike">
              <a:solidFill>
                <a:schemeClr val="dk1"/>
              </a:solidFill>
              <a:latin typeface="Arial"/>
              <a:ea typeface="Arial"/>
              <a:cs typeface="Arial"/>
              <a:sym typeface="Arial"/>
            </a:endParaRPr>
          </a:p>
          <a:p>
            <a:pPr indent="0" lvl="0" marL="0" marR="0" rtl="0" algn="ctr">
              <a:spcBef>
                <a:spcPts val="0"/>
              </a:spcBef>
              <a:spcAft>
                <a:spcPts val="0"/>
              </a:spcAft>
              <a:buNone/>
            </a:pPr>
            <a:r>
              <a:rPr b="1" lang="en-US" sz="2000">
                <a:solidFill>
                  <a:schemeClr val="dk1"/>
                </a:solidFill>
              </a:rPr>
              <a:t>2% Inpatient Revenue At-Risk</a:t>
            </a:r>
            <a:endParaRPr b="1" sz="2000">
              <a:solidFill>
                <a:schemeClr val="dk1"/>
              </a:solidFill>
            </a:endParaRPr>
          </a:p>
        </p:txBody>
      </p:sp>
      <p:sp>
        <p:nvSpPr>
          <p:cNvPr id="793" name="Google Shape;793;g3851db09db8_2_75"/>
          <p:cNvSpPr txBox="1"/>
          <p:nvPr/>
        </p:nvSpPr>
        <p:spPr>
          <a:xfrm>
            <a:off x="7315800" y="251125"/>
            <a:ext cx="43320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Arial"/>
                <a:ea typeface="Arial"/>
                <a:cs typeface="Arial"/>
                <a:sym typeface="Arial"/>
              </a:rPr>
              <a:t>Hospital Value-Based Purchasing</a:t>
            </a:r>
            <a:endParaRPr b="1" sz="2000">
              <a:solidFill>
                <a:schemeClr val="dk1"/>
              </a:solidFill>
              <a:latin typeface="Arial"/>
              <a:ea typeface="Arial"/>
              <a:cs typeface="Arial"/>
              <a:sym typeface="Arial"/>
            </a:endParaRPr>
          </a:p>
          <a:p>
            <a:pPr indent="0" lvl="0" marL="0" rtl="0" algn="ctr">
              <a:spcBef>
                <a:spcPts val="0"/>
              </a:spcBef>
              <a:spcAft>
                <a:spcPts val="0"/>
              </a:spcAft>
              <a:buClr>
                <a:schemeClr val="dk1"/>
              </a:buClr>
              <a:buFont typeface="Arial"/>
              <a:buNone/>
            </a:pPr>
            <a:r>
              <a:rPr b="1" lang="en-US" sz="2000">
                <a:solidFill>
                  <a:schemeClr val="dk1"/>
                </a:solidFill>
              </a:rPr>
              <a:t>2% Inpatient Revenue At-Risk</a:t>
            </a:r>
            <a:endParaRPr b="1" sz="2000">
              <a:solidFill>
                <a:schemeClr val="dk1"/>
              </a:solidFill>
            </a:endParaRPr>
          </a:p>
        </p:txBody>
      </p:sp>
      <p:cxnSp>
        <p:nvCxnSpPr>
          <p:cNvPr id="794" name="Google Shape;794;g3851db09db8_2_75"/>
          <p:cNvCxnSpPr/>
          <p:nvPr/>
        </p:nvCxnSpPr>
        <p:spPr>
          <a:xfrm>
            <a:off x="5803271" y="279523"/>
            <a:ext cx="72428" cy="6333153"/>
          </a:xfrm>
          <a:prstGeom prst="straightConnector1">
            <a:avLst/>
          </a:prstGeom>
          <a:noFill/>
          <a:ln cap="flat" cmpd="sng" w="38100">
            <a:solidFill>
              <a:srgbClr val="18479B"/>
            </a:solidFill>
            <a:prstDash val="solid"/>
            <a:miter lim="800000"/>
            <a:headEnd len="sm" w="sm" type="none"/>
            <a:tailEnd len="sm" w="sm" type="none"/>
          </a:ln>
        </p:spPr>
      </p:cxnSp>
      <p:sp>
        <p:nvSpPr>
          <p:cNvPr id="795" name="Google Shape;795;g3851db09db8_2_75"/>
          <p:cNvSpPr txBox="1"/>
          <p:nvPr/>
        </p:nvSpPr>
        <p:spPr>
          <a:xfrm>
            <a:off x="4634825" y="2152075"/>
            <a:ext cx="2588400" cy="16578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00">
                <a:solidFill>
                  <a:schemeClr val="dk1"/>
                </a:solidFill>
              </a:rPr>
              <a:t>Percents are IP revenue </a:t>
            </a:r>
            <a:r>
              <a:rPr lang="en-US" sz="1600">
                <a:solidFill>
                  <a:schemeClr val="dk1"/>
                </a:solidFill>
              </a:rPr>
              <a:t>at-risk and not percent of QBR/VBP, i.e., VBP domains are each 25% of the 2% at-risk or 0.50% at-risk.</a:t>
            </a:r>
            <a:endParaRPr sz="16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0" name="Shape 800"/>
        <p:cNvGrpSpPr/>
        <p:nvPr/>
      </p:nvGrpSpPr>
      <p:grpSpPr>
        <a:xfrm>
          <a:off x="0" y="0"/>
          <a:ext cx="0" cy="0"/>
          <a:chOff x="0" y="0"/>
          <a:chExt cx="0" cy="0"/>
        </a:xfrm>
      </p:grpSpPr>
      <p:grpSp>
        <p:nvGrpSpPr>
          <p:cNvPr id="801" name="Google Shape;801;g38c7e55c319_4_3"/>
          <p:cNvGrpSpPr/>
          <p:nvPr/>
        </p:nvGrpSpPr>
        <p:grpSpPr>
          <a:xfrm>
            <a:off x="1103150" y="1072971"/>
            <a:ext cx="3106232" cy="3256685"/>
            <a:chOff x="549610" y="0"/>
            <a:chExt cx="3106232" cy="3256685"/>
          </a:xfrm>
        </p:grpSpPr>
        <p:sp>
          <p:nvSpPr>
            <p:cNvPr id="802" name="Google Shape;802;g38c7e55c319_4_3"/>
            <p:cNvSpPr/>
            <p:nvPr/>
          </p:nvSpPr>
          <p:spPr>
            <a:xfrm>
              <a:off x="1434853" y="1050569"/>
              <a:ext cx="1335300" cy="1155000"/>
            </a:xfrm>
            <a:prstGeom prst="hexagon">
              <a:avLst>
                <a:gd fmla="val 28570" name="adj"/>
                <a:gd fmla="val 115470" name="vf"/>
              </a:avLst>
            </a:prstGeom>
            <a:solidFill>
              <a:srgbClr val="18479B"/>
            </a:solidFill>
            <a:ln cap="flat" cmpd="sng" w="19050">
              <a:solidFill>
                <a:srgbClr val="00000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03" name="Google Shape;803;g38c7e55c319_4_3"/>
            <p:cNvSpPr txBox="1"/>
            <p:nvPr/>
          </p:nvSpPr>
          <p:spPr>
            <a:xfrm>
              <a:off x="1656134" y="1241986"/>
              <a:ext cx="892800" cy="772200"/>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600"/>
                <a:buFont typeface="Arial"/>
                <a:buNone/>
              </a:pPr>
              <a:r>
                <a:rPr b="1" i="0" lang="en-US" sz="1600" u="none" cap="none" strike="noStrike">
                  <a:solidFill>
                    <a:schemeClr val="lt1"/>
                  </a:solidFill>
                  <a:latin typeface="Arial"/>
                  <a:ea typeface="Arial"/>
                  <a:cs typeface="Arial"/>
                  <a:sym typeface="Arial"/>
                </a:rPr>
                <a:t>PCE Domain</a:t>
              </a:r>
              <a:endParaRPr>
                <a:solidFill>
                  <a:schemeClr val="lt1"/>
                </a:solidFill>
              </a:endParaRPr>
            </a:p>
            <a:p>
              <a:pPr indent="0" lvl="0" marL="0" marR="0" rtl="0" algn="ctr">
                <a:lnSpc>
                  <a:spcPct val="90000"/>
                </a:lnSpc>
                <a:spcBef>
                  <a:spcPts val="560"/>
                </a:spcBef>
                <a:spcAft>
                  <a:spcPts val="0"/>
                </a:spcAft>
                <a:buClr>
                  <a:schemeClr val="lt1"/>
                </a:buClr>
                <a:buSzPts val="1600"/>
                <a:buFont typeface="Arial"/>
                <a:buNone/>
              </a:pPr>
              <a:r>
                <a:rPr b="1" i="0" lang="en-US" sz="1600" u="none" cap="none" strike="noStrike">
                  <a:solidFill>
                    <a:schemeClr val="lt1"/>
                  </a:solidFill>
                  <a:latin typeface="Arial"/>
                  <a:ea typeface="Arial"/>
                  <a:cs typeface="Arial"/>
                  <a:sym typeface="Arial"/>
                </a:rPr>
                <a:t>1.2%</a:t>
              </a:r>
              <a:endParaRPr>
                <a:solidFill>
                  <a:schemeClr val="lt1"/>
                </a:solidFill>
              </a:endParaRPr>
            </a:p>
          </p:txBody>
        </p:sp>
        <p:sp>
          <p:nvSpPr>
            <p:cNvPr id="804" name="Google Shape;804;g38c7e55c319_4_3"/>
            <p:cNvSpPr/>
            <p:nvPr/>
          </p:nvSpPr>
          <p:spPr>
            <a:xfrm>
              <a:off x="2271020" y="497929"/>
              <a:ext cx="503700" cy="434100"/>
            </a:xfrm>
            <a:prstGeom prst="hexagon">
              <a:avLst>
                <a:gd fmla="val 28900" name="adj"/>
                <a:gd fmla="val 115470" name="vf"/>
              </a:avLst>
            </a:prstGeom>
            <a:solidFill>
              <a:srgbClr val="CAD1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05" name="Google Shape;805;g38c7e55c319_4_3"/>
            <p:cNvSpPr/>
            <p:nvPr/>
          </p:nvSpPr>
          <p:spPr>
            <a:xfrm>
              <a:off x="1557856" y="0"/>
              <a:ext cx="1094400" cy="946800"/>
            </a:xfrm>
            <a:prstGeom prst="hexagon">
              <a:avLst>
                <a:gd fmla="val 28570" name="adj"/>
                <a:gd fmla="val 115470" name="vf"/>
              </a:avLst>
            </a:prstGeom>
            <a:solidFill>
              <a:srgbClr val="C7EDFC"/>
            </a:solidFill>
            <a:ln cap="flat" cmpd="sng" w="19050">
              <a:solidFill>
                <a:srgbClr val="18479B"/>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06" name="Google Shape;806;g38c7e55c319_4_3"/>
            <p:cNvSpPr txBox="1"/>
            <p:nvPr/>
          </p:nvSpPr>
          <p:spPr>
            <a:xfrm>
              <a:off x="1739202" y="156886"/>
              <a:ext cx="731700" cy="633000"/>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200"/>
                <a:buFont typeface="Arial"/>
                <a:buNone/>
              </a:pPr>
              <a:r>
                <a:rPr b="0" i="0" lang="en-US" sz="1200" u="none" cap="none" strike="noStrike">
                  <a:solidFill>
                    <a:schemeClr val="dk1"/>
                  </a:solidFill>
                  <a:latin typeface="Arial"/>
                  <a:ea typeface="Arial"/>
                  <a:cs typeface="Arial"/>
                  <a:sym typeface="Arial"/>
                </a:rPr>
                <a:t>HCAHPS     Top Box</a:t>
              </a:r>
              <a:endParaRPr>
                <a:solidFill>
                  <a:schemeClr val="dk1"/>
                </a:solidFill>
              </a:endParaRPr>
            </a:p>
            <a:p>
              <a:pPr indent="0" lvl="0" marL="0" marR="0" rtl="0" algn="ctr">
                <a:lnSpc>
                  <a:spcPct val="90000"/>
                </a:lnSpc>
                <a:spcBef>
                  <a:spcPts val="420"/>
                </a:spcBef>
                <a:spcAft>
                  <a:spcPts val="0"/>
                </a:spcAft>
                <a:buClr>
                  <a:schemeClr val="lt1"/>
                </a:buClr>
                <a:buSzPts val="1200"/>
                <a:buFont typeface="Arial"/>
                <a:buNone/>
              </a:pPr>
              <a:r>
                <a:rPr b="0" i="0" lang="en-US" sz="1200" u="none" cap="none" strike="noStrike">
                  <a:solidFill>
                    <a:schemeClr val="dk1"/>
                  </a:solidFill>
                  <a:latin typeface="Arial"/>
                  <a:ea typeface="Arial"/>
                  <a:cs typeface="Arial"/>
                  <a:sym typeface="Arial"/>
                </a:rPr>
                <a:t>0.40%</a:t>
              </a:r>
              <a:endParaRPr b="0" i="0" sz="1200" u="none" cap="none" strike="noStrike">
                <a:solidFill>
                  <a:schemeClr val="dk1"/>
                </a:solidFill>
                <a:latin typeface="Arial"/>
                <a:ea typeface="Arial"/>
                <a:cs typeface="Arial"/>
                <a:sym typeface="Arial"/>
              </a:endParaRPr>
            </a:p>
          </p:txBody>
        </p:sp>
        <p:sp>
          <p:nvSpPr>
            <p:cNvPr id="807" name="Google Shape;807;g38c7e55c319_4_3"/>
            <p:cNvSpPr/>
            <p:nvPr/>
          </p:nvSpPr>
          <p:spPr>
            <a:xfrm>
              <a:off x="2859008" y="1309466"/>
              <a:ext cx="503700" cy="434100"/>
            </a:xfrm>
            <a:prstGeom prst="hexagon">
              <a:avLst>
                <a:gd fmla="val 28900" name="adj"/>
                <a:gd fmla="val 115470" name="vf"/>
              </a:avLst>
            </a:prstGeom>
            <a:solidFill>
              <a:srgbClr val="CAD1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08" name="Google Shape;808;g38c7e55c319_4_3"/>
            <p:cNvSpPr/>
            <p:nvPr/>
          </p:nvSpPr>
          <p:spPr>
            <a:xfrm>
              <a:off x="2561442" y="582274"/>
              <a:ext cx="1094400" cy="946800"/>
            </a:xfrm>
            <a:prstGeom prst="hexagon">
              <a:avLst>
                <a:gd fmla="val 28570" name="adj"/>
                <a:gd fmla="val 115470" name="vf"/>
              </a:avLst>
            </a:prstGeom>
            <a:solidFill>
              <a:srgbClr val="C7EDFC"/>
            </a:solidFill>
            <a:ln cap="flat" cmpd="sng" w="19050">
              <a:solidFill>
                <a:srgbClr val="18479B"/>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09" name="Google Shape;809;g38c7e55c319_4_3"/>
            <p:cNvSpPr txBox="1"/>
            <p:nvPr/>
          </p:nvSpPr>
          <p:spPr>
            <a:xfrm>
              <a:off x="2742788" y="739160"/>
              <a:ext cx="731700" cy="633000"/>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200"/>
                <a:buFont typeface="Arial"/>
                <a:buNone/>
              </a:pPr>
              <a:r>
                <a:rPr b="0" i="0" lang="en-US" sz="1200" u="none" cap="none" strike="noStrike">
                  <a:solidFill>
                    <a:schemeClr val="dk1"/>
                  </a:solidFill>
                  <a:latin typeface="Arial"/>
                  <a:ea typeface="Arial"/>
                  <a:cs typeface="Arial"/>
                  <a:sym typeface="Arial"/>
                </a:rPr>
                <a:t>HCAHPS </a:t>
              </a:r>
              <a:r>
                <a:rPr b="0" i="0" lang="en-US" sz="1000" u="none" cap="none" strike="noStrike">
                  <a:solidFill>
                    <a:schemeClr val="dk1"/>
                  </a:solidFill>
                  <a:latin typeface="Arial"/>
                  <a:ea typeface="Arial"/>
                  <a:cs typeface="Arial"/>
                  <a:sym typeface="Arial"/>
                </a:rPr>
                <a:t>Consistency</a:t>
              </a:r>
              <a:endParaRPr sz="1200">
                <a:solidFill>
                  <a:schemeClr val="dk1"/>
                </a:solidFill>
              </a:endParaRPr>
            </a:p>
            <a:p>
              <a:pPr indent="0" lvl="0" marL="0" marR="0" rtl="0" algn="ctr">
                <a:lnSpc>
                  <a:spcPct val="90000"/>
                </a:lnSpc>
                <a:spcBef>
                  <a:spcPts val="420"/>
                </a:spcBef>
                <a:spcAft>
                  <a:spcPts val="0"/>
                </a:spcAft>
                <a:buClr>
                  <a:schemeClr val="lt1"/>
                </a:buClr>
                <a:buSzPts val="1200"/>
                <a:buFont typeface="Arial"/>
                <a:buNone/>
              </a:pPr>
              <a:r>
                <a:rPr b="0" i="0" lang="en-US" sz="1200" u="none" cap="none" strike="noStrike">
                  <a:solidFill>
                    <a:schemeClr val="dk1"/>
                  </a:solidFill>
                  <a:latin typeface="Arial"/>
                  <a:ea typeface="Arial"/>
                  <a:cs typeface="Arial"/>
                  <a:sym typeface="Arial"/>
                </a:rPr>
                <a:t>0.20%</a:t>
              </a:r>
              <a:endParaRPr>
                <a:solidFill>
                  <a:schemeClr val="dk1"/>
                </a:solidFill>
              </a:endParaRPr>
            </a:p>
          </p:txBody>
        </p:sp>
        <p:sp>
          <p:nvSpPr>
            <p:cNvPr id="810" name="Google Shape;810;g38c7e55c319_4_3"/>
            <p:cNvSpPr/>
            <p:nvPr/>
          </p:nvSpPr>
          <p:spPr>
            <a:xfrm>
              <a:off x="2450554" y="2225539"/>
              <a:ext cx="503700" cy="434100"/>
            </a:xfrm>
            <a:prstGeom prst="hexagon">
              <a:avLst>
                <a:gd fmla="val 28900" name="adj"/>
                <a:gd fmla="val 115470" name="vf"/>
              </a:avLst>
            </a:prstGeom>
            <a:solidFill>
              <a:srgbClr val="CAD1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11" name="Google Shape;811;g38c7e55c319_4_3"/>
            <p:cNvSpPr/>
            <p:nvPr/>
          </p:nvSpPr>
          <p:spPr>
            <a:xfrm>
              <a:off x="2561442" y="1726959"/>
              <a:ext cx="1094400" cy="946800"/>
            </a:xfrm>
            <a:prstGeom prst="hexagon">
              <a:avLst>
                <a:gd fmla="val 28570" name="adj"/>
                <a:gd fmla="val 115470" name="vf"/>
              </a:avLst>
            </a:prstGeom>
            <a:solidFill>
              <a:srgbClr val="C7EDFC"/>
            </a:solidFill>
            <a:ln cap="flat" cmpd="sng" w="19050">
              <a:solidFill>
                <a:srgbClr val="18479B"/>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12" name="Google Shape;812;g38c7e55c319_4_3"/>
            <p:cNvSpPr txBox="1"/>
            <p:nvPr/>
          </p:nvSpPr>
          <p:spPr>
            <a:xfrm>
              <a:off x="2742788" y="1883845"/>
              <a:ext cx="731700" cy="633000"/>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200"/>
                <a:buFont typeface="Arial"/>
                <a:buNone/>
              </a:pPr>
              <a:r>
                <a:rPr b="0" i="0" lang="en-US" sz="1200" u="none" cap="none" strike="noStrike">
                  <a:solidFill>
                    <a:schemeClr val="dk1"/>
                  </a:solidFill>
                  <a:latin typeface="Arial"/>
                  <a:ea typeface="Arial"/>
                  <a:cs typeface="Arial"/>
                  <a:sym typeface="Arial"/>
                </a:rPr>
                <a:t>HCAHPS Linear</a:t>
              </a:r>
              <a:endParaRPr>
                <a:solidFill>
                  <a:schemeClr val="dk1"/>
                </a:solidFill>
              </a:endParaRPr>
            </a:p>
            <a:p>
              <a:pPr indent="0" lvl="0" marL="0" marR="0" rtl="0" algn="ctr">
                <a:lnSpc>
                  <a:spcPct val="90000"/>
                </a:lnSpc>
                <a:spcBef>
                  <a:spcPts val="420"/>
                </a:spcBef>
                <a:spcAft>
                  <a:spcPts val="0"/>
                </a:spcAft>
                <a:buClr>
                  <a:schemeClr val="lt1"/>
                </a:buClr>
                <a:buSzPts val="1200"/>
                <a:buFont typeface="Arial"/>
                <a:buNone/>
              </a:pPr>
              <a:r>
                <a:rPr b="0" i="0" lang="en-US" sz="1200" u="none" cap="none" strike="noStrike">
                  <a:solidFill>
                    <a:schemeClr val="dk1"/>
                  </a:solidFill>
                  <a:latin typeface="Arial"/>
                  <a:ea typeface="Arial"/>
                  <a:cs typeface="Arial"/>
                  <a:sym typeface="Arial"/>
                </a:rPr>
                <a:t>0.20%</a:t>
              </a:r>
              <a:endParaRPr>
                <a:solidFill>
                  <a:schemeClr val="dk1"/>
                </a:solidFill>
              </a:endParaRPr>
            </a:p>
          </p:txBody>
        </p:sp>
        <p:sp>
          <p:nvSpPr>
            <p:cNvPr id="813" name="Google Shape;813;g38c7e55c319_4_3"/>
            <p:cNvSpPr/>
            <p:nvPr/>
          </p:nvSpPr>
          <p:spPr>
            <a:xfrm>
              <a:off x="1437338" y="2320631"/>
              <a:ext cx="503700" cy="434100"/>
            </a:xfrm>
            <a:prstGeom prst="hexagon">
              <a:avLst>
                <a:gd fmla="val 28900" name="adj"/>
                <a:gd fmla="val 115470" name="vf"/>
              </a:avLst>
            </a:prstGeom>
            <a:solidFill>
              <a:srgbClr val="CAD1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14" name="Google Shape;814;g38c7e55c319_4_3"/>
            <p:cNvSpPr/>
            <p:nvPr/>
          </p:nvSpPr>
          <p:spPr>
            <a:xfrm>
              <a:off x="1557856" y="2309885"/>
              <a:ext cx="1094400" cy="946800"/>
            </a:xfrm>
            <a:prstGeom prst="hexagon">
              <a:avLst>
                <a:gd fmla="val 28570" name="adj"/>
                <a:gd fmla="val 115470" name="vf"/>
              </a:avLst>
            </a:prstGeom>
            <a:solidFill>
              <a:srgbClr val="C7EDFC"/>
            </a:solidFill>
            <a:ln cap="flat" cmpd="sng" w="19050">
              <a:solidFill>
                <a:srgbClr val="18479B"/>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15" name="Google Shape;815;g38c7e55c319_4_3"/>
            <p:cNvSpPr txBox="1"/>
            <p:nvPr/>
          </p:nvSpPr>
          <p:spPr>
            <a:xfrm>
              <a:off x="1739202" y="2466771"/>
              <a:ext cx="731700" cy="633000"/>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200"/>
                <a:buFont typeface="Arial"/>
                <a:buNone/>
              </a:pPr>
              <a:r>
                <a:rPr b="0" i="0" lang="en-US" sz="1200" u="none" cap="none" strike="noStrike">
                  <a:solidFill>
                    <a:schemeClr val="dk1"/>
                  </a:solidFill>
                  <a:latin typeface="Arial"/>
                  <a:ea typeface="Arial"/>
                  <a:cs typeface="Arial"/>
                  <a:sym typeface="Arial"/>
                </a:rPr>
                <a:t>TFU Medicare + Disparity</a:t>
              </a:r>
              <a:endParaRPr>
                <a:solidFill>
                  <a:schemeClr val="dk1"/>
                </a:solidFill>
              </a:endParaRPr>
            </a:p>
            <a:p>
              <a:pPr indent="0" lvl="0" marL="0" marR="0" rtl="0" algn="ctr">
                <a:lnSpc>
                  <a:spcPct val="90000"/>
                </a:lnSpc>
                <a:spcBef>
                  <a:spcPts val="420"/>
                </a:spcBef>
                <a:spcAft>
                  <a:spcPts val="0"/>
                </a:spcAft>
                <a:buClr>
                  <a:schemeClr val="lt1"/>
                </a:buClr>
                <a:buSzPts val="1200"/>
                <a:buFont typeface="Arial"/>
                <a:buNone/>
              </a:pPr>
              <a:r>
                <a:rPr b="0" i="0" lang="en-US" sz="1200" u="none" cap="none" strike="noStrike">
                  <a:solidFill>
                    <a:schemeClr val="dk1"/>
                  </a:solidFill>
                  <a:latin typeface="Arial"/>
                  <a:ea typeface="Arial"/>
                  <a:cs typeface="Arial"/>
                  <a:sym typeface="Arial"/>
                </a:rPr>
                <a:t>0.13</a:t>
              </a:r>
              <a:endParaRPr>
                <a:solidFill>
                  <a:schemeClr val="dk1"/>
                </a:solidFill>
              </a:endParaRPr>
            </a:p>
          </p:txBody>
        </p:sp>
        <p:sp>
          <p:nvSpPr>
            <p:cNvPr id="816" name="Google Shape;816;g38c7e55c319_4_3"/>
            <p:cNvSpPr/>
            <p:nvPr/>
          </p:nvSpPr>
          <p:spPr>
            <a:xfrm>
              <a:off x="839722" y="1509420"/>
              <a:ext cx="503700" cy="434100"/>
            </a:xfrm>
            <a:prstGeom prst="hexagon">
              <a:avLst>
                <a:gd fmla="val 28900" name="adj"/>
                <a:gd fmla="val 115470" name="vf"/>
              </a:avLst>
            </a:prstGeom>
            <a:solidFill>
              <a:srgbClr val="CAD1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17" name="Google Shape;817;g38c7e55c319_4_3"/>
            <p:cNvSpPr/>
            <p:nvPr/>
          </p:nvSpPr>
          <p:spPr>
            <a:xfrm>
              <a:off x="549610" y="1727610"/>
              <a:ext cx="1094400" cy="946800"/>
            </a:xfrm>
            <a:prstGeom prst="hexagon">
              <a:avLst>
                <a:gd fmla="val 28570" name="adj"/>
                <a:gd fmla="val 115470" name="vf"/>
              </a:avLst>
            </a:prstGeom>
            <a:solidFill>
              <a:srgbClr val="C7EDFC"/>
            </a:solidFill>
            <a:ln cap="flat" cmpd="sng" w="19050">
              <a:solidFill>
                <a:srgbClr val="18479B"/>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18" name="Google Shape;818;g38c7e55c319_4_3"/>
            <p:cNvSpPr txBox="1"/>
            <p:nvPr/>
          </p:nvSpPr>
          <p:spPr>
            <a:xfrm>
              <a:off x="730956" y="1884496"/>
              <a:ext cx="731700" cy="633000"/>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200"/>
                <a:buFont typeface="Arial"/>
                <a:buNone/>
              </a:pPr>
              <a:r>
                <a:rPr b="0" i="0" lang="en-US" sz="1200" u="none" cap="none" strike="noStrike">
                  <a:solidFill>
                    <a:schemeClr val="dk1"/>
                  </a:solidFill>
                  <a:latin typeface="Arial"/>
                  <a:ea typeface="Arial"/>
                  <a:cs typeface="Arial"/>
                  <a:sym typeface="Arial"/>
                </a:rPr>
                <a:t>TFU Medicaid</a:t>
              </a:r>
              <a:endParaRPr>
                <a:solidFill>
                  <a:schemeClr val="dk1"/>
                </a:solidFill>
              </a:endParaRPr>
            </a:p>
            <a:p>
              <a:pPr indent="0" lvl="0" marL="0" marR="0" rtl="0" algn="ctr">
                <a:lnSpc>
                  <a:spcPct val="90000"/>
                </a:lnSpc>
                <a:spcBef>
                  <a:spcPts val="420"/>
                </a:spcBef>
                <a:spcAft>
                  <a:spcPts val="0"/>
                </a:spcAft>
                <a:buClr>
                  <a:schemeClr val="lt1"/>
                </a:buClr>
                <a:buSzPts val="1200"/>
                <a:buFont typeface="Arial"/>
                <a:buNone/>
              </a:pPr>
              <a:r>
                <a:rPr b="0" i="0" lang="en-US" sz="1200" u="none" cap="none" strike="noStrike">
                  <a:solidFill>
                    <a:schemeClr val="dk1"/>
                  </a:solidFill>
                  <a:latin typeface="Arial"/>
                  <a:ea typeface="Arial"/>
                  <a:cs typeface="Arial"/>
                  <a:sym typeface="Arial"/>
                </a:rPr>
                <a:t>0.07</a:t>
              </a:r>
              <a:endParaRPr>
                <a:solidFill>
                  <a:schemeClr val="dk1"/>
                </a:solidFill>
              </a:endParaRPr>
            </a:p>
          </p:txBody>
        </p:sp>
        <p:sp>
          <p:nvSpPr>
            <p:cNvPr id="819" name="Google Shape;819;g38c7e55c319_4_3"/>
            <p:cNvSpPr/>
            <p:nvPr/>
          </p:nvSpPr>
          <p:spPr>
            <a:xfrm>
              <a:off x="549610" y="580972"/>
              <a:ext cx="1094400" cy="946800"/>
            </a:xfrm>
            <a:prstGeom prst="hexagon">
              <a:avLst>
                <a:gd fmla="val 28570" name="adj"/>
                <a:gd fmla="val 115470" name="vf"/>
              </a:avLst>
            </a:prstGeom>
            <a:solidFill>
              <a:srgbClr val="C7EDFC"/>
            </a:solidFill>
            <a:ln cap="flat" cmpd="sng" w="19050">
              <a:solidFill>
                <a:srgbClr val="18479B"/>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20" name="Google Shape;820;g38c7e55c319_4_3"/>
            <p:cNvSpPr txBox="1"/>
            <p:nvPr/>
          </p:nvSpPr>
          <p:spPr>
            <a:xfrm>
              <a:off x="730956" y="737858"/>
              <a:ext cx="731700" cy="633000"/>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200"/>
                <a:buFont typeface="Arial"/>
                <a:buNone/>
              </a:pPr>
              <a:r>
                <a:rPr b="0" i="0" lang="en-US" sz="1200" u="none" cap="none" strike="noStrike">
                  <a:solidFill>
                    <a:schemeClr val="dk1"/>
                  </a:solidFill>
                  <a:latin typeface="Arial"/>
                  <a:ea typeface="Arial"/>
                  <a:cs typeface="Arial"/>
                  <a:sym typeface="Arial"/>
                </a:rPr>
                <a:t>ED LOS</a:t>
              </a:r>
              <a:endParaRPr>
                <a:solidFill>
                  <a:schemeClr val="dk1"/>
                </a:solidFill>
              </a:endParaRPr>
            </a:p>
            <a:p>
              <a:pPr indent="0" lvl="0" marL="0" marR="0" rtl="0" algn="ctr">
                <a:lnSpc>
                  <a:spcPct val="90000"/>
                </a:lnSpc>
                <a:spcBef>
                  <a:spcPts val="420"/>
                </a:spcBef>
                <a:spcAft>
                  <a:spcPts val="0"/>
                </a:spcAft>
                <a:buClr>
                  <a:schemeClr val="lt1"/>
                </a:buClr>
                <a:buSzPts val="1200"/>
                <a:buFont typeface="Arial"/>
                <a:buNone/>
              </a:pPr>
              <a:r>
                <a:rPr b="0" i="0" lang="en-US" sz="1200" u="none" cap="none" strike="noStrike">
                  <a:solidFill>
                    <a:schemeClr val="dk1"/>
                  </a:solidFill>
                  <a:latin typeface="Arial"/>
                  <a:ea typeface="Arial"/>
                  <a:cs typeface="Arial"/>
                  <a:sym typeface="Arial"/>
                </a:rPr>
                <a:t>0.20%</a:t>
              </a:r>
              <a:endParaRPr>
                <a:solidFill>
                  <a:schemeClr val="dk1"/>
                </a:solidFill>
              </a:endParaRPr>
            </a:p>
          </p:txBody>
        </p:sp>
      </p:grpSp>
      <p:grpSp>
        <p:nvGrpSpPr>
          <p:cNvPr id="821" name="Google Shape;821;g38c7e55c319_4_3"/>
          <p:cNvGrpSpPr/>
          <p:nvPr/>
        </p:nvGrpSpPr>
        <p:grpSpPr>
          <a:xfrm>
            <a:off x="3020926" y="3920747"/>
            <a:ext cx="2079013" cy="1957730"/>
            <a:chOff x="226651" y="0"/>
            <a:chExt cx="2079013" cy="1957730"/>
          </a:xfrm>
        </p:grpSpPr>
        <p:sp>
          <p:nvSpPr>
            <p:cNvPr id="822" name="Google Shape;822;g38c7e55c319_4_3"/>
            <p:cNvSpPr/>
            <p:nvPr/>
          </p:nvSpPr>
          <p:spPr>
            <a:xfrm>
              <a:off x="1055564" y="438362"/>
              <a:ext cx="1250100" cy="1081200"/>
            </a:xfrm>
            <a:prstGeom prst="hexagon">
              <a:avLst>
                <a:gd fmla="val 28570" name="adj"/>
                <a:gd fmla="val 115470" name="vf"/>
              </a:avLst>
            </a:prstGeom>
            <a:solidFill>
              <a:srgbClr val="BF4F14"/>
            </a:solidFill>
            <a:ln cap="flat" cmpd="sng" w="1905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g38c7e55c319_4_3"/>
            <p:cNvSpPr txBox="1"/>
            <p:nvPr/>
          </p:nvSpPr>
          <p:spPr>
            <a:xfrm>
              <a:off x="1262719" y="617545"/>
              <a:ext cx="835800" cy="723000"/>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chemeClr val="lt1"/>
                </a:buClr>
                <a:buSzPts val="1600"/>
                <a:buFont typeface="Arial"/>
                <a:buNone/>
              </a:pPr>
              <a:r>
                <a:rPr b="1" i="0" lang="en-US" sz="1600" u="none" cap="none" strike="noStrike">
                  <a:solidFill>
                    <a:schemeClr val="lt1"/>
                  </a:solidFill>
                  <a:latin typeface="Arial"/>
                  <a:ea typeface="Arial"/>
                  <a:cs typeface="Arial"/>
                  <a:sym typeface="Arial"/>
                </a:rPr>
                <a:t>Clinical Care</a:t>
              </a:r>
              <a:endParaRPr/>
            </a:p>
            <a:p>
              <a:pPr indent="0" lvl="0" marL="0" marR="0" rtl="0" algn="ctr">
                <a:lnSpc>
                  <a:spcPct val="90000"/>
                </a:lnSpc>
                <a:spcBef>
                  <a:spcPts val="560"/>
                </a:spcBef>
                <a:spcAft>
                  <a:spcPts val="0"/>
                </a:spcAft>
                <a:buClr>
                  <a:schemeClr val="lt1"/>
                </a:buClr>
                <a:buSzPts val="1400"/>
                <a:buFont typeface="Arial"/>
                <a:buNone/>
              </a:pPr>
              <a:r>
                <a:rPr b="1" i="0" lang="en-US" sz="1400" u="none" cap="none" strike="noStrike">
                  <a:solidFill>
                    <a:schemeClr val="lt1"/>
                  </a:solidFill>
                  <a:latin typeface="Arial"/>
                  <a:ea typeface="Arial"/>
                  <a:cs typeface="Arial"/>
                  <a:sym typeface="Arial"/>
                </a:rPr>
                <a:t>0.20%</a:t>
              </a:r>
              <a:endParaRPr/>
            </a:p>
          </p:txBody>
        </p:sp>
        <p:sp>
          <p:nvSpPr>
            <p:cNvPr id="824" name="Google Shape;824;g38c7e55c319_4_3"/>
            <p:cNvSpPr/>
            <p:nvPr/>
          </p:nvSpPr>
          <p:spPr>
            <a:xfrm>
              <a:off x="500669" y="680744"/>
              <a:ext cx="471600" cy="406500"/>
            </a:xfrm>
            <a:prstGeom prst="hexagon">
              <a:avLst>
                <a:gd fmla="val 28900" name="adj"/>
                <a:gd fmla="val 115470" name="vf"/>
              </a:avLst>
            </a:prstGeom>
            <a:solidFill>
              <a:srgbClr val="CAD1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g38c7e55c319_4_3"/>
            <p:cNvSpPr/>
            <p:nvPr/>
          </p:nvSpPr>
          <p:spPr>
            <a:xfrm>
              <a:off x="226651" y="0"/>
              <a:ext cx="1024200" cy="886200"/>
            </a:xfrm>
            <a:prstGeom prst="hexagon">
              <a:avLst>
                <a:gd fmla="val 28570" name="adj"/>
                <a:gd fmla="val 115470" name="vf"/>
              </a:avLst>
            </a:prstGeom>
            <a:solidFill>
              <a:srgbClr val="FAE2D5"/>
            </a:solidFill>
            <a:ln cap="flat" cmpd="sng" w="1905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g38c7e55c319_4_3"/>
            <p:cNvSpPr txBox="1"/>
            <p:nvPr/>
          </p:nvSpPr>
          <p:spPr>
            <a:xfrm>
              <a:off x="396420" y="146894"/>
              <a:ext cx="684900" cy="5925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chemeClr val="lt1"/>
                </a:buClr>
                <a:buSzPts val="1000"/>
                <a:buFont typeface="Arial"/>
                <a:buNone/>
              </a:pPr>
              <a:r>
                <a:rPr b="0" i="0" lang="en-US" sz="1000" u="none" cap="none" strike="noStrike">
                  <a:solidFill>
                    <a:schemeClr val="dk1"/>
                  </a:solidFill>
                  <a:latin typeface="Arial"/>
                  <a:ea typeface="Arial"/>
                  <a:cs typeface="Arial"/>
                  <a:sym typeface="Arial"/>
                </a:rPr>
                <a:t>30-Day, All-Cause, All-Payer Mortality</a:t>
              </a:r>
              <a:endParaRPr>
                <a:solidFill>
                  <a:schemeClr val="dk1"/>
                </a:solidFill>
              </a:endParaRPr>
            </a:p>
            <a:p>
              <a:pPr indent="0" lvl="0" marL="0" marR="0" rtl="0" algn="ctr">
                <a:lnSpc>
                  <a:spcPct val="90000"/>
                </a:lnSpc>
                <a:spcBef>
                  <a:spcPts val="350"/>
                </a:spcBef>
                <a:spcAft>
                  <a:spcPts val="0"/>
                </a:spcAft>
                <a:buClr>
                  <a:schemeClr val="lt1"/>
                </a:buClr>
                <a:buSzPts val="1200"/>
                <a:buFont typeface="Arial"/>
                <a:buNone/>
              </a:pPr>
              <a:r>
                <a:rPr b="0" i="0" lang="en-US" sz="1200" u="none" cap="none" strike="noStrike">
                  <a:solidFill>
                    <a:schemeClr val="dk1"/>
                  </a:solidFill>
                  <a:latin typeface="Arial"/>
                  <a:ea typeface="Arial"/>
                  <a:cs typeface="Arial"/>
                  <a:sym typeface="Arial"/>
                </a:rPr>
                <a:t>0.10%</a:t>
              </a:r>
              <a:endParaRPr>
                <a:solidFill>
                  <a:schemeClr val="dk1"/>
                </a:solidFill>
              </a:endParaRPr>
            </a:p>
          </p:txBody>
        </p:sp>
        <p:sp>
          <p:nvSpPr>
            <p:cNvPr id="827" name="Google Shape;827;g38c7e55c319_4_3"/>
            <p:cNvSpPr/>
            <p:nvPr/>
          </p:nvSpPr>
          <p:spPr>
            <a:xfrm>
              <a:off x="257005" y="1071530"/>
              <a:ext cx="1024200" cy="886200"/>
            </a:xfrm>
            <a:prstGeom prst="hexagon">
              <a:avLst>
                <a:gd fmla="val 28570" name="adj"/>
                <a:gd fmla="val 115470" name="vf"/>
              </a:avLst>
            </a:prstGeom>
            <a:solidFill>
              <a:srgbClr val="FAE2D5"/>
            </a:solidFill>
            <a:ln cap="flat" cmpd="sng" w="1905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g38c7e55c319_4_3"/>
            <p:cNvSpPr txBox="1"/>
            <p:nvPr/>
          </p:nvSpPr>
          <p:spPr>
            <a:xfrm>
              <a:off x="426774" y="1218424"/>
              <a:ext cx="684900" cy="5925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chemeClr val="lt1"/>
                </a:buClr>
                <a:buSzPts val="1000"/>
                <a:buFont typeface="Arial"/>
                <a:buNone/>
              </a:pPr>
              <a:r>
                <a:rPr b="0" i="0" lang="en-US" sz="1000" u="none" cap="none" strike="noStrike">
                  <a:solidFill>
                    <a:schemeClr val="dk1"/>
                  </a:solidFill>
                  <a:latin typeface="Arial"/>
                  <a:ea typeface="Arial"/>
                  <a:cs typeface="Arial"/>
                  <a:sym typeface="Arial"/>
                </a:rPr>
                <a:t>Inpatient All-Cause, All-Payer Mortality</a:t>
              </a:r>
              <a:endParaRPr>
                <a:solidFill>
                  <a:schemeClr val="dk1"/>
                </a:solidFill>
              </a:endParaRPr>
            </a:p>
            <a:p>
              <a:pPr indent="0" lvl="0" marL="0" marR="0" rtl="0" algn="ctr">
                <a:lnSpc>
                  <a:spcPct val="90000"/>
                </a:lnSpc>
                <a:spcBef>
                  <a:spcPts val="350"/>
                </a:spcBef>
                <a:spcAft>
                  <a:spcPts val="0"/>
                </a:spcAft>
                <a:buClr>
                  <a:schemeClr val="lt1"/>
                </a:buClr>
                <a:buSzPts val="1200"/>
                <a:buFont typeface="Arial"/>
                <a:buNone/>
              </a:pPr>
              <a:r>
                <a:rPr b="0" i="0" lang="en-US" sz="1200" u="none" cap="none" strike="noStrike">
                  <a:solidFill>
                    <a:schemeClr val="dk1"/>
                  </a:solidFill>
                  <a:latin typeface="Arial"/>
                  <a:ea typeface="Arial"/>
                  <a:cs typeface="Arial"/>
                  <a:sym typeface="Arial"/>
                </a:rPr>
                <a:t>0.10%</a:t>
              </a:r>
              <a:endParaRPr>
                <a:solidFill>
                  <a:schemeClr val="dk1"/>
                </a:solidFill>
              </a:endParaRPr>
            </a:p>
          </p:txBody>
        </p:sp>
      </p:grpSp>
      <p:grpSp>
        <p:nvGrpSpPr>
          <p:cNvPr id="829" name="Google Shape;829;g38c7e55c319_4_3"/>
          <p:cNvGrpSpPr/>
          <p:nvPr/>
        </p:nvGrpSpPr>
        <p:grpSpPr>
          <a:xfrm>
            <a:off x="963037" y="4447677"/>
            <a:ext cx="2211388" cy="2082293"/>
            <a:chOff x="160525" y="0"/>
            <a:chExt cx="2211388" cy="2082293"/>
          </a:xfrm>
        </p:grpSpPr>
        <p:sp>
          <p:nvSpPr>
            <p:cNvPr id="830" name="Google Shape;830;g38c7e55c319_4_3"/>
            <p:cNvSpPr/>
            <p:nvPr/>
          </p:nvSpPr>
          <p:spPr>
            <a:xfrm>
              <a:off x="160525" y="466247"/>
              <a:ext cx="1329600" cy="1150200"/>
            </a:xfrm>
            <a:prstGeom prst="hexagon">
              <a:avLst>
                <a:gd fmla="val 28570" name="adj"/>
                <a:gd fmla="val 115470" name="vf"/>
              </a:avLst>
            </a:prstGeom>
            <a:solidFill>
              <a:srgbClr val="78206E"/>
            </a:solidFill>
            <a:ln cap="flat" cmpd="sng" w="1905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g38c7e55c319_4_3"/>
            <p:cNvSpPr txBox="1"/>
            <p:nvPr/>
          </p:nvSpPr>
          <p:spPr>
            <a:xfrm>
              <a:off x="380857" y="656828"/>
              <a:ext cx="888900" cy="768900"/>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600"/>
                <a:buFont typeface="Arial"/>
                <a:buNone/>
              </a:pPr>
              <a:r>
                <a:rPr b="1" i="0" lang="en-US" sz="1600" u="none" cap="none" strike="noStrike">
                  <a:solidFill>
                    <a:schemeClr val="lt1"/>
                  </a:solidFill>
                  <a:latin typeface="Arial"/>
                  <a:ea typeface="Arial"/>
                  <a:cs typeface="Arial"/>
                  <a:sym typeface="Arial"/>
                </a:rPr>
                <a:t>Safety</a:t>
              </a:r>
              <a:endParaRPr/>
            </a:p>
            <a:p>
              <a:pPr indent="0" lvl="0" marL="0" marR="0" rtl="0" algn="ctr">
                <a:lnSpc>
                  <a:spcPct val="90000"/>
                </a:lnSpc>
                <a:spcBef>
                  <a:spcPts val="560"/>
                </a:spcBef>
                <a:spcAft>
                  <a:spcPts val="0"/>
                </a:spcAft>
                <a:buClr>
                  <a:schemeClr val="lt1"/>
                </a:buClr>
                <a:buSzPts val="1600"/>
                <a:buFont typeface="Arial"/>
                <a:buNone/>
              </a:pPr>
              <a:r>
                <a:rPr b="1" i="0" lang="en-US" sz="1600" u="none" cap="none" strike="noStrike">
                  <a:solidFill>
                    <a:schemeClr val="lt1"/>
                  </a:solidFill>
                  <a:latin typeface="Arial"/>
                  <a:ea typeface="Arial"/>
                  <a:cs typeface="Arial"/>
                  <a:sym typeface="Arial"/>
                </a:rPr>
                <a:t>0.60%</a:t>
              </a:r>
              <a:endParaRPr/>
            </a:p>
          </p:txBody>
        </p:sp>
        <p:sp>
          <p:nvSpPr>
            <p:cNvPr id="832" name="Google Shape;832;g38c7e55c319_4_3"/>
            <p:cNvSpPr/>
            <p:nvPr/>
          </p:nvSpPr>
          <p:spPr>
            <a:xfrm>
              <a:off x="1578627" y="724047"/>
              <a:ext cx="501600" cy="432300"/>
            </a:xfrm>
            <a:prstGeom prst="hexagon">
              <a:avLst>
                <a:gd fmla="val 28900" name="adj"/>
                <a:gd fmla="val 115470" name="vf"/>
              </a:avLst>
            </a:prstGeom>
            <a:solidFill>
              <a:srgbClr val="CAD1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g38c7e55c319_4_3"/>
            <p:cNvSpPr/>
            <p:nvPr/>
          </p:nvSpPr>
          <p:spPr>
            <a:xfrm>
              <a:off x="1282313" y="0"/>
              <a:ext cx="1089600" cy="942600"/>
            </a:xfrm>
            <a:prstGeom prst="hexagon">
              <a:avLst>
                <a:gd fmla="val 28570" name="adj"/>
                <a:gd fmla="val 115470" name="vf"/>
              </a:avLst>
            </a:prstGeom>
            <a:solidFill>
              <a:srgbClr val="F2CDED"/>
            </a:solidFill>
            <a:ln cap="flat" cmpd="sng" w="19050">
              <a:solidFill>
                <a:srgbClr val="50154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g38c7e55c319_4_3"/>
            <p:cNvSpPr txBox="1"/>
            <p:nvPr/>
          </p:nvSpPr>
          <p:spPr>
            <a:xfrm>
              <a:off x="1462881" y="156238"/>
              <a:ext cx="728400" cy="630300"/>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200"/>
                <a:buFont typeface="Arial"/>
                <a:buNone/>
              </a:pPr>
              <a:r>
                <a:rPr b="0" i="0" lang="en-US" sz="1200" u="none" cap="none" strike="noStrike">
                  <a:solidFill>
                    <a:schemeClr val="dk1"/>
                  </a:solidFill>
                  <a:latin typeface="Arial"/>
                  <a:ea typeface="Arial"/>
                  <a:cs typeface="Arial"/>
                  <a:sym typeface="Arial"/>
                </a:rPr>
                <a:t>NHSN</a:t>
              </a:r>
              <a:endParaRPr>
                <a:solidFill>
                  <a:schemeClr val="dk1"/>
                </a:solidFill>
              </a:endParaRPr>
            </a:p>
            <a:p>
              <a:pPr indent="0" lvl="0" marL="0" marR="0" rtl="0" algn="ctr">
                <a:lnSpc>
                  <a:spcPct val="90000"/>
                </a:lnSpc>
                <a:spcBef>
                  <a:spcPts val="420"/>
                </a:spcBef>
                <a:spcAft>
                  <a:spcPts val="0"/>
                </a:spcAft>
                <a:buClr>
                  <a:schemeClr val="lt1"/>
                </a:buClr>
                <a:buSzPts val="1200"/>
                <a:buFont typeface="Arial"/>
                <a:buNone/>
              </a:pPr>
              <a:r>
                <a:rPr b="0" i="0" lang="en-US" sz="1200" u="none" cap="none" strike="noStrike">
                  <a:solidFill>
                    <a:schemeClr val="dk1"/>
                  </a:solidFill>
                  <a:latin typeface="Arial"/>
                  <a:ea typeface="Arial"/>
                  <a:cs typeface="Arial"/>
                  <a:sym typeface="Arial"/>
                </a:rPr>
                <a:t>0.50%</a:t>
              </a:r>
              <a:endParaRPr b="0" i="0" sz="1200" u="none" cap="none" strike="noStrike">
                <a:solidFill>
                  <a:schemeClr val="dk1"/>
                </a:solidFill>
                <a:latin typeface="Arial"/>
                <a:ea typeface="Arial"/>
                <a:cs typeface="Arial"/>
                <a:sym typeface="Arial"/>
              </a:endParaRPr>
            </a:p>
          </p:txBody>
        </p:sp>
        <p:sp>
          <p:nvSpPr>
            <p:cNvPr id="835" name="Google Shape;835;g38c7e55c319_4_3"/>
            <p:cNvSpPr/>
            <p:nvPr/>
          </p:nvSpPr>
          <p:spPr>
            <a:xfrm>
              <a:off x="1282313" y="1139693"/>
              <a:ext cx="1089600" cy="942600"/>
            </a:xfrm>
            <a:prstGeom prst="hexagon">
              <a:avLst>
                <a:gd fmla="val 28570" name="adj"/>
                <a:gd fmla="val 115470" name="vf"/>
              </a:avLst>
            </a:prstGeom>
            <a:solidFill>
              <a:srgbClr val="F2CDED"/>
            </a:solidFill>
            <a:ln cap="flat" cmpd="sng" w="19050">
              <a:solidFill>
                <a:srgbClr val="78206E"/>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g38c7e55c319_4_3"/>
            <p:cNvSpPr txBox="1"/>
            <p:nvPr/>
          </p:nvSpPr>
          <p:spPr>
            <a:xfrm>
              <a:off x="1462881" y="1295931"/>
              <a:ext cx="728400" cy="630300"/>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chemeClr val="lt1"/>
                </a:buClr>
                <a:buSzPts val="1200"/>
                <a:buFont typeface="Arial"/>
                <a:buNone/>
              </a:pPr>
              <a:r>
                <a:rPr b="0" i="0" lang="en-US" sz="1200" u="none" cap="none" strike="noStrike">
                  <a:solidFill>
                    <a:schemeClr val="dk1"/>
                  </a:solidFill>
                  <a:latin typeface="Arial"/>
                  <a:ea typeface="Arial"/>
                  <a:cs typeface="Arial"/>
                  <a:sym typeface="Arial"/>
                </a:rPr>
                <a:t>All-Payer PSI</a:t>
              </a:r>
              <a:endParaRPr>
                <a:solidFill>
                  <a:schemeClr val="dk1"/>
                </a:solidFill>
              </a:endParaRPr>
            </a:p>
            <a:p>
              <a:pPr indent="0" lvl="0" marL="0" marR="0" rtl="0" algn="ctr">
                <a:lnSpc>
                  <a:spcPct val="90000"/>
                </a:lnSpc>
                <a:spcBef>
                  <a:spcPts val="420"/>
                </a:spcBef>
                <a:spcAft>
                  <a:spcPts val="0"/>
                </a:spcAft>
                <a:buClr>
                  <a:schemeClr val="lt1"/>
                </a:buClr>
                <a:buSzPts val="1200"/>
                <a:buFont typeface="Arial"/>
                <a:buNone/>
              </a:pPr>
              <a:r>
                <a:rPr b="0" i="0" lang="en-US" sz="1200" u="none" cap="none" strike="noStrike">
                  <a:solidFill>
                    <a:schemeClr val="dk1"/>
                  </a:solidFill>
                  <a:latin typeface="Arial"/>
                  <a:ea typeface="Arial"/>
                  <a:cs typeface="Arial"/>
                  <a:sym typeface="Arial"/>
                </a:rPr>
                <a:t>0.10%</a:t>
              </a:r>
              <a:endParaRPr>
                <a:solidFill>
                  <a:schemeClr val="dk1"/>
                </a:solidFill>
              </a:endParaRPr>
            </a:p>
          </p:txBody>
        </p:sp>
      </p:grpSp>
      <p:sp>
        <p:nvSpPr>
          <p:cNvPr id="837" name="Google Shape;837;g38c7e55c319_4_3"/>
          <p:cNvSpPr txBox="1"/>
          <p:nvPr/>
        </p:nvSpPr>
        <p:spPr>
          <a:xfrm>
            <a:off x="867200" y="317925"/>
            <a:ext cx="46041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000" u="none" cap="none" strike="noStrike">
                <a:solidFill>
                  <a:schemeClr val="dk1"/>
                </a:solidFill>
                <a:latin typeface="Arial"/>
                <a:ea typeface="Arial"/>
                <a:cs typeface="Arial"/>
                <a:sym typeface="Arial"/>
              </a:rPr>
              <a:t>MD Quality Based Reimbursement</a:t>
            </a:r>
            <a:endParaRPr b="1" i="0" sz="2000" u="none" cap="none" strike="noStrike">
              <a:solidFill>
                <a:schemeClr val="dk1"/>
              </a:solidFill>
              <a:latin typeface="Arial"/>
              <a:ea typeface="Arial"/>
              <a:cs typeface="Arial"/>
              <a:sym typeface="Arial"/>
            </a:endParaRPr>
          </a:p>
          <a:p>
            <a:pPr indent="0" lvl="0" marL="0" marR="0" rtl="0" algn="ctr">
              <a:spcBef>
                <a:spcPts val="0"/>
              </a:spcBef>
              <a:spcAft>
                <a:spcPts val="0"/>
              </a:spcAft>
              <a:buNone/>
            </a:pPr>
            <a:r>
              <a:rPr b="1" lang="en-US" sz="2000">
                <a:solidFill>
                  <a:schemeClr val="dk1"/>
                </a:solidFill>
              </a:rPr>
              <a:t>2% Inpatient Revenue At-Risk</a:t>
            </a:r>
            <a:endParaRPr b="1" sz="2000">
              <a:solidFill>
                <a:schemeClr val="dk1"/>
              </a:solidFill>
            </a:endParaRPr>
          </a:p>
        </p:txBody>
      </p:sp>
      <p:cxnSp>
        <p:nvCxnSpPr>
          <p:cNvPr id="838" name="Google Shape;838;g38c7e55c319_4_3"/>
          <p:cNvCxnSpPr/>
          <p:nvPr/>
        </p:nvCxnSpPr>
        <p:spPr>
          <a:xfrm>
            <a:off x="5803271" y="279523"/>
            <a:ext cx="72300" cy="6333300"/>
          </a:xfrm>
          <a:prstGeom prst="straightConnector1">
            <a:avLst/>
          </a:prstGeom>
          <a:noFill/>
          <a:ln cap="flat" cmpd="sng" w="38100">
            <a:solidFill>
              <a:srgbClr val="18479B"/>
            </a:solidFill>
            <a:prstDash val="solid"/>
            <a:miter lim="800000"/>
            <a:headEnd len="sm" w="sm" type="none"/>
            <a:tailEnd len="sm" w="sm" type="none"/>
          </a:ln>
        </p:spPr>
      </p:cxnSp>
      <p:pic>
        <p:nvPicPr>
          <p:cNvPr id="839" name="Google Shape;839;g38c7e55c319_4_3"/>
          <p:cNvPicPr preferRelativeResize="0"/>
          <p:nvPr/>
        </p:nvPicPr>
        <p:blipFill>
          <a:blip r:embed="rId3">
            <a:alphaModFix/>
          </a:blip>
          <a:stretch>
            <a:fillRect/>
          </a:stretch>
        </p:blipFill>
        <p:spPr>
          <a:xfrm>
            <a:off x="5977150" y="156200"/>
            <a:ext cx="5495425" cy="68059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4" name="Shape 844"/>
        <p:cNvGrpSpPr/>
        <p:nvPr/>
      </p:nvGrpSpPr>
      <p:grpSpPr>
        <a:xfrm>
          <a:off x="0" y="0"/>
          <a:ext cx="0" cy="0"/>
          <a:chOff x="0" y="0"/>
          <a:chExt cx="0" cy="0"/>
        </a:xfrm>
      </p:grpSpPr>
      <p:sp>
        <p:nvSpPr>
          <p:cNvPr id="845" name="Google Shape;845;g3851db09db8_0_5"/>
          <p:cNvSpPr txBox="1"/>
          <p:nvPr>
            <p:ph type="title"/>
          </p:nvPr>
        </p:nvSpPr>
        <p:spPr>
          <a:xfrm>
            <a:off x="972127" y="347852"/>
            <a:ext cx="10515600" cy="1013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HVBP Efficiency Measure: Medicare Spending Per </a:t>
            </a:r>
            <a:r>
              <a:rPr lang="en-US">
                <a:extLst>
                  <a:ext uri="http://customooxmlschemas.google.com/">
                    <go:slidesCustomData xmlns:go="http://customooxmlschemas.google.com/" textRoundtripDataId="20"/>
                  </a:ext>
                </a:extLst>
              </a:rPr>
              <a:t>Beneficiary</a:t>
            </a:r>
            <a:endParaRPr/>
          </a:p>
        </p:txBody>
      </p:sp>
      <p:sp>
        <p:nvSpPr>
          <p:cNvPr id="846" name="Google Shape;846;g3851db09db8_0_5"/>
          <p:cNvSpPr txBox="1"/>
          <p:nvPr>
            <p:ph idx="12" type="sldNum"/>
          </p:nvPr>
        </p:nvSpPr>
        <p:spPr>
          <a:xfrm>
            <a:off x="11512550" y="6213474"/>
            <a:ext cx="5778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600"/>
              <a:buFont typeface="Arial"/>
              <a:buNone/>
            </a:pPr>
            <a:fld id="{00000000-1234-1234-1234-123412341234}" type="slidenum">
              <a:rPr lang="en-US"/>
              <a:t>‹#›</a:t>
            </a:fld>
            <a:endParaRPr/>
          </a:p>
        </p:txBody>
      </p:sp>
      <p:pic>
        <p:nvPicPr>
          <p:cNvPr id="847" name="Google Shape;847;g3851db09db8_0_5"/>
          <p:cNvPicPr preferRelativeResize="0"/>
          <p:nvPr/>
        </p:nvPicPr>
        <p:blipFill>
          <a:blip r:embed="rId3">
            <a:alphaModFix/>
          </a:blip>
          <a:stretch>
            <a:fillRect/>
          </a:stretch>
        </p:blipFill>
        <p:spPr>
          <a:xfrm>
            <a:off x="1943163" y="5062400"/>
            <a:ext cx="7524075" cy="1068925"/>
          </a:xfrm>
          <a:prstGeom prst="rect">
            <a:avLst/>
          </a:prstGeom>
          <a:noFill/>
          <a:ln>
            <a:noFill/>
          </a:ln>
        </p:spPr>
      </p:pic>
      <p:sp>
        <p:nvSpPr>
          <p:cNvPr id="848" name="Google Shape;848;g3851db09db8_0_5"/>
          <p:cNvSpPr txBox="1"/>
          <p:nvPr>
            <p:ph idx="1" type="body"/>
          </p:nvPr>
        </p:nvSpPr>
        <p:spPr>
          <a:xfrm>
            <a:off x="2747075" y="1726925"/>
            <a:ext cx="6630900" cy="33354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sz="1400">
                <a:solidFill>
                  <a:srgbClr val="0066CC"/>
                </a:solidFill>
                <a:highlight>
                  <a:srgbClr val="FFFFFF"/>
                </a:highlight>
                <a:latin typeface="Roboto"/>
                <a:ea typeface="Roboto"/>
                <a:cs typeface="Roboto"/>
                <a:sym typeface="Roboto"/>
              </a:rPr>
              <a:t>Calculation Steps:</a:t>
            </a:r>
            <a:endParaRPr b="1" sz="1400">
              <a:solidFill>
                <a:srgbClr val="0066CC"/>
              </a:solidFill>
              <a:highlight>
                <a:srgbClr val="FFFFFF"/>
              </a:highlight>
              <a:latin typeface="Roboto"/>
              <a:ea typeface="Roboto"/>
              <a:cs typeface="Roboto"/>
              <a:sym typeface="Roboto"/>
            </a:endParaRPr>
          </a:p>
          <a:p>
            <a:pPr indent="-203200" lvl="0" marL="228600" rtl="0" algn="l">
              <a:lnSpc>
                <a:spcPct val="100000"/>
              </a:lnSpc>
              <a:spcBef>
                <a:spcPts val="0"/>
              </a:spcBef>
              <a:spcAft>
                <a:spcPts val="0"/>
              </a:spcAft>
              <a:buClr>
                <a:srgbClr val="0066CC"/>
              </a:buClr>
              <a:buSzPts val="1400"/>
              <a:buFont typeface="Roboto"/>
              <a:buChar char="●"/>
            </a:pPr>
            <a:r>
              <a:rPr lang="en-US" sz="1400">
                <a:solidFill>
                  <a:srgbClr val="0066CC"/>
                </a:solidFill>
                <a:highlight>
                  <a:srgbClr val="FFFFFF"/>
                </a:highlight>
                <a:latin typeface="Roboto"/>
                <a:ea typeface="Roboto"/>
                <a:cs typeface="Roboto"/>
                <a:sym typeface="Roboto"/>
              </a:rPr>
              <a:t>An episode=3 days before admit </a:t>
            </a:r>
            <a:endParaRPr sz="1400">
              <a:solidFill>
                <a:srgbClr val="0066CC"/>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lang="en-US" sz="1400">
                <a:solidFill>
                  <a:srgbClr val="0066CC"/>
                </a:solidFill>
                <a:highlight>
                  <a:srgbClr val="FFFFFF"/>
                </a:highlight>
                <a:latin typeface="Roboto"/>
                <a:ea typeface="Roboto"/>
                <a:cs typeface="Roboto"/>
                <a:sym typeface="Roboto"/>
              </a:rPr>
              <a:t>     to 30 days after discharge.</a:t>
            </a:r>
            <a:endParaRPr sz="1400">
              <a:solidFill>
                <a:srgbClr val="0066CC"/>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t/>
            </a:r>
            <a:endParaRPr sz="1400">
              <a:solidFill>
                <a:srgbClr val="0066CC"/>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t/>
            </a:r>
            <a:endParaRPr sz="1400">
              <a:solidFill>
                <a:srgbClr val="0066CC"/>
              </a:solidFill>
              <a:highlight>
                <a:srgbClr val="FFFFFF"/>
              </a:highlight>
              <a:latin typeface="Roboto"/>
              <a:ea typeface="Roboto"/>
              <a:cs typeface="Roboto"/>
              <a:sym typeface="Roboto"/>
            </a:endParaRPr>
          </a:p>
          <a:p>
            <a:pPr indent="-203200" lvl="0" marL="228600" rtl="0" algn="l">
              <a:lnSpc>
                <a:spcPct val="100000"/>
              </a:lnSpc>
              <a:spcBef>
                <a:spcPts val="0"/>
              </a:spcBef>
              <a:spcAft>
                <a:spcPts val="0"/>
              </a:spcAft>
              <a:buClr>
                <a:srgbClr val="0066CC"/>
              </a:buClr>
              <a:buSzPts val="1400"/>
              <a:buFont typeface="Roboto"/>
              <a:buChar char="●"/>
            </a:pPr>
            <a:r>
              <a:rPr lang="en-US" sz="1400">
                <a:solidFill>
                  <a:srgbClr val="0066CC"/>
                </a:solidFill>
                <a:highlight>
                  <a:srgbClr val="FFFFFF"/>
                </a:highlight>
                <a:latin typeface="Roboto"/>
                <a:ea typeface="Roboto"/>
                <a:cs typeface="Roboto"/>
                <a:sym typeface="Roboto"/>
              </a:rPr>
              <a:t>S</a:t>
            </a:r>
            <a:r>
              <a:rPr lang="en-US" sz="1400">
                <a:solidFill>
                  <a:srgbClr val="0066CC"/>
                </a:solidFill>
                <a:highlight>
                  <a:srgbClr val="FFFFFF"/>
                </a:highlight>
                <a:latin typeface="Roboto"/>
                <a:ea typeface="Roboto"/>
                <a:cs typeface="Roboto"/>
                <a:sym typeface="Roboto"/>
              </a:rPr>
              <a:t>ervices and payments determined using </a:t>
            </a:r>
            <a:r>
              <a:rPr lang="en-US" sz="1400">
                <a:solidFill>
                  <a:srgbClr val="0066CC"/>
                </a:solidFill>
                <a:highlight>
                  <a:srgbClr val="FFFFFF"/>
                </a:highlight>
                <a:latin typeface="Roboto"/>
                <a:ea typeface="Roboto"/>
                <a:cs typeface="Roboto"/>
                <a:sym typeface="Roboto"/>
              </a:rPr>
              <a:t>Parts A and B claims </a:t>
            </a:r>
            <a:endParaRPr sz="1400">
              <a:solidFill>
                <a:srgbClr val="0066CC"/>
              </a:solidFill>
              <a:highlight>
                <a:srgbClr val="FFFFFF"/>
              </a:highlight>
              <a:latin typeface="Roboto"/>
              <a:ea typeface="Roboto"/>
              <a:cs typeface="Roboto"/>
              <a:sym typeface="Roboto"/>
            </a:endParaRPr>
          </a:p>
          <a:p>
            <a:pPr indent="-203200" lvl="0" marL="228600" rtl="0" algn="l">
              <a:lnSpc>
                <a:spcPct val="100000"/>
              </a:lnSpc>
              <a:spcBef>
                <a:spcPts val="0"/>
              </a:spcBef>
              <a:spcAft>
                <a:spcPts val="0"/>
              </a:spcAft>
              <a:buClr>
                <a:srgbClr val="0066CC"/>
              </a:buClr>
              <a:buSzPts val="1400"/>
              <a:buFont typeface="Roboto"/>
              <a:buChar char="●"/>
            </a:pPr>
            <a:r>
              <a:rPr lang="en-US" sz="1400">
                <a:solidFill>
                  <a:srgbClr val="0066CC"/>
                </a:solidFill>
                <a:highlight>
                  <a:srgbClr val="FFFFFF"/>
                </a:highlight>
                <a:latin typeface="Roboto"/>
                <a:ea typeface="Roboto"/>
                <a:cs typeface="Roboto"/>
                <a:sym typeface="Roboto"/>
              </a:rPr>
              <a:t>Payments are standardized to remove variation from geographic differences in payment rates such as the geographic practice cost index.</a:t>
            </a:r>
            <a:endParaRPr sz="1400">
              <a:solidFill>
                <a:srgbClr val="0066CC"/>
              </a:solidFill>
              <a:highlight>
                <a:srgbClr val="FFFFFF"/>
              </a:highlight>
              <a:latin typeface="Roboto"/>
              <a:ea typeface="Roboto"/>
              <a:cs typeface="Roboto"/>
              <a:sym typeface="Roboto"/>
            </a:endParaRPr>
          </a:p>
          <a:p>
            <a:pPr indent="-203200" lvl="0" marL="228600" rtl="0" algn="l">
              <a:lnSpc>
                <a:spcPct val="100000"/>
              </a:lnSpc>
              <a:spcBef>
                <a:spcPts val="0"/>
              </a:spcBef>
              <a:spcAft>
                <a:spcPts val="0"/>
              </a:spcAft>
              <a:buClr>
                <a:srgbClr val="0066CC"/>
              </a:buClr>
              <a:buSzPts val="1400"/>
              <a:buFont typeface="Roboto"/>
              <a:buChar char="●"/>
            </a:pPr>
            <a:r>
              <a:rPr lang="en-US" sz="1400">
                <a:solidFill>
                  <a:srgbClr val="0066CC"/>
                </a:solidFill>
                <a:highlight>
                  <a:srgbClr val="FFFFFF"/>
                </a:highlight>
                <a:latin typeface="Roboto"/>
                <a:ea typeface="Roboto"/>
                <a:cs typeface="Roboto"/>
                <a:sym typeface="Roboto"/>
              </a:rPr>
              <a:t>Standardized payments are risk adjusted for patient characteristics, e.g., age and overall health status </a:t>
            </a:r>
            <a:endParaRPr sz="1400">
              <a:solidFill>
                <a:srgbClr val="0066CC"/>
              </a:solidFill>
              <a:highlight>
                <a:srgbClr val="FFFFFF"/>
              </a:highlight>
              <a:latin typeface="Roboto"/>
              <a:ea typeface="Roboto"/>
              <a:cs typeface="Roboto"/>
              <a:sym typeface="Roboto"/>
            </a:endParaRPr>
          </a:p>
          <a:p>
            <a:pPr indent="-203200" lvl="0" marL="228600" rtl="0" algn="l">
              <a:lnSpc>
                <a:spcPct val="100000"/>
              </a:lnSpc>
              <a:spcBef>
                <a:spcPts val="0"/>
              </a:spcBef>
              <a:spcAft>
                <a:spcPts val="0"/>
              </a:spcAft>
              <a:buClr>
                <a:srgbClr val="0066CC"/>
              </a:buClr>
              <a:buSzPts val="1400"/>
              <a:buFont typeface="Roboto"/>
              <a:buChar char="●"/>
            </a:pPr>
            <a:r>
              <a:rPr lang="en-US" sz="1400">
                <a:solidFill>
                  <a:srgbClr val="0066CC"/>
                </a:solidFill>
                <a:highlight>
                  <a:srgbClr val="FFFFFF"/>
                </a:highlight>
                <a:latin typeface="Roboto"/>
                <a:ea typeface="Roboto"/>
                <a:cs typeface="Roboto"/>
                <a:sym typeface="Roboto"/>
              </a:rPr>
              <a:t>The standardized, risk-adjusted payments= hospital spending for care episode. </a:t>
            </a:r>
            <a:endParaRPr sz="1400">
              <a:solidFill>
                <a:srgbClr val="0066CC"/>
              </a:solidFill>
              <a:highlight>
                <a:srgbClr val="FFFFFF"/>
              </a:highlight>
              <a:latin typeface="Roboto"/>
              <a:ea typeface="Roboto"/>
              <a:cs typeface="Roboto"/>
              <a:sym typeface="Roboto"/>
            </a:endParaRPr>
          </a:p>
          <a:p>
            <a:pPr indent="-203200" lvl="0" marL="228600" rtl="0" algn="l">
              <a:lnSpc>
                <a:spcPct val="100000"/>
              </a:lnSpc>
              <a:spcBef>
                <a:spcPts val="0"/>
              </a:spcBef>
              <a:spcAft>
                <a:spcPts val="0"/>
              </a:spcAft>
              <a:buClr>
                <a:srgbClr val="0066CC"/>
              </a:buClr>
              <a:buSzPts val="1400"/>
              <a:buFont typeface="Roboto"/>
              <a:buChar char="●"/>
            </a:pPr>
            <a:r>
              <a:rPr lang="en-US" sz="1400">
                <a:solidFill>
                  <a:srgbClr val="0066CC"/>
                </a:solidFill>
                <a:highlight>
                  <a:srgbClr val="FFFFFF"/>
                </a:highlight>
                <a:latin typeface="Roboto"/>
                <a:ea typeface="Roboto"/>
                <a:cs typeface="Roboto"/>
                <a:sym typeface="Roboto"/>
              </a:rPr>
              <a:t>Ratio of hospital episode spending used to compare hospital to the national median</a:t>
            </a:r>
            <a:endParaRPr sz="1400">
              <a:solidFill>
                <a:srgbClr val="0066CC"/>
              </a:solidFill>
              <a:highlight>
                <a:srgbClr val="FFFFFF"/>
              </a:highlight>
              <a:latin typeface="Roboto"/>
              <a:ea typeface="Roboto"/>
              <a:cs typeface="Roboto"/>
              <a:sym typeface="Roboto"/>
            </a:endParaRPr>
          </a:p>
          <a:p>
            <a:pPr indent="0" lvl="0" marL="457200" rtl="0" algn="l">
              <a:lnSpc>
                <a:spcPct val="100000"/>
              </a:lnSpc>
              <a:spcBef>
                <a:spcPts val="0"/>
              </a:spcBef>
              <a:spcAft>
                <a:spcPts val="0"/>
              </a:spcAft>
              <a:buNone/>
            </a:pPr>
            <a:r>
              <a:rPr lang="en-US" sz="1400">
                <a:solidFill>
                  <a:srgbClr val="0066CC"/>
                </a:solidFill>
                <a:highlight>
                  <a:srgbClr val="FFFFFF"/>
                </a:highlight>
                <a:latin typeface="Roboto"/>
                <a:ea typeface="Roboto"/>
                <a:cs typeface="Roboto"/>
                <a:sym typeface="Roboto"/>
              </a:rPr>
              <a:t> </a:t>
            </a:r>
            <a:endParaRPr sz="1400">
              <a:solidFill>
                <a:srgbClr val="0066CC"/>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b="1" lang="en-US" sz="1800">
                <a:solidFill>
                  <a:srgbClr val="0066CC"/>
                </a:solidFill>
                <a:highlight>
                  <a:srgbClr val="FFFFFF"/>
                </a:highlight>
                <a:latin typeface="Roboto"/>
                <a:ea typeface="Roboto"/>
                <a:cs typeface="Roboto"/>
                <a:sym typeface="Roboto"/>
              </a:rPr>
              <a:t>HVBP Efficiency and Cost Reduction Domain, FFY 2027:</a:t>
            </a:r>
            <a:endParaRPr b="1" sz="1800">
              <a:solidFill>
                <a:srgbClr val="0066CC"/>
              </a:solidFill>
              <a:highlight>
                <a:srgbClr val="FFFFFF"/>
              </a:highlight>
              <a:latin typeface="Roboto"/>
              <a:ea typeface="Roboto"/>
              <a:cs typeface="Roboto"/>
              <a:sym typeface="Roboto"/>
            </a:endParaRPr>
          </a:p>
          <a:p>
            <a:pPr indent="0" lvl="0" marL="0" rtl="0" algn="l">
              <a:spcBef>
                <a:spcPts val="1000"/>
              </a:spcBef>
              <a:spcAft>
                <a:spcPts val="0"/>
              </a:spcAft>
              <a:buNone/>
            </a:pPr>
            <a:r>
              <a:t/>
            </a:r>
            <a:endParaRPr sz="1400">
              <a:solidFill>
                <a:srgbClr val="0066CC"/>
              </a:solidFill>
            </a:endParaRPr>
          </a:p>
        </p:txBody>
      </p:sp>
      <p:sp>
        <p:nvSpPr>
          <p:cNvPr id="849" name="Google Shape;849;g3851db09db8_0_5"/>
          <p:cNvSpPr txBox="1"/>
          <p:nvPr>
            <p:ph idx="1" type="body"/>
          </p:nvPr>
        </p:nvSpPr>
        <p:spPr>
          <a:xfrm>
            <a:off x="9437838" y="1726925"/>
            <a:ext cx="2730900" cy="28599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sz="1400">
                <a:solidFill>
                  <a:srgbClr val="0066CC"/>
                </a:solidFill>
                <a:highlight>
                  <a:srgbClr val="FFFFFF"/>
                </a:highlight>
                <a:latin typeface="Roboto"/>
                <a:ea typeface="Roboto"/>
                <a:cs typeface="Roboto"/>
                <a:sym typeface="Roboto"/>
              </a:rPr>
              <a:t>Interpreting the MSPB Score </a:t>
            </a:r>
            <a:endParaRPr b="1" sz="1400">
              <a:solidFill>
                <a:srgbClr val="0066CC"/>
              </a:solidFill>
              <a:highlight>
                <a:srgbClr val="FFFFFF"/>
              </a:highlight>
              <a:latin typeface="Roboto"/>
              <a:ea typeface="Roboto"/>
              <a:cs typeface="Roboto"/>
              <a:sym typeface="Roboto"/>
            </a:endParaRPr>
          </a:p>
          <a:p>
            <a:pPr indent="-203200" lvl="0" marL="171450" rtl="0" algn="l">
              <a:lnSpc>
                <a:spcPct val="100000"/>
              </a:lnSpc>
              <a:spcBef>
                <a:spcPts val="0"/>
              </a:spcBef>
              <a:spcAft>
                <a:spcPts val="0"/>
              </a:spcAft>
              <a:buClr>
                <a:srgbClr val="0066CC"/>
              </a:buClr>
              <a:buSzPts val="1400"/>
              <a:buFont typeface="Roboto"/>
              <a:buChar char="●"/>
            </a:pPr>
            <a:r>
              <a:rPr b="1" lang="en-US" sz="1400">
                <a:solidFill>
                  <a:srgbClr val="0066CC"/>
                </a:solidFill>
                <a:highlight>
                  <a:srgbClr val="FFFFFF"/>
                </a:highlight>
                <a:latin typeface="Roboto"/>
                <a:ea typeface="Roboto"/>
                <a:cs typeface="Roboto"/>
                <a:sym typeface="Roboto"/>
              </a:rPr>
              <a:t>Score of 1:  </a:t>
            </a:r>
            <a:r>
              <a:rPr lang="en-US" sz="1400">
                <a:solidFill>
                  <a:srgbClr val="0066CC"/>
                </a:solidFill>
                <a:highlight>
                  <a:srgbClr val="FFFFFF"/>
                </a:highlight>
                <a:latin typeface="Roboto"/>
                <a:ea typeface="Roboto"/>
                <a:cs typeface="Roboto"/>
                <a:sym typeface="Roboto"/>
              </a:rPr>
              <a:t>The hospital's spending for the episode is about the same as the national median.</a:t>
            </a:r>
            <a:endParaRPr sz="1400">
              <a:solidFill>
                <a:srgbClr val="0066CC"/>
              </a:solidFill>
              <a:highlight>
                <a:srgbClr val="FFFFFF"/>
              </a:highlight>
              <a:latin typeface="Roboto"/>
              <a:ea typeface="Roboto"/>
              <a:cs typeface="Roboto"/>
              <a:sym typeface="Roboto"/>
            </a:endParaRPr>
          </a:p>
          <a:p>
            <a:pPr indent="-203200" lvl="0" marL="171450" rtl="0" algn="l">
              <a:lnSpc>
                <a:spcPct val="100000"/>
              </a:lnSpc>
              <a:spcBef>
                <a:spcPts val="0"/>
              </a:spcBef>
              <a:spcAft>
                <a:spcPts val="0"/>
              </a:spcAft>
              <a:buClr>
                <a:srgbClr val="0066CC"/>
              </a:buClr>
              <a:buSzPts val="1400"/>
              <a:buFont typeface="Roboto"/>
              <a:buChar char="●"/>
            </a:pPr>
            <a:r>
              <a:rPr b="1" lang="en-US" sz="1400">
                <a:solidFill>
                  <a:srgbClr val="0066CC"/>
                </a:solidFill>
                <a:highlight>
                  <a:srgbClr val="FFFFFF"/>
                </a:highlight>
                <a:latin typeface="Roboto"/>
                <a:ea typeface="Roboto"/>
                <a:cs typeface="Roboto"/>
                <a:sym typeface="Roboto"/>
              </a:rPr>
              <a:t>Score greater than 1:</a:t>
            </a:r>
            <a:r>
              <a:rPr lang="en-US" sz="1400">
                <a:solidFill>
                  <a:srgbClr val="0066CC"/>
                </a:solidFill>
                <a:highlight>
                  <a:srgbClr val="FFFFFF"/>
                </a:highlight>
                <a:latin typeface="Roboto"/>
                <a:ea typeface="Roboto"/>
                <a:cs typeface="Roboto"/>
                <a:sym typeface="Roboto"/>
              </a:rPr>
              <a:t> The hospital spends more per episode than the national median.</a:t>
            </a:r>
            <a:endParaRPr sz="1400">
              <a:solidFill>
                <a:srgbClr val="0066CC"/>
              </a:solidFill>
              <a:highlight>
                <a:srgbClr val="FFFFFF"/>
              </a:highlight>
              <a:latin typeface="Roboto"/>
              <a:ea typeface="Roboto"/>
              <a:cs typeface="Roboto"/>
              <a:sym typeface="Roboto"/>
            </a:endParaRPr>
          </a:p>
          <a:p>
            <a:pPr indent="-203200" lvl="0" marL="171450" rtl="0" algn="l">
              <a:lnSpc>
                <a:spcPct val="100000"/>
              </a:lnSpc>
              <a:spcBef>
                <a:spcPts val="0"/>
              </a:spcBef>
              <a:spcAft>
                <a:spcPts val="0"/>
              </a:spcAft>
              <a:buClr>
                <a:srgbClr val="0066CC"/>
              </a:buClr>
              <a:buSzPts val="1400"/>
              <a:buFont typeface="Roboto"/>
              <a:buChar char="●"/>
            </a:pPr>
            <a:r>
              <a:rPr b="1" lang="en-US" sz="1400">
                <a:solidFill>
                  <a:srgbClr val="0066CC"/>
                </a:solidFill>
                <a:highlight>
                  <a:srgbClr val="FFFFFF"/>
                </a:highlight>
                <a:latin typeface="Roboto"/>
                <a:ea typeface="Roboto"/>
                <a:cs typeface="Roboto"/>
                <a:sym typeface="Roboto"/>
              </a:rPr>
              <a:t>Score less than 1:  </a:t>
            </a:r>
            <a:r>
              <a:rPr lang="en-US" sz="1400">
                <a:solidFill>
                  <a:srgbClr val="0066CC"/>
                </a:solidFill>
                <a:highlight>
                  <a:srgbClr val="FFFFFF"/>
                </a:highlight>
                <a:latin typeface="Roboto"/>
                <a:ea typeface="Roboto"/>
                <a:cs typeface="Roboto"/>
                <a:sym typeface="Roboto"/>
              </a:rPr>
              <a:t>The hospital spends less per episode than the national median.</a:t>
            </a:r>
            <a:endParaRPr sz="1400">
              <a:solidFill>
                <a:srgbClr val="0066CC"/>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t/>
            </a:r>
            <a:endParaRPr sz="1400">
              <a:solidFill>
                <a:srgbClr val="0066CC"/>
              </a:solidFill>
              <a:highlight>
                <a:srgbClr val="FFFFFF"/>
              </a:highlight>
              <a:latin typeface="Roboto"/>
              <a:ea typeface="Roboto"/>
              <a:cs typeface="Roboto"/>
              <a:sym typeface="Roboto"/>
            </a:endParaRPr>
          </a:p>
          <a:p>
            <a:pPr indent="0" lvl="0" marL="457200" rtl="0" algn="l">
              <a:spcBef>
                <a:spcPts val="1000"/>
              </a:spcBef>
              <a:spcAft>
                <a:spcPts val="0"/>
              </a:spcAft>
              <a:buNone/>
            </a:pPr>
            <a:r>
              <a:t/>
            </a:r>
            <a:endParaRPr sz="1400">
              <a:solidFill>
                <a:srgbClr val="0066CC"/>
              </a:solidFill>
            </a:endParaRPr>
          </a:p>
        </p:txBody>
      </p:sp>
      <p:sp>
        <p:nvSpPr>
          <p:cNvPr id="850" name="Google Shape;850;g3851db09db8_0_5"/>
          <p:cNvSpPr txBox="1"/>
          <p:nvPr>
            <p:ph idx="1" type="body"/>
          </p:nvPr>
        </p:nvSpPr>
        <p:spPr>
          <a:xfrm>
            <a:off x="407088" y="934650"/>
            <a:ext cx="10951200" cy="8739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i="1" lang="en-US" sz="1700" u="sng">
                <a:solidFill>
                  <a:schemeClr val="hlink"/>
                </a:solidFill>
                <a:highlight>
                  <a:srgbClr val="FFFFFF"/>
                </a:highlight>
                <a:latin typeface="Roboto"/>
                <a:ea typeface="Roboto"/>
                <a:cs typeface="Roboto"/>
                <a:sym typeface="Roboto"/>
                <a:hlinkClick r:id="rId4"/>
              </a:rPr>
              <a:t>Medicare Spending per Beneficiary (MSPB)</a:t>
            </a:r>
            <a:r>
              <a:rPr b="1" i="1" lang="en-US" sz="1700">
                <a:solidFill>
                  <a:srgbClr val="0066CC"/>
                </a:solidFill>
                <a:highlight>
                  <a:srgbClr val="FFFFFF"/>
                </a:highlight>
                <a:latin typeface="Roboto"/>
                <a:ea typeface="Roboto"/>
                <a:cs typeface="Roboto"/>
                <a:sym typeface="Roboto"/>
              </a:rPr>
              <a:t> is calculated by dividing a hospital's price-standardized, risk-adjusted spending for an episode of care by the national median spending for the same type of episode. </a:t>
            </a:r>
            <a:endParaRPr b="1" i="1" sz="1700">
              <a:solidFill>
                <a:srgbClr val="0066CC"/>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t/>
            </a:r>
            <a:endParaRPr sz="1700">
              <a:solidFill>
                <a:srgbClr val="0066CC"/>
              </a:solidFill>
            </a:endParaRPr>
          </a:p>
        </p:txBody>
      </p:sp>
      <p:sp>
        <p:nvSpPr>
          <p:cNvPr id="851" name="Google Shape;851;g3851db09db8_0_5"/>
          <p:cNvSpPr txBox="1"/>
          <p:nvPr>
            <p:ph idx="1" type="body"/>
          </p:nvPr>
        </p:nvSpPr>
        <p:spPr>
          <a:xfrm>
            <a:off x="23263" y="1755327"/>
            <a:ext cx="2517600" cy="37455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sz="1400">
                <a:solidFill>
                  <a:srgbClr val="0066CC"/>
                </a:solidFill>
                <a:highlight>
                  <a:srgbClr val="FFFFFF"/>
                </a:highlight>
                <a:latin typeface="Roboto"/>
                <a:ea typeface="Roboto"/>
                <a:cs typeface="Roboto"/>
                <a:sym typeface="Roboto"/>
              </a:rPr>
              <a:t>Exclusions:</a:t>
            </a:r>
            <a:endParaRPr b="1" sz="1400">
              <a:solidFill>
                <a:srgbClr val="0066CC"/>
              </a:solidFill>
              <a:highlight>
                <a:srgbClr val="FFFFFF"/>
              </a:highlight>
              <a:latin typeface="Roboto"/>
              <a:ea typeface="Roboto"/>
              <a:cs typeface="Roboto"/>
              <a:sym typeface="Roboto"/>
            </a:endParaRPr>
          </a:p>
          <a:p>
            <a:pPr indent="-203200" lvl="0" marL="171450" rtl="0" algn="l">
              <a:lnSpc>
                <a:spcPct val="100000"/>
              </a:lnSpc>
              <a:spcBef>
                <a:spcPts val="0"/>
              </a:spcBef>
              <a:spcAft>
                <a:spcPts val="0"/>
              </a:spcAft>
              <a:buClr>
                <a:srgbClr val="0066CC"/>
              </a:buClr>
              <a:buSzPts val="1400"/>
              <a:buFont typeface="Roboto"/>
              <a:buChar char="●"/>
            </a:pPr>
            <a:r>
              <a:rPr lang="en-US" sz="1400">
                <a:solidFill>
                  <a:srgbClr val="0066CC"/>
                </a:solidFill>
                <a:highlight>
                  <a:srgbClr val="FFFFFF"/>
                </a:highlight>
                <a:latin typeface="Roboto"/>
                <a:ea typeface="Roboto"/>
                <a:cs typeface="Roboto"/>
                <a:sym typeface="Roboto"/>
              </a:rPr>
              <a:t>Admissions within 30 days of discharge from another index admission</a:t>
            </a:r>
            <a:endParaRPr sz="1400">
              <a:solidFill>
                <a:srgbClr val="0066CC"/>
              </a:solidFill>
              <a:highlight>
                <a:srgbClr val="FFFFFF"/>
              </a:highlight>
              <a:latin typeface="Roboto"/>
              <a:ea typeface="Roboto"/>
              <a:cs typeface="Roboto"/>
              <a:sym typeface="Roboto"/>
            </a:endParaRPr>
          </a:p>
          <a:p>
            <a:pPr indent="-203200" lvl="0" marL="171450" rtl="0" algn="l">
              <a:lnSpc>
                <a:spcPct val="100000"/>
              </a:lnSpc>
              <a:spcBef>
                <a:spcPts val="0"/>
              </a:spcBef>
              <a:spcAft>
                <a:spcPts val="0"/>
              </a:spcAft>
              <a:buClr>
                <a:srgbClr val="0066CC"/>
              </a:buClr>
              <a:buSzPts val="1400"/>
              <a:buFont typeface="Roboto"/>
              <a:buChar char="●"/>
            </a:pPr>
            <a:r>
              <a:rPr lang="en-US" sz="1400">
                <a:solidFill>
                  <a:srgbClr val="0066CC"/>
                </a:solidFill>
                <a:highlight>
                  <a:srgbClr val="FFFFFF"/>
                </a:highlight>
                <a:latin typeface="Roboto"/>
                <a:ea typeface="Roboto"/>
                <a:cs typeface="Roboto"/>
                <a:sym typeface="Roboto"/>
              </a:rPr>
              <a:t>Acute-to-acute transfers</a:t>
            </a:r>
            <a:endParaRPr sz="1400">
              <a:solidFill>
                <a:srgbClr val="0066CC"/>
              </a:solidFill>
              <a:highlight>
                <a:srgbClr val="FFFFFF"/>
              </a:highlight>
              <a:latin typeface="Roboto"/>
              <a:ea typeface="Roboto"/>
              <a:cs typeface="Roboto"/>
              <a:sym typeface="Roboto"/>
            </a:endParaRPr>
          </a:p>
          <a:p>
            <a:pPr indent="-203200" lvl="0" marL="171450" rtl="0" algn="l">
              <a:lnSpc>
                <a:spcPct val="100000"/>
              </a:lnSpc>
              <a:spcBef>
                <a:spcPts val="0"/>
              </a:spcBef>
              <a:spcAft>
                <a:spcPts val="0"/>
              </a:spcAft>
              <a:buClr>
                <a:srgbClr val="0066CC"/>
              </a:buClr>
              <a:buSzPts val="1400"/>
              <a:buFont typeface="Roboto"/>
              <a:buChar char="●"/>
            </a:pPr>
            <a:r>
              <a:rPr lang="en-US" sz="1400">
                <a:solidFill>
                  <a:srgbClr val="0066CC"/>
                </a:solidFill>
                <a:highlight>
                  <a:srgbClr val="FFFFFF"/>
                </a:highlight>
                <a:latin typeface="Roboto"/>
                <a:ea typeface="Roboto"/>
                <a:cs typeface="Roboto"/>
                <a:sym typeface="Roboto"/>
              </a:rPr>
              <a:t>Episodes with $0 payment</a:t>
            </a:r>
            <a:endParaRPr sz="1400">
              <a:solidFill>
                <a:srgbClr val="0066CC"/>
              </a:solidFill>
              <a:highlight>
                <a:srgbClr val="FFFFFF"/>
              </a:highlight>
              <a:latin typeface="Roboto"/>
              <a:ea typeface="Roboto"/>
              <a:cs typeface="Roboto"/>
              <a:sym typeface="Roboto"/>
            </a:endParaRPr>
          </a:p>
          <a:p>
            <a:pPr indent="-203200" lvl="0" marL="171450" rtl="0" algn="l">
              <a:lnSpc>
                <a:spcPct val="100000"/>
              </a:lnSpc>
              <a:spcBef>
                <a:spcPts val="0"/>
              </a:spcBef>
              <a:spcAft>
                <a:spcPts val="0"/>
              </a:spcAft>
              <a:buClr>
                <a:srgbClr val="0066CC"/>
              </a:buClr>
              <a:buSzPts val="1400"/>
              <a:buFont typeface="Roboto"/>
              <a:buChar char="●"/>
            </a:pPr>
            <a:r>
              <a:rPr lang="en-US" sz="1400">
                <a:solidFill>
                  <a:srgbClr val="0066CC"/>
                </a:solidFill>
                <a:highlight>
                  <a:srgbClr val="FFFFFF"/>
                </a:highlight>
                <a:latin typeface="Roboto"/>
                <a:ea typeface="Roboto"/>
                <a:cs typeface="Roboto"/>
                <a:sym typeface="Roboto"/>
              </a:rPr>
              <a:t>Medicare advantage enrollment within 90 days prior or during the episode</a:t>
            </a:r>
            <a:endParaRPr sz="1400">
              <a:solidFill>
                <a:srgbClr val="0066CC"/>
              </a:solidFill>
              <a:highlight>
                <a:srgbClr val="FFFFFF"/>
              </a:highlight>
              <a:latin typeface="Roboto"/>
              <a:ea typeface="Roboto"/>
              <a:cs typeface="Roboto"/>
              <a:sym typeface="Roboto"/>
            </a:endParaRPr>
          </a:p>
          <a:p>
            <a:pPr indent="-203200" lvl="0" marL="171450" rtl="0" algn="l">
              <a:lnSpc>
                <a:spcPct val="100000"/>
              </a:lnSpc>
              <a:spcBef>
                <a:spcPts val="0"/>
              </a:spcBef>
              <a:spcAft>
                <a:spcPts val="0"/>
              </a:spcAft>
              <a:buClr>
                <a:srgbClr val="0066CC"/>
              </a:buClr>
              <a:buSzPts val="1400"/>
              <a:buFont typeface="Roboto"/>
              <a:buChar char="●"/>
            </a:pPr>
            <a:r>
              <a:rPr lang="en-US" sz="1400">
                <a:solidFill>
                  <a:srgbClr val="0066CC"/>
                </a:solidFill>
                <a:highlight>
                  <a:srgbClr val="FFFFFF"/>
                </a:highlight>
                <a:latin typeface="Roboto"/>
                <a:ea typeface="Roboto"/>
                <a:cs typeface="Roboto"/>
                <a:sym typeface="Roboto"/>
              </a:rPr>
              <a:t>Medicare secondary payer</a:t>
            </a:r>
            <a:endParaRPr sz="1400">
              <a:solidFill>
                <a:srgbClr val="0066CC"/>
              </a:solidFill>
              <a:highlight>
                <a:srgbClr val="FFFFFF"/>
              </a:highlight>
              <a:latin typeface="Roboto"/>
              <a:ea typeface="Roboto"/>
              <a:cs typeface="Roboto"/>
              <a:sym typeface="Roboto"/>
            </a:endParaRPr>
          </a:p>
          <a:p>
            <a:pPr indent="-203200" lvl="0" marL="171450" rtl="0" algn="l">
              <a:lnSpc>
                <a:spcPct val="100000"/>
              </a:lnSpc>
              <a:spcBef>
                <a:spcPts val="0"/>
              </a:spcBef>
              <a:spcAft>
                <a:spcPts val="0"/>
              </a:spcAft>
              <a:buClr>
                <a:srgbClr val="0066CC"/>
              </a:buClr>
              <a:buSzPts val="1400"/>
              <a:buFont typeface="Roboto"/>
              <a:buChar char="●"/>
            </a:pPr>
            <a:r>
              <a:rPr lang="en-US" sz="1400">
                <a:solidFill>
                  <a:srgbClr val="0066CC"/>
                </a:solidFill>
                <a:highlight>
                  <a:srgbClr val="FFFFFF"/>
                </a:highlight>
                <a:latin typeface="Roboto"/>
                <a:ea typeface="Roboto"/>
                <a:cs typeface="Roboto"/>
                <a:sym typeface="Roboto"/>
              </a:rPr>
              <a:t>Admissions w/discharge dates fewer than 30 days prior to the end of the performance period</a:t>
            </a:r>
            <a:endParaRPr sz="1400">
              <a:solidFill>
                <a:srgbClr val="0066CC"/>
              </a:solidFill>
              <a:highlight>
                <a:srgbClr val="FFFFFF"/>
              </a:highlight>
              <a:latin typeface="Roboto"/>
              <a:ea typeface="Roboto"/>
              <a:cs typeface="Roboto"/>
              <a:sym typeface="Roboto"/>
            </a:endParaRPr>
          </a:p>
          <a:p>
            <a:pPr indent="0" lvl="0" marL="0" rtl="0" algn="l">
              <a:spcBef>
                <a:spcPts val="1000"/>
              </a:spcBef>
              <a:spcAft>
                <a:spcPts val="0"/>
              </a:spcAft>
              <a:buNone/>
            </a:pPr>
            <a:r>
              <a:t/>
            </a:r>
            <a:endParaRPr sz="1400">
              <a:solidFill>
                <a:srgbClr val="0066CC"/>
              </a:solidFill>
            </a:endParaRPr>
          </a:p>
        </p:txBody>
      </p:sp>
      <p:pic>
        <p:nvPicPr>
          <p:cNvPr id="852" name="Google Shape;852;g3851db09db8_0_5"/>
          <p:cNvPicPr preferRelativeResize="0"/>
          <p:nvPr/>
        </p:nvPicPr>
        <p:blipFill>
          <a:blip r:embed="rId5">
            <a:alphaModFix/>
          </a:blip>
          <a:stretch>
            <a:fillRect/>
          </a:stretch>
        </p:blipFill>
        <p:spPr>
          <a:xfrm>
            <a:off x="5713172" y="1726925"/>
            <a:ext cx="3569550" cy="1013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6" name="Shape 856"/>
        <p:cNvGrpSpPr/>
        <p:nvPr/>
      </p:nvGrpSpPr>
      <p:grpSpPr>
        <a:xfrm>
          <a:off x="0" y="0"/>
          <a:ext cx="0" cy="0"/>
          <a:chOff x="0" y="0"/>
          <a:chExt cx="0" cy="0"/>
        </a:xfrm>
      </p:grpSpPr>
      <p:sp>
        <p:nvSpPr>
          <p:cNvPr id="857" name="Google Shape;857;p18"/>
          <p:cNvSpPr txBox="1"/>
          <p:nvPr>
            <p:ph type="title"/>
          </p:nvPr>
        </p:nvSpPr>
        <p:spPr>
          <a:xfrm>
            <a:off x="950825" y="321871"/>
            <a:ext cx="10515600" cy="96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lang="en-US"/>
              <a:t>Person and Community (PCE) Domain:  HCAHPS</a:t>
            </a:r>
            <a:endParaRPr/>
          </a:p>
        </p:txBody>
      </p:sp>
      <p:sp>
        <p:nvSpPr>
          <p:cNvPr id="858" name="Google Shape;858;p18"/>
          <p:cNvSpPr txBox="1"/>
          <p:nvPr>
            <p:ph idx="4294967295" type="body"/>
          </p:nvPr>
        </p:nvSpPr>
        <p:spPr>
          <a:xfrm>
            <a:off x="330675" y="1246375"/>
            <a:ext cx="5651700" cy="4659900"/>
          </a:xfrm>
          <a:prstGeom prst="rect">
            <a:avLst/>
          </a:prstGeom>
          <a:noFill/>
          <a:ln>
            <a:noFill/>
          </a:ln>
        </p:spPr>
        <p:txBody>
          <a:bodyPr anchorCtr="0" anchor="t" bIns="45700" lIns="91425" spcFirstLastPara="1" rIns="91425" wrap="square" tIns="45700">
            <a:normAutofit fontScale="77500" lnSpcReduction="20000"/>
          </a:bodyPr>
          <a:lstStyle/>
          <a:p>
            <a:pPr indent="0" lvl="0" marL="0" marR="0" rtl="0" algn="l">
              <a:lnSpc>
                <a:spcPct val="100000"/>
              </a:lnSpc>
              <a:spcBef>
                <a:spcPts val="0"/>
              </a:spcBef>
              <a:spcAft>
                <a:spcPts val="0"/>
              </a:spcAft>
              <a:buNone/>
            </a:pPr>
            <a:r>
              <a:rPr lang="en-US"/>
              <a:t>With additional QBR PCE measures, the QBR program weights the PCE domain more heavily at 60% compared to 25% (0.5% of IP revenue) for VBP: </a:t>
            </a:r>
            <a:endParaRPr/>
          </a:p>
          <a:p>
            <a:pPr indent="-366395" lvl="0" marL="457200" marR="0" rtl="0" algn="l">
              <a:lnSpc>
                <a:spcPct val="100000"/>
              </a:lnSpc>
              <a:spcBef>
                <a:spcPts val="1000"/>
              </a:spcBef>
              <a:spcAft>
                <a:spcPts val="0"/>
              </a:spcAft>
              <a:buClr>
                <a:srgbClr val="0055AA"/>
              </a:buClr>
              <a:buSzPct val="100000"/>
              <a:buChar char="●"/>
            </a:pPr>
            <a:r>
              <a:rPr lang="en-US">
                <a:solidFill>
                  <a:srgbClr val="0055AA"/>
                </a:solidFill>
                <a:extLst>
                  <a:ext uri="http://customooxmlschemas.google.com/">
                    <go:slidesCustomData xmlns:go="http://customooxmlschemas.google.com/" textRoundtripDataId="21"/>
                  </a:ext>
                </a:extLst>
              </a:rPr>
              <a:t>The state performance on HCAHPS lags the nation so added additional domain weight overall.</a:t>
            </a:r>
            <a:endParaRPr>
              <a:solidFill>
                <a:srgbClr val="0055AA"/>
              </a:solidFill>
              <a:extLst>
                <a:ext uri="http://customooxmlschemas.google.com/">
                  <go:slidesCustomData xmlns:go="http://customooxmlschemas.google.com/" textRoundtripDataId="22"/>
                </a:ext>
              </a:extLst>
            </a:endParaRPr>
          </a:p>
          <a:p>
            <a:pPr indent="-366395" lvl="0" marL="457200" marR="0" rtl="0" algn="l">
              <a:lnSpc>
                <a:spcPct val="100000"/>
              </a:lnSpc>
              <a:spcBef>
                <a:spcPts val="1000"/>
              </a:spcBef>
              <a:spcAft>
                <a:spcPts val="0"/>
              </a:spcAft>
              <a:buClr>
                <a:srgbClr val="0055AA"/>
              </a:buClr>
              <a:buSzPct val="100000"/>
              <a:buChar char="●"/>
            </a:pPr>
            <a:r>
              <a:rPr lang="en-US">
                <a:solidFill>
                  <a:srgbClr val="0055AA"/>
                </a:solidFill>
                <a:extLst>
                  <a:ext uri="http://customooxmlschemas.google.com/">
                    <go:slidesCustomData xmlns:go="http://customooxmlschemas.google.com/" textRoundtripDataId="23"/>
                  </a:ext>
                </a:extLst>
              </a:rPr>
              <a:t>Currently top-box weights are the same.</a:t>
            </a:r>
            <a:endParaRPr>
              <a:solidFill>
                <a:srgbClr val="0055AA"/>
              </a:solidFill>
              <a:extLst>
                <a:ext uri="http://customooxmlschemas.google.com/">
                  <go:slidesCustomData xmlns:go="http://customooxmlschemas.google.com/" textRoundtripDataId="24"/>
                </a:ext>
              </a:extLst>
            </a:endParaRPr>
          </a:p>
          <a:p>
            <a:pPr indent="-366395" lvl="0" marL="457200" marR="0" rtl="0" algn="l">
              <a:lnSpc>
                <a:spcPct val="100000"/>
              </a:lnSpc>
              <a:spcBef>
                <a:spcPts val="1000"/>
              </a:spcBef>
              <a:spcAft>
                <a:spcPts val="0"/>
              </a:spcAft>
              <a:buClr>
                <a:srgbClr val="0055AA"/>
              </a:buClr>
              <a:buSzPct val="100000"/>
              <a:buChar char="●"/>
            </a:pPr>
            <a:r>
              <a:rPr lang="en-US">
                <a:solidFill>
                  <a:srgbClr val="0055AA"/>
                </a:solidFill>
                <a:extLst>
                  <a:ext uri="http://customooxmlschemas.google.com/">
                    <go:slidesCustomData xmlns:go="http://customooxmlschemas.google.com/" textRoundtripDataId="25"/>
                  </a:ext>
                </a:extLst>
              </a:rPr>
              <a:t>Linear HCAHPS measures for select domains were added to encourage improvement across continuum of scores and not just top box.</a:t>
            </a:r>
            <a:endParaRPr>
              <a:solidFill>
                <a:srgbClr val="0055AA"/>
              </a:solidFill>
              <a:extLst>
                <a:ext uri="http://customooxmlschemas.google.com/">
                  <go:slidesCustomData xmlns:go="http://customooxmlschemas.google.com/" textRoundtripDataId="26"/>
                </a:ext>
              </a:extLst>
            </a:endParaRPr>
          </a:p>
          <a:p>
            <a:pPr indent="-366395" lvl="0" marL="457200" marR="0" rtl="0" algn="l">
              <a:lnSpc>
                <a:spcPct val="100000"/>
              </a:lnSpc>
              <a:spcBef>
                <a:spcPts val="1000"/>
              </a:spcBef>
              <a:spcAft>
                <a:spcPts val="1000"/>
              </a:spcAft>
              <a:buClr>
                <a:srgbClr val="0055AA"/>
              </a:buClr>
              <a:buSzPct val="100000"/>
              <a:buChar char="●"/>
            </a:pPr>
            <a:r>
              <a:rPr lang="en-US">
                <a:solidFill>
                  <a:srgbClr val="0055AA"/>
                </a:solidFill>
                <a:extLst>
                  <a:ext uri="http://customooxmlschemas.google.com/">
                    <go:slidesCustomData xmlns:go="http://customooxmlschemas.google.com/" textRoundtripDataId="27"/>
                  </a:ext>
                </a:extLst>
              </a:rPr>
              <a:t>HCAHPS consistency points are weighted twice that of VBP</a:t>
            </a:r>
            <a:r>
              <a:rPr lang="en-US">
                <a:solidFill>
                  <a:srgbClr val="0055AA"/>
                </a:solidFill>
              </a:rPr>
              <a:t>.</a:t>
            </a:r>
            <a:endParaRPr/>
          </a:p>
        </p:txBody>
      </p:sp>
      <p:sp>
        <p:nvSpPr>
          <p:cNvPr id="859" name="Google Shape;859;p18"/>
          <p:cNvSpPr txBox="1"/>
          <p:nvPr>
            <p:ph idx="4294967295" type="body"/>
          </p:nvPr>
        </p:nvSpPr>
        <p:spPr>
          <a:xfrm>
            <a:off x="6176775" y="1281875"/>
            <a:ext cx="5651700" cy="4659900"/>
          </a:xfrm>
          <a:prstGeom prst="rect">
            <a:avLst/>
          </a:prstGeom>
          <a:noFill/>
          <a:ln>
            <a:noFill/>
          </a:ln>
        </p:spPr>
        <p:txBody>
          <a:bodyPr anchorCtr="0" anchor="t" bIns="45700" lIns="91425" spcFirstLastPara="1" rIns="91425" wrap="square" tIns="45700">
            <a:normAutofit lnSpcReduction="20000"/>
          </a:bodyPr>
          <a:lstStyle/>
          <a:p>
            <a:pPr indent="0" lvl="0" marL="0" marR="0" rtl="0" algn="l">
              <a:lnSpc>
                <a:spcPct val="100000"/>
              </a:lnSpc>
              <a:spcBef>
                <a:spcPts val="0"/>
              </a:spcBef>
              <a:spcAft>
                <a:spcPts val="0"/>
              </a:spcAft>
              <a:buNone/>
            </a:pPr>
            <a:r>
              <a:rPr b="1" lang="en-US"/>
              <a:t>HCAHPS Discussion questions</a:t>
            </a:r>
            <a:r>
              <a:rPr lang="en-US"/>
              <a:t>: </a:t>
            </a:r>
            <a:endParaRPr/>
          </a:p>
          <a:p>
            <a:pPr indent="-406400" lvl="0" marL="457200" marR="0" rtl="0" algn="l">
              <a:lnSpc>
                <a:spcPct val="100000"/>
              </a:lnSpc>
              <a:spcBef>
                <a:spcPts val="1000"/>
              </a:spcBef>
              <a:spcAft>
                <a:spcPts val="0"/>
              </a:spcAft>
              <a:buSzPts val="2800"/>
              <a:buChar char="•"/>
            </a:pPr>
            <a:r>
              <a:rPr lang="en-US"/>
              <a:t>Should we remove linear measures?</a:t>
            </a:r>
            <a:endParaRPr/>
          </a:p>
          <a:p>
            <a:pPr indent="-406400" lvl="0" marL="457200" marR="0" rtl="0" algn="l">
              <a:lnSpc>
                <a:spcPct val="100000"/>
              </a:lnSpc>
              <a:spcBef>
                <a:spcPts val="1000"/>
              </a:spcBef>
              <a:spcAft>
                <a:spcPts val="0"/>
              </a:spcAft>
              <a:buSzPts val="2800"/>
              <a:buChar char="•"/>
            </a:pPr>
            <a:r>
              <a:rPr lang="en-US"/>
              <a:t>Correct HCAHPS consistency weighting to be proportional to VBP weighting of top box and consistency?</a:t>
            </a:r>
            <a:endParaRPr/>
          </a:p>
          <a:p>
            <a:pPr indent="0" lvl="0" marL="0" marR="0" rtl="0" algn="l">
              <a:lnSpc>
                <a:spcPct val="100000"/>
              </a:lnSpc>
              <a:spcBef>
                <a:spcPts val="1000"/>
              </a:spcBef>
              <a:spcAft>
                <a:spcPts val="0"/>
              </a:spcAft>
              <a:buNone/>
            </a:pPr>
            <a:r>
              <a:t/>
            </a:r>
            <a:endParaRPr/>
          </a:p>
          <a:p>
            <a:pPr indent="0" lvl="0" marL="0" marR="0" rtl="0" algn="l">
              <a:lnSpc>
                <a:spcPct val="100000"/>
              </a:lnSpc>
              <a:spcBef>
                <a:spcPts val="1000"/>
              </a:spcBef>
              <a:spcAft>
                <a:spcPts val="1000"/>
              </a:spcAft>
              <a:buNone/>
            </a:pPr>
            <a:r>
              <a:rPr lang="en-US"/>
              <a:t>*Discuss overall PCE domain weight after discussion of other measures and domains.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3" name="Shape 863"/>
        <p:cNvGrpSpPr/>
        <p:nvPr/>
      </p:nvGrpSpPr>
      <p:grpSpPr>
        <a:xfrm>
          <a:off x="0" y="0"/>
          <a:ext cx="0" cy="0"/>
          <a:chOff x="0" y="0"/>
          <a:chExt cx="0" cy="0"/>
        </a:xfrm>
      </p:grpSpPr>
      <p:sp>
        <p:nvSpPr>
          <p:cNvPr id="864" name="Google Shape;864;g3851db09db8_3_0"/>
          <p:cNvSpPr txBox="1"/>
          <p:nvPr>
            <p:ph type="title"/>
          </p:nvPr>
        </p:nvSpPr>
        <p:spPr>
          <a:xfrm>
            <a:off x="950825" y="321871"/>
            <a:ext cx="10515600" cy="96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lang="en-US"/>
              <a:t>Person and Community (PCE) Domain:  Timely Follow Up Measures</a:t>
            </a:r>
            <a:endParaRPr/>
          </a:p>
        </p:txBody>
      </p:sp>
      <p:sp>
        <p:nvSpPr>
          <p:cNvPr id="865" name="Google Shape;865;g3851db09db8_3_0"/>
          <p:cNvSpPr txBox="1"/>
          <p:nvPr>
            <p:ph idx="4294967295" type="body"/>
          </p:nvPr>
        </p:nvSpPr>
        <p:spPr>
          <a:xfrm>
            <a:off x="706950" y="1556750"/>
            <a:ext cx="5569800" cy="4659900"/>
          </a:xfrm>
          <a:prstGeom prst="rect">
            <a:avLst/>
          </a:prstGeom>
          <a:noFill/>
          <a:ln>
            <a:noFill/>
          </a:ln>
        </p:spPr>
        <p:txBody>
          <a:bodyPr anchorCtr="0" anchor="t" bIns="45700" lIns="91425" spcFirstLastPara="1" rIns="91425" wrap="square" tIns="45700">
            <a:normAutofit fontScale="70000" lnSpcReduction="10000"/>
          </a:bodyPr>
          <a:lstStyle/>
          <a:p>
            <a:pPr indent="0" lvl="0" marL="0" marR="0" rtl="0" algn="l">
              <a:lnSpc>
                <a:spcPct val="114000"/>
              </a:lnSpc>
              <a:spcBef>
                <a:spcPts val="1000"/>
              </a:spcBef>
              <a:spcAft>
                <a:spcPts val="0"/>
              </a:spcAft>
              <a:buNone/>
            </a:pPr>
            <a:r>
              <a:rPr lang="en-US">
                <a:solidFill>
                  <a:srgbClr val="0055AA"/>
                </a:solidFill>
              </a:rPr>
              <a:t>Maryland added the Timely Follow-Up (TFU) for Medicare, Medicaid, and Medicare within hospital disparity gap measures to the PCE domain (10% of QBR) to encourage care coordination across settings for people with six chronic conditions:</a:t>
            </a:r>
            <a:endParaRPr>
              <a:solidFill>
                <a:srgbClr val="0055AA"/>
              </a:solidFill>
            </a:endParaRPr>
          </a:p>
          <a:p>
            <a:pPr indent="-353060" lvl="0" marL="457200" marR="0" rtl="0" algn="l">
              <a:lnSpc>
                <a:spcPct val="114000"/>
              </a:lnSpc>
              <a:spcBef>
                <a:spcPts val="1000"/>
              </a:spcBef>
              <a:spcAft>
                <a:spcPts val="0"/>
              </a:spcAft>
              <a:buClr>
                <a:srgbClr val="0055AA"/>
              </a:buClr>
              <a:buSzPct val="100000"/>
              <a:buChar char="●"/>
            </a:pPr>
            <a:r>
              <a:rPr lang="en-US">
                <a:solidFill>
                  <a:srgbClr val="0055AA"/>
                </a:solidFill>
              </a:rPr>
              <a:t>Maryland has improved on Medicare TFU and out-performs the nation; Maryland has not improved on the TFU medicare disparity gap measure.</a:t>
            </a:r>
            <a:endParaRPr>
              <a:solidFill>
                <a:srgbClr val="0055AA"/>
              </a:solidFill>
            </a:endParaRPr>
          </a:p>
          <a:p>
            <a:pPr indent="-353060" lvl="0" marL="457200" marR="0" rtl="0" algn="l">
              <a:lnSpc>
                <a:spcPct val="114000"/>
              </a:lnSpc>
              <a:spcBef>
                <a:spcPts val="0"/>
              </a:spcBef>
              <a:spcAft>
                <a:spcPts val="0"/>
              </a:spcAft>
              <a:buClr>
                <a:srgbClr val="0055AA"/>
              </a:buClr>
              <a:buSzPct val="100000"/>
              <a:buChar char="●"/>
            </a:pPr>
            <a:r>
              <a:rPr lang="en-US">
                <a:solidFill>
                  <a:srgbClr val="0055AA"/>
                </a:solidFill>
              </a:rPr>
              <a:t>Medicaid TFU is largely unchanged, and much lower than Medicare TFU; AHEAD model includes new Medicaid Primary Care Model.</a:t>
            </a:r>
            <a:endParaRPr/>
          </a:p>
        </p:txBody>
      </p:sp>
      <p:sp>
        <p:nvSpPr>
          <p:cNvPr id="866" name="Google Shape;866;g3851db09db8_3_0"/>
          <p:cNvSpPr txBox="1"/>
          <p:nvPr>
            <p:ph idx="4294967295" type="body"/>
          </p:nvPr>
        </p:nvSpPr>
        <p:spPr>
          <a:xfrm>
            <a:off x="6440801" y="1614100"/>
            <a:ext cx="5105100" cy="46599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None/>
            </a:pPr>
            <a:r>
              <a:rPr b="1" lang="en-US" sz="2400">
                <a:solidFill>
                  <a:srgbClr val="0055AA"/>
                </a:solidFill>
              </a:rPr>
              <a:t>TFU discussion questions:</a:t>
            </a:r>
            <a:endParaRPr b="1" sz="2400">
              <a:solidFill>
                <a:srgbClr val="0055AA"/>
              </a:solidFill>
            </a:endParaRPr>
          </a:p>
          <a:p>
            <a:pPr indent="-381000" lvl="0" marL="457200" marR="0" rtl="0" algn="l">
              <a:lnSpc>
                <a:spcPct val="100000"/>
              </a:lnSpc>
              <a:spcBef>
                <a:spcPts val="1000"/>
              </a:spcBef>
              <a:spcAft>
                <a:spcPts val="0"/>
              </a:spcAft>
              <a:buClr>
                <a:srgbClr val="0055AA"/>
              </a:buClr>
              <a:buSzPts val="2400"/>
              <a:buChar char="●"/>
            </a:pPr>
            <a:r>
              <a:rPr lang="en-US" sz="2400">
                <a:solidFill>
                  <a:srgbClr val="0055AA"/>
                </a:solidFill>
              </a:rPr>
              <a:t>Should the Medicare TFU and disparity gap measures be maintained in payment program for RY 2028?</a:t>
            </a:r>
            <a:endParaRPr sz="2400">
              <a:solidFill>
                <a:srgbClr val="0055AA"/>
              </a:solidFill>
            </a:endParaRPr>
          </a:p>
          <a:p>
            <a:pPr indent="-381000" lvl="0" marL="457200" rtl="0" algn="l">
              <a:lnSpc>
                <a:spcPct val="100000"/>
              </a:lnSpc>
              <a:spcBef>
                <a:spcPts val="0"/>
              </a:spcBef>
              <a:spcAft>
                <a:spcPts val="0"/>
              </a:spcAft>
              <a:buClr>
                <a:srgbClr val="0055AA"/>
              </a:buClr>
              <a:buSzPts val="2400"/>
              <a:buChar char="●"/>
            </a:pPr>
            <a:r>
              <a:rPr lang="en-US" sz="2400">
                <a:solidFill>
                  <a:srgbClr val="0055AA"/>
                </a:solidFill>
              </a:rPr>
              <a:t>Should the Medicaid TFU be maintained in payment program for RY 2028?</a:t>
            </a:r>
            <a:endParaRPr sz="2400">
              <a:solidFill>
                <a:srgbClr val="0055AA"/>
              </a:solidFill>
            </a:endParaRPr>
          </a:p>
          <a:p>
            <a:pPr indent="0" lvl="0" marL="0" rtl="0" algn="l">
              <a:lnSpc>
                <a:spcPct val="100000"/>
              </a:lnSpc>
              <a:spcBef>
                <a:spcPts val="1000"/>
              </a:spcBef>
              <a:spcAft>
                <a:spcPts val="0"/>
              </a:spcAft>
              <a:buNone/>
            </a:pPr>
            <a:r>
              <a:t/>
            </a:r>
            <a:endParaRPr sz="2400">
              <a:solidFill>
                <a:srgbClr val="0055AA"/>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2"/>
          <p:cNvSpPr txBox="1"/>
          <p:nvPr>
            <p:ph idx="1" type="body"/>
          </p:nvPr>
        </p:nvSpPr>
        <p:spPr>
          <a:xfrm>
            <a:off x="696475" y="1245700"/>
            <a:ext cx="10681200" cy="44322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0"/>
              </a:spcBef>
              <a:spcAft>
                <a:spcPts val="0"/>
              </a:spcAft>
              <a:buSzPts val="2400"/>
              <a:buChar char="•"/>
            </a:pPr>
            <a:r>
              <a:rPr lang="en-US"/>
              <a:t>Welcome and introductions, webinar housekeeping</a:t>
            </a:r>
            <a:endParaRPr/>
          </a:p>
          <a:p>
            <a:pPr indent="-381000" lvl="0" marL="457200" rtl="0" algn="l">
              <a:lnSpc>
                <a:spcPct val="100000"/>
              </a:lnSpc>
              <a:spcBef>
                <a:spcPts val="1000"/>
              </a:spcBef>
              <a:spcAft>
                <a:spcPts val="0"/>
              </a:spcAft>
              <a:buSzPts val="2400"/>
              <a:buChar char="•"/>
            </a:pPr>
            <a:r>
              <a:rPr lang="en-US"/>
              <a:t>AHEAD Updates and Quality Program Transition Update</a:t>
            </a:r>
            <a:endParaRPr/>
          </a:p>
          <a:p>
            <a:pPr indent="-381000" lvl="0" marL="457200" rtl="0" algn="l">
              <a:lnSpc>
                <a:spcPct val="100000"/>
              </a:lnSpc>
              <a:spcBef>
                <a:spcPts val="1000"/>
              </a:spcBef>
              <a:spcAft>
                <a:spcPts val="0"/>
              </a:spcAft>
              <a:buSzPts val="2400"/>
              <a:buChar char="•"/>
            </a:pPr>
            <a:r>
              <a:rPr lang="en-US"/>
              <a:t>Quality Based Reimbursement (QBR) Policy RY 2028 Draft Discussion</a:t>
            </a:r>
            <a:endParaRPr/>
          </a:p>
          <a:p>
            <a:pPr indent="-381000" lvl="0" marL="457200" rtl="0" algn="l">
              <a:lnSpc>
                <a:spcPct val="100000"/>
              </a:lnSpc>
              <a:spcBef>
                <a:spcPts val="1000"/>
              </a:spcBef>
              <a:spcAft>
                <a:spcPts val="0"/>
              </a:spcAft>
              <a:buSzPts val="2400"/>
              <a:buChar char="•"/>
            </a:pPr>
            <a:r>
              <a:rPr lang="en-US">
                <a:extLst>
                  <a:ext uri="http://customooxmlschemas.google.com/">
                    <go:slidesCustomData xmlns:go="http://customooxmlschemas.google.com/" textRoundtripDataId="0"/>
                  </a:ext>
                </a:extLst>
              </a:rPr>
              <a:t>Inpatient Length of Stay </a:t>
            </a:r>
            <a:r>
              <a:rPr lang="en-US">
                <a:extLst>
                  <a:ext uri="http://customooxmlschemas.google.com/">
                    <go:slidesCustomData xmlns:go="http://customooxmlschemas.google.com/" textRoundtripDataId="1"/>
                  </a:ext>
                </a:extLst>
              </a:rPr>
              <a:t>Incentive</a:t>
            </a:r>
            <a:endParaRPr/>
          </a:p>
          <a:p>
            <a:pPr indent="-381000" lvl="0" marL="457200" rtl="0" algn="l">
              <a:lnSpc>
                <a:spcPct val="100000"/>
              </a:lnSpc>
              <a:spcBef>
                <a:spcPts val="1000"/>
              </a:spcBef>
              <a:spcAft>
                <a:spcPts val="0"/>
              </a:spcAft>
              <a:buSzPts val="2400"/>
              <a:buChar char="•"/>
            </a:pPr>
            <a:r>
              <a:rPr lang="en-US">
                <a:extLst>
                  <a:ext uri="http://customooxmlschemas.google.com/">
                    <go:slidesCustomData xmlns:go="http://customooxmlschemas.google.com/" textRoundtripDataId="2"/>
                  </a:ext>
                </a:extLst>
              </a:rPr>
              <a:t>ED Updates </a:t>
            </a:r>
            <a:endParaRPr>
              <a:extLst>
                <a:ext uri="http://customooxmlschemas.google.com/">
                  <go:slidesCustomData xmlns:go="http://customooxmlschemas.google.com/" textRoundtripDataId="3"/>
                </a:ext>
              </a:extLst>
            </a:endParaRPr>
          </a:p>
          <a:p>
            <a:pPr indent="-342900" lvl="1" marL="914400" rtl="0" algn="l">
              <a:lnSpc>
                <a:spcPct val="100000"/>
              </a:lnSpc>
              <a:spcBef>
                <a:spcPts val="1000"/>
              </a:spcBef>
              <a:spcAft>
                <a:spcPts val="0"/>
              </a:spcAft>
              <a:buSzPts val="1800"/>
              <a:buChar char="•"/>
            </a:pPr>
            <a:r>
              <a:rPr lang="en-US">
                <a:extLst>
                  <a:ext uri="http://customooxmlschemas.google.com/">
                    <go:slidesCustomData xmlns:go="http://customooxmlschemas.google.com/" textRoundtripDataId="4"/>
                  </a:ext>
                </a:extLst>
              </a:rPr>
              <a:t>ED Wait Time Reduction Commission </a:t>
            </a:r>
            <a:r>
              <a:rPr lang="en-US"/>
              <a:t>Legislative Report Status</a:t>
            </a:r>
            <a:endParaRPr/>
          </a:p>
          <a:p>
            <a:pPr indent="-342900" lvl="1" marL="914400" rtl="0" algn="l">
              <a:lnSpc>
                <a:spcPct val="100000"/>
              </a:lnSpc>
              <a:spcBef>
                <a:spcPts val="1000"/>
              </a:spcBef>
              <a:spcAft>
                <a:spcPts val="0"/>
              </a:spcAft>
              <a:buSzPts val="1800"/>
              <a:buChar char="•"/>
            </a:pPr>
            <a:r>
              <a:rPr lang="en-US"/>
              <a:t>ED Best Practices Draft Policy</a:t>
            </a:r>
            <a:endParaRPr/>
          </a:p>
          <a:p>
            <a:pPr indent="-342900" lvl="1" marL="914400" rtl="0" algn="l">
              <a:lnSpc>
                <a:spcPct val="100000"/>
              </a:lnSpc>
              <a:spcBef>
                <a:spcPts val="1000"/>
              </a:spcBef>
              <a:spcAft>
                <a:spcPts val="0"/>
              </a:spcAft>
              <a:buSzPts val="1800"/>
              <a:buChar char="•"/>
            </a:pPr>
            <a:r>
              <a:rPr lang="en-US">
                <a:extLst>
                  <a:ext uri="http://customooxmlschemas.google.com/">
                    <go:slidesCustomData xmlns:go="http://customooxmlschemas.google.com/" textRoundtripDataId="5"/>
                  </a:ext>
                </a:extLst>
              </a:rPr>
              <a:t>ED LOS Risk-Adjustment Measure for RY27 QBR</a:t>
            </a:r>
            <a:endParaRPr sz="1800">
              <a:solidFill>
                <a:srgbClr val="000000"/>
              </a:solidFill>
            </a:endParaRPr>
          </a:p>
          <a:p>
            <a:pPr indent="0" lvl="0" marL="0" rtl="0" algn="l">
              <a:lnSpc>
                <a:spcPct val="100000"/>
              </a:lnSpc>
              <a:spcBef>
                <a:spcPts val="1000"/>
              </a:spcBef>
              <a:spcAft>
                <a:spcPts val="0"/>
              </a:spcAft>
              <a:buSzPts val="2000"/>
              <a:buNone/>
            </a:pPr>
            <a:r>
              <a:t/>
            </a:r>
            <a:endParaRPr>
              <a:solidFill>
                <a:srgbClr val="000000"/>
              </a:solidFill>
            </a:endParaRPr>
          </a:p>
          <a:p>
            <a:pPr indent="0" lvl="0" marL="0" marR="0" rtl="0" algn="just">
              <a:lnSpc>
                <a:spcPct val="200000"/>
              </a:lnSpc>
              <a:spcBef>
                <a:spcPts val="1000"/>
              </a:spcBef>
              <a:spcAft>
                <a:spcPts val="1000"/>
              </a:spcAft>
              <a:buSzPts val="2000"/>
              <a:buNone/>
            </a:pPr>
            <a:r>
              <a:t/>
            </a:r>
            <a:endParaRPr sz="1800">
              <a:highlight>
                <a:schemeClr val="lt1"/>
              </a:highlight>
            </a:endParaRPr>
          </a:p>
        </p:txBody>
      </p:sp>
      <p:sp>
        <p:nvSpPr>
          <p:cNvPr id="617" name="Google Shape;617;p2"/>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
        <p:nvSpPr>
          <p:cNvPr id="618" name="Google Shape;618;p2"/>
          <p:cNvSpPr txBox="1"/>
          <p:nvPr>
            <p:ph type="title"/>
          </p:nvPr>
        </p:nvSpPr>
        <p:spPr>
          <a:xfrm>
            <a:off x="996952" y="364877"/>
            <a:ext cx="10515600" cy="1013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lang="en-US"/>
              <a:t>Meeting Agenda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0" name="Shape 870"/>
        <p:cNvGrpSpPr/>
        <p:nvPr/>
      </p:nvGrpSpPr>
      <p:grpSpPr>
        <a:xfrm>
          <a:off x="0" y="0"/>
          <a:ext cx="0" cy="0"/>
          <a:chOff x="0" y="0"/>
          <a:chExt cx="0" cy="0"/>
        </a:xfrm>
      </p:grpSpPr>
      <p:sp>
        <p:nvSpPr>
          <p:cNvPr id="871" name="Google Shape;871;g3851db09db8_3_5"/>
          <p:cNvSpPr txBox="1"/>
          <p:nvPr>
            <p:ph type="title"/>
          </p:nvPr>
        </p:nvSpPr>
        <p:spPr>
          <a:xfrm>
            <a:off x="950825" y="321871"/>
            <a:ext cx="10515600" cy="96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lang="en-US"/>
              <a:t>Person and Community (PCE) Domain:  ED LOS </a:t>
            </a:r>
            <a:endParaRPr/>
          </a:p>
        </p:txBody>
      </p:sp>
      <p:sp>
        <p:nvSpPr>
          <p:cNvPr id="872" name="Google Shape;872;g3851db09db8_3_5"/>
          <p:cNvSpPr txBox="1"/>
          <p:nvPr>
            <p:ph idx="4294967295" type="body"/>
          </p:nvPr>
        </p:nvSpPr>
        <p:spPr>
          <a:xfrm>
            <a:off x="728250" y="1223075"/>
            <a:ext cx="4437600" cy="4659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1000"/>
              </a:spcBef>
              <a:spcAft>
                <a:spcPts val="0"/>
              </a:spcAft>
              <a:buNone/>
            </a:pPr>
            <a:r>
              <a:rPr lang="en-US" sz="2400">
                <a:solidFill>
                  <a:srgbClr val="0055AA"/>
                </a:solidFill>
              </a:rPr>
              <a:t>Maryland added the ED Length of Stay measure (10% of QBR) to the PCE domain because:</a:t>
            </a:r>
            <a:endParaRPr sz="2400">
              <a:solidFill>
                <a:srgbClr val="0055AA"/>
              </a:solidFill>
            </a:endParaRPr>
          </a:p>
          <a:p>
            <a:pPr indent="-381000" lvl="0" marL="457200" marR="0" rtl="0" algn="l">
              <a:lnSpc>
                <a:spcPct val="100000"/>
              </a:lnSpc>
              <a:spcBef>
                <a:spcPts val="1000"/>
              </a:spcBef>
              <a:spcAft>
                <a:spcPts val="0"/>
              </a:spcAft>
              <a:buClr>
                <a:srgbClr val="0055AA"/>
              </a:buClr>
              <a:buSzPts val="2400"/>
              <a:buChar char="●"/>
            </a:pPr>
            <a:r>
              <a:rPr lang="en-US" sz="2400">
                <a:solidFill>
                  <a:srgbClr val="0055AA"/>
                </a:solidFill>
              </a:rPr>
              <a:t>Maryland has much longer wait times and compared to the nation</a:t>
            </a:r>
            <a:endParaRPr sz="2400">
              <a:solidFill>
                <a:srgbClr val="0055AA"/>
              </a:solidFill>
            </a:endParaRPr>
          </a:p>
          <a:p>
            <a:pPr indent="-381000" lvl="0" marL="457200" marR="0" rtl="0" algn="l">
              <a:lnSpc>
                <a:spcPct val="100000"/>
              </a:lnSpc>
              <a:spcBef>
                <a:spcPts val="0"/>
              </a:spcBef>
              <a:spcAft>
                <a:spcPts val="0"/>
              </a:spcAft>
              <a:buClr>
                <a:srgbClr val="0055AA"/>
              </a:buClr>
              <a:buSzPts val="2400"/>
              <a:buChar char="●"/>
            </a:pPr>
            <a:r>
              <a:rPr lang="en-US" sz="2400">
                <a:solidFill>
                  <a:srgbClr val="0055AA"/>
                </a:solidFill>
              </a:rPr>
              <a:t>Area of public concern</a:t>
            </a:r>
            <a:endParaRPr sz="2400">
              <a:solidFill>
                <a:srgbClr val="0055AA"/>
              </a:solidFill>
            </a:endParaRPr>
          </a:p>
          <a:p>
            <a:pPr indent="-381000" lvl="0" marL="457200" marR="0" rtl="0" algn="l">
              <a:lnSpc>
                <a:spcPct val="100000"/>
              </a:lnSpc>
              <a:spcBef>
                <a:spcPts val="0"/>
              </a:spcBef>
              <a:spcAft>
                <a:spcPts val="0"/>
              </a:spcAft>
              <a:buClr>
                <a:srgbClr val="0055AA"/>
              </a:buClr>
              <a:buSzPts val="2400"/>
              <a:buChar char="●"/>
            </a:pPr>
            <a:r>
              <a:rPr lang="en-US" sz="2400">
                <a:solidFill>
                  <a:srgbClr val="0055AA"/>
                </a:solidFill>
              </a:rPr>
              <a:t>Longstanding state legislature concerns</a:t>
            </a:r>
            <a:endParaRPr sz="2400">
              <a:solidFill>
                <a:srgbClr val="0055AA"/>
              </a:solidFill>
            </a:endParaRPr>
          </a:p>
          <a:p>
            <a:pPr indent="-381000" lvl="0" marL="457200" rtl="0" algn="l">
              <a:lnSpc>
                <a:spcPct val="100000"/>
              </a:lnSpc>
              <a:spcBef>
                <a:spcPts val="0"/>
              </a:spcBef>
              <a:spcAft>
                <a:spcPts val="0"/>
              </a:spcAft>
              <a:buClr>
                <a:srgbClr val="0055AA"/>
              </a:buClr>
              <a:buSzPts val="2400"/>
              <a:buChar char="●"/>
            </a:pPr>
            <a:r>
              <a:rPr lang="en-US" sz="2400">
                <a:solidFill>
                  <a:srgbClr val="0055AA"/>
                </a:solidFill>
              </a:rPr>
              <a:t>Longer ED LOS is a patient experience and patient safety concern</a:t>
            </a:r>
            <a:endParaRPr sz="2400">
              <a:solidFill>
                <a:srgbClr val="0055AA"/>
              </a:solidFill>
            </a:endParaRPr>
          </a:p>
          <a:p>
            <a:pPr indent="0" lvl="0" marL="914400" marR="0" rtl="0" algn="l">
              <a:lnSpc>
                <a:spcPct val="100000"/>
              </a:lnSpc>
              <a:spcBef>
                <a:spcPts val="1000"/>
              </a:spcBef>
              <a:spcAft>
                <a:spcPts val="0"/>
              </a:spcAft>
              <a:buNone/>
            </a:pPr>
            <a:r>
              <a:t/>
            </a:r>
            <a:endParaRPr sz="2400"/>
          </a:p>
        </p:txBody>
      </p:sp>
      <p:sp>
        <p:nvSpPr>
          <p:cNvPr id="873" name="Google Shape;873;g3851db09db8_3_5"/>
          <p:cNvSpPr txBox="1"/>
          <p:nvPr>
            <p:ph idx="4294967295" type="body"/>
          </p:nvPr>
        </p:nvSpPr>
        <p:spPr>
          <a:xfrm>
            <a:off x="5660425" y="1179500"/>
            <a:ext cx="5085600" cy="4659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1000"/>
              </a:spcBef>
              <a:spcAft>
                <a:spcPts val="0"/>
              </a:spcAft>
              <a:buNone/>
            </a:pPr>
            <a:r>
              <a:rPr b="1" lang="en-US" sz="2400">
                <a:solidFill>
                  <a:srgbClr val="0055AA"/>
                </a:solidFill>
              </a:rPr>
              <a:t>ED LOS question:</a:t>
            </a:r>
            <a:endParaRPr b="1" sz="2400">
              <a:solidFill>
                <a:srgbClr val="0055AA"/>
              </a:solidFill>
            </a:endParaRPr>
          </a:p>
          <a:p>
            <a:pPr indent="-381000" lvl="0" marL="457200" marR="0" rtl="0" algn="l">
              <a:lnSpc>
                <a:spcPct val="100000"/>
              </a:lnSpc>
              <a:spcBef>
                <a:spcPts val="1000"/>
              </a:spcBef>
              <a:spcAft>
                <a:spcPts val="0"/>
              </a:spcAft>
              <a:buClr>
                <a:srgbClr val="0055AA"/>
              </a:buClr>
              <a:buSzPts val="2400"/>
              <a:buChar char="●"/>
            </a:pPr>
            <a:r>
              <a:rPr lang="en-US" sz="2400">
                <a:solidFill>
                  <a:srgbClr val="0055AA"/>
                </a:solidFill>
              </a:rPr>
              <a:t>Should an </a:t>
            </a:r>
            <a:r>
              <a:rPr lang="en-US" sz="2400">
                <a:solidFill>
                  <a:srgbClr val="0055AA"/>
                </a:solidFill>
              </a:rPr>
              <a:t>ED LOS measure be maintained in FY 2028 QBR?</a:t>
            </a:r>
            <a:endParaRPr sz="2400">
              <a:solidFill>
                <a:srgbClr val="0055AA"/>
              </a:solidFill>
            </a:endParaRPr>
          </a:p>
          <a:p>
            <a:pPr indent="0" lvl="0" marL="0" marR="0" rtl="0" algn="l">
              <a:lnSpc>
                <a:spcPct val="100000"/>
              </a:lnSpc>
              <a:spcBef>
                <a:spcPts val="1000"/>
              </a:spcBef>
              <a:spcAft>
                <a:spcPts val="0"/>
              </a:spcAft>
              <a:buNone/>
            </a:pPr>
            <a:r>
              <a:t/>
            </a:r>
            <a:endParaRPr sz="2400">
              <a:solidFill>
                <a:srgbClr val="0055AA"/>
              </a:solidFill>
            </a:endParaRPr>
          </a:p>
          <a:p>
            <a:pPr indent="0" lvl="0" marL="0" marR="0" rtl="0" algn="l">
              <a:lnSpc>
                <a:spcPct val="100000"/>
              </a:lnSpc>
              <a:spcBef>
                <a:spcPts val="1000"/>
              </a:spcBef>
              <a:spcAft>
                <a:spcPts val="0"/>
              </a:spcAft>
              <a:buNone/>
            </a:pPr>
            <a:r>
              <a:rPr lang="en-US" sz="2100">
                <a:solidFill>
                  <a:srgbClr val="0055AA"/>
                </a:solidFill>
              </a:rPr>
              <a:t>Notes:  </a:t>
            </a:r>
            <a:endParaRPr sz="2100">
              <a:solidFill>
                <a:srgbClr val="0055AA"/>
              </a:solidFill>
            </a:endParaRPr>
          </a:p>
          <a:p>
            <a:pPr indent="0" lvl="0" marL="0" marR="0" rtl="0" algn="l">
              <a:lnSpc>
                <a:spcPct val="100000"/>
              </a:lnSpc>
              <a:spcBef>
                <a:spcPts val="1000"/>
              </a:spcBef>
              <a:spcAft>
                <a:spcPts val="0"/>
              </a:spcAft>
              <a:buNone/>
            </a:pPr>
            <a:r>
              <a:rPr lang="en-US" sz="2100">
                <a:solidFill>
                  <a:srgbClr val="0055AA"/>
                </a:solidFill>
              </a:rPr>
              <a:t>RY2027 ED LOS risk-adjustment is under development.</a:t>
            </a:r>
            <a:endParaRPr sz="2100">
              <a:solidFill>
                <a:srgbClr val="0055AA"/>
              </a:solidFill>
            </a:endParaRPr>
          </a:p>
          <a:p>
            <a:pPr indent="0" lvl="0" marL="0" marR="0" rtl="0" algn="l">
              <a:lnSpc>
                <a:spcPct val="100000"/>
              </a:lnSpc>
              <a:spcBef>
                <a:spcPts val="1000"/>
              </a:spcBef>
              <a:spcAft>
                <a:spcPts val="0"/>
              </a:spcAft>
              <a:buNone/>
            </a:pPr>
            <a:r>
              <a:rPr lang="en-US" sz="2100">
                <a:solidFill>
                  <a:srgbClr val="0055AA"/>
                </a:solidFill>
              </a:rPr>
              <a:t>CMS has developed a new eCQM on ED Access and Timeliness that can be voluntarily reported in CY2027 and will be mandatory for reporting in CY2028.</a:t>
            </a:r>
            <a:endParaRPr sz="2100">
              <a:solidFill>
                <a:srgbClr val="0055AA"/>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7" name="Shape 877"/>
        <p:cNvGrpSpPr/>
        <p:nvPr/>
      </p:nvGrpSpPr>
      <p:grpSpPr>
        <a:xfrm>
          <a:off x="0" y="0"/>
          <a:ext cx="0" cy="0"/>
          <a:chOff x="0" y="0"/>
          <a:chExt cx="0" cy="0"/>
        </a:xfrm>
      </p:grpSpPr>
      <p:sp>
        <p:nvSpPr>
          <p:cNvPr id="878" name="Google Shape;878;g383f1736c94_0_1"/>
          <p:cNvSpPr txBox="1"/>
          <p:nvPr>
            <p:ph type="title"/>
          </p:nvPr>
        </p:nvSpPr>
        <p:spPr>
          <a:xfrm>
            <a:off x="950825" y="321871"/>
            <a:ext cx="10515600" cy="96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lang="en-US"/>
              <a:t>Safety Domain:  CDC </a:t>
            </a:r>
            <a:r>
              <a:rPr lang="en-US">
                <a:extLst>
                  <a:ext uri="http://customooxmlschemas.google.com/">
                    <go:slidesCustomData xmlns:go="http://customooxmlschemas.google.com/" textRoundtripDataId="28"/>
                  </a:ext>
                </a:extLst>
              </a:rPr>
              <a:t>NHSN</a:t>
            </a:r>
            <a:r>
              <a:rPr lang="en-US"/>
              <a:t> HAI Measures</a:t>
            </a:r>
            <a:endParaRPr/>
          </a:p>
        </p:txBody>
      </p:sp>
      <p:sp>
        <p:nvSpPr>
          <p:cNvPr id="879" name="Google Shape;879;g383f1736c94_0_1"/>
          <p:cNvSpPr txBox="1"/>
          <p:nvPr>
            <p:ph idx="4294967295" type="body"/>
          </p:nvPr>
        </p:nvSpPr>
        <p:spPr>
          <a:xfrm>
            <a:off x="0" y="905600"/>
            <a:ext cx="7423500" cy="5739000"/>
          </a:xfrm>
          <a:prstGeom prst="rect">
            <a:avLst/>
          </a:prstGeom>
          <a:noFill/>
          <a:ln>
            <a:noFill/>
          </a:ln>
        </p:spPr>
        <p:txBody>
          <a:bodyPr anchorCtr="0" anchor="t" bIns="45700" lIns="91425" spcFirstLastPara="1" rIns="91425" wrap="square" tIns="45700">
            <a:normAutofit fontScale="92500" lnSpcReduction="20000"/>
          </a:bodyPr>
          <a:lstStyle/>
          <a:p>
            <a:pPr indent="0" lvl="0" marL="457200" marR="0" rtl="0" algn="l">
              <a:lnSpc>
                <a:spcPct val="100000"/>
              </a:lnSpc>
              <a:spcBef>
                <a:spcPts val="1000"/>
              </a:spcBef>
              <a:spcAft>
                <a:spcPts val="0"/>
              </a:spcAft>
              <a:buNone/>
            </a:pPr>
            <a:r>
              <a:t/>
            </a:r>
            <a:endParaRPr sz="2000"/>
          </a:p>
          <a:p>
            <a:pPr indent="-381317" lvl="0" marL="457200" marR="0" rtl="0" algn="l">
              <a:lnSpc>
                <a:spcPct val="100000"/>
              </a:lnSpc>
              <a:spcBef>
                <a:spcPts val="1000"/>
              </a:spcBef>
              <a:spcAft>
                <a:spcPts val="0"/>
              </a:spcAft>
              <a:buClr>
                <a:srgbClr val="0055AA"/>
              </a:buClr>
              <a:buSzPct val="100000"/>
              <a:buChar char="●"/>
            </a:pPr>
            <a:r>
              <a:rPr lang="en-US" sz="2600">
                <a:solidFill>
                  <a:srgbClr val="0055AA"/>
                </a:solidFill>
              </a:rPr>
              <a:t>Based on CDC’s most recent analysis (performance year CY 2023) of CDC NHSN measures:</a:t>
            </a:r>
            <a:endParaRPr sz="2600">
              <a:solidFill>
                <a:srgbClr val="0055AA"/>
              </a:solidFill>
            </a:endParaRPr>
          </a:p>
          <a:p>
            <a:pPr indent="-346075" lvl="1" marL="914400" marR="0" rtl="0" algn="l">
              <a:lnSpc>
                <a:spcPct val="100000"/>
              </a:lnSpc>
              <a:spcBef>
                <a:spcPts val="1000"/>
              </a:spcBef>
              <a:spcAft>
                <a:spcPts val="0"/>
              </a:spcAft>
              <a:buClr>
                <a:srgbClr val="0055AA"/>
              </a:buClr>
              <a:buSzPct val="100000"/>
              <a:buChar char="○"/>
            </a:pPr>
            <a:r>
              <a:rPr lang="en-US" sz="2000">
                <a:solidFill>
                  <a:srgbClr val="0055AA"/>
                </a:solidFill>
              </a:rPr>
              <a:t>The nation out-performs Maryland although the differences are </a:t>
            </a:r>
            <a:r>
              <a:rPr lang="en-US" sz="2000">
                <a:solidFill>
                  <a:srgbClr val="0055AA"/>
                </a:solidFill>
                <a:extLst>
                  <a:ext uri="http://customooxmlschemas.google.com/">
                    <go:slidesCustomData xmlns:go="http://customooxmlschemas.google.com/" textRoundtripDataId="29"/>
                  </a:ext>
                </a:extLst>
              </a:rPr>
              <a:t>not all statistically significant</a:t>
            </a:r>
            <a:r>
              <a:rPr lang="en-US" sz="2000">
                <a:solidFill>
                  <a:srgbClr val="0055AA"/>
                </a:solidFill>
              </a:rPr>
              <a:t> </a:t>
            </a:r>
            <a:endParaRPr sz="2000">
              <a:solidFill>
                <a:srgbClr val="0055AA"/>
              </a:solidFill>
            </a:endParaRPr>
          </a:p>
          <a:p>
            <a:pPr indent="0" lvl="0" marL="0" marR="0" rtl="0" algn="l">
              <a:lnSpc>
                <a:spcPct val="100000"/>
              </a:lnSpc>
              <a:spcBef>
                <a:spcPts val="1000"/>
              </a:spcBef>
              <a:spcAft>
                <a:spcPts val="0"/>
              </a:spcAft>
              <a:buNone/>
            </a:pPr>
            <a:r>
              <a:t/>
            </a:r>
            <a:endParaRPr sz="2000">
              <a:solidFill>
                <a:srgbClr val="0055AA"/>
              </a:solidFill>
            </a:endParaRPr>
          </a:p>
          <a:p>
            <a:pPr indent="0" lvl="0" marL="0" marR="0" rtl="0" algn="l">
              <a:lnSpc>
                <a:spcPct val="100000"/>
              </a:lnSpc>
              <a:spcBef>
                <a:spcPts val="1000"/>
              </a:spcBef>
              <a:spcAft>
                <a:spcPts val="0"/>
              </a:spcAft>
              <a:buNone/>
            </a:pPr>
            <a:r>
              <a:t/>
            </a:r>
            <a:endParaRPr sz="2000">
              <a:solidFill>
                <a:srgbClr val="0055AA"/>
              </a:solidFill>
            </a:endParaRPr>
          </a:p>
          <a:p>
            <a:pPr indent="0" lvl="0" marL="0" marR="0" rtl="0" algn="l">
              <a:lnSpc>
                <a:spcPct val="100000"/>
              </a:lnSpc>
              <a:spcBef>
                <a:spcPts val="1000"/>
              </a:spcBef>
              <a:spcAft>
                <a:spcPts val="0"/>
              </a:spcAft>
              <a:buNone/>
            </a:pPr>
            <a:r>
              <a:t/>
            </a:r>
            <a:endParaRPr sz="2000">
              <a:solidFill>
                <a:srgbClr val="0055AA"/>
              </a:solidFill>
            </a:endParaRPr>
          </a:p>
          <a:p>
            <a:pPr indent="0" lvl="0" marL="0" marR="0" rtl="0" algn="l">
              <a:lnSpc>
                <a:spcPct val="100000"/>
              </a:lnSpc>
              <a:spcBef>
                <a:spcPts val="1000"/>
              </a:spcBef>
              <a:spcAft>
                <a:spcPts val="0"/>
              </a:spcAft>
              <a:buNone/>
            </a:pPr>
            <a:r>
              <a:t/>
            </a:r>
            <a:endParaRPr sz="2000">
              <a:solidFill>
                <a:srgbClr val="0055AA"/>
              </a:solidFill>
            </a:endParaRPr>
          </a:p>
          <a:p>
            <a:pPr indent="0" lvl="0" marL="0" marR="0" rtl="0" algn="l">
              <a:lnSpc>
                <a:spcPct val="100000"/>
              </a:lnSpc>
              <a:spcBef>
                <a:spcPts val="1000"/>
              </a:spcBef>
              <a:spcAft>
                <a:spcPts val="0"/>
              </a:spcAft>
              <a:buNone/>
            </a:pPr>
            <a:r>
              <a:t/>
            </a:r>
            <a:endParaRPr sz="2000">
              <a:solidFill>
                <a:srgbClr val="0055AA"/>
              </a:solidFill>
            </a:endParaRPr>
          </a:p>
          <a:p>
            <a:pPr indent="-346075" lvl="1" marL="914400" marR="0" rtl="0" algn="l">
              <a:lnSpc>
                <a:spcPct val="100000"/>
              </a:lnSpc>
              <a:spcBef>
                <a:spcPts val="1000"/>
              </a:spcBef>
              <a:spcAft>
                <a:spcPts val="0"/>
              </a:spcAft>
              <a:buClr>
                <a:srgbClr val="0055AA"/>
              </a:buClr>
              <a:buSzPct val="100000"/>
              <a:buChar char="○"/>
            </a:pPr>
            <a:r>
              <a:rPr lang="en-US" sz="2000">
                <a:solidFill>
                  <a:srgbClr val="0055AA"/>
                </a:solidFill>
              </a:rPr>
              <a:t>Maryland’s changes from 2022 show no significant change on 4 measures and improvement on 2 measures</a:t>
            </a:r>
            <a:endParaRPr sz="2000">
              <a:solidFill>
                <a:srgbClr val="0055AA"/>
              </a:solidFill>
            </a:endParaRPr>
          </a:p>
          <a:p>
            <a:pPr indent="-346075" lvl="1" marL="914400" marR="0" rtl="0" algn="l">
              <a:lnSpc>
                <a:spcPct val="100000"/>
              </a:lnSpc>
              <a:spcBef>
                <a:spcPts val="1000"/>
              </a:spcBef>
              <a:spcAft>
                <a:spcPts val="0"/>
              </a:spcAft>
              <a:buClr>
                <a:srgbClr val="0055AA"/>
              </a:buClr>
              <a:buSzPct val="100000"/>
              <a:buChar char="○"/>
            </a:pPr>
            <a:r>
              <a:rPr lang="en-US" sz="2000">
                <a:solidFill>
                  <a:srgbClr val="0055AA"/>
                </a:solidFill>
              </a:rPr>
              <a:t>Additional previous concerns regarding NHSN measures are related to small case numbers and surveillance bias.</a:t>
            </a:r>
            <a:endParaRPr sz="2000">
              <a:solidFill>
                <a:srgbClr val="0055AA"/>
              </a:solidFill>
            </a:endParaRPr>
          </a:p>
          <a:p>
            <a:pPr indent="-346075" lvl="1" marL="914400" marR="0" rtl="0" algn="l">
              <a:lnSpc>
                <a:spcPct val="100000"/>
              </a:lnSpc>
              <a:spcBef>
                <a:spcPts val="1000"/>
              </a:spcBef>
              <a:spcAft>
                <a:spcPts val="0"/>
              </a:spcAft>
              <a:buClr>
                <a:srgbClr val="0055AA"/>
              </a:buClr>
              <a:buSzPct val="100000"/>
              <a:buChar char="○"/>
            </a:pPr>
            <a:r>
              <a:rPr lang="en-US" sz="2000">
                <a:solidFill>
                  <a:srgbClr val="0055AA"/>
                </a:solidFill>
              </a:rPr>
              <a:t>Measures also included in both HVBP and HACRP program.</a:t>
            </a:r>
            <a:endParaRPr sz="2000">
              <a:solidFill>
                <a:srgbClr val="0055AA"/>
              </a:solidFill>
            </a:endParaRPr>
          </a:p>
          <a:p>
            <a:pPr indent="0" lvl="0" marL="0" marR="0" rtl="0" algn="l">
              <a:lnSpc>
                <a:spcPct val="100000"/>
              </a:lnSpc>
              <a:spcBef>
                <a:spcPts val="1000"/>
              </a:spcBef>
              <a:spcAft>
                <a:spcPts val="0"/>
              </a:spcAft>
              <a:buNone/>
            </a:pPr>
            <a:r>
              <a:t/>
            </a:r>
            <a:endParaRPr sz="2000">
              <a:solidFill>
                <a:srgbClr val="0055AA"/>
              </a:solidFill>
            </a:endParaRPr>
          </a:p>
        </p:txBody>
      </p:sp>
      <p:pic>
        <p:nvPicPr>
          <p:cNvPr id="880" name="Google Shape;880;g383f1736c94_0_1"/>
          <p:cNvPicPr preferRelativeResize="0"/>
          <p:nvPr/>
        </p:nvPicPr>
        <p:blipFill>
          <a:blip r:embed="rId3">
            <a:alphaModFix/>
          </a:blip>
          <a:stretch>
            <a:fillRect/>
          </a:stretch>
        </p:blipFill>
        <p:spPr>
          <a:xfrm>
            <a:off x="950825" y="2903650"/>
            <a:ext cx="5197925" cy="1262900"/>
          </a:xfrm>
          <a:prstGeom prst="rect">
            <a:avLst/>
          </a:prstGeom>
          <a:noFill/>
          <a:ln>
            <a:noFill/>
          </a:ln>
        </p:spPr>
      </p:pic>
      <p:sp>
        <p:nvSpPr>
          <p:cNvPr id="881" name="Google Shape;881;g383f1736c94_0_1"/>
          <p:cNvSpPr txBox="1"/>
          <p:nvPr>
            <p:ph idx="4294967295" type="body"/>
          </p:nvPr>
        </p:nvSpPr>
        <p:spPr>
          <a:xfrm>
            <a:off x="7565575" y="1169025"/>
            <a:ext cx="4265400" cy="56889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1000"/>
              </a:spcBef>
              <a:spcAft>
                <a:spcPts val="0"/>
              </a:spcAft>
              <a:buNone/>
            </a:pPr>
            <a:r>
              <a:rPr b="1" lang="en-US" sz="2400"/>
              <a:t>Safety Domain and NHSN measure questions:</a:t>
            </a:r>
            <a:endParaRPr sz="2400"/>
          </a:p>
          <a:p>
            <a:pPr indent="-381000" lvl="0" marL="457200" marR="0" rtl="0" algn="l">
              <a:lnSpc>
                <a:spcPct val="100000"/>
              </a:lnSpc>
              <a:spcBef>
                <a:spcPts val="1000"/>
              </a:spcBef>
              <a:spcAft>
                <a:spcPts val="0"/>
              </a:spcAft>
              <a:buSzPts val="2400"/>
              <a:buChar char="●"/>
            </a:pPr>
            <a:r>
              <a:rPr lang="en-US" sz="2400"/>
              <a:t>Should the domain weight be weighted evenly with the other QBR domains to align with CMS? </a:t>
            </a:r>
            <a:endParaRPr sz="2400"/>
          </a:p>
          <a:p>
            <a:pPr indent="-381000" lvl="1" marL="914400" marR="0" rtl="0" algn="l">
              <a:lnSpc>
                <a:spcPct val="100000"/>
              </a:lnSpc>
              <a:spcBef>
                <a:spcPts val="0"/>
              </a:spcBef>
              <a:spcAft>
                <a:spcPts val="0"/>
              </a:spcAft>
              <a:buSzPts val="2400"/>
              <a:buChar char="○"/>
            </a:pPr>
            <a:r>
              <a:rPr lang="en-US"/>
              <a:t>Increasing domain weights would add more weight to NHSN measures.</a:t>
            </a:r>
            <a:endParaRPr sz="2400"/>
          </a:p>
          <a:p>
            <a:pPr indent="-381000" lvl="0" marL="457200" marR="0" rtl="0" algn="l">
              <a:lnSpc>
                <a:spcPct val="100000"/>
              </a:lnSpc>
              <a:spcBef>
                <a:spcPts val="0"/>
              </a:spcBef>
              <a:spcAft>
                <a:spcPts val="0"/>
              </a:spcAft>
              <a:buSzPts val="2400"/>
              <a:buChar char="●"/>
            </a:pPr>
            <a:r>
              <a:rPr lang="en-US" sz="2400"/>
              <a:t>What are the alternative weighting options?</a:t>
            </a:r>
            <a:endParaRPr sz="2400"/>
          </a:p>
          <a:p>
            <a:pPr indent="0" lvl="0" marL="914400" marR="0" rtl="0" algn="l">
              <a:lnSpc>
                <a:spcPct val="100000"/>
              </a:lnSpc>
              <a:spcBef>
                <a:spcPts val="0"/>
              </a:spcBef>
              <a:spcAft>
                <a:spcPts val="0"/>
              </a:spcAft>
              <a:buNone/>
            </a:pPr>
            <a:r>
              <a:t/>
            </a:r>
            <a:endParaRPr sz="1800">
              <a:solidFill>
                <a:srgbClr val="0055AA"/>
              </a:solidFill>
            </a:endParaRPr>
          </a:p>
          <a:p>
            <a:pPr indent="0" lvl="0" marL="0" marR="0" rtl="0" algn="l">
              <a:lnSpc>
                <a:spcPct val="90000"/>
              </a:lnSpc>
              <a:spcBef>
                <a:spcPts val="0"/>
              </a:spcBef>
              <a:spcAft>
                <a:spcPts val="0"/>
              </a:spcAft>
              <a:buNone/>
            </a:pPr>
            <a:r>
              <a:t/>
            </a:r>
            <a:endParaRPr sz="1800">
              <a:solidFill>
                <a:srgbClr val="0055AA"/>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sp>
        <p:nvSpPr>
          <p:cNvPr id="886" name="Google Shape;886;g38b1cd0c094_0_48"/>
          <p:cNvSpPr txBox="1"/>
          <p:nvPr>
            <p:ph type="title"/>
          </p:nvPr>
        </p:nvSpPr>
        <p:spPr>
          <a:xfrm>
            <a:off x="950825" y="321871"/>
            <a:ext cx="10515600" cy="96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lang="en-US">
                <a:extLst>
                  <a:ext uri="http://customooxmlschemas.google.com/">
                    <go:slidesCustomData xmlns:go="http://customooxmlschemas.google.com/" textRoundtripDataId="30"/>
                  </a:ext>
                </a:extLst>
              </a:rPr>
              <a:t>Safety Domain:  AHRQ </a:t>
            </a:r>
            <a:r>
              <a:rPr lang="en-US">
                <a:extLst>
                  <a:ext uri="http://customooxmlschemas.google.com/">
                    <go:slidesCustomData xmlns:go="http://customooxmlschemas.google.com/" textRoundtripDataId="31"/>
                  </a:ext>
                </a:extLst>
              </a:rPr>
              <a:t>All-Payer</a:t>
            </a:r>
            <a:r>
              <a:rPr lang="en-US">
                <a:extLst>
                  <a:ext uri="http://customooxmlschemas.google.com/">
                    <go:slidesCustomData xmlns:go="http://customooxmlschemas.google.com/" textRoundtripDataId="32"/>
                  </a:ext>
                </a:extLst>
              </a:rPr>
              <a:t> Patient Safety Index</a:t>
            </a:r>
            <a:endParaRPr/>
          </a:p>
        </p:txBody>
      </p:sp>
      <p:sp>
        <p:nvSpPr>
          <p:cNvPr id="887" name="Google Shape;887;g38b1cd0c094_0_48"/>
          <p:cNvSpPr txBox="1"/>
          <p:nvPr>
            <p:ph idx="4294967295" type="body"/>
          </p:nvPr>
        </p:nvSpPr>
        <p:spPr>
          <a:xfrm>
            <a:off x="0" y="1281875"/>
            <a:ext cx="6398700" cy="5739000"/>
          </a:xfrm>
          <a:prstGeom prst="rect">
            <a:avLst/>
          </a:prstGeom>
          <a:noFill/>
          <a:ln>
            <a:noFill/>
          </a:ln>
        </p:spPr>
        <p:txBody>
          <a:bodyPr anchorCtr="0" anchor="t" bIns="45700" lIns="91425" spcFirstLastPara="1" rIns="91425" wrap="square" tIns="45700">
            <a:normAutofit/>
          </a:bodyPr>
          <a:lstStyle/>
          <a:p>
            <a:pPr indent="-381000" lvl="0" marL="457200" marR="0" rtl="0" algn="l">
              <a:lnSpc>
                <a:spcPct val="100000"/>
              </a:lnSpc>
              <a:spcBef>
                <a:spcPts val="1000"/>
              </a:spcBef>
              <a:spcAft>
                <a:spcPts val="0"/>
              </a:spcAft>
              <a:buSzPts val="2400"/>
              <a:buChar char="●"/>
            </a:pPr>
            <a:r>
              <a:rPr lang="en-US" sz="2400"/>
              <a:t>Maryland weights the Safety Domain higher at 30% compared to 25% (0.5% of IP revenue) for VBP </a:t>
            </a:r>
            <a:endParaRPr sz="2400"/>
          </a:p>
          <a:p>
            <a:pPr indent="-342900" lvl="1" marL="914400" rtl="0" algn="l">
              <a:lnSpc>
                <a:spcPct val="100000"/>
              </a:lnSpc>
              <a:spcBef>
                <a:spcPts val="1000"/>
              </a:spcBef>
              <a:spcAft>
                <a:spcPts val="0"/>
              </a:spcAft>
              <a:buClr>
                <a:srgbClr val="0055AA"/>
              </a:buClr>
              <a:buSzPts val="1800"/>
              <a:buChar char="○"/>
            </a:pPr>
            <a:r>
              <a:rPr lang="en-US" sz="1800">
                <a:solidFill>
                  <a:srgbClr val="0055AA"/>
                </a:solidFill>
              </a:rPr>
              <a:t>Unlike the HVBP program, QBR includes the all-payer PSI measure in the QBR program</a:t>
            </a:r>
            <a:endParaRPr sz="1800">
              <a:solidFill>
                <a:srgbClr val="0055AA"/>
              </a:solidFill>
            </a:endParaRPr>
          </a:p>
          <a:p>
            <a:pPr indent="-342900" lvl="1" marL="914400" rtl="0" algn="l">
              <a:lnSpc>
                <a:spcPct val="100000"/>
              </a:lnSpc>
              <a:spcBef>
                <a:spcPts val="1000"/>
              </a:spcBef>
              <a:spcAft>
                <a:spcPts val="0"/>
              </a:spcAft>
              <a:buClr>
                <a:srgbClr val="0055AA"/>
              </a:buClr>
              <a:buSzPts val="1800"/>
              <a:buChar char="○"/>
            </a:pPr>
            <a:r>
              <a:rPr lang="en-US" sz="1800">
                <a:solidFill>
                  <a:srgbClr val="0055AA"/>
                </a:solidFill>
              </a:rPr>
              <a:t>Maryland continues to improve and perform better than the nation on the overall composite measure and the majority of the 10 component indicators.</a:t>
            </a:r>
            <a:endParaRPr sz="1800">
              <a:solidFill>
                <a:srgbClr val="0055AA"/>
              </a:solidFill>
            </a:endParaRPr>
          </a:p>
          <a:p>
            <a:pPr indent="-342900" lvl="1" marL="914400" rtl="0" algn="l">
              <a:lnSpc>
                <a:spcPct val="100000"/>
              </a:lnSpc>
              <a:spcBef>
                <a:spcPts val="1000"/>
              </a:spcBef>
              <a:spcAft>
                <a:spcPts val="1000"/>
              </a:spcAft>
              <a:buClr>
                <a:srgbClr val="0055AA"/>
              </a:buClr>
              <a:buSzPts val="1800"/>
              <a:buChar char="○"/>
            </a:pPr>
            <a:r>
              <a:rPr lang="en-US" sz="1800">
                <a:solidFill>
                  <a:srgbClr val="0055AA"/>
                </a:solidFill>
              </a:rPr>
              <a:t>PSI 90 is also included in the CMS HACRP program so removing it this year would mis-align with CMS measures portfolio without adjustments to MHAC policy.</a:t>
            </a:r>
            <a:endParaRPr sz="1800">
              <a:solidFill>
                <a:srgbClr val="0055AA"/>
              </a:solidFill>
            </a:endParaRPr>
          </a:p>
        </p:txBody>
      </p:sp>
      <p:sp>
        <p:nvSpPr>
          <p:cNvPr id="888" name="Google Shape;888;g38b1cd0c094_0_48"/>
          <p:cNvSpPr txBox="1"/>
          <p:nvPr>
            <p:ph idx="4294967295" type="body"/>
          </p:nvPr>
        </p:nvSpPr>
        <p:spPr>
          <a:xfrm>
            <a:off x="6969225" y="1281875"/>
            <a:ext cx="4386000" cy="60105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1000"/>
              </a:spcBef>
              <a:spcAft>
                <a:spcPts val="0"/>
              </a:spcAft>
              <a:buNone/>
            </a:pPr>
            <a:r>
              <a:rPr b="1" lang="en-US" sz="2400"/>
              <a:t>Safety Domain and PSI 90  question:</a:t>
            </a:r>
            <a:endParaRPr sz="2400"/>
          </a:p>
          <a:p>
            <a:pPr indent="-381000" lvl="0" marL="457200" marR="0" rtl="0" algn="l">
              <a:lnSpc>
                <a:spcPct val="100000"/>
              </a:lnSpc>
              <a:spcBef>
                <a:spcPts val="1000"/>
              </a:spcBef>
              <a:spcAft>
                <a:spcPts val="0"/>
              </a:spcAft>
              <a:buSzPts val="2400"/>
              <a:buChar char="●"/>
            </a:pPr>
            <a:r>
              <a:rPr lang="en-US" sz="2400"/>
              <a:t>Should the all-payer PSI 90 measure be retained in QBR or added to MHAC?  </a:t>
            </a:r>
            <a:endParaRPr sz="2400"/>
          </a:p>
          <a:p>
            <a:pPr indent="0" lvl="0" marL="0" marR="0" rtl="0" algn="l">
              <a:lnSpc>
                <a:spcPct val="100000"/>
              </a:lnSpc>
              <a:spcBef>
                <a:spcPts val="1000"/>
              </a:spcBef>
              <a:spcAft>
                <a:spcPts val="0"/>
              </a:spcAft>
              <a:buNone/>
            </a:pPr>
            <a:r>
              <a:t/>
            </a:r>
            <a:endParaRPr sz="2400"/>
          </a:p>
          <a:p>
            <a:pPr indent="0" lvl="0" marL="914400" marR="0" rtl="0" algn="l">
              <a:lnSpc>
                <a:spcPct val="100000"/>
              </a:lnSpc>
              <a:spcBef>
                <a:spcPts val="0"/>
              </a:spcBef>
              <a:spcAft>
                <a:spcPts val="0"/>
              </a:spcAft>
              <a:buNone/>
            </a:pPr>
            <a:r>
              <a:t/>
            </a:r>
            <a:endParaRPr sz="1800">
              <a:solidFill>
                <a:srgbClr val="0055AA"/>
              </a:solidFill>
            </a:endParaRPr>
          </a:p>
          <a:p>
            <a:pPr indent="0" lvl="0" marL="0" marR="0" rtl="0" algn="l">
              <a:lnSpc>
                <a:spcPct val="90000"/>
              </a:lnSpc>
              <a:spcBef>
                <a:spcPts val="0"/>
              </a:spcBef>
              <a:spcAft>
                <a:spcPts val="0"/>
              </a:spcAft>
              <a:buNone/>
            </a:pPr>
            <a:r>
              <a:t/>
            </a:r>
            <a:endParaRPr sz="1800">
              <a:solidFill>
                <a:srgbClr val="0055AA"/>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2" name="Shape 892"/>
        <p:cNvGrpSpPr/>
        <p:nvPr/>
      </p:nvGrpSpPr>
      <p:grpSpPr>
        <a:xfrm>
          <a:off x="0" y="0"/>
          <a:ext cx="0" cy="0"/>
          <a:chOff x="0" y="0"/>
          <a:chExt cx="0" cy="0"/>
        </a:xfrm>
      </p:grpSpPr>
      <p:sp>
        <p:nvSpPr>
          <p:cNvPr id="893" name="Google Shape;893;g38b1cd0c094_0_41"/>
          <p:cNvSpPr txBox="1"/>
          <p:nvPr>
            <p:ph type="title"/>
          </p:nvPr>
        </p:nvSpPr>
        <p:spPr>
          <a:xfrm>
            <a:off x="950825" y="321871"/>
            <a:ext cx="10515600" cy="96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lang="en-US"/>
              <a:t>Safety Domain: </a:t>
            </a:r>
            <a:r>
              <a:rPr lang="en-US">
                <a:extLst>
                  <a:ext uri="http://customooxmlschemas.google.com/">
                    <go:slidesCustomData xmlns:go="http://customooxmlschemas.google.com/" textRoundtripDataId="33"/>
                  </a:ext>
                </a:extLst>
              </a:rPr>
              <a:t>Sepsis Bundle</a:t>
            </a:r>
            <a:endParaRPr/>
          </a:p>
        </p:txBody>
      </p:sp>
      <p:sp>
        <p:nvSpPr>
          <p:cNvPr id="894" name="Google Shape;894;g38b1cd0c094_0_41"/>
          <p:cNvSpPr txBox="1"/>
          <p:nvPr>
            <p:ph idx="4294967295" type="body"/>
          </p:nvPr>
        </p:nvSpPr>
        <p:spPr>
          <a:xfrm>
            <a:off x="369175" y="1051525"/>
            <a:ext cx="6848700" cy="57390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1000"/>
              </a:spcBef>
              <a:spcAft>
                <a:spcPts val="0"/>
              </a:spcAft>
              <a:buNone/>
            </a:pPr>
            <a:r>
              <a:rPr lang="en-US" sz="2700"/>
              <a:t>Maryland weights the Safety Domain higher at 30% compared to 25% (0.5% of IP revenue) for VBP </a:t>
            </a:r>
            <a:endParaRPr sz="2700"/>
          </a:p>
          <a:p>
            <a:pPr indent="-361950" lvl="0" marL="457200" marR="0" rtl="0" algn="l">
              <a:lnSpc>
                <a:spcPct val="100000"/>
              </a:lnSpc>
              <a:spcBef>
                <a:spcPts val="1000"/>
              </a:spcBef>
              <a:spcAft>
                <a:spcPts val="0"/>
              </a:spcAft>
              <a:buClr>
                <a:srgbClr val="0055AA"/>
              </a:buClr>
              <a:buSzPts val="2100"/>
              <a:buChar char="●"/>
            </a:pPr>
            <a:r>
              <a:rPr lang="en-US" sz="2100">
                <a:solidFill>
                  <a:srgbClr val="0055AA"/>
                </a:solidFill>
              </a:rPr>
              <a:t>Stakeholder SME concerns that measure definition is “one size fits all”, not appropriate for some sepsis patients. </a:t>
            </a:r>
            <a:endParaRPr sz="2100">
              <a:solidFill>
                <a:srgbClr val="0055AA"/>
              </a:solidFill>
            </a:endParaRPr>
          </a:p>
          <a:p>
            <a:pPr indent="-361950" lvl="0" marL="457200" marR="0" rtl="0" algn="l">
              <a:lnSpc>
                <a:spcPct val="100000"/>
              </a:lnSpc>
              <a:spcBef>
                <a:spcPts val="1000"/>
              </a:spcBef>
              <a:spcAft>
                <a:spcPts val="0"/>
              </a:spcAft>
              <a:buClr>
                <a:srgbClr val="0055AA"/>
              </a:buClr>
              <a:buSzPts val="2100"/>
              <a:buChar char="●"/>
            </a:pPr>
            <a:r>
              <a:rPr lang="en-US" sz="2100">
                <a:solidFill>
                  <a:srgbClr val="0055AA"/>
                </a:solidFill>
              </a:rPr>
              <a:t>Maryland performs better than the nation on the Sepsis bundle and does not include the measure in the QBR program.</a:t>
            </a:r>
            <a:endParaRPr sz="2100">
              <a:solidFill>
                <a:srgbClr val="0055AA"/>
              </a:solidFill>
            </a:endParaRPr>
          </a:p>
          <a:p>
            <a:pPr indent="0" lvl="0" marL="0" marR="0" rtl="0" algn="l">
              <a:lnSpc>
                <a:spcPct val="100000"/>
              </a:lnSpc>
              <a:spcBef>
                <a:spcPts val="1000"/>
              </a:spcBef>
              <a:spcAft>
                <a:spcPts val="1000"/>
              </a:spcAft>
              <a:buNone/>
            </a:pPr>
            <a:r>
              <a:t/>
            </a:r>
            <a:endParaRPr sz="2100">
              <a:solidFill>
                <a:srgbClr val="0055AA"/>
              </a:solidFill>
            </a:endParaRPr>
          </a:p>
        </p:txBody>
      </p:sp>
      <p:sp>
        <p:nvSpPr>
          <p:cNvPr id="895" name="Google Shape;895;g38b1cd0c094_0_41"/>
          <p:cNvSpPr txBox="1"/>
          <p:nvPr>
            <p:ph idx="4294967295" type="body"/>
          </p:nvPr>
        </p:nvSpPr>
        <p:spPr>
          <a:xfrm>
            <a:off x="7409375" y="953900"/>
            <a:ext cx="4421400" cy="60105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1000"/>
              </a:spcBef>
              <a:spcAft>
                <a:spcPts val="0"/>
              </a:spcAft>
              <a:buNone/>
            </a:pPr>
            <a:r>
              <a:rPr b="1" lang="en-US" sz="2400"/>
              <a:t>Safety Domain Sepsis Bundle measure question:</a:t>
            </a:r>
            <a:endParaRPr b="1" sz="2400"/>
          </a:p>
          <a:p>
            <a:pPr indent="-381000" lvl="0" marL="457200" marR="0" rtl="0" algn="l">
              <a:lnSpc>
                <a:spcPct val="100000"/>
              </a:lnSpc>
              <a:spcBef>
                <a:spcPts val="1000"/>
              </a:spcBef>
              <a:spcAft>
                <a:spcPts val="0"/>
              </a:spcAft>
              <a:buSzPts val="2400"/>
              <a:buChar char="●"/>
            </a:pPr>
            <a:r>
              <a:rPr lang="en-US" sz="2400"/>
              <a:t>Should the sepsis measure be adopted to align with CMS?</a:t>
            </a:r>
            <a:endParaRPr sz="2400"/>
          </a:p>
          <a:p>
            <a:pPr indent="0" lvl="0" marL="0" marR="0" rtl="0" algn="l">
              <a:lnSpc>
                <a:spcPct val="100000"/>
              </a:lnSpc>
              <a:spcBef>
                <a:spcPts val="1000"/>
              </a:spcBef>
              <a:spcAft>
                <a:spcPts val="0"/>
              </a:spcAft>
              <a:buNone/>
            </a:pPr>
            <a:r>
              <a:t/>
            </a:r>
            <a:endParaRPr sz="2400"/>
          </a:p>
          <a:p>
            <a:pPr indent="0" lvl="0" marL="914400" marR="0" rtl="0" algn="l">
              <a:lnSpc>
                <a:spcPct val="100000"/>
              </a:lnSpc>
              <a:spcBef>
                <a:spcPts val="0"/>
              </a:spcBef>
              <a:spcAft>
                <a:spcPts val="0"/>
              </a:spcAft>
              <a:buNone/>
            </a:pPr>
            <a:r>
              <a:t/>
            </a:r>
            <a:endParaRPr sz="1800">
              <a:solidFill>
                <a:srgbClr val="0055AA"/>
              </a:solidFill>
            </a:endParaRPr>
          </a:p>
          <a:p>
            <a:pPr indent="0" lvl="0" marL="0" marR="0" rtl="0" algn="l">
              <a:lnSpc>
                <a:spcPct val="90000"/>
              </a:lnSpc>
              <a:spcBef>
                <a:spcPts val="0"/>
              </a:spcBef>
              <a:spcAft>
                <a:spcPts val="0"/>
              </a:spcAft>
              <a:buNone/>
            </a:pPr>
            <a:r>
              <a:t/>
            </a:r>
            <a:endParaRPr sz="1800">
              <a:solidFill>
                <a:srgbClr val="0055AA"/>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9" name="Shape 899"/>
        <p:cNvGrpSpPr/>
        <p:nvPr/>
      </p:nvGrpSpPr>
      <p:grpSpPr>
        <a:xfrm>
          <a:off x="0" y="0"/>
          <a:ext cx="0" cy="0"/>
          <a:chOff x="0" y="0"/>
          <a:chExt cx="0" cy="0"/>
        </a:xfrm>
      </p:grpSpPr>
      <p:sp>
        <p:nvSpPr>
          <p:cNvPr id="900" name="Google Shape;900;g388e50ac441_0_0"/>
          <p:cNvSpPr txBox="1"/>
          <p:nvPr>
            <p:ph type="title"/>
          </p:nvPr>
        </p:nvSpPr>
        <p:spPr>
          <a:xfrm>
            <a:off x="950825" y="321871"/>
            <a:ext cx="10515600" cy="96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lang="en-US"/>
              <a:t>Clinical Care Domain:  Mortality Measures</a:t>
            </a:r>
            <a:endParaRPr/>
          </a:p>
        </p:txBody>
      </p:sp>
      <p:sp>
        <p:nvSpPr>
          <p:cNvPr id="901" name="Google Shape;901;g388e50ac441_0_0"/>
          <p:cNvSpPr txBox="1"/>
          <p:nvPr>
            <p:ph idx="4294967295" type="body"/>
          </p:nvPr>
        </p:nvSpPr>
        <p:spPr>
          <a:xfrm>
            <a:off x="238250" y="1281875"/>
            <a:ext cx="5413800" cy="4659900"/>
          </a:xfrm>
          <a:prstGeom prst="rect">
            <a:avLst/>
          </a:prstGeom>
          <a:noFill/>
          <a:ln>
            <a:noFill/>
          </a:ln>
        </p:spPr>
        <p:txBody>
          <a:bodyPr anchorCtr="0" anchor="t" bIns="45700" lIns="91425" spcFirstLastPara="1" rIns="91425" wrap="square" tIns="45700">
            <a:noAutofit/>
          </a:bodyPr>
          <a:lstStyle/>
          <a:p>
            <a:pPr indent="-361950" lvl="0" marL="457200" marR="0" rtl="0" algn="l">
              <a:lnSpc>
                <a:spcPct val="115000"/>
              </a:lnSpc>
              <a:spcBef>
                <a:spcPts val="0"/>
              </a:spcBef>
              <a:spcAft>
                <a:spcPts val="0"/>
              </a:spcAft>
              <a:buSzPts val="2100"/>
              <a:buChar char="●"/>
            </a:pPr>
            <a:r>
              <a:rPr lang="en-US" sz="2100"/>
              <a:t>The QBR program weights this domain at 10% compared to 25% (0.5% of IP revenue) for HVBP:</a:t>
            </a:r>
            <a:endParaRPr sz="2100"/>
          </a:p>
          <a:p>
            <a:pPr indent="-361950" lvl="0" marL="914400" rtl="0" algn="l">
              <a:lnSpc>
                <a:spcPct val="115000"/>
              </a:lnSpc>
              <a:spcBef>
                <a:spcPts val="0"/>
              </a:spcBef>
              <a:spcAft>
                <a:spcPts val="0"/>
              </a:spcAft>
              <a:buClr>
                <a:schemeClr val="dk1"/>
              </a:buClr>
              <a:buSzPts val="2100"/>
              <a:buChar char="●"/>
            </a:pPr>
            <a:r>
              <a:rPr lang="en-US" sz="2100"/>
              <a:t>Maryland continues to improve over time on the all-payer, all-conditions inpatient and 30-day mortality measures used in the QBR program (applicable to broader patient populations than the CMS HVBP measures)</a:t>
            </a:r>
            <a:endParaRPr sz="2100"/>
          </a:p>
          <a:p>
            <a:pPr indent="-361950" lvl="0" marL="914400" rtl="0" algn="l">
              <a:lnSpc>
                <a:spcPct val="115000"/>
              </a:lnSpc>
              <a:spcBef>
                <a:spcPts val="0"/>
              </a:spcBef>
              <a:spcAft>
                <a:spcPts val="0"/>
              </a:spcAft>
              <a:buClr>
                <a:schemeClr val="dk1"/>
              </a:buClr>
              <a:buSzPts val="2100"/>
              <a:buChar char="●"/>
            </a:pPr>
            <a:r>
              <a:rPr lang="en-US" sz="2100"/>
              <a:t>Maryland performs similarly to the nation on the Medicare 30-day condition specific HVBP mortality measures.</a:t>
            </a:r>
            <a:endParaRPr sz="2100"/>
          </a:p>
        </p:txBody>
      </p:sp>
      <p:sp>
        <p:nvSpPr>
          <p:cNvPr id="902" name="Google Shape;902;g388e50ac441_0_0"/>
          <p:cNvSpPr txBox="1"/>
          <p:nvPr>
            <p:ph idx="4294967295" type="body"/>
          </p:nvPr>
        </p:nvSpPr>
        <p:spPr>
          <a:xfrm>
            <a:off x="5932701" y="1312025"/>
            <a:ext cx="5838000" cy="4659900"/>
          </a:xfrm>
          <a:prstGeom prst="rect">
            <a:avLst/>
          </a:prstGeom>
          <a:noFill/>
          <a:ln>
            <a:noFill/>
          </a:ln>
        </p:spPr>
        <p:txBody>
          <a:bodyPr anchorCtr="0" anchor="t" bIns="45700" lIns="91425" spcFirstLastPara="1" rIns="91425" wrap="square" tIns="45700">
            <a:noAutofit/>
          </a:bodyPr>
          <a:lstStyle/>
          <a:p>
            <a:pPr indent="0" lvl="0" marL="0" marR="0" rtl="0" algn="l">
              <a:lnSpc>
                <a:spcPct val="114000"/>
              </a:lnSpc>
              <a:spcBef>
                <a:spcPts val="1000"/>
              </a:spcBef>
              <a:spcAft>
                <a:spcPts val="0"/>
              </a:spcAft>
              <a:buNone/>
            </a:pPr>
            <a:r>
              <a:rPr b="1" lang="en-US" sz="2100"/>
              <a:t>Clinical Care Domain and Mortality measure questions:</a:t>
            </a:r>
            <a:endParaRPr b="1" sz="2100"/>
          </a:p>
          <a:p>
            <a:pPr indent="-361950" lvl="0" marL="457200" marR="0" rtl="0" algn="l">
              <a:lnSpc>
                <a:spcPct val="114000"/>
              </a:lnSpc>
              <a:spcBef>
                <a:spcPts val="1000"/>
              </a:spcBef>
              <a:spcAft>
                <a:spcPts val="0"/>
              </a:spcAft>
              <a:buSzPts val="2100"/>
              <a:buChar char="●"/>
            </a:pPr>
            <a:r>
              <a:rPr lang="en-US" sz="2100">
                <a:extLst>
                  <a:ext uri="http://customooxmlschemas.google.com/">
                    <go:slidesCustomData xmlns:go="http://customooxmlschemas.google.com/" textRoundtripDataId="34"/>
                  </a:ext>
                </a:extLst>
              </a:rPr>
              <a:t>What mortality measures should be used for RY 2028?  </a:t>
            </a:r>
            <a:endParaRPr sz="2100"/>
          </a:p>
          <a:p>
            <a:pPr indent="-361950" lvl="1" marL="914400" marR="0" rtl="0" algn="l">
              <a:lnSpc>
                <a:spcPct val="114000"/>
              </a:lnSpc>
              <a:spcBef>
                <a:spcPts val="0"/>
              </a:spcBef>
              <a:spcAft>
                <a:spcPts val="0"/>
              </a:spcAft>
              <a:buSzPts val="2100"/>
              <a:buChar char="○"/>
            </a:pPr>
            <a:r>
              <a:rPr lang="en-US" sz="2100"/>
              <a:t>All-payer measurement (IP vs. 30-day?)</a:t>
            </a:r>
            <a:endParaRPr sz="2100"/>
          </a:p>
          <a:p>
            <a:pPr indent="-361950" lvl="1" marL="914400" marR="0" rtl="0" algn="l">
              <a:lnSpc>
                <a:spcPct val="114000"/>
              </a:lnSpc>
              <a:spcBef>
                <a:spcPts val="0"/>
              </a:spcBef>
              <a:spcAft>
                <a:spcPts val="0"/>
              </a:spcAft>
              <a:buSzPts val="2100"/>
              <a:buChar char="○"/>
            </a:pPr>
            <a:r>
              <a:rPr lang="en-US" sz="2100"/>
              <a:t>Medicare measurement</a:t>
            </a:r>
            <a:endParaRPr sz="2100"/>
          </a:p>
          <a:p>
            <a:pPr indent="-361950" lvl="0" marL="457200" rtl="0" algn="l">
              <a:lnSpc>
                <a:spcPct val="100000"/>
              </a:lnSpc>
              <a:spcBef>
                <a:spcPts val="0"/>
              </a:spcBef>
              <a:spcAft>
                <a:spcPts val="0"/>
              </a:spcAft>
              <a:buClr>
                <a:schemeClr val="dk1"/>
              </a:buClr>
              <a:buSzPts val="2100"/>
              <a:buChar char="●"/>
            </a:pPr>
            <a:r>
              <a:rPr lang="en-US" sz="2100"/>
              <a:t>Should the domain weight be weighted evenly with the other QBR domains?  This would be largest increase in domain weight.</a:t>
            </a:r>
            <a:endParaRPr sz="2100"/>
          </a:p>
          <a:p>
            <a:pPr indent="-361950" lvl="0" marL="457200" rtl="0" algn="l">
              <a:lnSpc>
                <a:spcPct val="100000"/>
              </a:lnSpc>
              <a:spcBef>
                <a:spcPts val="0"/>
              </a:spcBef>
              <a:spcAft>
                <a:spcPts val="0"/>
              </a:spcAft>
              <a:buClr>
                <a:schemeClr val="dk1"/>
              </a:buClr>
              <a:buSzPts val="2100"/>
              <a:buChar char="●"/>
            </a:pPr>
            <a:r>
              <a:rPr lang="en-US" sz="2100"/>
              <a:t>What are the alternative weighting options?</a:t>
            </a:r>
            <a:endParaRPr sz="2100"/>
          </a:p>
          <a:p>
            <a:pPr indent="-361950" lvl="0" marL="457200" rtl="0" algn="l">
              <a:lnSpc>
                <a:spcPct val="114000"/>
              </a:lnSpc>
              <a:spcBef>
                <a:spcPts val="0"/>
              </a:spcBef>
              <a:spcAft>
                <a:spcPts val="0"/>
              </a:spcAft>
              <a:buClr>
                <a:srgbClr val="000000"/>
              </a:buClr>
              <a:buSzPts val="2100"/>
              <a:buChar char="●"/>
            </a:pPr>
            <a:r>
              <a:rPr lang="en-US" sz="2100">
                <a:extLst>
                  <a:ext uri="http://customooxmlschemas.google.com/">
                    <go:slidesCustomData xmlns:go="http://customooxmlschemas.google.com/" textRoundtripDataId="35"/>
                  </a:ext>
                </a:extLst>
              </a:rPr>
              <a:t>For non-Medicare FFS policy</a:t>
            </a:r>
            <a:r>
              <a:rPr lang="en-US" sz="2100"/>
              <a:t> should HSCRC explore options for CY 2027?</a:t>
            </a:r>
            <a:endParaRPr sz="2100"/>
          </a:p>
          <a:p>
            <a:pPr indent="0" lvl="0" marL="914400" rtl="0" algn="l">
              <a:lnSpc>
                <a:spcPct val="100000"/>
              </a:lnSpc>
              <a:spcBef>
                <a:spcPts val="0"/>
              </a:spcBef>
              <a:spcAft>
                <a:spcPts val="0"/>
              </a:spcAft>
              <a:buNone/>
            </a:pPr>
            <a:r>
              <a:t/>
            </a:r>
            <a:endParaRPr sz="2100">
              <a:solidFill>
                <a:srgbClr val="0055AA"/>
              </a:solidFill>
            </a:endParaRPr>
          </a:p>
          <a:p>
            <a:pPr indent="0" lvl="0" marL="0" rtl="0" algn="l">
              <a:lnSpc>
                <a:spcPct val="100000"/>
              </a:lnSpc>
              <a:spcBef>
                <a:spcPts val="0"/>
              </a:spcBef>
              <a:spcAft>
                <a:spcPts val="0"/>
              </a:spcAft>
              <a:buNone/>
            </a:pPr>
            <a:r>
              <a:t/>
            </a:r>
            <a:endParaRPr sz="2100">
              <a:solidFill>
                <a:srgbClr val="0055AA"/>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6" name="Shape 906"/>
        <p:cNvGrpSpPr/>
        <p:nvPr/>
      </p:nvGrpSpPr>
      <p:grpSpPr>
        <a:xfrm>
          <a:off x="0" y="0"/>
          <a:ext cx="0" cy="0"/>
          <a:chOff x="0" y="0"/>
          <a:chExt cx="0" cy="0"/>
        </a:xfrm>
      </p:grpSpPr>
      <p:sp>
        <p:nvSpPr>
          <p:cNvPr id="907" name="Google Shape;907;g38b1cd0c094_0_55"/>
          <p:cNvSpPr txBox="1"/>
          <p:nvPr>
            <p:ph type="title"/>
          </p:nvPr>
        </p:nvSpPr>
        <p:spPr>
          <a:xfrm>
            <a:off x="950825" y="321871"/>
            <a:ext cx="10515600" cy="96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lang="en-US"/>
              <a:t>Clinical Care Domain:  THA-TKA Complication Measure</a:t>
            </a:r>
            <a:endParaRPr/>
          </a:p>
        </p:txBody>
      </p:sp>
      <p:sp>
        <p:nvSpPr>
          <p:cNvPr id="908" name="Google Shape;908;g38b1cd0c094_0_55"/>
          <p:cNvSpPr txBox="1"/>
          <p:nvPr>
            <p:ph idx="4294967295" type="body"/>
          </p:nvPr>
        </p:nvSpPr>
        <p:spPr>
          <a:xfrm>
            <a:off x="238250" y="1281875"/>
            <a:ext cx="5413800" cy="4659900"/>
          </a:xfrm>
          <a:prstGeom prst="rect">
            <a:avLst/>
          </a:prstGeom>
          <a:noFill/>
          <a:ln>
            <a:noFill/>
          </a:ln>
        </p:spPr>
        <p:txBody>
          <a:bodyPr anchorCtr="0" anchor="t" bIns="45700" lIns="91425" spcFirstLastPara="1" rIns="91425" wrap="square" tIns="45700">
            <a:noAutofit/>
          </a:bodyPr>
          <a:lstStyle/>
          <a:p>
            <a:pPr indent="-368300" lvl="0" marL="457200" marR="0" rtl="0" algn="l">
              <a:lnSpc>
                <a:spcPct val="115000"/>
              </a:lnSpc>
              <a:spcBef>
                <a:spcPts val="0"/>
              </a:spcBef>
              <a:spcAft>
                <a:spcPts val="0"/>
              </a:spcAft>
              <a:buSzPts val="2200"/>
              <a:buChar char="●"/>
            </a:pPr>
            <a:r>
              <a:rPr lang="en-US" sz="2200"/>
              <a:t>The QBR program weights this domain at 10% compared to 25% (0.5% of IP revenue) for VBP</a:t>
            </a:r>
            <a:endParaRPr sz="2200"/>
          </a:p>
          <a:p>
            <a:pPr indent="-368300" lvl="0" marL="914400" rtl="0" algn="l">
              <a:lnSpc>
                <a:spcPct val="115000"/>
              </a:lnSpc>
              <a:spcBef>
                <a:spcPts val="0"/>
              </a:spcBef>
              <a:spcAft>
                <a:spcPts val="0"/>
              </a:spcAft>
              <a:buClr>
                <a:srgbClr val="0055AA"/>
              </a:buClr>
              <a:buSzPts val="2200"/>
              <a:buChar char="●"/>
            </a:pPr>
            <a:r>
              <a:rPr lang="en-US" sz="2200">
                <a:solidFill>
                  <a:srgbClr val="0055AA"/>
                </a:solidFill>
              </a:rPr>
              <a:t>The QBR program </a:t>
            </a:r>
            <a:r>
              <a:rPr lang="en-US" sz="2200">
                <a:solidFill>
                  <a:srgbClr val="0055AA"/>
                </a:solidFill>
                <a:extLst>
                  <a:ext uri="http://customooxmlschemas.google.com/">
                    <go:slidesCustomData xmlns:go="http://customooxmlschemas.google.com/" textRoundtripDataId="36"/>
                  </a:ext>
                </a:extLst>
              </a:rPr>
              <a:t>discontinued </a:t>
            </a:r>
            <a:r>
              <a:rPr lang="en-US" sz="2200">
                <a:solidFill>
                  <a:srgbClr val="0055AA"/>
                </a:solidFill>
              </a:rPr>
              <a:t>the THA/TKA Complication Measure due to </a:t>
            </a:r>
            <a:r>
              <a:rPr lang="en-US" sz="2200">
                <a:solidFill>
                  <a:srgbClr val="0055AA"/>
                </a:solidFill>
              </a:rPr>
              <a:t>Maryland performing slightly better than the nation </a:t>
            </a:r>
            <a:endParaRPr sz="2200"/>
          </a:p>
        </p:txBody>
      </p:sp>
      <p:sp>
        <p:nvSpPr>
          <p:cNvPr id="909" name="Google Shape;909;g38b1cd0c094_0_55"/>
          <p:cNvSpPr txBox="1"/>
          <p:nvPr>
            <p:ph idx="4294967295" type="body"/>
          </p:nvPr>
        </p:nvSpPr>
        <p:spPr>
          <a:xfrm>
            <a:off x="5860013" y="1281878"/>
            <a:ext cx="5413800" cy="4659900"/>
          </a:xfrm>
          <a:prstGeom prst="rect">
            <a:avLst/>
          </a:prstGeom>
          <a:noFill/>
          <a:ln>
            <a:noFill/>
          </a:ln>
        </p:spPr>
        <p:txBody>
          <a:bodyPr anchorCtr="0" anchor="t" bIns="45700" lIns="91425" spcFirstLastPara="1" rIns="91425" wrap="square" tIns="45700">
            <a:noAutofit/>
          </a:bodyPr>
          <a:lstStyle/>
          <a:p>
            <a:pPr indent="0" lvl="0" marL="0" marR="0" rtl="0" algn="l">
              <a:lnSpc>
                <a:spcPct val="114000"/>
              </a:lnSpc>
              <a:spcBef>
                <a:spcPts val="1000"/>
              </a:spcBef>
              <a:spcAft>
                <a:spcPts val="0"/>
              </a:spcAft>
              <a:buNone/>
            </a:pPr>
            <a:r>
              <a:rPr b="1" lang="en-US" sz="2200"/>
              <a:t>Clinical Care Domain and THA/TKA questions:</a:t>
            </a:r>
            <a:endParaRPr sz="2200"/>
          </a:p>
          <a:p>
            <a:pPr indent="-368300" lvl="0" marL="457200" rtl="0" algn="l">
              <a:lnSpc>
                <a:spcPct val="100000"/>
              </a:lnSpc>
              <a:spcBef>
                <a:spcPts val="0"/>
              </a:spcBef>
              <a:spcAft>
                <a:spcPts val="0"/>
              </a:spcAft>
              <a:buClr>
                <a:srgbClr val="0055AA"/>
              </a:buClr>
              <a:buSzPts val="2200"/>
              <a:buChar char="●"/>
            </a:pPr>
            <a:r>
              <a:rPr lang="en-US" sz="2200">
                <a:solidFill>
                  <a:srgbClr val="0055AA"/>
                </a:solidFill>
              </a:rPr>
              <a:t>Should the THA/TKA complications measure be adopted?</a:t>
            </a:r>
            <a:endParaRPr sz="2200">
              <a:solidFill>
                <a:srgbClr val="0055AA"/>
              </a:solidFill>
            </a:endParaRPr>
          </a:p>
          <a:p>
            <a:pPr indent="-368300" lvl="0" marL="457200" rtl="0" algn="l">
              <a:lnSpc>
                <a:spcPct val="100000"/>
              </a:lnSpc>
              <a:spcBef>
                <a:spcPts val="0"/>
              </a:spcBef>
              <a:spcAft>
                <a:spcPts val="0"/>
              </a:spcAft>
              <a:buClr>
                <a:schemeClr val="dk1"/>
              </a:buClr>
              <a:buSzPts val="2200"/>
              <a:buChar char="●"/>
            </a:pPr>
            <a:r>
              <a:rPr lang="en-US" sz="2200">
                <a:solidFill>
                  <a:srgbClr val="0055AA"/>
                </a:solidFill>
                <a:extLst>
                  <a:ext uri="http://customooxmlschemas.google.com/">
                    <go:slidesCustomData xmlns:go="http://customooxmlschemas.google.com/" textRoundtripDataId="37"/>
                  </a:ext>
                </a:extLst>
              </a:rPr>
              <a:t>Should MD specific previous small cell size exclusion be included for this measure?</a:t>
            </a:r>
            <a:endParaRPr sz="2200"/>
          </a:p>
          <a:p>
            <a:pPr indent="0" lvl="0" marL="914400" rtl="0" algn="l">
              <a:lnSpc>
                <a:spcPct val="100000"/>
              </a:lnSpc>
              <a:spcBef>
                <a:spcPts val="0"/>
              </a:spcBef>
              <a:spcAft>
                <a:spcPts val="0"/>
              </a:spcAft>
              <a:buNone/>
            </a:pPr>
            <a:r>
              <a:t/>
            </a:r>
            <a:endParaRPr sz="2200">
              <a:solidFill>
                <a:srgbClr val="0055AA"/>
              </a:solidFill>
            </a:endParaRPr>
          </a:p>
          <a:p>
            <a:pPr indent="0" lvl="0" marL="0" rtl="0" algn="l">
              <a:lnSpc>
                <a:spcPct val="100000"/>
              </a:lnSpc>
              <a:spcBef>
                <a:spcPts val="0"/>
              </a:spcBef>
              <a:spcAft>
                <a:spcPts val="0"/>
              </a:spcAft>
              <a:buNone/>
            </a:pPr>
            <a:r>
              <a:t/>
            </a:r>
            <a:endParaRPr sz="2200">
              <a:solidFill>
                <a:srgbClr val="0055AA"/>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4" name="Shape 914"/>
        <p:cNvGrpSpPr/>
        <p:nvPr/>
      </p:nvGrpSpPr>
      <p:grpSpPr>
        <a:xfrm>
          <a:off x="0" y="0"/>
          <a:ext cx="0" cy="0"/>
          <a:chOff x="0" y="0"/>
          <a:chExt cx="0" cy="0"/>
        </a:xfrm>
      </p:grpSpPr>
      <p:sp>
        <p:nvSpPr>
          <p:cNvPr id="915" name="Google Shape;915;g37fc1f59164_10_0"/>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
        <p:nvSpPr>
          <p:cNvPr id="916" name="Google Shape;916;g37fc1f59164_10_0"/>
          <p:cNvSpPr txBox="1"/>
          <p:nvPr>
            <p:ph idx="2" type="body"/>
          </p:nvPr>
        </p:nvSpPr>
        <p:spPr>
          <a:xfrm>
            <a:off x="466200" y="1179675"/>
            <a:ext cx="10932900" cy="522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1000"/>
              </a:spcBef>
              <a:spcAft>
                <a:spcPts val="0"/>
              </a:spcAft>
              <a:buSzPts val="2200"/>
              <a:buNone/>
            </a:pPr>
            <a:r>
              <a:rPr lang="en-US"/>
              <a:t>Estimates for MD hospitals performance in National programs is applied to All-Payer revenue for comparison; CMS would apply adjustments to Medicare FFS revenue only.</a:t>
            </a:r>
            <a:endParaRPr/>
          </a:p>
        </p:txBody>
      </p:sp>
      <p:sp>
        <p:nvSpPr>
          <p:cNvPr id="917" name="Google Shape;917;g37fc1f59164_10_0"/>
          <p:cNvSpPr txBox="1"/>
          <p:nvPr>
            <p:ph type="title"/>
          </p:nvPr>
        </p:nvSpPr>
        <p:spPr>
          <a:xfrm>
            <a:off x="971552" y="376302"/>
            <a:ext cx="10515600" cy="1013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en-US"/>
              <a:t>RY/FFY25 and RY/</a:t>
            </a:r>
            <a:r>
              <a:rPr lang="en-US">
                <a:extLst>
                  <a:ext uri="http://customooxmlschemas.google.com/">
                    <go:slidesCustomData xmlns:go="http://customooxmlschemas.google.com/" textRoundtripDataId="38"/>
                  </a:ext>
                </a:extLst>
              </a:rPr>
              <a:t>FFY2026 VBP and QBR  Quality Adjustments</a:t>
            </a:r>
            <a:endParaRPr/>
          </a:p>
        </p:txBody>
      </p:sp>
      <p:pic>
        <p:nvPicPr>
          <p:cNvPr id="918" name="Google Shape;918;g37fc1f59164_10_0"/>
          <p:cNvPicPr preferRelativeResize="0"/>
          <p:nvPr/>
        </p:nvPicPr>
        <p:blipFill>
          <a:blip r:embed="rId3">
            <a:alphaModFix/>
          </a:blip>
          <a:stretch>
            <a:fillRect/>
          </a:stretch>
        </p:blipFill>
        <p:spPr>
          <a:xfrm>
            <a:off x="138475" y="2275300"/>
            <a:ext cx="11374075" cy="2114075"/>
          </a:xfrm>
          <a:prstGeom prst="rect">
            <a:avLst/>
          </a:prstGeom>
          <a:noFill/>
          <a:ln>
            <a:noFill/>
          </a:ln>
        </p:spPr>
      </p:pic>
      <p:sp>
        <p:nvSpPr>
          <p:cNvPr id="919" name="Google Shape;919;g37fc1f59164_10_0"/>
          <p:cNvSpPr txBox="1"/>
          <p:nvPr/>
        </p:nvSpPr>
        <p:spPr>
          <a:xfrm>
            <a:off x="255575" y="4230025"/>
            <a:ext cx="11256900" cy="172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chemeClr val="dk1"/>
                </a:solidFill>
              </a:rPr>
              <a:t>Notes:  </a:t>
            </a:r>
            <a:endParaRPr sz="2000">
              <a:solidFill>
                <a:schemeClr val="dk1"/>
              </a:solidFill>
            </a:endParaRPr>
          </a:p>
          <a:p>
            <a:pPr indent="-355600" lvl="0" marL="457200" rtl="0" algn="l">
              <a:spcBef>
                <a:spcPts val="0"/>
              </a:spcBef>
              <a:spcAft>
                <a:spcPts val="0"/>
              </a:spcAft>
              <a:buClr>
                <a:schemeClr val="dk1"/>
              </a:buClr>
              <a:buSzPts val="2000"/>
              <a:buChar char="●"/>
            </a:pPr>
            <a:r>
              <a:rPr lang="en-US" sz="2000">
                <a:solidFill>
                  <a:schemeClr val="dk1"/>
                </a:solidFill>
              </a:rPr>
              <a:t>RY2026 QBR results are based on a preliminary revised cut point of 35.73% (discussed in later slides). </a:t>
            </a:r>
            <a:endParaRPr sz="2000">
              <a:solidFill>
                <a:schemeClr val="dk1"/>
              </a:solidFill>
            </a:endParaRPr>
          </a:p>
          <a:p>
            <a:pPr indent="-355600" lvl="0" marL="457200" rtl="0" algn="l">
              <a:spcBef>
                <a:spcPts val="0"/>
              </a:spcBef>
              <a:spcAft>
                <a:spcPts val="0"/>
              </a:spcAft>
              <a:buClr>
                <a:schemeClr val="dk1"/>
              </a:buClr>
              <a:buSzPts val="2000"/>
              <a:buChar char="●"/>
            </a:pPr>
            <a:r>
              <a:rPr lang="en-US" sz="2000">
                <a:solidFill>
                  <a:schemeClr val="dk1"/>
                </a:solidFill>
              </a:rPr>
              <a:t>VBP results are estimated based HSCRC analysis without adjustment of national cutpoint for rewards and penalties (staff working to calculate revised cut point for more accurate results)</a:t>
            </a:r>
            <a:endParaRPr sz="2000">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4" name="Shape 924"/>
        <p:cNvGrpSpPr/>
        <p:nvPr/>
      </p:nvGrpSpPr>
      <p:grpSpPr>
        <a:xfrm>
          <a:off x="0" y="0"/>
          <a:ext cx="0" cy="0"/>
          <a:chOff x="0" y="0"/>
          <a:chExt cx="0" cy="0"/>
        </a:xfrm>
      </p:grpSpPr>
      <p:sp>
        <p:nvSpPr>
          <p:cNvPr id="925" name="Google Shape;925;g3851db09db8_3_13"/>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rgbClr val="003889"/>
                </a:solidFill>
                <a:latin typeface="Arial"/>
                <a:ea typeface="Arial"/>
                <a:cs typeface="Arial"/>
                <a:sym typeface="Arial"/>
              </a:rPr>
              <a:t>‹#›</a:t>
            </a:fld>
            <a:endParaRPr b="0" i="0" sz="1600" u="none" cap="none" strike="noStrike">
              <a:solidFill>
                <a:srgbClr val="003889"/>
              </a:solidFill>
              <a:latin typeface="Arial"/>
              <a:ea typeface="Arial"/>
              <a:cs typeface="Arial"/>
              <a:sym typeface="Arial"/>
            </a:endParaRPr>
          </a:p>
        </p:txBody>
      </p:sp>
      <p:sp>
        <p:nvSpPr>
          <p:cNvPr id="926" name="Google Shape;926;g3851db09db8_3_13"/>
          <p:cNvSpPr txBox="1"/>
          <p:nvPr>
            <p:ph type="title"/>
          </p:nvPr>
        </p:nvSpPr>
        <p:spPr>
          <a:xfrm>
            <a:off x="961452" y="246602"/>
            <a:ext cx="10515600" cy="60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lang="en-US" sz="2900">
                <a:extLst>
                  <a:ext uri="http://customooxmlschemas.google.com/">
                    <go:slidesCustomData xmlns:go="http://customooxmlschemas.google.com/" textRoundtripDataId="39"/>
                  </a:ext>
                </a:extLst>
              </a:rPr>
              <a:t>QBR-HVBP Program Measures and Domain Weight Alignment </a:t>
            </a:r>
            <a:endParaRPr sz="2900">
              <a:solidFill>
                <a:schemeClr val="dk2"/>
              </a:solidFill>
            </a:endParaRPr>
          </a:p>
        </p:txBody>
      </p:sp>
      <p:graphicFrame>
        <p:nvGraphicFramePr>
          <p:cNvPr id="927" name="Google Shape;927;g3851db09db8_3_13"/>
          <p:cNvGraphicFramePr/>
          <p:nvPr/>
        </p:nvGraphicFramePr>
        <p:xfrm>
          <a:off x="295263" y="745200"/>
          <a:ext cx="3000000" cy="3000000"/>
        </p:xfrm>
        <a:graphic>
          <a:graphicData uri="http://schemas.openxmlformats.org/drawingml/2006/table">
            <a:tbl>
              <a:tblPr bandRow="1">
                <a:noFill/>
                <a:tableStyleId>{CD89943D-6BB1-48D7-9D86-089A438CFF31}</a:tableStyleId>
              </a:tblPr>
              <a:tblGrid>
                <a:gridCol w="1417800"/>
                <a:gridCol w="2899050"/>
                <a:gridCol w="2997325"/>
                <a:gridCol w="4429300"/>
              </a:tblGrid>
              <a:tr h="577500">
                <a:tc>
                  <a:txBody>
                    <a:bodyPr/>
                    <a:lstStyle/>
                    <a:p>
                      <a:pPr indent="0" lvl="0" marL="0" marR="0" rtl="0" algn="ctr">
                        <a:lnSpc>
                          <a:spcPct val="100000"/>
                        </a:lnSpc>
                        <a:spcBef>
                          <a:spcPts val="0"/>
                        </a:spcBef>
                        <a:spcAft>
                          <a:spcPts val="0"/>
                        </a:spcAft>
                        <a:buClr>
                          <a:srgbClr val="000000"/>
                        </a:buClr>
                        <a:buSzPts val="1600"/>
                        <a:buFont typeface="Arial"/>
                        <a:buNone/>
                      </a:pPr>
                      <a:r>
                        <a:rPr b="1" lang="en-US" u="none" cap="none" strike="noStrike">
                          <a:solidFill>
                            <a:srgbClr val="FFFFFF"/>
                          </a:solidFill>
                        </a:rPr>
                        <a:t>Domain </a:t>
                      </a:r>
                      <a:endParaRPr b="1" u="none" cap="none" strike="noStrike">
                        <a:solidFill>
                          <a:srgbClr val="FFFFFF"/>
                        </a:solidFill>
                      </a:endParaRPr>
                    </a:p>
                  </a:txBody>
                  <a:tcPr marT="0" marB="0" marR="45725" marL="457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66CC"/>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lang="en-US" u="none" cap="none" strike="noStrike">
                          <a:solidFill>
                            <a:srgbClr val="FFFFFF"/>
                          </a:solidFill>
                        </a:rPr>
                        <a:t>Maryland QBR domain  </a:t>
                      </a:r>
                      <a:br>
                        <a:rPr b="1" lang="en-US" u="none" cap="none" strike="noStrike">
                          <a:solidFill>
                            <a:srgbClr val="FFFFFF"/>
                          </a:solidFill>
                        </a:rPr>
                      </a:br>
                      <a:r>
                        <a:rPr b="1" lang="en-US" u="none" cap="none" strike="noStrike">
                          <a:solidFill>
                            <a:srgbClr val="FFFFFF"/>
                          </a:solidFill>
                        </a:rPr>
                        <a:t>weights and measures, </a:t>
                      </a:r>
                      <a:r>
                        <a:rPr b="1" lang="en-US" u="none" cap="none" strike="noStrike">
                          <a:solidFill>
                            <a:schemeClr val="lt1"/>
                          </a:solidFill>
                        </a:rPr>
                        <a:t>RY 2027 </a:t>
                      </a:r>
                      <a:endParaRPr b="1" u="none" cap="none" strike="noStrike">
                        <a:solidFill>
                          <a:srgbClr val="FFFFFF"/>
                        </a:solidFill>
                      </a:endParaRPr>
                    </a:p>
                  </a:txBody>
                  <a:tcPr marT="0" marB="0" marR="45725" marL="457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66CC"/>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lang="en-US" u="none" cap="none" strike="noStrike">
                          <a:solidFill>
                            <a:srgbClr val="FFFFFF"/>
                          </a:solidFill>
                        </a:rPr>
                        <a:t>CMS HVBP domain  </a:t>
                      </a:r>
                      <a:br>
                        <a:rPr b="1" lang="en-US" u="none" cap="none" strike="noStrike">
                          <a:solidFill>
                            <a:srgbClr val="FFFFFF"/>
                          </a:solidFill>
                        </a:rPr>
                      </a:br>
                      <a:r>
                        <a:rPr b="1" lang="en-US" u="none" cap="none" strike="noStrike">
                          <a:solidFill>
                            <a:srgbClr val="FFFFFF"/>
                          </a:solidFill>
                        </a:rPr>
                        <a:t>weights and measures, FFY 2027</a:t>
                      </a:r>
                      <a:endParaRPr b="1" u="none" cap="none" strike="noStrike">
                        <a:solidFill>
                          <a:srgbClr val="FFFFFF"/>
                        </a:solidFill>
                      </a:endParaRPr>
                    </a:p>
                  </a:txBody>
                  <a:tcPr marT="0" marB="0" marR="45725" marL="457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66CC"/>
                    </a:solidFill>
                  </a:tcPr>
                </a:tc>
                <a:tc>
                  <a:txBody>
                    <a:bodyPr/>
                    <a:lstStyle/>
                    <a:p>
                      <a:pPr indent="0" lvl="0" marL="0" marR="0" rtl="0" algn="ctr">
                        <a:lnSpc>
                          <a:spcPct val="100000"/>
                        </a:lnSpc>
                        <a:spcBef>
                          <a:spcPts val="0"/>
                        </a:spcBef>
                        <a:spcAft>
                          <a:spcPts val="0"/>
                        </a:spcAft>
                        <a:buNone/>
                      </a:pPr>
                      <a:r>
                        <a:rPr b="1" lang="en-US">
                          <a:solidFill>
                            <a:srgbClr val="FFFFFF"/>
                          </a:solidFill>
                        </a:rPr>
                        <a:t>Domain weight adjustment options to align QBR with VBP, RY 2028</a:t>
                      </a:r>
                      <a:endParaRPr b="1" u="none" cap="none" strike="noStrike">
                        <a:solidFill>
                          <a:srgbClr val="FFFFFF"/>
                        </a:solidFill>
                      </a:endParaRPr>
                    </a:p>
                  </a:txBody>
                  <a:tcPr marT="0" marB="0" marR="45725" marL="457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66CC"/>
                    </a:solidFill>
                  </a:tcPr>
                </a:tc>
              </a:tr>
              <a:tr h="1275575">
                <a:tc>
                  <a:txBody>
                    <a:bodyPr/>
                    <a:lstStyle/>
                    <a:p>
                      <a:pPr indent="0" lvl="0" marL="0" marR="0" rtl="0" algn="l">
                        <a:lnSpc>
                          <a:spcPct val="100000"/>
                        </a:lnSpc>
                        <a:spcBef>
                          <a:spcPts val="0"/>
                        </a:spcBef>
                        <a:spcAft>
                          <a:spcPts val="0"/>
                        </a:spcAft>
                        <a:buClr>
                          <a:srgbClr val="000000"/>
                        </a:buClr>
                        <a:buSzPts val="1600"/>
                        <a:buFont typeface="Arial"/>
                        <a:buNone/>
                      </a:pPr>
                      <a:r>
                        <a:rPr b="1" lang="en-US" u="none" cap="none" strike="noStrike"/>
                        <a:t>Clinical Care </a:t>
                      </a:r>
                      <a:endParaRPr b="1" u="none" cap="none" strike="noStrike"/>
                    </a:p>
                  </a:txBody>
                  <a:tcPr marT="0" marB="0" marR="45725" marL="457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BADDFF"/>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lang="en-US" u="none" cap="none" strike="noStrike"/>
                        <a:t>10</a:t>
                      </a:r>
                      <a:r>
                        <a:rPr b="1" lang="en-US"/>
                        <a:t>% </a:t>
                      </a:r>
                      <a:r>
                        <a:rPr b="1" lang="en-US" u="none" cap="none" strike="noStrike"/>
                        <a:t>(0.20% of total</a:t>
                      </a:r>
                      <a:r>
                        <a:rPr b="1" lang="en-US"/>
                        <a:t> IP revenue</a:t>
                      </a:r>
                      <a:r>
                        <a:rPr b="1" lang="en-US" u="none" cap="none" strike="noStrike"/>
                        <a:t>)</a:t>
                      </a:r>
                      <a:endParaRPr b="1" u="none" cap="none" strike="noStrike">
                        <a:solidFill>
                          <a:srgbClr val="FFFFFF"/>
                        </a:solidFill>
                      </a:endParaRPr>
                    </a:p>
                    <a:p>
                      <a:pPr indent="0" lvl="0" marL="0" marR="0" rtl="0" algn="l">
                        <a:lnSpc>
                          <a:spcPct val="100000"/>
                        </a:lnSpc>
                        <a:spcBef>
                          <a:spcPts val="0"/>
                        </a:spcBef>
                        <a:spcAft>
                          <a:spcPts val="0"/>
                        </a:spcAft>
                        <a:buClr>
                          <a:srgbClr val="000000"/>
                        </a:buClr>
                        <a:buSzPts val="1600"/>
                        <a:buFont typeface="Arial"/>
                        <a:buNone/>
                      </a:pPr>
                      <a:r>
                        <a:rPr lang="en-US" u="none" cap="none" strike="noStrike"/>
                        <a:t>Two measures: all-cause, all-condition inpatient mortality; all-cause, all-condition 30-day mortality</a:t>
                      </a:r>
                      <a:endParaRPr b="1" u="none" cap="none" strike="noStrike"/>
                    </a:p>
                  </a:txBody>
                  <a:tcPr marT="0" marB="0" marR="45725" marL="457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BADDFF"/>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lang="en-US" u="none" cap="none" strike="noStrike"/>
                        <a:t>25</a:t>
                      </a:r>
                      <a:r>
                        <a:rPr b="1" lang="en-US"/>
                        <a:t>%</a:t>
                      </a:r>
                      <a:endParaRPr b="1" u="none" cap="none" strike="noStrike">
                        <a:solidFill>
                          <a:srgbClr val="FFFFFF"/>
                        </a:solidFill>
                      </a:endParaRPr>
                    </a:p>
                    <a:p>
                      <a:pPr indent="0" lvl="0" marL="0" marR="0" rtl="0" algn="l">
                        <a:lnSpc>
                          <a:spcPct val="100000"/>
                        </a:lnSpc>
                        <a:spcBef>
                          <a:spcPts val="0"/>
                        </a:spcBef>
                        <a:spcAft>
                          <a:spcPts val="0"/>
                        </a:spcAft>
                        <a:buClr>
                          <a:srgbClr val="000000"/>
                        </a:buClr>
                        <a:buSzPts val="1600"/>
                        <a:buFont typeface="Arial"/>
                        <a:buNone/>
                      </a:pPr>
                      <a:r>
                        <a:rPr lang="en-US" u="none" cap="none" strike="noStrike"/>
                        <a:t>Six measures: Five 30-day condition-</a:t>
                      </a:r>
                      <a:endParaRPr u="none" cap="none" strike="noStrike"/>
                    </a:p>
                    <a:p>
                      <a:pPr indent="0" lvl="0" marL="0" marR="0" rtl="0" algn="l">
                        <a:lnSpc>
                          <a:spcPct val="100000"/>
                        </a:lnSpc>
                        <a:spcBef>
                          <a:spcPts val="0"/>
                        </a:spcBef>
                        <a:spcAft>
                          <a:spcPts val="0"/>
                        </a:spcAft>
                        <a:buClr>
                          <a:srgbClr val="000000"/>
                        </a:buClr>
                        <a:buSzPts val="1600"/>
                        <a:buFont typeface="Arial"/>
                        <a:buNone/>
                      </a:pPr>
                      <a:r>
                        <a:rPr lang="en-US" u="none" cap="none" strike="noStrike"/>
                        <a:t>specific mortality measures; THA/TKA complications</a:t>
                      </a:r>
                      <a:r>
                        <a:rPr b="1" lang="en-US" u="none" cap="none" strike="noStrike"/>
                        <a:t> </a:t>
                      </a:r>
                      <a:endParaRPr b="1" u="none" cap="none" strike="noStrike"/>
                    </a:p>
                  </a:txBody>
                  <a:tcPr marT="0" marB="0" marR="45725" marL="457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BADDFF"/>
                    </a:solidFill>
                  </a:tcPr>
                </a:tc>
                <a:tc>
                  <a:txBody>
                    <a:bodyPr/>
                    <a:lstStyle/>
                    <a:p>
                      <a:pPr indent="0" lvl="0" marL="0" marR="0" rtl="0" algn="l">
                        <a:lnSpc>
                          <a:spcPct val="100000"/>
                        </a:lnSpc>
                        <a:spcBef>
                          <a:spcPts val="0"/>
                        </a:spcBef>
                        <a:spcAft>
                          <a:spcPts val="0"/>
                        </a:spcAft>
                        <a:buNone/>
                      </a:pPr>
                      <a:r>
                        <a:rPr b="1" lang="en-US"/>
                        <a:t>33% (0.67% of IP revenue)</a:t>
                      </a:r>
                      <a:endParaRPr b="1"/>
                    </a:p>
                    <a:p>
                      <a:pPr indent="0" lvl="0" marL="0" marR="0" rtl="0" algn="l">
                        <a:lnSpc>
                          <a:spcPct val="100000"/>
                        </a:lnSpc>
                        <a:spcBef>
                          <a:spcPts val="0"/>
                        </a:spcBef>
                        <a:spcAft>
                          <a:spcPts val="0"/>
                        </a:spcAft>
                        <a:buNone/>
                      </a:pPr>
                      <a:r>
                        <a:rPr b="1" i="1" lang="en-US"/>
                        <a:t>Measure Options: </a:t>
                      </a:r>
                      <a:endParaRPr b="1" i="1"/>
                    </a:p>
                    <a:p>
                      <a:pPr indent="-317500" lvl="0" marL="285750" marR="0" rtl="0" algn="l">
                        <a:lnSpc>
                          <a:spcPct val="100000"/>
                        </a:lnSpc>
                        <a:spcBef>
                          <a:spcPts val="0"/>
                        </a:spcBef>
                        <a:spcAft>
                          <a:spcPts val="0"/>
                        </a:spcAft>
                        <a:buSzPts val="1400"/>
                        <a:buChar char="●"/>
                      </a:pPr>
                      <a:r>
                        <a:rPr lang="en-US"/>
                        <a:t>Increase domain weight</a:t>
                      </a:r>
                      <a:endParaRPr/>
                    </a:p>
                    <a:p>
                      <a:pPr indent="-317500" lvl="0" marL="285750" marR="0" rtl="0" algn="l">
                        <a:lnSpc>
                          <a:spcPct val="100000"/>
                        </a:lnSpc>
                        <a:spcBef>
                          <a:spcPts val="0"/>
                        </a:spcBef>
                        <a:spcAft>
                          <a:spcPts val="0"/>
                        </a:spcAft>
                        <a:buSzPts val="1400"/>
                        <a:buChar char="●"/>
                      </a:pPr>
                      <a:r>
                        <a:rPr lang="en-US"/>
                        <a:t>Add THA TKA complications?</a:t>
                      </a:r>
                      <a:endParaRPr/>
                    </a:p>
                    <a:p>
                      <a:pPr indent="-317500" lvl="0" marL="285750" marR="0" rtl="0" algn="l">
                        <a:lnSpc>
                          <a:spcPct val="100000"/>
                        </a:lnSpc>
                        <a:spcBef>
                          <a:spcPts val="0"/>
                        </a:spcBef>
                        <a:spcAft>
                          <a:spcPts val="0"/>
                        </a:spcAft>
                        <a:buSzPts val="1400"/>
                        <a:buChar char="●"/>
                      </a:pPr>
                      <a:r>
                        <a:rPr lang="en-US"/>
                        <a:t>Retain all-payer IP mortality and/or 30-day mortality?</a:t>
                      </a:r>
                      <a:endParaRPr/>
                    </a:p>
                    <a:p>
                      <a:pPr indent="-317500" lvl="0" marL="285750" marR="0" rtl="0" algn="l">
                        <a:lnSpc>
                          <a:spcPct val="100000"/>
                        </a:lnSpc>
                        <a:spcBef>
                          <a:spcPts val="0"/>
                        </a:spcBef>
                        <a:spcAft>
                          <a:spcPts val="0"/>
                        </a:spcAft>
                        <a:buSzPts val="1400"/>
                        <a:buChar char="●"/>
                      </a:pPr>
                      <a:r>
                        <a:rPr lang="en-US"/>
                        <a:t>Adopt Medicare mortality measures?</a:t>
                      </a:r>
                      <a:endParaRPr/>
                    </a:p>
                    <a:p>
                      <a:pPr indent="-317500" lvl="0" marL="285750" marR="0" rtl="0" algn="l">
                        <a:lnSpc>
                          <a:spcPct val="100000"/>
                        </a:lnSpc>
                        <a:spcBef>
                          <a:spcPts val="0"/>
                        </a:spcBef>
                        <a:spcAft>
                          <a:spcPts val="0"/>
                        </a:spcAft>
                        <a:buSzPts val="1400"/>
                        <a:buChar char="●"/>
                      </a:pPr>
                      <a:r>
                        <a:rPr lang="en-US"/>
                        <a:t>Consider alternative mortality measures? </a:t>
                      </a:r>
                      <a:endParaRPr/>
                    </a:p>
                  </a:txBody>
                  <a:tcPr marT="0" marB="0" marR="45725" marL="457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BADDFF"/>
                    </a:solidFill>
                  </a:tcPr>
                </a:tc>
              </a:tr>
              <a:tr h="1106675">
                <a:tc>
                  <a:txBody>
                    <a:bodyPr/>
                    <a:lstStyle/>
                    <a:p>
                      <a:pPr indent="0" lvl="0" marL="0" marR="0" rtl="0" algn="l">
                        <a:lnSpc>
                          <a:spcPct val="100000"/>
                        </a:lnSpc>
                        <a:spcBef>
                          <a:spcPts val="0"/>
                        </a:spcBef>
                        <a:spcAft>
                          <a:spcPts val="0"/>
                        </a:spcAft>
                        <a:buClr>
                          <a:srgbClr val="000000"/>
                        </a:buClr>
                        <a:buSzPts val="1600"/>
                        <a:buFont typeface="Arial"/>
                        <a:buNone/>
                      </a:pPr>
                      <a:r>
                        <a:rPr b="1" lang="en-US" u="none" cap="none" strike="noStrike"/>
                        <a:t>Person and Community Engagement </a:t>
                      </a:r>
                      <a:endParaRPr b="1" u="none" cap="none" strike="noStrike">
                        <a:solidFill>
                          <a:srgbClr val="FFFFFF"/>
                        </a:solidFill>
                      </a:endParaRPr>
                    </a:p>
                  </a:txBody>
                  <a:tcPr marT="0" marB="0" marR="45725" marL="457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CEEFF"/>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lang="en-US" u="none" cap="none" strike="noStrike"/>
                        <a:t>60% (</a:t>
                      </a:r>
                      <a:r>
                        <a:rPr b="1" lang="en-US"/>
                        <a:t>1.2% of IP revenue)</a:t>
                      </a:r>
                      <a:r>
                        <a:rPr b="1" lang="en-US" u="none" cap="none" strike="noStrike"/>
                        <a:t> percent  </a:t>
                      </a:r>
                      <a:endParaRPr b="1" u="none" cap="none" strike="noStrike">
                        <a:solidFill>
                          <a:srgbClr val="FFFFFF"/>
                        </a:solidFill>
                      </a:endParaRPr>
                    </a:p>
                    <a:p>
                      <a:pPr indent="0" lvl="0" marL="0" marR="0" rtl="0" algn="l">
                        <a:lnSpc>
                          <a:spcPct val="100000"/>
                        </a:lnSpc>
                        <a:spcBef>
                          <a:spcPts val="0"/>
                        </a:spcBef>
                        <a:spcAft>
                          <a:spcPts val="0"/>
                        </a:spcAft>
                        <a:buClr>
                          <a:srgbClr val="000000"/>
                        </a:buClr>
                        <a:buSzPts val="1600"/>
                        <a:buFont typeface="Arial"/>
                        <a:buNone/>
                      </a:pPr>
                      <a:r>
                        <a:rPr lang="en-US" u="none" cap="none" strike="noStrike"/>
                        <a:t>Eight measures: Six HCAHPS</a:t>
                      </a:r>
                      <a:r>
                        <a:rPr lang="en-US"/>
                        <a:t> </a:t>
                      </a:r>
                      <a:r>
                        <a:rPr lang="en-US" u="none" cap="none" strike="noStrike"/>
                        <a:t>top box score and consistency, three categories linear score; TFU Medicare, Medicaid, equ</a:t>
                      </a:r>
                      <a:r>
                        <a:rPr lang="en-US"/>
                        <a:t>ity</a:t>
                      </a:r>
                      <a:r>
                        <a:rPr lang="en-US" u="none" cap="none" strike="noStrike"/>
                        <a:t> gap improvement; ED LOS.</a:t>
                      </a:r>
                      <a:r>
                        <a:rPr b="1" lang="en-US" u="none" cap="none" strike="noStrike"/>
                        <a:t> </a:t>
                      </a:r>
                      <a:endParaRPr b="1" u="none" cap="none" strike="noStrike">
                        <a:solidFill>
                          <a:srgbClr val="FFFFFF"/>
                        </a:solidFill>
                      </a:endParaRPr>
                    </a:p>
                  </a:txBody>
                  <a:tcPr marT="0" marB="0" marR="45725" marL="457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CEEFF"/>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lang="en-US" u="none" cap="none" strike="noStrike"/>
                        <a:t>25</a:t>
                      </a:r>
                      <a:r>
                        <a:rPr b="1" lang="en-US"/>
                        <a:t>%</a:t>
                      </a:r>
                      <a:endParaRPr u="none" cap="none" strike="noStrike"/>
                    </a:p>
                    <a:p>
                      <a:pPr indent="0" lvl="0" marL="0" marR="0" rtl="0" algn="l">
                        <a:lnSpc>
                          <a:spcPct val="100000"/>
                        </a:lnSpc>
                        <a:spcBef>
                          <a:spcPts val="0"/>
                        </a:spcBef>
                        <a:spcAft>
                          <a:spcPts val="0"/>
                        </a:spcAft>
                        <a:buClr>
                          <a:srgbClr val="000000"/>
                        </a:buClr>
                        <a:buSzPts val="1600"/>
                        <a:buFont typeface="Arial"/>
                        <a:buNone/>
                      </a:pPr>
                      <a:r>
                        <a:rPr lang="en-US" u="none" cap="none" strike="noStrike"/>
                        <a:t>Six HCAHPS measures top box score and consistency (2027)</a:t>
                      </a:r>
                      <a:endParaRPr u="none" cap="none" strike="noStrike"/>
                    </a:p>
                  </a:txBody>
                  <a:tcPr marT="0" marB="0" marR="45725" marL="457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CEEFF"/>
                    </a:solidFill>
                  </a:tcPr>
                </a:tc>
                <a:tc>
                  <a:txBody>
                    <a:bodyPr/>
                    <a:lstStyle/>
                    <a:p>
                      <a:pPr indent="0" lvl="0" marL="0" marR="0" rtl="0" algn="l">
                        <a:lnSpc>
                          <a:spcPct val="100000"/>
                        </a:lnSpc>
                        <a:spcBef>
                          <a:spcPts val="0"/>
                        </a:spcBef>
                        <a:spcAft>
                          <a:spcPts val="0"/>
                        </a:spcAft>
                        <a:buNone/>
                      </a:pPr>
                      <a:r>
                        <a:rPr b="1" lang="en-US"/>
                        <a:t>33% (0.67% of IP revenue)</a:t>
                      </a:r>
                      <a:endParaRPr b="1"/>
                    </a:p>
                    <a:p>
                      <a:pPr indent="0" lvl="0" marL="0" marR="0" rtl="0" algn="l">
                        <a:lnSpc>
                          <a:spcPct val="100000"/>
                        </a:lnSpc>
                        <a:spcBef>
                          <a:spcPts val="0"/>
                        </a:spcBef>
                        <a:spcAft>
                          <a:spcPts val="0"/>
                        </a:spcAft>
                        <a:buNone/>
                      </a:pPr>
                      <a:r>
                        <a:rPr b="1" i="1" lang="en-US"/>
                        <a:t>Measure Options:</a:t>
                      </a:r>
                      <a:endParaRPr b="1" i="1"/>
                    </a:p>
                    <a:p>
                      <a:pPr indent="-317500" lvl="0" marL="285750" marR="0" rtl="0" algn="l">
                        <a:lnSpc>
                          <a:spcPct val="100000"/>
                        </a:lnSpc>
                        <a:spcBef>
                          <a:spcPts val="0"/>
                        </a:spcBef>
                        <a:spcAft>
                          <a:spcPts val="0"/>
                        </a:spcAft>
                        <a:buSzPts val="1400"/>
                        <a:buChar char="●"/>
                      </a:pPr>
                      <a:r>
                        <a:rPr lang="en-US"/>
                        <a:t>Decrease domain weight</a:t>
                      </a:r>
                      <a:endParaRPr/>
                    </a:p>
                    <a:p>
                      <a:pPr indent="-317500" lvl="0" marL="285750" marR="0" rtl="0" algn="l">
                        <a:lnSpc>
                          <a:spcPct val="100000"/>
                        </a:lnSpc>
                        <a:spcBef>
                          <a:spcPts val="0"/>
                        </a:spcBef>
                        <a:spcAft>
                          <a:spcPts val="0"/>
                        </a:spcAft>
                        <a:buSzPts val="1400"/>
                        <a:buChar char="●"/>
                      </a:pPr>
                      <a:r>
                        <a:rPr lang="en-US"/>
                        <a:t>Retain six HCAHPS top box msrs</a:t>
                      </a:r>
                      <a:endParaRPr/>
                    </a:p>
                    <a:p>
                      <a:pPr indent="-317500" lvl="0" marL="285750" marR="0" rtl="0" algn="l">
                        <a:lnSpc>
                          <a:spcPct val="100000"/>
                        </a:lnSpc>
                        <a:spcBef>
                          <a:spcPts val="0"/>
                        </a:spcBef>
                        <a:spcAft>
                          <a:spcPts val="0"/>
                        </a:spcAft>
                        <a:buSzPts val="1400"/>
                        <a:buChar char="●"/>
                      </a:pPr>
                      <a:r>
                        <a:rPr lang="en-US"/>
                        <a:t>Decrease consistency to VBP</a:t>
                      </a:r>
                      <a:endParaRPr/>
                    </a:p>
                    <a:p>
                      <a:pPr indent="-317500" lvl="0" marL="285750" marR="0" rtl="0" algn="l">
                        <a:lnSpc>
                          <a:spcPct val="100000"/>
                        </a:lnSpc>
                        <a:spcBef>
                          <a:spcPts val="0"/>
                        </a:spcBef>
                        <a:spcAft>
                          <a:spcPts val="0"/>
                        </a:spcAft>
                        <a:buSzPts val="1400"/>
                        <a:buChar char="●"/>
                      </a:pPr>
                      <a:r>
                        <a:rPr lang="en-US"/>
                        <a:t>Retain Medicare TFU/disparity gap? </a:t>
                      </a:r>
                      <a:endParaRPr/>
                    </a:p>
                    <a:p>
                      <a:pPr indent="-317500" lvl="0" marL="285750" marR="0" rtl="0" algn="l">
                        <a:lnSpc>
                          <a:spcPct val="100000"/>
                        </a:lnSpc>
                        <a:spcBef>
                          <a:spcPts val="0"/>
                        </a:spcBef>
                        <a:spcAft>
                          <a:spcPts val="0"/>
                        </a:spcAft>
                        <a:buSzPts val="1400"/>
                        <a:buChar char="●"/>
                      </a:pPr>
                      <a:r>
                        <a:rPr lang="en-US"/>
                        <a:t>Retain Medicaid TFU?</a:t>
                      </a:r>
                      <a:endParaRPr/>
                    </a:p>
                    <a:p>
                      <a:pPr indent="-317500" lvl="0" marL="285750" marR="0" rtl="0" algn="l">
                        <a:lnSpc>
                          <a:spcPct val="100000"/>
                        </a:lnSpc>
                        <a:spcBef>
                          <a:spcPts val="0"/>
                        </a:spcBef>
                        <a:spcAft>
                          <a:spcPts val="0"/>
                        </a:spcAft>
                        <a:buSzPts val="1400"/>
                        <a:buChar char="●"/>
                      </a:pPr>
                      <a:r>
                        <a:rPr lang="en-US"/>
                        <a:t>Retain ED LOS?</a:t>
                      </a:r>
                      <a:endParaRPr/>
                    </a:p>
                  </a:txBody>
                  <a:tcPr marT="0" marB="0" marR="45725" marL="457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CEEFF"/>
                    </a:solidFill>
                  </a:tcPr>
                </a:tc>
              </a:tr>
              <a:tr h="757525">
                <a:tc>
                  <a:txBody>
                    <a:bodyPr/>
                    <a:lstStyle/>
                    <a:p>
                      <a:pPr indent="0" lvl="0" marL="0" marR="0" rtl="0" algn="l">
                        <a:lnSpc>
                          <a:spcPct val="100000"/>
                        </a:lnSpc>
                        <a:spcBef>
                          <a:spcPts val="0"/>
                        </a:spcBef>
                        <a:spcAft>
                          <a:spcPts val="0"/>
                        </a:spcAft>
                        <a:buClr>
                          <a:srgbClr val="000000"/>
                        </a:buClr>
                        <a:buSzPts val="1600"/>
                        <a:buFont typeface="Arial"/>
                        <a:buNone/>
                      </a:pPr>
                      <a:r>
                        <a:rPr b="1" lang="en-US" u="none" cap="none" strike="noStrike"/>
                        <a:t>Safety </a:t>
                      </a:r>
                      <a:endParaRPr b="1" u="none" cap="none" strike="noStrike">
                        <a:solidFill>
                          <a:srgbClr val="FFFFFF"/>
                        </a:solidFill>
                      </a:endParaRPr>
                    </a:p>
                  </a:txBody>
                  <a:tcPr marT="0" marB="0" marR="45725" marL="457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BADDFF"/>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lang="en-US" u="none" cap="none" strike="noStrike"/>
                        <a:t>30</a:t>
                      </a:r>
                      <a:r>
                        <a:rPr b="1" lang="en-US"/>
                        <a:t>% (0.60% of IP revenue)</a:t>
                      </a:r>
                      <a:endParaRPr b="1" u="none" cap="none" strike="noStrike">
                        <a:solidFill>
                          <a:srgbClr val="FFFFFF"/>
                        </a:solidFill>
                      </a:endParaRPr>
                    </a:p>
                    <a:p>
                      <a:pPr indent="0" lvl="0" marL="0" marR="0" rtl="0" algn="l">
                        <a:lnSpc>
                          <a:spcPct val="100000"/>
                        </a:lnSpc>
                        <a:spcBef>
                          <a:spcPts val="0"/>
                        </a:spcBef>
                        <a:spcAft>
                          <a:spcPts val="0"/>
                        </a:spcAft>
                        <a:buClr>
                          <a:srgbClr val="000000"/>
                        </a:buClr>
                        <a:buSzPts val="1600"/>
                        <a:buFont typeface="Arial"/>
                        <a:buNone/>
                      </a:pPr>
                      <a:r>
                        <a:rPr lang="en-US" u="none" cap="none" strike="noStrike"/>
                        <a:t>Six measures: Five CDC NHSN HAI measure categories; all-payer PSI 90</a:t>
                      </a:r>
                      <a:r>
                        <a:rPr b="1" lang="en-US" u="none" cap="none" strike="noStrike"/>
                        <a:t> </a:t>
                      </a:r>
                      <a:endParaRPr b="1" u="none" cap="none" strike="noStrike">
                        <a:solidFill>
                          <a:srgbClr val="FFFFFF"/>
                        </a:solidFill>
                      </a:endParaRPr>
                    </a:p>
                  </a:txBody>
                  <a:tcPr marT="0" marB="0" marR="45725" marL="457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BADDFF"/>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lang="en-US" u="none" cap="none" strike="noStrike"/>
                        <a:t>25</a:t>
                      </a:r>
                      <a:r>
                        <a:rPr b="1" lang="en-US"/>
                        <a:t>%</a:t>
                      </a:r>
                      <a:endParaRPr b="1" u="none" cap="none" strike="noStrike">
                        <a:solidFill>
                          <a:srgbClr val="FFFFFF"/>
                        </a:solidFill>
                      </a:endParaRPr>
                    </a:p>
                    <a:p>
                      <a:pPr indent="0" lvl="0" marL="0" marR="0" rtl="0" algn="l">
                        <a:lnSpc>
                          <a:spcPct val="100000"/>
                        </a:lnSpc>
                        <a:spcBef>
                          <a:spcPts val="0"/>
                        </a:spcBef>
                        <a:spcAft>
                          <a:spcPts val="0"/>
                        </a:spcAft>
                        <a:buClr>
                          <a:srgbClr val="000000"/>
                        </a:buClr>
                        <a:buSzPts val="1600"/>
                        <a:buFont typeface="Arial"/>
                        <a:buNone/>
                      </a:pPr>
                      <a:r>
                        <a:rPr lang="en-US" u="none" cap="none" strike="noStrike"/>
                        <a:t>Six measures: Five CDC NHSN HAI measures; Sep-1 Sepsis Management bundle</a:t>
                      </a:r>
                      <a:r>
                        <a:rPr b="1" lang="en-US" u="none" cap="none" strike="noStrike"/>
                        <a:t> </a:t>
                      </a:r>
                      <a:endParaRPr b="1" u="none" cap="none" strike="noStrike">
                        <a:solidFill>
                          <a:srgbClr val="FFFFFF"/>
                        </a:solidFill>
                      </a:endParaRPr>
                    </a:p>
                  </a:txBody>
                  <a:tcPr marT="0" marB="0" marR="45725" marL="457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BADDFF"/>
                    </a:solidFill>
                  </a:tcPr>
                </a:tc>
                <a:tc>
                  <a:txBody>
                    <a:bodyPr/>
                    <a:lstStyle/>
                    <a:p>
                      <a:pPr indent="0" lvl="0" marL="0" marR="0" rtl="0" algn="l">
                        <a:lnSpc>
                          <a:spcPct val="100000"/>
                        </a:lnSpc>
                        <a:spcBef>
                          <a:spcPts val="0"/>
                        </a:spcBef>
                        <a:spcAft>
                          <a:spcPts val="0"/>
                        </a:spcAft>
                        <a:buNone/>
                      </a:pPr>
                      <a:r>
                        <a:rPr b="1" lang="en-US"/>
                        <a:t>33% (0.67% of IP revenue)</a:t>
                      </a:r>
                      <a:endParaRPr b="1"/>
                    </a:p>
                    <a:p>
                      <a:pPr indent="0" lvl="0" marL="0" marR="0" rtl="0" algn="l">
                        <a:lnSpc>
                          <a:spcPct val="100000"/>
                        </a:lnSpc>
                        <a:spcBef>
                          <a:spcPts val="0"/>
                        </a:spcBef>
                        <a:spcAft>
                          <a:spcPts val="0"/>
                        </a:spcAft>
                        <a:buNone/>
                      </a:pPr>
                      <a:r>
                        <a:rPr b="1" i="1" lang="en-US"/>
                        <a:t>Measures Options:</a:t>
                      </a:r>
                      <a:endParaRPr b="1" i="1"/>
                    </a:p>
                    <a:p>
                      <a:pPr indent="-260350" lvl="0" marL="228600" marR="0" rtl="0" algn="l">
                        <a:lnSpc>
                          <a:spcPct val="100000"/>
                        </a:lnSpc>
                        <a:spcBef>
                          <a:spcPts val="0"/>
                        </a:spcBef>
                        <a:spcAft>
                          <a:spcPts val="0"/>
                        </a:spcAft>
                        <a:buSzPts val="1400"/>
                        <a:buChar char="●"/>
                      </a:pPr>
                      <a:r>
                        <a:rPr lang="en-US"/>
                        <a:t>Increased domain </a:t>
                      </a:r>
                      <a:r>
                        <a:rPr lang="en-US"/>
                        <a:t>weight</a:t>
                      </a:r>
                      <a:endParaRPr/>
                    </a:p>
                    <a:p>
                      <a:pPr indent="-260350" lvl="0" marL="228600" marR="0" rtl="0" algn="l">
                        <a:lnSpc>
                          <a:spcPct val="100000"/>
                        </a:lnSpc>
                        <a:spcBef>
                          <a:spcPts val="0"/>
                        </a:spcBef>
                        <a:spcAft>
                          <a:spcPts val="0"/>
                        </a:spcAft>
                        <a:buSzPts val="1400"/>
                        <a:buChar char="●"/>
                      </a:pPr>
                      <a:r>
                        <a:rPr lang="en-US"/>
                        <a:t>Retain CDC NHSN</a:t>
                      </a:r>
                      <a:endParaRPr/>
                    </a:p>
                    <a:p>
                      <a:pPr indent="-260350" lvl="0" marL="228600" marR="0" rtl="0" algn="l">
                        <a:lnSpc>
                          <a:spcPct val="100000"/>
                        </a:lnSpc>
                        <a:spcBef>
                          <a:spcPts val="0"/>
                        </a:spcBef>
                        <a:spcAft>
                          <a:spcPts val="0"/>
                        </a:spcAft>
                        <a:buSzPts val="1400"/>
                        <a:buChar char="●"/>
                      </a:pPr>
                      <a:r>
                        <a:rPr lang="en-US"/>
                        <a:t>Maintain All-Payer PSI 90 measure?</a:t>
                      </a:r>
                      <a:endParaRPr/>
                    </a:p>
                    <a:p>
                      <a:pPr indent="-260350" lvl="0" marL="228600" marR="0" rtl="0" algn="l">
                        <a:lnSpc>
                          <a:spcPct val="100000"/>
                        </a:lnSpc>
                        <a:spcBef>
                          <a:spcPts val="0"/>
                        </a:spcBef>
                        <a:spcAft>
                          <a:spcPts val="0"/>
                        </a:spcAft>
                        <a:buSzPts val="1400"/>
                        <a:buChar char="●"/>
                      </a:pPr>
                      <a:r>
                        <a:rPr lang="en-US"/>
                        <a:t>Add Sepsis bundle?</a:t>
                      </a:r>
                      <a:endParaRPr/>
                    </a:p>
                  </a:txBody>
                  <a:tcPr marT="0" marB="0" marR="45725" marL="457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BADDFF"/>
                    </a:solidFill>
                  </a:tcPr>
                </a:tc>
              </a:tr>
              <a:tr h="754050">
                <a:tc>
                  <a:txBody>
                    <a:bodyPr/>
                    <a:lstStyle/>
                    <a:p>
                      <a:pPr indent="0" lvl="0" marL="0" marR="0" rtl="0" algn="l">
                        <a:lnSpc>
                          <a:spcPct val="100000"/>
                        </a:lnSpc>
                        <a:spcBef>
                          <a:spcPts val="0"/>
                        </a:spcBef>
                        <a:spcAft>
                          <a:spcPts val="0"/>
                        </a:spcAft>
                        <a:buClr>
                          <a:srgbClr val="000000"/>
                        </a:buClr>
                        <a:buSzPts val="1600"/>
                        <a:buFont typeface="Arial"/>
                        <a:buNone/>
                      </a:pPr>
                      <a:r>
                        <a:rPr b="1" lang="en-US" u="none" cap="none" strike="noStrike"/>
                        <a:t>Efficiency </a:t>
                      </a:r>
                      <a:endParaRPr b="1" u="none" cap="none" strike="noStrike">
                        <a:solidFill>
                          <a:srgbClr val="FFFFFF"/>
                        </a:solidFill>
                      </a:endParaRPr>
                    </a:p>
                  </a:txBody>
                  <a:tcPr marT="0" marB="0" marR="45725" marL="457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CEEFF"/>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lang="en-US" u="none" cap="none" strike="noStrike"/>
                        <a:t>N/A</a:t>
                      </a:r>
                      <a:endParaRPr b="1" u="none" cap="none" strike="noStrike"/>
                    </a:p>
                  </a:txBody>
                  <a:tcPr marT="0" marB="0" marR="45725" marL="457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CEEFF"/>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lang="en-US" u="none" cap="none" strike="noStrike"/>
                        <a:t>25</a:t>
                      </a:r>
                      <a:r>
                        <a:rPr b="1" lang="en-US"/>
                        <a:t>%</a:t>
                      </a:r>
                      <a:endParaRPr b="1" u="none" cap="none" strike="noStrike">
                        <a:solidFill>
                          <a:srgbClr val="FFFFFF"/>
                        </a:solidFill>
                      </a:endParaRPr>
                    </a:p>
                    <a:p>
                      <a:pPr indent="0" lvl="0" marL="0" marR="0" rtl="0" algn="l">
                        <a:lnSpc>
                          <a:spcPct val="100000"/>
                        </a:lnSpc>
                        <a:spcBef>
                          <a:spcPts val="0"/>
                        </a:spcBef>
                        <a:spcAft>
                          <a:spcPts val="0"/>
                        </a:spcAft>
                        <a:buClr>
                          <a:srgbClr val="000000"/>
                        </a:buClr>
                        <a:buSzPts val="1600"/>
                        <a:buFont typeface="Arial"/>
                        <a:buNone/>
                      </a:pPr>
                      <a:r>
                        <a:rPr lang="en-US" u="none" cap="none" strike="noStrike"/>
                        <a:t>One measure: Medicare spending per beneficiary</a:t>
                      </a:r>
                      <a:r>
                        <a:rPr b="1" lang="en-US" u="none" cap="none" strike="noStrike"/>
                        <a:t> </a:t>
                      </a:r>
                      <a:endParaRPr b="1" u="none" cap="none" strike="noStrike">
                        <a:solidFill>
                          <a:srgbClr val="FFFFFF"/>
                        </a:solidFill>
                      </a:endParaRPr>
                    </a:p>
                  </a:txBody>
                  <a:tcPr marT="0" marB="0" marR="45725" marL="457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CEEFF"/>
                    </a:solidFill>
                  </a:tcPr>
                </a:tc>
                <a:tc>
                  <a:txBody>
                    <a:bodyPr/>
                    <a:lstStyle/>
                    <a:p>
                      <a:pPr indent="0" lvl="0" marL="0" marR="0" rtl="0" algn="l">
                        <a:lnSpc>
                          <a:spcPct val="100000"/>
                        </a:lnSpc>
                        <a:spcBef>
                          <a:spcPts val="0"/>
                        </a:spcBef>
                        <a:spcAft>
                          <a:spcPts val="0"/>
                        </a:spcAft>
                        <a:buNone/>
                      </a:pPr>
                      <a:r>
                        <a:rPr b="1" lang="en-US"/>
                        <a:t>0%</a:t>
                      </a:r>
                      <a:endParaRPr b="1"/>
                    </a:p>
                    <a:p>
                      <a:pPr indent="-317500" lvl="0" marL="457200" marR="0" rtl="0" algn="l">
                        <a:lnSpc>
                          <a:spcPct val="100000"/>
                        </a:lnSpc>
                        <a:spcBef>
                          <a:spcPts val="0"/>
                        </a:spcBef>
                        <a:spcAft>
                          <a:spcPts val="0"/>
                        </a:spcAft>
                        <a:buSzPts val="1400"/>
                        <a:buChar char="●"/>
                      </a:pPr>
                      <a:r>
                        <a:rPr lang="en-US"/>
                        <a:t>Maintain separate efficiency assessment</a:t>
                      </a:r>
                      <a:endParaRPr b="1"/>
                    </a:p>
                  </a:txBody>
                  <a:tcPr marT="0" marB="0" marR="45725" marL="457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CEEFF"/>
                    </a:solidFil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2" name="Shape 932"/>
        <p:cNvGrpSpPr/>
        <p:nvPr/>
      </p:nvGrpSpPr>
      <p:grpSpPr>
        <a:xfrm>
          <a:off x="0" y="0"/>
          <a:ext cx="0" cy="0"/>
          <a:chOff x="0" y="0"/>
          <a:chExt cx="0" cy="0"/>
        </a:xfrm>
      </p:grpSpPr>
      <p:sp>
        <p:nvSpPr>
          <p:cNvPr id="933" name="Google Shape;933;g38c7e55c319_0_1"/>
          <p:cNvSpPr txBox="1"/>
          <p:nvPr>
            <p:ph idx="1" type="body"/>
          </p:nvPr>
        </p:nvSpPr>
        <p:spPr>
          <a:xfrm>
            <a:off x="744375" y="1169525"/>
            <a:ext cx="11187300" cy="51750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b="1" lang="en-US" sz="2100"/>
              <a:t>Purpose:</a:t>
            </a:r>
            <a:r>
              <a:rPr lang="en-US" sz="2100"/>
              <a:t> Revise cut point retrospectively to ensure that Maryland hospital revenue adjustments are relative to national performance (i.e., do not over or under penalize compared to nation). </a:t>
            </a:r>
            <a:endParaRPr sz="2100"/>
          </a:p>
          <a:p>
            <a:pPr indent="0" lvl="0" marL="0" rtl="0" algn="l">
              <a:lnSpc>
                <a:spcPct val="115000"/>
              </a:lnSpc>
              <a:spcBef>
                <a:spcPts val="1000"/>
              </a:spcBef>
              <a:spcAft>
                <a:spcPts val="0"/>
              </a:spcAft>
              <a:buNone/>
            </a:pPr>
            <a:r>
              <a:rPr b="1" lang="en-US" sz="2100"/>
              <a:t>Current Method:</a:t>
            </a:r>
            <a:r>
              <a:rPr lang="en-US" sz="2100"/>
              <a:t> Assess national hospitals as if they were in the QBR program</a:t>
            </a:r>
            <a:endParaRPr sz="2100"/>
          </a:p>
          <a:p>
            <a:pPr indent="-336550" lvl="0" marL="457200" rtl="0" algn="l">
              <a:lnSpc>
                <a:spcPct val="115000"/>
              </a:lnSpc>
              <a:spcBef>
                <a:spcPts val="1000"/>
              </a:spcBef>
              <a:spcAft>
                <a:spcPts val="0"/>
              </a:spcAft>
              <a:buSzPts val="1700"/>
              <a:buChar char="-"/>
            </a:pPr>
            <a:r>
              <a:rPr lang="en-US" sz="2100"/>
              <a:t>Use QBR weighting and time periods for available national measures (HCAHPS, NHSN)</a:t>
            </a:r>
            <a:endParaRPr sz="2100"/>
          </a:p>
          <a:p>
            <a:pPr indent="-336550" lvl="0" marL="457200" rtl="0" algn="l">
              <a:lnSpc>
                <a:spcPct val="115000"/>
              </a:lnSpc>
              <a:spcBef>
                <a:spcPts val="0"/>
              </a:spcBef>
              <a:spcAft>
                <a:spcPts val="0"/>
              </a:spcAft>
              <a:buSzPts val="1700"/>
              <a:buChar char="-"/>
            </a:pPr>
            <a:r>
              <a:rPr lang="en-US" sz="2100"/>
              <a:t>Use MD average performance for MD only measures (mortality, TFU, ED LOS)</a:t>
            </a:r>
            <a:endParaRPr sz="2100"/>
          </a:p>
          <a:p>
            <a:pPr indent="-336550" lvl="0" marL="457200" rtl="0" algn="l">
              <a:lnSpc>
                <a:spcPct val="115000"/>
              </a:lnSpc>
              <a:spcBef>
                <a:spcPts val="0"/>
              </a:spcBef>
              <a:spcAft>
                <a:spcPts val="0"/>
              </a:spcAft>
              <a:buSzPts val="1700"/>
              <a:buChar char="-"/>
            </a:pPr>
            <a:r>
              <a:rPr lang="en-US" sz="2100"/>
              <a:t>Calculate average score for national hospitals as if in QBR</a:t>
            </a:r>
            <a:endParaRPr sz="2100"/>
          </a:p>
          <a:p>
            <a:pPr indent="0" lvl="0" marL="0" rtl="0" algn="l">
              <a:lnSpc>
                <a:spcPct val="115000"/>
              </a:lnSpc>
              <a:spcBef>
                <a:spcPts val="1000"/>
              </a:spcBef>
              <a:spcAft>
                <a:spcPts val="0"/>
              </a:spcAft>
              <a:buNone/>
            </a:pPr>
            <a:r>
              <a:rPr b="1" lang="en-US" sz="2100"/>
              <a:t>Outcome:</a:t>
            </a:r>
            <a:r>
              <a:rPr lang="en-US" sz="2100"/>
              <a:t> 35.73% is the average score for National Hospitals in the QBR program.</a:t>
            </a:r>
            <a:endParaRPr sz="2100"/>
          </a:p>
          <a:p>
            <a:pPr indent="0" lvl="0" marL="0" rtl="0" algn="l">
              <a:lnSpc>
                <a:spcPct val="115000"/>
              </a:lnSpc>
              <a:spcBef>
                <a:spcPts val="1000"/>
              </a:spcBef>
              <a:spcAft>
                <a:spcPts val="0"/>
              </a:spcAft>
              <a:buNone/>
            </a:pPr>
            <a:r>
              <a:t/>
            </a:r>
            <a:endParaRPr sz="2100"/>
          </a:p>
          <a:p>
            <a:pPr indent="0" lvl="0" marL="0" rtl="0" algn="l">
              <a:lnSpc>
                <a:spcPct val="115000"/>
              </a:lnSpc>
              <a:spcBef>
                <a:spcPts val="1000"/>
              </a:spcBef>
              <a:spcAft>
                <a:spcPts val="1000"/>
              </a:spcAft>
              <a:buNone/>
            </a:pPr>
            <a:r>
              <a:rPr lang="en-US" sz="2100"/>
              <a:t>	</a:t>
            </a:r>
            <a:endParaRPr sz="2100"/>
          </a:p>
        </p:txBody>
      </p:sp>
      <p:sp>
        <p:nvSpPr>
          <p:cNvPr id="934" name="Google Shape;934;g38c7e55c319_0_1"/>
          <p:cNvSpPr txBox="1"/>
          <p:nvPr>
            <p:ph idx="12" type="sldNum"/>
          </p:nvPr>
        </p:nvSpPr>
        <p:spPr>
          <a:xfrm>
            <a:off x="11512550" y="6213474"/>
            <a:ext cx="5778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600"/>
              <a:buFont typeface="Arial"/>
              <a:buNone/>
            </a:pPr>
            <a:fld id="{00000000-1234-1234-1234-123412341234}" type="slidenum">
              <a:rPr lang="en-US"/>
              <a:t>‹#›</a:t>
            </a:fld>
            <a:endParaRPr/>
          </a:p>
        </p:txBody>
      </p:sp>
      <p:sp>
        <p:nvSpPr>
          <p:cNvPr id="935" name="Google Shape;935;g38c7e55c319_0_1"/>
          <p:cNvSpPr txBox="1"/>
          <p:nvPr>
            <p:ph type="title"/>
          </p:nvPr>
        </p:nvSpPr>
        <p:spPr>
          <a:xfrm>
            <a:off x="950252" y="347852"/>
            <a:ext cx="10515600" cy="1013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RY 2026 Revised</a:t>
            </a:r>
            <a:r>
              <a:rPr lang="en-US">
                <a:extLst>
                  <a:ext uri="http://customooxmlschemas.google.com/">
                    <go:slidesCustomData xmlns:go="http://customooxmlschemas.google.com/" textRoundtripDataId="40"/>
                  </a:ext>
                </a:extLst>
              </a:rPr>
              <a:t> Cut Point</a:t>
            </a:r>
            <a:endParaRPr/>
          </a:p>
        </p:txBody>
      </p:sp>
      <p:pic>
        <p:nvPicPr>
          <p:cNvPr id="936" name="Google Shape;936;g38c7e55c319_0_1"/>
          <p:cNvPicPr preferRelativeResize="0"/>
          <p:nvPr/>
        </p:nvPicPr>
        <p:blipFill>
          <a:blip r:embed="rId3">
            <a:alphaModFix/>
          </a:blip>
          <a:stretch>
            <a:fillRect/>
          </a:stretch>
        </p:blipFill>
        <p:spPr>
          <a:xfrm>
            <a:off x="1859625" y="4809075"/>
            <a:ext cx="7628650" cy="10134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1" name="Shape 941"/>
        <p:cNvGrpSpPr/>
        <p:nvPr/>
      </p:nvGrpSpPr>
      <p:grpSpPr>
        <a:xfrm>
          <a:off x="0" y="0"/>
          <a:ext cx="0" cy="0"/>
          <a:chOff x="0" y="0"/>
          <a:chExt cx="0" cy="0"/>
        </a:xfrm>
      </p:grpSpPr>
      <p:sp>
        <p:nvSpPr>
          <p:cNvPr id="942" name="Google Shape;942;g38b1cd0c094_0_75"/>
          <p:cNvSpPr txBox="1"/>
          <p:nvPr>
            <p:ph idx="1" type="body"/>
          </p:nvPr>
        </p:nvSpPr>
        <p:spPr>
          <a:xfrm>
            <a:off x="849625" y="1488990"/>
            <a:ext cx="10515600" cy="4432200"/>
          </a:xfrm>
          <a:prstGeom prst="rect">
            <a:avLst/>
          </a:prstGeom>
        </p:spPr>
        <p:txBody>
          <a:bodyPr anchorCtr="0" anchor="t" bIns="45700" lIns="91425" spcFirstLastPara="1" rIns="91425" wrap="square" tIns="45700">
            <a:noAutofit/>
          </a:bodyPr>
          <a:lstStyle/>
          <a:p>
            <a:pPr indent="-355600" lvl="0" marL="457200" rtl="0" algn="l">
              <a:lnSpc>
                <a:spcPct val="100000"/>
              </a:lnSpc>
              <a:spcBef>
                <a:spcPts val="0"/>
              </a:spcBef>
              <a:spcAft>
                <a:spcPts val="0"/>
              </a:spcAft>
              <a:buSzPts val="2000"/>
              <a:buChar char="•"/>
            </a:pPr>
            <a:r>
              <a:rPr lang="en-US"/>
              <a:t>Consider PMWG feedback and ask industry for alignment priorities</a:t>
            </a:r>
            <a:endParaRPr/>
          </a:p>
          <a:p>
            <a:pPr indent="-355600" lvl="0" marL="457200" rtl="0" algn="l">
              <a:lnSpc>
                <a:spcPct val="100000"/>
              </a:lnSpc>
              <a:spcBef>
                <a:spcPts val="1000"/>
              </a:spcBef>
              <a:spcAft>
                <a:spcPts val="0"/>
              </a:spcAft>
              <a:buSzPts val="2000"/>
              <a:buChar char="•"/>
            </a:pPr>
            <a:r>
              <a:rPr lang="en-US"/>
              <a:t>Model changes and impact on score differences between QBR-VBP</a:t>
            </a:r>
            <a:endParaRPr/>
          </a:p>
          <a:p>
            <a:pPr indent="-355600" lvl="0" marL="457200" rtl="0" algn="l">
              <a:lnSpc>
                <a:spcPct val="100000"/>
              </a:lnSpc>
              <a:spcBef>
                <a:spcPts val="1000"/>
              </a:spcBef>
              <a:spcAft>
                <a:spcPts val="0"/>
              </a:spcAft>
              <a:buSzPts val="2000"/>
              <a:buChar char="•"/>
            </a:pPr>
            <a:r>
              <a:rPr lang="en-US"/>
              <a:t>Finalize RY2026 revenue adjustment cut point</a:t>
            </a:r>
            <a:endParaRPr/>
          </a:p>
          <a:p>
            <a:pPr indent="-355600" lvl="0" marL="457200" rtl="0" algn="l">
              <a:lnSpc>
                <a:spcPct val="100000"/>
              </a:lnSpc>
              <a:spcBef>
                <a:spcPts val="1000"/>
              </a:spcBef>
              <a:spcAft>
                <a:spcPts val="1000"/>
              </a:spcAft>
              <a:buSzPts val="2000"/>
              <a:buChar char="•"/>
            </a:pPr>
            <a:r>
              <a:rPr lang="en-US"/>
              <a:t>Draft policy for November based on initial input and staff recommendations for formal input from stakeholders</a:t>
            </a:r>
            <a:endParaRPr/>
          </a:p>
        </p:txBody>
      </p:sp>
      <p:sp>
        <p:nvSpPr>
          <p:cNvPr id="943" name="Google Shape;943;g38b1cd0c094_0_75"/>
          <p:cNvSpPr txBox="1"/>
          <p:nvPr>
            <p:ph idx="12" type="sldNum"/>
          </p:nvPr>
        </p:nvSpPr>
        <p:spPr>
          <a:xfrm>
            <a:off x="11512550" y="6213474"/>
            <a:ext cx="5778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600"/>
              <a:buFont typeface="Arial"/>
              <a:buNone/>
            </a:pPr>
            <a:fld id="{00000000-1234-1234-1234-123412341234}" type="slidenum">
              <a:rPr lang="en-US"/>
              <a:t>‹#›</a:t>
            </a:fld>
            <a:endParaRPr/>
          </a:p>
        </p:txBody>
      </p:sp>
      <p:sp>
        <p:nvSpPr>
          <p:cNvPr id="944" name="Google Shape;944;g38b1cd0c094_0_75"/>
          <p:cNvSpPr txBox="1"/>
          <p:nvPr>
            <p:ph idx="2" type="body"/>
          </p:nvPr>
        </p:nvSpPr>
        <p:spPr>
          <a:xfrm>
            <a:off x="838205" y="966100"/>
            <a:ext cx="10515600" cy="5229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rPr lang="en-US">
                <a:extLst>
                  <a:ext uri="http://customooxmlschemas.google.com/">
                    <go:slidesCustomData xmlns:go="http://customooxmlschemas.google.com/" textRoundtripDataId="41"/>
                  </a:ext>
                </a:extLst>
              </a:rPr>
              <a:t>Draft </a:t>
            </a:r>
            <a:r>
              <a:rPr lang="en-US"/>
              <a:t>Policy November, Final Policy January.</a:t>
            </a:r>
            <a:endParaRPr/>
          </a:p>
        </p:txBody>
      </p:sp>
      <p:sp>
        <p:nvSpPr>
          <p:cNvPr id="945" name="Google Shape;945;g38b1cd0c094_0_75"/>
          <p:cNvSpPr txBox="1"/>
          <p:nvPr>
            <p:ph type="title"/>
          </p:nvPr>
        </p:nvSpPr>
        <p:spPr>
          <a:xfrm>
            <a:off x="996952" y="326527"/>
            <a:ext cx="10515600" cy="1013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Next </a:t>
            </a:r>
            <a:r>
              <a:rPr lang="en-US">
                <a:extLst>
                  <a:ext uri="http://customooxmlschemas.google.com/">
                    <go:slidesCustomData xmlns:go="http://customooxmlschemas.google.com/" textRoundtripDataId="42"/>
                  </a:ext>
                </a:extLst>
              </a:rPr>
              <a:t>Steps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3"/>
          <p:cNvSpPr txBox="1"/>
          <p:nvPr>
            <p:ph idx="1" type="body"/>
          </p:nvPr>
        </p:nvSpPr>
        <p:spPr>
          <a:xfrm>
            <a:off x="473233" y="1018033"/>
            <a:ext cx="8739300" cy="5054400"/>
          </a:xfrm>
          <a:prstGeom prst="rect">
            <a:avLst/>
          </a:prstGeom>
          <a:noFill/>
          <a:ln>
            <a:noFill/>
          </a:ln>
        </p:spPr>
        <p:txBody>
          <a:bodyPr anchorCtr="0" anchor="t" bIns="45700" lIns="91425" spcFirstLastPara="1" rIns="91425" wrap="square" tIns="45700">
            <a:normAutofit fontScale="70000" lnSpcReduction="20000"/>
          </a:bodyPr>
          <a:lstStyle/>
          <a:p>
            <a:pPr indent="-393689" lvl="0" marL="609584" rtl="0" algn="l">
              <a:lnSpc>
                <a:spcPct val="114000"/>
              </a:lnSpc>
              <a:spcBef>
                <a:spcPts val="1067"/>
              </a:spcBef>
              <a:spcAft>
                <a:spcPts val="0"/>
              </a:spcAft>
              <a:buSzPct val="83332"/>
              <a:buChar char="●"/>
            </a:pPr>
            <a:r>
              <a:rPr b="1" lang="en-US"/>
              <a:t>Be Present</a:t>
            </a:r>
            <a:r>
              <a:rPr lang="en-US"/>
              <a:t> – Make a conscious effort to know who is in the room, become an active listener. Refrain from multitasking and checking emails during meetings.  </a:t>
            </a:r>
            <a:endParaRPr/>
          </a:p>
          <a:p>
            <a:pPr indent="-393689" lvl="0" marL="609584" rtl="0" algn="l">
              <a:lnSpc>
                <a:spcPct val="114000"/>
              </a:lnSpc>
              <a:spcBef>
                <a:spcPts val="1333"/>
              </a:spcBef>
              <a:spcAft>
                <a:spcPts val="0"/>
              </a:spcAft>
              <a:buSzPct val="83332"/>
              <a:buChar char="●"/>
            </a:pPr>
            <a:r>
              <a:rPr b="1" lang="en-US"/>
              <a:t>Call Each Other In As We Call Each Other Out </a:t>
            </a:r>
            <a:r>
              <a:rPr lang="en-US"/>
              <a:t>– When challenging ideas or perspectives give feedback respectfully. When being challenged - listen, acknowledge the issue, and respond respectfully. </a:t>
            </a:r>
            <a:endParaRPr/>
          </a:p>
          <a:p>
            <a:pPr indent="-393689" lvl="0" marL="609584" rtl="0" algn="l">
              <a:lnSpc>
                <a:spcPct val="114000"/>
              </a:lnSpc>
              <a:spcBef>
                <a:spcPts val="1333"/>
              </a:spcBef>
              <a:spcAft>
                <a:spcPts val="0"/>
              </a:spcAft>
              <a:buSzPct val="83332"/>
              <a:buChar char="●"/>
            </a:pPr>
            <a:r>
              <a:rPr b="1" lang="en-US"/>
              <a:t>Recognize the Difference of Intent vs Impact</a:t>
            </a:r>
            <a:r>
              <a:rPr lang="en-US"/>
              <a:t> – Be accountable for our words and actions.</a:t>
            </a:r>
            <a:endParaRPr/>
          </a:p>
          <a:p>
            <a:pPr indent="-393689" lvl="0" marL="609584" rtl="0" algn="l">
              <a:lnSpc>
                <a:spcPct val="114000"/>
              </a:lnSpc>
              <a:spcBef>
                <a:spcPts val="1333"/>
              </a:spcBef>
              <a:spcAft>
                <a:spcPts val="0"/>
              </a:spcAft>
              <a:buSzPct val="83332"/>
              <a:buChar char="●"/>
            </a:pPr>
            <a:r>
              <a:rPr b="1" lang="en-US"/>
              <a:t>Create Space for Multiple Truths</a:t>
            </a:r>
            <a:r>
              <a:rPr lang="en-US"/>
              <a:t> – Seek understanding of differences in opinion and respect diverse perspectives. </a:t>
            </a:r>
            <a:endParaRPr/>
          </a:p>
          <a:p>
            <a:pPr indent="-393689" lvl="0" marL="609584" rtl="0" algn="l">
              <a:lnSpc>
                <a:spcPct val="114000"/>
              </a:lnSpc>
              <a:spcBef>
                <a:spcPts val="1333"/>
              </a:spcBef>
              <a:spcAft>
                <a:spcPts val="0"/>
              </a:spcAft>
              <a:buSzPct val="83332"/>
              <a:buChar char="●"/>
            </a:pPr>
            <a:r>
              <a:rPr b="1" lang="en-US"/>
              <a:t>Notice Power Dynamics</a:t>
            </a:r>
            <a:r>
              <a:rPr lang="en-US"/>
              <a:t> – Be aware of how you may unconsciously be using your power and privilege. </a:t>
            </a:r>
            <a:endParaRPr/>
          </a:p>
          <a:p>
            <a:pPr indent="-393689" lvl="0" marL="609584" rtl="0" algn="l">
              <a:lnSpc>
                <a:spcPct val="114000"/>
              </a:lnSpc>
              <a:spcBef>
                <a:spcPts val="1333"/>
              </a:spcBef>
              <a:spcAft>
                <a:spcPts val="1333"/>
              </a:spcAft>
              <a:buSzPct val="83332"/>
              <a:buChar char="●"/>
            </a:pPr>
            <a:r>
              <a:rPr b="1" lang="en-US"/>
              <a:t>Center Learning and Growth</a:t>
            </a:r>
            <a:r>
              <a:rPr lang="en-US"/>
              <a:t> – At times, the work will be uncomfortable and challenging. Mistakes and misunderstanding will occur as we work towards a common solution. We are here to learn and grow from each other both individually and collectively.</a:t>
            </a:r>
            <a:endParaRPr/>
          </a:p>
        </p:txBody>
      </p:sp>
      <p:sp>
        <p:nvSpPr>
          <p:cNvPr id="624" name="Google Shape;624;p3"/>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100"/>
              <a:buFont typeface="Arial"/>
              <a:buNone/>
            </a:pPr>
            <a:r>
              <a:rPr lang="en-US"/>
              <a:t>Workgroup Learning Agreements</a:t>
            </a:r>
            <a:endParaRPr/>
          </a:p>
        </p:txBody>
      </p:sp>
      <p:sp>
        <p:nvSpPr>
          <p:cNvPr id="625" name="Google Shape;625;p3"/>
          <p:cNvSpPr txBox="1"/>
          <p:nvPr/>
        </p:nvSpPr>
        <p:spPr>
          <a:xfrm>
            <a:off x="9473628" y="2383767"/>
            <a:ext cx="2436300" cy="1826400"/>
          </a:xfrm>
          <a:prstGeom prst="rect">
            <a:avLst/>
          </a:prstGeom>
          <a:no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33"/>
              <a:buFont typeface="Arial"/>
              <a:buNone/>
            </a:pPr>
            <a:r>
              <a:rPr b="1" i="0" lang="en-US" sz="2133" u="none" cap="none" strike="noStrike">
                <a:solidFill>
                  <a:srgbClr val="CC0000"/>
                </a:solidFill>
                <a:latin typeface="Calibri"/>
                <a:ea typeface="Calibri"/>
                <a:cs typeface="Calibri"/>
                <a:sym typeface="Calibri"/>
              </a:rPr>
              <a:t>REMINDER:</a:t>
            </a:r>
            <a:r>
              <a:rPr b="1" i="0" lang="en-US" sz="2133" u="none" cap="none" strike="noStrike">
                <a:solidFill>
                  <a:schemeClr val="dk1"/>
                </a:solidFill>
                <a:latin typeface="Calibri"/>
                <a:ea typeface="Calibri"/>
                <a:cs typeface="Calibri"/>
                <a:sym typeface="Calibri"/>
              </a:rPr>
              <a:t> These workgroup meetings are recorded.</a:t>
            </a:r>
            <a:endParaRPr b="1" i="0" sz="2133" u="none" cap="none" strike="noStrike">
              <a:solidFill>
                <a:schemeClr val="dk1"/>
              </a:solidFill>
              <a:latin typeface="Calibri"/>
              <a:ea typeface="Calibri"/>
              <a:cs typeface="Calibri"/>
              <a:sym typeface="Calibri"/>
            </a:endParaRPr>
          </a:p>
        </p:txBody>
      </p:sp>
      <p:sp>
        <p:nvSpPr>
          <p:cNvPr id="626" name="Google Shape;626;p3"/>
          <p:cNvSpPr txBox="1"/>
          <p:nvPr>
            <p:ph idx="12" type="sldNum"/>
          </p:nvPr>
        </p:nvSpPr>
        <p:spPr>
          <a:xfrm>
            <a:off x="11512551" y="6213475"/>
            <a:ext cx="578100" cy="3651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9" name="Shape 949"/>
        <p:cNvGrpSpPr/>
        <p:nvPr/>
      </p:nvGrpSpPr>
      <p:grpSpPr>
        <a:xfrm>
          <a:off x="0" y="0"/>
          <a:ext cx="0" cy="0"/>
          <a:chOff x="0" y="0"/>
          <a:chExt cx="0" cy="0"/>
        </a:xfrm>
      </p:grpSpPr>
      <p:sp>
        <p:nvSpPr>
          <p:cNvPr id="950" name="Google Shape;950;g368dd4cd84c_1_69"/>
          <p:cNvSpPr txBox="1"/>
          <p:nvPr>
            <p:ph type="title"/>
          </p:nvPr>
        </p:nvSpPr>
        <p:spPr>
          <a:xfrm>
            <a:off x="950825" y="321871"/>
            <a:ext cx="10515600" cy="96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lang="en-US"/>
              <a:t>QBR Incentive Program approved in RY 2027 for Complete and Timely Digital Measures Reporting</a:t>
            </a:r>
            <a:endParaRPr/>
          </a:p>
        </p:txBody>
      </p:sp>
      <p:sp>
        <p:nvSpPr>
          <p:cNvPr id="951" name="Google Shape;951;g368dd4cd84c_1_69"/>
          <p:cNvSpPr txBox="1"/>
          <p:nvPr>
            <p:ph idx="4294967295" type="body"/>
          </p:nvPr>
        </p:nvSpPr>
        <p:spPr>
          <a:xfrm>
            <a:off x="781400" y="1385025"/>
            <a:ext cx="10515600" cy="4659900"/>
          </a:xfrm>
          <a:prstGeom prst="rect">
            <a:avLst/>
          </a:prstGeom>
          <a:noFill/>
          <a:ln>
            <a:noFill/>
          </a:ln>
        </p:spPr>
        <p:txBody>
          <a:bodyPr anchorCtr="0" anchor="t" bIns="45700" lIns="91425" spcFirstLastPara="1" rIns="91425" wrap="square" tIns="45700">
            <a:normAutofit/>
          </a:bodyPr>
          <a:lstStyle/>
          <a:p>
            <a:pPr indent="-393700" lvl="0" marL="457200" marR="0" rtl="0" algn="l">
              <a:lnSpc>
                <a:spcPct val="114000"/>
              </a:lnSpc>
              <a:spcBef>
                <a:spcPts val="1000"/>
              </a:spcBef>
              <a:spcAft>
                <a:spcPts val="0"/>
              </a:spcAft>
              <a:buClr>
                <a:srgbClr val="0055AA"/>
              </a:buClr>
              <a:buSzPts val="2600"/>
              <a:buChar char="●"/>
            </a:pPr>
            <a:r>
              <a:rPr lang="en-US" sz="2600">
                <a:solidFill>
                  <a:srgbClr val="0055AA"/>
                </a:solidFill>
              </a:rPr>
              <a:t>The state contracts with CRISP/Medisolv for digital measure data reporting and recommends accelerated reporting compared to CMS requirements and all-payer hybrid data elements:</a:t>
            </a:r>
            <a:endParaRPr sz="2600">
              <a:solidFill>
                <a:srgbClr val="0055AA"/>
              </a:solidFill>
            </a:endParaRPr>
          </a:p>
          <a:p>
            <a:pPr indent="-393700" lvl="1" marL="914400" marR="0" rtl="0" algn="l">
              <a:lnSpc>
                <a:spcPct val="114000"/>
              </a:lnSpc>
              <a:spcBef>
                <a:spcPts val="0"/>
              </a:spcBef>
              <a:spcAft>
                <a:spcPts val="0"/>
              </a:spcAft>
              <a:buClr>
                <a:srgbClr val="0055AA"/>
              </a:buClr>
              <a:buSzPts val="2600"/>
              <a:buChar char="○"/>
            </a:pPr>
            <a:r>
              <a:rPr lang="en-US" sz="2600">
                <a:solidFill>
                  <a:srgbClr val="0055AA"/>
                </a:solidFill>
              </a:rPr>
              <a:t>HSCRC eCQM reporting period is on a calendar year basis with reporting required after first six months and then quarterly </a:t>
            </a:r>
            <a:endParaRPr sz="2600">
              <a:solidFill>
                <a:srgbClr val="0055AA"/>
              </a:solidFill>
            </a:endParaRPr>
          </a:p>
          <a:p>
            <a:pPr indent="-393700" lvl="1" marL="914400" marR="0" rtl="0" algn="l">
              <a:lnSpc>
                <a:spcPct val="114000"/>
              </a:lnSpc>
              <a:spcBef>
                <a:spcPts val="0"/>
              </a:spcBef>
              <a:spcAft>
                <a:spcPts val="0"/>
              </a:spcAft>
              <a:buClr>
                <a:srgbClr val="0055AA"/>
              </a:buClr>
              <a:buSzPts val="2600"/>
              <a:buChar char="○"/>
            </a:pPr>
            <a:r>
              <a:rPr lang="en-US" sz="2600">
                <a:solidFill>
                  <a:srgbClr val="0055AA"/>
                </a:solidFill>
              </a:rPr>
              <a:t>HSCRC Hybrid Hospital Wide Readmission and Mortality measures Core Clinical Data Elements (CCDE) reporting is all-payer (age 18 yrs+) for July-June annual period and reporting required after first six months and then quarterly </a:t>
            </a:r>
            <a:endParaRPr sz="2600">
              <a:solidFill>
                <a:srgbClr val="0055AA"/>
              </a:solidFill>
            </a:endParaRPr>
          </a:p>
          <a:p>
            <a:pPr indent="-393700" lvl="0" marL="457200" marR="0" rtl="0" algn="l">
              <a:lnSpc>
                <a:spcPct val="114000"/>
              </a:lnSpc>
              <a:spcBef>
                <a:spcPts val="0"/>
              </a:spcBef>
              <a:spcAft>
                <a:spcPts val="0"/>
              </a:spcAft>
              <a:buClr>
                <a:srgbClr val="0055AA"/>
              </a:buClr>
              <a:buSzPts val="2600"/>
              <a:buChar char="●"/>
            </a:pPr>
            <a:r>
              <a:rPr lang="en-US" sz="2600">
                <a:solidFill>
                  <a:srgbClr val="0055AA"/>
                </a:solidFill>
              </a:rPr>
              <a:t>M</a:t>
            </a:r>
            <a:r>
              <a:rPr lang="en-US" sz="2600">
                <a:solidFill>
                  <a:srgbClr val="0055AA"/>
                </a:solidFill>
                <a:extLst>
                  <a:ext uri="http://customooxmlschemas.google.com/">
                    <go:slidesCustomData xmlns:go="http://customooxmlschemas.google.com/" textRoundtripDataId="43"/>
                  </a:ext>
                </a:extLst>
              </a:rPr>
              <a:t>ajority of hospitals are on track to earn the reward</a:t>
            </a:r>
            <a:endParaRPr sz="2600">
              <a:solidFill>
                <a:srgbClr val="0055AA"/>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5" name="Shape 955"/>
        <p:cNvGrpSpPr/>
        <p:nvPr/>
      </p:nvGrpSpPr>
      <p:grpSpPr>
        <a:xfrm>
          <a:off x="0" y="0"/>
          <a:ext cx="0" cy="0"/>
          <a:chOff x="0" y="0"/>
          <a:chExt cx="0" cy="0"/>
        </a:xfrm>
      </p:grpSpPr>
      <p:sp>
        <p:nvSpPr>
          <p:cNvPr id="956" name="Google Shape;956;g385b7e6001f_0_0"/>
          <p:cNvSpPr txBox="1"/>
          <p:nvPr>
            <p:ph type="title"/>
          </p:nvPr>
        </p:nvSpPr>
        <p:spPr>
          <a:xfrm>
            <a:off x="932925" y="71171"/>
            <a:ext cx="10515600" cy="96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lang="en-US" sz="2600"/>
              <a:t>CMS Hospital </a:t>
            </a:r>
            <a:r>
              <a:rPr lang="en-US" sz="2600" u="sng">
                <a:solidFill>
                  <a:schemeClr val="hlink"/>
                </a:solidFill>
                <a:hlinkClick r:id="rId4"/>
              </a:rPr>
              <a:t>eCQM Digital Measures Reporting Requirements CYs 2026-2028</a:t>
            </a:r>
            <a:endParaRPr sz="2600"/>
          </a:p>
        </p:txBody>
      </p:sp>
      <p:sp>
        <p:nvSpPr>
          <p:cNvPr id="957" name="Google Shape;957;g385b7e6001f_0_0"/>
          <p:cNvSpPr txBox="1"/>
          <p:nvPr>
            <p:ph idx="4294967295" type="body"/>
          </p:nvPr>
        </p:nvSpPr>
        <p:spPr>
          <a:xfrm>
            <a:off x="36875" y="1606050"/>
            <a:ext cx="3966900" cy="25329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sz="1800">
                <a:solidFill>
                  <a:srgbClr val="125496"/>
                </a:solidFill>
                <a:highlight>
                  <a:srgbClr val="FFFFFF"/>
                </a:highlight>
                <a:latin typeface="Roboto"/>
                <a:ea typeface="Roboto"/>
                <a:cs typeface="Roboto"/>
                <a:sym typeface="Roboto"/>
              </a:rPr>
              <a:t>CY 2026</a:t>
            </a:r>
            <a:endParaRPr b="1" sz="1800">
              <a:solidFill>
                <a:srgbClr val="125496"/>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lang="en-US" sz="1400">
                <a:solidFill>
                  <a:srgbClr val="125496"/>
                </a:solidFill>
                <a:highlight>
                  <a:srgbClr val="FFFFFF"/>
                </a:highlight>
                <a:latin typeface="Roboto"/>
                <a:ea typeface="Roboto"/>
                <a:cs typeface="Roboto"/>
                <a:sym typeface="Roboto"/>
              </a:rPr>
              <a:t>Five selected by CMS and three self-selected </a:t>
            </a:r>
            <a:endParaRPr sz="1400">
              <a:solidFill>
                <a:srgbClr val="125496"/>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b="1" lang="en-US" sz="1400">
                <a:solidFill>
                  <a:srgbClr val="125496"/>
                </a:solidFill>
                <a:highlight>
                  <a:srgbClr val="FFFFFF"/>
                </a:highlight>
                <a:latin typeface="Roboto"/>
                <a:ea typeface="Roboto"/>
                <a:cs typeface="Roboto"/>
                <a:sym typeface="Roboto"/>
              </a:rPr>
              <a:t>CMS-mandated eCQMs</a:t>
            </a:r>
            <a:r>
              <a:rPr lang="en-US" sz="1400">
                <a:solidFill>
                  <a:srgbClr val="125496"/>
                </a:solidFill>
                <a:highlight>
                  <a:srgbClr val="FFFFFF"/>
                </a:highlight>
                <a:latin typeface="Roboto"/>
                <a:ea typeface="Roboto"/>
                <a:cs typeface="Roboto"/>
                <a:sym typeface="Roboto"/>
              </a:rPr>
              <a:t>: </a:t>
            </a:r>
            <a:endParaRPr sz="1400">
              <a:solidFill>
                <a:srgbClr val="125496"/>
              </a:solidFill>
              <a:highlight>
                <a:srgbClr val="FFFFFF"/>
              </a:highlight>
              <a:latin typeface="Roboto"/>
              <a:ea typeface="Roboto"/>
              <a:cs typeface="Roboto"/>
              <a:sym typeface="Roboto"/>
            </a:endParaRPr>
          </a:p>
          <a:p>
            <a:pPr indent="-317500" lvl="0" marL="457200" rtl="0" algn="l">
              <a:lnSpc>
                <a:spcPct val="100000"/>
              </a:lnSpc>
              <a:spcBef>
                <a:spcPts val="0"/>
              </a:spcBef>
              <a:spcAft>
                <a:spcPts val="0"/>
              </a:spcAft>
              <a:buClr>
                <a:srgbClr val="125496"/>
              </a:buClr>
              <a:buSzPts val="1400"/>
              <a:buFont typeface="Roboto"/>
              <a:buChar char="●"/>
            </a:pPr>
            <a:r>
              <a:rPr b="1" lang="en-US" sz="1400">
                <a:solidFill>
                  <a:srgbClr val="125496"/>
                </a:solidFill>
                <a:highlight>
                  <a:srgbClr val="FFFFFF"/>
                </a:highlight>
                <a:latin typeface="Roboto"/>
                <a:ea typeface="Roboto"/>
                <a:cs typeface="Roboto"/>
                <a:sym typeface="Roboto"/>
                <a:extLst>
                  <a:ext uri="http://customooxmlschemas.google.com/">
                    <go:slidesCustomData xmlns:go="http://customooxmlschemas.google.com/" textRoundtripDataId="44"/>
                  </a:ext>
                </a:extLst>
              </a:rPr>
              <a:t>Safe Use of Opioids—Concurrent Prescribing</a:t>
            </a:r>
            <a:r>
              <a:rPr lang="en-US" sz="1400">
                <a:solidFill>
                  <a:srgbClr val="125496"/>
                </a:solidFill>
                <a:highlight>
                  <a:srgbClr val="FFFFFF"/>
                </a:highlight>
                <a:latin typeface="Roboto"/>
                <a:ea typeface="Roboto"/>
                <a:cs typeface="Roboto"/>
                <a:sym typeface="Roboto"/>
                <a:extLst>
                  <a:ext uri="http://customooxmlschemas.google.com/">
                    <go:slidesCustomData xmlns:go="http://customooxmlschemas.google.com/" textRoundtripDataId="45"/>
                  </a:ext>
                </a:extLst>
              </a:rPr>
              <a:t>: (CMS506)</a:t>
            </a:r>
            <a:endParaRPr sz="1400">
              <a:solidFill>
                <a:srgbClr val="125496"/>
              </a:solidFill>
              <a:highlight>
                <a:srgbClr val="FFFFFF"/>
              </a:highlight>
              <a:latin typeface="Roboto"/>
              <a:ea typeface="Roboto"/>
              <a:cs typeface="Roboto"/>
              <a:sym typeface="Roboto"/>
              <a:extLst>
                <a:ext uri="http://customooxmlschemas.google.com/">
                  <go:slidesCustomData xmlns:go="http://customooxmlschemas.google.com/" textRoundtripDataId="46"/>
                </a:ext>
              </a:extLst>
            </a:endParaRPr>
          </a:p>
          <a:p>
            <a:pPr indent="-317500" lvl="0" marL="457200" rtl="0" algn="l">
              <a:lnSpc>
                <a:spcPct val="100000"/>
              </a:lnSpc>
              <a:spcBef>
                <a:spcPts val="0"/>
              </a:spcBef>
              <a:spcAft>
                <a:spcPts val="0"/>
              </a:spcAft>
              <a:buClr>
                <a:srgbClr val="125496"/>
              </a:buClr>
              <a:buSzPts val="1400"/>
              <a:buFont typeface="Roboto"/>
              <a:buChar char="●"/>
            </a:pPr>
            <a:r>
              <a:rPr b="1" lang="en-US" sz="1400">
                <a:solidFill>
                  <a:srgbClr val="125496"/>
                </a:solidFill>
                <a:highlight>
                  <a:srgbClr val="FFFFFF"/>
                </a:highlight>
                <a:latin typeface="Roboto"/>
                <a:ea typeface="Roboto"/>
                <a:cs typeface="Roboto"/>
                <a:sym typeface="Roboto"/>
                <a:extLst>
                  <a:ext uri="http://customooxmlschemas.google.com/">
                    <go:slidesCustomData xmlns:go="http://customooxmlschemas.google.com/" textRoundtripDataId="47"/>
                  </a:ext>
                </a:extLst>
              </a:rPr>
              <a:t>Cesarean Birth</a:t>
            </a:r>
            <a:r>
              <a:rPr lang="en-US" sz="1400">
                <a:solidFill>
                  <a:srgbClr val="125496"/>
                </a:solidFill>
                <a:highlight>
                  <a:srgbClr val="FFFFFF"/>
                </a:highlight>
                <a:latin typeface="Roboto"/>
                <a:ea typeface="Roboto"/>
                <a:cs typeface="Roboto"/>
                <a:sym typeface="Roboto"/>
                <a:extLst>
                  <a:ext uri="http://customooxmlschemas.google.com/">
                    <go:slidesCustomData xmlns:go="http://customooxmlschemas.google.com/" textRoundtripDataId="48"/>
                  </a:ext>
                </a:extLst>
              </a:rPr>
              <a:t>: (PC-02)</a:t>
            </a:r>
            <a:endParaRPr sz="1400">
              <a:solidFill>
                <a:srgbClr val="125496"/>
              </a:solidFill>
              <a:highlight>
                <a:srgbClr val="FFFFFF"/>
              </a:highlight>
              <a:latin typeface="Roboto"/>
              <a:ea typeface="Roboto"/>
              <a:cs typeface="Roboto"/>
              <a:sym typeface="Roboto"/>
              <a:extLst>
                <a:ext uri="http://customooxmlschemas.google.com/">
                  <go:slidesCustomData xmlns:go="http://customooxmlschemas.google.com/" textRoundtripDataId="49"/>
                </a:ext>
              </a:extLst>
            </a:endParaRPr>
          </a:p>
          <a:p>
            <a:pPr indent="-317500" lvl="0" marL="457200" rtl="0" algn="l">
              <a:lnSpc>
                <a:spcPct val="100000"/>
              </a:lnSpc>
              <a:spcBef>
                <a:spcPts val="0"/>
              </a:spcBef>
              <a:spcAft>
                <a:spcPts val="0"/>
              </a:spcAft>
              <a:buClr>
                <a:srgbClr val="125496"/>
              </a:buClr>
              <a:buSzPts val="1400"/>
              <a:buFont typeface="Roboto"/>
              <a:buChar char="●"/>
            </a:pPr>
            <a:r>
              <a:rPr b="1" lang="en-US" sz="1400">
                <a:solidFill>
                  <a:srgbClr val="125496"/>
                </a:solidFill>
                <a:highlight>
                  <a:srgbClr val="FFFFFF"/>
                </a:highlight>
                <a:latin typeface="Roboto"/>
                <a:ea typeface="Roboto"/>
                <a:cs typeface="Roboto"/>
                <a:sym typeface="Roboto"/>
                <a:extLst>
                  <a:ext uri="http://customooxmlschemas.google.com/">
                    <go:slidesCustomData xmlns:go="http://customooxmlschemas.google.com/" textRoundtripDataId="50"/>
                  </a:ext>
                </a:extLst>
              </a:rPr>
              <a:t>Severe Obstetric Complications</a:t>
            </a:r>
            <a:r>
              <a:rPr lang="en-US" sz="1400">
                <a:solidFill>
                  <a:srgbClr val="125496"/>
                </a:solidFill>
                <a:highlight>
                  <a:srgbClr val="FFFFFF"/>
                </a:highlight>
                <a:latin typeface="Roboto"/>
                <a:ea typeface="Roboto"/>
                <a:cs typeface="Roboto"/>
                <a:sym typeface="Roboto"/>
                <a:extLst>
                  <a:ext uri="http://customooxmlschemas.google.com/">
                    <go:slidesCustomData xmlns:go="http://customooxmlschemas.google.com/" textRoundtripDataId="51"/>
                  </a:ext>
                </a:extLst>
              </a:rPr>
              <a:t>: (PC-07)</a:t>
            </a:r>
            <a:endParaRPr sz="1400">
              <a:solidFill>
                <a:srgbClr val="125496"/>
              </a:solidFill>
              <a:highlight>
                <a:srgbClr val="FFFFFF"/>
              </a:highlight>
              <a:latin typeface="Roboto"/>
              <a:ea typeface="Roboto"/>
              <a:cs typeface="Roboto"/>
              <a:sym typeface="Roboto"/>
              <a:extLst>
                <a:ext uri="http://customooxmlschemas.google.com/">
                  <go:slidesCustomData xmlns:go="http://customooxmlschemas.google.com/" textRoundtripDataId="52"/>
                </a:ext>
              </a:extLst>
            </a:endParaRPr>
          </a:p>
          <a:p>
            <a:pPr indent="-317500" lvl="0" marL="457200" rtl="0" algn="l">
              <a:lnSpc>
                <a:spcPct val="100000"/>
              </a:lnSpc>
              <a:spcBef>
                <a:spcPts val="0"/>
              </a:spcBef>
              <a:spcAft>
                <a:spcPts val="0"/>
              </a:spcAft>
              <a:buClr>
                <a:srgbClr val="125496"/>
              </a:buClr>
              <a:buSzPts val="1400"/>
              <a:buFont typeface="Roboto"/>
              <a:buChar char="●"/>
            </a:pPr>
            <a:r>
              <a:rPr b="1" lang="en-US" sz="1400">
                <a:solidFill>
                  <a:srgbClr val="125496"/>
                </a:solidFill>
                <a:highlight>
                  <a:srgbClr val="FFFFFF"/>
                </a:highlight>
                <a:latin typeface="Roboto"/>
                <a:ea typeface="Roboto"/>
                <a:cs typeface="Roboto"/>
                <a:sym typeface="Roboto"/>
                <a:extLst>
                  <a:ext uri="http://customooxmlschemas.google.com/">
                    <go:slidesCustomData xmlns:go="http://customooxmlschemas.google.com/" textRoundtripDataId="53"/>
                  </a:ext>
                </a:extLst>
              </a:rPr>
              <a:t>Hospital Harm—Severe Hyperglycemia</a:t>
            </a:r>
            <a:r>
              <a:rPr lang="en-US" sz="1400">
                <a:solidFill>
                  <a:srgbClr val="125496"/>
                </a:solidFill>
                <a:highlight>
                  <a:srgbClr val="FFFFFF"/>
                </a:highlight>
                <a:latin typeface="Roboto"/>
                <a:ea typeface="Roboto"/>
                <a:cs typeface="Roboto"/>
                <a:sym typeface="Roboto"/>
                <a:extLst>
                  <a:ext uri="http://customooxmlschemas.google.com/">
                    <go:slidesCustomData xmlns:go="http://customooxmlschemas.google.com/" textRoundtripDataId="54"/>
                  </a:ext>
                </a:extLst>
              </a:rPr>
              <a:t>:newly required</a:t>
            </a:r>
            <a:endParaRPr sz="1400">
              <a:solidFill>
                <a:srgbClr val="125496"/>
              </a:solidFill>
              <a:highlight>
                <a:srgbClr val="FFFFFF"/>
              </a:highlight>
              <a:latin typeface="Roboto"/>
              <a:ea typeface="Roboto"/>
              <a:cs typeface="Roboto"/>
              <a:sym typeface="Roboto"/>
              <a:extLst>
                <a:ext uri="http://customooxmlschemas.google.com/">
                  <go:slidesCustomData xmlns:go="http://customooxmlschemas.google.com/" textRoundtripDataId="55"/>
                </a:ext>
              </a:extLst>
            </a:endParaRPr>
          </a:p>
          <a:p>
            <a:pPr indent="-317500" lvl="0" marL="457200" rtl="0" algn="l">
              <a:lnSpc>
                <a:spcPct val="100000"/>
              </a:lnSpc>
              <a:spcBef>
                <a:spcPts val="0"/>
              </a:spcBef>
              <a:spcAft>
                <a:spcPts val="0"/>
              </a:spcAft>
              <a:buClr>
                <a:srgbClr val="125496"/>
              </a:buClr>
              <a:buSzPts val="1400"/>
              <a:buFont typeface="Roboto"/>
              <a:buChar char="●"/>
            </a:pPr>
            <a:r>
              <a:rPr b="1" lang="en-US" sz="1400">
                <a:solidFill>
                  <a:srgbClr val="125496"/>
                </a:solidFill>
                <a:highlight>
                  <a:srgbClr val="FFFFFF"/>
                </a:highlight>
                <a:latin typeface="Roboto"/>
                <a:ea typeface="Roboto"/>
                <a:cs typeface="Roboto"/>
                <a:sym typeface="Roboto"/>
                <a:extLst>
                  <a:ext uri="http://customooxmlschemas.google.com/">
                    <go:slidesCustomData xmlns:go="http://customooxmlschemas.google.com/" textRoundtripDataId="56"/>
                  </a:ext>
                </a:extLst>
              </a:rPr>
              <a:t>Hospital Harm—Severe Hypoglycemia</a:t>
            </a:r>
            <a:r>
              <a:rPr lang="en-US" sz="1400">
                <a:solidFill>
                  <a:srgbClr val="125496"/>
                </a:solidFill>
                <a:highlight>
                  <a:srgbClr val="FFFFFF"/>
                </a:highlight>
                <a:latin typeface="Roboto"/>
                <a:ea typeface="Roboto"/>
                <a:cs typeface="Roboto"/>
                <a:sym typeface="Roboto"/>
                <a:extLst>
                  <a:ext uri="http://customooxmlschemas.google.com/">
                    <go:slidesCustomData xmlns:go="http://customooxmlschemas.google.com/" textRoundtripDataId="57"/>
                  </a:ext>
                </a:extLst>
              </a:rPr>
              <a:t>: newly required</a:t>
            </a:r>
            <a:endParaRPr sz="1400">
              <a:solidFill>
                <a:srgbClr val="125496"/>
              </a:solidFill>
              <a:highlight>
                <a:srgbClr val="FFFFFF"/>
              </a:highlight>
              <a:latin typeface="Roboto"/>
              <a:ea typeface="Roboto"/>
              <a:cs typeface="Roboto"/>
              <a:sym typeface="Roboto"/>
            </a:endParaRPr>
          </a:p>
          <a:p>
            <a:pPr indent="0" lvl="0" marL="457200" marR="0" rtl="0" algn="l">
              <a:lnSpc>
                <a:spcPct val="100000"/>
              </a:lnSpc>
              <a:spcBef>
                <a:spcPts val="0"/>
              </a:spcBef>
              <a:spcAft>
                <a:spcPts val="0"/>
              </a:spcAft>
              <a:buNone/>
            </a:pPr>
            <a:r>
              <a:t/>
            </a:r>
            <a:endParaRPr sz="1400">
              <a:solidFill>
                <a:srgbClr val="125496"/>
              </a:solidFill>
            </a:endParaRPr>
          </a:p>
        </p:txBody>
      </p:sp>
      <p:sp>
        <p:nvSpPr>
          <p:cNvPr id="958" name="Google Shape;958;g385b7e6001f_0_0"/>
          <p:cNvSpPr txBox="1"/>
          <p:nvPr>
            <p:ph idx="4294967295" type="body"/>
          </p:nvPr>
        </p:nvSpPr>
        <p:spPr>
          <a:xfrm>
            <a:off x="4070563" y="1376813"/>
            <a:ext cx="3859800" cy="29904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sz="1800">
                <a:solidFill>
                  <a:srgbClr val="125496"/>
                </a:solidFill>
                <a:highlight>
                  <a:srgbClr val="FFFFFF"/>
                </a:highlight>
                <a:latin typeface="Roboto"/>
                <a:ea typeface="Roboto"/>
                <a:cs typeface="Roboto"/>
                <a:sym typeface="Roboto"/>
              </a:rPr>
              <a:t>CY 2027</a:t>
            </a:r>
            <a:endParaRPr b="1" sz="1800">
              <a:solidFill>
                <a:srgbClr val="125496"/>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lang="en-US" sz="1400">
                <a:solidFill>
                  <a:srgbClr val="125496"/>
                </a:solidFill>
                <a:highlight>
                  <a:srgbClr val="FFFFFF"/>
                </a:highlight>
                <a:latin typeface="Roboto"/>
                <a:ea typeface="Roboto"/>
                <a:cs typeface="Roboto"/>
                <a:sym typeface="Roboto"/>
              </a:rPr>
              <a:t>S</a:t>
            </a:r>
            <a:r>
              <a:rPr lang="en-US" sz="1400">
                <a:solidFill>
                  <a:srgbClr val="125496"/>
                </a:solidFill>
                <a:highlight>
                  <a:srgbClr val="FFFFFF"/>
                </a:highlight>
                <a:latin typeface="Roboto"/>
                <a:ea typeface="Roboto"/>
                <a:cs typeface="Roboto"/>
                <a:sym typeface="Roboto"/>
              </a:rPr>
              <a:t>ix selected by CMS and three self-selected </a:t>
            </a:r>
            <a:endParaRPr sz="1400">
              <a:solidFill>
                <a:srgbClr val="125496"/>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b="1" lang="en-US" sz="1400">
                <a:solidFill>
                  <a:srgbClr val="125496"/>
                </a:solidFill>
                <a:highlight>
                  <a:srgbClr val="FFFFFF"/>
                </a:highlight>
                <a:latin typeface="Roboto"/>
                <a:ea typeface="Roboto"/>
                <a:cs typeface="Roboto"/>
                <a:sym typeface="Roboto"/>
              </a:rPr>
              <a:t>CMS-mandated eCQMs</a:t>
            </a:r>
            <a:r>
              <a:rPr lang="en-US" sz="1400">
                <a:solidFill>
                  <a:srgbClr val="125496"/>
                </a:solidFill>
                <a:highlight>
                  <a:srgbClr val="FFFFFF"/>
                </a:highlight>
                <a:latin typeface="Roboto"/>
                <a:ea typeface="Roboto"/>
                <a:cs typeface="Roboto"/>
                <a:sym typeface="Roboto"/>
              </a:rPr>
              <a:t>: </a:t>
            </a:r>
            <a:endParaRPr sz="1400">
              <a:solidFill>
                <a:srgbClr val="125496"/>
              </a:solidFill>
              <a:highlight>
                <a:srgbClr val="FFFFFF"/>
              </a:highlight>
              <a:latin typeface="Roboto"/>
              <a:ea typeface="Roboto"/>
              <a:cs typeface="Roboto"/>
              <a:sym typeface="Roboto"/>
            </a:endParaRPr>
          </a:p>
          <a:p>
            <a:pPr indent="-317500" lvl="0" marL="457200" rtl="0" algn="l">
              <a:lnSpc>
                <a:spcPct val="100000"/>
              </a:lnSpc>
              <a:spcBef>
                <a:spcPts val="0"/>
              </a:spcBef>
              <a:spcAft>
                <a:spcPts val="0"/>
              </a:spcAft>
              <a:buClr>
                <a:srgbClr val="125496"/>
              </a:buClr>
              <a:buSzPts val="1400"/>
              <a:buFont typeface="Roboto"/>
              <a:buChar char="●"/>
            </a:pPr>
            <a:r>
              <a:rPr b="1" lang="en-US" sz="1400">
                <a:solidFill>
                  <a:srgbClr val="125496"/>
                </a:solidFill>
                <a:highlight>
                  <a:srgbClr val="FFFFFF"/>
                </a:highlight>
                <a:latin typeface="Roboto"/>
                <a:ea typeface="Roboto"/>
                <a:cs typeface="Roboto"/>
                <a:sym typeface="Roboto"/>
              </a:rPr>
              <a:t>Safe Use of Opioids—Concurrent Prescribing</a:t>
            </a:r>
            <a:endParaRPr b="1" sz="1400">
              <a:solidFill>
                <a:srgbClr val="125496"/>
              </a:solidFill>
              <a:highlight>
                <a:srgbClr val="FFFFFF"/>
              </a:highlight>
              <a:latin typeface="Roboto"/>
              <a:ea typeface="Roboto"/>
              <a:cs typeface="Roboto"/>
              <a:sym typeface="Roboto"/>
            </a:endParaRPr>
          </a:p>
          <a:p>
            <a:pPr indent="-317500" lvl="0" marL="457200" rtl="0" algn="l">
              <a:lnSpc>
                <a:spcPct val="100000"/>
              </a:lnSpc>
              <a:spcBef>
                <a:spcPts val="0"/>
              </a:spcBef>
              <a:spcAft>
                <a:spcPts val="0"/>
              </a:spcAft>
              <a:buClr>
                <a:srgbClr val="125496"/>
              </a:buClr>
              <a:buSzPts val="1400"/>
              <a:buFont typeface="Roboto"/>
              <a:buChar char="●"/>
            </a:pPr>
            <a:r>
              <a:rPr b="1" lang="en-US" sz="1400">
                <a:solidFill>
                  <a:srgbClr val="125496"/>
                </a:solidFill>
                <a:highlight>
                  <a:srgbClr val="FFFFFF"/>
                </a:highlight>
                <a:latin typeface="Roboto"/>
                <a:ea typeface="Roboto"/>
                <a:cs typeface="Roboto"/>
                <a:sym typeface="Roboto"/>
              </a:rPr>
              <a:t>Cesarean Birth</a:t>
            </a:r>
            <a:r>
              <a:rPr lang="en-US" sz="1400">
                <a:solidFill>
                  <a:srgbClr val="125496"/>
                </a:solidFill>
                <a:highlight>
                  <a:srgbClr val="FFFFFF"/>
                </a:highlight>
                <a:latin typeface="Roboto"/>
                <a:ea typeface="Roboto"/>
                <a:cs typeface="Roboto"/>
                <a:sym typeface="Roboto"/>
              </a:rPr>
              <a:t> (PC-02)</a:t>
            </a:r>
            <a:endParaRPr sz="1400">
              <a:solidFill>
                <a:srgbClr val="125496"/>
              </a:solidFill>
              <a:highlight>
                <a:srgbClr val="FFFFFF"/>
              </a:highlight>
              <a:latin typeface="Roboto"/>
              <a:ea typeface="Roboto"/>
              <a:cs typeface="Roboto"/>
              <a:sym typeface="Roboto"/>
            </a:endParaRPr>
          </a:p>
          <a:p>
            <a:pPr indent="-317500" lvl="0" marL="457200" rtl="0" algn="l">
              <a:lnSpc>
                <a:spcPct val="100000"/>
              </a:lnSpc>
              <a:spcBef>
                <a:spcPts val="0"/>
              </a:spcBef>
              <a:spcAft>
                <a:spcPts val="0"/>
              </a:spcAft>
              <a:buClr>
                <a:srgbClr val="125496"/>
              </a:buClr>
              <a:buSzPts val="1400"/>
              <a:buFont typeface="Roboto"/>
              <a:buChar char="●"/>
            </a:pPr>
            <a:r>
              <a:rPr b="1" lang="en-US" sz="1400">
                <a:solidFill>
                  <a:srgbClr val="125496"/>
                </a:solidFill>
                <a:highlight>
                  <a:srgbClr val="FFFFFF"/>
                </a:highlight>
                <a:latin typeface="Roboto"/>
                <a:ea typeface="Roboto"/>
                <a:cs typeface="Roboto"/>
                <a:sym typeface="Roboto"/>
              </a:rPr>
              <a:t>Severe Obstetric Complications</a:t>
            </a:r>
            <a:r>
              <a:rPr lang="en-US" sz="1400">
                <a:solidFill>
                  <a:srgbClr val="125496"/>
                </a:solidFill>
                <a:highlight>
                  <a:srgbClr val="FFFFFF"/>
                </a:highlight>
                <a:latin typeface="Roboto"/>
                <a:ea typeface="Roboto"/>
                <a:cs typeface="Roboto"/>
                <a:sym typeface="Roboto"/>
              </a:rPr>
              <a:t> (PC-07)</a:t>
            </a:r>
            <a:endParaRPr sz="1400">
              <a:solidFill>
                <a:srgbClr val="125496"/>
              </a:solidFill>
              <a:highlight>
                <a:srgbClr val="FFFFFF"/>
              </a:highlight>
              <a:latin typeface="Roboto"/>
              <a:ea typeface="Roboto"/>
              <a:cs typeface="Roboto"/>
              <a:sym typeface="Roboto"/>
            </a:endParaRPr>
          </a:p>
          <a:p>
            <a:pPr indent="-317500" lvl="0" marL="457200" rtl="0" algn="l">
              <a:lnSpc>
                <a:spcPct val="100000"/>
              </a:lnSpc>
              <a:spcBef>
                <a:spcPts val="0"/>
              </a:spcBef>
              <a:spcAft>
                <a:spcPts val="0"/>
              </a:spcAft>
              <a:buClr>
                <a:srgbClr val="125496"/>
              </a:buClr>
              <a:buSzPts val="1400"/>
              <a:buFont typeface="Roboto"/>
              <a:buChar char="●"/>
            </a:pPr>
            <a:r>
              <a:rPr b="1" lang="en-US" sz="1400">
                <a:solidFill>
                  <a:srgbClr val="125496"/>
                </a:solidFill>
                <a:highlight>
                  <a:srgbClr val="FFFFFF"/>
                </a:highlight>
                <a:latin typeface="Roboto"/>
                <a:ea typeface="Roboto"/>
                <a:cs typeface="Roboto"/>
                <a:sym typeface="Roboto"/>
              </a:rPr>
              <a:t>Hospital Harm—Severe Hyperglycemia</a:t>
            </a:r>
            <a:endParaRPr b="1" sz="1400">
              <a:solidFill>
                <a:srgbClr val="125496"/>
              </a:solidFill>
              <a:highlight>
                <a:srgbClr val="FFFFFF"/>
              </a:highlight>
              <a:latin typeface="Roboto"/>
              <a:ea typeface="Roboto"/>
              <a:cs typeface="Roboto"/>
              <a:sym typeface="Roboto"/>
            </a:endParaRPr>
          </a:p>
          <a:p>
            <a:pPr indent="-317500" lvl="0" marL="457200" rtl="0" algn="l">
              <a:lnSpc>
                <a:spcPct val="100000"/>
              </a:lnSpc>
              <a:spcBef>
                <a:spcPts val="0"/>
              </a:spcBef>
              <a:spcAft>
                <a:spcPts val="0"/>
              </a:spcAft>
              <a:buClr>
                <a:srgbClr val="125496"/>
              </a:buClr>
              <a:buSzPts val="1400"/>
              <a:buFont typeface="Roboto"/>
              <a:buChar char="●"/>
            </a:pPr>
            <a:r>
              <a:rPr b="1" lang="en-US" sz="1400">
                <a:solidFill>
                  <a:srgbClr val="125496"/>
                </a:solidFill>
                <a:highlight>
                  <a:srgbClr val="FFFFFF"/>
                </a:highlight>
                <a:latin typeface="Roboto"/>
                <a:ea typeface="Roboto"/>
                <a:cs typeface="Roboto"/>
                <a:sym typeface="Roboto"/>
              </a:rPr>
              <a:t>Hospital Harm—Severe Hypoglycemia</a:t>
            </a:r>
            <a:endParaRPr b="1" sz="1400">
              <a:solidFill>
                <a:srgbClr val="125496"/>
              </a:solidFill>
              <a:highlight>
                <a:srgbClr val="FFFFFF"/>
              </a:highlight>
              <a:latin typeface="Roboto"/>
              <a:ea typeface="Roboto"/>
              <a:cs typeface="Roboto"/>
              <a:sym typeface="Roboto"/>
            </a:endParaRPr>
          </a:p>
          <a:p>
            <a:pPr indent="-317500" lvl="0" marL="457200" rtl="0" algn="l">
              <a:lnSpc>
                <a:spcPct val="100000"/>
              </a:lnSpc>
              <a:spcBef>
                <a:spcPts val="0"/>
              </a:spcBef>
              <a:spcAft>
                <a:spcPts val="0"/>
              </a:spcAft>
              <a:buClr>
                <a:srgbClr val="125496"/>
              </a:buClr>
              <a:buSzPts val="1400"/>
              <a:buFont typeface="Roboto"/>
              <a:buChar char="●"/>
            </a:pPr>
            <a:r>
              <a:rPr b="1" lang="en-US" sz="1400">
                <a:solidFill>
                  <a:srgbClr val="125496"/>
                </a:solidFill>
                <a:highlight>
                  <a:srgbClr val="FFFFFF"/>
                </a:highlight>
                <a:latin typeface="Roboto"/>
                <a:ea typeface="Roboto"/>
                <a:cs typeface="Roboto"/>
                <a:sym typeface="Roboto"/>
              </a:rPr>
              <a:t>Hospital Harm—Opioid-Related Adverse Events</a:t>
            </a:r>
            <a:r>
              <a:rPr lang="en-US" sz="1400">
                <a:solidFill>
                  <a:srgbClr val="125496"/>
                </a:solidFill>
                <a:highlight>
                  <a:srgbClr val="FFFFFF"/>
                </a:highlight>
                <a:latin typeface="Roboto"/>
                <a:ea typeface="Roboto"/>
                <a:cs typeface="Roboto"/>
                <a:sym typeface="Roboto"/>
              </a:rPr>
              <a:t>: newly required measure. </a:t>
            </a:r>
            <a:endParaRPr sz="1400">
              <a:solidFill>
                <a:srgbClr val="125496"/>
              </a:solidFill>
              <a:highlight>
                <a:srgbClr val="FFFFFF"/>
              </a:highlight>
              <a:latin typeface="Roboto"/>
              <a:ea typeface="Roboto"/>
              <a:cs typeface="Roboto"/>
              <a:sym typeface="Roboto"/>
            </a:endParaRPr>
          </a:p>
          <a:p>
            <a:pPr indent="-317500" lvl="0" marL="457200" rtl="0" algn="l">
              <a:lnSpc>
                <a:spcPct val="100000"/>
              </a:lnSpc>
              <a:spcBef>
                <a:spcPts val="0"/>
              </a:spcBef>
              <a:spcAft>
                <a:spcPts val="0"/>
              </a:spcAft>
              <a:buClr>
                <a:srgbClr val="125496"/>
              </a:buClr>
              <a:buSzPts val="1400"/>
              <a:buFont typeface="Roboto"/>
              <a:buChar char="●"/>
            </a:pPr>
            <a:r>
              <a:rPr b="1" i="1" lang="en-US" sz="1400">
                <a:solidFill>
                  <a:srgbClr val="125496"/>
                </a:solidFill>
                <a:highlight>
                  <a:srgbClr val="FFFFFF"/>
                </a:highlight>
                <a:latin typeface="Roboto"/>
                <a:ea typeface="Roboto"/>
                <a:cs typeface="Roboto"/>
                <a:sym typeface="Roboto"/>
              </a:rPr>
              <a:t>Emergency Care Access and Timeliness (HOQR</a:t>
            </a:r>
            <a:r>
              <a:rPr lang="en-US" sz="1400">
                <a:solidFill>
                  <a:srgbClr val="125496"/>
                </a:solidFill>
                <a:highlight>
                  <a:srgbClr val="FFFFFF"/>
                </a:highlight>
                <a:latin typeface="Roboto"/>
                <a:ea typeface="Roboto"/>
                <a:cs typeface="Roboto"/>
                <a:sym typeface="Roboto"/>
              </a:rPr>
              <a:t>): new voluntary</a:t>
            </a:r>
            <a:endParaRPr sz="1400">
              <a:solidFill>
                <a:srgbClr val="125496"/>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t/>
            </a:r>
            <a:endParaRPr sz="1400">
              <a:solidFill>
                <a:srgbClr val="125496"/>
              </a:solidFill>
            </a:endParaRPr>
          </a:p>
        </p:txBody>
      </p:sp>
      <p:sp>
        <p:nvSpPr>
          <p:cNvPr id="959" name="Google Shape;959;g385b7e6001f_0_0"/>
          <p:cNvSpPr txBox="1"/>
          <p:nvPr>
            <p:ph idx="4294967295" type="body"/>
          </p:nvPr>
        </p:nvSpPr>
        <p:spPr>
          <a:xfrm>
            <a:off x="8104250" y="746550"/>
            <a:ext cx="3859800" cy="39663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sz="1800">
                <a:solidFill>
                  <a:srgbClr val="125496"/>
                </a:solidFill>
                <a:highlight>
                  <a:srgbClr val="FFFFFF"/>
                </a:highlight>
                <a:latin typeface="Roboto"/>
                <a:ea typeface="Roboto"/>
                <a:cs typeface="Roboto"/>
                <a:sym typeface="Roboto"/>
              </a:rPr>
              <a:t>CY 2028</a:t>
            </a:r>
            <a:endParaRPr b="1" sz="1800">
              <a:solidFill>
                <a:srgbClr val="125496"/>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lang="en-US" sz="1400">
                <a:solidFill>
                  <a:srgbClr val="125496"/>
                </a:solidFill>
                <a:highlight>
                  <a:srgbClr val="FFFFFF"/>
                </a:highlight>
                <a:latin typeface="Roboto"/>
                <a:ea typeface="Roboto"/>
                <a:cs typeface="Roboto"/>
                <a:sym typeface="Roboto"/>
              </a:rPr>
              <a:t>Eight selected by CMS and three self-selected</a:t>
            </a:r>
            <a:endParaRPr sz="1400">
              <a:solidFill>
                <a:srgbClr val="125496"/>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b="1" lang="en-US" sz="1400">
                <a:solidFill>
                  <a:srgbClr val="125496"/>
                </a:solidFill>
                <a:highlight>
                  <a:srgbClr val="FFFFFF"/>
                </a:highlight>
                <a:latin typeface="Roboto"/>
                <a:ea typeface="Roboto"/>
                <a:cs typeface="Roboto"/>
                <a:sym typeface="Roboto"/>
              </a:rPr>
              <a:t>CMS-mandated eCQMs</a:t>
            </a:r>
            <a:r>
              <a:rPr lang="en-US" sz="1400">
                <a:solidFill>
                  <a:srgbClr val="125496"/>
                </a:solidFill>
                <a:highlight>
                  <a:srgbClr val="FFFFFF"/>
                </a:highlight>
                <a:latin typeface="Roboto"/>
                <a:ea typeface="Roboto"/>
                <a:cs typeface="Roboto"/>
                <a:sym typeface="Roboto"/>
              </a:rPr>
              <a:t>: </a:t>
            </a:r>
            <a:endParaRPr sz="1400">
              <a:solidFill>
                <a:srgbClr val="125496"/>
              </a:solidFill>
              <a:highlight>
                <a:srgbClr val="FFFFFF"/>
              </a:highlight>
              <a:latin typeface="Roboto"/>
              <a:ea typeface="Roboto"/>
              <a:cs typeface="Roboto"/>
              <a:sym typeface="Roboto"/>
            </a:endParaRPr>
          </a:p>
          <a:p>
            <a:pPr indent="-317500" lvl="0" marL="457200" rtl="0" algn="l">
              <a:lnSpc>
                <a:spcPct val="100000"/>
              </a:lnSpc>
              <a:spcBef>
                <a:spcPts val="0"/>
              </a:spcBef>
              <a:spcAft>
                <a:spcPts val="0"/>
              </a:spcAft>
              <a:buClr>
                <a:srgbClr val="125496"/>
              </a:buClr>
              <a:buSzPts val="1400"/>
              <a:buFont typeface="Roboto"/>
              <a:buChar char="●"/>
            </a:pPr>
            <a:r>
              <a:rPr b="1" lang="en-US" sz="1400">
                <a:solidFill>
                  <a:srgbClr val="125496"/>
                </a:solidFill>
                <a:highlight>
                  <a:srgbClr val="FFFFFF"/>
                </a:highlight>
                <a:latin typeface="Roboto"/>
                <a:ea typeface="Roboto"/>
                <a:cs typeface="Roboto"/>
                <a:sym typeface="Roboto"/>
              </a:rPr>
              <a:t>Safe Use of Opioids—Concurrent Prescribing</a:t>
            </a:r>
            <a:endParaRPr b="1" sz="1400">
              <a:solidFill>
                <a:srgbClr val="125496"/>
              </a:solidFill>
              <a:highlight>
                <a:srgbClr val="FFFFFF"/>
              </a:highlight>
              <a:latin typeface="Roboto"/>
              <a:ea typeface="Roboto"/>
              <a:cs typeface="Roboto"/>
              <a:sym typeface="Roboto"/>
            </a:endParaRPr>
          </a:p>
          <a:p>
            <a:pPr indent="-317500" lvl="0" marL="457200" rtl="0" algn="l">
              <a:lnSpc>
                <a:spcPct val="100000"/>
              </a:lnSpc>
              <a:spcBef>
                <a:spcPts val="0"/>
              </a:spcBef>
              <a:spcAft>
                <a:spcPts val="0"/>
              </a:spcAft>
              <a:buClr>
                <a:srgbClr val="125496"/>
              </a:buClr>
              <a:buSzPts val="1400"/>
              <a:buFont typeface="Roboto"/>
              <a:buChar char="●"/>
            </a:pPr>
            <a:r>
              <a:rPr b="1" lang="en-US" sz="1400">
                <a:solidFill>
                  <a:srgbClr val="125496"/>
                </a:solidFill>
                <a:highlight>
                  <a:srgbClr val="FFFFFF"/>
                </a:highlight>
                <a:latin typeface="Roboto"/>
                <a:ea typeface="Roboto"/>
                <a:cs typeface="Roboto"/>
                <a:sym typeface="Roboto"/>
              </a:rPr>
              <a:t>Cesarean Birth</a:t>
            </a:r>
            <a:r>
              <a:rPr lang="en-US" sz="1400">
                <a:solidFill>
                  <a:srgbClr val="125496"/>
                </a:solidFill>
                <a:highlight>
                  <a:srgbClr val="FFFFFF"/>
                </a:highlight>
                <a:latin typeface="Roboto"/>
                <a:ea typeface="Roboto"/>
                <a:cs typeface="Roboto"/>
                <a:sym typeface="Roboto"/>
              </a:rPr>
              <a:t> (PC-02)</a:t>
            </a:r>
            <a:endParaRPr sz="1400">
              <a:solidFill>
                <a:srgbClr val="125496"/>
              </a:solidFill>
              <a:highlight>
                <a:srgbClr val="FFFFFF"/>
              </a:highlight>
              <a:latin typeface="Roboto"/>
              <a:ea typeface="Roboto"/>
              <a:cs typeface="Roboto"/>
              <a:sym typeface="Roboto"/>
            </a:endParaRPr>
          </a:p>
          <a:p>
            <a:pPr indent="-317500" lvl="0" marL="457200" rtl="0" algn="l">
              <a:lnSpc>
                <a:spcPct val="100000"/>
              </a:lnSpc>
              <a:spcBef>
                <a:spcPts val="0"/>
              </a:spcBef>
              <a:spcAft>
                <a:spcPts val="0"/>
              </a:spcAft>
              <a:buClr>
                <a:srgbClr val="125496"/>
              </a:buClr>
              <a:buSzPts val="1400"/>
              <a:buFont typeface="Roboto"/>
              <a:buChar char="●"/>
            </a:pPr>
            <a:r>
              <a:rPr b="1" lang="en-US" sz="1400">
                <a:solidFill>
                  <a:srgbClr val="125496"/>
                </a:solidFill>
                <a:highlight>
                  <a:srgbClr val="FFFFFF"/>
                </a:highlight>
                <a:latin typeface="Roboto"/>
                <a:ea typeface="Roboto"/>
                <a:cs typeface="Roboto"/>
                <a:sym typeface="Roboto"/>
              </a:rPr>
              <a:t>Severe Obstetric Complications</a:t>
            </a:r>
            <a:r>
              <a:rPr lang="en-US" sz="1400">
                <a:solidFill>
                  <a:srgbClr val="125496"/>
                </a:solidFill>
                <a:highlight>
                  <a:srgbClr val="FFFFFF"/>
                </a:highlight>
                <a:latin typeface="Roboto"/>
                <a:ea typeface="Roboto"/>
                <a:cs typeface="Roboto"/>
                <a:sym typeface="Roboto"/>
              </a:rPr>
              <a:t> (PC-07)</a:t>
            </a:r>
            <a:endParaRPr sz="1400">
              <a:solidFill>
                <a:srgbClr val="125496"/>
              </a:solidFill>
              <a:highlight>
                <a:srgbClr val="FFFFFF"/>
              </a:highlight>
              <a:latin typeface="Roboto"/>
              <a:ea typeface="Roboto"/>
              <a:cs typeface="Roboto"/>
              <a:sym typeface="Roboto"/>
            </a:endParaRPr>
          </a:p>
          <a:p>
            <a:pPr indent="-317500" lvl="0" marL="457200" rtl="0" algn="l">
              <a:lnSpc>
                <a:spcPct val="100000"/>
              </a:lnSpc>
              <a:spcBef>
                <a:spcPts val="0"/>
              </a:spcBef>
              <a:spcAft>
                <a:spcPts val="0"/>
              </a:spcAft>
              <a:buClr>
                <a:srgbClr val="125496"/>
              </a:buClr>
              <a:buSzPts val="1400"/>
              <a:buFont typeface="Roboto"/>
              <a:buChar char="●"/>
            </a:pPr>
            <a:r>
              <a:rPr b="1" lang="en-US" sz="1400">
                <a:solidFill>
                  <a:srgbClr val="125496"/>
                </a:solidFill>
                <a:highlight>
                  <a:srgbClr val="FFFFFF"/>
                </a:highlight>
                <a:latin typeface="Roboto"/>
                <a:ea typeface="Roboto"/>
                <a:cs typeface="Roboto"/>
                <a:sym typeface="Roboto"/>
              </a:rPr>
              <a:t>Hospital Harm—Severe Hyperglycemia</a:t>
            </a:r>
            <a:endParaRPr b="1" sz="1400">
              <a:solidFill>
                <a:srgbClr val="125496"/>
              </a:solidFill>
              <a:highlight>
                <a:srgbClr val="FFFFFF"/>
              </a:highlight>
              <a:latin typeface="Roboto"/>
              <a:ea typeface="Roboto"/>
              <a:cs typeface="Roboto"/>
              <a:sym typeface="Roboto"/>
            </a:endParaRPr>
          </a:p>
          <a:p>
            <a:pPr indent="-317500" lvl="0" marL="457200" rtl="0" algn="l">
              <a:lnSpc>
                <a:spcPct val="100000"/>
              </a:lnSpc>
              <a:spcBef>
                <a:spcPts val="0"/>
              </a:spcBef>
              <a:spcAft>
                <a:spcPts val="0"/>
              </a:spcAft>
              <a:buClr>
                <a:srgbClr val="125496"/>
              </a:buClr>
              <a:buSzPts val="1400"/>
              <a:buFont typeface="Roboto"/>
              <a:buChar char="●"/>
            </a:pPr>
            <a:r>
              <a:rPr b="1" lang="en-US" sz="1400">
                <a:solidFill>
                  <a:srgbClr val="125496"/>
                </a:solidFill>
                <a:highlight>
                  <a:srgbClr val="FFFFFF"/>
                </a:highlight>
                <a:latin typeface="Roboto"/>
                <a:ea typeface="Roboto"/>
                <a:cs typeface="Roboto"/>
                <a:sym typeface="Roboto"/>
              </a:rPr>
              <a:t>Hospital Harm—Severe Hypoglycemia</a:t>
            </a:r>
            <a:endParaRPr b="1" sz="1400">
              <a:solidFill>
                <a:srgbClr val="125496"/>
              </a:solidFill>
              <a:highlight>
                <a:srgbClr val="FFFFFF"/>
              </a:highlight>
              <a:latin typeface="Roboto"/>
              <a:ea typeface="Roboto"/>
              <a:cs typeface="Roboto"/>
              <a:sym typeface="Roboto"/>
            </a:endParaRPr>
          </a:p>
          <a:p>
            <a:pPr indent="-317500" lvl="0" marL="457200" rtl="0" algn="l">
              <a:lnSpc>
                <a:spcPct val="100000"/>
              </a:lnSpc>
              <a:spcBef>
                <a:spcPts val="0"/>
              </a:spcBef>
              <a:spcAft>
                <a:spcPts val="0"/>
              </a:spcAft>
              <a:buClr>
                <a:srgbClr val="125496"/>
              </a:buClr>
              <a:buSzPts val="1400"/>
              <a:buFont typeface="Roboto"/>
              <a:buChar char="●"/>
            </a:pPr>
            <a:r>
              <a:rPr b="1" lang="en-US" sz="1400">
                <a:solidFill>
                  <a:srgbClr val="125496"/>
                </a:solidFill>
                <a:highlight>
                  <a:srgbClr val="FFFFFF"/>
                </a:highlight>
                <a:latin typeface="Roboto"/>
                <a:ea typeface="Roboto"/>
                <a:cs typeface="Roboto"/>
                <a:sym typeface="Roboto"/>
              </a:rPr>
              <a:t>Hospital Harm—Opioid-Related Adverse Events</a:t>
            </a:r>
            <a:endParaRPr b="1" sz="1400">
              <a:solidFill>
                <a:srgbClr val="125496"/>
              </a:solidFill>
              <a:highlight>
                <a:srgbClr val="FFFFFF"/>
              </a:highlight>
              <a:latin typeface="Roboto"/>
              <a:ea typeface="Roboto"/>
              <a:cs typeface="Roboto"/>
              <a:sym typeface="Roboto"/>
            </a:endParaRPr>
          </a:p>
          <a:p>
            <a:pPr indent="-317500" lvl="0" marL="457200" rtl="0" algn="l">
              <a:lnSpc>
                <a:spcPct val="100000"/>
              </a:lnSpc>
              <a:spcBef>
                <a:spcPts val="0"/>
              </a:spcBef>
              <a:spcAft>
                <a:spcPts val="0"/>
              </a:spcAft>
              <a:buClr>
                <a:srgbClr val="125496"/>
              </a:buClr>
              <a:buSzPts val="1400"/>
              <a:buFont typeface="Roboto"/>
              <a:buChar char="●"/>
            </a:pPr>
            <a:r>
              <a:rPr b="1" lang="en-US" sz="1400">
                <a:solidFill>
                  <a:srgbClr val="125496"/>
                </a:solidFill>
                <a:highlight>
                  <a:srgbClr val="FFFFFF"/>
                </a:highlight>
                <a:latin typeface="Roboto"/>
                <a:ea typeface="Roboto"/>
                <a:cs typeface="Roboto"/>
                <a:sym typeface="Roboto"/>
              </a:rPr>
              <a:t>Hospital Harm—Pressure Injury</a:t>
            </a:r>
            <a:r>
              <a:rPr lang="en-US" sz="1400">
                <a:solidFill>
                  <a:srgbClr val="125496"/>
                </a:solidFill>
                <a:highlight>
                  <a:srgbClr val="FFFFFF"/>
                </a:highlight>
                <a:latin typeface="Roboto"/>
                <a:ea typeface="Roboto"/>
                <a:cs typeface="Roboto"/>
                <a:sym typeface="Roboto"/>
              </a:rPr>
              <a:t>: new measure</a:t>
            </a:r>
            <a:endParaRPr sz="1400">
              <a:solidFill>
                <a:srgbClr val="125496"/>
              </a:solidFill>
              <a:highlight>
                <a:srgbClr val="FFFFFF"/>
              </a:highlight>
              <a:latin typeface="Roboto"/>
              <a:ea typeface="Roboto"/>
              <a:cs typeface="Roboto"/>
              <a:sym typeface="Roboto"/>
            </a:endParaRPr>
          </a:p>
          <a:p>
            <a:pPr indent="-317500" lvl="0" marL="457200" rtl="0" algn="l">
              <a:lnSpc>
                <a:spcPct val="100000"/>
              </a:lnSpc>
              <a:spcBef>
                <a:spcPts val="0"/>
              </a:spcBef>
              <a:spcAft>
                <a:spcPts val="0"/>
              </a:spcAft>
              <a:buClr>
                <a:srgbClr val="125496"/>
              </a:buClr>
              <a:buSzPts val="1400"/>
              <a:buFont typeface="Roboto"/>
              <a:buChar char="●"/>
            </a:pPr>
            <a:r>
              <a:rPr b="1" lang="en-US" sz="1400">
                <a:solidFill>
                  <a:srgbClr val="125496"/>
                </a:solidFill>
                <a:highlight>
                  <a:srgbClr val="FFFFFF"/>
                </a:highlight>
                <a:latin typeface="Roboto"/>
                <a:ea typeface="Roboto"/>
                <a:cs typeface="Roboto"/>
                <a:sym typeface="Roboto"/>
              </a:rPr>
              <a:t>Hospital Harm—Acute Kidney Injury</a:t>
            </a:r>
            <a:r>
              <a:rPr lang="en-US" sz="1400">
                <a:solidFill>
                  <a:srgbClr val="125496"/>
                </a:solidFill>
                <a:highlight>
                  <a:srgbClr val="FFFFFF"/>
                </a:highlight>
                <a:latin typeface="Roboto"/>
                <a:ea typeface="Roboto"/>
                <a:cs typeface="Roboto"/>
                <a:sym typeface="Roboto"/>
              </a:rPr>
              <a:t>: new measure</a:t>
            </a:r>
            <a:endParaRPr sz="1400">
              <a:solidFill>
                <a:srgbClr val="125496"/>
              </a:solidFill>
              <a:highlight>
                <a:srgbClr val="FFFFFF"/>
              </a:highlight>
              <a:latin typeface="Roboto"/>
              <a:ea typeface="Roboto"/>
              <a:cs typeface="Roboto"/>
              <a:sym typeface="Roboto"/>
            </a:endParaRPr>
          </a:p>
          <a:p>
            <a:pPr indent="-317500" lvl="0" marL="457200" rtl="0" algn="l">
              <a:lnSpc>
                <a:spcPct val="100000"/>
              </a:lnSpc>
              <a:spcBef>
                <a:spcPts val="0"/>
              </a:spcBef>
              <a:spcAft>
                <a:spcPts val="0"/>
              </a:spcAft>
              <a:buClr>
                <a:srgbClr val="125496"/>
              </a:buClr>
              <a:buSzPts val="1400"/>
              <a:buFont typeface="Roboto"/>
              <a:buChar char="●"/>
            </a:pPr>
            <a:r>
              <a:rPr b="1" i="1" lang="en-US" sz="1400">
                <a:solidFill>
                  <a:srgbClr val="125496"/>
                </a:solidFill>
                <a:highlight>
                  <a:schemeClr val="lt1"/>
                </a:highlight>
                <a:latin typeface="Roboto"/>
                <a:ea typeface="Roboto"/>
                <a:cs typeface="Roboto"/>
                <a:sym typeface="Roboto"/>
              </a:rPr>
              <a:t>Emergency Care Access and Timeliness (HOQR</a:t>
            </a:r>
            <a:r>
              <a:rPr lang="en-US" sz="1400">
                <a:solidFill>
                  <a:srgbClr val="125496"/>
                </a:solidFill>
                <a:highlight>
                  <a:schemeClr val="lt1"/>
                </a:highlight>
                <a:latin typeface="Roboto"/>
                <a:ea typeface="Roboto"/>
                <a:cs typeface="Roboto"/>
                <a:sym typeface="Roboto"/>
              </a:rPr>
              <a:t>): newly required</a:t>
            </a:r>
            <a:endParaRPr sz="1400">
              <a:solidFill>
                <a:srgbClr val="125496"/>
              </a:solidFill>
              <a:highlight>
                <a:srgbClr val="FFFFFF"/>
              </a:highlight>
              <a:latin typeface="Roboto"/>
              <a:ea typeface="Roboto"/>
              <a:cs typeface="Roboto"/>
              <a:sym typeface="Roboto"/>
            </a:endParaRPr>
          </a:p>
          <a:p>
            <a:pPr indent="0" lvl="0" marL="0" marR="0" rtl="0" algn="l">
              <a:lnSpc>
                <a:spcPct val="100000"/>
              </a:lnSpc>
              <a:spcBef>
                <a:spcPts val="0"/>
              </a:spcBef>
              <a:spcAft>
                <a:spcPts val="0"/>
              </a:spcAft>
              <a:buNone/>
            </a:pPr>
            <a:r>
              <a:t/>
            </a:r>
            <a:endParaRPr sz="1400">
              <a:solidFill>
                <a:srgbClr val="125496"/>
              </a:solidFill>
            </a:endParaRPr>
          </a:p>
        </p:txBody>
      </p:sp>
      <p:sp>
        <p:nvSpPr>
          <p:cNvPr id="960" name="Google Shape;960;g385b7e6001f_0_0"/>
          <p:cNvSpPr txBox="1"/>
          <p:nvPr>
            <p:ph idx="4294967295" type="body"/>
          </p:nvPr>
        </p:nvSpPr>
        <p:spPr>
          <a:xfrm>
            <a:off x="72925" y="4712850"/>
            <a:ext cx="8446800" cy="17907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i="1" lang="en-US" sz="1400">
                <a:solidFill>
                  <a:srgbClr val="125496"/>
                </a:solidFill>
                <a:highlight>
                  <a:srgbClr val="FFFFFF"/>
                </a:highlight>
                <a:latin typeface="Roboto"/>
                <a:ea typeface="Roboto"/>
                <a:cs typeface="Roboto"/>
                <a:sym typeface="Roboto"/>
              </a:rPr>
              <a:t>Important considerations</a:t>
            </a:r>
            <a:endParaRPr b="1" i="1" sz="1400">
              <a:solidFill>
                <a:srgbClr val="125496"/>
              </a:solidFill>
              <a:highlight>
                <a:srgbClr val="FFFFFF"/>
              </a:highlight>
              <a:latin typeface="Roboto"/>
              <a:ea typeface="Roboto"/>
              <a:cs typeface="Roboto"/>
              <a:sym typeface="Roboto"/>
            </a:endParaRPr>
          </a:p>
          <a:p>
            <a:pPr indent="-317500" lvl="0" marL="457200" rtl="0" algn="l">
              <a:lnSpc>
                <a:spcPct val="100000"/>
              </a:lnSpc>
              <a:spcBef>
                <a:spcPts val="0"/>
              </a:spcBef>
              <a:spcAft>
                <a:spcPts val="0"/>
              </a:spcAft>
              <a:buClr>
                <a:srgbClr val="125496"/>
              </a:buClr>
              <a:buSzPts val="1400"/>
              <a:buFont typeface="Roboto"/>
              <a:buChar char="●"/>
            </a:pPr>
            <a:r>
              <a:rPr b="1" lang="en-US" sz="1400">
                <a:solidFill>
                  <a:srgbClr val="125496"/>
                </a:solidFill>
                <a:highlight>
                  <a:srgbClr val="FFFFFF"/>
                </a:highlight>
                <a:latin typeface="Roboto"/>
                <a:ea typeface="Roboto"/>
                <a:cs typeface="Roboto"/>
                <a:sym typeface="Roboto"/>
                <a:extLst>
                  <a:ext uri="http://customooxmlschemas.google.com/">
                    <go:slidesCustomData xmlns:go="http://customooxmlschemas.google.com/" textRoundtripDataId="58"/>
                  </a:ext>
                </a:extLst>
              </a:rPr>
              <a:t>Non-compliance penalty</a:t>
            </a:r>
            <a:r>
              <a:rPr lang="en-US" sz="1400">
                <a:solidFill>
                  <a:srgbClr val="125496"/>
                </a:solidFill>
                <a:highlight>
                  <a:srgbClr val="FFFFFF"/>
                </a:highlight>
                <a:latin typeface="Roboto"/>
                <a:ea typeface="Roboto"/>
                <a:cs typeface="Roboto"/>
                <a:sym typeface="Roboto"/>
                <a:extLst>
                  <a:ext uri="http://customooxmlschemas.google.com/">
                    <go:slidesCustomData xmlns:go="http://customooxmlschemas.google.com/" textRoundtripDataId="59"/>
                  </a:ext>
                </a:extLst>
              </a:rPr>
              <a:t>: </a:t>
            </a:r>
            <a:r>
              <a:rPr lang="en-US" sz="1400">
                <a:solidFill>
                  <a:srgbClr val="125496"/>
                </a:solidFill>
                <a:highlight>
                  <a:srgbClr val="FFFFFF"/>
                </a:highlight>
                <a:latin typeface="Roboto"/>
                <a:ea typeface="Roboto"/>
                <a:cs typeface="Roboto"/>
                <a:sym typeface="Roboto"/>
              </a:rPr>
              <a:t>Failure to meet these requirements puts hospitals at risk of a one-fourth </a:t>
            </a:r>
            <a:endParaRPr sz="1400">
              <a:solidFill>
                <a:srgbClr val="125496"/>
              </a:solidFill>
              <a:highlight>
                <a:srgbClr val="FFFFFF"/>
              </a:highlight>
              <a:latin typeface="Roboto"/>
              <a:ea typeface="Roboto"/>
              <a:cs typeface="Roboto"/>
              <a:sym typeface="Roboto"/>
            </a:endParaRPr>
          </a:p>
          <a:p>
            <a:pPr indent="0" lvl="0" marL="457200" rtl="0" algn="l">
              <a:lnSpc>
                <a:spcPct val="100000"/>
              </a:lnSpc>
              <a:spcBef>
                <a:spcPts val="0"/>
              </a:spcBef>
              <a:spcAft>
                <a:spcPts val="0"/>
              </a:spcAft>
              <a:buNone/>
            </a:pPr>
            <a:r>
              <a:rPr lang="en-US" sz="1400">
                <a:solidFill>
                  <a:srgbClr val="125496"/>
                </a:solidFill>
                <a:highlight>
                  <a:srgbClr val="FFFFFF"/>
                </a:highlight>
                <a:latin typeface="Roboto"/>
                <a:ea typeface="Roboto"/>
                <a:cs typeface="Roboto"/>
                <a:sym typeface="Roboto"/>
              </a:rPr>
              <a:t>reduction in their annual payment update.</a:t>
            </a:r>
            <a:endParaRPr sz="1400">
              <a:solidFill>
                <a:srgbClr val="125496"/>
              </a:solidFill>
              <a:highlight>
                <a:srgbClr val="FFFFFF"/>
              </a:highlight>
              <a:latin typeface="Roboto"/>
              <a:ea typeface="Roboto"/>
              <a:cs typeface="Roboto"/>
              <a:sym typeface="Roboto"/>
            </a:endParaRPr>
          </a:p>
          <a:p>
            <a:pPr indent="-317500" lvl="0" marL="457200" rtl="0" algn="l">
              <a:lnSpc>
                <a:spcPct val="100000"/>
              </a:lnSpc>
              <a:spcBef>
                <a:spcPts val="0"/>
              </a:spcBef>
              <a:spcAft>
                <a:spcPts val="0"/>
              </a:spcAft>
              <a:buClr>
                <a:srgbClr val="125496"/>
              </a:buClr>
              <a:buSzPts val="1400"/>
              <a:buFont typeface="Roboto"/>
              <a:buChar char="●"/>
            </a:pPr>
            <a:r>
              <a:rPr b="1" lang="en-US" sz="1400">
                <a:solidFill>
                  <a:srgbClr val="125496"/>
                </a:solidFill>
                <a:highlight>
                  <a:srgbClr val="FFFFFF"/>
                </a:highlight>
                <a:latin typeface="Roboto"/>
                <a:ea typeface="Roboto"/>
                <a:cs typeface="Roboto"/>
                <a:sym typeface="Roboto"/>
              </a:rPr>
              <a:t>Zero-denominator reporting</a:t>
            </a:r>
            <a:r>
              <a:rPr lang="en-US" sz="1400">
                <a:solidFill>
                  <a:srgbClr val="125496"/>
                </a:solidFill>
                <a:highlight>
                  <a:srgbClr val="FFFFFF"/>
                </a:highlight>
                <a:latin typeface="Roboto"/>
                <a:ea typeface="Roboto"/>
                <a:cs typeface="Roboto"/>
                <a:sym typeface="Roboto"/>
              </a:rPr>
              <a:t>: Hospitals that do not provide obstetric services but participate in the Hospital IQR program must submit a zero-denominator declaration for the Cesarean Birth (ePC-02) and Severe Obstetric Complications (ePC-07) measures each quarter.</a:t>
            </a:r>
            <a:endParaRPr sz="1400">
              <a:solidFill>
                <a:srgbClr val="125496"/>
              </a:solidFill>
              <a:highlight>
                <a:srgbClr val="FFFFFF"/>
              </a:highlight>
              <a:latin typeface="Roboto"/>
              <a:ea typeface="Roboto"/>
              <a:cs typeface="Roboto"/>
              <a:sym typeface="Roboto"/>
            </a:endParaRPr>
          </a:p>
          <a:p>
            <a:pPr indent="-317500" lvl="0" marL="457200" rtl="0" algn="l">
              <a:lnSpc>
                <a:spcPct val="100000"/>
              </a:lnSpc>
              <a:spcBef>
                <a:spcPts val="0"/>
              </a:spcBef>
              <a:spcAft>
                <a:spcPts val="0"/>
              </a:spcAft>
              <a:buClr>
                <a:srgbClr val="125496"/>
              </a:buClr>
              <a:buSzPts val="1400"/>
              <a:buFont typeface="Roboto"/>
              <a:buChar char="●"/>
            </a:pPr>
            <a:r>
              <a:rPr b="1" lang="en-US" sz="1400">
                <a:solidFill>
                  <a:srgbClr val="125496"/>
                </a:solidFill>
                <a:highlight>
                  <a:srgbClr val="FFFFFF"/>
                </a:highlight>
                <a:latin typeface="Roboto"/>
                <a:ea typeface="Roboto"/>
                <a:cs typeface="Roboto"/>
                <a:sym typeface="Roboto"/>
              </a:rPr>
              <a:t>Validation scoring</a:t>
            </a:r>
            <a:r>
              <a:rPr lang="en-US" sz="1400">
                <a:solidFill>
                  <a:srgbClr val="125496"/>
                </a:solidFill>
                <a:highlight>
                  <a:srgbClr val="FFFFFF"/>
                </a:highlight>
                <a:latin typeface="Roboto"/>
                <a:ea typeface="Roboto"/>
                <a:cs typeface="Roboto"/>
                <a:sym typeface="Roboto"/>
              </a:rPr>
              <a:t>: Beginning with data from the 2025 reporting period (impacting the FY 2028 payment determination), CMS will score eCQM validation based on data accuracy. </a:t>
            </a:r>
            <a:endParaRPr sz="1400">
              <a:solidFill>
                <a:srgbClr val="125496"/>
              </a:solidFill>
              <a:highlight>
                <a:srgbClr val="FFFFFF"/>
              </a:highlight>
              <a:latin typeface="Roboto"/>
              <a:ea typeface="Roboto"/>
              <a:cs typeface="Roboto"/>
              <a:sym typeface="Roboto"/>
            </a:endParaRPr>
          </a:p>
          <a:p>
            <a:pPr indent="0" lvl="0" marL="0" marR="0" rtl="0" algn="l">
              <a:lnSpc>
                <a:spcPct val="100000"/>
              </a:lnSpc>
              <a:spcBef>
                <a:spcPts val="0"/>
              </a:spcBef>
              <a:spcAft>
                <a:spcPts val="0"/>
              </a:spcAft>
              <a:buNone/>
            </a:pPr>
            <a:r>
              <a:t/>
            </a:r>
            <a:endParaRPr sz="1400">
              <a:solidFill>
                <a:srgbClr val="125496"/>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5" name="Shape 965"/>
        <p:cNvGrpSpPr/>
        <p:nvPr/>
      </p:nvGrpSpPr>
      <p:grpSpPr>
        <a:xfrm>
          <a:off x="0" y="0"/>
          <a:ext cx="0" cy="0"/>
          <a:chOff x="0" y="0"/>
          <a:chExt cx="0" cy="0"/>
        </a:xfrm>
      </p:grpSpPr>
      <p:sp>
        <p:nvSpPr>
          <p:cNvPr id="966" name="Google Shape;966;g368dd4cd84c_1_74"/>
          <p:cNvSpPr txBox="1"/>
          <p:nvPr>
            <p:ph idx="12" type="sldNum"/>
          </p:nvPr>
        </p:nvSpPr>
        <p:spPr>
          <a:xfrm>
            <a:off x="11512551" y="6213473"/>
            <a:ext cx="5781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600"/>
              <a:buFont typeface="Arial"/>
              <a:buNone/>
            </a:pPr>
            <a:fld id="{00000000-1234-1234-1234-123412341234}" type="slidenum">
              <a:rPr lang="en-US"/>
              <a:t>‹#›</a:t>
            </a:fld>
            <a:endParaRPr/>
          </a:p>
        </p:txBody>
      </p:sp>
      <p:sp>
        <p:nvSpPr>
          <p:cNvPr id="967" name="Google Shape;967;g368dd4cd84c_1_74"/>
          <p:cNvSpPr txBox="1"/>
          <p:nvPr/>
        </p:nvSpPr>
        <p:spPr>
          <a:xfrm>
            <a:off x="910225" y="135802"/>
            <a:ext cx="10685400" cy="6399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2600"/>
              <a:buFont typeface="Arial"/>
              <a:buNone/>
            </a:pPr>
            <a:r>
              <a:rPr b="0" i="0" lang="en-US" sz="2400" u="none" cap="none" strike="noStrike">
                <a:solidFill>
                  <a:schemeClr val="dk1"/>
                </a:solidFill>
                <a:latin typeface="Arial"/>
                <a:ea typeface="Arial"/>
                <a:cs typeface="Arial"/>
                <a:sym typeface="Arial"/>
              </a:rPr>
              <a:t>HSCRC Digital Measures Reporting Requirements 2026: Electronic Clinical Quality Measures (eCQMs) and Digital H</a:t>
            </a:r>
            <a:r>
              <a:rPr lang="en-US" sz="2400">
                <a:solidFill>
                  <a:schemeClr val="dk1"/>
                </a:solidFill>
              </a:rPr>
              <a:t>ybrid Measures</a:t>
            </a:r>
            <a:endParaRPr b="0" i="0" sz="2400" u="none" cap="none" strike="noStrike">
              <a:solidFill>
                <a:schemeClr val="dk1"/>
              </a:solidFill>
              <a:latin typeface="Arial"/>
              <a:ea typeface="Arial"/>
              <a:cs typeface="Arial"/>
              <a:sym typeface="Arial"/>
            </a:endParaRPr>
          </a:p>
        </p:txBody>
      </p:sp>
      <p:graphicFrame>
        <p:nvGraphicFramePr>
          <p:cNvPr id="968" name="Google Shape;968;g368dd4cd84c_1_74"/>
          <p:cNvGraphicFramePr/>
          <p:nvPr/>
        </p:nvGraphicFramePr>
        <p:xfrm>
          <a:off x="108295" y="1144650"/>
          <a:ext cx="3000000" cy="3000000"/>
        </p:xfrm>
        <a:graphic>
          <a:graphicData uri="http://schemas.openxmlformats.org/drawingml/2006/table">
            <a:tbl>
              <a:tblPr>
                <a:noFill/>
                <a:tableStyleId>{16039C87-6F33-4554-B59C-0BC2823649FB}</a:tableStyleId>
              </a:tblPr>
              <a:tblGrid>
                <a:gridCol w="5300375"/>
                <a:gridCol w="1260425"/>
                <a:gridCol w="1373350"/>
                <a:gridCol w="463900"/>
                <a:gridCol w="547925"/>
                <a:gridCol w="642350"/>
                <a:gridCol w="1184175"/>
                <a:gridCol w="1185800"/>
              </a:tblGrid>
              <a:tr h="374300">
                <a:tc>
                  <a:txBody>
                    <a:bodyPr/>
                    <a:lstStyle/>
                    <a:p>
                      <a:pPr indent="0" lvl="0" marL="0" marR="0" rtl="0" algn="ctr">
                        <a:lnSpc>
                          <a:spcPct val="100000"/>
                        </a:lnSpc>
                        <a:spcBef>
                          <a:spcPts val="0"/>
                        </a:spcBef>
                        <a:spcAft>
                          <a:spcPts val="0"/>
                        </a:spcAft>
                        <a:buClr>
                          <a:srgbClr val="000000"/>
                        </a:buClr>
                        <a:buSzPts val="1200"/>
                        <a:buFont typeface="Arial"/>
                        <a:buNone/>
                      </a:pPr>
                      <a:r>
                        <a:rPr b="1" lang="en-US" u="sng" cap="none" strike="noStrike">
                          <a:solidFill>
                            <a:srgbClr val="FFFFFF"/>
                          </a:solidFill>
                          <a:hlinkClick r:id="rId4">
                            <a:extLst>
                              <a:ext uri="{A12FA001-AC4F-418D-AE19-62706E023703}">
                                <ahyp:hlinkClr val="tx"/>
                              </a:ext>
                            </a:extLst>
                          </a:hlinkClick>
                        </a:rPr>
                        <a:t>Title</a:t>
                      </a:r>
                      <a:endParaRPr b="1" u="sng" cap="none" strike="noStrike">
                        <a:solidFill>
                          <a:srgbClr val="FFFFFF"/>
                        </a:solidFill>
                      </a:endParaRPr>
                    </a:p>
                  </a:txBody>
                  <a:tcPr marT="76200" marB="76200" marR="76200" marL="762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3F7DB9"/>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u="sng" cap="none" strike="noStrike">
                          <a:solidFill>
                            <a:srgbClr val="FFFFFF"/>
                          </a:solidFill>
                          <a:hlinkClick r:id="rId5">
                            <a:extLst>
                              <a:ext uri="{A12FA001-AC4F-418D-AE19-62706E023703}">
                                <ahyp:hlinkClr val="tx"/>
                              </a:ext>
                            </a:extLst>
                          </a:hlinkClick>
                        </a:rPr>
                        <a:t>Short Name</a:t>
                      </a:r>
                      <a:endParaRPr b="1" u="sng" cap="none" strike="noStrike">
                        <a:solidFill>
                          <a:srgbClr val="FFFFFF"/>
                        </a:solidFill>
                      </a:endParaRPr>
                    </a:p>
                  </a:txBody>
                  <a:tcPr marT="76200" marB="76200" marR="76200" marL="762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3F7DB9"/>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u="sng" cap="none" strike="noStrike">
                          <a:solidFill>
                            <a:srgbClr val="FFFFFF"/>
                          </a:solidFill>
                          <a:hlinkClick r:id="rId6">
                            <a:extLst>
                              <a:ext uri="{A12FA001-AC4F-418D-AE19-62706E023703}">
                                <ahyp:hlinkClr val="tx"/>
                              </a:ext>
                            </a:extLst>
                          </a:hlinkClick>
                        </a:rPr>
                        <a:t>CMS eCQM ID</a:t>
                      </a:r>
                      <a:endParaRPr b="1" u="sng" cap="none" strike="noStrike">
                        <a:solidFill>
                          <a:srgbClr val="FFFFFF"/>
                        </a:solidFill>
                      </a:endParaRPr>
                    </a:p>
                  </a:txBody>
                  <a:tcPr marT="76200" marB="76200" marR="76200" marL="762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3F7DB9"/>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u="none" cap="none" strike="noStrike">
                          <a:solidFill>
                            <a:srgbClr val="FFFFFF"/>
                          </a:solidFill>
                          <a:extLst>
                            <a:ext uri="http://customooxmlschemas.google.com/">
                              <go:slidesCustomData xmlns:go="http://customooxmlschemas.google.com/" textRoundtripDataId="60"/>
                            </a:ext>
                          </a:extLst>
                        </a:rPr>
                        <a:t>2024</a:t>
                      </a:r>
                      <a:endParaRPr b="1" u="none" cap="none" strike="noStrike">
                        <a:solidFill>
                          <a:srgbClr val="FFFFFF"/>
                        </a:solidFill>
                      </a:endParaRPr>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888888"/>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u="none" cap="none" strike="noStrike">
                          <a:solidFill>
                            <a:srgbClr val="FFFFFF"/>
                          </a:solidFill>
                        </a:rPr>
                        <a:t>2025</a:t>
                      </a:r>
                      <a:endParaRPr b="1" u="none" cap="none" strike="noStrike">
                        <a:solidFill>
                          <a:srgbClr val="FFFFFF"/>
                        </a:solidFill>
                      </a:endParaRPr>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888888"/>
                    </a:solidFill>
                  </a:tcPr>
                </a:tc>
                <a:tc>
                  <a:txBody>
                    <a:bodyPr/>
                    <a:lstStyle/>
                    <a:p>
                      <a:pPr indent="0" lvl="0" marL="0" marR="0" rtl="0" algn="ctr">
                        <a:lnSpc>
                          <a:spcPct val="100000"/>
                        </a:lnSpc>
                        <a:spcBef>
                          <a:spcPts val="0"/>
                        </a:spcBef>
                        <a:spcAft>
                          <a:spcPts val="0"/>
                        </a:spcAft>
                        <a:buNone/>
                      </a:pPr>
                      <a:r>
                        <a:rPr b="1" lang="en-US">
                          <a:solidFill>
                            <a:srgbClr val="FFFFFF"/>
                          </a:solidFill>
                        </a:rPr>
                        <a:t>2026</a:t>
                      </a:r>
                      <a:endParaRPr b="1" u="none" cap="none" strike="noStrike">
                        <a:solidFill>
                          <a:srgbClr val="FFFFFF"/>
                        </a:solidFill>
                      </a:endParaRPr>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3F7DB9"/>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u="none" cap="none" strike="noStrike">
                          <a:solidFill>
                            <a:srgbClr val="FFFFFF"/>
                          </a:solidFill>
                        </a:rPr>
                        <a:t>HSCRC*</a:t>
                      </a:r>
                      <a:endParaRPr b="1" u="none" cap="none" strike="noStrike">
                        <a:solidFill>
                          <a:srgbClr val="FFFFFF"/>
                        </a:solidFill>
                      </a:endParaRPr>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3F7DB9"/>
                    </a:solidFill>
                  </a:tcPr>
                </a:tc>
                <a:tc>
                  <a:txBody>
                    <a:bodyPr/>
                    <a:lstStyle/>
                    <a:p>
                      <a:pPr indent="0" lvl="0" marL="0" marR="0" rtl="0" algn="ctr">
                        <a:lnSpc>
                          <a:spcPct val="100000"/>
                        </a:lnSpc>
                        <a:spcBef>
                          <a:spcPts val="0"/>
                        </a:spcBef>
                        <a:spcAft>
                          <a:spcPts val="0"/>
                        </a:spcAft>
                        <a:buNone/>
                      </a:pPr>
                      <a:r>
                        <a:rPr b="1" lang="en-US">
                          <a:solidFill>
                            <a:srgbClr val="FFFFFF"/>
                          </a:solidFill>
                        </a:rPr>
                        <a:t>CMS</a:t>
                      </a:r>
                      <a:endParaRPr b="1" u="none" cap="none" strike="noStrike">
                        <a:solidFill>
                          <a:srgbClr val="FFFFFF"/>
                        </a:solidFill>
                      </a:endParaRPr>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3F7DB9"/>
                    </a:solidFill>
                  </a:tcPr>
                </a:tc>
              </a:tr>
              <a:tr h="374300">
                <a:tc>
                  <a:txBody>
                    <a:bodyPr/>
                    <a:lstStyle/>
                    <a:p>
                      <a:pPr indent="0" lvl="0" marL="0" marR="0" rtl="0" algn="ctr">
                        <a:lnSpc>
                          <a:spcPct val="100000"/>
                        </a:lnSpc>
                        <a:spcBef>
                          <a:spcPts val="0"/>
                        </a:spcBef>
                        <a:spcAft>
                          <a:spcPts val="0"/>
                        </a:spcAft>
                        <a:buClr>
                          <a:srgbClr val="000000"/>
                        </a:buClr>
                        <a:buSzPts val="1200"/>
                        <a:buFont typeface="Arial"/>
                        <a:buNone/>
                      </a:pPr>
                      <a:r>
                        <a:rPr lang="en-US" u="sng" cap="none" strike="noStrike">
                          <a:solidFill>
                            <a:srgbClr val="026397"/>
                          </a:solidFill>
                          <a:hlinkClick r:id="rId7">
                            <a:extLst>
                              <a:ext uri="{A12FA001-AC4F-418D-AE19-62706E023703}">
                                <ahyp:hlinkClr val="tx"/>
                              </a:ext>
                            </a:extLst>
                          </a:hlinkClick>
                        </a:rPr>
                        <a:t>Anticoagulation Therapy for Atrial Fibrillation/Flutter</a:t>
                      </a:r>
                      <a:endParaRPr u="sng" cap="none" strike="noStrike">
                        <a:solidFill>
                          <a:srgbClr val="026397"/>
                        </a:solidFill>
                      </a:endParaRPr>
                    </a:p>
                  </a:txBody>
                  <a:tcPr marT="76200" marB="76200" marR="76200" marL="762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7F7F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t>STK-3</a:t>
                      </a:r>
                      <a:endParaRPr u="none" cap="none" strike="noStrike"/>
                    </a:p>
                  </a:txBody>
                  <a:tcPr marT="76200" marB="76200" marR="76200" marL="762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7F7F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t>CMS71v13</a:t>
                      </a:r>
                      <a:endParaRPr u="none" cap="none" strike="noStrike"/>
                    </a:p>
                  </a:txBody>
                  <a:tcPr marT="76200" marB="76200" marR="76200" marL="762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7F7F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t>X</a:t>
                      </a:r>
                      <a:endParaRPr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888888"/>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t>X</a:t>
                      </a:r>
                      <a:endParaRPr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888888"/>
                    </a:solidFill>
                  </a:tcPr>
                </a:tc>
                <a:tc>
                  <a:txBody>
                    <a:bodyPr/>
                    <a:lstStyle/>
                    <a:p>
                      <a:pPr indent="0" lvl="0" marL="0" marR="0" rtl="0" algn="ctr">
                        <a:lnSpc>
                          <a:spcPct val="100000"/>
                        </a:lnSpc>
                        <a:spcBef>
                          <a:spcPts val="0"/>
                        </a:spcBef>
                        <a:spcAft>
                          <a:spcPts val="0"/>
                        </a:spcAft>
                        <a:buNone/>
                      </a:pPr>
                      <a:r>
                        <a:rPr lang="en-US"/>
                        <a:t>X (v15)</a:t>
                      </a:r>
                      <a:endParaRPr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7F7F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t>Self-Selected</a:t>
                      </a:r>
                      <a:endParaRPr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7F7F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t>Self-Selected</a:t>
                      </a:r>
                      <a:endParaRPr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7F7F7"/>
                    </a:solidFill>
                  </a:tcPr>
                </a:tc>
              </a:tr>
              <a:tr h="374300">
                <a:tc>
                  <a:txBody>
                    <a:bodyPr/>
                    <a:lstStyle/>
                    <a:p>
                      <a:pPr indent="0" lvl="0" marL="0" marR="0" rtl="0" algn="ctr">
                        <a:lnSpc>
                          <a:spcPct val="100000"/>
                        </a:lnSpc>
                        <a:spcBef>
                          <a:spcPts val="0"/>
                        </a:spcBef>
                        <a:spcAft>
                          <a:spcPts val="0"/>
                        </a:spcAft>
                        <a:buClr>
                          <a:srgbClr val="000000"/>
                        </a:buClr>
                        <a:buSzPts val="1200"/>
                        <a:buFont typeface="Arial"/>
                        <a:buNone/>
                      </a:pPr>
                      <a:r>
                        <a:rPr lang="en-US" u="sng" cap="none" strike="noStrike">
                          <a:solidFill>
                            <a:srgbClr val="026397"/>
                          </a:solidFill>
                          <a:hlinkClick r:id="rId8">
                            <a:extLst>
                              <a:ext uri="{A12FA001-AC4F-418D-AE19-62706E023703}">
                                <ahyp:hlinkClr val="tx"/>
                              </a:ext>
                            </a:extLst>
                          </a:hlinkClick>
                        </a:rPr>
                        <a:t>Antithrombotic Therapy By End of Hospital Day 2</a:t>
                      </a:r>
                      <a:endParaRPr u="sng" cap="none" strike="noStrike">
                        <a:solidFill>
                          <a:srgbClr val="026397"/>
                        </a:solidFill>
                      </a:endParaRPr>
                    </a:p>
                  </a:txBody>
                  <a:tcPr marT="76200" marB="76200" marR="76200" marL="762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t>STK-5</a:t>
                      </a:r>
                      <a:endParaRPr u="none" cap="none" strike="noStrike"/>
                    </a:p>
                  </a:txBody>
                  <a:tcPr marT="76200" marB="76200" marR="76200" marL="762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t>CMS72v12</a:t>
                      </a:r>
                      <a:endParaRPr u="none" cap="none" strike="noStrike"/>
                    </a:p>
                  </a:txBody>
                  <a:tcPr marT="76200" marB="76200" marR="76200" marL="762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t>X</a:t>
                      </a:r>
                      <a:endParaRPr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888888"/>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t>X</a:t>
                      </a:r>
                      <a:endParaRPr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888888"/>
                    </a:solidFill>
                  </a:tcPr>
                </a:tc>
                <a:tc>
                  <a:txBody>
                    <a:bodyPr/>
                    <a:lstStyle/>
                    <a:p>
                      <a:pPr indent="0" lvl="0" marL="0" marR="0" rtl="0" algn="ctr">
                        <a:lnSpc>
                          <a:spcPct val="100000"/>
                        </a:lnSpc>
                        <a:spcBef>
                          <a:spcPts val="0"/>
                        </a:spcBef>
                        <a:spcAft>
                          <a:spcPts val="0"/>
                        </a:spcAft>
                        <a:buNone/>
                      </a:pPr>
                      <a:r>
                        <a:rPr lang="en-US"/>
                        <a:t>X (v14)</a:t>
                      </a:r>
                      <a:endParaRPr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t>Self-Selected</a:t>
                      </a:r>
                      <a:endParaRPr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t>Self-Selected</a:t>
                      </a:r>
                      <a:endParaRPr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r>
              <a:tr h="374300">
                <a:tc>
                  <a:txBody>
                    <a:bodyPr/>
                    <a:lstStyle/>
                    <a:p>
                      <a:pPr indent="0" lvl="0" marL="0" marR="0" rtl="0" algn="ctr">
                        <a:lnSpc>
                          <a:spcPct val="100000"/>
                        </a:lnSpc>
                        <a:spcBef>
                          <a:spcPts val="0"/>
                        </a:spcBef>
                        <a:spcAft>
                          <a:spcPts val="0"/>
                        </a:spcAft>
                        <a:buClr>
                          <a:srgbClr val="000000"/>
                        </a:buClr>
                        <a:buSzPts val="1200"/>
                        <a:buFont typeface="Arial"/>
                        <a:buNone/>
                      </a:pPr>
                      <a:r>
                        <a:rPr lang="en-US" u="sng" cap="none" strike="noStrike">
                          <a:solidFill>
                            <a:srgbClr val="2E74B5"/>
                          </a:solidFill>
                          <a:hlinkClick r:id="rId9">
                            <a:extLst>
                              <a:ext uri="{A12FA001-AC4F-418D-AE19-62706E023703}">
                                <ahyp:hlinkClr val="tx"/>
                              </a:ext>
                            </a:extLst>
                          </a:hlinkClick>
                        </a:rPr>
                        <a:t>Cesarean Birth</a:t>
                      </a:r>
                      <a:endParaRPr u="sng" cap="none" strike="noStrike">
                        <a:solidFill>
                          <a:srgbClr val="2E74B5"/>
                        </a:solidFill>
                      </a:endParaRPr>
                    </a:p>
                  </a:txBody>
                  <a:tcPr marT="76200" marB="76200" marR="76200" marL="762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7F7F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t>PC-02</a:t>
                      </a:r>
                      <a:endParaRPr u="none" cap="none" strike="noStrike"/>
                    </a:p>
                  </a:txBody>
                  <a:tcPr marT="76200" marB="76200" marR="76200" marL="762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7F7F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t>CMS334v5</a:t>
                      </a:r>
                      <a:endParaRPr u="none" cap="none" strike="noStrike"/>
                    </a:p>
                  </a:txBody>
                  <a:tcPr marT="76200" marB="76200" marR="76200" marL="762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7F7F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t>X</a:t>
                      </a:r>
                      <a:endParaRPr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888888"/>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t>X</a:t>
                      </a:r>
                      <a:endParaRPr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888888"/>
                    </a:solidFill>
                  </a:tcPr>
                </a:tc>
                <a:tc>
                  <a:txBody>
                    <a:bodyPr/>
                    <a:lstStyle/>
                    <a:p>
                      <a:pPr indent="0" lvl="0" marL="0" marR="0" rtl="0" algn="ctr">
                        <a:lnSpc>
                          <a:spcPct val="100000"/>
                        </a:lnSpc>
                        <a:spcBef>
                          <a:spcPts val="0"/>
                        </a:spcBef>
                        <a:spcAft>
                          <a:spcPts val="0"/>
                        </a:spcAft>
                        <a:buNone/>
                      </a:pPr>
                      <a:r>
                        <a:rPr lang="en-US"/>
                        <a:t>X (v7)</a:t>
                      </a:r>
                      <a:endParaRPr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7F7F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t>Required</a:t>
                      </a:r>
                      <a:endParaRPr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7F7F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t>Required</a:t>
                      </a:r>
                      <a:endParaRPr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7F7F7"/>
                    </a:solidFill>
                  </a:tcPr>
                </a:tc>
              </a:tr>
              <a:tr h="374300">
                <a:tc>
                  <a:txBody>
                    <a:bodyPr/>
                    <a:lstStyle/>
                    <a:p>
                      <a:pPr indent="0" lvl="0" marL="0" marR="0" rtl="0" algn="ctr">
                        <a:lnSpc>
                          <a:spcPct val="100000"/>
                        </a:lnSpc>
                        <a:spcBef>
                          <a:spcPts val="0"/>
                        </a:spcBef>
                        <a:spcAft>
                          <a:spcPts val="0"/>
                        </a:spcAft>
                        <a:buClr>
                          <a:srgbClr val="000000"/>
                        </a:buClr>
                        <a:buSzPts val="1200"/>
                        <a:buFont typeface="Arial"/>
                        <a:buNone/>
                      </a:pPr>
                      <a:r>
                        <a:rPr lang="en-US" u="sng" cap="none" strike="noStrike">
                          <a:solidFill>
                            <a:srgbClr val="2E74B5"/>
                          </a:solidFill>
                          <a:hlinkClick r:id="rId10">
                            <a:extLst>
                              <a:ext uri="{A12FA001-AC4F-418D-AE19-62706E023703}">
                                <ahyp:hlinkClr val="tx"/>
                              </a:ext>
                            </a:extLst>
                          </a:hlinkClick>
                        </a:rPr>
                        <a:t>Discharged on Antithrombotic Therapy</a:t>
                      </a:r>
                      <a:endParaRPr u="sng" cap="none" strike="noStrike">
                        <a:solidFill>
                          <a:srgbClr val="2E74B5"/>
                        </a:solidFill>
                      </a:endParaRPr>
                    </a:p>
                  </a:txBody>
                  <a:tcPr marT="76200" marB="76200" marR="76200" marL="762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t>STK-2</a:t>
                      </a:r>
                      <a:endParaRPr u="none" cap="none" strike="noStrike"/>
                    </a:p>
                  </a:txBody>
                  <a:tcPr marT="76200" marB="76200" marR="76200" marL="762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t>CMS104v12</a:t>
                      </a:r>
                      <a:endParaRPr u="none" cap="none" strike="noStrike"/>
                    </a:p>
                  </a:txBody>
                  <a:tcPr marT="76200" marB="76200" marR="76200" marL="762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t>X</a:t>
                      </a:r>
                      <a:endParaRPr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888888"/>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t>X</a:t>
                      </a:r>
                      <a:endParaRPr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888888"/>
                    </a:solidFill>
                  </a:tcPr>
                </a:tc>
                <a:tc>
                  <a:txBody>
                    <a:bodyPr/>
                    <a:lstStyle/>
                    <a:p>
                      <a:pPr indent="0" lvl="0" marL="0" marR="0" rtl="0" algn="ctr">
                        <a:lnSpc>
                          <a:spcPct val="100000"/>
                        </a:lnSpc>
                        <a:spcBef>
                          <a:spcPts val="0"/>
                        </a:spcBef>
                        <a:spcAft>
                          <a:spcPts val="0"/>
                        </a:spcAft>
                        <a:buNone/>
                      </a:pPr>
                      <a:r>
                        <a:rPr lang="en-US"/>
                        <a:t>X (v14)</a:t>
                      </a:r>
                      <a:endParaRPr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t>Self-Selected</a:t>
                      </a:r>
                      <a:endParaRPr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t>Self-Selected</a:t>
                      </a:r>
                      <a:endParaRPr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r>
              <a:tr h="592625">
                <a:tc>
                  <a:txBody>
                    <a:bodyPr/>
                    <a:lstStyle/>
                    <a:p>
                      <a:pPr indent="0" lvl="0" marL="0" marR="0" rtl="0" algn="ctr">
                        <a:lnSpc>
                          <a:spcPct val="100000"/>
                        </a:lnSpc>
                        <a:spcBef>
                          <a:spcPts val="0"/>
                        </a:spcBef>
                        <a:spcAft>
                          <a:spcPts val="0"/>
                        </a:spcAft>
                        <a:buClr>
                          <a:srgbClr val="000000"/>
                        </a:buClr>
                        <a:buSzPts val="1200"/>
                        <a:buFont typeface="Arial"/>
                        <a:buNone/>
                      </a:pPr>
                      <a:r>
                        <a:rPr lang="en-US" u="sng" cap="none" strike="noStrike">
                          <a:solidFill>
                            <a:srgbClr val="2E74B5"/>
                          </a:solidFill>
                          <a:hlinkClick r:id="rId11">
                            <a:extLst>
                              <a:ext uri="{A12FA001-AC4F-418D-AE19-62706E023703}">
                                <ahyp:hlinkClr val="tx"/>
                              </a:ext>
                            </a:extLst>
                          </a:hlinkClick>
                        </a:rPr>
                        <a:t>Excessive Radiation Dose or Inadequate Image Quality for Diagnostic CT in Adults (Facility IQR)</a:t>
                      </a:r>
                      <a:endParaRPr u="sng" cap="none" strike="noStrike">
                        <a:solidFill>
                          <a:srgbClr val="2E74B5"/>
                        </a:solidFill>
                      </a:endParaRPr>
                    </a:p>
                  </a:txBody>
                  <a:tcPr marT="76200" marB="76200" marR="76200" marL="762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7F7F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solidFill>
                            <a:srgbClr val="242424"/>
                          </a:solidFill>
                        </a:rPr>
                        <a:t>IP-ExRad</a:t>
                      </a:r>
                      <a:endParaRPr u="none" cap="none" strike="noStrike">
                        <a:solidFill>
                          <a:srgbClr val="242424"/>
                        </a:solidFill>
                      </a:endParaRPr>
                    </a:p>
                  </a:txBody>
                  <a:tcPr marT="76200" marB="76200" marR="76200" marL="762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7F7F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solidFill>
                            <a:srgbClr val="242424"/>
                          </a:solidFill>
                        </a:rPr>
                        <a:t>CMS1074v2</a:t>
                      </a:r>
                      <a:endParaRPr u="none" cap="none" strike="noStrike">
                        <a:solidFill>
                          <a:srgbClr val="242424"/>
                        </a:solidFill>
                      </a:endParaRPr>
                    </a:p>
                  </a:txBody>
                  <a:tcPr marT="76200" marB="76200" marR="76200" marL="762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7F7F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t> </a:t>
                      </a:r>
                      <a:endParaRPr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888888"/>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t>X</a:t>
                      </a:r>
                      <a:endParaRPr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888888"/>
                    </a:solidFill>
                  </a:tcPr>
                </a:tc>
                <a:tc>
                  <a:txBody>
                    <a:bodyPr/>
                    <a:lstStyle/>
                    <a:p>
                      <a:pPr indent="0" lvl="0" marL="0" marR="0" rtl="0" algn="ctr">
                        <a:lnSpc>
                          <a:spcPct val="100000"/>
                        </a:lnSpc>
                        <a:spcBef>
                          <a:spcPts val="0"/>
                        </a:spcBef>
                        <a:spcAft>
                          <a:spcPts val="0"/>
                        </a:spcAft>
                        <a:buNone/>
                      </a:pPr>
                      <a:r>
                        <a:rPr lang="en-US"/>
                        <a:t>X (v3)</a:t>
                      </a:r>
                      <a:endParaRPr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7F7F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t>Self-Selected</a:t>
                      </a:r>
                      <a:endParaRPr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7F7F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t>Self-Selected</a:t>
                      </a:r>
                      <a:endParaRPr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7F7F7"/>
                    </a:solidFill>
                  </a:tcPr>
                </a:tc>
              </a:tr>
              <a:tr h="374300">
                <a:tc>
                  <a:txBody>
                    <a:bodyPr/>
                    <a:lstStyle/>
                    <a:p>
                      <a:pPr indent="0" lvl="0" marL="0" marR="0" rtl="0" algn="ctr">
                        <a:lnSpc>
                          <a:spcPct val="100000"/>
                        </a:lnSpc>
                        <a:spcBef>
                          <a:spcPts val="0"/>
                        </a:spcBef>
                        <a:spcAft>
                          <a:spcPts val="0"/>
                        </a:spcAft>
                        <a:buClr>
                          <a:srgbClr val="000000"/>
                        </a:buClr>
                        <a:buSzPts val="1200"/>
                        <a:buFont typeface="Arial"/>
                        <a:buNone/>
                      </a:pPr>
                      <a:r>
                        <a:rPr lang="en-US" u="sng" cap="none" strike="noStrike">
                          <a:solidFill>
                            <a:srgbClr val="2E74B5"/>
                          </a:solidFill>
                          <a:hlinkClick r:id="rId12">
                            <a:extLst>
                              <a:ext uri="{A12FA001-AC4F-418D-AE19-62706E023703}">
                                <ahyp:hlinkClr val="tx"/>
                              </a:ext>
                            </a:extLst>
                          </a:hlinkClick>
                        </a:rPr>
                        <a:t>Global Malnutrition Composite Score</a:t>
                      </a:r>
                      <a:endParaRPr u="sng" cap="none" strike="noStrike">
                        <a:solidFill>
                          <a:srgbClr val="2E74B5"/>
                        </a:solidFill>
                      </a:endParaRPr>
                    </a:p>
                  </a:txBody>
                  <a:tcPr marT="76200" marB="76200" marR="76200" marL="762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7F7F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t>GMCS</a:t>
                      </a:r>
                      <a:endParaRPr u="none" cap="none" strike="noStrike"/>
                    </a:p>
                  </a:txBody>
                  <a:tcPr marT="76200" marB="76200" marR="76200" marL="762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7F7F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t>CMS986v2</a:t>
                      </a:r>
                      <a:endParaRPr u="none" cap="none" strike="noStrike"/>
                    </a:p>
                  </a:txBody>
                  <a:tcPr marT="76200" marB="76200" marR="76200" marL="762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7F7F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t>X</a:t>
                      </a:r>
                      <a:endParaRPr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888888"/>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t>X</a:t>
                      </a:r>
                      <a:endParaRPr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888888"/>
                    </a:solidFill>
                  </a:tcPr>
                </a:tc>
                <a:tc>
                  <a:txBody>
                    <a:bodyPr/>
                    <a:lstStyle/>
                    <a:p>
                      <a:pPr indent="0" lvl="0" marL="0" marR="0" rtl="0" algn="ctr">
                        <a:lnSpc>
                          <a:spcPct val="100000"/>
                        </a:lnSpc>
                        <a:spcBef>
                          <a:spcPts val="0"/>
                        </a:spcBef>
                        <a:spcAft>
                          <a:spcPts val="0"/>
                        </a:spcAft>
                        <a:buNone/>
                      </a:pPr>
                      <a:r>
                        <a:rPr lang="en-US"/>
                        <a:t>X (v5)</a:t>
                      </a:r>
                      <a:endParaRPr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7F7F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t>Self-Selected</a:t>
                      </a:r>
                      <a:endParaRPr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7F7F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t>Self-Selected</a:t>
                      </a:r>
                      <a:endParaRPr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7F7F7"/>
                    </a:solidFill>
                  </a:tcPr>
                </a:tc>
              </a:tr>
              <a:tr h="374300">
                <a:tc>
                  <a:txBody>
                    <a:bodyPr/>
                    <a:lstStyle/>
                    <a:p>
                      <a:pPr indent="0" lvl="0" marL="0" marR="0" rtl="0" algn="ctr">
                        <a:lnSpc>
                          <a:spcPct val="100000"/>
                        </a:lnSpc>
                        <a:spcBef>
                          <a:spcPts val="0"/>
                        </a:spcBef>
                        <a:spcAft>
                          <a:spcPts val="0"/>
                        </a:spcAft>
                        <a:buClr>
                          <a:srgbClr val="000000"/>
                        </a:buClr>
                        <a:buSzPts val="1200"/>
                        <a:buFont typeface="Arial"/>
                        <a:buNone/>
                      </a:pPr>
                      <a:r>
                        <a:rPr lang="en-US" u="sng" cap="none" strike="noStrike">
                          <a:solidFill>
                            <a:srgbClr val="2E74B5"/>
                          </a:solidFill>
                          <a:hlinkClick r:id="rId13">
                            <a:extLst>
                              <a:ext uri="{A12FA001-AC4F-418D-AE19-62706E023703}">
                                <ahyp:hlinkClr val="tx"/>
                              </a:ext>
                            </a:extLst>
                          </a:hlinkClick>
                        </a:rPr>
                        <a:t>Hospital Harm - Acute Kidney Injury</a:t>
                      </a:r>
                      <a:endParaRPr u="sng" cap="none" strike="noStrike">
                        <a:solidFill>
                          <a:srgbClr val="2E74B5"/>
                        </a:solidFill>
                      </a:endParaRPr>
                    </a:p>
                  </a:txBody>
                  <a:tcPr marT="76200" marB="76200" marR="76200" marL="762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7F7F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solidFill>
                            <a:srgbClr val="242424"/>
                          </a:solidFill>
                        </a:rPr>
                        <a:t>HH-AKI</a:t>
                      </a:r>
                      <a:endParaRPr u="none" cap="none" strike="noStrike">
                        <a:solidFill>
                          <a:srgbClr val="242424"/>
                        </a:solidFill>
                      </a:endParaRPr>
                    </a:p>
                  </a:txBody>
                  <a:tcPr marT="76200" marB="76200" marR="76200" marL="762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7F7F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solidFill>
                            <a:srgbClr val="242424"/>
                          </a:solidFill>
                        </a:rPr>
                        <a:t>CMS832v2</a:t>
                      </a:r>
                      <a:endParaRPr u="none" cap="none" strike="noStrike">
                        <a:solidFill>
                          <a:srgbClr val="242424"/>
                        </a:solidFill>
                      </a:endParaRPr>
                    </a:p>
                  </a:txBody>
                  <a:tcPr marT="76200" marB="76200" marR="76200" marL="762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7F7F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t> </a:t>
                      </a:r>
                      <a:endParaRPr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888888"/>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t>X</a:t>
                      </a:r>
                      <a:endParaRPr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888888"/>
                    </a:solidFill>
                  </a:tcPr>
                </a:tc>
                <a:tc>
                  <a:txBody>
                    <a:bodyPr/>
                    <a:lstStyle/>
                    <a:p>
                      <a:pPr indent="0" lvl="0" marL="0" marR="0" rtl="0" algn="ctr">
                        <a:lnSpc>
                          <a:spcPct val="100000"/>
                        </a:lnSpc>
                        <a:spcBef>
                          <a:spcPts val="0"/>
                        </a:spcBef>
                        <a:spcAft>
                          <a:spcPts val="0"/>
                        </a:spcAft>
                        <a:buNone/>
                      </a:pPr>
                      <a:r>
                        <a:rPr lang="en-US"/>
                        <a:t>X (v3)</a:t>
                      </a:r>
                      <a:endParaRPr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7F7F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t>Self-Selected</a:t>
                      </a:r>
                      <a:endParaRPr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7F7F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t>Self-Selected</a:t>
                      </a:r>
                      <a:endParaRPr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7F7F7"/>
                    </a:solidFill>
                  </a:tcPr>
                </a:tc>
              </a:tr>
              <a:tr h="374300">
                <a:tc>
                  <a:txBody>
                    <a:bodyPr/>
                    <a:lstStyle/>
                    <a:p>
                      <a:pPr indent="0" lvl="0" marL="0" marR="0" rtl="0" algn="ctr">
                        <a:lnSpc>
                          <a:spcPct val="100000"/>
                        </a:lnSpc>
                        <a:spcBef>
                          <a:spcPts val="0"/>
                        </a:spcBef>
                        <a:spcAft>
                          <a:spcPts val="0"/>
                        </a:spcAft>
                        <a:buClr>
                          <a:srgbClr val="000000"/>
                        </a:buClr>
                        <a:buSzPts val="1200"/>
                        <a:buFont typeface="Arial"/>
                        <a:buNone/>
                      </a:pPr>
                      <a:r>
                        <a:rPr lang="en-US" u="sng" cap="none" strike="noStrike">
                          <a:solidFill>
                            <a:srgbClr val="2E74B5"/>
                          </a:solidFill>
                          <a:hlinkClick r:id="rId14">
                            <a:extLst>
                              <a:ext uri="{A12FA001-AC4F-418D-AE19-62706E023703}">
                                <ahyp:hlinkClr val="tx"/>
                              </a:ext>
                            </a:extLst>
                          </a:hlinkClick>
                        </a:rPr>
                        <a:t>Hospital Harm - Opioid-Related Adverse Events</a:t>
                      </a:r>
                      <a:endParaRPr u="sng" cap="none" strike="noStrike">
                        <a:solidFill>
                          <a:srgbClr val="2E74B5"/>
                        </a:solidFill>
                      </a:endParaRPr>
                    </a:p>
                  </a:txBody>
                  <a:tcPr marT="76200" marB="76200" marR="76200" marL="762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t>HH-ORAE</a:t>
                      </a:r>
                      <a:endParaRPr u="none" cap="none" strike="noStrike"/>
                    </a:p>
                  </a:txBody>
                  <a:tcPr marT="76200" marB="76200" marR="76200" marL="762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t>CMS819v2</a:t>
                      </a:r>
                      <a:endParaRPr u="none" cap="none" strike="noStrike"/>
                    </a:p>
                  </a:txBody>
                  <a:tcPr marT="76200" marB="76200" marR="76200" marL="762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t>X</a:t>
                      </a:r>
                      <a:endParaRPr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888888"/>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t>X</a:t>
                      </a:r>
                      <a:endParaRPr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888888"/>
                    </a:solidFill>
                  </a:tcPr>
                </a:tc>
                <a:tc>
                  <a:txBody>
                    <a:bodyPr/>
                    <a:lstStyle/>
                    <a:p>
                      <a:pPr indent="0" lvl="0" marL="0" marR="0" rtl="0" algn="ctr">
                        <a:lnSpc>
                          <a:spcPct val="100000"/>
                        </a:lnSpc>
                        <a:spcBef>
                          <a:spcPts val="0"/>
                        </a:spcBef>
                        <a:spcAft>
                          <a:spcPts val="0"/>
                        </a:spcAft>
                        <a:buNone/>
                      </a:pPr>
                      <a:r>
                        <a:rPr lang="en-US"/>
                        <a:t>X (v4)</a:t>
                      </a:r>
                      <a:endParaRPr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t>Self-Selected</a:t>
                      </a:r>
                      <a:endParaRPr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t>Self-Selected</a:t>
                      </a:r>
                      <a:endParaRPr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r>
              <a:tr h="374300">
                <a:tc>
                  <a:txBody>
                    <a:bodyPr/>
                    <a:lstStyle/>
                    <a:p>
                      <a:pPr indent="0" lvl="0" marL="0" marR="0" rtl="0" algn="ctr">
                        <a:lnSpc>
                          <a:spcPct val="100000"/>
                        </a:lnSpc>
                        <a:spcBef>
                          <a:spcPts val="0"/>
                        </a:spcBef>
                        <a:spcAft>
                          <a:spcPts val="0"/>
                        </a:spcAft>
                        <a:buClr>
                          <a:srgbClr val="000000"/>
                        </a:buClr>
                        <a:buSzPts val="1200"/>
                        <a:buFont typeface="Arial"/>
                        <a:buNone/>
                      </a:pPr>
                      <a:r>
                        <a:rPr lang="en-US" u="sng" cap="none" strike="noStrike">
                          <a:solidFill>
                            <a:srgbClr val="125496"/>
                          </a:solidFill>
                          <a:hlinkClick r:id="rId15">
                            <a:extLst>
                              <a:ext uri="{A12FA001-AC4F-418D-AE19-62706E023703}">
                                <ahyp:hlinkClr val="tx"/>
                              </a:ext>
                            </a:extLst>
                          </a:hlinkClick>
                        </a:rPr>
                        <a:t>Hospital Harm - Pressure Injury</a:t>
                      </a:r>
                      <a:endParaRPr u="sng" cap="none" strike="noStrike">
                        <a:solidFill>
                          <a:srgbClr val="125496"/>
                        </a:solidFill>
                      </a:endParaRPr>
                    </a:p>
                  </a:txBody>
                  <a:tcPr marT="76200" marB="76200" marR="76200" marL="762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solidFill>
                            <a:srgbClr val="242424"/>
                          </a:solidFill>
                        </a:rPr>
                        <a:t>HH-PI</a:t>
                      </a:r>
                      <a:endParaRPr u="none" cap="none" strike="noStrike">
                        <a:solidFill>
                          <a:srgbClr val="242424"/>
                        </a:solidFill>
                      </a:endParaRPr>
                    </a:p>
                  </a:txBody>
                  <a:tcPr marT="76200" marB="76200" marR="76200" marL="762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solidFill>
                            <a:srgbClr val="242424"/>
                          </a:solidFill>
                        </a:rPr>
                        <a:t>CMS826v2</a:t>
                      </a:r>
                      <a:endParaRPr u="none" cap="none" strike="noStrike">
                        <a:solidFill>
                          <a:srgbClr val="242424"/>
                        </a:solidFill>
                      </a:endParaRPr>
                    </a:p>
                  </a:txBody>
                  <a:tcPr marT="76200" marB="76200" marR="76200" marL="762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t> </a:t>
                      </a:r>
                      <a:endParaRPr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888888"/>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t>X</a:t>
                      </a:r>
                      <a:endParaRPr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888888"/>
                    </a:solidFill>
                  </a:tcPr>
                </a:tc>
                <a:tc>
                  <a:txBody>
                    <a:bodyPr/>
                    <a:lstStyle/>
                    <a:p>
                      <a:pPr indent="0" lvl="0" marL="0" marR="0" rtl="0" algn="ctr">
                        <a:lnSpc>
                          <a:spcPct val="100000"/>
                        </a:lnSpc>
                        <a:spcBef>
                          <a:spcPts val="0"/>
                        </a:spcBef>
                        <a:spcAft>
                          <a:spcPts val="0"/>
                        </a:spcAft>
                        <a:buNone/>
                      </a:pPr>
                      <a:r>
                        <a:rPr lang="en-US"/>
                        <a:t>X (v3)</a:t>
                      </a:r>
                      <a:endParaRPr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t>Self-Selected</a:t>
                      </a:r>
                      <a:endParaRPr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t>Self-Selected</a:t>
                      </a:r>
                      <a:endParaRPr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r>
              <a:tr h="374300">
                <a:tc>
                  <a:txBody>
                    <a:bodyPr/>
                    <a:lstStyle/>
                    <a:p>
                      <a:pPr indent="0" lvl="0" marL="0" marR="0" rtl="0" algn="ctr">
                        <a:lnSpc>
                          <a:spcPct val="100000"/>
                        </a:lnSpc>
                        <a:spcBef>
                          <a:spcPts val="0"/>
                        </a:spcBef>
                        <a:spcAft>
                          <a:spcPts val="0"/>
                        </a:spcAft>
                        <a:buClr>
                          <a:srgbClr val="000000"/>
                        </a:buClr>
                        <a:buSzPts val="1200"/>
                        <a:buFont typeface="Arial"/>
                        <a:buNone/>
                      </a:pPr>
                      <a:r>
                        <a:rPr lang="en-US" u="sng" cap="none" strike="noStrike">
                          <a:solidFill>
                            <a:srgbClr val="026397"/>
                          </a:solidFill>
                          <a:hlinkClick r:id="rId16">
                            <a:extLst>
                              <a:ext uri="{A12FA001-AC4F-418D-AE19-62706E023703}">
                                <ahyp:hlinkClr val="tx"/>
                              </a:ext>
                            </a:extLst>
                          </a:hlinkClick>
                        </a:rPr>
                        <a:t>Hospital Harm - Severe Hyperglycemia</a:t>
                      </a:r>
                      <a:endParaRPr u="sng" cap="none" strike="noStrike">
                        <a:solidFill>
                          <a:srgbClr val="026397"/>
                        </a:solidFill>
                      </a:endParaRPr>
                    </a:p>
                  </a:txBody>
                  <a:tcPr marT="76200" marB="76200" marR="76200" marL="762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7F7F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t>HH-Hyper</a:t>
                      </a:r>
                      <a:endParaRPr u="none" cap="none" strike="noStrike"/>
                    </a:p>
                  </a:txBody>
                  <a:tcPr marT="76200" marB="76200" marR="76200" marL="762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7F7F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t>CMS871v3</a:t>
                      </a:r>
                      <a:endParaRPr u="none" cap="none" strike="noStrike"/>
                    </a:p>
                  </a:txBody>
                  <a:tcPr marT="76200" marB="76200" marR="76200" marL="762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7F7F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t>X</a:t>
                      </a:r>
                      <a:endParaRPr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888888"/>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t>X</a:t>
                      </a:r>
                      <a:endParaRPr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888888"/>
                    </a:solidFill>
                  </a:tcPr>
                </a:tc>
                <a:tc>
                  <a:txBody>
                    <a:bodyPr/>
                    <a:lstStyle/>
                    <a:p>
                      <a:pPr indent="0" lvl="0" marL="0" marR="0" rtl="0" algn="ctr">
                        <a:lnSpc>
                          <a:spcPct val="100000"/>
                        </a:lnSpc>
                        <a:spcBef>
                          <a:spcPts val="0"/>
                        </a:spcBef>
                        <a:spcAft>
                          <a:spcPts val="0"/>
                        </a:spcAft>
                        <a:buNone/>
                      </a:pPr>
                      <a:r>
                        <a:rPr lang="en-US"/>
                        <a:t>X (v5)</a:t>
                      </a:r>
                      <a:endParaRPr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7F7F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t>Required</a:t>
                      </a:r>
                      <a:endParaRPr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7F7F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a:t>New </a:t>
                      </a:r>
                      <a:r>
                        <a:rPr lang="en-US" u="none" cap="none" strike="noStrike"/>
                        <a:t>Required</a:t>
                      </a:r>
                      <a:endParaRPr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7F7F7"/>
                    </a:solidFill>
                  </a:tcPr>
                </a:tc>
              </a:tr>
              <a:tr h="374300">
                <a:tc>
                  <a:txBody>
                    <a:bodyPr/>
                    <a:lstStyle/>
                    <a:p>
                      <a:pPr indent="0" lvl="0" marL="0" marR="0" rtl="0" algn="ctr">
                        <a:lnSpc>
                          <a:spcPct val="100000"/>
                        </a:lnSpc>
                        <a:spcBef>
                          <a:spcPts val="0"/>
                        </a:spcBef>
                        <a:spcAft>
                          <a:spcPts val="0"/>
                        </a:spcAft>
                        <a:buClr>
                          <a:srgbClr val="000000"/>
                        </a:buClr>
                        <a:buSzPts val="1200"/>
                        <a:buFont typeface="Arial"/>
                        <a:buNone/>
                      </a:pPr>
                      <a:r>
                        <a:rPr b="1" lang="en-US" u="sng" cap="none" strike="noStrike">
                          <a:solidFill>
                            <a:srgbClr val="026397"/>
                          </a:solidFill>
                          <a:hlinkClick r:id="rId17">
                            <a:extLst>
                              <a:ext uri="{A12FA001-AC4F-418D-AE19-62706E023703}">
                                <ahyp:hlinkClr val="tx"/>
                              </a:ext>
                            </a:extLst>
                          </a:hlinkClick>
                        </a:rPr>
                        <a:t>Hospital Harm - Severe Hypoglycemia</a:t>
                      </a:r>
                      <a:endParaRPr b="1" u="sng" cap="none" strike="noStrike">
                        <a:solidFill>
                          <a:srgbClr val="026397"/>
                        </a:solidFill>
                      </a:endParaRPr>
                    </a:p>
                  </a:txBody>
                  <a:tcPr marT="76200" marB="76200" marR="76200" marL="762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t>HH-Hypo</a:t>
                      </a:r>
                      <a:endParaRPr u="none" cap="none" strike="noStrike"/>
                    </a:p>
                  </a:txBody>
                  <a:tcPr marT="76200" marB="76200" marR="76200" marL="762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t>CMS816v3</a:t>
                      </a:r>
                      <a:endParaRPr u="none" cap="none" strike="noStrike"/>
                    </a:p>
                  </a:txBody>
                  <a:tcPr marT="76200" marB="76200" marR="76200" marL="762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t>X</a:t>
                      </a:r>
                      <a:endParaRPr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888888"/>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t>X</a:t>
                      </a:r>
                      <a:endParaRPr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888888"/>
                    </a:solidFill>
                  </a:tcPr>
                </a:tc>
                <a:tc>
                  <a:txBody>
                    <a:bodyPr/>
                    <a:lstStyle/>
                    <a:p>
                      <a:pPr indent="0" lvl="0" marL="0" marR="0" rtl="0" algn="ctr">
                        <a:lnSpc>
                          <a:spcPct val="100000"/>
                        </a:lnSpc>
                        <a:spcBef>
                          <a:spcPts val="0"/>
                        </a:spcBef>
                        <a:spcAft>
                          <a:spcPts val="0"/>
                        </a:spcAft>
                        <a:buNone/>
                      </a:pPr>
                      <a:r>
                        <a:rPr lang="en-US"/>
                        <a:t>X (v5)</a:t>
                      </a:r>
                      <a:endParaRPr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u="none" cap="none" strike="noStrike"/>
                        <a:t>Required</a:t>
                      </a:r>
                      <a:endParaRPr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a:t>New </a:t>
                      </a:r>
                      <a:r>
                        <a:rPr lang="en-US" u="none" cap="none" strike="noStrike"/>
                        <a:t>Required</a:t>
                      </a:r>
                      <a:endParaRPr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r>
            </a:tbl>
          </a:graphicData>
        </a:graphic>
      </p:graphicFrame>
      <p:sp>
        <p:nvSpPr>
          <p:cNvPr id="969" name="Google Shape;969;g368dd4cd84c_1_74"/>
          <p:cNvSpPr txBox="1"/>
          <p:nvPr/>
        </p:nvSpPr>
        <p:spPr>
          <a:xfrm>
            <a:off x="40741" y="5868130"/>
            <a:ext cx="94683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solidFill>
                  <a:schemeClr val="dk1"/>
                </a:solidFill>
              </a:rPr>
              <a:t>*For CY 2026 HSCRC will require 3 self-selected measures, consistent with CMS requirements</a:t>
            </a:r>
            <a:endParaRPr b="1" sz="1600">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4" name="Shape 974"/>
        <p:cNvGrpSpPr/>
        <p:nvPr/>
      </p:nvGrpSpPr>
      <p:grpSpPr>
        <a:xfrm>
          <a:off x="0" y="0"/>
          <a:ext cx="0" cy="0"/>
          <a:chOff x="0" y="0"/>
          <a:chExt cx="0" cy="0"/>
        </a:xfrm>
      </p:grpSpPr>
      <p:sp>
        <p:nvSpPr>
          <p:cNvPr id="975" name="Google Shape;975;g368dd4cd84c_1_81"/>
          <p:cNvSpPr txBox="1"/>
          <p:nvPr>
            <p:ph idx="12" type="sldNum"/>
          </p:nvPr>
        </p:nvSpPr>
        <p:spPr>
          <a:xfrm>
            <a:off x="11512551" y="6213473"/>
            <a:ext cx="5781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600"/>
              <a:buFont typeface="Arial"/>
              <a:buNone/>
            </a:pPr>
            <a:fld id="{00000000-1234-1234-1234-123412341234}" type="slidenum">
              <a:rPr lang="en-US"/>
              <a:t>‹#›</a:t>
            </a:fld>
            <a:endParaRPr/>
          </a:p>
        </p:txBody>
      </p:sp>
      <p:sp>
        <p:nvSpPr>
          <p:cNvPr id="976" name="Google Shape;976;g368dd4cd84c_1_81"/>
          <p:cNvSpPr txBox="1"/>
          <p:nvPr/>
        </p:nvSpPr>
        <p:spPr>
          <a:xfrm>
            <a:off x="910225" y="190123"/>
            <a:ext cx="10685400" cy="6399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2600"/>
              <a:buFont typeface="Arial"/>
              <a:buNone/>
            </a:pPr>
            <a:r>
              <a:rPr b="0" i="0" lang="en-US" sz="2600" u="none" cap="none" strike="noStrike">
                <a:solidFill>
                  <a:schemeClr val="dk1"/>
                </a:solidFill>
                <a:latin typeface="Arial"/>
                <a:ea typeface="Arial"/>
                <a:cs typeface="Arial"/>
                <a:sym typeface="Arial"/>
              </a:rPr>
              <a:t>HSCRC Digital Measures Reporting Requirements 202</a:t>
            </a:r>
            <a:r>
              <a:rPr lang="en-US" sz="2600">
                <a:solidFill>
                  <a:schemeClr val="dk1"/>
                </a:solidFill>
              </a:rPr>
              <a:t>6</a:t>
            </a:r>
            <a:r>
              <a:rPr b="0" i="0" lang="en-US" sz="2600" u="none" cap="none" strike="noStrike">
                <a:solidFill>
                  <a:schemeClr val="dk1"/>
                </a:solidFill>
                <a:latin typeface="Arial"/>
                <a:ea typeface="Arial"/>
                <a:cs typeface="Arial"/>
                <a:sym typeface="Arial"/>
              </a:rPr>
              <a:t>:</a:t>
            </a:r>
            <a:r>
              <a:rPr lang="en-US" sz="2600">
                <a:solidFill>
                  <a:schemeClr val="dk1"/>
                </a:solidFill>
              </a:rPr>
              <a:t> </a:t>
            </a:r>
            <a:r>
              <a:rPr b="0" i="0" lang="en-US" sz="2600" u="none" cap="none" strike="noStrike">
                <a:solidFill>
                  <a:schemeClr val="dk1"/>
                </a:solidFill>
                <a:latin typeface="Arial"/>
                <a:ea typeface="Arial"/>
                <a:cs typeface="Arial"/>
                <a:sym typeface="Arial"/>
              </a:rPr>
              <a:t>eCQMs</a:t>
            </a:r>
            <a:r>
              <a:rPr lang="en-US" sz="2600">
                <a:solidFill>
                  <a:schemeClr val="dk1"/>
                </a:solidFill>
              </a:rPr>
              <a:t> and Digital Hybrid Measures</a:t>
            </a:r>
            <a:endParaRPr b="0" i="0" sz="2600" u="none" cap="none" strike="noStrike">
              <a:solidFill>
                <a:schemeClr val="dk1"/>
              </a:solidFill>
              <a:latin typeface="Arial"/>
              <a:ea typeface="Arial"/>
              <a:cs typeface="Arial"/>
              <a:sym typeface="Arial"/>
            </a:endParaRPr>
          </a:p>
        </p:txBody>
      </p:sp>
      <p:graphicFrame>
        <p:nvGraphicFramePr>
          <p:cNvPr id="977" name="Google Shape;977;g368dd4cd84c_1_81"/>
          <p:cNvGraphicFramePr/>
          <p:nvPr/>
        </p:nvGraphicFramePr>
        <p:xfrm>
          <a:off x="289675" y="1500925"/>
          <a:ext cx="3000000" cy="3000000"/>
        </p:xfrm>
        <a:graphic>
          <a:graphicData uri="http://schemas.openxmlformats.org/drawingml/2006/table">
            <a:tbl>
              <a:tblPr>
                <a:noFill/>
                <a:tableStyleId>{16039C87-6F33-4554-B59C-0BC2823649FB}</a:tableStyleId>
              </a:tblPr>
              <a:tblGrid>
                <a:gridCol w="5329625"/>
                <a:gridCol w="1173725"/>
                <a:gridCol w="1181925"/>
                <a:gridCol w="446400"/>
                <a:gridCol w="556525"/>
                <a:gridCol w="556525"/>
                <a:gridCol w="1081050"/>
                <a:gridCol w="1036225"/>
              </a:tblGrid>
              <a:tr h="322675">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sng" cap="none" strike="noStrike">
                          <a:solidFill>
                            <a:srgbClr val="FFFFFF"/>
                          </a:solidFill>
                          <a:hlinkClick r:id="rId3">
                            <a:extLst>
                              <a:ext uri="{A12FA001-AC4F-418D-AE19-62706E023703}">
                                <ahyp:hlinkClr val="tx"/>
                              </a:ext>
                            </a:extLst>
                          </a:hlinkClick>
                        </a:rPr>
                        <a:t>Title</a:t>
                      </a:r>
                      <a:endParaRPr b="1" sz="1200" u="sng" cap="none" strike="noStrike">
                        <a:solidFill>
                          <a:srgbClr val="FFFFFF"/>
                        </a:solidFill>
                      </a:endParaRPr>
                    </a:p>
                  </a:txBody>
                  <a:tcPr marT="76200" marB="76200" marR="76200" marL="762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3F7DB9"/>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sng" cap="none" strike="noStrike">
                          <a:solidFill>
                            <a:srgbClr val="FFFFFF"/>
                          </a:solidFill>
                          <a:hlinkClick r:id="rId4">
                            <a:extLst>
                              <a:ext uri="{A12FA001-AC4F-418D-AE19-62706E023703}">
                                <ahyp:hlinkClr val="tx"/>
                              </a:ext>
                            </a:extLst>
                          </a:hlinkClick>
                        </a:rPr>
                        <a:t>Short Name</a:t>
                      </a:r>
                      <a:endParaRPr b="1" sz="1200" u="sng" cap="none" strike="noStrike">
                        <a:solidFill>
                          <a:srgbClr val="FFFFFF"/>
                        </a:solidFill>
                      </a:endParaRPr>
                    </a:p>
                  </a:txBody>
                  <a:tcPr marT="76200" marB="76200" marR="76200" marL="762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3F7DB9"/>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sng" cap="none" strike="noStrike">
                          <a:solidFill>
                            <a:srgbClr val="FFFFFF"/>
                          </a:solidFill>
                          <a:hlinkClick r:id="rId5">
                            <a:extLst>
                              <a:ext uri="{A12FA001-AC4F-418D-AE19-62706E023703}">
                                <ahyp:hlinkClr val="tx"/>
                              </a:ext>
                            </a:extLst>
                          </a:hlinkClick>
                        </a:rPr>
                        <a:t>CMS ID</a:t>
                      </a:r>
                      <a:endParaRPr b="1" sz="1200" u="sng" cap="none" strike="noStrike">
                        <a:solidFill>
                          <a:srgbClr val="FFFFFF"/>
                        </a:solidFill>
                      </a:endParaRPr>
                    </a:p>
                  </a:txBody>
                  <a:tcPr marT="76200" marB="76200" marR="76200" marL="76200">
                    <a:lnL cap="flat" cmpd="sng" w="9525">
                      <a:solidFill>
                        <a:srgbClr val="BFBFBF"/>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3F7DB9"/>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solidFill>
                            <a:srgbClr val="FFFFFF"/>
                          </a:solidFill>
                        </a:rPr>
                        <a:t>2024</a:t>
                      </a:r>
                      <a:endParaRPr b="1" sz="1200" u="none" cap="none" strike="noStrike">
                        <a:solidFill>
                          <a:srgbClr val="FFFFFF"/>
                        </a:solidFill>
                      </a:endParaRPr>
                    </a:p>
                  </a:txBody>
                  <a:tcPr marT="9525" marB="9525" marR="9525" marL="9525">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solidFill>
                      <a:srgbClr val="888888"/>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solidFill>
                            <a:srgbClr val="FFFFFF"/>
                          </a:solidFill>
                        </a:rPr>
                        <a:t>2025</a:t>
                      </a:r>
                      <a:endParaRPr b="1" sz="1200" u="none" cap="none" strike="noStrike">
                        <a:solidFill>
                          <a:srgbClr val="FFFFFF"/>
                        </a:solidFill>
                      </a:endParaRPr>
                    </a:p>
                  </a:txBody>
                  <a:tcPr marT="9525" marB="9525" marR="9525" marL="9525">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solidFill>
                      <a:srgbClr val="888888"/>
                    </a:solidFill>
                  </a:tcPr>
                </a:tc>
                <a:tc>
                  <a:txBody>
                    <a:bodyPr/>
                    <a:lstStyle/>
                    <a:p>
                      <a:pPr indent="0" lvl="0" marL="0" marR="0" rtl="0" algn="ctr">
                        <a:lnSpc>
                          <a:spcPct val="100000"/>
                        </a:lnSpc>
                        <a:spcBef>
                          <a:spcPts val="0"/>
                        </a:spcBef>
                        <a:spcAft>
                          <a:spcPts val="0"/>
                        </a:spcAft>
                        <a:buNone/>
                      </a:pPr>
                      <a:r>
                        <a:rPr b="1" lang="en-US" sz="1200">
                          <a:solidFill>
                            <a:srgbClr val="FFFFFF"/>
                          </a:solidFill>
                        </a:rPr>
                        <a:t>2026</a:t>
                      </a:r>
                      <a:endParaRPr b="1" sz="1200" u="none" cap="none" strike="noStrike">
                        <a:solidFill>
                          <a:srgbClr val="FFFFFF"/>
                        </a:solidFill>
                      </a:endParaRPr>
                    </a:p>
                  </a:txBody>
                  <a:tcPr marT="9525" marB="9525" marR="9525" marL="9525">
                    <a:lnL cap="flat" cmpd="sng" w="9525">
                      <a:solidFill>
                        <a:srgbClr val="888888"/>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3F7DB9"/>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solidFill>
                            <a:srgbClr val="FFFFFF"/>
                          </a:solidFill>
                        </a:rPr>
                        <a:t>HSCRC*</a:t>
                      </a:r>
                      <a:endParaRPr b="1" sz="1200" u="none" cap="none" strike="noStrike">
                        <a:solidFill>
                          <a:srgbClr val="FFFFFF"/>
                        </a:solidFill>
                      </a:endParaRPr>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3F7DB9"/>
                    </a:solidFill>
                  </a:tcPr>
                </a:tc>
                <a:tc>
                  <a:txBody>
                    <a:bodyPr/>
                    <a:lstStyle/>
                    <a:p>
                      <a:pPr indent="0" lvl="0" marL="0" marR="0" rtl="0" algn="ctr">
                        <a:lnSpc>
                          <a:spcPct val="100000"/>
                        </a:lnSpc>
                        <a:spcBef>
                          <a:spcPts val="0"/>
                        </a:spcBef>
                        <a:spcAft>
                          <a:spcPts val="0"/>
                        </a:spcAft>
                        <a:buNone/>
                      </a:pPr>
                      <a:r>
                        <a:rPr b="1" lang="en-US" sz="1200">
                          <a:solidFill>
                            <a:srgbClr val="FFFFFF"/>
                          </a:solidFill>
                        </a:rPr>
                        <a:t>CMS</a:t>
                      </a:r>
                      <a:endParaRPr b="1" sz="1200" u="none" cap="none" strike="noStrike">
                        <a:solidFill>
                          <a:srgbClr val="FFFFFF"/>
                        </a:solidFill>
                      </a:endParaRPr>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3F7DB9"/>
                    </a:solidFill>
                  </a:tcPr>
                </a:tc>
              </a:tr>
              <a:tr h="365725">
                <a:tc>
                  <a:txBody>
                    <a:bodyPr/>
                    <a:lstStyle/>
                    <a:p>
                      <a:pPr indent="0" lvl="0" marL="0" marR="0" rtl="0" algn="ctr">
                        <a:lnSpc>
                          <a:spcPct val="100000"/>
                        </a:lnSpc>
                        <a:spcBef>
                          <a:spcPts val="0"/>
                        </a:spcBef>
                        <a:spcAft>
                          <a:spcPts val="0"/>
                        </a:spcAft>
                        <a:buClr>
                          <a:srgbClr val="000000"/>
                        </a:buClr>
                        <a:buSzPts val="1200"/>
                        <a:buFont typeface="Arial"/>
                        <a:buNone/>
                      </a:pPr>
                      <a:r>
                        <a:rPr lang="en-US" sz="1300" u="sng" cap="none" strike="noStrike">
                          <a:solidFill>
                            <a:srgbClr val="026397"/>
                          </a:solidFill>
                          <a:hlinkClick r:id="rId6">
                            <a:extLst>
                              <a:ext uri="{A12FA001-AC4F-418D-AE19-62706E023703}">
                                <ahyp:hlinkClr val="tx"/>
                              </a:ext>
                            </a:extLst>
                          </a:hlinkClick>
                        </a:rPr>
                        <a:t>ICU Venous Thromboembolism Prophylaxis</a:t>
                      </a:r>
                      <a:endParaRPr sz="1300" u="sng" cap="none" strike="noStrike">
                        <a:solidFill>
                          <a:srgbClr val="026397"/>
                        </a:solidFill>
                      </a:endParaRPr>
                    </a:p>
                  </a:txBody>
                  <a:tcPr marT="76200" marB="76200" marR="76200" marL="762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7F7F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300" u="none" cap="none" strike="noStrike"/>
                        <a:t>VTE-2</a:t>
                      </a:r>
                      <a:endParaRPr sz="1300" u="none" cap="none" strike="noStrike"/>
                    </a:p>
                  </a:txBody>
                  <a:tcPr marT="76200" marB="76200" marR="76200" marL="762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7F7F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300" u="none" cap="none" strike="noStrike"/>
                        <a:t>CMS190v12</a:t>
                      </a:r>
                      <a:endParaRPr sz="1300" u="none" cap="none" strike="noStrike"/>
                    </a:p>
                  </a:txBody>
                  <a:tcPr marT="76200" marB="76200" marR="76200" marL="76200">
                    <a:lnL cap="flat" cmpd="sng" w="9525">
                      <a:solidFill>
                        <a:srgbClr val="BFBFBF"/>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7F7F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300" u="none" cap="none" strike="noStrike"/>
                        <a:t>X</a:t>
                      </a:r>
                      <a:endParaRPr sz="1300" u="none" cap="none" strike="noStrike"/>
                    </a:p>
                  </a:txBody>
                  <a:tcPr marT="9525" marB="9525" marR="9525" marL="9525">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solidFill>
                      <a:srgbClr val="888888"/>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300" u="none" cap="none" strike="noStrike"/>
                        <a:t>X</a:t>
                      </a:r>
                      <a:endParaRPr sz="1300" u="none" cap="none" strike="noStrike"/>
                    </a:p>
                  </a:txBody>
                  <a:tcPr marT="9525" marB="9525" marR="9525" marL="9525">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solidFill>
                      <a:srgbClr val="888888"/>
                    </a:solidFill>
                  </a:tcPr>
                </a:tc>
                <a:tc>
                  <a:txBody>
                    <a:bodyPr/>
                    <a:lstStyle/>
                    <a:p>
                      <a:pPr indent="0" lvl="0" marL="0" marR="0" rtl="0" algn="ctr">
                        <a:lnSpc>
                          <a:spcPct val="100000"/>
                        </a:lnSpc>
                        <a:spcBef>
                          <a:spcPts val="0"/>
                        </a:spcBef>
                        <a:spcAft>
                          <a:spcPts val="0"/>
                        </a:spcAft>
                        <a:buNone/>
                      </a:pPr>
                      <a:r>
                        <a:rPr lang="en-US" sz="1300"/>
                        <a:t>X (v14)</a:t>
                      </a:r>
                      <a:endParaRPr sz="1300" u="none" cap="none" strike="noStrike"/>
                    </a:p>
                  </a:txBody>
                  <a:tcPr marT="9525" marB="9525" marR="9525" marL="9525">
                    <a:lnL cap="flat" cmpd="sng" w="9525">
                      <a:solidFill>
                        <a:srgbClr val="888888"/>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7F7F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300" u="none" cap="none" strike="noStrike"/>
                        <a:t>Self-Selected</a:t>
                      </a:r>
                      <a:endParaRPr sz="1300"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7F7F7"/>
                    </a:solidFill>
                  </a:tcPr>
                </a:tc>
                <a:tc>
                  <a:txBody>
                    <a:bodyPr/>
                    <a:lstStyle/>
                    <a:p>
                      <a:pPr indent="0" lvl="0" marL="0" rtl="0" algn="ctr">
                        <a:spcBef>
                          <a:spcPts val="0"/>
                        </a:spcBef>
                        <a:spcAft>
                          <a:spcPts val="0"/>
                        </a:spcAft>
                        <a:buClr>
                          <a:srgbClr val="000000"/>
                        </a:buClr>
                        <a:buSzPts val="1200"/>
                        <a:buFont typeface="Arial"/>
                        <a:buNone/>
                      </a:pPr>
                      <a:r>
                        <a:rPr lang="en-US" sz="1300"/>
                        <a:t>Self-Selected</a:t>
                      </a:r>
                      <a:endParaRPr sz="1300"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7F7F7"/>
                    </a:solidFill>
                  </a:tcPr>
                </a:tc>
              </a:tr>
              <a:tr h="528000">
                <a:tc>
                  <a:txBody>
                    <a:bodyPr/>
                    <a:lstStyle/>
                    <a:p>
                      <a:pPr indent="0" lvl="0" marL="0" marR="0" rtl="0" algn="ctr">
                        <a:lnSpc>
                          <a:spcPct val="100000"/>
                        </a:lnSpc>
                        <a:spcBef>
                          <a:spcPts val="0"/>
                        </a:spcBef>
                        <a:spcAft>
                          <a:spcPts val="0"/>
                        </a:spcAft>
                        <a:buClr>
                          <a:srgbClr val="000000"/>
                        </a:buClr>
                        <a:buSzPts val="1200"/>
                        <a:buFont typeface="Arial"/>
                        <a:buNone/>
                      </a:pPr>
                      <a:r>
                        <a:rPr lang="en-US" sz="1300" u="sng" cap="none" strike="noStrike">
                          <a:solidFill>
                            <a:srgbClr val="026397"/>
                          </a:solidFill>
                          <a:hlinkClick r:id="rId7">
                            <a:extLst>
                              <a:ext uri="{A12FA001-AC4F-418D-AE19-62706E023703}">
                                <ahyp:hlinkClr val="tx"/>
                              </a:ext>
                            </a:extLst>
                          </a:hlinkClick>
                        </a:rPr>
                        <a:t>Safe Use of Opioids - Concurrent Prescribing</a:t>
                      </a:r>
                      <a:endParaRPr sz="1300" u="sng" cap="none" strike="noStrike">
                        <a:solidFill>
                          <a:srgbClr val="026397"/>
                        </a:solidFill>
                      </a:endParaRPr>
                    </a:p>
                  </a:txBody>
                  <a:tcPr marT="76200" marB="76200" marR="76200" marL="762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300" u="none" cap="none" strike="noStrike"/>
                        <a:t>Safe use of opioids</a:t>
                      </a:r>
                      <a:endParaRPr sz="1300" u="none" cap="none" strike="noStrike"/>
                    </a:p>
                  </a:txBody>
                  <a:tcPr marT="76200" marB="76200" marR="76200" marL="762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300" u="none" cap="none" strike="noStrike"/>
                        <a:t>CMS506v6</a:t>
                      </a:r>
                      <a:endParaRPr sz="1300" u="none" cap="none" strike="noStrike"/>
                    </a:p>
                  </a:txBody>
                  <a:tcPr marT="76200" marB="76200" marR="76200" marL="76200">
                    <a:lnL cap="flat" cmpd="sng" w="9525">
                      <a:solidFill>
                        <a:srgbClr val="BFBFBF"/>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300" u="none" cap="none" strike="noStrike"/>
                        <a:t>X</a:t>
                      </a:r>
                      <a:endParaRPr sz="1300" u="none" cap="none" strike="noStrike"/>
                    </a:p>
                  </a:txBody>
                  <a:tcPr marT="9525" marB="9525" marR="9525" marL="9525">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solidFill>
                      <a:srgbClr val="888888"/>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300" u="none" cap="none" strike="noStrike"/>
                        <a:t>X</a:t>
                      </a:r>
                      <a:endParaRPr sz="1300" u="none" cap="none" strike="noStrike"/>
                    </a:p>
                  </a:txBody>
                  <a:tcPr marT="9525" marB="9525" marR="9525" marL="9525">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solidFill>
                      <a:srgbClr val="888888"/>
                    </a:solidFill>
                  </a:tcPr>
                </a:tc>
                <a:tc>
                  <a:txBody>
                    <a:bodyPr/>
                    <a:lstStyle/>
                    <a:p>
                      <a:pPr indent="0" lvl="0" marL="0" marR="0" rtl="0" algn="ctr">
                        <a:lnSpc>
                          <a:spcPct val="100000"/>
                        </a:lnSpc>
                        <a:spcBef>
                          <a:spcPts val="0"/>
                        </a:spcBef>
                        <a:spcAft>
                          <a:spcPts val="0"/>
                        </a:spcAft>
                        <a:buNone/>
                      </a:pPr>
                      <a:r>
                        <a:rPr lang="en-US" sz="1300"/>
                        <a:t>X (v8)</a:t>
                      </a:r>
                      <a:endParaRPr sz="1300" u="none" cap="none" strike="noStrike"/>
                    </a:p>
                  </a:txBody>
                  <a:tcPr marT="9525" marB="9525" marR="9525" marL="9525">
                    <a:lnL cap="flat" cmpd="sng" w="9525">
                      <a:solidFill>
                        <a:srgbClr val="888888"/>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300" u="none" cap="none" strike="noStrike"/>
                        <a:t>Required</a:t>
                      </a:r>
                      <a:endParaRPr sz="1300"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300" u="none" cap="none" strike="noStrike"/>
                        <a:t>Required</a:t>
                      </a:r>
                      <a:endParaRPr sz="1300"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r>
              <a:tr h="337325">
                <a:tc>
                  <a:txBody>
                    <a:bodyPr/>
                    <a:lstStyle/>
                    <a:p>
                      <a:pPr indent="0" lvl="0" marL="0" marR="0" rtl="0" algn="ctr">
                        <a:lnSpc>
                          <a:spcPct val="100000"/>
                        </a:lnSpc>
                        <a:spcBef>
                          <a:spcPts val="0"/>
                        </a:spcBef>
                        <a:spcAft>
                          <a:spcPts val="0"/>
                        </a:spcAft>
                        <a:buClr>
                          <a:srgbClr val="000000"/>
                        </a:buClr>
                        <a:buSzPts val="1200"/>
                        <a:buFont typeface="Arial"/>
                        <a:buNone/>
                      </a:pPr>
                      <a:r>
                        <a:rPr lang="en-US" sz="1300" u="sng" cap="none" strike="noStrike">
                          <a:solidFill>
                            <a:srgbClr val="026397"/>
                          </a:solidFill>
                          <a:hlinkClick r:id="rId8">
                            <a:extLst>
                              <a:ext uri="{A12FA001-AC4F-418D-AE19-62706E023703}">
                                <ahyp:hlinkClr val="tx"/>
                              </a:ext>
                            </a:extLst>
                          </a:hlinkClick>
                        </a:rPr>
                        <a:t>Severe Obstetric Complications</a:t>
                      </a:r>
                      <a:endParaRPr sz="1300" u="sng" cap="none" strike="noStrike">
                        <a:solidFill>
                          <a:srgbClr val="026397"/>
                        </a:solidFill>
                      </a:endParaRPr>
                    </a:p>
                  </a:txBody>
                  <a:tcPr marT="76200" marB="76200" marR="76200" marL="762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7F7F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300" u="none" cap="none" strike="noStrike"/>
                        <a:t>PC-07</a:t>
                      </a:r>
                      <a:endParaRPr sz="1300" u="none" cap="none" strike="noStrike"/>
                    </a:p>
                  </a:txBody>
                  <a:tcPr marT="76200" marB="76200" marR="76200" marL="762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7F7F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300" u="none" cap="none" strike="noStrike"/>
                        <a:t>CMS1028v2</a:t>
                      </a:r>
                      <a:endParaRPr sz="1300" u="none" cap="none" strike="noStrike"/>
                    </a:p>
                  </a:txBody>
                  <a:tcPr marT="76200" marB="76200" marR="76200" marL="76200">
                    <a:lnL cap="flat" cmpd="sng" w="9525">
                      <a:solidFill>
                        <a:srgbClr val="BFBFBF"/>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7F7F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300" u="none" cap="none" strike="noStrike"/>
                        <a:t>X</a:t>
                      </a:r>
                      <a:endParaRPr sz="1300" u="none" cap="none" strike="noStrike"/>
                    </a:p>
                  </a:txBody>
                  <a:tcPr marT="9525" marB="9525" marR="9525" marL="9525">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solidFill>
                      <a:srgbClr val="888888"/>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300" u="none" cap="none" strike="noStrike"/>
                        <a:t>X</a:t>
                      </a:r>
                      <a:endParaRPr sz="1300" u="none" cap="none" strike="noStrike"/>
                    </a:p>
                  </a:txBody>
                  <a:tcPr marT="9525" marB="9525" marR="9525" marL="9525">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solidFill>
                      <a:srgbClr val="888888"/>
                    </a:solidFill>
                  </a:tcPr>
                </a:tc>
                <a:tc>
                  <a:txBody>
                    <a:bodyPr/>
                    <a:lstStyle/>
                    <a:p>
                      <a:pPr indent="0" lvl="0" marL="0" marR="0" rtl="0" algn="ctr">
                        <a:lnSpc>
                          <a:spcPct val="100000"/>
                        </a:lnSpc>
                        <a:spcBef>
                          <a:spcPts val="0"/>
                        </a:spcBef>
                        <a:spcAft>
                          <a:spcPts val="0"/>
                        </a:spcAft>
                        <a:buNone/>
                      </a:pPr>
                      <a:r>
                        <a:rPr lang="en-US" sz="1300"/>
                        <a:t>X (v4)</a:t>
                      </a:r>
                      <a:endParaRPr sz="1300" u="none" cap="none" strike="noStrike"/>
                    </a:p>
                  </a:txBody>
                  <a:tcPr marT="9525" marB="9525" marR="9525" marL="9525">
                    <a:lnL cap="flat" cmpd="sng" w="9525">
                      <a:solidFill>
                        <a:srgbClr val="888888"/>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7F7F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300" u="none" cap="none" strike="noStrike"/>
                        <a:t>Required</a:t>
                      </a:r>
                      <a:endParaRPr sz="1300"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7F7F7"/>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300" u="none" cap="none" strike="noStrike"/>
                        <a:t>Required</a:t>
                      </a:r>
                      <a:endParaRPr sz="1300"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7F7F7"/>
                    </a:solidFill>
                  </a:tcPr>
                </a:tc>
              </a:tr>
              <a:tr h="365725">
                <a:tc>
                  <a:txBody>
                    <a:bodyPr/>
                    <a:lstStyle/>
                    <a:p>
                      <a:pPr indent="0" lvl="0" marL="0" marR="0" rtl="0" algn="ctr">
                        <a:lnSpc>
                          <a:spcPct val="100000"/>
                        </a:lnSpc>
                        <a:spcBef>
                          <a:spcPts val="0"/>
                        </a:spcBef>
                        <a:spcAft>
                          <a:spcPts val="0"/>
                        </a:spcAft>
                        <a:buClr>
                          <a:srgbClr val="000000"/>
                        </a:buClr>
                        <a:buSzPts val="1200"/>
                        <a:buFont typeface="Arial"/>
                        <a:buNone/>
                      </a:pPr>
                      <a:r>
                        <a:rPr lang="en-US" sz="1300" u="sng" cap="none" strike="noStrike">
                          <a:solidFill>
                            <a:srgbClr val="026397"/>
                          </a:solidFill>
                          <a:hlinkClick r:id="rId9">
                            <a:extLst>
                              <a:ext uri="{A12FA001-AC4F-418D-AE19-62706E023703}">
                                <ahyp:hlinkClr val="tx"/>
                              </a:ext>
                            </a:extLst>
                          </a:hlinkClick>
                        </a:rPr>
                        <a:t>Venous Thromboembolism Prophylaxis</a:t>
                      </a:r>
                      <a:endParaRPr sz="1300" u="sng" cap="none" strike="noStrike">
                        <a:solidFill>
                          <a:srgbClr val="026397"/>
                        </a:solidFill>
                      </a:endParaRPr>
                    </a:p>
                  </a:txBody>
                  <a:tcPr marT="76200" marB="76200" marR="76200" marL="762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300" u="none" cap="none" strike="noStrike">
                          <a:solidFill>
                            <a:srgbClr val="333333"/>
                          </a:solidFill>
                        </a:rPr>
                        <a:t>VTE-1</a:t>
                      </a:r>
                      <a:endParaRPr sz="1300" u="none" cap="none" strike="noStrike">
                        <a:solidFill>
                          <a:srgbClr val="333333"/>
                        </a:solidFill>
                      </a:endParaRPr>
                    </a:p>
                  </a:txBody>
                  <a:tcPr marT="76200" marB="76200" marR="76200" marL="762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300" u="none" cap="none" strike="noStrike">
                          <a:solidFill>
                            <a:srgbClr val="333333"/>
                          </a:solidFill>
                        </a:rPr>
                        <a:t>CMS108v12</a:t>
                      </a:r>
                      <a:endParaRPr sz="1300" u="none" cap="none" strike="noStrike">
                        <a:solidFill>
                          <a:srgbClr val="333333"/>
                        </a:solidFill>
                      </a:endParaRPr>
                    </a:p>
                  </a:txBody>
                  <a:tcPr marT="76200" marB="76200" marR="76200" marL="76200">
                    <a:lnL cap="flat" cmpd="sng" w="9525">
                      <a:solidFill>
                        <a:srgbClr val="BFBFBF"/>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300" u="none" cap="none" strike="noStrike"/>
                        <a:t>X</a:t>
                      </a:r>
                      <a:endParaRPr sz="1300" u="none" cap="none" strike="noStrike"/>
                    </a:p>
                  </a:txBody>
                  <a:tcPr marT="9525" marB="9525" marR="9525" marL="9525">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solidFill>
                      <a:srgbClr val="888888"/>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300" u="none" cap="none" strike="noStrike"/>
                        <a:t>X</a:t>
                      </a:r>
                      <a:endParaRPr sz="1300" u="none" cap="none" strike="noStrike"/>
                    </a:p>
                  </a:txBody>
                  <a:tcPr marT="9525" marB="9525" marR="9525" marL="9525">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solidFill>
                      <a:srgbClr val="888888"/>
                    </a:solidFill>
                  </a:tcPr>
                </a:tc>
                <a:tc>
                  <a:txBody>
                    <a:bodyPr/>
                    <a:lstStyle/>
                    <a:p>
                      <a:pPr indent="0" lvl="0" marL="0" marR="0" rtl="0" algn="ctr">
                        <a:lnSpc>
                          <a:spcPct val="100000"/>
                        </a:lnSpc>
                        <a:spcBef>
                          <a:spcPts val="0"/>
                        </a:spcBef>
                        <a:spcAft>
                          <a:spcPts val="0"/>
                        </a:spcAft>
                        <a:buNone/>
                      </a:pPr>
                      <a:r>
                        <a:rPr lang="en-US" sz="1300"/>
                        <a:t>X (v14)</a:t>
                      </a:r>
                      <a:endParaRPr sz="1300" u="none" cap="none" strike="noStrike"/>
                    </a:p>
                  </a:txBody>
                  <a:tcPr marT="9525" marB="9525" marR="9525" marL="9525">
                    <a:lnL cap="flat" cmpd="sng" w="9525">
                      <a:solidFill>
                        <a:srgbClr val="888888"/>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300" u="none" cap="none" strike="noStrike"/>
                        <a:t>Self-Selected</a:t>
                      </a:r>
                      <a:endParaRPr sz="1300"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None/>
                      </a:pPr>
                      <a:r>
                        <a:rPr lang="en-US" sz="1300"/>
                        <a:t>Self-Selected</a:t>
                      </a:r>
                      <a:endParaRPr sz="1300"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r>
              <a:tr h="365725">
                <a:tc>
                  <a:txBody>
                    <a:bodyPr/>
                    <a:lstStyle/>
                    <a:p>
                      <a:pPr indent="0" lvl="0" marL="0" rtl="0" algn="ctr">
                        <a:lnSpc>
                          <a:spcPct val="115000"/>
                        </a:lnSpc>
                        <a:spcBef>
                          <a:spcPts val="0"/>
                        </a:spcBef>
                        <a:spcAft>
                          <a:spcPts val="0"/>
                        </a:spcAft>
                        <a:buNone/>
                      </a:pPr>
                      <a:r>
                        <a:rPr lang="en-US" sz="1300" u="sng">
                          <a:solidFill>
                            <a:schemeClr val="dk1"/>
                          </a:solidFill>
                          <a:hlinkClick r:id="rId10">
                            <a:extLst>
                              <a:ext uri="{A12FA001-AC4F-418D-AE19-62706E023703}">
                                <ahyp:hlinkClr val="tx"/>
                              </a:ext>
                            </a:extLst>
                          </a:hlinkClick>
                        </a:rPr>
                        <a:t>Hospital Harm - Postoperative Respiratory Failure </a:t>
                      </a:r>
                      <a:endParaRPr sz="1300" cap="none" strike="noStrike">
                        <a:solidFill>
                          <a:schemeClr val="dk1"/>
                        </a:solidFill>
                      </a:endParaRPr>
                    </a:p>
                  </a:txBody>
                  <a:tcPr marT="76200" marB="76200" marR="76200" marL="762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c>
                  <a:txBody>
                    <a:bodyPr/>
                    <a:lstStyle/>
                    <a:p>
                      <a:pPr indent="0" lvl="0" marL="0" rtl="0" algn="ctr">
                        <a:lnSpc>
                          <a:spcPct val="115000"/>
                        </a:lnSpc>
                        <a:spcBef>
                          <a:spcPts val="0"/>
                        </a:spcBef>
                        <a:spcAft>
                          <a:spcPts val="0"/>
                        </a:spcAft>
                        <a:buNone/>
                      </a:pPr>
                      <a:r>
                        <a:rPr lang="en-US" sz="1300">
                          <a:solidFill>
                            <a:srgbClr val="242424"/>
                          </a:solidFill>
                        </a:rPr>
                        <a:t>HH-RF</a:t>
                      </a:r>
                      <a:endParaRPr sz="1300" u="none" cap="none" strike="noStrike">
                        <a:solidFill>
                          <a:srgbClr val="333333"/>
                        </a:solidFill>
                      </a:endParaRPr>
                    </a:p>
                  </a:txBody>
                  <a:tcPr marT="76200" marB="76200" marR="76200" marL="762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None/>
                      </a:pPr>
                      <a:r>
                        <a:rPr lang="en-US" sz="1300">
                          <a:solidFill>
                            <a:srgbClr val="242424"/>
                          </a:solidFill>
                          <a:highlight>
                            <a:srgbClr val="EEEEEE"/>
                          </a:highlight>
                        </a:rPr>
                        <a:t>CMS1218v2</a:t>
                      </a:r>
                      <a:endParaRPr sz="1300" u="none" cap="none" strike="noStrike">
                        <a:solidFill>
                          <a:srgbClr val="333333"/>
                        </a:solidFill>
                      </a:endParaRPr>
                    </a:p>
                  </a:txBody>
                  <a:tcPr marT="76200" marB="76200" marR="76200" marL="76200">
                    <a:lnL cap="flat" cmpd="sng" w="9525">
                      <a:solidFill>
                        <a:srgbClr val="BFBFBF"/>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None/>
                      </a:pPr>
                      <a:r>
                        <a:t/>
                      </a:r>
                      <a:endParaRPr sz="1300" u="none" cap="none" strike="noStrike"/>
                    </a:p>
                  </a:txBody>
                  <a:tcPr marT="9525" marB="9525" marR="9525" marL="9525">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solidFill>
                      <a:srgbClr val="888888"/>
                    </a:solidFill>
                  </a:tcPr>
                </a:tc>
                <a:tc>
                  <a:txBody>
                    <a:bodyPr/>
                    <a:lstStyle/>
                    <a:p>
                      <a:pPr indent="0" lvl="0" marL="0" marR="0" rtl="0" algn="ctr">
                        <a:lnSpc>
                          <a:spcPct val="100000"/>
                        </a:lnSpc>
                        <a:spcBef>
                          <a:spcPts val="0"/>
                        </a:spcBef>
                        <a:spcAft>
                          <a:spcPts val="0"/>
                        </a:spcAft>
                        <a:buNone/>
                      </a:pPr>
                      <a:r>
                        <a:t/>
                      </a:r>
                      <a:endParaRPr sz="1300" u="none" cap="none" strike="noStrike"/>
                    </a:p>
                  </a:txBody>
                  <a:tcPr marT="9525" marB="9525" marR="9525" marL="9525">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solidFill>
                      <a:srgbClr val="888888"/>
                    </a:solidFill>
                  </a:tcPr>
                </a:tc>
                <a:tc>
                  <a:txBody>
                    <a:bodyPr/>
                    <a:lstStyle/>
                    <a:p>
                      <a:pPr indent="0" lvl="0" marL="0" marR="0" rtl="0" algn="ctr">
                        <a:lnSpc>
                          <a:spcPct val="100000"/>
                        </a:lnSpc>
                        <a:spcBef>
                          <a:spcPts val="0"/>
                        </a:spcBef>
                        <a:spcAft>
                          <a:spcPts val="0"/>
                        </a:spcAft>
                        <a:buNone/>
                      </a:pPr>
                      <a:r>
                        <a:rPr lang="en-US" sz="1300"/>
                        <a:t>X</a:t>
                      </a:r>
                      <a:endParaRPr sz="1300"/>
                    </a:p>
                  </a:txBody>
                  <a:tcPr marT="9525" marB="9525" marR="9525" marL="9525">
                    <a:lnL cap="flat" cmpd="sng" w="9525">
                      <a:solidFill>
                        <a:srgbClr val="888888"/>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300" u="none" cap="none" strike="noStrike"/>
                        <a:t>Self-Selected</a:t>
                      </a:r>
                      <a:endParaRPr sz="1300"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None/>
                      </a:pPr>
                      <a:r>
                        <a:rPr lang="en-US" sz="1300"/>
                        <a:t>Self-Selected</a:t>
                      </a:r>
                      <a:endParaRPr sz="1300"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r>
              <a:tr h="365725">
                <a:tc>
                  <a:txBody>
                    <a:bodyPr/>
                    <a:lstStyle/>
                    <a:p>
                      <a:pPr indent="0" lvl="0" marL="0" rtl="0" algn="ctr">
                        <a:lnSpc>
                          <a:spcPct val="115000"/>
                        </a:lnSpc>
                        <a:spcBef>
                          <a:spcPts val="0"/>
                        </a:spcBef>
                        <a:spcAft>
                          <a:spcPts val="0"/>
                        </a:spcAft>
                        <a:buNone/>
                      </a:pPr>
                      <a:r>
                        <a:rPr lang="en-US" sz="1300">
                          <a:solidFill>
                            <a:schemeClr val="dk1"/>
                          </a:solidFill>
                        </a:rPr>
                        <a:t> </a:t>
                      </a:r>
                      <a:r>
                        <a:rPr lang="en-US" sz="1300" u="sng">
                          <a:solidFill>
                            <a:schemeClr val="dk1"/>
                          </a:solidFill>
                          <a:hlinkClick r:id="rId11">
                            <a:extLst>
                              <a:ext uri="{A12FA001-AC4F-418D-AE19-62706E023703}">
                                <ahyp:hlinkClr val="tx"/>
                              </a:ext>
                            </a:extLst>
                          </a:hlinkClick>
                        </a:rPr>
                        <a:t>Hospital Harm - Falls with Injury</a:t>
                      </a:r>
                      <a:endParaRPr sz="1300" cap="none" strike="noStrike">
                        <a:solidFill>
                          <a:schemeClr val="dk1"/>
                        </a:solidFill>
                      </a:endParaRPr>
                    </a:p>
                  </a:txBody>
                  <a:tcPr marT="76200" marB="76200" marR="76200" marL="762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c>
                  <a:txBody>
                    <a:bodyPr/>
                    <a:lstStyle/>
                    <a:p>
                      <a:pPr indent="0" lvl="0" marL="0" rtl="0" algn="ctr">
                        <a:lnSpc>
                          <a:spcPct val="115000"/>
                        </a:lnSpc>
                        <a:spcBef>
                          <a:spcPts val="0"/>
                        </a:spcBef>
                        <a:spcAft>
                          <a:spcPts val="0"/>
                        </a:spcAft>
                        <a:buNone/>
                      </a:pPr>
                      <a:r>
                        <a:rPr lang="en-US" sz="1300">
                          <a:solidFill>
                            <a:srgbClr val="242424"/>
                          </a:solidFill>
                        </a:rPr>
                        <a:t>HH-FI</a:t>
                      </a:r>
                      <a:endParaRPr sz="1300" u="none" cap="none" strike="noStrike">
                        <a:solidFill>
                          <a:srgbClr val="333333"/>
                        </a:solidFill>
                      </a:endParaRPr>
                    </a:p>
                  </a:txBody>
                  <a:tcPr marT="76200" marB="76200" marR="76200" marL="762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c>
                  <a:txBody>
                    <a:bodyPr/>
                    <a:lstStyle/>
                    <a:p>
                      <a:pPr indent="0" lvl="0" marL="0" rtl="0" algn="ctr">
                        <a:lnSpc>
                          <a:spcPct val="115000"/>
                        </a:lnSpc>
                        <a:spcBef>
                          <a:spcPts val="0"/>
                        </a:spcBef>
                        <a:spcAft>
                          <a:spcPts val="0"/>
                        </a:spcAft>
                        <a:buNone/>
                      </a:pPr>
                      <a:r>
                        <a:rPr lang="en-US" sz="1300" u="sng">
                          <a:solidFill>
                            <a:srgbClr val="125496"/>
                          </a:solidFill>
                          <a:hlinkClick r:id="rId12">
                            <a:extLst>
                              <a:ext uri="{A12FA001-AC4F-418D-AE19-62706E023703}">
                                <ahyp:hlinkClr val="tx"/>
                              </a:ext>
                            </a:extLst>
                          </a:hlinkClick>
                        </a:rPr>
                        <a:t>CMS1017v2</a:t>
                      </a:r>
                      <a:r>
                        <a:rPr lang="en-US" sz="1300">
                          <a:solidFill>
                            <a:srgbClr val="242424"/>
                          </a:solidFill>
                        </a:rPr>
                        <a:t> </a:t>
                      </a:r>
                      <a:endParaRPr sz="1300" u="none" cap="none" strike="noStrike">
                        <a:solidFill>
                          <a:srgbClr val="333333"/>
                        </a:solidFill>
                      </a:endParaRPr>
                    </a:p>
                  </a:txBody>
                  <a:tcPr marT="76200" marB="76200" marR="76200" marL="76200">
                    <a:lnL cap="flat" cmpd="sng" w="9525">
                      <a:solidFill>
                        <a:srgbClr val="BFBFBF"/>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None/>
                      </a:pPr>
                      <a:r>
                        <a:t/>
                      </a:r>
                      <a:endParaRPr sz="1300" u="none" cap="none" strike="noStrike"/>
                    </a:p>
                  </a:txBody>
                  <a:tcPr marT="9525" marB="9525" marR="9525" marL="9525">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solidFill>
                      <a:srgbClr val="888888"/>
                    </a:solidFill>
                  </a:tcPr>
                </a:tc>
                <a:tc>
                  <a:txBody>
                    <a:bodyPr/>
                    <a:lstStyle/>
                    <a:p>
                      <a:pPr indent="0" lvl="0" marL="0" marR="0" rtl="0" algn="ctr">
                        <a:lnSpc>
                          <a:spcPct val="100000"/>
                        </a:lnSpc>
                        <a:spcBef>
                          <a:spcPts val="0"/>
                        </a:spcBef>
                        <a:spcAft>
                          <a:spcPts val="0"/>
                        </a:spcAft>
                        <a:buNone/>
                      </a:pPr>
                      <a:r>
                        <a:t/>
                      </a:r>
                      <a:endParaRPr sz="1300" u="none" cap="none" strike="noStrike"/>
                    </a:p>
                  </a:txBody>
                  <a:tcPr marT="9525" marB="9525" marR="9525" marL="9525">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solidFill>
                      <a:srgbClr val="888888"/>
                    </a:solidFill>
                  </a:tcPr>
                </a:tc>
                <a:tc>
                  <a:txBody>
                    <a:bodyPr/>
                    <a:lstStyle/>
                    <a:p>
                      <a:pPr indent="0" lvl="0" marL="0" marR="0" rtl="0" algn="ctr">
                        <a:lnSpc>
                          <a:spcPct val="100000"/>
                        </a:lnSpc>
                        <a:spcBef>
                          <a:spcPts val="0"/>
                        </a:spcBef>
                        <a:spcAft>
                          <a:spcPts val="0"/>
                        </a:spcAft>
                        <a:buNone/>
                      </a:pPr>
                      <a:r>
                        <a:rPr lang="en-US" sz="1300"/>
                        <a:t>X</a:t>
                      </a:r>
                      <a:endParaRPr sz="1300"/>
                    </a:p>
                  </a:txBody>
                  <a:tcPr marT="9525" marB="9525" marR="9525" marL="9525">
                    <a:lnL cap="flat" cmpd="sng" w="9525">
                      <a:solidFill>
                        <a:srgbClr val="888888"/>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300" u="none" cap="none" strike="noStrike"/>
                        <a:t>Self-Selected</a:t>
                      </a:r>
                      <a:endParaRPr sz="1300"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None/>
                      </a:pPr>
                      <a:r>
                        <a:rPr lang="en-US" sz="1300"/>
                        <a:t>Self-Selected</a:t>
                      </a:r>
                      <a:endParaRPr sz="1300" u="none" cap="none" strike="noStrike"/>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r>
              <a:tr h="657650">
                <a:tc>
                  <a:txBody>
                    <a:bodyPr/>
                    <a:lstStyle/>
                    <a:p>
                      <a:pPr indent="0" lvl="0" marL="0" marR="0" rtl="0" algn="ctr">
                        <a:lnSpc>
                          <a:spcPct val="100000"/>
                        </a:lnSpc>
                        <a:spcBef>
                          <a:spcPts val="0"/>
                        </a:spcBef>
                        <a:spcAft>
                          <a:spcPts val="0"/>
                        </a:spcAft>
                        <a:buNone/>
                      </a:pPr>
                      <a:r>
                        <a:rPr lang="en-US" sz="1300" u="sng">
                          <a:solidFill>
                            <a:schemeClr val="dk1"/>
                          </a:solidFill>
                          <a:highlight>
                            <a:srgbClr val="F2F2F2"/>
                          </a:highlight>
                          <a:hlinkClick r:id="rId13">
                            <a:extLst>
                              <a:ext uri="{A12FA001-AC4F-418D-AE19-62706E023703}">
                                <ahyp:hlinkClr val="tx"/>
                              </a:ext>
                            </a:extLst>
                          </a:hlinkClick>
                        </a:rPr>
                        <a:t>Core Clinical Data Elements for the Hybrid Hospital-Wide Readmission Measure with Claims and Electronic Health Record Data</a:t>
                      </a:r>
                      <a:endParaRPr sz="1300" cap="none" strike="noStrike">
                        <a:solidFill>
                          <a:schemeClr val="dk1"/>
                        </a:solidFill>
                        <a:highlight>
                          <a:srgbClr val="F2F2F2"/>
                        </a:highlight>
                      </a:endParaRPr>
                    </a:p>
                  </a:txBody>
                  <a:tcPr marT="76200" marB="76200" marR="76200" marL="762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c>
                  <a:txBody>
                    <a:bodyPr/>
                    <a:lstStyle/>
                    <a:p>
                      <a:pPr indent="0" lvl="0" marL="0" rtl="0" algn="ctr">
                        <a:spcBef>
                          <a:spcPts val="0"/>
                        </a:spcBef>
                        <a:spcAft>
                          <a:spcPts val="0"/>
                        </a:spcAft>
                        <a:buNone/>
                      </a:pPr>
                      <a:r>
                        <a:rPr lang="en-US" sz="1300">
                          <a:solidFill>
                            <a:srgbClr val="242424"/>
                          </a:solidFill>
                          <a:highlight>
                            <a:srgbClr val="F7F7F7"/>
                          </a:highlight>
                        </a:rPr>
                        <a:t>Hybrid HWR</a:t>
                      </a:r>
                      <a:endParaRPr sz="1300" u="none" cap="none" strike="noStrike">
                        <a:solidFill>
                          <a:srgbClr val="333333"/>
                        </a:solidFill>
                      </a:endParaRPr>
                    </a:p>
                  </a:txBody>
                  <a:tcPr marT="76200" marB="76200" marR="76200" marL="762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None/>
                      </a:pPr>
                      <a:r>
                        <a:rPr lang="en-US" sz="1300" u="sng">
                          <a:solidFill>
                            <a:srgbClr val="125496"/>
                          </a:solidFill>
                          <a:highlight>
                            <a:srgbClr val="F7F7F7"/>
                          </a:highlight>
                          <a:hlinkClick r:id="rId14">
                            <a:extLst>
                              <a:ext uri="{A12FA001-AC4F-418D-AE19-62706E023703}">
                                <ahyp:hlinkClr val="tx"/>
                              </a:ext>
                            </a:extLst>
                          </a:hlinkClick>
                        </a:rPr>
                        <a:t>CMS529v6</a:t>
                      </a:r>
                      <a:r>
                        <a:rPr lang="en-US" sz="1300">
                          <a:solidFill>
                            <a:srgbClr val="242424"/>
                          </a:solidFill>
                          <a:highlight>
                            <a:srgbClr val="F7F7F7"/>
                          </a:highlight>
                        </a:rPr>
                        <a:t> </a:t>
                      </a:r>
                      <a:endParaRPr sz="1300" u="none" cap="none" strike="noStrike">
                        <a:solidFill>
                          <a:srgbClr val="333333"/>
                        </a:solidFill>
                      </a:endParaRPr>
                    </a:p>
                  </a:txBody>
                  <a:tcPr marT="76200" marB="76200" marR="76200" marL="76200">
                    <a:lnL cap="flat" cmpd="sng" w="9525">
                      <a:solidFill>
                        <a:srgbClr val="BFBFBF"/>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None/>
                      </a:pPr>
                      <a:r>
                        <a:rPr lang="en-US" sz="1300"/>
                        <a:t>X</a:t>
                      </a:r>
                      <a:endParaRPr sz="1300" u="none" cap="none" strike="noStrike"/>
                    </a:p>
                  </a:txBody>
                  <a:tcPr marT="9525" marB="9525" marR="9525" marL="9525">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solidFill>
                      <a:srgbClr val="888888"/>
                    </a:solidFill>
                  </a:tcPr>
                </a:tc>
                <a:tc>
                  <a:txBody>
                    <a:bodyPr/>
                    <a:lstStyle/>
                    <a:p>
                      <a:pPr indent="0" lvl="0" marL="0" marR="0" rtl="0" algn="ctr">
                        <a:lnSpc>
                          <a:spcPct val="100000"/>
                        </a:lnSpc>
                        <a:spcBef>
                          <a:spcPts val="0"/>
                        </a:spcBef>
                        <a:spcAft>
                          <a:spcPts val="0"/>
                        </a:spcAft>
                        <a:buNone/>
                      </a:pPr>
                      <a:r>
                        <a:rPr lang="en-US" sz="1300"/>
                        <a:t>X</a:t>
                      </a:r>
                      <a:endParaRPr sz="1300" u="none" cap="none" strike="noStrike"/>
                    </a:p>
                  </a:txBody>
                  <a:tcPr marT="9525" marB="9525" marR="9525" marL="9525">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solidFill>
                      <a:srgbClr val="888888"/>
                    </a:solidFill>
                  </a:tcPr>
                </a:tc>
                <a:tc>
                  <a:txBody>
                    <a:bodyPr/>
                    <a:lstStyle/>
                    <a:p>
                      <a:pPr indent="0" lvl="0" marL="0" marR="0" rtl="0" algn="ctr">
                        <a:lnSpc>
                          <a:spcPct val="100000"/>
                        </a:lnSpc>
                        <a:spcBef>
                          <a:spcPts val="0"/>
                        </a:spcBef>
                        <a:spcAft>
                          <a:spcPts val="0"/>
                        </a:spcAft>
                        <a:buNone/>
                      </a:pPr>
                      <a:r>
                        <a:rPr lang="en-US" sz="1300"/>
                        <a:t>X</a:t>
                      </a:r>
                      <a:endParaRPr sz="1300"/>
                    </a:p>
                  </a:txBody>
                  <a:tcPr marT="9525" marB="9525" marR="9525" marL="9525">
                    <a:lnL cap="flat" cmpd="sng" w="9525">
                      <a:solidFill>
                        <a:srgbClr val="888888"/>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None/>
                      </a:pPr>
                      <a:r>
                        <a:rPr lang="en-US" sz="1300"/>
                        <a:t>Required</a:t>
                      </a:r>
                      <a:endParaRPr sz="1300"/>
                    </a:p>
                    <a:p>
                      <a:pPr indent="0" lvl="0" marL="0" marR="0" rtl="0" algn="ctr">
                        <a:lnSpc>
                          <a:spcPct val="100000"/>
                        </a:lnSpc>
                        <a:spcBef>
                          <a:spcPts val="0"/>
                        </a:spcBef>
                        <a:spcAft>
                          <a:spcPts val="0"/>
                        </a:spcAft>
                        <a:buNone/>
                      </a:pPr>
                      <a:r>
                        <a:rPr lang="en-US" sz="1300"/>
                        <a:t>age 18+</a:t>
                      </a:r>
                      <a:endParaRPr sz="1300"/>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c>
                  <a:txBody>
                    <a:bodyPr/>
                    <a:lstStyle/>
                    <a:p>
                      <a:pPr indent="0" lvl="0" marL="0" rtl="0" algn="ctr">
                        <a:spcBef>
                          <a:spcPts val="0"/>
                        </a:spcBef>
                        <a:spcAft>
                          <a:spcPts val="0"/>
                        </a:spcAft>
                        <a:buNone/>
                      </a:pPr>
                      <a:r>
                        <a:rPr lang="en-US" sz="1300"/>
                        <a:t>Required</a:t>
                      </a:r>
                      <a:endParaRPr sz="1300"/>
                    </a:p>
                    <a:p>
                      <a:pPr indent="0" lvl="0" marL="0" rtl="0" algn="ctr">
                        <a:spcBef>
                          <a:spcPts val="0"/>
                        </a:spcBef>
                        <a:spcAft>
                          <a:spcPts val="0"/>
                        </a:spcAft>
                        <a:buNone/>
                      </a:pPr>
                      <a:r>
                        <a:rPr lang="en-US" sz="1300"/>
                        <a:t>age 65+</a:t>
                      </a:r>
                      <a:endParaRPr sz="1300"/>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r>
              <a:tr h="528000">
                <a:tc>
                  <a:txBody>
                    <a:bodyPr/>
                    <a:lstStyle/>
                    <a:p>
                      <a:pPr indent="0" lvl="0" marL="0" marR="0" rtl="0" algn="ctr">
                        <a:lnSpc>
                          <a:spcPct val="100000"/>
                        </a:lnSpc>
                        <a:spcBef>
                          <a:spcPts val="0"/>
                        </a:spcBef>
                        <a:spcAft>
                          <a:spcPts val="0"/>
                        </a:spcAft>
                        <a:buNone/>
                      </a:pPr>
                      <a:r>
                        <a:rPr lang="en-US" sz="1300" u="sng">
                          <a:solidFill>
                            <a:schemeClr val="dk1"/>
                          </a:solidFill>
                          <a:highlight>
                            <a:srgbClr val="EEEEEE"/>
                          </a:highlight>
                          <a:hlinkClick r:id="rId15">
                            <a:extLst>
                              <a:ext uri="{A12FA001-AC4F-418D-AE19-62706E023703}">
                                <ahyp:hlinkClr val="tx"/>
                              </a:ext>
                            </a:extLst>
                          </a:hlinkClick>
                        </a:rPr>
                        <a:t>Core Clinical Data Elements for the Hybrid Hospital-Wide All-Condition All-Procedure Risk-Standardized Mortality Measure</a:t>
                      </a:r>
                      <a:endParaRPr sz="1300" cap="none" strike="noStrike">
                        <a:solidFill>
                          <a:schemeClr val="dk1"/>
                        </a:solidFill>
                      </a:endParaRPr>
                    </a:p>
                  </a:txBody>
                  <a:tcPr marT="76200" marB="76200" marR="76200" marL="762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c>
                  <a:txBody>
                    <a:bodyPr/>
                    <a:lstStyle/>
                    <a:p>
                      <a:pPr indent="0" lvl="0" marL="0" marR="0" rtl="0" algn="l">
                        <a:lnSpc>
                          <a:spcPct val="100000"/>
                        </a:lnSpc>
                        <a:spcBef>
                          <a:spcPts val="0"/>
                        </a:spcBef>
                        <a:spcAft>
                          <a:spcPts val="0"/>
                        </a:spcAft>
                        <a:buNone/>
                      </a:pPr>
                      <a:r>
                        <a:rPr lang="en-US" sz="1300">
                          <a:solidFill>
                            <a:srgbClr val="333333"/>
                          </a:solidFill>
                          <a:highlight>
                            <a:srgbClr val="EEEEEE"/>
                          </a:highlight>
                        </a:rPr>
                        <a:t>Hybrid HWM</a:t>
                      </a:r>
                      <a:endParaRPr sz="1300" u="none" cap="none" strike="noStrike">
                        <a:solidFill>
                          <a:srgbClr val="333333"/>
                        </a:solidFill>
                      </a:endParaRPr>
                    </a:p>
                  </a:txBody>
                  <a:tcPr marT="76200" marB="76200" marR="76200" marL="762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None/>
                      </a:pPr>
                      <a:r>
                        <a:rPr lang="en-US" sz="1300" u="sng">
                          <a:solidFill>
                            <a:srgbClr val="125496"/>
                          </a:solidFill>
                          <a:highlight>
                            <a:srgbClr val="EEEEEE"/>
                          </a:highlight>
                          <a:hlinkClick r:id="rId16">
                            <a:extLst>
                              <a:ext uri="{A12FA001-AC4F-418D-AE19-62706E023703}">
                                <ahyp:hlinkClr val="tx"/>
                              </a:ext>
                            </a:extLst>
                          </a:hlinkClick>
                        </a:rPr>
                        <a:t>CMS844v6</a:t>
                      </a:r>
                      <a:endParaRPr sz="1300" u="none" cap="none" strike="noStrike">
                        <a:solidFill>
                          <a:srgbClr val="333333"/>
                        </a:solidFill>
                      </a:endParaRPr>
                    </a:p>
                  </a:txBody>
                  <a:tcPr marT="76200" marB="76200" marR="76200" marL="76200">
                    <a:lnL cap="flat" cmpd="sng" w="9525">
                      <a:solidFill>
                        <a:srgbClr val="BFBFBF"/>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None/>
                      </a:pPr>
                      <a:r>
                        <a:rPr lang="en-US" sz="1300"/>
                        <a:t>X</a:t>
                      </a:r>
                      <a:endParaRPr sz="1300" u="none" cap="none" strike="noStrike"/>
                    </a:p>
                  </a:txBody>
                  <a:tcPr marT="9525" marB="9525" marR="9525" marL="9525">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solidFill>
                      <a:srgbClr val="888888"/>
                    </a:solidFill>
                  </a:tcPr>
                </a:tc>
                <a:tc>
                  <a:txBody>
                    <a:bodyPr/>
                    <a:lstStyle/>
                    <a:p>
                      <a:pPr indent="0" lvl="0" marL="0" marR="0" rtl="0" algn="ctr">
                        <a:lnSpc>
                          <a:spcPct val="100000"/>
                        </a:lnSpc>
                        <a:spcBef>
                          <a:spcPts val="0"/>
                        </a:spcBef>
                        <a:spcAft>
                          <a:spcPts val="0"/>
                        </a:spcAft>
                        <a:buNone/>
                      </a:pPr>
                      <a:r>
                        <a:rPr lang="en-US" sz="1300"/>
                        <a:t>X</a:t>
                      </a:r>
                      <a:endParaRPr sz="1300" u="none" cap="none" strike="noStrike"/>
                    </a:p>
                  </a:txBody>
                  <a:tcPr marT="9525" marB="9525" marR="9525" marL="9525">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solidFill>
                      <a:srgbClr val="888888"/>
                    </a:solidFill>
                  </a:tcPr>
                </a:tc>
                <a:tc>
                  <a:txBody>
                    <a:bodyPr/>
                    <a:lstStyle/>
                    <a:p>
                      <a:pPr indent="0" lvl="0" marL="0" marR="0" rtl="0" algn="ctr">
                        <a:lnSpc>
                          <a:spcPct val="100000"/>
                        </a:lnSpc>
                        <a:spcBef>
                          <a:spcPts val="0"/>
                        </a:spcBef>
                        <a:spcAft>
                          <a:spcPts val="0"/>
                        </a:spcAft>
                        <a:buNone/>
                      </a:pPr>
                      <a:r>
                        <a:rPr lang="en-US" sz="1300"/>
                        <a:t>X</a:t>
                      </a:r>
                      <a:endParaRPr sz="1300"/>
                    </a:p>
                  </a:txBody>
                  <a:tcPr marT="9525" marB="9525" marR="9525" marL="9525">
                    <a:lnL cap="flat" cmpd="sng" w="9525">
                      <a:solidFill>
                        <a:srgbClr val="888888"/>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None/>
                      </a:pPr>
                      <a:r>
                        <a:rPr lang="en-US" sz="1300"/>
                        <a:t>Required</a:t>
                      </a:r>
                      <a:endParaRPr sz="1300"/>
                    </a:p>
                    <a:p>
                      <a:pPr indent="0" lvl="0" marL="0" marR="0" rtl="0" algn="ctr">
                        <a:lnSpc>
                          <a:spcPct val="100000"/>
                        </a:lnSpc>
                        <a:spcBef>
                          <a:spcPts val="0"/>
                        </a:spcBef>
                        <a:spcAft>
                          <a:spcPts val="0"/>
                        </a:spcAft>
                        <a:buNone/>
                      </a:pPr>
                      <a:r>
                        <a:rPr lang="en-US" sz="1300"/>
                        <a:t>age 18+</a:t>
                      </a:r>
                      <a:endParaRPr sz="1300"/>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c>
                  <a:txBody>
                    <a:bodyPr/>
                    <a:lstStyle/>
                    <a:p>
                      <a:pPr indent="0" lvl="0" marL="0" rtl="0" algn="ctr">
                        <a:spcBef>
                          <a:spcPts val="0"/>
                        </a:spcBef>
                        <a:spcAft>
                          <a:spcPts val="0"/>
                        </a:spcAft>
                        <a:buNone/>
                      </a:pPr>
                      <a:r>
                        <a:rPr lang="en-US" sz="1300"/>
                        <a:t>Required</a:t>
                      </a:r>
                      <a:endParaRPr sz="1300"/>
                    </a:p>
                    <a:p>
                      <a:pPr indent="0" lvl="0" marL="0" rtl="0" algn="ctr">
                        <a:spcBef>
                          <a:spcPts val="0"/>
                        </a:spcBef>
                        <a:spcAft>
                          <a:spcPts val="0"/>
                        </a:spcAft>
                        <a:buNone/>
                      </a:pPr>
                      <a:r>
                        <a:rPr lang="en-US" sz="1300"/>
                        <a:t>age 65+</a:t>
                      </a:r>
                      <a:endParaRPr sz="1300"/>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r>
              <a:tr h="519400">
                <a:tc>
                  <a:txBody>
                    <a:bodyPr/>
                    <a:lstStyle/>
                    <a:p>
                      <a:pPr indent="0" lvl="0" marL="0" rtl="0" algn="ctr">
                        <a:spcBef>
                          <a:spcPts val="0"/>
                        </a:spcBef>
                        <a:spcAft>
                          <a:spcPts val="0"/>
                        </a:spcAft>
                        <a:buNone/>
                      </a:pPr>
                      <a:r>
                        <a:rPr lang="en-US" sz="1300" u="sng">
                          <a:solidFill>
                            <a:schemeClr val="dk1"/>
                          </a:solidFill>
                          <a:highlight>
                            <a:srgbClr val="EEEEEE"/>
                          </a:highlight>
                          <a:latin typeface="Roboto"/>
                          <a:ea typeface="Roboto"/>
                          <a:cs typeface="Roboto"/>
                          <a:sym typeface="Roboto"/>
                          <a:hlinkClick r:id="rId17">
                            <a:extLst>
                              <a:ext uri="{A12FA001-AC4F-418D-AE19-62706E023703}">
                                <ahyp:hlinkClr val="tx"/>
                              </a:ext>
                            </a:extLst>
                          </a:hlinkClick>
                        </a:rPr>
                        <a:t>Emergency Care Access and Timeliness (HOQR)</a:t>
                      </a:r>
                      <a:endParaRPr sz="1300">
                        <a:highlight>
                          <a:srgbClr val="EEEEEE"/>
                        </a:highlight>
                      </a:endParaRPr>
                    </a:p>
                  </a:txBody>
                  <a:tcPr marT="76200" marB="76200" marR="76200" marL="762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c>
                  <a:txBody>
                    <a:bodyPr/>
                    <a:lstStyle/>
                    <a:p>
                      <a:pPr indent="0" lvl="0" marL="0" marR="0" rtl="0" algn="l">
                        <a:lnSpc>
                          <a:spcPct val="100000"/>
                        </a:lnSpc>
                        <a:spcBef>
                          <a:spcPts val="0"/>
                        </a:spcBef>
                        <a:spcAft>
                          <a:spcPts val="0"/>
                        </a:spcAft>
                        <a:buNone/>
                      </a:pPr>
                      <a:r>
                        <a:t/>
                      </a:r>
                      <a:endParaRPr sz="1300">
                        <a:solidFill>
                          <a:srgbClr val="333333"/>
                        </a:solidFill>
                        <a:highlight>
                          <a:srgbClr val="EEEEEE"/>
                        </a:highlight>
                      </a:endParaRPr>
                    </a:p>
                  </a:txBody>
                  <a:tcPr marT="76200" marB="76200" marR="76200" marL="762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None/>
                      </a:pPr>
                      <a:r>
                        <a:rPr lang="en-US" sz="1300">
                          <a:highlight>
                            <a:srgbClr val="EEEEEE"/>
                          </a:highlight>
                        </a:rPr>
                        <a:t>CMS1244v1</a:t>
                      </a:r>
                      <a:endParaRPr sz="1300">
                        <a:highlight>
                          <a:srgbClr val="EEEEEE"/>
                        </a:highlight>
                      </a:endParaRPr>
                    </a:p>
                  </a:txBody>
                  <a:tcPr marT="76200" marB="76200" marR="76200" marL="76200">
                    <a:lnL cap="flat" cmpd="sng" w="9525">
                      <a:solidFill>
                        <a:srgbClr val="BFBFBF"/>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None/>
                      </a:pPr>
                      <a:r>
                        <a:t/>
                      </a:r>
                      <a:endParaRPr sz="1300"/>
                    </a:p>
                  </a:txBody>
                  <a:tcPr marT="9525" marB="9525" marR="9525" marL="9525">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solidFill>
                      <a:srgbClr val="888888"/>
                    </a:solidFill>
                  </a:tcPr>
                </a:tc>
                <a:tc>
                  <a:txBody>
                    <a:bodyPr/>
                    <a:lstStyle/>
                    <a:p>
                      <a:pPr indent="0" lvl="0" marL="0" marR="0" rtl="0" algn="ctr">
                        <a:lnSpc>
                          <a:spcPct val="100000"/>
                        </a:lnSpc>
                        <a:spcBef>
                          <a:spcPts val="0"/>
                        </a:spcBef>
                        <a:spcAft>
                          <a:spcPts val="0"/>
                        </a:spcAft>
                        <a:buNone/>
                      </a:pPr>
                      <a:r>
                        <a:t/>
                      </a:r>
                      <a:endParaRPr sz="1300"/>
                    </a:p>
                  </a:txBody>
                  <a:tcPr marT="9525" marB="9525" marR="9525" marL="9525">
                    <a:lnL cap="flat" cmpd="sng" w="9525">
                      <a:solidFill>
                        <a:srgbClr val="888888"/>
                      </a:solidFill>
                      <a:prstDash val="solid"/>
                      <a:round/>
                      <a:headEnd len="sm" w="sm" type="none"/>
                      <a:tailEnd len="sm" w="sm" type="none"/>
                    </a:lnL>
                    <a:lnR cap="flat" cmpd="sng" w="9525">
                      <a:solidFill>
                        <a:srgbClr val="888888"/>
                      </a:solidFill>
                      <a:prstDash val="solid"/>
                      <a:round/>
                      <a:headEnd len="sm" w="sm" type="none"/>
                      <a:tailEnd len="sm" w="sm" type="none"/>
                    </a:lnR>
                    <a:lnT cap="flat" cmpd="sng" w="9525">
                      <a:solidFill>
                        <a:srgbClr val="888888"/>
                      </a:solidFill>
                      <a:prstDash val="solid"/>
                      <a:round/>
                      <a:headEnd len="sm" w="sm" type="none"/>
                      <a:tailEnd len="sm" w="sm" type="none"/>
                    </a:lnT>
                    <a:lnB cap="flat" cmpd="sng" w="9525">
                      <a:solidFill>
                        <a:srgbClr val="888888"/>
                      </a:solidFill>
                      <a:prstDash val="solid"/>
                      <a:round/>
                      <a:headEnd len="sm" w="sm" type="none"/>
                      <a:tailEnd len="sm" w="sm" type="none"/>
                    </a:lnB>
                    <a:solidFill>
                      <a:srgbClr val="888888"/>
                    </a:solidFill>
                  </a:tcPr>
                </a:tc>
                <a:tc>
                  <a:txBody>
                    <a:bodyPr/>
                    <a:lstStyle/>
                    <a:p>
                      <a:pPr indent="0" lvl="0" marL="0" marR="0" rtl="0" algn="ctr">
                        <a:lnSpc>
                          <a:spcPct val="100000"/>
                        </a:lnSpc>
                        <a:spcBef>
                          <a:spcPts val="0"/>
                        </a:spcBef>
                        <a:spcAft>
                          <a:spcPts val="0"/>
                        </a:spcAft>
                        <a:buNone/>
                      </a:pPr>
                      <a:r>
                        <a:t/>
                      </a:r>
                      <a:endParaRPr sz="1300"/>
                    </a:p>
                  </a:txBody>
                  <a:tcPr marT="9525" marB="9525" marR="9525" marL="9525">
                    <a:lnL cap="flat" cmpd="sng" w="9525">
                      <a:solidFill>
                        <a:srgbClr val="888888"/>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None/>
                      </a:pPr>
                      <a:r>
                        <a:rPr lang="en-US" sz="1300"/>
                        <a:t>Require 2027?</a:t>
                      </a:r>
                      <a:endParaRPr sz="1300"/>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c>
                  <a:txBody>
                    <a:bodyPr/>
                    <a:lstStyle/>
                    <a:p>
                      <a:pPr indent="0" lvl="0" marL="0" rtl="0" algn="ctr">
                        <a:spcBef>
                          <a:spcPts val="0"/>
                        </a:spcBef>
                        <a:spcAft>
                          <a:spcPts val="0"/>
                        </a:spcAft>
                        <a:buNone/>
                      </a:pPr>
                      <a:r>
                        <a:rPr lang="en-US" sz="1300"/>
                        <a:t>Required 2028</a:t>
                      </a:r>
                      <a:endParaRPr sz="1300"/>
                    </a:p>
                  </a:txBody>
                  <a:tcPr marT="9525" marB="9525" marR="9525" marL="95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EEEEEE"/>
                    </a:solidFill>
                  </a:tcPr>
                </a:tc>
              </a:tr>
            </a:tbl>
          </a:graphicData>
        </a:graphic>
      </p:graphicFrame>
      <p:sp>
        <p:nvSpPr>
          <p:cNvPr id="978" name="Google Shape;978;g368dd4cd84c_1_81"/>
          <p:cNvSpPr txBox="1"/>
          <p:nvPr/>
        </p:nvSpPr>
        <p:spPr>
          <a:xfrm>
            <a:off x="21753" y="5915805"/>
            <a:ext cx="98538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solidFill>
                  <a:schemeClr val="dk1"/>
                </a:solidFill>
              </a:rPr>
              <a:t>*For CY 2026 HSCRC will require 3 self-selected measures, consistent with CMS requirements</a:t>
            </a:r>
            <a:endParaRPr b="1" sz="1600">
              <a:solidFill>
                <a:schemeClr val="dk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3" name="Shape 983"/>
        <p:cNvGrpSpPr/>
        <p:nvPr/>
      </p:nvGrpSpPr>
      <p:grpSpPr>
        <a:xfrm>
          <a:off x="0" y="0"/>
          <a:ext cx="0" cy="0"/>
          <a:chOff x="0" y="0"/>
          <a:chExt cx="0" cy="0"/>
        </a:xfrm>
      </p:grpSpPr>
      <p:sp>
        <p:nvSpPr>
          <p:cNvPr id="984" name="Google Shape;984;g38c7e55c319_5_0"/>
          <p:cNvSpPr txBox="1"/>
          <p:nvPr>
            <p:ph type="title"/>
          </p:nvPr>
        </p:nvSpPr>
        <p:spPr>
          <a:xfrm>
            <a:off x="972127" y="1835089"/>
            <a:ext cx="10515600" cy="394500"/>
          </a:xfrm>
          <a:prstGeom prst="rect">
            <a:avLst/>
          </a:prstGeom>
          <a:noFill/>
          <a:ln>
            <a:noFill/>
          </a:ln>
        </p:spPr>
        <p:txBody>
          <a:bodyPr anchorCtr="0" anchor="t" bIns="34275" lIns="68575" spcFirstLastPara="1" rIns="68575" wrap="square" tIns="34275">
            <a:noAutofit/>
          </a:bodyPr>
          <a:lstStyle/>
          <a:p>
            <a:pPr indent="0" lvl="0" marL="0" rtl="0" algn="r">
              <a:lnSpc>
                <a:spcPct val="90000"/>
              </a:lnSpc>
              <a:spcBef>
                <a:spcPts val="0"/>
              </a:spcBef>
              <a:spcAft>
                <a:spcPts val="0"/>
              </a:spcAft>
              <a:buSzPts val="2400"/>
              <a:buNone/>
            </a:pPr>
            <a:r>
              <a:rPr lang="en-US">
                <a:extLst>
                  <a:ext uri="http://customooxmlschemas.google.com/">
                    <go:slidesCustomData xmlns:go="http://customooxmlschemas.google.com/" textRoundtripDataId="61"/>
                  </a:ext>
                </a:extLst>
              </a:rPr>
              <a:t> </a:t>
            </a:r>
            <a:r>
              <a:rPr lang="en-US">
                <a:extLst>
                  <a:ext uri="http://customooxmlschemas.google.com/">
                    <go:slidesCustomData xmlns:go="http://customooxmlschemas.google.com/" textRoundtripDataId="62"/>
                  </a:ext>
                </a:extLst>
              </a:rPr>
              <a:t>Inpatient Length of Stay</a:t>
            </a:r>
            <a:endParaRPr/>
          </a:p>
        </p:txBody>
      </p:sp>
      <p:sp>
        <p:nvSpPr>
          <p:cNvPr id="985" name="Google Shape;985;g38c7e55c319_5_0"/>
          <p:cNvSpPr txBox="1"/>
          <p:nvPr>
            <p:ph idx="12" type="sldNum"/>
          </p:nvPr>
        </p:nvSpPr>
        <p:spPr>
          <a:xfrm>
            <a:off x="11512551" y="6213475"/>
            <a:ext cx="577800" cy="3651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9" name="Shape 989"/>
        <p:cNvGrpSpPr/>
        <p:nvPr/>
      </p:nvGrpSpPr>
      <p:grpSpPr>
        <a:xfrm>
          <a:off x="0" y="0"/>
          <a:ext cx="0" cy="0"/>
          <a:chOff x="0" y="0"/>
          <a:chExt cx="0" cy="0"/>
        </a:xfrm>
      </p:grpSpPr>
      <p:sp>
        <p:nvSpPr>
          <p:cNvPr id="990" name="Google Shape;990;g38c7e55c319_5_6"/>
          <p:cNvSpPr txBox="1"/>
          <p:nvPr>
            <p:ph idx="1" type="body"/>
          </p:nvPr>
        </p:nvSpPr>
        <p:spPr>
          <a:xfrm>
            <a:off x="1021190" y="1401635"/>
            <a:ext cx="10466100" cy="4392000"/>
          </a:xfrm>
          <a:prstGeom prst="rect">
            <a:avLst/>
          </a:prstGeom>
          <a:noFill/>
          <a:ln>
            <a:noFill/>
          </a:ln>
        </p:spPr>
        <p:txBody>
          <a:bodyPr anchorCtr="0" anchor="t" bIns="45700" lIns="91425" spcFirstLastPara="1" rIns="91425" wrap="square" tIns="45700">
            <a:normAutofit fontScale="92500" lnSpcReduction="20000"/>
          </a:bodyPr>
          <a:lstStyle/>
          <a:p>
            <a:pPr indent="-346074" lvl="0" marL="457200" rtl="0" algn="l">
              <a:lnSpc>
                <a:spcPct val="114000"/>
              </a:lnSpc>
              <a:spcBef>
                <a:spcPts val="1000"/>
              </a:spcBef>
              <a:spcAft>
                <a:spcPts val="0"/>
              </a:spcAft>
              <a:buSzPct val="83332"/>
              <a:buChar char="•"/>
            </a:pPr>
            <a:r>
              <a:rPr lang="en-US"/>
              <a:t>Global budgets and TCOC accountability create incentives for hospitals to reduce IP LOS and preventable</a:t>
            </a:r>
            <a:r>
              <a:rPr lang="en-US">
                <a:solidFill>
                  <a:srgbClr val="FF0000"/>
                </a:solidFill>
              </a:rPr>
              <a:t> </a:t>
            </a:r>
            <a:r>
              <a:rPr lang="en-US"/>
              <a:t>admission volume</a:t>
            </a:r>
            <a:endParaRPr/>
          </a:p>
          <a:p>
            <a:pPr indent="-346074" lvl="0" marL="457200" rtl="0" algn="l">
              <a:lnSpc>
                <a:spcPct val="114000"/>
              </a:lnSpc>
              <a:spcBef>
                <a:spcPts val="1000"/>
              </a:spcBef>
              <a:spcAft>
                <a:spcPts val="0"/>
              </a:spcAft>
              <a:buSzPct val="83332"/>
              <a:buChar char="•"/>
            </a:pPr>
            <a:r>
              <a:rPr lang="en-US"/>
              <a:t>While admission volume has fallen, longer IP LOS has resulted in an overall increase in IP utilization as measured by bed days, thus making global budgets less financially sustainable </a:t>
            </a:r>
            <a:endParaRPr/>
          </a:p>
          <a:p>
            <a:pPr indent="-346074" lvl="0" marL="457200" rtl="0" algn="l">
              <a:lnSpc>
                <a:spcPct val="114000"/>
              </a:lnSpc>
              <a:spcBef>
                <a:spcPts val="1000"/>
              </a:spcBef>
              <a:spcAft>
                <a:spcPts val="0"/>
              </a:spcAft>
              <a:buSzPct val="83332"/>
              <a:buChar char="•"/>
            </a:pPr>
            <a:r>
              <a:rPr lang="en-US"/>
              <a:t>Significant number of hospitals are worse than nation on Medicare IP LOS</a:t>
            </a:r>
            <a:endParaRPr/>
          </a:p>
          <a:p>
            <a:pPr indent="-346075" lvl="0" marL="457200" rtl="0" algn="l">
              <a:spcBef>
                <a:spcPts val="1000"/>
              </a:spcBef>
              <a:spcAft>
                <a:spcPts val="0"/>
              </a:spcAft>
              <a:buSzPct val="83333"/>
              <a:buChar char="•"/>
            </a:pPr>
            <a:r>
              <a:rPr lang="en-US"/>
              <a:t>The Colmers report (July 2025) suggested the Commission develop a policy incentivizing Inpatient Length of Stay (IP LOS) reduction</a:t>
            </a:r>
            <a:endParaRPr/>
          </a:p>
          <a:p>
            <a:pPr indent="-346074" lvl="0" marL="457200" rtl="0" algn="l">
              <a:lnSpc>
                <a:spcPct val="114000"/>
              </a:lnSpc>
              <a:spcBef>
                <a:spcPts val="1000"/>
              </a:spcBef>
              <a:spcAft>
                <a:spcPts val="0"/>
              </a:spcAft>
              <a:buClr>
                <a:schemeClr val="dk1"/>
              </a:buClr>
              <a:buSzPct val="83332"/>
              <a:buChar char="•"/>
            </a:pPr>
            <a:r>
              <a:rPr lang="en-US"/>
              <a:t>Development of a policy incentivizing IP LOS reduction may benefit patients, encourage post-acute coordination, ease emergency department boarding and ensure success under the AHEAD model</a:t>
            </a:r>
            <a:endParaRPr/>
          </a:p>
        </p:txBody>
      </p:sp>
      <p:sp>
        <p:nvSpPr>
          <p:cNvPr id="991" name="Google Shape;991;g38c7e55c319_5_6"/>
          <p:cNvSpPr txBox="1"/>
          <p:nvPr>
            <p:ph type="title"/>
          </p:nvPr>
        </p:nvSpPr>
        <p:spPr>
          <a:xfrm>
            <a:off x="971549" y="407143"/>
            <a:ext cx="10515600" cy="657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lang="en-US" sz="2700"/>
              <a:t>Background</a:t>
            </a:r>
            <a:endParaRPr sz="31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5" name="Shape 995"/>
        <p:cNvGrpSpPr/>
        <p:nvPr/>
      </p:nvGrpSpPr>
      <p:grpSpPr>
        <a:xfrm>
          <a:off x="0" y="0"/>
          <a:ext cx="0" cy="0"/>
          <a:chOff x="0" y="0"/>
          <a:chExt cx="0" cy="0"/>
        </a:xfrm>
      </p:grpSpPr>
      <p:sp>
        <p:nvSpPr>
          <p:cNvPr id="996" name="Google Shape;996;g38c7e55c319_5_11"/>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lang="en-US"/>
              <a:t>Policy Development Timeline</a:t>
            </a:r>
            <a:endParaRPr/>
          </a:p>
        </p:txBody>
      </p:sp>
      <p:graphicFrame>
        <p:nvGraphicFramePr>
          <p:cNvPr id="997" name="Google Shape;997;g38c7e55c319_5_11"/>
          <p:cNvGraphicFramePr/>
          <p:nvPr/>
        </p:nvGraphicFramePr>
        <p:xfrm>
          <a:off x="972125" y="1221725"/>
          <a:ext cx="3000000" cy="3000000"/>
        </p:xfrm>
        <a:graphic>
          <a:graphicData uri="http://schemas.openxmlformats.org/drawingml/2006/table">
            <a:tbl>
              <a:tblPr>
                <a:noFill/>
                <a:tableStyleId>{A990AE5D-A35C-47EE-A839-DA5D08F116A4}</a:tableStyleId>
              </a:tblPr>
              <a:tblGrid>
                <a:gridCol w="7193725"/>
                <a:gridCol w="2397900"/>
              </a:tblGrid>
              <a:tr h="636600">
                <a:tc>
                  <a:txBody>
                    <a:bodyPr/>
                    <a:lstStyle/>
                    <a:p>
                      <a:pPr indent="0" lvl="0" marL="0" marR="0" rtl="0" algn="l">
                        <a:lnSpc>
                          <a:spcPct val="115000"/>
                        </a:lnSpc>
                        <a:spcBef>
                          <a:spcPts val="0"/>
                        </a:spcBef>
                        <a:spcAft>
                          <a:spcPts val="0"/>
                        </a:spcAft>
                        <a:buClr>
                          <a:srgbClr val="000000"/>
                        </a:buClr>
                        <a:buSzPts val="2300"/>
                        <a:buFont typeface="Arial"/>
                        <a:buNone/>
                      </a:pPr>
                      <a:r>
                        <a:rPr lang="en-US" sz="2300" u="none" cap="none" strike="noStrike">
                          <a:solidFill>
                            <a:schemeClr val="dk1"/>
                          </a:solidFill>
                        </a:rPr>
                        <a:t>PMWG Concept Discussion</a:t>
                      </a:r>
                      <a:endParaRPr sz="2300" u="none" cap="none" strike="noStrike">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2300"/>
                        <a:buFont typeface="Arial"/>
                        <a:buNone/>
                      </a:pPr>
                      <a:r>
                        <a:rPr lang="en-US" sz="2300" u="none" cap="none" strike="noStrike">
                          <a:solidFill>
                            <a:schemeClr val="dk1"/>
                          </a:solidFill>
                        </a:rPr>
                        <a:t>9/17/25</a:t>
                      </a:r>
                      <a:endParaRPr sz="2300" u="none" cap="none" strike="noStrike">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636600">
                <a:tc>
                  <a:txBody>
                    <a:bodyPr/>
                    <a:lstStyle/>
                    <a:p>
                      <a:pPr indent="0" lvl="0" marL="0" marR="0" rtl="0" algn="l">
                        <a:lnSpc>
                          <a:spcPct val="115000"/>
                        </a:lnSpc>
                        <a:spcBef>
                          <a:spcPts val="0"/>
                        </a:spcBef>
                        <a:spcAft>
                          <a:spcPts val="0"/>
                        </a:spcAft>
                        <a:buClr>
                          <a:srgbClr val="000000"/>
                        </a:buClr>
                        <a:buSzPts val="2300"/>
                        <a:buFont typeface="Arial"/>
                        <a:buNone/>
                      </a:pPr>
                      <a:r>
                        <a:rPr lang="en-US" sz="2300" u="none" cap="none" strike="noStrike">
                          <a:solidFill>
                            <a:schemeClr val="dk1"/>
                          </a:solidFill>
                        </a:rPr>
                        <a:t>PMWG Policy/Methods Discussion</a:t>
                      </a:r>
                      <a:endParaRPr sz="2300" u="none" cap="none" strike="noStrike">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CDCFF"/>
                    </a:solidFill>
                  </a:tcPr>
                </a:tc>
                <a:tc>
                  <a:txBody>
                    <a:bodyPr/>
                    <a:lstStyle/>
                    <a:p>
                      <a:pPr indent="0" lvl="0" marL="0" marR="0" rtl="0" algn="l">
                        <a:lnSpc>
                          <a:spcPct val="115000"/>
                        </a:lnSpc>
                        <a:spcBef>
                          <a:spcPts val="0"/>
                        </a:spcBef>
                        <a:spcAft>
                          <a:spcPts val="0"/>
                        </a:spcAft>
                        <a:buClr>
                          <a:srgbClr val="000000"/>
                        </a:buClr>
                        <a:buSzPts val="2300"/>
                        <a:buFont typeface="Arial"/>
                        <a:buNone/>
                      </a:pPr>
                      <a:r>
                        <a:rPr lang="en-US" sz="2300" u="none" cap="none" strike="noStrike">
                          <a:solidFill>
                            <a:schemeClr val="dk1"/>
                          </a:solidFill>
                        </a:rPr>
                        <a:t>10/15/25</a:t>
                      </a:r>
                      <a:endParaRPr sz="2300" u="none" cap="none" strike="noStrike">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CDCFF"/>
                    </a:solidFill>
                  </a:tcPr>
                </a:tc>
              </a:tr>
              <a:tr h="1188325">
                <a:tc>
                  <a:txBody>
                    <a:bodyPr/>
                    <a:lstStyle/>
                    <a:p>
                      <a:pPr indent="0" lvl="0" marL="0" marR="0" rtl="0" algn="l">
                        <a:lnSpc>
                          <a:spcPct val="115000"/>
                        </a:lnSpc>
                        <a:spcBef>
                          <a:spcPts val="0"/>
                        </a:spcBef>
                        <a:spcAft>
                          <a:spcPts val="0"/>
                        </a:spcAft>
                        <a:buClr>
                          <a:srgbClr val="000000"/>
                        </a:buClr>
                        <a:buSzPts val="2300"/>
                        <a:buFont typeface="Arial"/>
                        <a:buNone/>
                      </a:pPr>
                      <a:r>
                        <a:rPr lang="en-US" sz="2300" u="none" cap="none" strike="noStrike">
                          <a:solidFill>
                            <a:schemeClr val="dk1"/>
                          </a:solidFill>
                        </a:rPr>
                        <a:t>Presentation of draft policy to Commission</a:t>
                      </a:r>
                      <a:endParaRPr sz="2300" u="none" cap="none" strike="noStrike">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2300"/>
                        <a:buFont typeface="Arial"/>
                        <a:buNone/>
                      </a:pPr>
                      <a:r>
                        <a:rPr lang="en-US" sz="2300" u="none" cap="none" strike="noStrike">
                          <a:solidFill>
                            <a:schemeClr val="dk1"/>
                          </a:solidFill>
                        </a:rPr>
                        <a:t>11/12/25</a:t>
                      </a:r>
                      <a:endParaRPr sz="2300" u="none" cap="none" strike="noStrike">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636600">
                <a:tc>
                  <a:txBody>
                    <a:bodyPr/>
                    <a:lstStyle/>
                    <a:p>
                      <a:pPr indent="0" lvl="0" marL="0" marR="0" rtl="0" algn="l">
                        <a:lnSpc>
                          <a:spcPct val="115000"/>
                        </a:lnSpc>
                        <a:spcBef>
                          <a:spcPts val="0"/>
                        </a:spcBef>
                        <a:spcAft>
                          <a:spcPts val="0"/>
                        </a:spcAft>
                        <a:buClr>
                          <a:srgbClr val="000000"/>
                        </a:buClr>
                        <a:buSzPts val="2300"/>
                        <a:buFont typeface="Arial"/>
                        <a:buNone/>
                      </a:pPr>
                      <a:r>
                        <a:rPr lang="en-US" sz="2300" u="none" cap="none" strike="noStrike">
                          <a:solidFill>
                            <a:schemeClr val="dk1"/>
                          </a:solidFill>
                        </a:rPr>
                        <a:t>Final PMWG Discussion</a:t>
                      </a:r>
                      <a:endParaRPr sz="2300" u="none" cap="none" strike="noStrike">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2300"/>
                        <a:buFont typeface="Arial"/>
                        <a:buNone/>
                      </a:pPr>
                      <a:r>
                        <a:rPr lang="en-US" sz="2300" u="none" cap="none" strike="noStrike">
                          <a:solidFill>
                            <a:schemeClr val="dk1"/>
                          </a:solidFill>
                        </a:rPr>
                        <a:t>11/19/25</a:t>
                      </a:r>
                      <a:endParaRPr sz="2300" u="none" cap="none" strike="noStrike">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188325">
                <a:tc>
                  <a:txBody>
                    <a:bodyPr/>
                    <a:lstStyle/>
                    <a:p>
                      <a:pPr indent="0" lvl="0" marL="0" marR="0" rtl="0" algn="l">
                        <a:lnSpc>
                          <a:spcPct val="115000"/>
                        </a:lnSpc>
                        <a:spcBef>
                          <a:spcPts val="0"/>
                        </a:spcBef>
                        <a:spcAft>
                          <a:spcPts val="0"/>
                        </a:spcAft>
                        <a:buClr>
                          <a:srgbClr val="000000"/>
                        </a:buClr>
                        <a:buSzPts val="2300"/>
                        <a:buFont typeface="Arial"/>
                        <a:buNone/>
                      </a:pPr>
                      <a:r>
                        <a:rPr lang="en-US" sz="2300" u="none" cap="none" strike="noStrike">
                          <a:solidFill>
                            <a:schemeClr val="dk1"/>
                          </a:solidFill>
                        </a:rPr>
                        <a:t>Presentation of final policy to Commission</a:t>
                      </a:r>
                      <a:endParaRPr sz="2300" u="none" cap="none" strike="noStrike">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2300"/>
                        <a:buFont typeface="Arial"/>
                        <a:buNone/>
                      </a:pPr>
                      <a:r>
                        <a:rPr lang="en-US" sz="2300" u="none" cap="none" strike="noStrike">
                          <a:solidFill>
                            <a:schemeClr val="dk1"/>
                          </a:solidFill>
                        </a:rPr>
                        <a:t>1/14/25</a:t>
                      </a:r>
                      <a:endParaRPr sz="2300" u="none" cap="none" strike="noStrike">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1" name="Shape 1001"/>
        <p:cNvGrpSpPr/>
        <p:nvPr/>
      </p:nvGrpSpPr>
      <p:grpSpPr>
        <a:xfrm>
          <a:off x="0" y="0"/>
          <a:ext cx="0" cy="0"/>
          <a:chOff x="0" y="0"/>
          <a:chExt cx="0" cy="0"/>
        </a:xfrm>
      </p:grpSpPr>
      <p:sp>
        <p:nvSpPr>
          <p:cNvPr id="1002" name="Google Shape;1002;g38c7e55c319_5_16"/>
          <p:cNvSpPr txBox="1"/>
          <p:nvPr>
            <p:ph type="title"/>
          </p:nvPr>
        </p:nvSpPr>
        <p:spPr>
          <a:xfrm>
            <a:off x="972125" y="111025"/>
            <a:ext cx="10515600" cy="757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sz="850"/>
          </a:p>
          <a:p>
            <a:pPr indent="0" lvl="0" marL="0" rtl="0" algn="l">
              <a:lnSpc>
                <a:spcPct val="100000"/>
              </a:lnSpc>
              <a:spcBef>
                <a:spcPts val="0"/>
              </a:spcBef>
              <a:spcAft>
                <a:spcPts val="0"/>
              </a:spcAft>
              <a:buSzPts val="2800"/>
              <a:buNone/>
            </a:pPr>
            <a:r>
              <a:rPr lang="en-US"/>
              <a:t>From 2018-2024, IP LOS Increased at Most </a:t>
            </a:r>
            <a:r>
              <a:rPr lang="en-US">
                <a:extLst>
                  <a:ext uri="http://customooxmlschemas.google.com/">
                    <go:slidesCustomData xmlns:go="http://customooxmlschemas.google.com/" textRoundtripDataId="63"/>
                  </a:ext>
                </a:extLst>
              </a:rPr>
              <a:t>Hospitals</a:t>
            </a:r>
            <a:r>
              <a:rPr lang="en-US"/>
              <a:t> </a:t>
            </a:r>
            <a:endParaRPr sz="3800"/>
          </a:p>
        </p:txBody>
      </p:sp>
      <p:pic>
        <p:nvPicPr>
          <p:cNvPr id="1003" name="Google Shape;1003;g38c7e55c319_5_16"/>
          <p:cNvPicPr preferRelativeResize="0"/>
          <p:nvPr/>
        </p:nvPicPr>
        <p:blipFill rotWithShape="1">
          <a:blip r:embed="rId3">
            <a:alphaModFix/>
          </a:blip>
          <a:srcRect b="0" l="0" r="0" t="0"/>
          <a:stretch/>
        </p:blipFill>
        <p:spPr>
          <a:xfrm>
            <a:off x="480800" y="868375"/>
            <a:ext cx="11159902" cy="5151625"/>
          </a:xfrm>
          <a:prstGeom prst="rect">
            <a:avLst/>
          </a:prstGeom>
          <a:noFill/>
          <a:ln>
            <a:noFill/>
          </a:ln>
        </p:spPr>
      </p:pic>
      <p:sp>
        <p:nvSpPr>
          <p:cNvPr id="1004" name="Google Shape;1004;g38c7e55c319_5_16"/>
          <p:cNvSpPr txBox="1"/>
          <p:nvPr/>
        </p:nvSpPr>
        <p:spPr>
          <a:xfrm>
            <a:off x="339800" y="6193817"/>
            <a:ext cx="7213200" cy="69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Source: HSCRC Casemix. Chart reflects percentage change in crude IP LOS</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8" name="Shape 1008"/>
        <p:cNvGrpSpPr/>
        <p:nvPr/>
      </p:nvGrpSpPr>
      <p:grpSpPr>
        <a:xfrm>
          <a:off x="0" y="0"/>
          <a:ext cx="0" cy="0"/>
          <a:chOff x="0" y="0"/>
          <a:chExt cx="0" cy="0"/>
        </a:xfrm>
      </p:grpSpPr>
      <p:sp>
        <p:nvSpPr>
          <p:cNvPr id="1009" name="Google Shape;1009;g38c7e55c319_5_22"/>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One Third of MD Hospitals Have LOS Higher Than US Average</a:t>
            </a:r>
            <a:endParaRPr/>
          </a:p>
        </p:txBody>
      </p:sp>
      <p:sp>
        <p:nvSpPr>
          <p:cNvPr id="1010" name="Google Shape;1010;g38c7e55c319_5_22"/>
          <p:cNvSpPr txBox="1"/>
          <p:nvPr/>
        </p:nvSpPr>
        <p:spPr>
          <a:xfrm>
            <a:off x="546100" y="6252625"/>
            <a:ext cx="82125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dk1"/>
                </a:solidFill>
              </a:rPr>
              <a:t>Medicare Part A 2024 claims, adjusted for age, gender, MS-DRG, comorbidities, using National Norms</a:t>
            </a:r>
            <a:endParaRPr>
              <a:solidFill>
                <a:schemeClr val="dk1"/>
              </a:solidFill>
            </a:endParaRPr>
          </a:p>
          <a:p>
            <a:pPr indent="0" lvl="0" marL="0" rtl="0" algn="l">
              <a:spcBef>
                <a:spcPts val="0"/>
              </a:spcBef>
              <a:spcAft>
                <a:spcPts val="0"/>
              </a:spcAft>
              <a:buNone/>
            </a:pPr>
            <a:r>
              <a:t/>
            </a:r>
            <a:endParaRPr>
              <a:solidFill>
                <a:schemeClr val="dk1"/>
              </a:solidFill>
            </a:endParaRPr>
          </a:p>
        </p:txBody>
      </p:sp>
      <p:pic>
        <p:nvPicPr>
          <p:cNvPr id="1011" name="Google Shape;1011;g38c7e55c319_5_22"/>
          <p:cNvPicPr preferRelativeResize="0"/>
          <p:nvPr/>
        </p:nvPicPr>
        <p:blipFill>
          <a:blip r:embed="rId3">
            <a:alphaModFix/>
          </a:blip>
          <a:stretch>
            <a:fillRect/>
          </a:stretch>
        </p:blipFill>
        <p:spPr>
          <a:xfrm>
            <a:off x="1194825" y="948750"/>
            <a:ext cx="9202927" cy="5091750"/>
          </a:xfrm>
          <a:prstGeom prst="rect">
            <a:avLst/>
          </a:prstGeom>
          <a:noFill/>
          <a:ln>
            <a:noFill/>
          </a:ln>
        </p:spPr>
      </p:pic>
      <p:sp>
        <p:nvSpPr>
          <p:cNvPr id="1012" name="Google Shape;1012;g38c7e55c319_5_22"/>
          <p:cNvSpPr/>
          <p:nvPr/>
        </p:nvSpPr>
        <p:spPr>
          <a:xfrm>
            <a:off x="6520725" y="1667650"/>
            <a:ext cx="899400" cy="449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13" name="Google Shape;1013;g38c7e55c319_5_22"/>
          <p:cNvSpPr txBox="1"/>
          <p:nvPr/>
        </p:nvSpPr>
        <p:spPr>
          <a:xfrm>
            <a:off x="3653900" y="1684750"/>
            <a:ext cx="30261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500">
                <a:solidFill>
                  <a:schemeClr val="dk1"/>
                </a:solidFill>
              </a:rPr>
              <a:t>Focus of future policy </a:t>
            </a:r>
            <a:r>
              <a:rPr lang="en-US" sz="1500">
                <a:solidFill>
                  <a:schemeClr val="dk1"/>
                </a:solidFill>
                <a:extLst>
                  <a:ext uri="http://customooxmlschemas.google.com/">
                    <go:slidesCustomData xmlns:go="http://customooxmlschemas.google.com/" textRoundtripDataId="64"/>
                  </a:ext>
                </a:extLst>
              </a:rPr>
              <a:t>incentives</a:t>
            </a:r>
            <a:endParaRPr sz="1500">
              <a:solidFill>
                <a:schemeClr val="dk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7" name="Shape 1017"/>
        <p:cNvGrpSpPr/>
        <p:nvPr/>
      </p:nvGrpSpPr>
      <p:grpSpPr>
        <a:xfrm>
          <a:off x="0" y="0"/>
          <a:ext cx="0" cy="0"/>
          <a:chOff x="0" y="0"/>
          <a:chExt cx="0" cy="0"/>
        </a:xfrm>
      </p:grpSpPr>
      <p:sp>
        <p:nvSpPr>
          <p:cNvPr id="1018" name="Google Shape;1018;g38c7e55c319_5_30"/>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Accounting for OBS Stays Does Not Explain Rising Patient Days</a:t>
            </a:r>
            <a:endParaRPr/>
          </a:p>
        </p:txBody>
      </p:sp>
      <p:sp>
        <p:nvSpPr>
          <p:cNvPr id="1019" name="Google Shape;1019;g38c7e55c319_5_30"/>
          <p:cNvSpPr txBox="1"/>
          <p:nvPr/>
        </p:nvSpPr>
        <p:spPr>
          <a:xfrm>
            <a:off x="930150" y="6257925"/>
            <a:ext cx="4234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0" i="0" lang="en-US" sz="1400" u="none" cap="none" strike="noStrike">
                <a:solidFill>
                  <a:schemeClr val="dk1"/>
                </a:solidFill>
                <a:latin typeface="Arial"/>
                <a:ea typeface="Arial"/>
                <a:cs typeface="Arial"/>
                <a:sym typeface="Arial"/>
              </a:rPr>
              <a:t>Source: HSCRC Casemix</a:t>
            </a:r>
            <a:endParaRPr b="0" i="0" sz="2800" u="none" cap="none" strike="noStrike">
              <a:solidFill>
                <a:schemeClr val="dk1"/>
              </a:solidFill>
              <a:latin typeface="Arial"/>
              <a:ea typeface="Arial"/>
              <a:cs typeface="Arial"/>
              <a:sym typeface="Arial"/>
            </a:endParaRPr>
          </a:p>
        </p:txBody>
      </p:sp>
      <p:pic>
        <p:nvPicPr>
          <p:cNvPr id="1020" name="Google Shape;1020;g38c7e55c319_5_30"/>
          <p:cNvPicPr preferRelativeResize="0"/>
          <p:nvPr/>
        </p:nvPicPr>
        <p:blipFill>
          <a:blip r:embed="rId3">
            <a:alphaModFix/>
          </a:blip>
          <a:stretch>
            <a:fillRect/>
          </a:stretch>
        </p:blipFill>
        <p:spPr>
          <a:xfrm>
            <a:off x="1056275" y="948750"/>
            <a:ext cx="8745773" cy="51559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4"/>
          <p:cNvSpPr txBox="1"/>
          <p:nvPr>
            <p:ph idx="12" type="sldNum"/>
          </p:nvPr>
        </p:nvSpPr>
        <p:spPr>
          <a:xfrm>
            <a:off x="8634413" y="4660105"/>
            <a:ext cx="433500" cy="2739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
        <p:nvSpPr>
          <p:cNvPr id="633" name="Google Shape;633;p4"/>
          <p:cNvSpPr txBox="1"/>
          <p:nvPr>
            <p:ph type="title"/>
          </p:nvPr>
        </p:nvSpPr>
        <p:spPr>
          <a:xfrm>
            <a:off x="996952" y="278127"/>
            <a:ext cx="10515600" cy="1013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en-US"/>
              <a:t>PMWG Invited (i) and Confirmed (c) Members</a:t>
            </a:r>
            <a:endParaRPr/>
          </a:p>
        </p:txBody>
      </p:sp>
      <p:graphicFrame>
        <p:nvGraphicFramePr>
          <p:cNvPr id="634" name="Google Shape;634;p4"/>
          <p:cNvGraphicFramePr/>
          <p:nvPr/>
        </p:nvGraphicFramePr>
        <p:xfrm>
          <a:off x="50805" y="1108325"/>
          <a:ext cx="3000000" cy="3000000"/>
        </p:xfrm>
        <a:graphic>
          <a:graphicData uri="http://schemas.openxmlformats.org/drawingml/2006/table">
            <a:tbl>
              <a:tblPr>
                <a:noFill/>
                <a:tableStyleId>{A990AE5D-A35C-47EE-A839-DA5D08F116A4}</a:tableStyleId>
              </a:tblPr>
              <a:tblGrid>
                <a:gridCol w="1088900"/>
                <a:gridCol w="917100"/>
                <a:gridCol w="3888525"/>
              </a:tblGrid>
              <a:tr h="1524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Carrie </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Adams</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Meritus (i)</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3812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Kelly</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Arthur</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Qlarant QIO (c)</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1524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Ed</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Beranek</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Johns Hopkins Health System (c)</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0957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Zahid</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Butt</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Medisolv Inc.(c) </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305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Tim</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Chizmar</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MIEMSS (c)</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286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Linda</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Costa</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University of Maryland School of Nursing (c)</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1524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Ted</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Delbridge</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MIEMSS (c)</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352425">
                <a:tc>
                  <a:txBody>
                    <a:bodyPr/>
                    <a:lstStyle/>
                    <a:p>
                      <a:pPr indent="0" lvl="0" marL="0" marR="0" rtl="0" algn="l">
                        <a:lnSpc>
                          <a:spcPct val="100000"/>
                        </a:lnSpc>
                        <a:spcBef>
                          <a:spcPts val="0"/>
                        </a:spcBef>
                        <a:spcAft>
                          <a:spcPts val="0"/>
                        </a:spcAft>
                        <a:buClr>
                          <a:srgbClr val="000000"/>
                        </a:buClr>
                        <a:buSzPts val="1400"/>
                        <a:buFont typeface="Arial"/>
                        <a:buNone/>
                      </a:pPr>
                      <a:r>
                        <a:rPr lang="en-US" sz="1200" u="none" cap="none" strike="noStrike"/>
                        <a:t>Shannon</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200" u="none" cap="none" strike="noStrike"/>
                        <a:t>Hall</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Community Behavioral Health Assoc of Maryland (i)</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35242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Theressa</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Lee</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Maryland Health Care Commission (c)</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177800">
                <a:tc>
                  <a:txBody>
                    <a:bodyPr/>
                    <a:lstStyle/>
                    <a:p>
                      <a:pPr indent="0" lvl="0" marL="0" marR="0" rtl="0" algn="l">
                        <a:lnSpc>
                          <a:spcPct val="100000"/>
                        </a:lnSpc>
                        <a:spcBef>
                          <a:spcPts val="0"/>
                        </a:spcBef>
                        <a:spcAft>
                          <a:spcPts val="0"/>
                        </a:spcAft>
                        <a:buClr>
                          <a:srgbClr val="000000"/>
                        </a:buClr>
                        <a:buSzPts val="1400"/>
                        <a:buFont typeface="Arial"/>
                        <a:buNone/>
                      </a:pPr>
                      <a:r>
                        <a:rPr lang="en-US" sz="1200" u="none" cap="none" strike="noStrike"/>
                        <a:t>Staci </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200" u="none" cap="none" strike="noStrike"/>
                        <a:t>Lofton</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200" u="none" cap="none" strike="noStrike"/>
                        <a:t>Families USA (i)</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4767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Angela</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Maule</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Garrett Regional Medical Center (c)</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0957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Patsy</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Mcneil</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Adventist Health (i)</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0957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Stephen</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Michaels</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MedStar Southern Maryland Hospital (c)</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bl>
          </a:graphicData>
        </a:graphic>
      </p:graphicFrame>
      <p:graphicFrame>
        <p:nvGraphicFramePr>
          <p:cNvPr id="635" name="Google Shape;635;p4"/>
          <p:cNvGraphicFramePr/>
          <p:nvPr/>
        </p:nvGraphicFramePr>
        <p:xfrm>
          <a:off x="5945313" y="1108325"/>
          <a:ext cx="3000000" cy="3000000"/>
        </p:xfrm>
        <a:graphic>
          <a:graphicData uri="http://schemas.openxmlformats.org/drawingml/2006/table">
            <a:tbl>
              <a:tblPr>
                <a:noFill/>
                <a:tableStyleId>{A990AE5D-A35C-47EE-A839-DA5D08F116A4}</a:tableStyleId>
              </a:tblPr>
              <a:tblGrid>
                <a:gridCol w="1588875"/>
                <a:gridCol w="1080275"/>
                <a:gridCol w="3526725"/>
              </a:tblGrid>
              <a:tr h="1524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Lily</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Mitchell</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CareFirst (c)</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1524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Sharon</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Neeley</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Maryland Department of Health Medicaid (c)</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5717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Christine </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Nguyen</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Families USA (i)</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5717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Jonathan</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Patrick</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MedStar Health (c) </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667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Nitza</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Santiago</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Lifebridge Health (c)</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667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Dale</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Schumacher</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MedChi, Maryland State Medical Society (i)</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1524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Ed</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Sef</a:t>
                      </a:r>
                      <a:r>
                        <a:rPr lang="en-US" sz="1200"/>
                        <a:t>erian</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Johns Hopkins Health System (c)</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1907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Madeleine "Maddy"</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Shea</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Health Management Associates (c)</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1524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Mike</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Sokolow</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University of Maryland Medical Systems(c)</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1907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Geetika "Geeta"</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Sood</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JHU SOM,Division of Infectious Diseases (c)</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667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Bruce</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VanDerver</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Maryland Physicians Care (c)</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5717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Jamie</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White</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Frederick Health (i)</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5717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Amanda</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Wright</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Maryland Hospital Association (c)</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bl>
          </a:graphicData>
        </a:graphic>
      </p:graphicFrame>
      <p:cxnSp>
        <p:nvCxnSpPr>
          <p:cNvPr id="636" name="Google Shape;636;p4"/>
          <p:cNvCxnSpPr/>
          <p:nvPr/>
        </p:nvCxnSpPr>
        <p:spPr>
          <a:xfrm flipH="1">
            <a:off x="5939655" y="1083367"/>
            <a:ext cx="5700" cy="4872000"/>
          </a:xfrm>
          <a:prstGeom prst="straightConnector1">
            <a:avLst/>
          </a:prstGeom>
          <a:noFill/>
          <a:ln cap="flat" cmpd="sng" w="38100">
            <a:solidFill>
              <a:schemeClr val="dk2"/>
            </a:solidFill>
            <a:prstDash val="solid"/>
            <a:round/>
            <a:headEnd len="sm" w="sm" type="none"/>
            <a:tailEnd len="sm" w="sm" type="none"/>
          </a:ln>
        </p:spPr>
      </p:cxn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4" name="Shape 1024"/>
        <p:cNvGrpSpPr/>
        <p:nvPr/>
      </p:nvGrpSpPr>
      <p:grpSpPr>
        <a:xfrm>
          <a:off x="0" y="0"/>
          <a:ext cx="0" cy="0"/>
          <a:chOff x="0" y="0"/>
          <a:chExt cx="0" cy="0"/>
        </a:xfrm>
      </p:grpSpPr>
      <p:sp>
        <p:nvSpPr>
          <p:cNvPr id="1025" name="Google Shape;1025;g38c7e55c319_5_36"/>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Change in L</a:t>
            </a:r>
            <a:r>
              <a:rPr lang="en-US">
                <a:extLst>
                  <a:ext uri="http://customooxmlschemas.google.com/">
                    <go:slidesCustomData xmlns:go="http://customooxmlschemas.google.com/" textRoundtripDataId="65"/>
                  </a:ext>
                </a:extLst>
              </a:rPr>
              <a:t>OS Over Time for IP-Only Procedures</a:t>
            </a:r>
            <a:r>
              <a:rPr lang="en-US"/>
              <a:t>, 2018 vs 2024</a:t>
            </a:r>
            <a:endParaRPr/>
          </a:p>
        </p:txBody>
      </p:sp>
      <p:sp>
        <p:nvSpPr>
          <p:cNvPr id="1026" name="Google Shape;1026;g38c7e55c319_5_36"/>
          <p:cNvSpPr txBox="1"/>
          <p:nvPr/>
        </p:nvSpPr>
        <p:spPr>
          <a:xfrm>
            <a:off x="930150" y="6257925"/>
            <a:ext cx="81576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dk1"/>
                </a:solidFill>
              </a:rPr>
              <a:t>Based on HSCRC Casemix Inpatient Data, adjusted for severity of illness and APR_DRG using </a:t>
            </a:r>
            <a:endParaRPr>
              <a:solidFill>
                <a:schemeClr val="dk1"/>
              </a:solidFill>
            </a:endParaRPr>
          </a:p>
          <a:p>
            <a:pPr indent="0" lvl="0" marL="0" rtl="0" algn="l">
              <a:spcBef>
                <a:spcPts val="0"/>
              </a:spcBef>
              <a:spcAft>
                <a:spcPts val="0"/>
              </a:spcAft>
              <a:buNone/>
            </a:pPr>
            <a:r>
              <a:rPr lang="en-US">
                <a:solidFill>
                  <a:schemeClr val="dk1"/>
                </a:solidFill>
              </a:rPr>
              <a:t>2018 norms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endParaRPr>
          </a:p>
        </p:txBody>
      </p:sp>
      <p:pic>
        <p:nvPicPr>
          <p:cNvPr id="1027" name="Google Shape;1027;g38c7e55c319_5_36"/>
          <p:cNvPicPr preferRelativeResize="0"/>
          <p:nvPr/>
        </p:nvPicPr>
        <p:blipFill>
          <a:blip r:embed="rId3">
            <a:alphaModFix/>
          </a:blip>
          <a:stretch>
            <a:fillRect/>
          </a:stretch>
        </p:blipFill>
        <p:spPr>
          <a:xfrm>
            <a:off x="1589875" y="1034215"/>
            <a:ext cx="9148330" cy="500437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1" name="Shape 1031"/>
        <p:cNvGrpSpPr/>
        <p:nvPr/>
      </p:nvGrpSpPr>
      <p:grpSpPr>
        <a:xfrm>
          <a:off x="0" y="0"/>
          <a:ext cx="0" cy="0"/>
          <a:chOff x="0" y="0"/>
          <a:chExt cx="0" cy="0"/>
        </a:xfrm>
      </p:grpSpPr>
      <p:sp>
        <p:nvSpPr>
          <p:cNvPr id="1032" name="Google Shape;1032;g38c7e55c319_5_43"/>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LOS Increase is Concentrated in Non-Commercial Benes</a:t>
            </a:r>
            <a:endParaRPr/>
          </a:p>
        </p:txBody>
      </p:sp>
      <p:sp>
        <p:nvSpPr>
          <p:cNvPr id="1033" name="Google Shape;1033;g38c7e55c319_5_43"/>
          <p:cNvSpPr txBox="1"/>
          <p:nvPr/>
        </p:nvSpPr>
        <p:spPr>
          <a:xfrm>
            <a:off x="930150" y="6257925"/>
            <a:ext cx="81540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dk1"/>
                </a:solidFill>
              </a:rPr>
              <a:t>Note: Based on HSCRC Casemix Inpatient Data, adjusted for severity of illness and APR_DRG using </a:t>
            </a:r>
            <a:endParaRPr>
              <a:solidFill>
                <a:schemeClr val="dk1"/>
              </a:solidFill>
            </a:endParaRPr>
          </a:p>
          <a:p>
            <a:pPr indent="0" lvl="0" marL="0" rtl="0" algn="l">
              <a:spcBef>
                <a:spcPts val="0"/>
              </a:spcBef>
              <a:spcAft>
                <a:spcPts val="0"/>
              </a:spcAft>
              <a:buNone/>
            </a:pPr>
            <a:r>
              <a:rPr lang="en-US">
                <a:solidFill>
                  <a:schemeClr val="dk1"/>
                </a:solidFill>
              </a:rPr>
              <a:t>2018 norms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endParaRPr>
          </a:p>
        </p:txBody>
      </p:sp>
      <p:pic>
        <p:nvPicPr>
          <p:cNvPr id="1034" name="Google Shape;1034;g38c7e55c319_5_43"/>
          <p:cNvPicPr preferRelativeResize="0"/>
          <p:nvPr/>
        </p:nvPicPr>
        <p:blipFill>
          <a:blip r:embed="rId3">
            <a:alphaModFix/>
          </a:blip>
          <a:stretch>
            <a:fillRect/>
          </a:stretch>
        </p:blipFill>
        <p:spPr>
          <a:xfrm>
            <a:off x="930150" y="948740"/>
            <a:ext cx="9068955" cy="5004372"/>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8" name="Shape 1038"/>
        <p:cNvGrpSpPr/>
        <p:nvPr/>
      </p:nvGrpSpPr>
      <p:grpSpPr>
        <a:xfrm>
          <a:off x="0" y="0"/>
          <a:ext cx="0" cy="0"/>
          <a:chOff x="0" y="0"/>
          <a:chExt cx="0" cy="0"/>
        </a:xfrm>
      </p:grpSpPr>
      <p:sp>
        <p:nvSpPr>
          <p:cNvPr id="1039" name="Google Shape;1039;g38c7e55c319_5_50"/>
          <p:cNvSpPr txBox="1"/>
          <p:nvPr>
            <p:ph type="title"/>
          </p:nvPr>
        </p:nvSpPr>
        <p:spPr>
          <a:xfrm>
            <a:off x="835000" y="347850"/>
            <a:ext cx="10947000" cy="70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Post-Acute Discharges Are a Major Driver of LOS</a:t>
            </a:r>
            <a:endParaRPr/>
          </a:p>
        </p:txBody>
      </p:sp>
      <p:sp>
        <p:nvSpPr>
          <p:cNvPr id="1040" name="Google Shape;1040;g38c7e55c319_5_50"/>
          <p:cNvSpPr txBox="1"/>
          <p:nvPr/>
        </p:nvSpPr>
        <p:spPr>
          <a:xfrm>
            <a:off x="930150" y="6257925"/>
            <a:ext cx="4234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0" i="0" lang="en-US" sz="1400" u="none" cap="none" strike="noStrike">
                <a:solidFill>
                  <a:schemeClr val="dk1"/>
                </a:solidFill>
                <a:latin typeface="Arial"/>
                <a:ea typeface="Arial"/>
                <a:cs typeface="Arial"/>
                <a:sym typeface="Arial"/>
              </a:rPr>
              <a:t>Source: HSCRC Casemix All Payer Inpatient data</a:t>
            </a:r>
            <a:endParaRPr b="0" i="0" sz="2800" u="none" cap="none" strike="noStrike">
              <a:solidFill>
                <a:schemeClr val="dk1"/>
              </a:solidFill>
              <a:latin typeface="Arial"/>
              <a:ea typeface="Arial"/>
              <a:cs typeface="Arial"/>
              <a:sym typeface="Arial"/>
            </a:endParaRPr>
          </a:p>
        </p:txBody>
      </p:sp>
      <p:pic>
        <p:nvPicPr>
          <p:cNvPr id="1041" name="Google Shape;1041;g38c7e55c319_5_50"/>
          <p:cNvPicPr preferRelativeResize="0"/>
          <p:nvPr/>
        </p:nvPicPr>
        <p:blipFill>
          <a:blip r:embed="rId3">
            <a:alphaModFix/>
          </a:blip>
          <a:stretch>
            <a:fillRect/>
          </a:stretch>
        </p:blipFill>
        <p:spPr>
          <a:xfrm>
            <a:off x="1064575" y="1056050"/>
            <a:ext cx="9449974" cy="50494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6" name="Shape 1046"/>
        <p:cNvGrpSpPr/>
        <p:nvPr/>
      </p:nvGrpSpPr>
      <p:grpSpPr>
        <a:xfrm>
          <a:off x="0" y="0"/>
          <a:ext cx="0" cy="0"/>
          <a:chOff x="0" y="0"/>
          <a:chExt cx="0" cy="0"/>
        </a:xfrm>
      </p:grpSpPr>
      <p:sp>
        <p:nvSpPr>
          <p:cNvPr id="1047" name="Google Shape;1047;g38c7e55c319_5_56"/>
          <p:cNvSpPr txBox="1"/>
          <p:nvPr>
            <p:ph idx="1" type="body"/>
          </p:nvPr>
        </p:nvSpPr>
        <p:spPr>
          <a:xfrm>
            <a:off x="971550" y="1133475"/>
            <a:ext cx="10515600" cy="4869300"/>
          </a:xfrm>
          <a:prstGeom prst="rect">
            <a:avLst/>
          </a:prstGeom>
        </p:spPr>
        <p:txBody>
          <a:bodyPr anchorCtr="0" anchor="t" bIns="45700" lIns="91425" spcFirstLastPara="1" rIns="91425" wrap="square" tIns="45700">
            <a:normAutofit/>
          </a:bodyPr>
          <a:lstStyle/>
          <a:p>
            <a:pPr indent="0" lvl="0" marL="0" rtl="0" algn="l">
              <a:lnSpc>
                <a:spcPct val="120000"/>
              </a:lnSpc>
              <a:spcBef>
                <a:spcPts val="1000"/>
              </a:spcBef>
              <a:spcAft>
                <a:spcPts val="0"/>
              </a:spcAft>
              <a:buNone/>
            </a:pPr>
            <a:r>
              <a:rPr lang="en-US"/>
              <a:t>Key points: </a:t>
            </a:r>
            <a:endParaRPr/>
          </a:p>
          <a:p>
            <a:pPr indent="-355600" lvl="0" marL="457200" rtl="0" algn="l">
              <a:lnSpc>
                <a:spcPct val="120000"/>
              </a:lnSpc>
              <a:spcBef>
                <a:spcPts val="1000"/>
              </a:spcBef>
              <a:spcAft>
                <a:spcPts val="0"/>
              </a:spcAft>
              <a:buSzPts val="2000"/>
              <a:buChar char="•"/>
            </a:pPr>
            <a:r>
              <a:rPr lang="en-US"/>
              <a:t>The policy will measure inpatient hospital LOS across all-payer, all-cause admissions for acute, chronic, inpatient psychiatry, and specialty hospitals. </a:t>
            </a:r>
            <a:endParaRPr/>
          </a:p>
          <a:p>
            <a:pPr indent="0" lvl="0" marL="0" rtl="0" algn="l">
              <a:lnSpc>
                <a:spcPct val="120000"/>
              </a:lnSpc>
              <a:spcBef>
                <a:spcPts val="1000"/>
              </a:spcBef>
              <a:spcAft>
                <a:spcPts val="0"/>
              </a:spcAft>
              <a:buNone/>
            </a:pPr>
            <a:r>
              <a:rPr lang="en-US"/>
              <a:t>Proposed exclusions:</a:t>
            </a:r>
            <a:endParaRPr/>
          </a:p>
          <a:p>
            <a:pPr indent="-401079" lvl="0" marL="457200" rtl="0" algn="l">
              <a:lnSpc>
                <a:spcPct val="120000"/>
              </a:lnSpc>
              <a:spcBef>
                <a:spcPts val="1000"/>
              </a:spcBef>
              <a:spcAft>
                <a:spcPts val="0"/>
              </a:spcAft>
              <a:buSzPts val="2716"/>
              <a:buChar char="•"/>
            </a:pPr>
            <a:r>
              <a:rPr lang="en-US" sz="2616"/>
              <a:t>Discharges leaving against medical advice</a:t>
            </a:r>
            <a:endParaRPr sz="2616"/>
          </a:p>
          <a:p>
            <a:pPr indent="-401079" lvl="0" marL="457200" rtl="0" algn="l">
              <a:lnSpc>
                <a:spcPct val="120000"/>
              </a:lnSpc>
              <a:spcBef>
                <a:spcPts val="0"/>
              </a:spcBef>
              <a:spcAft>
                <a:spcPts val="0"/>
              </a:spcAft>
              <a:buSzPts val="2716"/>
              <a:buChar char="•"/>
            </a:pPr>
            <a:r>
              <a:rPr lang="en-US" sz="2616"/>
              <a:t>Same and next day transfers</a:t>
            </a:r>
            <a:endParaRPr sz="2616"/>
          </a:p>
          <a:p>
            <a:pPr indent="-401079" lvl="0" marL="457200" rtl="0" algn="l">
              <a:lnSpc>
                <a:spcPct val="120000"/>
              </a:lnSpc>
              <a:spcBef>
                <a:spcPts val="0"/>
              </a:spcBef>
              <a:spcAft>
                <a:spcPts val="0"/>
              </a:spcAft>
              <a:buSzPts val="2716"/>
              <a:buChar char="•"/>
            </a:pPr>
            <a:r>
              <a:rPr lang="en-US" sz="2616"/>
              <a:t>Expired cases</a:t>
            </a:r>
            <a:endParaRPr sz="2616"/>
          </a:p>
          <a:p>
            <a:pPr indent="-401079" lvl="0" marL="457200" rtl="0" algn="l">
              <a:lnSpc>
                <a:spcPct val="120000"/>
              </a:lnSpc>
              <a:spcBef>
                <a:spcPts val="0"/>
              </a:spcBef>
              <a:spcAft>
                <a:spcPts val="0"/>
              </a:spcAft>
              <a:buSzPts val="2716"/>
              <a:buChar char="•"/>
            </a:pPr>
            <a:r>
              <a:rPr lang="en-US" sz="2616"/>
              <a:t>Shock trauma</a:t>
            </a:r>
            <a:endParaRPr sz="3116"/>
          </a:p>
        </p:txBody>
      </p:sp>
      <p:sp>
        <p:nvSpPr>
          <p:cNvPr id="1048" name="Google Shape;1048;g38c7e55c319_5_56"/>
          <p:cNvSpPr txBox="1"/>
          <p:nvPr>
            <p:ph idx="12" type="sldNum"/>
          </p:nvPr>
        </p:nvSpPr>
        <p:spPr>
          <a:xfrm>
            <a:off x="11512550" y="6213474"/>
            <a:ext cx="5778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600"/>
              <a:buFont typeface="Arial"/>
              <a:buNone/>
            </a:pPr>
            <a:fld id="{00000000-1234-1234-1234-123412341234}" type="slidenum">
              <a:rPr lang="en-US"/>
              <a:t>‹#›</a:t>
            </a:fld>
            <a:endParaRPr/>
          </a:p>
        </p:txBody>
      </p:sp>
      <p:sp>
        <p:nvSpPr>
          <p:cNvPr id="1049" name="Google Shape;1049;g38c7e55c319_5_56"/>
          <p:cNvSpPr txBox="1"/>
          <p:nvPr>
            <p:ph type="title"/>
          </p:nvPr>
        </p:nvSpPr>
        <p:spPr>
          <a:xfrm>
            <a:off x="972127" y="347853"/>
            <a:ext cx="10515600" cy="60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800"/>
              <a:buFont typeface="Arial"/>
              <a:buNone/>
            </a:pPr>
            <a:r>
              <a:rPr lang="en-US"/>
              <a:t>Measurement</a:t>
            </a:r>
            <a:endParaRPr/>
          </a:p>
          <a:p>
            <a:pPr indent="0" lvl="0" marL="0" rtl="0" algn="l">
              <a:spcBef>
                <a:spcPts val="0"/>
              </a:spcBef>
              <a:spcAft>
                <a:spcPts val="0"/>
              </a:spcAft>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4" name="Shape 1054"/>
        <p:cNvGrpSpPr/>
        <p:nvPr/>
      </p:nvGrpSpPr>
      <p:grpSpPr>
        <a:xfrm>
          <a:off x="0" y="0"/>
          <a:ext cx="0" cy="0"/>
          <a:chOff x="0" y="0"/>
          <a:chExt cx="0" cy="0"/>
        </a:xfrm>
      </p:grpSpPr>
      <p:sp>
        <p:nvSpPr>
          <p:cNvPr id="1055" name="Google Shape;1055;g38c7e55c319_5_63"/>
          <p:cNvSpPr txBox="1"/>
          <p:nvPr>
            <p:ph idx="1" type="body"/>
          </p:nvPr>
        </p:nvSpPr>
        <p:spPr>
          <a:xfrm>
            <a:off x="971550" y="1133475"/>
            <a:ext cx="10515600" cy="5079900"/>
          </a:xfrm>
          <a:prstGeom prst="rect">
            <a:avLst/>
          </a:prstGeom>
        </p:spPr>
        <p:txBody>
          <a:bodyPr anchorCtr="0" anchor="t" bIns="45700" lIns="91425" spcFirstLastPara="1" rIns="91425" wrap="square" tIns="45700">
            <a:normAutofit/>
          </a:bodyPr>
          <a:lstStyle/>
          <a:p>
            <a:pPr indent="-355600" lvl="0" marL="457200" rtl="0" algn="l">
              <a:lnSpc>
                <a:spcPct val="120000"/>
              </a:lnSpc>
              <a:spcBef>
                <a:spcPts val="1000"/>
              </a:spcBef>
              <a:spcAft>
                <a:spcPts val="0"/>
              </a:spcAft>
              <a:buSzPts val="2000"/>
              <a:buChar char="•"/>
            </a:pPr>
            <a:r>
              <a:rPr lang="en-US"/>
              <a:t>Expected LOS for </a:t>
            </a:r>
            <a:r>
              <a:rPr lang="en-US">
                <a:extLst>
                  <a:ext uri="http://customooxmlschemas.google.com/">
                    <go:slidesCustomData xmlns:go="http://customooxmlschemas.google.com/" textRoundtripDataId="66"/>
                  </a:ext>
                </a:extLst>
              </a:rPr>
              <a:t>each</a:t>
            </a:r>
            <a:r>
              <a:rPr lang="en-US"/>
              <a:t> patient will be estimated using the base-year mean for each severity of illness (SOI) category within APR-DRG categories from HSCRC casemix</a:t>
            </a:r>
            <a:endParaRPr/>
          </a:p>
          <a:p>
            <a:pPr indent="-355600" lvl="0" marL="457200" rtl="0" algn="l">
              <a:lnSpc>
                <a:spcPct val="120000"/>
              </a:lnSpc>
              <a:spcBef>
                <a:spcPts val="1000"/>
              </a:spcBef>
              <a:spcAft>
                <a:spcPts val="0"/>
              </a:spcAft>
              <a:buSzPts val="2000"/>
              <a:buChar char="•"/>
            </a:pPr>
            <a:r>
              <a:rPr lang="en-US"/>
              <a:t>Expected LOS for each hospital will be derived by summing the expected LOS for each patient discharged during the measurement period</a:t>
            </a:r>
            <a:endParaRPr/>
          </a:p>
          <a:p>
            <a:pPr indent="-355600" lvl="0" marL="457200" rtl="0" algn="l">
              <a:lnSpc>
                <a:spcPct val="120000"/>
              </a:lnSpc>
              <a:spcBef>
                <a:spcPts val="1000"/>
              </a:spcBef>
              <a:spcAft>
                <a:spcPts val="0"/>
              </a:spcAft>
              <a:buSzPts val="2000"/>
              <a:buChar char="•"/>
            </a:pPr>
            <a:r>
              <a:rPr lang="en-US"/>
              <a:t>Adjusted LOS is </a:t>
            </a:r>
            <a:r>
              <a:rPr i="1" lang="en-US"/>
              <a:t>Observed LOS/ Expected LOS * Statewide LOS</a:t>
            </a:r>
            <a:endParaRPr/>
          </a:p>
          <a:p>
            <a:pPr indent="-355600" lvl="0" marL="457200" rtl="0" algn="l">
              <a:lnSpc>
                <a:spcPct val="120000"/>
              </a:lnSpc>
              <a:spcBef>
                <a:spcPts val="1000"/>
              </a:spcBef>
              <a:spcAft>
                <a:spcPts val="0"/>
              </a:spcAft>
              <a:buSzPts val="2000"/>
              <a:buChar char="•"/>
            </a:pPr>
            <a:r>
              <a:rPr lang="en-US"/>
              <a:t>CY 2018 will be used to calculate statewide averages (normative values), as well as attainment benchmark/threshold values.</a:t>
            </a:r>
            <a:endParaRPr/>
          </a:p>
          <a:p>
            <a:pPr indent="-355600" lvl="0" marL="457200" rtl="0" algn="l">
              <a:lnSpc>
                <a:spcPct val="120000"/>
              </a:lnSpc>
              <a:spcBef>
                <a:spcPts val="1000"/>
              </a:spcBef>
              <a:spcAft>
                <a:spcPts val="1000"/>
              </a:spcAft>
              <a:buSzPts val="2000"/>
              <a:buChar char="•"/>
            </a:pPr>
            <a:r>
              <a:rPr lang="en-US"/>
              <a:t>Performance period: CY26 or upon policy approval </a:t>
            </a:r>
            <a:endParaRPr/>
          </a:p>
        </p:txBody>
      </p:sp>
      <p:sp>
        <p:nvSpPr>
          <p:cNvPr id="1056" name="Google Shape;1056;g38c7e55c319_5_63"/>
          <p:cNvSpPr txBox="1"/>
          <p:nvPr>
            <p:ph idx="12" type="sldNum"/>
          </p:nvPr>
        </p:nvSpPr>
        <p:spPr>
          <a:xfrm>
            <a:off x="11512550" y="6213474"/>
            <a:ext cx="5778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600"/>
              <a:buFont typeface="Arial"/>
              <a:buNone/>
            </a:pPr>
            <a:fld id="{00000000-1234-1234-1234-123412341234}" type="slidenum">
              <a:rPr lang="en-US"/>
              <a:t>‹#›</a:t>
            </a:fld>
            <a:endParaRPr/>
          </a:p>
        </p:txBody>
      </p:sp>
      <p:sp>
        <p:nvSpPr>
          <p:cNvPr id="1057" name="Google Shape;1057;g38c7e55c319_5_63"/>
          <p:cNvSpPr txBox="1"/>
          <p:nvPr>
            <p:ph type="title"/>
          </p:nvPr>
        </p:nvSpPr>
        <p:spPr>
          <a:xfrm>
            <a:off x="972127" y="347853"/>
            <a:ext cx="10515600" cy="60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Proposed Risk Adjustment</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1" name="Shape 1061"/>
        <p:cNvGrpSpPr/>
        <p:nvPr/>
      </p:nvGrpSpPr>
      <p:grpSpPr>
        <a:xfrm>
          <a:off x="0" y="0"/>
          <a:ext cx="0" cy="0"/>
          <a:chOff x="0" y="0"/>
          <a:chExt cx="0" cy="0"/>
        </a:xfrm>
      </p:grpSpPr>
      <p:sp>
        <p:nvSpPr>
          <p:cNvPr id="1062" name="Google Shape;1062;g38c7e55c319_5_70"/>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p>
            <a:pPr indent="-355600" lvl="0" marL="457200" rtl="0" algn="l">
              <a:lnSpc>
                <a:spcPct val="120000"/>
              </a:lnSpc>
              <a:spcBef>
                <a:spcPts val="1000"/>
              </a:spcBef>
              <a:spcAft>
                <a:spcPts val="0"/>
              </a:spcAft>
              <a:buSzPts val="2000"/>
              <a:buChar char="•"/>
            </a:pPr>
            <a:r>
              <a:rPr lang="en-US"/>
              <a:t>Improvement-only policy would not necessarily reward hospitals that have invested in managing LOS in previous years</a:t>
            </a:r>
            <a:endParaRPr/>
          </a:p>
          <a:p>
            <a:pPr indent="-355600" lvl="0" marL="457200" rtl="0" algn="l">
              <a:lnSpc>
                <a:spcPct val="120000"/>
              </a:lnSpc>
              <a:spcBef>
                <a:spcPts val="1000"/>
              </a:spcBef>
              <a:spcAft>
                <a:spcPts val="0"/>
              </a:spcAft>
              <a:buSzPts val="2000"/>
              <a:buChar char="•"/>
            </a:pPr>
            <a:r>
              <a:rPr lang="en-US"/>
              <a:t>Attainment-only policy could discourage hospitals with longest LOS from investing in improvements</a:t>
            </a:r>
            <a:endParaRPr/>
          </a:p>
          <a:p>
            <a:pPr indent="-355600" lvl="0" marL="457200" rtl="0" algn="l">
              <a:lnSpc>
                <a:spcPct val="120000"/>
              </a:lnSpc>
              <a:spcBef>
                <a:spcPts val="1000"/>
              </a:spcBef>
              <a:spcAft>
                <a:spcPts val="0"/>
              </a:spcAft>
              <a:buSzPts val="2000"/>
              <a:buChar char="•"/>
            </a:pPr>
            <a:r>
              <a:rPr lang="en-US"/>
              <a:t>Better of improvement/attainment both recognizes prior investment and encourages future investment</a:t>
            </a:r>
            <a:endParaRPr/>
          </a:p>
          <a:p>
            <a:pPr indent="-355600" lvl="0" marL="457200" rtl="0" algn="l">
              <a:lnSpc>
                <a:spcPct val="114000"/>
              </a:lnSpc>
              <a:spcBef>
                <a:spcPts val="1000"/>
              </a:spcBef>
              <a:spcAft>
                <a:spcPts val="0"/>
              </a:spcAft>
              <a:buSzPts val="2000"/>
              <a:buChar char="•"/>
            </a:pPr>
            <a:r>
              <a:rPr lang="en-US"/>
              <a:t>Reward + penalty would likely provide appropriate incentives</a:t>
            </a:r>
            <a:endParaRPr/>
          </a:p>
        </p:txBody>
      </p:sp>
      <p:sp>
        <p:nvSpPr>
          <p:cNvPr id="1063" name="Google Shape;1063;g38c7e55c319_5_70"/>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lang="en-US"/>
              <a:t>Incentive Considerations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7" name="Shape 1067"/>
        <p:cNvGrpSpPr/>
        <p:nvPr/>
      </p:nvGrpSpPr>
      <p:grpSpPr>
        <a:xfrm>
          <a:off x="0" y="0"/>
          <a:ext cx="0" cy="0"/>
          <a:chOff x="0" y="0"/>
          <a:chExt cx="0" cy="0"/>
        </a:xfrm>
      </p:grpSpPr>
      <p:sp>
        <p:nvSpPr>
          <p:cNvPr id="1068" name="Google Shape;1068;g38c7e55c319_5_75"/>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p>
            <a:pPr indent="-355600" lvl="0" marL="457200" rtl="0" algn="l">
              <a:lnSpc>
                <a:spcPct val="120000"/>
              </a:lnSpc>
              <a:spcBef>
                <a:spcPts val="1000"/>
              </a:spcBef>
              <a:spcAft>
                <a:spcPts val="0"/>
              </a:spcAft>
              <a:buSzPts val="2000"/>
              <a:buChar char="•"/>
            </a:pPr>
            <a:r>
              <a:rPr lang="en-US"/>
              <a:t>Key considerations</a:t>
            </a:r>
            <a:endParaRPr/>
          </a:p>
          <a:p>
            <a:pPr indent="-342900" lvl="1" marL="914400" rtl="0" algn="l">
              <a:lnSpc>
                <a:spcPct val="120000"/>
              </a:lnSpc>
              <a:spcBef>
                <a:spcPts val="1000"/>
              </a:spcBef>
              <a:spcAft>
                <a:spcPts val="0"/>
              </a:spcAft>
              <a:buSzPts val="1800"/>
              <a:buChar char="•"/>
            </a:pPr>
            <a:r>
              <a:rPr lang="en-US"/>
              <a:t>Relationship to other quality programs</a:t>
            </a:r>
            <a:endParaRPr/>
          </a:p>
          <a:p>
            <a:pPr indent="-342900" lvl="1" marL="914400" rtl="0" algn="l">
              <a:lnSpc>
                <a:spcPct val="120000"/>
              </a:lnSpc>
              <a:spcBef>
                <a:spcPts val="1000"/>
              </a:spcBef>
              <a:spcAft>
                <a:spcPts val="0"/>
              </a:spcAft>
              <a:buSzPts val="1800"/>
              <a:buChar char="•"/>
            </a:pPr>
            <a:r>
              <a:rPr lang="en-US"/>
              <a:t>Sensitivity to unanticipated consequences</a:t>
            </a:r>
            <a:endParaRPr/>
          </a:p>
          <a:p>
            <a:pPr indent="-342900" lvl="1" marL="914400" rtl="0" algn="l">
              <a:lnSpc>
                <a:spcPct val="120000"/>
              </a:lnSpc>
              <a:spcBef>
                <a:spcPts val="1000"/>
              </a:spcBef>
              <a:spcAft>
                <a:spcPts val="0"/>
              </a:spcAft>
              <a:buSzPts val="1800"/>
              <a:buChar char="•"/>
            </a:pPr>
            <a:r>
              <a:rPr lang="en-US"/>
              <a:t>Incentive large enough to spur improvement </a:t>
            </a:r>
            <a:endParaRPr/>
          </a:p>
          <a:p>
            <a:pPr indent="-355600" lvl="0" marL="457200" rtl="0" algn="l">
              <a:lnSpc>
                <a:spcPct val="120000"/>
              </a:lnSpc>
              <a:spcBef>
                <a:spcPts val="1000"/>
              </a:spcBef>
              <a:spcAft>
                <a:spcPts val="0"/>
              </a:spcAft>
              <a:buSzPts val="2000"/>
              <a:buChar char="•"/>
            </a:pPr>
            <a:r>
              <a:rPr lang="en-US"/>
              <a:t>If LOS incentive exceeds RRIP, it would potentially encourage early discharge from hospital and worsen patient outcomes</a:t>
            </a:r>
            <a:endParaRPr/>
          </a:p>
          <a:p>
            <a:pPr indent="-355600" lvl="0" marL="457200" rtl="0" algn="l">
              <a:lnSpc>
                <a:spcPct val="120000"/>
              </a:lnSpc>
              <a:spcBef>
                <a:spcPts val="1000"/>
              </a:spcBef>
              <a:spcAft>
                <a:spcPts val="1000"/>
              </a:spcAft>
              <a:buSzPts val="2000"/>
              <a:buChar char="•"/>
            </a:pPr>
            <a:r>
              <a:rPr lang="en-US"/>
              <a:t>Therefore, revenue at risk &lt; 2% is appropriate</a:t>
            </a:r>
            <a:endParaRPr/>
          </a:p>
        </p:txBody>
      </p:sp>
      <p:sp>
        <p:nvSpPr>
          <p:cNvPr id="1069" name="Google Shape;1069;g38c7e55c319_5_75"/>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lang="en-US" sz="2400"/>
              <a:t>Revenue at Risk</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3" name="Shape 1073"/>
        <p:cNvGrpSpPr/>
        <p:nvPr/>
      </p:nvGrpSpPr>
      <p:grpSpPr>
        <a:xfrm>
          <a:off x="0" y="0"/>
          <a:ext cx="0" cy="0"/>
          <a:chOff x="0" y="0"/>
          <a:chExt cx="0" cy="0"/>
        </a:xfrm>
      </p:grpSpPr>
      <p:sp>
        <p:nvSpPr>
          <p:cNvPr id="1074" name="Google Shape;1074;g38c7e55c319_5_80"/>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p>
            <a:pPr indent="-355600" lvl="0" marL="457200" rtl="0" algn="l">
              <a:lnSpc>
                <a:spcPct val="114000"/>
              </a:lnSpc>
              <a:spcBef>
                <a:spcPts val="1000"/>
              </a:spcBef>
              <a:spcAft>
                <a:spcPts val="0"/>
              </a:spcAft>
              <a:buSzPts val="2000"/>
              <a:buChar char="•"/>
            </a:pPr>
            <a:r>
              <a:rPr lang="en-US"/>
              <a:t>Connection to Medicare VBP </a:t>
            </a:r>
            <a:r>
              <a:rPr lang="en-US">
                <a:extLst>
                  <a:ext uri="http://customooxmlschemas.google.com/">
                    <go:slidesCustomData xmlns:go="http://customooxmlschemas.google.com/" textRoundtripDataId="67"/>
                  </a:ext>
                </a:extLst>
              </a:rPr>
              <a:t>efficiency </a:t>
            </a:r>
            <a:r>
              <a:rPr lang="en-US"/>
              <a:t>domain</a:t>
            </a:r>
            <a:endParaRPr/>
          </a:p>
          <a:p>
            <a:pPr indent="-355600" lvl="0" marL="457200" rtl="0" algn="l">
              <a:lnSpc>
                <a:spcPct val="114000"/>
              </a:lnSpc>
              <a:spcBef>
                <a:spcPts val="1000"/>
              </a:spcBef>
              <a:spcAft>
                <a:spcPts val="0"/>
              </a:spcAft>
              <a:buSzPts val="2000"/>
              <a:buChar char="•"/>
            </a:pPr>
            <a:r>
              <a:rPr lang="en-US"/>
              <a:t>Reporting</a:t>
            </a:r>
            <a:endParaRPr/>
          </a:p>
          <a:p>
            <a:pPr indent="-355600" lvl="0" marL="457200" rtl="0" algn="l">
              <a:lnSpc>
                <a:spcPct val="114000"/>
              </a:lnSpc>
              <a:spcBef>
                <a:spcPts val="1000"/>
              </a:spcBef>
              <a:spcAft>
                <a:spcPts val="0"/>
              </a:spcAft>
              <a:buSzPts val="2000"/>
              <a:buChar char="•"/>
            </a:pPr>
            <a:r>
              <a:rPr lang="en-US"/>
              <a:t>Monitoring for unintended consequences</a:t>
            </a:r>
            <a:endParaRPr/>
          </a:p>
        </p:txBody>
      </p:sp>
      <p:sp>
        <p:nvSpPr>
          <p:cNvPr id="1075" name="Google Shape;1075;g38c7e55c319_5_80"/>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lang="en-US"/>
              <a:t>Topics for Further Discussion</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0" name="Shape 1080"/>
        <p:cNvGrpSpPr/>
        <p:nvPr/>
      </p:nvGrpSpPr>
      <p:grpSpPr>
        <a:xfrm>
          <a:off x="0" y="0"/>
          <a:ext cx="0" cy="0"/>
          <a:chOff x="0" y="0"/>
          <a:chExt cx="0" cy="0"/>
        </a:xfrm>
      </p:grpSpPr>
      <p:sp>
        <p:nvSpPr>
          <p:cNvPr id="1081" name="Google Shape;1081;p29"/>
          <p:cNvSpPr txBox="1"/>
          <p:nvPr>
            <p:ph type="title"/>
          </p:nvPr>
        </p:nvSpPr>
        <p:spPr>
          <a:xfrm>
            <a:off x="838200" y="2719577"/>
            <a:ext cx="10515600" cy="32166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SzPts val="3200"/>
              <a:buNone/>
            </a:pPr>
            <a:r>
              <a:rPr lang="en-US"/>
              <a:t>Emergency Department Updates:</a:t>
            </a:r>
            <a:endParaRPr/>
          </a:p>
          <a:p>
            <a:pPr indent="0" lvl="0" marL="0" rtl="0" algn="r">
              <a:lnSpc>
                <a:spcPct val="90000"/>
              </a:lnSpc>
              <a:spcBef>
                <a:spcPts val="0"/>
              </a:spcBef>
              <a:spcAft>
                <a:spcPts val="0"/>
              </a:spcAft>
              <a:buSzPts val="3200"/>
              <a:buNone/>
            </a:pPr>
            <a:r>
              <a:t/>
            </a:r>
            <a:endParaRPr/>
          </a:p>
          <a:p>
            <a:pPr indent="-368300" lvl="0" marL="457200" rtl="0" algn="l">
              <a:lnSpc>
                <a:spcPct val="100000"/>
              </a:lnSpc>
              <a:spcBef>
                <a:spcPts val="1000"/>
              </a:spcBef>
              <a:spcAft>
                <a:spcPts val="0"/>
              </a:spcAft>
              <a:buSzPts val="2200"/>
              <a:buChar char="•"/>
            </a:pPr>
            <a:r>
              <a:rPr lang="en-US" sz="2200">
                <a:solidFill>
                  <a:srgbClr val="0066CC"/>
                </a:solidFill>
                <a:extLst>
                  <a:ext uri="http://customooxmlschemas.google.com/">
                    <go:slidesCustomData xmlns:go="http://customooxmlschemas.google.com/" textRoundtripDataId="68"/>
                  </a:ext>
                </a:extLst>
              </a:rPr>
              <a:t>ED Wait Time Reduction Commission </a:t>
            </a:r>
            <a:r>
              <a:rPr lang="en-US" sz="2200">
                <a:solidFill>
                  <a:srgbClr val="0066CC"/>
                </a:solidFill>
              </a:rPr>
              <a:t>Legislative Report Status</a:t>
            </a:r>
            <a:endParaRPr sz="2200">
              <a:solidFill>
                <a:srgbClr val="0066CC"/>
              </a:solidFill>
            </a:endParaRPr>
          </a:p>
          <a:p>
            <a:pPr indent="-368300" lvl="1" marL="914400" rtl="0" algn="l">
              <a:spcBef>
                <a:spcPts val="1000"/>
              </a:spcBef>
              <a:spcAft>
                <a:spcPts val="0"/>
              </a:spcAft>
              <a:buClr>
                <a:srgbClr val="0066CC"/>
              </a:buClr>
              <a:buSzPts val="2200"/>
              <a:buChar char="•"/>
            </a:pPr>
            <a:r>
              <a:rPr lang="en-US" sz="2200">
                <a:solidFill>
                  <a:srgbClr val="0066CC"/>
                </a:solidFill>
              </a:rPr>
              <a:t>ED Best Practices Draft Policy</a:t>
            </a:r>
            <a:endParaRPr sz="2200">
              <a:solidFill>
                <a:srgbClr val="0066CC"/>
              </a:solidFill>
            </a:endParaRPr>
          </a:p>
          <a:p>
            <a:pPr indent="-368300" lvl="1" marL="914400" rtl="0" algn="l">
              <a:spcBef>
                <a:spcPts val="1000"/>
              </a:spcBef>
              <a:spcAft>
                <a:spcPts val="0"/>
              </a:spcAft>
              <a:buClr>
                <a:srgbClr val="0066CC"/>
              </a:buClr>
              <a:buSzPts val="2200"/>
              <a:buChar char="•"/>
            </a:pPr>
            <a:r>
              <a:rPr lang="en-US" sz="2200">
                <a:solidFill>
                  <a:srgbClr val="0066CC"/>
                </a:solidFill>
                <a:extLst>
                  <a:ext uri="http://customooxmlschemas.google.com/">
                    <go:slidesCustomData xmlns:go="http://customooxmlschemas.google.com/" textRoundtripDataId="69"/>
                  </a:ext>
                </a:extLst>
              </a:rPr>
              <a:t>ED LOS Risk-Adjustment Measure for RY27 QBR</a:t>
            </a:r>
            <a:endParaRPr sz="2200"/>
          </a:p>
          <a:p>
            <a:pPr indent="0" lvl="0" marL="0" rtl="0" algn="r">
              <a:lnSpc>
                <a:spcPct val="90000"/>
              </a:lnSpc>
              <a:spcBef>
                <a:spcPts val="1000"/>
              </a:spcBef>
              <a:spcAft>
                <a:spcPts val="0"/>
              </a:spcAft>
              <a:buSzPts val="3200"/>
              <a:buNone/>
            </a:pPr>
            <a:r>
              <a:t/>
            </a:r>
            <a:endParaRPr sz="2900">
              <a:solidFill>
                <a:srgbClr val="4391FF"/>
              </a:solidFill>
            </a:endParaRPr>
          </a:p>
          <a:p>
            <a:pPr indent="0" lvl="0" marL="0" rtl="0" algn="r">
              <a:lnSpc>
                <a:spcPct val="90000"/>
              </a:lnSpc>
              <a:spcBef>
                <a:spcPts val="0"/>
              </a:spcBef>
              <a:spcAft>
                <a:spcPts val="0"/>
              </a:spcAft>
              <a:buSzPts val="3200"/>
              <a:buNone/>
            </a:pPr>
            <a:r>
              <a:t/>
            </a:r>
            <a:endParaRPr/>
          </a:p>
          <a:p>
            <a:pPr indent="0" lvl="0" marL="0" rtl="0" algn="r">
              <a:lnSpc>
                <a:spcPct val="90000"/>
              </a:lnSpc>
              <a:spcBef>
                <a:spcPts val="0"/>
              </a:spcBef>
              <a:spcAft>
                <a:spcPts val="0"/>
              </a:spcAft>
              <a:buSzPts val="3200"/>
              <a:buNone/>
            </a:pPr>
            <a:r>
              <a:t/>
            </a:r>
            <a:endParaRPr/>
          </a:p>
          <a:p>
            <a:pPr indent="0" lvl="0" marL="0" rtl="0" algn="r">
              <a:lnSpc>
                <a:spcPct val="90000"/>
              </a:lnSpc>
              <a:spcBef>
                <a:spcPts val="0"/>
              </a:spcBef>
              <a:spcAft>
                <a:spcPts val="0"/>
              </a:spcAft>
              <a:buSzPts val="3200"/>
              <a:buNone/>
            </a:pPr>
            <a:r>
              <a:t/>
            </a:r>
            <a:endParaRPr/>
          </a:p>
        </p:txBody>
      </p:sp>
      <p:sp>
        <p:nvSpPr>
          <p:cNvPr id="1082" name="Google Shape;1082;p29"/>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7" name="Shape 1087"/>
        <p:cNvGrpSpPr/>
        <p:nvPr/>
      </p:nvGrpSpPr>
      <p:grpSpPr>
        <a:xfrm>
          <a:off x="0" y="0"/>
          <a:ext cx="0" cy="0"/>
          <a:chOff x="0" y="0"/>
          <a:chExt cx="0" cy="0"/>
        </a:xfrm>
      </p:grpSpPr>
      <p:sp>
        <p:nvSpPr>
          <p:cNvPr id="1088" name="Google Shape;1088;g37e761a9860_1_1495"/>
          <p:cNvSpPr txBox="1"/>
          <p:nvPr>
            <p:ph type="title"/>
          </p:nvPr>
        </p:nvSpPr>
        <p:spPr>
          <a:xfrm>
            <a:off x="972127" y="1835089"/>
            <a:ext cx="10515600" cy="394500"/>
          </a:xfrm>
          <a:prstGeom prst="rect">
            <a:avLst/>
          </a:prstGeom>
          <a:noFill/>
          <a:ln>
            <a:noFill/>
          </a:ln>
        </p:spPr>
        <p:txBody>
          <a:bodyPr anchorCtr="0" anchor="t" bIns="34275" lIns="68575" spcFirstLastPara="1" rIns="68575" wrap="square" tIns="34275">
            <a:noAutofit/>
          </a:bodyPr>
          <a:lstStyle/>
          <a:p>
            <a:pPr indent="0" lvl="0" marL="0" rtl="0" algn="r">
              <a:lnSpc>
                <a:spcPct val="90000"/>
              </a:lnSpc>
              <a:spcBef>
                <a:spcPts val="0"/>
              </a:spcBef>
              <a:spcAft>
                <a:spcPts val="0"/>
              </a:spcAft>
              <a:buSzPts val="2400"/>
              <a:buNone/>
            </a:pPr>
            <a:r>
              <a:rPr lang="en-US"/>
              <a:t>Legislative Report</a:t>
            </a:r>
            <a:endParaRPr/>
          </a:p>
        </p:txBody>
      </p:sp>
      <p:sp>
        <p:nvSpPr>
          <p:cNvPr id="1089" name="Google Shape;1089;g37e761a9860_1_1495"/>
          <p:cNvSpPr txBox="1"/>
          <p:nvPr>
            <p:ph idx="12" type="sldNum"/>
          </p:nvPr>
        </p:nvSpPr>
        <p:spPr>
          <a:xfrm>
            <a:off x="11512551" y="6213475"/>
            <a:ext cx="577800" cy="3651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10"/>
          <p:cNvSpPr txBox="1"/>
          <p:nvPr>
            <p:ph type="title"/>
          </p:nvPr>
        </p:nvSpPr>
        <p:spPr>
          <a:xfrm>
            <a:off x="972127" y="1835088"/>
            <a:ext cx="10515600" cy="8736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3200"/>
              <a:buFont typeface="Arial"/>
              <a:buNone/>
            </a:pPr>
            <a:r>
              <a:rPr lang="en-US">
                <a:extLst>
                  <a:ext uri="http://customooxmlschemas.google.com/">
                    <go:slidesCustomData xmlns:go="http://customooxmlschemas.google.com/" textRoundtripDataId="6"/>
                  </a:ext>
                </a:extLst>
              </a:rPr>
              <a:t>AHEAD Updates </a:t>
            </a:r>
            <a:endParaRPr>
              <a:solidFill>
                <a:srgbClr val="CC0000"/>
              </a:solidFill>
            </a:endParaRPr>
          </a:p>
        </p:txBody>
      </p:sp>
      <p:sp>
        <p:nvSpPr>
          <p:cNvPr id="642" name="Google Shape;642;p10"/>
          <p:cNvSpPr txBox="1"/>
          <p:nvPr>
            <p:ph idx="12" type="sldNum"/>
          </p:nvPr>
        </p:nvSpPr>
        <p:spPr>
          <a:xfrm>
            <a:off x="11487150" y="6200774"/>
            <a:ext cx="5016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4" name="Shape 1094"/>
        <p:cNvGrpSpPr/>
        <p:nvPr/>
      </p:nvGrpSpPr>
      <p:grpSpPr>
        <a:xfrm>
          <a:off x="0" y="0"/>
          <a:ext cx="0" cy="0"/>
          <a:chOff x="0" y="0"/>
          <a:chExt cx="0" cy="0"/>
        </a:xfrm>
      </p:grpSpPr>
      <p:sp>
        <p:nvSpPr>
          <p:cNvPr id="1095" name="Google Shape;1095;g37e761a9860_1_1501"/>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p>
            <a:pPr indent="-355600" lvl="0" marL="457200" rtl="0" algn="l">
              <a:lnSpc>
                <a:spcPct val="100000"/>
              </a:lnSpc>
              <a:spcBef>
                <a:spcPts val="1000"/>
              </a:spcBef>
              <a:spcAft>
                <a:spcPts val="0"/>
              </a:spcAft>
              <a:buSzPts val="2000"/>
              <a:buChar char="•"/>
            </a:pPr>
            <a:r>
              <a:rPr lang="en-US"/>
              <a:t>Draft report was reviewed by the ED WTR Commissioners on 10/3, </a:t>
            </a:r>
            <a:r>
              <a:rPr lang="en-US"/>
              <a:t>feedback</a:t>
            </a:r>
            <a:r>
              <a:rPr lang="en-US"/>
              <a:t> integrated and draft sent for final review on 10/10</a:t>
            </a:r>
            <a:endParaRPr/>
          </a:p>
          <a:p>
            <a:pPr indent="0" lvl="0" marL="457200" rtl="0" algn="l">
              <a:lnSpc>
                <a:spcPct val="100000"/>
              </a:lnSpc>
              <a:spcBef>
                <a:spcPts val="1000"/>
              </a:spcBef>
              <a:spcAft>
                <a:spcPts val="0"/>
              </a:spcAft>
              <a:buNone/>
            </a:pPr>
            <a:r>
              <a:t/>
            </a:r>
            <a:endParaRPr/>
          </a:p>
          <a:p>
            <a:pPr indent="-355600" lvl="0" marL="457200" rtl="0" algn="l">
              <a:lnSpc>
                <a:spcPct val="100000"/>
              </a:lnSpc>
              <a:spcBef>
                <a:spcPts val="1000"/>
              </a:spcBef>
              <a:spcAft>
                <a:spcPts val="0"/>
              </a:spcAft>
              <a:buSzPts val="2000"/>
              <a:buChar char="•"/>
            </a:pPr>
            <a:r>
              <a:rPr lang="en-US"/>
              <a:t>Final draft will be submitted to the Governor’s office and MDH for review this week</a:t>
            </a:r>
            <a:endParaRPr/>
          </a:p>
          <a:p>
            <a:pPr indent="0" lvl="0" marL="457200" rtl="0" algn="l">
              <a:lnSpc>
                <a:spcPct val="100000"/>
              </a:lnSpc>
              <a:spcBef>
                <a:spcPts val="1000"/>
              </a:spcBef>
              <a:spcAft>
                <a:spcPts val="0"/>
              </a:spcAft>
              <a:buNone/>
            </a:pPr>
            <a:r>
              <a:t/>
            </a:r>
            <a:endParaRPr/>
          </a:p>
          <a:p>
            <a:pPr indent="-355600" lvl="0" marL="457200" rtl="0" algn="l">
              <a:lnSpc>
                <a:spcPct val="100000"/>
              </a:lnSpc>
              <a:spcBef>
                <a:spcPts val="1000"/>
              </a:spcBef>
              <a:spcAft>
                <a:spcPts val="1000"/>
              </a:spcAft>
              <a:buSzPts val="2000"/>
              <a:buChar char="•"/>
            </a:pPr>
            <a:r>
              <a:rPr lang="en-US"/>
              <a:t>Interim report will be submitted to the legislature by 11/1</a:t>
            </a:r>
            <a:endParaRPr/>
          </a:p>
        </p:txBody>
      </p:sp>
      <p:sp>
        <p:nvSpPr>
          <p:cNvPr id="1096" name="Google Shape;1096;g37e761a9860_1_1501"/>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
        <p:nvSpPr>
          <p:cNvPr id="1097" name="Google Shape;1097;g37e761a9860_1_1501"/>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en-US"/>
              <a:t>Legislative Report Update</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2" name="Shape 1102"/>
        <p:cNvGrpSpPr/>
        <p:nvPr/>
      </p:nvGrpSpPr>
      <p:grpSpPr>
        <a:xfrm>
          <a:off x="0" y="0"/>
          <a:ext cx="0" cy="0"/>
          <a:chOff x="0" y="0"/>
          <a:chExt cx="0" cy="0"/>
        </a:xfrm>
      </p:grpSpPr>
      <p:sp>
        <p:nvSpPr>
          <p:cNvPr id="1103" name="Google Shape;1103;g37e761a9860_1_1515"/>
          <p:cNvSpPr txBox="1"/>
          <p:nvPr>
            <p:ph idx="1" type="body"/>
          </p:nvPr>
        </p:nvSpPr>
        <p:spPr>
          <a:xfrm>
            <a:off x="189375" y="889975"/>
            <a:ext cx="11754600" cy="56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000"/>
              <a:buNone/>
            </a:pPr>
            <a:r>
              <a:t/>
            </a:r>
            <a:endParaRPr sz="1000">
              <a:solidFill>
                <a:srgbClr val="000000"/>
              </a:solidFill>
            </a:endParaRPr>
          </a:p>
          <a:p>
            <a:pPr indent="0" lvl="0" marL="0" rtl="0" algn="l">
              <a:lnSpc>
                <a:spcPct val="100000"/>
              </a:lnSpc>
              <a:spcBef>
                <a:spcPts val="1000"/>
              </a:spcBef>
              <a:spcAft>
                <a:spcPts val="0"/>
              </a:spcAft>
              <a:buSzPts val="2000"/>
              <a:buNone/>
            </a:pPr>
            <a:r>
              <a:t/>
            </a:r>
            <a:endParaRPr sz="1600">
              <a:solidFill>
                <a:srgbClr val="006FE1"/>
              </a:solidFill>
            </a:endParaRPr>
          </a:p>
          <a:p>
            <a:pPr indent="-336550" lvl="0" marL="596900" rtl="0" algn="l">
              <a:lnSpc>
                <a:spcPct val="115000"/>
              </a:lnSpc>
              <a:spcBef>
                <a:spcPts val="1000"/>
              </a:spcBef>
              <a:spcAft>
                <a:spcPts val="0"/>
              </a:spcAft>
              <a:buClr>
                <a:schemeClr val="dk1"/>
              </a:buClr>
              <a:buSzPts val="1700"/>
              <a:buChar char="●"/>
            </a:pPr>
            <a:r>
              <a:rPr lang="en-US" sz="1700">
                <a:highlight>
                  <a:srgbClr val="FFFFFF"/>
                </a:highlight>
              </a:rPr>
              <a:t>Strengthen the State’s capacity data infrastructure by developing a reliable and user-friendly reporting mechanism to comprehensively assess capacity across all healthcare settings, both in real-time and in annual assessments.   </a:t>
            </a:r>
            <a:endParaRPr sz="1700">
              <a:highlight>
                <a:srgbClr val="FFFFFF"/>
              </a:highlight>
            </a:endParaRPr>
          </a:p>
          <a:p>
            <a:pPr indent="-336550" lvl="2" marL="1371600" rtl="0" algn="l">
              <a:lnSpc>
                <a:spcPct val="115000"/>
              </a:lnSpc>
              <a:spcBef>
                <a:spcPts val="1000"/>
              </a:spcBef>
              <a:spcAft>
                <a:spcPts val="0"/>
              </a:spcAft>
              <a:buClr>
                <a:srgbClr val="000000"/>
              </a:buClr>
              <a:buSzPts val="1700"/>
              <a:buChar char="•"/>
            </a:pPr>
            <a:r>
              <a:rPr lang="en-US" sz="1700">
                <a:highlight>
                  <a:srgbClr val="FFFFFF"/>
                </a:highlight>
              </a:rPr>
              <a:t>Will leverage and build upon existing MIEMSS and MHCC processes and reports</a:t>
            </a:r>
            <a:endParaRPr sz="1700">
              <a:highlight>
                <a:srgbClr val="FFFFFF"/>
              </a:highlight>
            </a:endParaRPr>
          </a:p>
          <a:p>
            <a:pPr indent="-336550" lvl="0" marL="596900" rtl="0" algn="l">
              <a:lnSpc>
                <a:spcPct val="115000"/>
              </a:lnSpc>
              <a:spcBef>
                <a:spcPts val="1000"/>
              </a:spcBef>
              <a:spcAft>
                <a:spcPts val="0"/>
              </a:spcAft>
              <a:buClr>
                <a:schemeClr val="dk1"/>
              </a:buClr>
              <a:buSzPts val="1700"/>
              <a:buChar char="●"/>
            </a:pPr>
            <a:r>
              <a:rPr lang="en-US" sz="1700">
                <a:highlight>
                  <a:srgbClr val="FFFFFF"/>
                </a:highlight>
              </a:rPr>
              <a:t>Conduct additional statistical modeling and simulations to guide decision-making around hospital emergency department priorities and performance measures</a:t>
            </a:r>
            <a:endParaRPr sz="1700">
              <a:highlight>
                <a:srgbClr val="FFFFFF"/>
              </a:highlight>
            </a:endParaRPr>
          </a:p>
          <a:p>
            <a:pPr indent="-336550" lvl="2" marL="1371600" rtl="0" algn="l">
              <a:lnSpc>
                <a:spcPct val="115000"/>
              </a:lnSpc>
              <a:spcBef>
                <a:spcPts val="1000"/>
              </a:spcBef>
              <a:spcAft>
                <a:spcPts val="0"/>
              </a:spcAft>
              <a:buClr>
                <a:srgbClr val="000000"/>
              </a:buClr>
              <a:buSzPts val="1700"/>
              <a:buChar char="•"/>
            </a:pPr>
            <a:r>
              <a:rPr lang="en-US" sz="1700">
                <a:highlight>
                  <a:srgbClr val="FFFFFF"/>
                </a:highlight>
              </a:rPr>
              <a:t>Modeling will provide critical insight into prioritization of initiatives, value-based arrangements and investments</a:t>
            </a:r>
            <a:endParaRPr sz="1700">
              <a:highlight>
                <a:srgbClr val="FFFFFF"/>
              </a:highlight>
            </a:endParaRPr>
          </a:p>
          <a:p>
            <a:pPr indent="-336550" lvl="0" marL="596900" rtl="0" algn="l">
              <a:lnSpc>
                <a:spcPct val="115000"/>
              </a:lnSpc>
              <a:spcBef>
                <a:spcPts val="1000"/>
              </a:spcBef>
              <a:spcAft>
                <a:spcPts val="0"/>
              </a:spcAft>
              <a:buClr>
                <a:schemeClr val="dk1"/>
              </a:buClr>
              <a:buSzPts val="1700"/>
              <a:buChar char="●"/>
            </a:pPr>
            <a:r>
              <a:rPr lang="en-US" sz="1700">
                <a:highlight>
                  <a:srgbClr val="FFFFFF"/>
                </a:highlight>
              </a:rPr>
              <a:t>Develop a formal proposal on opportunities to improve post-acute care access and capacity with a focus on regional capacity and proposed infrastructure for complex patient populations.</a:t>
            </a:r>
            <a:endParaRPr sz="1700">
              <a:highlight>
                <a:srgbClr val="FFFFFF"/>
              </a:highlight>
            </a:endParaRPr>
          </a:p>
          <a:p>
            <a:pPr indent="0" lvl="0" marL="0" rtl="0" algn="l">
              <a:lnSpc>
                <a:spcPct val="100000"/>
              </a:lnSpc>
              <a:spcBef>
                <a:spcPts val="1000"/>
              </a:spcBef>
              <a:spcAft>
                <a:spcPts val="0"/>
              </a:spcAft>
              <a:buSzPts val="2000"/>
              <a:buNone/>
            </a:pPr>
            <a:r>
              <a:t/>
            </a:r>
            <a:endParaRPr sz="1600"/>
          </a:p>
          <a:p>
            <a:pPr indent="0" lvl="0" marL="0" rtl="0" algn="l">
              <a:lnSpc>
                <a:spcPct val="100000"/>
              </a:lnSpc>
              <a:spcBef>
                <a:spcPts val="1000"/>
              </a:spcBef>
              <a:spcAft>
                <a:spcPts val="0"/>
              </a:spcAft>
              <a:buSzPts val="2000"/>
              <a:buNone/>
            </a:pPr>
            <a:r>
              <a:t/>
            </a:r>
            <a:endParaRPr sz="1600"/>
          </a:p>
          <a:p>
            <a:pPr indent="0" lvl="0" marL="0" rtl="0" algn="l">
              <a:lnSpc>
                <a:spcPct val="100000"/>
              </a:lnSpc>
              <a:spcBef>
                <a:spcPts val="1000"/>
              </a:spcBef>
              <a:spcAft>
                <a:spcPts val="0"/>
              </a:spcAft>
              <a:buSzPts val="2000"/>
              <a:buNone/>
            </a:pPr>
            <a:r>
              <a:t/>
            </a:r>
            <a:endParaRPr sz="1000">
              <a:solidFill>
                <a:srgbClr val="000000"/>
              </a:solidFill>
            </a:endParaRPr>
          </a:p>
          <a:p>
            <a:pPr indent="0" lvl="0" marL="0" rtl="0" algn="l">
              <a:lnSpc>
                <a:spcPct val="100000"/>
              </a:lnSpc>
              <a:spcBef>
                <a:spcPts val="1000"/>
              </a:spcBef>
              <a:spcAft>
                <a:spcPts val="0"/>
              </a:spcAft>
              <a:buSzPts val="2000"/>
              <a:buNone/>
            </a:pPr>
            <a:r>
              <a:t/>
            </a:r>
            <a:endParaRPr sz="1000">
              <a:solidFill>
                <a:srgbClr val="000000"/>
              </a:solidFill>
            </a:endParaRPr>
          </a:p>
          <a:p>
            <a:pPr indent="0" lvl="0" marL="0" rtl="0" algn="l">
              <a:lnSpc>
                <a:spcPct val="95833"/>
              </a:lnSpc>
              <a:spcBef>
                <a:spcPts val="1000"/>
              </a:spcBef>
              <a:spcAft>
                <a:spcPts val="1000"/>
              </a:spcAft>
              <a:buSzPts val="935"/>
              <a:buNone/>
            </a:pPr>
            <a:r>
              <a:t/>
            </a:r>
            <a:endParaRPr sz="1150">
              <a:latin typeface="Arial"/>
              <a:ea typeface="Arial"/>
              <a:cs typeface="Arial"/>
              <a:sym typeface="Arial"/>
            </a:endParaRPr>
          </a:p>
        </p:txBody>
      </p:sp>
      <p:sp>
        <p:nvSpPr>
          <p:cNvPr id="1104" name="Google Shape;1104;g37e761a9860_1_1515"/>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
        <p:nvSpPr>
          <p:cNvPr id="1105" name="Google Shape;1105;g37e761a9860_1_1515"/>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en-US"/>
              <a:t>Legislative Report:  Draft Key Recommendations </a:t>
            </a:r>
            <a:endParaRPr/>
          </a:p>
        </p:txBody>
      </p:sp>
      <p:pic>
        <p:nvPicPr>
          <p:cNvPr id="1106" name="Google Shape;1106;g37e761a9860_1_1515"/>
          <p:cNvPicPr preferRelativeResize="0"/>
          <p:nvPr/>
        </p:nvPicPr>
        <p:blipFill>
          <a:blip r:embed="rId3">
            <a:alphaModFix/>
          </a:blip>
          <a:stretch>
            <a:fillRect/>
          </a:stretch>
        </p:blipFill>
        <p:spPr>
          <a:xfrm>
            <a:off x="133925" y="60500"/>
            <a:ext cx="12192000" cy="68580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1" name="Shape 1111"/>
        <p:cNvGrpSpPr/>
        <p:nvPr/>
      </p:nvGrpSpPr>
      <p:grpSpPr>
        <a:xfrm>
          <a:off x="0" y="0"/>
          <a:ext cx="0" cy="0"/>
          <a:chOff x="0" y="0"/>
          <a:chExt cx="0" cy="0"/>
        </a:xfrm>
      </p:grpSpPr>
      <p:sp>
        <p:nvSpPr>
          <p:cNvPr id="1112" name="Google Shape;1112;g38c7e55c319_3_77"/>
          <p:cNvSpPr txBox="1"/>
          <p:nvPr>
            <p:ph idx="1" type="body"/>
          </p:nvPr>
        </p:nvSpPr>
        <p:spPr>
          <a:xfrm>
            <a:off x="972125" y="948750"/>
            <a:ext cx="10515600" cy="4807800"/>
          </a:xfrm>
          <a:prstGeom prst="rect">
            <a:avLst/>
          </a:prstGeom>
          <a:noFill/>
          <a:ln>
            <a:noFill/>
          </a:ln>
        </p:spPr>
        <p:txBody>
          <a:bodyPr anchorCtr="0" anchor="t" bIns="45700" lIns="91425" spcFirstLastPara="1" rIns="91425" wrap="square" tIns="45700">
            <a:normAutofit fontScale="40000" lnSpcReduction="20000"/>
          </a:bodyPr>
          <a:lstStyle/>
          <a:p>
            <a:pPr indent="0" lvl="0" marL="101600" rtl="0" algn="l">
              <a:lnSpc>
                <a:spcPct val="114000"/>
              </a:lnSpc>
              <a:spcBef>
                <a:spcPts val="1000"/>
              </a:spcBef>
              <a:spcAft>
                <a:spcPts val="0"/>
              </a:spcAft>
              <a:buSzPct val="158730"/>
              <a:buNone/>
            </a:pPr>
            <a:r>
              <a:t/>
            </a:r>
            <a:endParaRPr b="1" sz="1800" cap="small"/>
          </a:p>
          <a:p>
            <a:pPr indent="-359153" lvl="0" marL="457200" rtl="0" algn="l">
              <a:lnSpc>
                <a:spcPct val="114000"/>
              </a:lnSpc>
              <a:spcBef>
                <a:spcPts val="1000"/>
              </a:spcBef>
              <a:spcAft>
                <a:spcPts val="0"/>
              </a:spcAft>
              <a:buSzPct val="109762"/>
              <a:buAutoNum type="arabicPeriod"/>
            </a:pPr>
            <a:r>
              <a:rPr lang="en-US" sz="4682"/>
              <a:t>Bu</a:t>
            </a:r>
            <a:r>
              <a:rPr lang="en-US" sz="4682"/>
              <a:t>ilding upon the ongoing work of staff and key stakeholders, refine the specifications developed by the Best Practice subgroup on a set of up to six Hospital Best Practices that are designed to improve emergency department (ED) and hospital throughput and reduce ED length of stay (LOS).</a:t>
            </a:r>
            <a:endParaRPr sz="5482"/>
          </a:p>
          <a:p>
            <a:pPr indent="-351896" lvl="1" marL="914400" rtl="0" algn="l">
              <a:lnSpc>
                <a:spcPct val="114000"/>
              </a:lnSpc>
              <a:spcBef>
                <a:spcPts val="500"/>
              </a:spcBef>
              <a:spcAft>
                <a:spcPts val="0"/>
              </a:spcAft>
              <a:buSzPct val="118894"/>
              <a:buChar char="•"/>
            </a:pPr>
            <a:r>
              <a:rPr lang="en-US" sz="4082"/>
              <a:t>For each best practice identified, develop three weighted tiers with corresponding measures that reflect the fidelity and intensity of each best practice.  Weighting of tiers will be determined in CY 2026 after CY 2025 data is collected and analyzed.  </a:t>
            </a:r>
            <a:endParaRPr sz="4682"/>
          </a:p>
          <a:p>
            <a:pPr indent="-359153" lvl="0" marL="457200" rtl="0" algn="l">
              <a:lnSpc>
                <a:spcPct val="114000"/>
              </a:lnSpc>
              <a:spcBef>
                <a:spcPts val="1000"/>
              </a:spcBef>
              <a:spcAft>
                <a:spcPts val="0"/>
              </a:spcAft>
              <a:buSzPct val="109762"/>
              <a:buAutoNum type="arabicPeriod"/>
            </a:pPr>
            <a:r>
              <a:rPr lang="en-US" sz="4682"/>
              <a:t>Require hospitals to select two Best Practices to implement and report data on for RY 2028.</a:t>
            </a:r>
            <a:endParaRPr sz="5482"/>
          </a:p>
          <a:p>
            <a:pPr indent="-351896" lvl="1" marL="914400" rtl="0" algn="l">
              <a:lnSpc>
                <a:spcPct val="114000"/>
              </a:lnSpc>
              <a:spcBef>
                <a:spcPts val="500"/>
              </a:spcBef>
              <a:spcAft>
                <a:spcPts val="0"/>
              </a:spcAft>
              <a:buSzPct val="118894"/>
              <a:buChar char="•"/>
            </a:pPr>
            <a:r>
              <a:rPr lang="en-US" sz="4082"/>
              <a:t>Failure to implement and report data to the Commission by December 31st 2026 will result in a 0.1 percent penalty on all-payer, inpatient revenue to be assessed in January 2027.  </a:t>
            </a:r>
            <a:endParaRPr sz="4682"/>
          </a:p>
          <a:p>
            <a:pPr indent="-359153" lvl="0" marL="457200" rtl="0" algn="l">
              <a:lnSpc>
                <a:spcPct val="114000"/>
              </a:lnSpc>
              <a:spcBef>
                <a:spcPts val="1000"/>
              </a:spcBef>
              <a:spcAft>
                <a:spcPts val="0"/>
              </a:spcAft>
              <a:buSzPct val="109762"/>
              <a:buAutoNum type="arabicPeriod"/>
            </a:pPr>
            <a:r>
              <a:rPr lang="en-US" sz="4682"/>
              <a:t>We intend to evaluate the impact of the best practices and make a final recommendation for subsequent rate years after the CY 2025 and CY2026 Best Practice program impact is assessed.   </a:t>
            </a:r>
            <a:endParaRPr sz="5482"/>
          </a:p>
          <a:p>
            <a:pPr indent="0" lvl="0" marL="101600" rtl="0" algn="l">
              <a:lnSpc>
                <a:spcPct val="114000"/>
              </a:lnSpc>
              <a:spcBef>
                <a:spcPts val="1000"/>
              </a:spcBef>
              <a:spcAft>
                <a:spcPts val="0"/>
              </a:spcAft>
              <a:buSzPct val="119047"/>
              <a:buNone/>
            </a:pPr>
            <a:br>
              <a:rPr lang="en-US"/>
            </a:br>
            <a:endParaRPr/>
          </a:p>
        </p:txBody>
      </p:sp>
      <p:sp>
        <p:nvSpPr>
          <p:cNvPr id="1113" name="Google Shape;1113;g38c7e55c319_3_77"/>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
        <p:nvSpPr>
          <p:cNvPr id="1114" name="Google Shape;1114;g38c7e55c319_3_77"/>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en-US"/>
              <a:t>Draft Recommendations for RY 2028</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9" name="Shape 1119"/>
        <p:cNvGrpSpPr/>
        <p:nvPr/>
      </p:nvGrpSpPr>
      <p:grpSpPr>
        <a:xfrm>
          <a:off x="0" y="0"/>
          <a:ext cx="0" cy="0"/>
          <a:chOff x="0" y="0"/>
          <a:chExt cx="0" cy="0"/>
        </a:xfrm>
      </p:grpSpPr>
      <p:sp>
        <p:nvSpPr>
          <p:cNvPr id="1120" name="Google Shape;1120;g38c7e55c319_3_85"/>
          <p:cNvSpPr txBox="1"/>
          <p:nvPr>
            <p:ph idx="1" type="body"/>
          </p:nvPr>
        </p:nvSpPr>
        <p:spPr>
          <a:xfrm>
            <a:off x="659750" y="1105150"/>
            <a:ext cx="10852800" cy="4884300"/>
          </a:xfrm>
          <a:prstGeom prst="rect">
            <a:avLst/>
          </a:prstGeom>
          <a:noFill/>
          <a:ln>
            <a:noFill/>
          </a:ln>
        </p:spPr>
        <p:txBody>
          <a:bodyPr anchorCtr="0" anchor="t" bIns="45700" lIns="91425" spcFirstLastPara="1" rIns="91425" wrap="square" tIns="45700">
            <a:normAutofit lnSpcReduction="10000"/>
          </a:bodyPr>
          <a:lstStyle/>
          <a:p>
            <a:pPr indent="-355600" lvl="0" marL="457200" rtl="0" algn="l">
              <a:lnSpc>
                <a:spcPct val="114000"/>
              </a:lnSpc>
              <a:spcBef>
                <a:spcPts val="1000"/>
              </a:spcBef>
              <a:spcAft>
                <a:spcPts val="0"/>
              </a:spcAft>
              <a:buSzPts val="2000"/>
              <a:buChar char="•"/>
            </a:pPr>
            <a:r>
              <a:rPr lang="en-US"/>
              <a:t>Data for CY 2025 will be submitted in December.  A continuation of monitoring will ensure adequate time to analyze the data and understand the impact of each best practice at individual hospitals and across the state.  </a:t>
            </a:r>
            <a:endParaRPr/>
          </a:p>
          <a:p>
            <a:pPr indent="-355600" lvl="0" marL="457200" rtl="0" algn="l">
              <a:lnSpc>
                <a:spcPct val="114000"/>
              </a:lnSpc>
              <a:spcBef>
                <a:spcPts val="1000"/>
              </a:spcBef>
              <a:spcAft>
                <a:spcPts val="0"/>
              </a:spcAft>
              <a:buSzPts val="2000"/>
              <a:buChar char="•"/>
            </a:pPr>
            <a:r>
              <a:rPr lang="en-US"/>
              <a:t>Continued monitoring with reporting accountability rather than a transition to pay for performance will provide time to consider how this program will be integrated into and align with the AHEAD model transition. </a:t>
            </a:r>
            <a:endParaRPr/>
          </a:p>
          <a:p>
            <a:pPr indent="-355600" lvl="0" marL="457200" rtl="0" algn="l">
              <a:lnSpc>
                <a:spcPct val="114000"/>
              </a:lnSpc>
              <a:spcBef>
                <a:spcPts val="1000"/>
              </a:spcBef>
              <a:spcAft>
                <a:spcPts val="0"/>
              </a:spcAft>
              <a:buSzPts val="2000"/>
              <a:buChar char="•"/>
            </a:pPr>
            <a:r>
              <a:rPr lang="en-US"/>
              <a:t>HSCRC believes that with the AHEAD transition in progress, hospitals should continue to hardwire existing practices to ensure consistency and improvement in RY 2028. </a:t>
            </a:r>
            <a:endParaRPr/>
          </a:p>
          <a:p>
            <a:pPr indent="-355600" lvl="0" marL="457200" rtl="0" algn="l">
              <a:lnSpc>
                <a:spcPct val="114000"/>
              </a:lnSpc>
              <a:spcBef>
                <a:spcPts val="1000"/>
              </a:spcBef>
              <a:spcAft>
                <a:spcPts val="0"/>
              </a:spcAft>
              <a:buSzPts val="2000"/>
              <a:buChar char="•"/>
            </a:pPr>
            <a:r>
              <a:rPr lang="en-US"/>
              <a:t>Preliminary results indicate that implementation of these best practices have yielded improvements in throughput</a:t>
            </a:r>
            <a:endParaRPr/>
          </a:p>
        </p:txBody>
      </p:sp>
      <p:sp>
        <p:nvSpPr>
          <p:cNvPr id="1121" name="Google Shape;1121;g38c7e55c319_3_85"/>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
        <p:nvSpPr>
          <p:cNvPr id="1122" name="Google Shape;1122;g38c7e55c319_3_85"/>
          <p:cNvSpPr txBox="1"/>
          <p:nvPr>
            <p:ph type="title"/>
          </p:nvPr>
        </p:nvSpPr>
        <p:spPr>
          <a:xfrm>
            <a:off x="943727" y="344803"/>
            <a:ext cx="10515600" cy="60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en-US"/>
              <a:t>Rationale</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6" name="Shape 1126"/>
        <p:cNvGrpSpPr/>
        <p:nvPr/>
      </p:nvGrpSpPr>
      <p:grpSpPr>
        <a:xfrm>
          <a:off x="0" y="0"/>
          <a:ext cx="0" cy="0"/>
          <a:chOff x="0" y="0"/>
          <a:chExt cx="0" cy="0"/>
        </a:xfrm>
      </p:grpSpPr>
      <p:sp>
        <p:nvSpPr>
          <p:cNvPr id="1127" name="Google Shape;1127;g38c7e55c319_3_92"/>
          <p:cNvSpPr txBox="1"/>
          <p:nvPr>
            <p:ph type="title"/>
          </p:nvPr>
        </p:nvSpPr>
        <p:spPr>
          <a:xfrm>
            <a:off x="996952" y="335252"/>
            <a:ext cx="10515600" cy="595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lang="en-US"/>
              <a:t>Example of ED Hospital Throughput Best Practice Successes</a:t>
            </a:r>
            <a:endParaRPr/>
          </a:p>
        </p:txBody>
      </p:sp>
      <p:sp>
        <p:nvSpPr>
          <p:cNvPr id="1128" name="Google Shape;1128;g38c7e55c319_3_92"/>
          <p:cNvSpPr txBox="1"/>
          <p:nvPr>
            <p:ph idx="12" type="sldNum"/>
          </p:nvPr>
        </p:nvSpPr>
        <p:spPr>
          <a:xfrm>
            <a:off x="11512550" y="6213474"/>
            <a:ext cx="57785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
        <p:nvSpPr>
          <p:cNvPr id="1129" name="Google Shape;1129;g38c7e55c319_3_92"/>
          <p:cNvSpPr txBox="1"/>
          <p:nvPr/>
        </p:nvSpPr>
        <p:spPr>
          <a:xfrm>
            <a:off x="391950" y="1005725"/>
            <a:ext cx="11408100" cy="5639700"/>
          </a:xfrm>
          <a:prstGeom prst="rect">
            <a:avLst/>
          </a:prstGeom>
          <a:solidFill>
            <a:schemeClr val="lt1"/>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US" sz="1600">
                <a:solidFill>
                  <a:schemeClr val="dk1"/>
                </a:solidFill>
              </a:rPr>
              <a:t>Bayview Hospital Best Practice: Patient Flow/Throughput PI Council</a:t>
            </a:r>
            <a:endParaRPr b="1" sz="1600">
              <a:solidFill>
                <a:schemeClr val="dk1"/>
              </a:solidFill>
            </a:endParaRPr>
          </a:p>
          <a:p>
            <a:pPr indent="0" lvl="0" marL="0" rtl="0" algn="l">
              <a:lnSpc>
                <a:spcPct val="115000"/>
              </a:lnSpc>
              <a:spcBef>
                <a:spcPts val="0"/>
              </a:spcBef>
              <a:spcAft>
                <a:spcPts val="0"/>
              </a:spcAft>
              <a:buNone/>
            </a:pPr>
            <a:r>
              <a:rPr lang="en-US">
                <a:solidFill>
                  <a:schemeClr val="dk1"/>
                </a:solidFill>
              </a:rPr>
              <a:t>Focus is building capacity and enhancing patient throughput throughout the entire hospital</a:t>
            </a:r>
            <a:endParaRPr>
              <a:solidFill>
                <a:schemeClr val="dk1"/>
              </a:solidFill>
            </a:endParaRPr>
          </a:p>
          <a:p>
            <a:pPr indent="0" lvl="0" marL="0" rtl="0" algn="l">
              <a:lnSpc>
                <a:spcPct val="115000"/>
              </a:lnSpc>
              <a:spcBef>
                <a:spcPts val="0"/>
              </a:spcBef>
              <a:spcAft>
                <a:spcPts val="0"/>
              </a:spcAft>
              <a:buNone/>
            </a:pPr>
            <a:r>
              <a:rPr lang="en-US" u="sng">
                <a:solidFill>
                  <a:schemeClr val="dk1"/>
                </a:solidFill>
              </a:rPr>
              <a:t>Application</a:t>
            </a:r>
            <a:r>
              <a:rPr lang="en-US">
                <a:solidFill>
                  <a:schemeClr val="dk1"/>
                </a:solidFill>
              </a:rPr>
              <a:t>: Bayview created a Hospital Capacity Steering Committee focused on building on capacity and enhancing patient throughput across the entire hospital.</a:t>
            </a:r>
            <a:endParaRPr>
              <a:solidFill>
                <a:schemeClr val="dk1"/>
              </a:solidFill>
            </a:endParaRPr>
          </a:p>
          <a:p>
            <a:pPr indent="0" lvl="0" marL="0" rtl="0" algn="l">
              <a:lnSpc>
                <a:spcPct val="115000"/>
              </a:lnSpc>
              <a:spcBef>
                <a:spcPts val="0"/>
              </a:spcBef>
              <a:spcAft>
                <a:spcPts val="0"/>
              </a:spcAft>
              <a:buNone/>
            </a:pPr>
            <a:r>
              <a:rPr lang="en-US">
                <a:solidFill>
                  <a:schemeClr val="dk1"/>
                </a:solidFill>
              </a:rPr>
              <a:t> </a:t>
            </a:r>
            <a:endParaRPr>
              <a:solidFill>
                <a:schemeClr val="dk1"/>
              </a:solidFill>
            </a:endParaRPr>
          </a:p>
          <a:p>
            <a:pPr indent="0" lvl="0" marL="0" rtl="0" algn="l">
              <a:lnSpc>
                <a:spcPct val="115000"/>
              </a:lnSpc>
              <a:spcBef>
                <a:spcPts val="0"/>
              </a:spcBef>
              <a:spcAft>
                <a:spcPts val="0"/>
              </a:spcAft>
              <a:buNone/>
            </a:pPr>
            <a:r>
              <a:rPr b="1" i="1" lang="en-US">
                <a:solidFill>
                  <a:schemeClr val="dk1"/>
                </a:solidFill>
              </a:rPr>
              <a:t>Current Focus #1: Reduced ED Boarding Times</a:t>
            </a:r>
            <a:endParaRPr b="1" i="1">
              <a:solidFill>
                <a:schemeClr val="dk1"/>
              </a:solidFill>
            </a:endParaRPr>
          </a:p>
          <a:p>
            <a:pPr indent="0" lvl="0" marL="457200" rtl="0" algn="l">
              <a:lnSpc>
                <a:spcPct val="115000"/>
              </a:lnSpc>
              <a:spcBef>
                <a:spcPts val="0"/>
              </a:spcBef>
              <a:spcAft>
                <a:spcPts val="0"/>
              </a:spcAft>
              <a:buNone/>
            </a:pPr>
            <a:r>
              <a:rPr i="1" lang="en-US">
                <a:solidFill>
                  <a:schemeClr val="dk1"/>
                </a:solidFill>
              </a:rPr>
              <a:t>Median ED Boarding Data:</a:t>
            </a:r>
            <a:endParaRPr i="1">
              <a:solidFill>
                <a:schemeClr val="dk1"/>
              </a:solidFill>
            </a:endParaRPr>
          </a:p>
          <a:p>
            <a:pPr indent="0" lvl="0" marL="914400" rtl="0" algn="l">
              <a:lnSpc>
                <a:spcPct val="115000"/>
              </a:lnSpc>
              <a:spcBef>
                <a:spcPts val="0"/>
              </a:spcBef>
              <a:spcAft>
                <a:spcPts val="0"/>
              </a:spcAft>
              <a:buNone/>
            </a:pPr>
            <a:r>
              <a:rPr lang="en-US">
                <a:solidFill>
                  <a:schemeClr val="dk1"/>
                </a:solidFill>
              </a:rPr>
              <a:t>There was a cultural shift enabled by the Hospital Capacity Steering Committee, but it took time to build the foundation, identify root causes, and launch targeted projects.</a:t>
            </a:r>
            <a:endParaRPr>
              <a:solidFill>
                <a:schemeClr val="dk1"/>
              </a:solidFill>
            </a:endParaRPr>
          </a:p>
          <a:p>
            <a:pPr indent="0" lvl="0" marL="914400" rtl="0" algn="l">
              <a:lnSpc>
                <a:spcPct val="115000"/>
              </a:lnSpc>
              <a:spcBef>
                <a:spcPts val="0"/>
              </a:spcBef>
              <a:spcAft>
                <a:spcPts val="0"/>
              </a:spcAft>
              <a:buNone/>
            </a:pPr>
            <a:r>
              <a:rPr lang="en-US">
                <a:solidFill>
                  <a:schemeClr val="dk1"/>
                </a:solidFill>
              </a:rPr>
              <a:t>Where we used to be:  Jul–Sep 2024: 12:07 hours median boarding per patient  </a:t>
            </a:r>
            <a:endParaRPr>
              <a:solidFill>
                <a:schemeClr val="dk1"/>
              </a:solidFill>
            </a:endParaRPr>
          </a:p>
          <a:p>
            <a:pPr indent="0" lvl="0" marL="914400" rtl="0" algn="l">
              <a:lnSpc>
                <a:spcPct val="115000"/>
              </a:lnSpc>
              <a:spcBef>
                <a:spcPts val="0"/>
              </a:spcBef>
              <a:spcAft>
                <a:spcPts val="0"/>
              </a:spcAft>
              <a:buNone/>
            </a:pPr>
            <a:r>
              <a:rPr lang="en-US">
                <a:solidFill>
                  <a:schemeClr val="dk1"/>
                </a:solidFill>
              </a:rPr>
              <a:t>Where we are currently:  Jul–Sep 2025 (mature projects): 8:00 hours median boarding per patient  </a:t>
            </a:r>
            <a:endParaRPr>
              <a:solidFill>
                <a:schemeClr val="dk1"/>
              </a:solidFill>
            </a:endParaRPr>
          </a:p>
          <a:p>
            <a:pPr indent="0" lvl="0" marL="914400" rtl="0" algn="l">
              <a:lnSpc>
                <a:spcPct val="115000"/>
              </a:lnSpc>
              <a:spcBef>
                <a:spcPts val="0"/>
              </a:spcBef>
              <a:spcAft>
                <a:spcPts val="0"/>
              </a:spcAft>
              <a:buNone/>
            </a:pPr>
            <a:r>
              <a:rPr b="1" lang="en-US">
                <a:solidFill>
                  <a:schemeClr val="dk1"/>
                </a:solidFill>
              </a:rPr>
              <a:t>33% improvement</a:t>
            </a:r>
            <a:endParaRPr b="1">
              <a:solidFill>
                <a:schemeClr val="dk1"/>
              </a:solidFill>
            </a:endParaRPr>
          </a:p>
          <a:p>
            <a:pPr indent="0" lvl="0" marL="0" rtl="0" algn="l">
              <a:lnSpc>
                <a:spcPct val="115000"/>
              </a:lnSpc>
              <a:spcBef>
                <a:spcPts val="0"/>
              </a:spcBef>
              <a:spcAft>
                <a:spcPts val="0"/>
              </a:spcAft>
              <a:buNone/>
            </a:pPr>
            <a:r>
              <a:rPr lang="en-US">
                <a:solidFill>
                  <a:schemeClr val="dk1"/>
                </a:solidFill>
              </a:rPr>
              <a:t> </a:t>
            </a:r>
            <a:endParaRPr>
              <a:solidFill>
                <a:schemeClr val="dk1"/>
              </a:solidFill>
            </a:endParaRPr>
          </a:p>
          <a:p>
            <a:pPr indent="0" lvl="0" marL="0" rtl="0" algn="l">
              <a:lnSpc>
                <a:spcPct val="115000"/>
              </a:lnSpc>
              <a:spcBef>
                <a:spcPts val="0"/>
              </a:spcBef>
              <a:spcAft>
                <a:spcPts val="0"/>
              </a:spcAft>
              <a:buNone/>
            </a:pPr>
            <a:r>
              <a:rPr b="1" i="1" lang="en-US">
                <a:solidFill>
                  <a:schemeClr val="dk1"/>
                </a:solidFill>
              </a:rPr>
              <a:t>Current Focus #2: Lower Walkout Rate (combined LWBS, LBT, SAL) as this is an outcome measure that closely correlates with ED boarding and ED wait times.</a:t>
            </a:r>
            <a:endParaRPr b="1" i="1">
              <a:solidFill>
                <a:schemeClr val="dk1"/>
              </a:solidFill>
            </a:endParaRPr>
          </a:p>
          <a:p>
            <a:pPr indent="0" lvl="0" marL="457200" rtl="0" algn="l">
              <a:lnSpc>
                <a:spcPct val="115000"/>
              </a:lnSpc>
              <a:spcBef>
                <a:spcPts val="0"/>
              </a:spcBef>
              <a:spcAft>
                <a:spcPts val="0"/>
              </a:spcAft>
              <a:buNone/>
            </a:pPr>
            <a:r>
              <a:rPr i="1" lang="en-US">
                <a:solidFill>
                  <a:schemeClr val="dk1"/>
                </a:solidFill>
              </a:rPr>
              <a:t>Walkout Rate Data</a:t>
            </a:r>
            <a:r>
              <a:rPr lang="en-US">
                <a:solidFill>
                  <a:schemeClr val="dk1"/>
                </a:solidFill>
              </a:rPr>
              <a:t>:</a:t>
            </a:r>
            <a:endParaRPr>
              <a:solidFill>
                <a:schemeClr val="dk1"/>
              </a:solidFill>
            </a:endParaRPr>
          </a:p>
          <a:p>
            <a:pPr indent="0" lvl="0" marL="914400" rtl="0" algn="l">
              <a:lnSpc>
                <a:spcPct val="115000"/>
              </a:lnSpc>
              <a:spcBef>
                <a:spcPts val="0"/>
              </a:spcBef>
              <a:spcAft>
                <a:spcPts val="0"/>
              </a:spcAft>
              <a:buNone/>
            </a:pPr>
            <a:r>
              <a:rPr lang="en-US">
                <a:solidFill>
                  <a:schemeClr val="dk1"/>
                </a:solidFill>
              </a:rPr>
              <a:t>Where we used to be:  Feb 2023 – Jan 2024: 26.4% total elopement/walkout rate</a:t>
            </a:r>
            <a:endParaRPr>
              <a:solidFill>
                <a:schemeClr val="dk1"/>
              </a:solidFill>
            </a:endParaRPr>
          </a:p>
          <a:p>
            <a:pPr indent="0" lvl="0" marL="914400" rtl="0" algn="l">
              <a:lnSpc>
                <a:spcPct val="115000"/>
              </a:lnSpc>
              <a:spcBef>
                <a:spcPts val="0"/>
              </a:spcBef>
              <a:spcAft>
                <a:spcPts val="0"/>
              </a:spcAft>
              <a:buNone/>
            </a:pPr>
            <a:r>
              <a:rPr lang="en-US">
                <a:solidFill>
                  <a:schemeClr val="dk1"/>
                </a:solidFill>
              </a:rPr>
              <a:t>Where we are currently:  Feb 2024 – Sep 2025: 19.7% total elopement/walkout rate</a:t>
            </a:r>
            <a:endParaRPr>
              <a:solidFill>
                <a:schemeClr val="dk1"/>
              </a:solidFill>
            </a:endParaRPr>
          </a:p>
          <a:p>
            <a:pPr indent="0" lvl="0" marL="914400" rtl="0" algn="l">
              <a:lnSpc>
                <a:spcPct val="115000"/>
              </a:lnSpc>
              <a:spcBef>
                <a:spcPts val="0"/>
              </a:spcBef>
              <a:spcAft>
                <a:spcPts val="0"/>
              </a:spcAft>
              <a:buNone/>
            </a:pPr>
            <a:r>
              <a:rPr b="1" lang="en-US">
                <a:solidFill>
                  <a:schemeClr val="dk1"/>
                </a:solidFill>
              </a:rPr>
              <a:t>25% improvement, reflecting more patients staying to complete care rather than leaving due to long waits</a:t>
            </a:r>
            <a:endParaRPr b="1">
              <a:solidFill>
                <a:schemeClr val="dk1"/>
              </a:solidFill>
            </a:endParaRPr>
          </a:p>
          <a:p>
            <a:pPr indent="0" lvl="0" marL="0" rtl="0" algn="l">
              <a:lnSpc>
                <a:spcPct val="115000"/>
              </a:lnSpc>
              <a:spcBef>
                <a:spcPts val="0"/>
              </a:spcBef>
              <a:spcAft>
                <a:spcPts val="0"/>
              </a:spcAft>
              <a:buNone/>
            </a:pPr>
            <a:r>
              <a:rPr b="1" lang="en-US">
                <a:solidFill>
                  <a:schemeClr val="dk1"/>
                </a:solidFill>
              </a:rPr>
              <a:t> </a:t>
            </a:r>
            <a:endParaRPr b="1">
              <a:solidFill>
                <a:schemeClr val="dk1"/>
              </a:solidFill>
            </a:endParaRPr>
          </a:p>
          <a:p>
            <a:pPr indent="0" lvl="0" marL="0" rtl="0" algn="l">
              <a:lnSpc>
                <a:spcPct val="115000"/>
              </a:lnSpc>
              <a:spcBef>
                <a:spcPts val="0"/>
              </a:spcBef>
              <a:spcAft>
                <a:spcPts val="0"/>
              </a:spcAft>
              <a:buNone/>
            </a:pPr>
            <a:r>
              <a:rPr lang="en-US">
                <a:solidFill>
                  <a:schemeClr val="dk1"/>
                </a:solidFill>
              </a:rPr>
              <a:t>These data points tie directly back to the Hospital Capacity Steering Committee and demonstrate how this best practice has helped improve key metrics, especially as we allow time for the projects to mature and for the culture to change around the importance of hospital capacity.</a:t>
            </a:r>
            <a:endParaRPr>
              <a:solidFill>
                <a:schemeClr val="dk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4" name="Shape 1134"/>
        <p:cNvGrpSpPr/>
        <p:nvPr/>
      </p:nvGrpSpPr>
      <p:grpSpPr>
        <a:xfrm>
          <a:off x="0" y="0"/>
          <a:ext cx="0" cy="0"/>
          <a:chOff x="0" y="0"/>
          <a:chExt cx="0" cy="0"/>
        </a:xfrm>
      </p:grpSpPr>
      <p:sp>
        <p:nvSpPr>
          <p:cNvPr id="1135" name="Google Shape;1135;g38c7e55c319_3_98"/>
          <p:cNvSpPr txBox="1"/>
          <p:nvPr>
            <p:ph idx="1" type="body"/>
          </p:nvPr>
        </p:nvSpPr>
        <p:spPr>
          <a:xfrm>
            <a:off x="663750" y="1133475"/>
            <a:ext cx="11107500" cy="4659900"/>
          </a:xfrm>
          <a:prstGeom prst="rect">
            <a:avLst/>
          </a:prstGeom>
        </p:spPr>
        <p:txBody>
          <a:bodyPr anchorCtr="0" anchor="t" bIns="45700" lIns="91425" spcFirstLastPara="1" rIns="91425" wrap="square" tIns="45700">
            <a:normAutofit/>
          </a:bodyPr>
          <a:lstStyle/>
          <a:p>
            <a:pPr indent="0" lvl="0" marL="0" rtl="0" algn="l">
              <a:lnSpc>
                <a:spcPct val="115000"/>
              </a:lnSpc>
              <a:spcBef>
                <a:spcPts val="0"/>
              </a:spcBef>
              <a:spcAft>
                <a:spcPts val="0"/>
              </a:spcAft>
              <a:buNone/>
            </a:pPr>
            <a:r>
              <a:rPr b="1" lang="en-US" sz="1800">
                <a:highlight>
                  <a:srgbClr val="FFFFFF"/>
                </a:highlight>
                <a:latin typeface="Calibri"/>
                <a:ea typeface="Calibri"/>
                <a:cs typeface="Calibri"/>
                <a:sym typeface="Calibri"/>
              </a:rPr>
              <a:t>Suburban Hospital Two Best Practice Submissions: Daily Huddles and Bed Capacity Alert System – impact on Throughput</a:t>
            </a:r>
            <a:endParaRPr b="1" sz="1800">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rPr b="1" lang="en-US" sz="1800">
                <a:highlight>
                  <a:srgbClr val="FFFFFF"/>
                </a:highlight>
                <a:latin typeface="Calibri"/>
                <a:ea typeface="Calibri"/>
                <a:cs typeface="Calibri"/>
                <a:sym typeface="Calibri"/>
              </a:rPr>
              <a:t> </a:t>
            </a:r>
            <a:endParaRPr b="1" sz="1800">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rPr lang="en-US" sz="1700" u="sng">
                <a:highlight>
                  <a:srgbClr val="FFFFFF"/>
                </a:highlight>
                <a:latin typeface="Calibri"/>
                <a:ea typeface="Calibri"/>
                <a:cs typeface="Calibri"/>
                <a:sym typeface="Calibri"/>
              </a:rPr>
              <a:t>Application</a:t>
            </a:r>
            <a:r>
              <a:rPr lang="en-US" sz="1700">
                <a:highlight>
                  <a:srgbClr val="FFFFFF"/>
                </a:highlight>
                <a:latin typeface="Calibri"/>
                <a:ea typeface="Calibri"/>
                <a:cs typeface="Calibri"/>
                <a:sym typeface="Calibri"/>
              </a:rPr>
              <a:t>: Suburban has created a Daily Huddle Process focused on a collaborative approach to patient throughput and safety.  </a:t>
            </a:r>
            <a:endParaRPr sz="1700">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t/>
            </a:r>
            <a:endParaRPr sz="1700">
              <a:highlight>
                <a:srgbClr val="FFFFFF"/>
              </a:highlight>
              <a:latin typeface="Calibri"/>
              <a:ea typeface="Calibri"/>
              <a:cs typeface="Calibri"/>
              <a:sym typeface="Calibri"/>
            </a:endParaRPr>
          </a:p>
          <a:p>
            <a:pPr indent="-336550" lvl="0" marL="457200" rtl="0" algn="l">
              <a:lnSpc>
                <a:spcPct val="115000"/>
              </a:lnSpc>
              <a:spcBef>
                <a:spcPts val="0"/>
              </a:spcBef>
              <a:spcAft>
                <a:spcPts val="0"/>
              </a:spcAft>
              <a:buSzPts val="1700"/>
              <a:buFont typeface="Calibri"/>
              <a:buChar char="•"/>
            </a:pPr>
            <a:r>
              <a:rPr lang="en-US" sz="1700">
                <a:highlight>
                  <a:srgbClr val="FFFFFF"/>
                </a:highlight>
                <a:latin typeface="Calibri"/>
                <a:ea typeface="Calibri"/>
                <a:cs typeface="Calibri"/>
                <a:sym typeface="Calibri"/>
              </a:rPr>
              <a:t>All key stakeholders are on this daily huddle, including our Hospital President, VPMS, CNO, COO, Nursing leadership, ED Leadership, Hospitalist team, and every service line.  </a:t>
            </a:r>
            <a:endParaRPr sz="1700">
              <a:highlight>
                <a:srgbClr val="FFFFFF"/>
              </a:highlight>
              <a:latin typeface="Calibri"/>
              <a:ea typeface="Calibri"/>
              <a:cs typeface="Calibri"/>
              <a:sym typeface="Calibri"/>
            </a:endParaRPr>
          </a:p>
          <a:p>
            <a:pPr indent="-336550" lvl="0" marL="457200" rtl="0" algn="l">
              <a:lnSpc>
                <a:spcPct val="115000"/>
              </a:lnSpc>
              <a:spcBef>
                <a:spcPts val="0"/>
              </a:spcBef>
              <a:spcAft>
                <a:spcPts val="0"/>
              </a:spcAft>
              <a:buSzPts val="1700"/>
              <a:buFont typeface="Calibri"/>
              <a:buChar char="•"/>
            </a:pPr>
            <a:r>
              <a:rPr lang="en-US" sz="1700">
                <a:highlight>
                  <a:srgbClr val="FFFFFF"/>
                </a:highlight>
                <a:latin typeface="Calibri"/>
                <a:ea typeface="Calibri"/>
                <a:cs typeface="Calibri"/>
                <a:sym typeface="Calibri"/>
              </a:rPr>
              <a:t>Focus on initiatives such as increasing early inpatient discharges (goal of 10 discharge orders by 10am) that positively impact patient flow.  </a:t>
            </a:r>
            <a:endParaRPr sz="1700">
              <a:highlight>
                <a:srgbClr val="FFFFFF"/>
              </a:highlight>
              <a:latin typeface="Calibri"/>
              <a:ea typeface="Calibri"/>
              <a:cs typeface="Calibri"/>
              <a:sym typeface="Calibri"/>
            </a:endParaRPr>
          </a:p>
          <a:p>
            <a:pPr indent="-336550" lvl="0" marL="457200" rtl="0" algn="l">
              <a:lnSpc>
                <a:spcPct val="115000"/>
              </a:lnSpc>
              <a:spcBef>
                <a:spcPts val="0"/>
              </a:spcBef>
              <a:spcAft>
                <a:spcPts val="0"/>
              </a:spcAft>
              <a:buSzPts val="1700"/>
              <a:buFont typeface="Calibri"/>
              <a:buChar char="•"/>
            </a:pPr>
            <a:r>
              <a:rPr lang="en-US" sz="1700">
                <a:highlight>
                  <a:srgbClr val="FFFFFF"/>
                </a:highlight>
                <a:latin typeface="Calibri"/>
                <a:ea typeface="Calibri"/>
                <a:cs typeface="Calibri"/>
                <a:sym typeface="Calibri"/>
              </a:rPr>
              <a:t>During this huddle, review bed capacity and ED volume so we can respond with appropriate actions. </a:t>
            </a:r>
            <a:endParaRPr sz="1700">
              <a:highlight>
                <a:srgbClr val="FFFFFF"/>
              </a:highlight>
              <a:latin typeface="Calibri"/>
              <a:ea typeface="Calibri"/>
              <a:cs typeface="Calibri"/>
              <a:sym typeface="Calibri"/>
            </a:endParaRPr>
          </a:p>
          <a:p>
            <a:pPr indent="-336550" lvl="0" marL="457200" rtl="0" algn="l">
              <a:lnSpc>
                <a:spcPct val="115000"/>
              </a:lnSpc>
              <a:spcBef>
                <a:spcPts val="0"/>
              </a:spcBef>
              <a:spcAft>
                <a:spcPts val="0"/>
              </a:spcAft>
              <a:buSzPts val="1700"/>
              <a:buFont typeface="Calibri"/>
              <a:buChar char="•"/>
            </a:pPr>
            <a:r>
              <a:rPr lang="en-US" sz="1700">
                <a:highlight>
                  <a:srgbClr val="FFFFFF"/>
                </a:highlight>
                <a:latin typeface="Calibri"/>
                <a:ea typeface="Calibri"/>
                <a:cs typeface="Calibri"/>
                <a:sym typeface="Calibri"/>
              </a:rPr>
              <a:t>This approach builds situational awareness, capacity, and collaboration, while focusing on patient care and safety.</a:t>
            </a:r>
            <a:endParaRPr sz="1700">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rPr lang="en-US" sz="1100">
                <a:highlight>
                  <a:srgbClr val="FFFFFF"/>
                </a:highlight>
                <a:latin typeface="Calibri"/>
                <a:ea typeface="Calibri"/>
                <a:cs typeface="Calibri"/>
                <a:sym typeface="Calibri"/>
              </a:rPr>
              <a:t> </a:t>
            </a:r>
            <a:endParaRPr sz="1100">
              <a:highlight>
                <a:srgbClr val="FFFFFF"/>
              </a:highlight>
              <a:latin typeface="Calibri"/>
              <a:ea typeface="Calibri"/>
              <a:cs typeface="Calibri"/>
              <a:sym typeface="Calibri"/>
            </a:endParaRPr>
          </a:p>
          <a:p>
            <a:pPr indent="0" lvl="0" marL="0" rtl="0" algn="l">
              <a:spcBef>
                <a:spcPts val="1000"/>
              </a:spcBef>
              <a:spcAft>
                <a:spcPts val="0"/>
              </a:spcAft>
              <a:buNone/>
            </a:pPr>
            <a:r>
              <a:t/>
            </a:r>
            <a:endParaRPr/>
          </a:p>
        </p:txBody>
      </p:sp>
      <p:sp>
        <p:nvSpPr>
          <p:cNvPr id="1136" name="Google Shape;1136;g38c7e55c319_3_98"/>
          <p:cNvSpPr txBox="1"/>
          <p:nvPr>
            <p:ph idx="12" type="sldNum"/>
          </p:nvPr>
        </p:nvSpPr>
        <p:spPr>
          <a:xfrm>
            <a:off x="11512550" y="6213474"/>
            <a:ext cx="5778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600"/>
              <a:buFont typeface="Arial"/>
              <a:buNone/>
            </a:pPr>
            <a:fld id="{00000000-1234-1234-1234-123412341234}" type="slidenum">
              <a:rPr lang="en-US"/>
              <a:t>‹#›</a:t>
            </a:fld>
            <a:endParaRPr/>
          </a:p>
        </p:txBody>
      </p:sp>
      <p:sp>
        <p:nvSpPr>
          <p:cNvPr id="1137" name="Google Shape;1137;g38c7e55c319_3_98"/>
          <p:cNvSpPr txBox="1"/>
          <p:nvPr>
            <p:ph type="title"/>
          </p:nvPr>
        </p:nvSpPr>
        <p:spPr>
          <a:xfrm>
            <a:off x="972127" y="347853"/>
            <a:ext cx="10515600" cy="60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ED Hospital Throughput Best Practice Successes</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2" name="Shape 1142"/>
        <p:cNvGrpSpPr/>
        <p:nvPr/>
      </p:nvGrpSpPr>
      <p:grpSpPr>
        <a:xfrm>
          <a:off x="0" y="0"/>
          <a:ext cx="0" cy="0"/>
          <a:chOff x="0" y="0"/>
          <a:chExt cx="0" cy="0"/>
        </a:xfrm>
      </p:grpSpPr>
      <p:sp>
        <p:nvSpPr>
          <p:cNvPr id="1143" name="Google Shape;1143;g38c7e55c319_3_105"/>
          <p:cNvSpPr txBox="1"/>
          <p:nvPr>
            <p:ph idx="12" type="sldNum"/>
          </p:nvPr>
        </p:nvSpPr>
        <p:spPr>
          <a:xfrm>
            <a:off x="11512550" y="6213474"/>
            <a:ext cx="5778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600"/>
              <a:buFont typeface="Arial"/>
              <a:buNone/>
            </a:pPr>
            <a:fld id="{00000000-1234-1234-1234-123412341234}" type="slidenum">
              <a:rPr lang="en-US"/>
              <a:t>‹#›</a:t>
            </a:fld>
            <a:endParaRPr/>
          </a:p>
        </p:txBody>
      </p:sp>
      <p:sp>
        <p:nvSpPr>
          <p:cNvPr id="1144" name="Google Shape;1144;g38c7e55c319_3_105"/>
          <p:cNvSpPr txBox="1"/>
          <p:nvPr>
            <p:ph type="title"/>
          </p:nvPr>
        </p:nvSpPr>
        <p:spPr>
          <a:xfrm>
            <a:off x="972127" y="347853"/>
            <a:ext cx="10515600" cy="60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ED Hospital Throughput Best Practice Successes</a:t>
            </a:r>
            <a:endParaRPr/>
          </a:p>
          <a:p>
            <a:pPr indent="0" lvl="0" marL="0" rtl="0" algn="l">
              <a:spcBef>
                <a:spcPts val="0"/>
              </a:spcBef>
              <a:spcAft>
                <a:spcPts val="0"/>
              </a:spcAft>
              <a:buNone/>
            </a:pPr>
            <a:r>
              <a:t/>
            </a:r>
            <a:endParaRPr/>
          </a:p>
        </p:txBody>
      </p:sp>
      <p:pic>
        <p:nvPicPr>
          <p:cNvPr id="1145" name="Google Shape;1145;g38c7e55c319_3_105"/>
          <p:cNvPicPr preferRelativeResize="0"/>
          <p:nvPr/>
        </p:nvPicPr>
        <p:blipFill>
          <a:blip r:embed="rId3">
            <a:alphaModFix/>
          </a:blip>
          <a:stretch>
            <a:fillRect/>
          </a:stretch>
        </p:blipFill>
        <p:spPr>
          <a:xfrm>
            <a:off x="270850" y="1352000"/>
            <a:ext cx="8082324" cy="3588225"/>
          </a:xfrm>
          <a:prstGeom prst="rect">
            <a:avLst/>
          </a:prstGeom>
          <a:noFill/>
          <a:ln>
            <a:noFill/>
          </a:ln>
        </p:spPr>
      </p:pic>
      <p:sp>
        <p:nvSpPr>
          <p:cNvPr id="1146" name="Google Shape;1146;g38c7e55c319_3_105"/>
          <p:cNvSpPr txBox="1"/>
          <p:nvPr/>
        </p:nvSpPr>
        <p:spPr>
          <a:xfrm>
            <a:off x="8353175" y="1780625"/>
            <a:ext cx="3503700" cy="3329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1800">
                <a:solidFill>
                  <a:schemeClr val="dk1"/>
                </a:solidFill>
                <a:highlight>
                  <a:srgbClr val="FFFFFF"/>
                </a:highlight>
                <a:latin typeface="Calibri"/>
                <a:ea typeface="Calibri"/>
                <a:cs typeface="Calibri"/>
                <a:sym typeface="Calibri"/>
              </a:rPr>
              <a:t>Goal of entering 10 discharge Orders by 10am</a:t>
            </a:r>
            <a:endParaRPr sz="1800">
              <a:solidFill>
                <a:schemeClr val="dk1"/>
              </a:solidFill>
              <a:highlight>
                <a:srgbClr val="FFFFFF"/>
              </a:highlight>
              <a:latin typeface="Calibri"/>
              <a:ea typeface="Calibri"/>
              <a:cs typeface="Calibri"/>
              <a:sym typeface="Calibri"/>
            </a:endParaRPr>
          </a:p>
          <a:p>
            <a:pPr indent="-342900" lvl="0" marL="457200" rtl="0" algn="l">
              <a:lnSpc>
                <a:spcPct val="115000"/>
              </a:lnSpc>
              <a:spcBef>
                <a:spcPts val="0"/>
              </a:spcBef>
              <a:spcAft>
                <a:spcPts val="0"/>
              </a:spcAft>
              <a:buClr>
                <a:schemeClr val="dk1"/>
              </a:buClr>
              <a:buSzPts val="1800"/>
              <a:buChar char="●"/>
            </a:pPr>
            <a:r>
              <a:rPr lang="en-US" sz="1800">
                <a:solidFill>
                  <a:schemeClr val="dk1"/>
                </a:solidFill>
                <a:highlight>
                  <a:srgbClr val="FFFFFF"/>
                </a:highlight>
                <a:latin typeface="Calibri"/>
                <a:ea typeface="Calibri"/>
                <a:cs typeface="Calibri"/>
                <a:sym typeface="Calibri"/>
              </a:rPr>
              <a:t>This opens bed capacity on the medical units earlier in the day              </a:t>
            </a:r>
            <a:endParaRPr sz="1800">
              <a:solidFill>
                <a:schemeClr val="dk1"/>
              </a:solidFill>
              <a:highlight>
                <a:srgbClr val="FFFFFF"/>
              </a:highlight>
              <a:latin typeface="Calibri"/>
              <a:ea typeface="Calibri"/>
              <a:cs typeface="Calibri"/>
              <a:sym typeface="Calibri"/>
            </a:endParaRPr>
          </a:p>
          <a:p>
            <a:pPr indent="-342900" lvl="0" marL="457200" rtl="0" algn="l">
              <a:lnSpc>
                <a:spcPct val="115000"/>
              </a:lnSpc>
              <a:spcBef>
                <a:spcPts val="0"/>
              </a:spcBef>
              <a:spcAft>
                <a:spcPts val="0"/>
              </a:spcAft>
              <a:buClr>
                <a:schemeClr val="dk1"/>
              </a:buClr>
              <a:buSzPts val="1800"/>
              <a:buChar char="●"/>
            </a:pPr>
            <a:r>
              <a:rPr lang="en-US" sz="1800">
                <a:solidFill>
                  <a:schemeClr val="dk1"/>
                </a:solidFill>
                <a:highlight>
                  <a:srgbClr val="FFFFFF"/>
                </a:highlight>
                <a:latin typeface="Calibri"/>
                <a:ea typeface="Calibri"/>
                <a:cs typeface="Calibri"/>
                <a:sym typeface="Calibri"/>
              </a:rPr>
              <a:t>Which allows us to move patients out of a busy ED and decreases boarding</a:t>
            </a:r>
            <a:endParaRPr sz="1800">
              <a:solidFill>
                <a:schemeClr val="dk1"/>
              </a:solidFill>
              <a:highlight>
                <a:srgbClr val="FFFFFF"/>
              </a:highlight>
              <a:latin typeface="Calibri"/>
              <a:ea typeface="Calibri"/>
              <a:cs typeface="Calibri"/>
              <a:sym typeface="Calibri"/>
            </a:endParaRPr>
          </a:p>
          <a:p>
            <a:pPr indent="-342900" lvl="0" marL="457200" rtl="0" algn="l">
              <a:lnSpc>
                <a:spcPct val="115000"/>
              </a:lnSpc>
              <a:spcBef>
                <a:spcPts val="0"/>
              </a:spcBef>
              <a:spcAft>
                <a:spcPts val="0"/>
              </a:spcAft>
              <a:buClr>
                <a:schemeClr val="dk1"/>
              </a:buClr>
              <a:buSzPts val="1800"/>
              <a:buChar char="●"/>
            </a:pPr>
            <a:r>
              <a:rPr lang="en-US" sz="1800">
                <a:solidFill>
                  <a:schemeClr val="dk1"/>
                </a:solidFill>
                <a:highlight>
                  <a:srgbClr val="FFFFFF"/>
                </a:highlight>
                <a:latin typeface="Calibri"/>
                <a:ea typeface="Calibri"/>
                <a:cs typeface="Calibri"/>
                <a:sym typeface="Calibri"/>
              </a:rPr>
              <a:t>The slide illustrates marked improvement in FY25</a:t>
            </a:r>
            <a:endParaRPr sz="1800">
              <a:solidFill>
                <a:schemeClr val="dk1"/>
              </a:solidFill>
              <a:highlight>
                <a:srgbClr val="FFFFFF"/>
              </a:highlight>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1" name="Shape 1151"/>
        <p:cNvGrpSpPr/>
        <p:nvPr/>
      </p:nvGrpSpPr>
      <p:grpSpPr>
        <a:xfrm>
          <a:off x="0" y="0"/>
          <a:ext cx="0" cy="0"/>
          <a:chOff x="0" y="0"/>
          <a:chExt cx="0" cy="0"/>
        </a:xfrm>
      </p:grpSpPr>
      <p:sp>
        <p:nvSpPr>
          <p:cNvPr id="1152" name="Google Shape;1152;g38c7e55c319_3_113"/>
          <p:cNvSpPr txBox="1"/>
          <p:nvPr>
            <p:ph idx="12" type="sldNum"/>
          </p:nvPr>
        </p:nvSpPr>
        <p:spPr>
          <a:xfrm>
            <a:off x="11512550" y="6213474"/>
            <a:ext cx="5778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600"/>
              <a:buFont typeface="Arial"/>
              <a:buNone/>
            </a:pPr>
            <a:fld id="{00000000-1234-1234-1234-123412341234}" type="slidenum">
              <a:rPr lang="en-US"/>
              <a:t>‹#›</a:t>
            </a:fld>
            <a:endParaRPr/>
          </a:p>
        </p:txBody>
      </p:sp>
      <p:sp>
        <p:nvSpPr>
          <p:cNvPr id="1153" name="Google Shape;1153;g38c7e55c319_3_113"/>
          <p:cNvSpPr txBox="1"/>
          <p:nvPr>
            <p:ph type="title"/>
          </p:nvPr>
        </p:nvSpPr>
        <p:spPr>
          <a:xfrm>
            <a:off x="972127" y="347853"/>
            <a:ext cx="10515600" cy="60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ED Hospital Throughput Best Practice Successes</a:t>
            </a:r>
            <a:endParaRPr/>
          </a:p>
        </p:txBody>
      </p:sp>
      <p:pic>
        <p:nvPicPr>
          <p:cNvPr id="1154" name="Google Shape;1154;g38c7e55c319_3_113"/>
          <p:cNvPicPr preferRelativeResize="0"/>
          <p:nvPr/>
        </p:nvPicPr>
        <p:blipFill>
          <a:blip r:embed="rId3">
            <a:alphaModFix/>
          </a:blip>
          <a:stretch>
            <a:fillRect/>
          </a:stretch>
        </p:blipFill>
        <p:spPr>
          <a:xfrm>
            <a:off x="604725" y="1121500"/>
            <a:ext cx="7160324" cy="4615001"/>
          </a:xfrm>
          <a:prstGeom prst="rect">
            <a:avLst/>
          </a:prstGeom>
          <a:noFill/>
          <a:ln>
            <a:noFill/>
          </a:ln>
        </p:spPr>
      </p:pic>
      <p:sp>
        <p:nvSpPr>
          <p:cNvPr id="1155" name="Google Shape;1155;g38c7e55c319_3_113"/>
          <p:cNvSpPr txBox="1"/>
          <p:nvPr/>
        </p:nvSpPr>
        <p:spPr>
          <a:xfrm>
            <a:off x="8305525" y="1866325"/>
            <a:ext cx="3477900" cy="3241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1600">
                <a:solidFill>
                  <a:srgbClr val="222222"/>
                </a:solidFill>
                <a:highlight>
                  <a:srgbClr val="FFFFFF"/>
                </a:highlight>
                <a:latin typeface="Calibri"/>
                <a:ea typeface="Calibri"/>
                <a:cs typeface="Calibri"/>
                <a:sym typeface="Calibri"/>
              </a:rPr>
              <a:t>Goal of decreasing our average Emergency Department length of stay</a:t>
            </a:r>
            <a:endParaRPr sz="1600">
              <a:solidFill>
                <a:srgbClr val="222222"/>
              </a:solidFill>
              <a:highlight>
                <a:srgbClr val="FFFFFF"/>
              </a:highlight>
              <a:latin typeface="Calibri"/>
              <a:ea typeface="Calibri"/>
              <a:cs typeface="Calibri"/>
              <a:sym typeface="Calibri"/>
            </a:endParaRPr>
          </a:p>
          <a:p>
            <a:pPr indent="-330200" lvl="0" marL="457200" rtl="0" algn="l">
              <a:lnSpc>
                <a:spcPct val="115000"/>
              </a:lnSpc>
              <a:spcBef>
                <a:spcPts val="0"/>
              </a:spcBef>
              <a:spcAft>
                <a:spcPts val="0"/>
              </a:spcAft>
              <a:buClr>
                <a:srgbClr val="222222"/>
              </a:buClr>
              <a:buSzPts val="1600"/>
              <a:buChar char="●"/>
            </a:pPr>
            <a:r>
              <a:rPr lang="en-US" sz="1600">
                <a:solidFill>
                  <a:srgbClr val="222222"/>
                </a:solidFill>
                <a:highlight>
                  <a:srgbClr val="FFFFFF"/>
                </a:highlight>
                <a:latin typeface="Calibri"/>
                <a:ea typeface="Calibri"/>
                <a:cs typeface="Calibri"/>
                <a:sym typeface="Calibri"/>
              </a:rPr>
              <a:t>This allows us to see more patients in a faster and safer manner</a:t>
            </a:r>
            <a:endParaRPr sz="1600">
              <a:solidFill>
                <a:srgbClr val="222222"/>
              </a:solidFill>
              <a:highlight>
                <a:srgbClr val="FFFFFF"/>
              </a:highlight>
              <a:latin typeface="Calibri"/>
              <a:ea typeface="Calibri"/>
              <a:cs typeface="Calibri"/>
              <a:sym typeface="Calibri"/>
            </a:endParaRPr>
          </a:p>
          <a:p>
            <a:pPr indent="-330200" lvl="0" marL="457200" rtl="0" algn="l">
              <a:lnSpc>
                <a:spcPct val="115000"/>
              </a:lnSpc>
              <a:spcBef>
                <a:spcPts val="0"/>
              </a:spcBef>
              <a:spcAft>
                <a:spcPts val="0"/>
              </a:spcAft>
              <a:buClr>
                <a:srgbClr val="222222"/>
              </a:buClr>
              <a:buSzPts val="1600"/>
              <a:buChar char="●"/>
            </a:pPr>
            <a:r>
              <a:rPr lang="en-US" sz="1600">
                <a:solidFill>
                  <a:srgbClr val="222222"/>
                </a:solidFill>
                <a:highlight>
                  <a:srgbClr val="FFFFFF"/>
                </a:highlight>
                <a:latin typeface="Calibri"/>
                <a:ea typeface="Calibri"/>
                <a:cs typeface="Calibri"/>
                <a:sym typeface="Calibri"/>
              </a:rPr>
              <a:t>This improves patient experience and medical care</a:t>
            </a:r>
            <a:endParaRPr sz="1600">
              <a:solidFill>
                <a:srgbClr val="222222"/>
              </a:solidFill>
              <a:highlight>
                <a:srgbClr val="FFFFFF"/>
              </a:highlight>
              <a:latin typeface="Calibri"/>
              <a:ea typeface="Calibri"/>
              <a:cs typeface="Calibri"/>
              <a:sym typeface="Calibri"/>
            </a:endParaRPr>
          </a:p>
          <a:p>
            <a:pPr indent="-330200" lvl="0" marL="457200" rtl="0" algn="l">
              <a:lnSpc>
                <a:spcPct val="115000"/>
              </a:lnSpc>
              <a:spcBef>
                <a:spcPts val="0"/>
              </a:spcBef>
              <a:spcAft>
                <a:spcPts val="0"/>
              </a:spcAft>
              <a:buClr>
                <a:srgbClr val="222222"/>
              </a:buClr>
              <a:buSzPts val="1600"/>
              <a:buChar char="●"/>
            </a:pPr>
            <a:r>
              <a:rPr lang="en-US" sz="1600">
                <a:solidFill>
                  <a:srgbClr val="222222"/>
                </a:solidFill>
                <a:highlight>
                  <a:srgbClr val="FFFFFF"/>
                </a:highlight>
                <a:latin typeface="Calibri"/>
                <a:ea typeface="Calibri"/>
                <a:cs typeface="Calibri"/>
                <a:sym typeface="Calibri"/>
              </a:rPr>
              <a:t>The slide illustrates significant improvement in FY25</a:t>
            </a:r>
            <a:endParaRPr sz="1600">
              <a:solidFill>
                <a:srgbClr val="222222"/>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3300">
              <a:solidFill>
                <a:schemeClr val="dk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0" name="Shape 1160"/>
        <p:cNvGrpSpPr/>
        <p:nvPr/>
      </p:nvGrpSpPr>
      <p:grpSpPr>
        <a:xfrm>
          <a:off x="0" y="0"/>
          <a:ext cx="0" cy="0"/>
          <a:chOff x="0" y="0"/>
          <a:chExt cx="0" cy="0"/>
        </a:xfrm>
      </p:grpSpPr>
      <p:sp>
        <p:nvSpPr>
          <p:cNvPr id="1161" name="Google Shape;1161;g38c7e55c319_3_121"/>
          <p:cNvSpPr txBox="1"/>
          <p:nvPr>
            <p:ph idx="12" type="sldNum"/>
          </p:nvPr>
        </p:nvSpPr>
        <p:spPr>
          <a:xfrm>
            <a:off x="11512550" y="6213474"/>
            <a:ext cx="5778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600"/>
              <a:buFont typeface="Arial"/>
              <a:buNone/>
            </a:pPr>
            <a:fld id="{00000000-1234-1234-1234-123412341234}" type="slidenum">
              <a:rPr lang="en-US"/>
              <a:t>‹#›</a:t>
            </a:fld>
            <a:endParaRPr/>
          </a:p>
        </p:txBody>
      </p:sp>
      <p:sp>
        <p:nvSpPr>
          <p:cNvPr id="1162" name="Google Shape;1162;g38c7e55c319_3_121"/>
          <p:cNvSpPr txBox="1"/>
          <p:nvPr>
            <p:ph type="title"/>
          </p:nvPr>
        </p:nvSpPr>
        <p:spPr>
          <a:xfrm>
            <a:off x="972127" y="347853"/>
            <a:ext cx="10515600" cy="60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ED Hospital Throughput Best Practice Successes</a:t>
            </a:r>
            <a:endParaRPr/>
          </a:p>
          <a:p>
            <a:pPr indent="0" lvl="0" marL="0" rtl="0" algn="l">
              <a:spcBef>
                <a:spcPts val="0"/>
              </a:spcBef>
              <a:spcAft>
                <a:spcPts val="0"/>
              </a:spcAft>
              <a:buNone/>
            </a:pPr>
            <a:r>
              <a:t/>
            </a:r>
            <a:endParaRPr/>
          </a:p>
        </p:txBody>
      </p:sp>
      <p:pic>
        <p:nvPicPr>
          <p:cNvPr id="1163" name="Google Shape;1163;g38c7e55c319_3_121"/>
          <p:cNvPicPr preferRelativeResize="0"/>
          <p:nvPr/>
        </p:nvPicPr>
        <p:blipFill>
          <a:blip r:embed="rId3">
            <a:alphaModFix/>
          </a:blip>
          <a:stretch>
            <a:fillRect/>
          </a:stretch>
        </p:blipFill>
        <p:spPr>
          <a:xfrm>
            <a:off x="370000" y="1126850"/>
            <a:ext cx="8217200" cy="4347625"/>
          </a:xfrm>
          <a:prstGeom prst="rect">
            <a:avLst/>
          </a:prstGeom>
          <a:noFill/>
          <a:ln>
            <a:noFill/>
          </a:ln>
        </p:spPr>
      </p:pic>
      <p:sp>
        <p:nvSpPr>
          <p:cNvPr id="1164" name="Google Shape;1164;g38c7e55c319_3_121"/>
          <p:cNvSpPr txBox="1"/>
          <p:nvPr/>
        </p:nvSpPr>
        <p:spPr>
          <a:xfrm>
            <a:off x="8587200" y="1756150"/>
            <a:ext cx="3098400" cy="3329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1800">
                <a:solidFill>
                  <a:schemeClr val="dk1"/>
                </a:solidFill>
                <a:highlight>
                  <a:srgbClr val="FFFFFF"/>
                </a:highlight>
                <a:latin typeface="Calibri"/>
                <a:ea typeface="Calibri"/>
                <a:cs typeface="Calibri"/>
                <a:sym typeface="Calibri"/>
              </a:rPr>
              <a:t>Goal of decreasing our average inpatient length of stay</a:t>
            </a:r>
            <a:endParaRPr sz="1800">
              <a:solidFill>
                <a:schemeClr val="dk1"/>
              </a:solidFill>
              <a:highlight>
                <a:srgbClr val="FFFFFF"/>
              </a:highlight>
              <a:latin typeface="Calibri"/>
              <a:ea typeface="Calibri"/>
              <a:cs typeface="Calibri"/>
              <a:sym typeface="Calibri"/>
            </a:endParaRPr>
          </a:p>
          <a:p>
            <a:pPr indent="-342900" lvl="0" marL="457200" rtl="0" algn="l">
              <a:lnSpc>
                <a:spcPct val="115000"/>
              </a:lnSpc>
              <a:spcBef>
                <a:spcPts val="0"/>
              </a:spcBef>
              <a:spcAft>
                <a:spcPts val="0"/>
              </a:spcAft>
              <a:buClr>
                <a:schemeClr val="dk1"/>
              </a:buClr>
              <a:buSzPts val="1800"/>
              <a:buChar char="●"/>
            </a:pPr>
            <a:r>
              <a:rPr lang="en-US" sz="1800">
                <a:solidFill>
                  <a:schemeClr val="dk1"/>
                </a:solidFill>
                <a:highlight>
                  <a:srgbClr val="FFFFFF"/>
                </a:highlight>
                <a:latin typeface="Calibri"/>
                <a:ea typeface="Calibri"/>
                <a:cs typeface="Calibri"/>
                <a:sym typeface="Calibri"/>
              </a:rPr>
              <a:t>This increases bed availability for new patients that need admission</a:t>
            </a:r>
            <a:endParaRPr sz="1800">
              <a:solidFill>
                <a:schemeClr val="dk1"/>
              </a:solidFill>
              <a:highlight>
                <a:srgbClr val="FFFFFF"/>
              </a:highlight>
              <a:latin typeface="Calibri"/>
              <a:ea typeface="Calibri"/>
              <a:cs typeface="Calibri"/>
              <a:sym typeface="Calibri"/>
            </a:endParaRPr>
          </a:p>
          <a:p>
            <a:pPr indent="-342900" lvl="0" marL="457200" rtl="0" algn="l">
              <a:lnSpc>
                <a:spcPct val="115000"/>
              </a:lnSpc>
              <a:spcBef>
                <a:spcPts val="0"/>
              </a:spcBef>
              <a:spcAft>
                <a:spcPts val="0"/>
              </a:spcAft>
              <a:buClr>
                <a:schemeClr val="dk1"/>
              </a:buClr>
              <a:buSzPts val="1800"/>
              <a:buChar char="●"/>
            </a:pPr>
            <a:r>
              <a:rPr lang="en-US" sz="1800">
                <a:solidFill>
                  <a:schemeClr val="dk1"/>
                </a:solidFill>
                <a:highlight>
                  <a:srgbClr val="FFFFFF"/>
                </a:highlight>
                <a:latin typeface="Calibri"/>
                <a:ea typeface="Calibri"/>
                <a:cs typeface="Calibri"/>
                <a:sym typeface="Calibri"/>
              </a:rPr>
              <a:t>Which decreases the time a patient boards in the ED</a:t>
            </a:r>
            <a:endParaRPr sz="1800">
              <a:solidFill>
                <a:schemeClr val="dk1"/>
              </a:solidFill>
              <a:highlight>
                <a:srgbClr val="FFFFFF"/>
              </a:highlight>
              <a:latin typeface="Calibri"/>
              <a:ea typeface="Calibri"/>
              <a:cs typeface="Calibri"/>
              <a:sym typeface="Calibri"/>
            </a:endParaRPr>
          </a:p>
          <a:p>
            <a:pPr indent="-342900" lvl="0" marL="457200" rtl="0" algn="l">
              <a:lnSpc>
                <a:spcPct val="115000"/>
              </a:lnSpc>
              <a:spcBef>
                <a:spcPts val="0"/>
              </a:spcBef>
              <a:spcAft>
                <a:spcPts val="0"/>
              </a:spcAft>
              <a:buClr>
                <a:schemeClr val="dk1"/>
              </a:buClr>
              <a:buSzPts val="1800"/>
              <a:buChar char="●"/>
            </a:pPr>
            <a:r>
              <a:rPr lang="en-US" sz="1800">
                <a:solidFill>
                  <a:schemeClr val="dk1"/>
                </a:solidFill>
                <a:highlight>
                  <a:srgbClr val="FFFFFF"/>
                </a:highlight>
                <a:latin typeface="Calibri"/>
                <a:ea typeface="Calibri"/>
                <a:cs typeface="Calibri"/>
                <a:sym typeface="Calibri"/>
              </a:rPr>
              <a:t>The slide illustrates small improvement in FY25</a:t>
            </a:r>
            <a:endParaRPr sz="1800">
              <a:solidFill>
                <a:schemeClr val="dk1"/>
              </a:solidFill>
              <a:highlight>
                <a:srgbClr val="FFFFFF"/>
              </a:highlight>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8" name="Shape 1168"/>
        <p:cNvGrpSpPr/>
        <p:nvPr/>
      </p:nvGrpSpPr>
      <p:grpSpPr>
        <a:xfrm>
          <a:off x="0" y="0"/>
          <a:ext cx="0" cy="0"/>
          <a:chOff x="0" y="0"/>
          <a:chExt cx="0" cy="0"/>
        </a:xfrm>
      </p:grpSpPr>
      <p:sp>
        <p:nvSpPr>
          <p:cNvPr id="1169" name="Google Shape;1169;g38c7e55c319_3_129"/>
          <p:cNvSpPr txBox="1"/>
          <p:nvPr>
            <p:ph idx="1" type="body"/>
          </p:nvPr>
        </p:nvSpPr>
        <p:spPr>
          <a:xfrm>
            <a:off x="637875" y="1034075"/>
            <a:ext cx="10515600" cy="4659900"/>
          </a:xfrm>
          <a:prstGeom prst="rect">
            <a:avLst/>
          </a:prstGeom>
          <a:noFill/>
          <a:ln>
            <a:noFill/>
          </a:ln>
        </p:spPr>
        <p:txBody>
          <a:bodyPr anchorCtr="0" anchor="t" bIns="45700" lIns="91425" spcFirstLastPara="1" rIns="91425" wrap="square" tIns="45700">
            <a:noAutofit/>
          </a:bodyPr>
          <a:lstStyle/>
          <a:p>
            <a:pPr indent="-291192" lvl="0" marL="285750" rtl="0" algn="l">
              <a:lnSpc>
                <a:spcPct val="94000"/>
              </a:lnSpc>
              <a:spcBef>
                <a:spcPts val="1000"/>
              </a:spcBef>
              <a:spcAft>
                <a:spcPts val="0"/>
              </a:spcAft>
              <a:buSzPts val="2086"/>
              <a:buFont typeface="Arial"/>
              <a:buChar char="•"/>
            </a:pPr>
            <a:r>
              <a:rPr lang="en-US" sz="1800">
                <a:solidFill>
                  <a:schemeClr val="dk1"/>
                </a:solidFill>
                <a:latin typeface="Arial"/>
                <a:ea typeface="Arial"/>
                <a:cs typeface="Arial"/>
                <a:sym typeface="Arial"/>
              </a:rPr>
              <a:t>Emergency Department wait times continue to be a focus for the University of Maryland Medical System and all of its Member Organizations.  </a:t>
            </a:r>
            <a:endParaRPr sz="1800"/>
          </a:p>
          <a:p>
            <a:pPr indent="-291192" lvl="0" marL="285750" rtl="0" algn="l">
              <a:lnSpc>
                <a:spcPct val="94000"/>
              </a:lnSpc>
              <a:spcBef>
                <a:spcPts val="1000"/>
              </a:spcBef>
              <a:spcAft>
                <a:spcPts val="0"/>
              </a:spcAft>
              <a:buSzPts val="2086"/>
              <a:buFont typeface="Arial"/>
              <a:buChar char="•"/>
            </a:pPr>
            <a:r>
              <a:rPr lang="en-US" sz="1800">
                <a:solidFill>
                  <a:schemeClr val="dk1"/>
                </a:solidFill>
                <a:latin typeface="Arial"/>
                <a:ea typeface="Arial"/>
                <a:cs typeface="Arial"/>
                <a:sym typeface="Arial"/>
              </a:rPr>
              <a:t>A tremendous amount of work has gone into addressing ED wait times and the best practices instituted have begun to demonstrate positive results.   </a:t>
            </a:r>
            <a:endParaRPr sz="1800"/>
          </a:p>
          <a:p>
            <a:pPr indent="-291192" lvl="0" marL="285750" rtl="0" algn="l">
              <a:lnSpc>
                <a:spcPct val="94000"/>
              </a:lnSpc>
              <a:spcBef>
                <a:spcPts val="1000"/>
              </a:spcBef>
              <a:spcAft>
                <a:spcPts val="0"/>
              </a:spcAft>
              <a:buSzPts val="2086"/>
              <a:buFont typeface="Arial"/>
              <a:buChar char="•"/>
            </a:pPr>
            <a:r>
              <a:rPr lang="en-US" sz="1800">
                <a:solidFill>
                  <a:schemeClr val="dk1"/>
                </a:solidFill>
                <a:latin typeface="Arial"/>
                <a:ea typeface="Arial"/>
                <a:cs typeface="Arial"/>
                <a:sym typeface="Arial"/>
              </a:rPr>
              <a:t> UMMS Member Organizations have implemented and shared best practices including:</a:t>
            </a:r>
            <a:endParaRPr sz="1800"/>
          </a:p>
          <a:p>
            <a:pPr indent="-292553" lvl="1" marL="742950" rtl="0" algn="l">
              <a:lnSpc>
                <a:spcPct val="94000"/>
              </a:lnSpc>
              <a:spcBef>
                <a:spcPts val="500"/>
              </a:spcBef>
              <a:spcAft>
                <a:spcPts val="0"/>
              </a:spcAft>
              <a:buSzPts val="1907"/>
              <a:buFont typeface="Arial"/>
              <a:buChar char="•"/>
            </a:pPr>
            <a:r>
              <a:rPr lang="en-US" sz="1425">
                <a:solidFill>
                  <a:schemeClr val="dk1"/>
                </a:solidFill>
                <a:latin typeface="Arial"/>
                <a:ea typeface="Arial"/>
                <a:cs typeface="Arial"/>
                <a:sym typeface="Arial"/>
              </a:rPr>
              <a:t>Daily Huddles</a:t>
            </a:r>
            <a:endParaRPr sz="1425"/>
          </a:p>
          <a:p>
            <a:pPr indent="-292553" lvl="1" marL="742950" rtl="0" algn="l">
              <a:lnSpc>
                <a:spcPct val="94000"/>
              </a:lnSpc>
              <a:spcBef>
                <a:spcPts val="500"/>
              </a:spcBef>
              <a:spcAft>
                <a:spcPts val="0"/>
              </a:spcAft>
              <a:buSzPts val="1907"/>
              <a:buFont typeface="Arial"/>
              <a:buChar char="•"/>
            </a:pPr>
            <a:r>
              <a:rPr lang="en-US" sz="1425">
                <a:solidFill>
                  <a:schemeClr val="dk1"/>
                </a:solidFill>
                <a:latin typeface="Arial"/>
                <a:ea typeface="Arial"/>
                <a:cs typeface="Arial"/>
                <a:sym typeface="Arial"/>
              </a:rPr>
              <a:t>Interdisciplinary Rounds</a:t>
            </a:r>
            <a:endParaRPr sz="1425"/>
          </a:p>
          <a:p>
            <a:pPr indent="-292553" lvl="1" marL="742950" rtl="0" algn="l">
              <a:lnSpc>
                <a:spcPct val="94000"/>
              </a:lnSpc>
              <a:spcBef>
                <a:spcPts val="500"/>
              </a:spcBef>
              <a:spcAft>
                <a:spcPts val="0"/>
              </a:spcAft>
              <a:buSzPts val="1907"/>
              <a:buFont typeface="Arial"/>
              <a:buChar char="•"/>
            </a:pPr>
            <a:r>
              <a:rPr lang="en-US" sz="1425">
                <a:solidFill>
                  <a:schemeClr val="dk1"/>
                </a:solidFill>
                <a:latin typeface="Arial"/>
                <a:ea typeface="Arial"/>
                <a:cs typeface="Arial"/>
                <a:sym typeface="Arial"/>
              </a:rPr>
              <a:t>Patient Flow Councils</a:t>
            </a:r>
            <a:endParaRPr sz="1425"/>
          </a:p>
          <a:p>
            <a:pPr indent="-292553" lvl="1" marL="742950" rtl="0" algn="l">
              <a:lnSpc>
                <a:spcPct val="94000"/>
              </a:lnSpc>
              <a:spcBef>
                <a:spcPts val="500"/>
              </a:spcBef>
              <a:spcAft>
                <a:spcPts val="0"/>
              </a:spcAft>
              <a:buSzPts val="1907"/>
              <a:buFont typeface="Arial"/>
              <a:buChar char="•"/>
            </a:pPr>
            <a:r>
              <a:rPr lang="en-US" sz="1425">
                <a:solidFill>
                  <a:schemeClr val="dk1"/>
                </a:solidFill>
                <a:latin typeface="Arial"/>
                <a:ea typeface="Arial"/>
                <a:cs typeface="Arial"/>
                <a:sym typeface="Arial"/>
              </a:rPr>
              <a:t>Expedited Care</a:t>
            </a:r>
            <a:endParaRPr sz="1425"/>
          </a:p>
          <a:p>
            <a:pPr indent="-291192" lvl="0" marL="285750" rtl="0" algn="l">
              <a:lnSpc>
                <a:spcPct val="94000"/>
              </a:lnSpc>
              <a:spcBef>
                <a:spcPts val="1000"/>
              </a:spcBef>
              <a:spcAft>
                <a:spcPts val="0"/>
              </a:spcAft>
              <a:buSzPts val="2086"/>
              <a:buFont typeface="Arial"/>
              <a:buChar char="•"/>
            </a:pPr>
            <a:r>
              <a:rPr lang="en-US" sz="1800">
                <a:solidFill>
                  <a:schemeClr val="dk1"/>
                </a:solidFill>
                <a:latin typeface="Arial"/>
                <a:ea typeface="Arial"/>
                <a:cs typeface="Arial"/>
                <a:sym typeface="Arial"/>
              </a:rPr>
              <a:t>The Expedited Care efforts in particular  have demonstrated  significant success as evidenced by:</a:t>
            </a:r>
            <a:endParaRPr sz="1800"/>
          </a:p>
          <a:p>
            <a:pPr indent="-292553" lvl="1" marL="742950" rtl="0" algn="l">
              <a:lnSpc>
                <a:spcPct val="94000"/>
              </a:lnSpc>
              <a:spcBef>
                <a:spcPts val="500"/>
              </a:spcBef>
              <a:spcAft>
                <a:spcPts val="0"/>
              </a:spcAft>
              <a:buSzPts val="1907"/>
              <a:buFont typeface="Arial"/>
              <a:buChar char="•"/>
            </a:pPr>
            <a:r>
              <a:rPr lang="en-US" sz="1425">
                <a:solidFill>
                  <a:schemeClr val="dk1"/>
                </a:solidFill>
                <a:latin typeface="Arial"/>
                <a:ea typeface="Arial"/>
                <a:cs typeface="Arial"/>
                <a:sym typeface="Arial"/>
              </a:rPr>
              <a:t>Member Organizations have reduced the number of patients leaving without being seen by 26% </a:t>
            </a:r>
            <a:endParaRPr sz="1425"/>
          </a:p>
          <a:p>
            <a:pPr indent="-292553" lvl="1" marL="742950" rtl="0" algn="l">
              <a:lnSpc>
                <a:spcPct val="94000"/>
              </a:lnSpc>
              <a:spcBef>
                <a:spcPts val="500"/>
              </a:spcBef>
              <a:spcAft>
                <a:spcPts val="0"/>
              </a:spcAft>
              <a:buSzPts val="1907"/>
              <a:buFont typeface="Arial"/>
              <a:buChar char="•"/>
            </a:pPr>
            <a:r>
              <a:rPr lang="en-US" sz="1425">
                <a:solidFill>
                  <a:schemeClr val="dk1"/>
                </a:solidFill>
                <a:latin typeface="Arial"/>
                <a:ea typeface="Arial"/>
                <a:cs typeface="Arial"/>
                <a:sym typeface="Arial"/>
              </a:rPr>
              <a:t>ED Arrival to Discharge times (OP-18) have improved by 6% CY to date (August) 2025 compared to CY 2024.  </a:t>
            </a:r>
            <a:endParaRPr sz="1425"/>
          </a:p>
          <a:p>
            <a:pPr indent="-292553" lvl="1" marL="742950" rtl="0" algn="l">
              <a:lnSpc>
                <a:spcPct val="94000"/>
              </a:lnSpc>
              <a:spcBef>
                <a:spcPts val="500"/>
              </a:spcBef>
              <a:spcAft>
                <a:spcPts val="0"/>
              </a:spcAft>
              <a:buSzPts val="1907"/>
              <a:buFont typeface="Arial"/>
              <a:buChar char="•"/>
            </a:pPr>
            <a:r>
              <a:rPr lang="en-US" sz="1425">
                <a:solidFill>
                  <a:schemeClr val="dk1"/>
                </a:solidFill>
                <a:latin typeface="Arial"/>
                <a:ea typeface="Arial"/>
                <a:cs typeface="Arial"/>
                <a:sym typeface="Arial"/>
              </a:rPr>
              <a:t>Much of this success can be attributed to Rapid Medical Evaluation/Rapid Assessment Zone programs that have emergency medicine physicians and APPs evaluating patients upon arrival.  </a:t>
            </a:r>
            <a:endParaRPr sz="1425"/>
          </a:p>
          <a:p>
            <a:pPr indent="-292553" lvl="1" marL="742950" rtl="0" algn="l">
              <a:lnSpc>
                <a:spcPct val="94000"/>
              </a:lnSpc>
              <a:spcBef>
                <a:spcPts val="500"/>
              </a:spcBef>
              <a:spcAft>
                <a:spcPts val="0"/>
              </a:spcAft>
              <a:buSzPts val="1907"/>
              <a:buFont typeface="Arial"/>
              <a:buChar char="•"/>
            </a:pPr>
            <a:r>
              <a:rPr lang="en-US" sz="1425">
                <a:solidFill>
                  <a:schemeClr val="dk1"/>
                </a:solidFill>
                <a:latin typeface="Arial"/>
                <a:ea typeface="Arial"/>
                <a:cs typeface="Arial"/>
                <a:sym typeface="Arial"/>
              </a:rPr>
              <a:t>The goal is to assess, initiate care, and potentially discharge patients earlier in their stay, thus saving invaluable bed capacity in the Main ED for those patients that require a bed</a:t>
            </a:r>
            <a:endParaRPr sz="1425">
              <a:solidFill>
                <a:schemeClr val="dk1"/>
              </a:solidFill>
            </a:endParaRPr>
          </a:p>
        </p:txBody>
      </p:sp>
      <p:sp>
        <p:nvSpPr>
          <p:cNvPr id="1170" name="Google Shape;1170;g38c7e55c319_3_129"/>
          <p:cNvSpPr txBox="1"/>
          <p:nvPr>
            <p:ph idx="12" type="sldNum"/>
          </p:nvPr>
        </p:nvSpPr>
        <p:spPr>
          <a:xfrm>
            <a:off x="11512550" y="6213474"/>
            <a:ext cx="57785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
        <p:nvSpPr>
          <p:cNvPr id="1171" name="Google Shape;1171;g38c7e55c319_3_129"/>
          <p:cNvSpPr txBox="1"/>
          <p:nvPr>
            <p:ph type="title"/>
          </p:nvPr>
        </p:nvSpPr>
        <p:spPr>
          <a:xfrm>
            <a:off x="972127" y="347853"/>
            <a:ext cx="10515600" cy="6008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lang="en-US"/>
              <a:t>Example of ED Hospital Throughput Best Practice Successes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g37f2a67f6d9_3_32"/>
          <p:cNvSpPr txBox="1"/>
          <p:nvPr>
            <p:ph idx="1" type="body"/>
          </p:nvPr>
        </p:nvSpPr>
        <p:spPr>
          <a:xfrm>
            <a:off x="133800" y="1134500"/>
            <a:ext cx="11634600" cy="4659900"/>
          </a:xfrm>
          <a:prstGeom prst="rect">
            <a:avLst/>
          </a:prstGeom>
          <a:noFill/>
          <a:ln>
            <a:noFill/>
          </a:ln>
        </p:spPr>
        <p:txBody>
          <a:bodyPr anchorCtr="0" anchor="t" bIns="45700" lIns="91425" spcFirstLastPara="1" rIns="91425" wrap="square" tIns="45700">
            <a:noAutofit/>
          </a:bodyPr>
          <a:lstStyle/>
          <a:p>
            <a:pPr indent="-339724" lvl="0" marL="457200" rtl="0" algn="l">
              <a:lnSpc>
                <a:spcPct val="114000"/>
              </a:lnSpc>
              <a:spcBef>
                <a:spcPts val="1000"/>
              </a:spcBef>
              <a:spcAft>
                <a:spcPts val="0"/>
              </a:spcAft>
              <a:buSzPts val="1750"/>
              <a:buChar char="•"/>
            </a:pPr>
            <a:r>
              <a:rPr lang="en-US" sz="2060"/>
              <a:t>CMS and Maryland have been renegotiating the AHEAD Model to reflect new federal priorities.</a:t>
            </a:r>
            <a:endParaRPr sz="2060"/>
          </a:p>
          <a:p>
            <a:pPr indent="-329882" lvl="1" marL="914400" rtl="0" algn="l">
              <a:lnSpc>
                <a:spcPct val="114000"/>
              </a:lnSpc>
              <a:spcBef>
                <a:spcPts val="1000"/>
              </a:spcBef>
              <a:spcAft>
                <a:spcPts val="0"/>
              </a:spcAft>
              <a:buSzPts val="1595"/>
              <a:buChar char="•"/>
            </a:pPr>
            <a:r>
              <a:rPr lang="en-US" sz="1595"/>
              <a:t>CMMI released the </a:t>
            </a:r>
            <a:r>
              <a:rPr lang="en-US" sz="1595">
                <a:extLst>
                  <a:ext uri="http://customooxmlschemas.google.com/">
                    <go:slidesCustomData xmlns:go="http://customooxmlschemas.google.com/" textRoundtripDataId="7"/>
                  </a:ext>
                </a:extLst>
              </a:rPr>
              <a:t>State Agreement on September 22nd. The federal government would like the State Agreement to be signed in October and hospital Participation Agreements to be signed in November for a January 2026 start. </a:t>
            </a:r>
            <a:endParaRPr sz="1595"/>
          </a:p>
          <a:p>
            <a:pPr indent="-339724" lvl="0" marL="457200" rtl="0" algn="l">
              <a:lnSpc>
                <a:spcPct val="114000"/>
              </a:lnSpc>
              <a:spcBef>
                <a:spcPts val="1000"/>
              </a:spcBef>
              <a:spcAft>
                <a:spcPts val="0"/>
              </a:spcAft>
              <a:buSzPts val="1750"/>
              <a:buChar char="•"/>
            </a:pPr>
            <a:r>
              <a:rPr lang="en-US" sz="2060"/>
              <a:t>CMS will set </a:t>
            </a:r>
            <a:r>
              <a:rPr b="1" lang="en-US" sz="2060"/>
              <a:t>Medicare FFS global budgets</a:t>
            </a:r>
            <a:r>
              <a:rPr lang="en-US" sz="2060"/>
              <a:t> starting in 2028. </a:t>
            </a:r>
            <a:endParaRPr sz="2060"/>
          </a:p>
          <a:p>
            <a:pPr indent="-329882" lvl="1" marL="914400" rtl="0" algn="l">
              <a:lnSpc>
                <a:spcPct val="114000"/>
              </a:lnSpc>
              <a:spcBef>
                <a:spcPts val="1000"/>
              </a:spcBef>
              <a:spcAft>
                <a:spcPts val="0"/>
              </a:spcAft>
              <a:buSzPts val="1595"/>
              <a:buChar char="•"/>
            </a:pPr>
            <a:r>
              <a:rPr lang="en-US" sz="1595"/>
              <a:t>Performance Year 1 (2026) and PY2 (2027) will be a transition period where the State will continue to set all-payer Hospital Global Budgets.  </a:t>
            </a:r>
            <a:endParaRPr sz="1595"/>
          </a:p>
          <a:p>
            <a:pPr indent="-329882" lvl="1" marL="914400" rtl="0" algn="l">
              <a:lnSpc>
                <a:spcPct val="114000"/>
              </a:lnSpc>
              <a:spcBef>
                <a:spcPts val="1000"/>
              </a:spcBef>
              <a:spcAft>
                <a:spcPts val="0"/>
              </a:spcAft>
              <a:buSzPts val="1595"/>
              <a:buChar char="•"/>
            </a:pPr>
            <a:r>
              <a:rPr lang="en-US" sz="1595"/>
              <a:t>In order to smooth the transition, the State will be able to re-direct a portion of the total Medicare global budget amount between PY3 (2028) and PY5 (2030). </a:t>
            </a:r>
            <a:endParaRPr sz="1595"/>
          </a:p>
          <a:p>
            <a:pPr indent="-339724" lvl="0" marL="457200" rtl="0" algn="l">
              <a:lnSpc>
                <a:spcPct val="114000"/>
              </a:lnSpc>
              <a:spcBef>
                <a:spcPts val="1000"/>
              </a:spcBef>
              <a:spcAft>
                <a:spcPts val="0"/>
              </a:spcAft>
              <a:buSzPts val="1750"/>
              <a:buChar char="•"/>
            </a:pPr>
            <a:r>
              <a:rPr lang="en-US" sz="2060"/>
              <a:t>The State will continue to set </a:t>
            </a:r>
            <a:r>
              <a:rPr b="1" lang="en-US" sz="2060"/>
              <a:t>non-Medicare FFS global budgets </a:t>
            </a:r>
            <a:r>
              <a:rPr lang="en-US" sz="2060"/>
              <a:t>with quality adjustments</a:t>
            </a:r>
            <a:r>
              <a:rPr lang="en-US" sz="2060"/>
              <a:t>.</a:t>
            </a:r>
            <a:endParaRPr sz="2060"/>
          </a:p>
          <a:p>
            <a:pPr indent="-339724" lvl="0" marL="457200" rtl="0" algn="l">
              <a:lnSpc>
                <a:spcPct val="114000"/>
              </a:lnSpc>
              <a:spcBef>
                <a:spcPts val="1000"/>
              </a:spcBef>
              <a:spcAft>
                <a:spcPts val="0"/>
              </a:spcAft>
              <a:buSzPts val="1750"/>
              <a:buChar char="•"/>
            </a:pPr>
            <a:r>
              <a:rPr lang="en-US" sz="2060"/>
              <a:t>Savings target of $460M in additional </a:t>
            </a:r>
            <a:r>
              <a:rPr b="1" lang="en-US" sz="2060"/>
              <a:t>Medicare FFS savings</a:t>
            </a:r>
            <a:r>
              <a:rPr lang="en-US" sz="2060"/>
              <a:t> must be achieved in PY1 (2026) – PY7 (2032), with no additional savings expected in the final three PYs (through 2035).</a:t>
            </a:r>
            <a:endParaRPr sz="2060"/>
          </a:p>
          <a:p>
            <a:pPr indent="-228600" lvl="0" marL="457200" rtl="0" algn="l">
              <a:lnSpc>
                <a:spcPct val="114000"/>
              </a:lnSpc>
              <a:spcBef>
                <a:spcPts val="1000"/>
              </a:spcBef>
              <a:spcAft>
                <a:spcPts val="0"/>
              </a:spcAft>
              <a:buClr>
                <a:schemeClr val="dk1"/>
              </a:buClr>
              <a:buSzPts val="1550"/>
              <a:buNone/>
            </a:pPr>
            <a:r>
              <a:t/>
            </a:r>
            <a:endParaRPr sz="2060"/>
          </a:p>
        </p:txBody>
      </p:sp>
      <p:sp>
        <p:nvSpPr>
          <p:cNvPr id="648" name="Google Shape;648;g37f2a67f6d9_3_32"/>
          <p:cNvSpPr txBox="1"/>
          <p:nvPr>
            <p:ph idx="12" type="sldNum"/>
          </p:nvPr>
        </p:nvSpPr>
        <p:spPr>
          <a:xfrm>
            <a:off x="11512550" y="6213474"/>
            <a:ext cx="57785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
        <p:nvSpPr>
          <p:cNvPr id="649" name="Google Shape;649;g37f2a67f6d9_3_32"/>
          <p:cNvSpPr txBox="1"/>
          <p:nvPr>
            <p:ph type="title"/>
          </p:nvPr>
        </p:nvSpPr>
        <p:spPr>
          <a:xfrm>
            <a:off x="972127" y="347853"/>
            <a:ext cx="10515600" cy="6008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lang="en-US">
                <a:extLst>
                  <a:ext uri="http://customooxmlschemas.google.com/">
                    <go:slidesCustomData xmlns:go="http://customooxmlschemas.google.com/" textRoundtripDataId="8"/>
                  </a:ext>
                </a:extLst>
              </a:rPr>
              <a:t>AHEAD Updates</a:t>
            </a:r>
            <a:r>
              <a:rPr lang="en-US"/>
              <a:t> and Transition Timeline</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6" name="Shape 1176"/>
        <p:cNvGrpSpPr/>
        <p:nvPr/>
      </p:nvGrpSpPr>
      <p:grpSpPr>
        <a:xfrm>
          <a:off x="0" y="0"/>
          <a:ext cx="0" cy="0"/>
          <a:chOff x="0" y="0"/>
          <a:chExt cx="0" cy="0"/>
        </a:xfrm>
      </p:grpSpPr>
      <p:sp>
        <p:nvSpPr>
          <p:cNvPr id="1177" name="Google Shape;1177;g38c7e55c319_3_135"/>
          <p:cNvSpPr txBox="1"/>
          <p:nvPr>
            <p:ph idx="1" type="body"/>
          </p:nvPr>
        </p:nvSpPr>
        <p:spPr>
          <a:xfrm>
            <a:off x="972125" y="948750"/>
            <a:ext cx="10515600" cy="4807800"/>
          </a:xfrm>
          <a:prstGeom prst="rect">
            <a:avLst/>
          </a:prstGeom>
          <a:noFill/>
          <a:ln>
            <a:noFill/>
          </a:ln>
        </p:spPr>
        <p:txBody>
          <a:bodyPr anchorCtr="0" anchor="t" bIns="45700" lIns="91425" spcFirstLastPara="1" rIns="91425" wrap="square" tIns="45700">
            <a:normAutofit fontScale="40000" lnSpcReduction="20000"/>
          </a:bodyPr>
          <a:lstStyle/>
          <a:p>
            <a:pPr indent="0" lvl="0" marL="101600" rtl="0" algn="l">
              <a:lnSpc>
                <a:spcPct val="114000"/>
              </a:lnSpc>
              <a:spcBef>
                <a:spcPts val="1000"/>
              </a:spcBef>
              <a:spcAft>
                <a:spcPts val="0"/>
              </a:spcAft>
              <a:buSzPct val="158730"/>
              <a:buNone/>
            </a:pPr>
            <a:r>
              <a:t/>
            </a:r>
            <a:endParaRPr b="1" sz="1800" cap="small"/>
          </a:p>
          <a:p>
            <a:pPr indent="-359153" lvl="0" marL="457200" rtl="0" algn="l">
              <a:lnSpc>
                <a:spcPct val="114000"/>
              </a:lnSpc>
              <a:spcBef>
                <a:spcPts val="1000"/>
              </a:spcBef>
              <a:spcAft>
                <a:spcPts val="0"/>
              </a:spcAft>
              <a:buSzPct val="109762"/>
              <a:buAutoNum type="arabicPeriod"/>
            </a:pPr>
            <a:r>
              <a:rPr lang="en-US" sz="4682"/>
              <a:t>Building upon the ongoing work of staff and key stakeholders, refine the specifications developed by the Best Practice subgroup on a set of up to six Hospital Best Practices that are designed to improve emergency department (ED) and hospital throughput and reduce ED length of stay (LOS).</a:t>
            </a:r>
            <a:endParaRPr sz="5482"/>
          </a:p>
          <a:p>
            <a:pPr indent="-351896" lvl="1" marL="914400" rtl="0" algn="l">
              <a:lnSpc>
                <a:spcPct val="114000"/>
              </a:lnSpc>
              <a:spcBef>
                <a:spcPts val="500"/>
              </a:spcBef>
              <a:spcAft>
                <a:spcPts val="0"/>
              </a:spcAft>
              <a:buSzPct val="118894"/>
              <a:buChar char="•"/>
            </a:pPr>
            <a:r>
              <a:rPr lang="en-US" sz="4082"/>
              <a:t>For each best practice identified, develop three weighted tiers with corresponding measures that reflect the fidelity and intensity of each best practice.  Weighting of tiers will be determined in CY 2026 after CY 2025 data is collected and analyzed.  </a:t>
            </a:r>
            <a:endParaRPr sz="4682"/>
          </a:p>
          <a:p>
            <a:pPr indent="-359153" lvl="0" marL="457200" rtl="0" algn="l">
              <a:lnSpc>
                <a:spcPct val="114000"/>
              </a:lnSpc>
              <a:spcBef>
                <a:spcPts val="1000"/>
              </a:spcBef>
              <a:spcAft>
                <a:spcPts val="0"/>
              </a:spcAft>
              <a:buSzPct val="109762"/>
              <a:buAutoNum type="arabicPeriod"/>
            </a:pPr>
            <a:r>
              <a:rPr lang="en-US" sz="4682"/>
              <a:t>Require hospitals to select two Best Practices to implement and report data on for RY 2028.</a:t>
            </a:r>
            <a:endParaRPr sz="5482"/>
          </a:p>
          <a:p>
            <a:pPr indent="-351896" lvl="1" marL="914400" rtl="0" algn="l">
              <a:lnSpc>
                <a:spcPct val="114000"/>
              </a:lnSpc>
              <a:spcBef>
                <a:spcPts val="500"/>
              </a:spcBef>
              <a:spcAft>
                <a:spcPts val="0"/>
              </a:spcAft>
              <a:buSzPct val="118894"/>
              <a:buChar char="•"/>
            </a:pPr>
            <a:r>
              <a:rPr lang="en-US" sz="4082"/>
              <a:t>Failure to implement and report data to the Commission by December 31st 2026 will result in a 0.1 percent penalty on all-payer, inpatient revenue to be assessed in January 2027.  </a:t>
            </a:r>
            <a:endParaRPr sz="4682"/>
          </a:p>
          <a:p>
            <a:pPr indent="-359153" lvl="0" marL="457200" rtl="0" algn="l">
              <a:lnSpc>
                <a:spcPct val="114000"/>
              </a:lnSpc>
              <a:spcBef>
                <a:spcPts val="1000"/>
              </a:spcBef>
              <a:spcAft>
                <a:spcPts val="0"/>
              </a:spcAft>
              <a:buSzPct val="109762"/>
              <a:buAutoNum type="arabicPeriod"/>
            </a:pPr>
            <a:r>
              <a:rPr lang="en-US" sz="4682"/>
              <a:t>We intend to evaluate the impact of the best practices and make a final recommendation for subsequent rate years after the CY 2025 and </a:t>
            </a:r>
            <a:r>
              <a:rPr lang="en-US" sz="4682"/>
              <a:t>CY 2026</a:t>
            </a:r>
            <a:r>
              <a:rPr lang="en-US" sz="4682"/>
              <a:t> Best Practice program impact is assessed.   </a:t>
            </a:r>
            <a:endParaRPr sz="5482"/>
          </a:p>
          <a:p>
            <a:pPr indent="0" lvl="0" marL="101600" rtl="0" algn="l">
              <a:lnSpc>
                <a:spcPct val="114000"/>
              </a:lnSpc>
              <a:spcBef>
                <a:spcPts val="1000"/>
              </a:spcBef>
              <a:spcAft>
                <a:spcPts val="0"/>
              </a:spcAft>
              <a:buSzPct val="119047"/>
              <a:buNone/>
            </a:pPr>
            <a:br>
              <a:rPr lang="en-US"/>
            </a:br>
            <a:endParaRPr/>
          </a:p>
        </p:txBody>
      </p:sp>
      <p:sp>
        <p:nvSpPr>
          <p:cNvPr id="1178" name="Google Shape;1178;g38c7e55c319_3_135"/>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
        <p:nvSpPr>
          <p:cNvPr id="1179" name="Google Shape;1179;g38c7e55c319_3_135"/>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en-US"/>
              <a:t>Draft Recommendations for RY 2028</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4" name="Shape 1184"/>
        <p:cNvGrpSpPr/>
        <p:nvPr/>
      </p:nvGrpSpPr>
      <p:grpSpPr>
        <a:xfrm>
          <a:off x="0" y="0"/>
          <a:ext cx="0" cy="0"/>
          <a:chOff x="0" y="0"/>
          <a:chExt cx="0" cy="0"/>
        </a:xfrm>
      </p:grpSpPr>
      <p:sp>
        <p:nvSpPr>
          <p:cNvPr id="1185" name="Google Shape;1185;p40"/>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
        <p:nvSpPr>
          <p:cNvPr id="1186" name="Google Shape;1186;p40"/>
          <p:cNvSpPr txBox="1"/>
          <p:nvPr>
            <p:ph type="title"/>
          </p:nvPr>
        </p:nvSpPr>
        <p:spPr>
          <a:xfrm>
            <a:off x="958627" y="2064813"/>
            <a:ext cx="10515600" cy="873600"/>
          </a:xfrm>
          <a:prstGeom prst="rect">
            <a:avLst/>
          </a:prstGeom>
          <a:noFill/>
          <a:ln>
            <a:noFill/>
          </a:ln>
        </p:spPr>
        <p:txBody>
          <a:bodyPr anchorCtr="0" anchor="t" bIns="45700" lIns="91425" spcFirstLastPara="1" rIns="91425" wrap="square" tIns="45700">
            <a:noAutofit/>
          </a:bodyPr>
          <a:lstStyle/>
          <a:p>
            <a:pPr indent="0" lvl="0" marL="0" rtl="0" algn="r">
              <a:lnSpc>
                <a:spcPct val="150000"/>
              </a:lnSpc>
              <a:spcBef>
                <a:spcPts val="0"/>
              </a:spcBef>
              <a:spcAft>
                <a:spcPts val="1000"/>
              </a:spcAft>
              <a:buSzPts val="3200"/>
              <a:buNone/>
            </a:pPr>
            <a:r>
              <a:rPr lang="en-US" sz="2500"/>
              <a:t>ED LOS Measure-Development of Risk-Adjusted Measure</a:t>
            </a:r>
            <a:endParaRPr sz="3400"/>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1" name="Shape 1191"/>
        <p:cNvGrpSpPr/>
        <p:nvPr/>
      </p:nvGrpSpPr>
      <p:grpSpPr>
        <a:xfrm>
          <a:off x="0" y="0"/>
          <a:ext cx="0" cy="0"/>
          <a:chOff x="0" y="0"/>
          <a:chExt cx="0" cy="0"/>
        </a:xfrm>
      </p:grpSpPr>
      <p:sp>
        <p:nvSpPr>
          <p:cNvPr id="1192" name="Google Shape;1192;g38c7e55c319_4_82"/>
          <p:cNvSpPr txBox="1"/>
          <p:nvPr>
            <p:ph idx="1" type="body"/>
          </p:nvPr>
        </p:nvSpPr>
        <p:spPr>
          <a:xfrm>
            <a:off x="971550" y="1133475"/>
            <a:ext cx="10515600" cy="4659900"/>
          </a:xfrm>
          <a:prstGeom prst="rect">
            <a:avLst/>
          </a:prstGeom>
        </p:spPr>
        <p:txBody>
          <a:bodyPr anchorCtr="0" anchor="t" bIns="45700" lIns="91425" spcFirstLastPara="1" rIns="91425" wrap="square" tIns="45700">
            <a:normAutofit/>
          </a:bodyPr>
          <a:lstStyle/>
          <a:p>
            <a:pPr indent="-355600" lvl="0" marL="457200" rtl="0" algn="l">
              <a:spcBef>
                <a:spcPts val="1000"/>
              </a:spcBef>
              <a:spcAft>
                <a:spcPts val="0"/>
              </a:spcAft>
              <a:buSzPts val="2000"/>
              <a:buChar char="•"/>
            </a:pPr>
            <a:r>
              <a:rPr lang="en-US"/>
              <a:t>RY 2027 QBR includes improvement on IP ED LOS measure </a:t>
            </a:r>
            <a:endParaRPr/>
          </a:p>
          <a:p>
            <a:pPr indent="-355600" lvl="0" marL="457200" rtl="0" algn="l">
              <a:spcBef>
                <a:spcPts val="1000"/>
              </a:spcBef>
              <a:spcAft>
                <a:spcPts val="0"/>
              </a:spcAft>
              <a:buSzPts val="2000"/>
              <a:buChar char="•"/>
            </a:pPr>
            <a:r>
              <a:rPr lang="en-US"/>
              <a:t>Hospital stakeholders have requested staff to explore risk-adjustment for this measure</a:t>
            </a:r>
            <a:endParaRPr/>
          </a:p>
          <a:p>
            <a:pPr indent="-355600" lvl="0" marL="457200" rtl="0" algn="l">
              <a:spcBef>
                <a:spcPts val="1000"/>
              </a:spcBef>
              <a:spcAft>
                <a:spcPts val="0"/>
              </a:spcAft>
              <a:buSzPts val="2000"/>
              <a:buChar char="•"/>
            </a:pPr>
            <a:r>
              <a:rPr lang="en-US"/>
              <a:t>Mathematica has begun work on ED LOS risk-adjustment with priority on the IP ED LOS payment measure using current specification (e.g., removal of pediatrics, primary psychiatric dx, etc.)</a:t>
            </a:r>
            <a:endParaRPr/>
          </a:p>
          <a:p>
            <a:pPr indent="0" lvl="0" marL="0" rtl="0" algn="l">
              <a:spcBef>
                <a:spcPts val="1000"/>
              </a:spcBef>
              <a:spcAft>
                <a:spcPts val="1000"/>
              </a:spcAft>
              <a:buNone/>
            </a:pPr>
            <a:r>
              <a:t/>
            </a:r>
            <a:endParaRPr/>
          </a:p>
        </p:txBody>
      </p:sp>
      <p:sp>
        <p:nvSpPr>
          <p:cNvPr id="1193" name="Google Shape;1193;g38c7e55c319_4_82"/>
          <p:cNvSpPr txBox="1"/>
          <p:nvPr>
            <p:ph idx="12" type="sldNum"/>
          </p:nvPr>
        </p:nvSpPr>
        <p:spPr>
          <a:xfrm>
            <a:off x="11512550" y="6213474"/>
            <a:ext cx="5778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600"/>
              <a:buFont typeface="Arial"/>
              <a:buNone/>
            </a:pPr>
            <a:fld id="{00000000-1234-1234-1234-123412341234}" type="slidenum">
              <a:rPr lang="en-US"/>
              <a:t>‹#›</a:t>
            </a:fld>
            <a:endParaRPr/>
          </a:p>
        </p:txBody>
      </p:sp>
      <p:sp>
        <p:nvSpPr>
          <p:cNvPr id="1194" name="Google Shape;1194;g38c7e55c319_4_82"/>
          <p:cNvSpPr txBox="1"/>
          <p:nvPr>
            <p:ph type="title"/>
          </p:nvPr>
        </p:nvSpPr>
        <p:spPr>
          <a:xfrm>
            <a:off x="972127" y="347853"/>
            <a:ext cx="10515600" cy="60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Development of Risk-Adjusted ED LOS Measure</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9" name="Shape 1199"/>
        <p:cNvGrpSpPr/>
        <p:nvPr/>
      </p:nvGrpSpPr>
      <p:grpSpPr>
        <a:xfrm>
          <a:off x="0" y="0"/>
          <a:ext cx="0" cy="0"/>
          <a:chOff x="0" y="0"/>
          <a:chExt cx="0" cy="0"/>
        </a:xfrm>
      </p:grpSpPr>
      <p:sp>
        <p:nvSpPr>
          <p:cNvPr id="1200" name="Google Shape;1200;g38c7e55c319_4_89"/>
          <p:cNvSpPr txBox="1"/>
          <p:nvPr>
            <p:ph idx="1" type="body"/>
          </p:nvPr>
        </p:nvSpPr>
        <p:spPr>
          <a:xfrm>
            <a:off x="971550" y="1133475"/>
            <a:ext cx="10515600" cy="4659900"/>
          </a:xfrm>
          <a:prstGeom prst="rect">
            <a:avLst/>
          </a:prstGeom>
        </p:spPr>
        <p:txBody>
          <a:bodyPr anchorCtr="0" anchor="t" bIns="45700" lIns="91425" spcFirstLastPara="1" rIns="91425" wrap="square" tIns="45700">
            <a:normAutofit/>
          </a:bodyPr>
          <a:lstStyle/>
          <a:p>
            <a:pPr indent="-355600" lvl="0" marL="457200" rtl="0" algn="l">
              <a:spcBef>
                <a:spcPts val="1000"/>
              </a:spcBef>
              <a:spcAft>
                <a:spcPts val="0"/>
              </a:spcAft>
              <a:buSzPts val="2000"/>
              <a:buChar char="•"/>
            </a:pPr>
            <a:r>
              <a:rPr lang="en-US"/>
              <a:t>Appropriate for outcome measures when comparing across hospitals</a:t>
            </a:r>
            <a:endParaRPr/>
          </a:p>
          <a:p>
            <a:pPr indent="-355600" lvl="0" marL="457200" rtl="0" algn="l">
              <a:spcBef>
                <a:spcPts val="0"/>
              </a:spcBef>
              <a:spcAft>
                <a:spcPts val="0"/>
              </a:spcAft>
              <a:buSzPts val="2000"/>
              <a:buChar char="•"/>
            </a:pPr>
            <a:r>
              <a:rPr lang="en-US"/>
              <a:t>Conceptual models are used to pick potential risk factors to include in risk-adjustment</a:t>
            </a:r>
            <a:endParaRPr/>
          </a:p>
          <a:p>
            <a:pPr indent="-355600" lvl="0" marL="457200" rtl="0" algn="l">
              <a:spcBef>
                <a:spcPts val="0"/>
              </a:spcBef>
              <a:spcAft>
                <a:spcPts val="0"/>
              </a:spcAft>
              <a:buSzPts val="2000"/>
              <a:buChar char="•"/>
            </a:pPr>
            <a:r>
              <a:rPr lang="en-US"/>
              <a:t>Preferable to fit model with as few variables as possible to explain variance</a:t>
            </a:r>
            <a:endParaRPr/>
          </a:p>
          <a:p>
            <a:pPr indent="-355600" lvl="0" marL="457200" rtl="0" algn="l">
              <a:spcBef>
                <a:spcPts val="0"/>
              </a:spcBef>
              <a:spcAft>
                <a:spcPts val="0"/>
              </a:spcAft>
              <a:buSzPts val="2000"/>
              <a:buChar char="•"/>
            </a:pPr>
            <a:r>
              <a:rPr lang="en-US"/>
              <a:t>The purpose of risk adjustment is to </a:t>
            </a:r>
            <a:r>
              <a:rPr lang="en-US"/>
              <a:t>eliminate</a:t>
            </a:r>
            <a:r>
              <a:rPr lang="en-US"/>
              <a:t> bias from confounding variables – those that are associated with both the outcome and with differences in patient population across hospitals</a:t>
            </a:r>
            <a:endParaRPr/>
          </a:p>
          <a:p>
            <a:pPr indent="-355600" lvl="0" marL="457200" rtl="0" algn="l">
              <a:spcBef>
                <a:spcPts val="0"/>
              </a:spcBef>
              <a:spcAft>
                <a:spcPts val="0"/>
              </a:spcAft>
              <a:buSzPts val="2000"/>
              <a:buChar char="•"/>
            </a:pPr>
            <a:r>
              <a:rPr lang="en-US"/>
              <a:t>Adjusting for variables describing what happens after a patient arrives at the hospital (i.e., processes of care) can bias performance estimates</a:t>
            </a:r>
            <a:endParaRPr/>
          </a:p>
        </p:txBody>
      </p:sp>
      <p:sp>
        <p:nvSpPr>
          <p:cNvPr id="1201" name="Google Shape;1201;g38c7e55c319_4_89"/>
          <p:cNvSpPr txBox="1"/>
          <p:nvPr>
            <p:ph idx="12" type="sldNum"/>
          </p:nvPr>
        </p:nvSpPr>
        <p:spPr>
          <a:xfrm>
            <a:off x="11512550" y="6213474"/>
            <a:ext cx="5778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600"/>
              <a:buFont typeface="Arial"/>
              <a:buNone/>
            </a:pPr>
            <a:fld id="{00000000-1234-1234-1234-123412341234}" type="slidenum">
              <a:rPr lang="en-US"/>
              <a:t>‹#›</a:t>
            </a:fld>
            <a:endParaRPr/>
          </a:p>
        </p:txBody>
      </p:sp>
      <p:sp>
        <p:nvSpPr>
          <p:cNvPr id="1202" name="Google Shape;1202;g38c7e55c319_4_89"/>
          <p:cNvSpPr txBox="1"/>
          <p:nvPr>
            <p:ph type="title"/>
          </p:nvPr>
        </p:nvSpPr>
        <p:spPr>
          <a:xfrm>
            <a:off x="972127" y="347853"/>
            <a:ext cx="10515600" cy="60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Risk-Adjustment </a:t>
            </a:r>
            <a:r>
              <a:rPr lang="en-US">
                <a:extLst>
                  <a:ext uri="http://customooxmlschemas.google.com/">
                    <go:slidesCustomData xmlns:go="http://customooxmlschemas.google.com/" textRoundtripDataId="70"/>
                  </a:ext>
                </a:extLst>
              </a:rPr>
              <a:t>Considerations</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6" name="Shape 1206"/>
        <p:cNvGrpSpPr/>
        <p:nvPr/>
      </p:nvGrpSpPr>
      <p:grpSpPr>
        <a:xfrm>
          <a:off x="0" y="0"/>
          <a:ext cx="0" cy="0"/>
          <a:chOff x="0" y="0"/>
          <a:chExt cx="0" cy="0"/>
        </a:xfrm>
      </p:grpSpPr>
      <p:sp>
        <p:nvSpPr>
          <p:cNvPr id="1207" name="Google Shape;1207;g38c7e55c319_12_7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2"/>
              </a:buClr>
              <a:buSzPts val="6000"/>
              <a:buFont typeface="Arial"/>
              <a:buNone/>
            </a:pPr>
            <a:r>
              <a:rPr lang="en-US"/>
              <a:t>ED Length of Stay Risk Adjustment: Inpatient</a:t>
            </a:r>
            <a:endParaRPr/>
          </a:p>
        </p:txBody>
      </p:sp>
      <p:sp>
        <p:nvSpPr>
          <p:cNvPr id="1208" name="Google Shape;1208;g38c7e55c319_12_7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2400"/>
              <a:buNone/>
            </a:pPr>
            <a:r>
              <a:rPr lang="en-US"/>
              <a:t>Preliminary Results: 10/14</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2" name="Shape 1212"/>
        <p:cNvGrpSpPr/>
        <p:nvPr/>
      </p:nvGrpSpPr>
      <p:grpSpPr>
        <a:xfrm>
          <a:off x="0" y="0"/>
          <a:ext cx="0" cy="0"/>
          <a:chOff x="0" y="0"/>
          <a:chExt cx="0" cy="0"/>
        </a:xfrm>
      </p:grpSpPr>
      <p:sp>
        <p:nvSpPr>
          <p:cNvPr id="1213" name="Google Shape;1213;g38c7e55c319_12_8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2"/>
              </a:buClr>
              <a:buSzPts val="4400"/>
              <a:buFont typeface="Arial"/>
              <a:buNone/>
            </a:pPr>
            <a:r>
              <a:rPr lang="en-US"/>
              <a:t>Objective</a:t>
            </a:r>
            <a:endParaRPr/>
          </a:p>
        </p:txBody>
      </p:sp>
      <p:sp>
        <p:nvSpPr>
          <p:cNvPr id="1214" name="Google Shape;1214;g38c7e55c319_12_8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lang="en-US"/>
              <a:t>Develop a measure of hospitals’ ED length of stay that can identify opportunities for improvement by accounting for differences in their patient and visit characteristics</a:t>
            </a:r>
            <a:endParaRPr/>
          </a:p>
          <a:p>
            <a:pPr indent="-228600" lvl="0" marL="228600" rtl="0" algn="l">
              <a:lnSpc>
                <a:spcPct val="90000"/>
              </a:lnSpc>
              <a:spcBef>
                <a:spcPts val="1000"/>
              </a:spcBef>
              <a:spcAft>
                <a:spcPts val="0"/>
              </a:spcAft>
              <a:buClr>
                <a:schemeClr val="lt1"/>
              </a:buClr>
              <a:buSzPts val="2800"/>
              <a:buChar char="•"/>
            </a:pPr>
            <a:r>
              <a:rPr lang="en-US"/>
              <a:t>Test exclusions and risk factors that permit fair comparisons among hospitals</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8" name="Shape 1218"/>
        <p:cNvGrpSpPr/>
        <p:nvPr/>
      </p:nvGrpSpPr>
      <p:grpSpPr>
        <a:xfrm>
          <a:off x="0" y="0"/>
          <a:ext cx="0" cy="0"/>
          <a:chOff x="0" y="0"/>
          <a:chExt cx="0" cy="0"/>
        </a:xfrm>
      </p:grpSpPr>
      <p:sp>
        <p:nvSpPr>
          <p:cNvPr id="1219" name="Google Shape;1219;g38c7e55c319_12_8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2"/>
              </a:buClr>
              <a:buSzPts val="4400"/>
              <a:buFont typeface="Arial"/>
              <a:buNone/>
            </a:pPr>
            <a:r>
              <a:rPr lang="en-US"/>
              <a:t>Methods</a:t>
            </a:r>
            <a:endParaRPr/>
          </a:p>
        </p:txBody>
      </p:sp>
      <p:sp>
        <p:nvSpPr>
          <p:cNvPr id="1220" name="Google Shape;1220;g38c7e55c319_12_86"/>
          <p:cNvSpPr txBox="1"/>
          <p:nvPr>
            <p:ph idx="1" type="body"/>
          </p:nvPr>
        </p:nvSpPr>
        <p:spPr>
          <a:xfrm>
            <a:off x="838200" y="1626449"/>
            <a:ext cx="10515600" cy="4351338"/>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lt1"/>
              </a:buClr>
              <a:buSzPct val="100000"/>
              <a:buChar char="•"/>
            </a:pPr>
            <a:r>
              <a:rPr lang="en-US"/>
              <a:t>2 Models in development</a:t>
            </a:r>
            <a:endParaRPr/>
          </a:p>
          <a:p>
            <a:pPr indent="-228600" lvl="1" marL="685800" rtl="0" algn="l">
              <a:lnSpc>
                <a:spcPct val="90000"/>
              </a:lnSpc>
              <a:spcBef>
                <a:spcPts val="500"/>
              </a:spcBef>
              <a:spcAft>
                <a:spcPts val="0"/>
              </a:spcAft>
              <a:buClr>
                <a:schemeClr val="lt1"/>
              </a:buClr>
              <a:buSzPct val="100000"/>
              <a:buChar char="•"/>
            </a:pPr>
            <a:r>
              <a:rPr lang="en-US"/>
              <a:t>ED visits resulting in inpatient admission</a:t>
            </a:r>
            <a:endParaRPr/>
          </a:p>
          <a:p>
            <a:pPr indent="-228600" lvl="1" marL="685800" rtl="0" algn="l">
              <a:lnSpc>
                <a:spcPct val="90000"/>
              </a:lnSpc>
              <a:spcBef>
                <a:spcPts val="500"/>
              </a:spcBef>
              <a:spcAft>
                <a:spcPts val="0"/>
              </a:spcAft>
              <a:buClr>
                <a:schemeClr val="lt1"/>
              </a:buClr>
              <a:buSzPct val="100000"/>
              <a:buChar char="•"/>
            </a:pPr>
            <a:r>
              <a:rPr lang="en-US"/>
              <a:t>ED visits ending without inpatient admission* </a:t>
            </a:r>
            <a:endParaRPr/>
          </a:p>
          <a:p>
            <a:pPr indent="-228600" lvl="0" marL="228600" rtl="0" algn="l">
              <a:lnSpc>
                <a:spcPct val="90000"/>
              </a:lnSpc>
              <a:spcBef>
                <a:spcPts val="1000"/>
              </a:spcBef>
              <a:spcAft>
                <a:spcPts val="0"/>
              </a:spcAft>
              <a:buClr>
                <a:schemeClr val="lt1"/>
              </a:buClr>
              <a:buSzPct val="100000"/>
              <a:buChar char="•"/>
            </a:pPr>
            <a:r>
              <a:rPr lang="en-US"/>
              <a:t>Logged dependent variable</a:t>
            </a:r>
            <a:endParaRPr/>
          </a:p>
          <a:p>
            <a:pPr indent="-228600" lvl="1" marL="685800" rtl="0" algn="l">
              <a:lnSpc>
                <a:spcPct val="90000"/>
              </a:lnSpc>
              <a:spcBef>
                <a:spcPts val="500"/>
              </a:spcBef>
              <a:spcAft>
                <a:spcPts val="0"/>
              </a:spcAft>
              <a:buClr>
                <a:schemeClr val="lt1"/>
              </a:buClr>
              <a:buSzPct val="100000"/>
              <a:buChar char="•"/>
            </a:pPr>
            <a:r>
              <a:rPr lang="en-US"/>
              <a:t>Avoids negative LOS prediction</a:t>
            </a:r>
            <a:endParaRPr/>
          </a:p>
          <a:p>
            <a:pPr indent="-228600" lvl="1" marL="685800" rtl="0" algn="l">
              <a:lnSpc>
                <a:spcPct val="90000"/>
              </a:lnSpc>
              <a:spcBef>
                <a:spcPts val="500"/>
              </a:spcBef>
              <a:spcAft>
                <a:spcPts val="0"/>
              </a:spcAft>
              <a:buClr>
                <a:schemeClr val="lt1"/>
              </a:buClr>
              <a:buSzPct val="100000"/>
              <a:buChar char="•"/>
            </a:pPr>
            <a:r>
              <a:rPr lang="en-US"/>
              <a:t>Improves fit</a:t>
            </a:r>
            <a:endParaRPr/>
          </a:p>
          <a:p>
            <a:pPr indent="-228600" lvl="1" marL="685800" rtl="0" algn="l">
              <a:lnSpc>
                <a:spcPct val="90000"/>
              </a:lnSpc>
              <a:spcBef>
                <a:spcPts val="500"/>
              </a:spcBef>
              <a:spcAft>
                <a:spcPts val="0"/>
              </a:spcAft>
              <a:buClr>
                <a:schemeClr val="lt1"/>
              </a:buClr>
              <a:buSzPct val="100000"/>
              <a:buChar char="•"/>
            </a:pPr>
            <a:r>
              <a:rPr lang="en-US"/>
              <a:t>Complicates interpretation</a:t>
            </a:r>
            <a:endParaRPr/>
          </a:p>
          <a:p>
            <a:pPr indent="-228600" lvl="0" marL="228600" rtl="0" algn="l">
              <a:lnSpc>
                <a:spcPct val="90000"/>
              </a:lnSpc>
              <a:spcBef>
                <a:spcPts val="1000"/>
              </a:spcBef>
              <a:spcAft>
                <a:spcPts val="0"/>
              </a:spcAft>
              <a:buClr>
                <a:schemeClr val="lt1"/>
              </a:buClr>
              <a:buSzPct val="100000"/>
              <a:buChar char="•"/>
            </a:pPr>
            <a:r>
              <a:rPr lang="en-US"/>
              <a:t>Identifying patient and hospital characteristics</a:t>
            </a:r>
            <a:endParaRPr/>
          </a:p>
          <a:p>
            <a:pPr indent="-228600" lvl="1" marL="685800" rtl="0" algn="l">
              <a:lnSpc>
                <a:spcPct val="90000"/>
              </a:lnSpc>
              <a:spcBef>
                <a:spcPts val="500"/>
              </a:spcBef>
              <a:spcAft>
                <a:spcPts val="0"/>
              </a:spcAft>
              <a:buClr>
                <a:schemeClr val="lt1"/>
              </a:buClr>
              <a:buSzPct val="100000"/>
              <a:buChar char="•"/>
            </a:pPr>
            <a:r>
              <a:rPr lang="en-US"/>
              <a:t>Hospital characteristics associated with patient model residuals</a:t>
            </a:r>
            <a:endParaRPr/>
          </a:p>
          <a:p>
            <a:pPr indent="-228600" lvl="1" marL="685800" rtl="0" algn="l">
              <a:lnSpc>
                <a:spcPct val="90000"/>
              </a:lnSpc>
              <a:spcBef>
                <a:spcPts val="500"/>
              </a:spcBef>
              <a:spcAft>
                <a:spcPts val="0"/>
              </a:spcAft>
              <a:buClr>
                <a:schemeClr val="lt1"/>
              </a:buClr>
              <a:buSzPct val="100000"/>
              <a:buChar char="•"/>
            </a:pPr>
            <a:r>
              <a:rPr lang="en-US"/>
              <a:t>Comparing patient-level models with and without hospital fixed effect</a:t>
            </a:r>
            <a:endParaRPr/>
          </a:p>
          <a:p>
            <a:pPr indent="-228600" lvl="2" marL="1143000" rtl="0" algn="l">
              <a:lnSpc>
                <a:spcPct val="90000"/>
              </a:lnSpc>
              <a:spcBef>
                <a:spcPts val="500"/>
              </a:spcBef>
              <a:spcAft>
                <a:spcPts val="0"/>
              </a:spcAft>
              <a:buClr>
                <a:schemeClr val="lt1"/>
              </a:buClr>
              <a:buSzPct val="100000"/>
              <a:buChar char="•"/>
            </a:pPr>
            <a:r>
              <a:rPr lang="en-US"/>
              <a:t>If a variable from the patient-level model is not related to outcome in the presence of hospital fixed effect, its correlation with the outcome is probably due to the hospital</a:t>
            </a:r>
            <a:endParaRPr/>
          </a:p>
        </p:txBody>
      </p:sp>
      <p:sp>
        <p:nvSpPr>
          <p:cNvPr id="1221" name="Google Shape;1221;g38c7e55c319_12_86"/>
          <p:cNvSpPr txBox="1"/>
          <p:nvPr/>
        </p:nvSpPr>
        <p:spPr>
          <a:xfrm>
            <a:off x="781050" y="6123543"/>
            <a:ext cx="630555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lt1"/>
                </a:solidFill>
                <a:latin typeface="Times New Roman"/>
                <a:ea typeface="Times New Roman"/>
                <a:cs typeface="Times New Roman"/>
                <a:sym typeface="Times New Roman"/>
              </a:rPr>
              <a:t>* i.e., outpatien</a:t>
            </a:r>
            <a:r>
              <a:rPr lang="en-US" sz="1800">
                <a:solidFill>
                  <a:schemeClr val="lt1"/>
                </a:solidFill>
                <a:latin typeface="Times New Roman"/>
                <a:ea typeface="Times New Roman"/>
                <a:cs typeface="Times New Roman"/>
                <a:sym typeface="Times New Roman"/>
              </a:rPr>
              <a:t>t ED LOS; </a:t>
            </a:r>
            <a:r>
              <a:rPr b="0" i="0" lang="en-US" sz="1800" u="none" cap="none" strike="noStrike">
                <a:solidFill>
                  <a:schemeClr val="lt1"/>
                </a:solidFill>
                <a:latin typeface="Times New Roman"/>
                <a:ea typeface="Times New Roman"/>
                <a:cs typeface="Times New Roman"/>
                <a:sym typeface="Times New Roman"/>
              </a:rPr>
              <a:t>Not presented</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5" name="Shape 1225"/>
        <p:cNvGrpSpPr/>
        <p:nvPr/>
      </p:nvGrpSpPr>
      <p:grpSpPr>
        <a:xfrm>
          <a:off x="0" y="0"/>
          <a:ext cx="0" cy="0"/>
          <a:chOff x="0" y="0"/>
          <a:chExt cx="0" cy="0"/>
        </a:xfrm>
      </p:grpSpPr>
      <p:sp>
        <p:nvSpPr>
          <p:cNvPr id="1226" name="Google Shape;1226;g38c7e55c319_12_9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2"/>
              </a:buClr>
              <a:buSzPts val="4400"/>
              <a:buFont typeface="Arial"/>
              <a:buNone/>
            </a:pPr>
            <a:r>
              <a:rPr lang="en-US"/>
              <a:t>Inpatient model</a:t>
            </a:r>
            <a:endParaRPr/>
          </a:p>
        </p:txBody>
      </p:sp>
      <p:sp>
        <p:nvSpPr>
          <p:cNvPr id="1227" name="Google Shape;1227;g38c7e55c319_12_9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lang="en-US"/>
              <a:t>Calendar Year 2023, 2024 models fit</a:t>
            </a:r>
            <a:endParaRPr/>
          </a:p>
          <a:p>
            <a:pPr indent="-228600" lvl="1" marL="685800" rtl="0" algn="l">
              <a:lnSpc>
                <a:spcPct val="90000"/>
              </a:lnSpc>
              <a:spcBef>
                <a:spcPts val="500"/>
              </a:spcBef>
              <a:spcAft>
                <a:spcPts val="0"/>
              </a:spcAft>
              <a:buClr>
                <a:schemeClr val="lt1"/>
              </a:buClr>
              <a:buSzPts val="2400"/>
              <a:buChar char="•"/>
            </a:pPr>
            <a:r>
              <a:rPr lang="en-US"/>
              <a:t>Results presented for 2023</a:t>
            </a:r>
            <a:endParaRPr/>
          </a:p>
          <a:p>
            <a:pPr indent="-228600" lvl="0" marL="228600" rtl="0" algn="l">
              <a:lnSpc>
                <a:spcPct val="90000"/>
              </a:lnSpc>
              <a:spcBef>
                <a:spcPts val="1000"/>
              </a:spcBef>
              <a:spcAft>
                <a:spcPts val="0"/>
              </a:spcAft>
              <a:buClr>
                <a:schemeClr val="lt1"/>
              </a:buClr>
              <a:buSzPts val="2800"/>
              <a:buChar char="•"/>
            </a:pPr>
            <a:r>
              <a:rPr lang="en-US"/>
              <a:t>Admission APR-DRG, APR-MDC and admission risk of mortality are clinical risk adjusters</a:t>
            </a:r>
            <a:endParaRPr/>
          </a:p>
          <a:p>
            <a:pPr indent="-228600" lvl="0" marL="228600" rtl="0" algn="l">
              <a:lnSpc>
                <a:spcPct val="90000"/>
              </a:lnSpc>
              <a:spcBef>
                <a:spcPts val="1000"/>
              </a:spcBef>
              <a:spcAft>
                <a:spcPts val="0"/>
              </a:spcAft>
              <a:buClr>
                <a:schemeClr val="lt1"/>
              </a:buClr>
              <a:buSzPts val="2800"/>
              <a:buChar char="•"/>
            </a:pPr>
            <a:r>
              <a:rPr lang="en-US"/>
              <a:t>Includes inpatient admissions with observation stays</a:t>
            </a:r>
            <a:endParaRPr/>
          </a:p>
          <a:p>
            <a:pPr indent="-228600" lvl="0" marL="228600" rtl="0" algn="l">
              <a:lnSpc>
                <a:spcPct val="90000"/>
              </a:lnSpc>
              <a:spcBef>
                <a:spcPts val="1000"/>
              </a:spcBef>
              <a:spcAft>
                <a:spcPts val="0"/>
              </a:spcAft>
              <a:buClr>
                <a:schemeClr val="lt1"/>
              </a:buClr>
              <a:buSzPts val="2800"/>
              <a:buChar char="•"/>
            </a:pPr>
            <a:r>
              <a:rPr lang="en-US"/>
              <a:t>ED stays with valid ED dates and times</a:t>
            </a:r>
            <a:endParaRPr/>
          </a:p>
          <a:p>
            <a:pPr indent="-228600" lvl="1" marL="685800" rtl="0" algn="l">
              <a:lnSpc>
                <a:spcPct val="90000"/>
              </a:lnSpc>
              <a:spcBef>
                <a:spcPts val="500"/>
              </a:spcBef>
              <a:spcAft>
                <a:spcPts val="0"/>
              </a:spcAft>
              <a:buClr>
                <a:schemeClr val="lt1"/>
              </a:buClr>
              <a:buSzPts val="2400"/>
              <a:buChar char="•"/>
            </a:pPr>
            <a:r>
              <a:rPr lang="en-US"/>
              <a:t>Excludes maternity, trauma, burns, psychiatric, pediatric, homeless, chronic conditions, rehab</a:t>
            </a:r>
            <a:endParaRPr/>
          </a:p>
          <a:p>
            <a:pPr indent="-228600" lvl="1" marL="685800" rtl="0" algn="l">
              <a:lnSpc>
                <a:spcPct val="90000"/>
              </a:lnSpc>
              <a:spcBef>
                <a:spcPts val="500"/>
              </a:spcBef>
              <a:spcAft>
                <a:spcPts val="0"/>
              </a:spcAft>
              <a:buClr>
                <a:schemeClr val="lt1"/>
              </a:buClr>
              <a:buSzPts val="2400"/>
              <a:buChar char="•"/>
            </a:pPr>
            <a:r>
              <a:rPr lang="en-US"/>
              <a:t>Excludes stays over 30 days long</a:t>
            </a:r>
            <a:endParaRPr/>
          </a:p>
          <a:p>
            <a:pPr indent="0" lvl="0" marL="0" rtl="0" algn="l">
              <a:lnSpc>
                <a:spcPct val="90000"/>
              </a:lnSpc>
              <a:spcBef>
                <a:spcPts val="1000"/>
              </a:spcBef>
              <a:spcAft>
                <a:spcPts val="0"/>
              </a:spcAft>
              <a:buClr>
                <a:schemeClr val="lt1"/>
              </a:buClr>
              <a:buSzPts val="2800"/>
              <a:buNone/>
            </a:pPr>
            <a:r>
              <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1" name="Shape 1231"/>
        <p:cNvGrpSpPr/>
        <p:nvPr/>
      </p:nvGrpSpPr>
      <p:grpSpPr>
        <a:xfrm>
          <a:off x="0" y="0"/>
          <a:ext cx="0" cy="0"/>
          <a:chOff x="0" y="0"/>
          <a:chExt cx="0" cy="0"/>
        </a:xfrm>
      </p:grpSpPr>
      <p:sp>
        <p:nvSpPr>
          <p:cNvPr id="1232" name="Google Shape;1232;g38c7e55c319_12_9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2"/>
              </a:buClr>
              <a:buSzPts val="4400"/>
              <a:buFont typeface="Arial"/>
              <a:buNone/>
            </a:pPr>
            <a:r>
              <a:rPr lang="en-US"/>
              <a:t>Risk factors considered</a:t>
            </a:r>
            <a:endParaRPr/>
          </a:p>
        </p:txBody>
      </p:sp>
      <p:sp>
        <p:nvSpPr>
          <p:cNvPr id="1233" name="Google Shape;1233;g38c7e55c319_12_97"/>
          <p:cNvSpPr txBox="1"/>
          <p:nvPr>
            <p:ph idx="1" type="body"/>
          </p:nvPr>
        </p:nvSpPr>
        <p:spPr>
          <a:xfrm>
            <a:off x="838200" y="1483476"/>
            <a:ext cx="10515600" cy="4693500"/>
          </a:xfrm>
          <a:prstGeom prst="rect">
            <a:avLst/>
          </a:prstGeom>
          <a:noFill/>
          <a:ln>
            <a:noFill/>
          </a:ln>
        </p:spPr>
        <p:txBody>
          <a:bodyPr anchorCtr="0" anchor="t" bIns="45700" lIns="91425" spcFirstLastPara="1" rIns="91425" wrap="square" tIns="45700">
            <a:normAutofit fontScale="70000" lnSpcReduction="20000"/>
          </a:bodyPr>
          <a:lstStyle/>
          <a:p>
            <a:pPr indent="-241934" lvl="0" marL="228600" rtl="0" algn="l">
              <a:lnSpc>
                <a:spcPct val="90000"/>
              </a:lnSpc>
              <a:spcBef>
                <a:spcPts val="0"/>
              </a:spcBef>
              <a:spcAft>
                <a:spcPts val="0"/>
              </a:spcAft>
              <a:buClr>
                <a:schemeClr val="lt1"/>
              </a:buClr>
              <a:buSzPct val="100000"/>
              <a:buChar char="•"/>
            </a:pPr>
            <a:r>
              <a:rPr lang="en-US"/>
              <a:t>Clinical characteristics</a:t>
            </a:r>
            <a:endParaRPr/>
          </a:p>
          <a:p>
            <a:pPr indent="-240030" lvl="1" marL="685800" rtl="0" algn="l">
              <a:lnSpc>
                <a:spcPct val="90000"/>
              </a:lnSpc>
              <a:spcBef>
                <a:spcPts val="500"/>
              </a:spcBef>
              <a:spcAft>
                <a:spcPts val="0"/>
              </a:spcAft>
              <a:buClr>
                <a:schemeClr val="lt1"/>
              </a:buClr>
              <a:buSzPct val="100000"/>
              <a:buChar char="•"/>
            </a:pPr>
            <a:r>
              <a:rPr lang="en-US"/>
              <a:t>Risk of mortality: On admission to inpatient stay</a:t>
            </a:r>
            <a:endParaRPr/>
          </a:p>
          <a:p>
            <a:pPr indent="-240030" lvl="1" marL="685800" rtl="0" algn="l">
              <a:lnSpc>
                <a:spcPct val="90000"/>
              </a:lnSpc>
              <a:spcBef>
                <a:spcPts val="500"/>
              </a:spcBef>
              <a:spcAft>
                <a:spcPts val="0"/>
              </a:spcAft>
              <a:buClr>
                <a:schemeClr val="lt1"/>
              </a:buClr>
              <a:buSzPct val="100000"/>
              <a:buChar char="•"/>
            </a:pPr>
            <a:r>
              <a:rPr lang="en-US"/>
              <a:t>APR_MDC: Admitting major diagnostic category from inpatient stay</a:t>
            </a:r>
            <a:endParaRPr/>
          </a:p>
          <a:p>
            <a:pPr indent="-240030" lvl="1" marL="685800" rtl="0" algn="l">
              <a:lnSpc>
                <a:spcPct val="90000"/>
              </a:lnSpc>
              <a:spcBef>
                <a:spcPts val="500"/>
              </a:spcBef>
              <a:spcAft>
                <a:spcPts val="0"/>
              </a:spcAft>
              <a:buClr>
                <a:schemeClr val="lt1"/>
              </a:buClr>
              <a:buSzPct val="100000"/>
              <a:buChar char="•"/>
            </a:pPr>
            <a:r>
              <a:rPr lang="en-US"/>
              <a:t>APR-DRG: Admitting APR-DRG from inpatient stay, if at least 30 stays with this DRG (these are grouped into single dummy DRG)</a:t>
            </a:r>
            <a:endParaRPr/>
          </a:p>
          <a:p>
            <a:pPr indent="-220980" lvl="0" marL="228600" rtl="0" algn="l">
              <a:lnSpc>
                <a:spcPct val="90000"/>
              </a:lnSpc>
              <a:spcBef>
                <a:spcPts val="500"/>
              </a:spcBef>
              <a:spcAft>
                <a:spcPts val="0"/>
              </a:spcAft>
              <a:buClr>
                <a:schemeClr val="lt1"/>
              </a:buClr>
              <a:buSzPct val="85714"/>
              <a:buChar char="•"/>
            </a:pPr>
            <a:r>
              <a:rPr lang="en-US"/>
              <a:t>Patient demographics</a:t>
            </a:r>
            <a:endParaRPr/>
          </a:p>
          <a:p>
            <a:pPr indent="-240030" lvl="1" marL="685800" rtl="0" algn="l">
              <a:lnSpc>
                <a:spcPct val="90000"/>
              </a:lnSpc>
              <a:spcBef>
                <a:spcPts val="500"/>
              </a:spcBef>
              <a:spcAft>
                <a:spcPts val="0"/>
              </a:spcAft>
              <a:buClr>
                <a:schemeClr val="lt1"/>
              </a:buClr>
              <a:buSzPct val="100000"/>
              <a:buChar char="•"/>
            </a:pPr>
            <a:r>
              <a:rPr lang="en-US"/>
              <a:t>Sex: Male, female, unknown</a:t>
            </a:r>
            <a:endParaRPr/>
          </a:p>
          <a:p>
            <a:pPr indent="-240030" lvl="1" marL="685800" rtl="0" algn="l">
              <a:lnSpc>
                <a:spcPct val="90000"/>
              </a:lnSpc>
              <a:spcBef>
                <a:spcPts val="500"/>
              </a:spcBef>
              <a:spcAft>
                <a:spcPts val="0"/>
              </a:spcAft>
              <a:buClr>
                <a:schemeClr val="lt1"/>
              </a:buClr>
              <a:buSzPct val="100000"/>
              <a:buChar char="•"/>
            </a:pPr>
            <a:r>
              <a:rPr lang="en-US"/>
              <a:t>Age group: 5-year groupings, with 18 – 20, 85+</a:t>
            </a:r>
            <a:endParaRPr/>
          </a:p>
          <a:p>
            <a:pPr indent="-240030" lvl="1" marL="685800" rtl="0" algn="l">
              <a:lnSpc>
                <a:spcPct val="90000"/>
              </a:lnSpc>
              <a:spcBef>
                <a:spcPts val="500"/>
              </a:spcBef>
              <a:spcAft>
                <a:spcPts val="0"/>
              </a:spcAft>
              <a:buClr>
                <a:schemeClr val="lt1"/>
              </a:buClr>
              <a:buSzPct val="100000"/>
              <a:buChar char="•"/>
            </a:pPr>
            <a:r>
              <a:rPr lang="en-US"/>
              <a:t>Preferred language English: Y=no other language specified</a:t>
            </a:r>
            <a:endParaRPr/>
          </a:p>
          <a:p>
            <a:pPr indent="-241934" lvl="0" marL="228600" rtl="0" algn="l">
              <a:lnSpc>
                <a:spcPct val="90000"/>
              </a:lnSpc>
              <a:spcBef>
                <a:spcPts val="1000"/>
              </a:spcBef>
              <a:spcAft>
                <a:spcPts val="0"/>
              </a:spcAft>
              <a:buClr>
                <a:schemeClr val="lt1"/>
              </a:buClr>
              <a:buSzPct val="100000"/>
              <a:buChar char="•"/>
            </a:pPr>
            <a:r>
              <a:rPr lang="en-US"/>
              <a:t>Hospital choice </a:t>
            </a:r>
            <a:endParaRPr/>
          </a:p>
          <a:p>
            <a:pPr indent="-240030" lvl="1" marL="685800" rtl="0" algn="l">
              <a:lnSpc>
                <a:spcPct val="90000"/>
              </a:lnSpc>
              <a:spcBef>
                <a:spcPts val="500"/>
              </a:spcBef>
              <a:spcAft>
                <a:spcPts val="0"/>
              </a:spcAft>
              <a:buClr>
                <a:schemeClr val="lt1"/>
              </a:buClr>
              <a:buSzPct val="100000"/>
              <a:buChar char="•"/>
            </a:pPr>
            <a:r>
              <a:rPr lang="en-US"/>
              <a:t>Observation stay: Observation start date not missing</a:t>
            </a:r>
            <a:endParaRPr/>
          </a:p>
          <a:p>
            <a:pPr indent="-241934" lvl="0" marL="228600" rtl="0" algn="l">
              <a:lnSpc>
                <a:spcPct val="90000"/>
              </a:lnSpc>
              <a:spcBef>
                <a:spcPts val="1000"/>
              </a:spcBef>
              <a:spcAft>
                <a:spcPts val="0"/>
              </a:spcAft>
              <a:buClr>
                <a:schemeClr val="lt1"/>
              </a:buClr>
              <a:buSzPct val="100000"/>
              <a:buChar char="•"/>
            </a:pPr>
            <a:r>
              <a:rPr lang="en-US"/>
              <a:t>Visit characteristics</a:t>
            </a:r>
            <a:endParaRPr/>
          </a:p>
          <a:p>
            <a:pPr indent="-240030" lvl="1" marL="685800" rtl="0" algn="l">
              <a:lnSpc>
                <a:spcPct val="90000"/>
              </a:lnSpc>
              <a:spcBef>
                <a:spcPts val="500"/>
              </a:spcBef>
              <a:spcAft>
                <a:spcPts val="0"/>
              </a:spcAft>
              <a:buClr>
                <a:schemeClr val="lt1"/>
              </a:buClr>
              <a:buSzPct val="100000"/>
              <a:buChar char="•"/>
            </a:pPr>
            <a:r>
              <a:rPr lang="en-US"/>
              <a:t>Primary payer: Charity, Medicare, Medicaid, Commercial, Other, NA</a:t>
            </a:r>
            <a:endParaRPr/>
          </a:p>
          <a:p>
            <a:pPr indent="-240030" lvl="1" marL="685800" rtl="0" algn="l">
              <a:lnSpc>
                <a:spcPct val="90000"/>
              </a:lnSpc>
              <a:spcBef>
                <a:spcPts val="500"/>
              </a:spcBef>
              <a:spcAft>
                <a:spcPts val="0"/>
              </a:spcAft>
              <a:buClr>
                <a:schemeClr val="lt1"/>
              </a:buClr>
              <a:buSzPct val="100000"/>
              <a:buChar char="•"/>
            </a:pPr>
            <a:r>
              <a:rPr lang="en-US"/>
              <a:t>Arrived by ambulance: Y/N</a:t>
            </a:r>
            <a:endParaRPr/>
          </a:p>
          <a:p>
            <a:pPr indent="-240030" lvl="1" marL="685800" rtl="0" algn="l">
              <a:lnSpc>
                <a:spcPct val="90000"/>
              </a:lnSpc>
              <a:spcBef>
                <a:spcPts val="500"/>
              </a:spcBef>
              <a:spcAft>
                <a:spcPts val="0"/>
              </a:spcAft>
              <a:buClr>
                <a:schemeClr val="lt1"/>
              </a:buClr>
              <a:buSzPct val="100000"/>
              <a:buChar char="•"/>
            </a:pPr>
            <a:r>
              <a:rPr lang="en-US"/>
              <a:t>Admission source: Excludes newborns</a:t>
            </a:r>
            <a:endParaRPr/>
          </a:p>
          <a:p>
            <a:pPr indent="-240030" lvl="1" marL="685800" rtl="0" algn="l">
              <a:lnSpc>
                <a:spcPct val="90000"/>
              </a:lnSpc>
              <a:spcBef>
                <a:spcPts val="500"/>
              </a:spcBef>
              <a:spcAft>
                <a:spcPts val="0"/>
              </a:spcAft>
              <a:buClr>
                <a:schemeClr val="lt1"/>
              </a:buClr>
              <a:buSzPct val="100000"/>
              <a:buChar char="•"/>
            </a:pPr>
            <a:r>
              <a:rPr lang="en-US"/>
              <a:t>Hour of arrival: From ED arrival time</a:t>
            </a:r>
            <a:endParaRPr/>
          </a:p>
          <a:p>
            <a:pPr indent="-240030" lvl="1" marL="685800" rtl="0" algn="l">
              <a:lnSpc>
                <a:spcPct val="90000"/>
              </a:lnSpc>
              <a:spcBef>
                <a:spcPts val="500"/>
              </a:spcBef>
              <a:spcAft>
                <a:spcPts val="0"/>
              </a:spcAft>
              <a:buClr>
                <a:schemeClr val="lt1"/>
              </a:buClr>
              <a:buSzPct val="100000"/>
              <a:buChar char="•"/>
            </a:pPr>
            <a:r>
              <a:rPr lang="en-US"/>
              <a:t>Weekend arrival: From ED arrival date</a:t>
            </a:r>
            <a:endParaRPr/>
          </a:p>
          <a:p>
            <a:pPr indent="-240030" lvl="1" marL="685800" rtl="0" algn="l">
              <a:lnSpc>
                <a:spcPct val="90000"/>
              </a:lnSpc>
              <a:spcBef>
                <a:spcPts val="500"/>
              </a:spcBef>
              <a:spcAft>
                <a:spcPts val="0"/>
              </a:spcAft>
              <a:buClr>
                <a:schemeClr val="lt1"/>
              </a:buClr>
              <a:buSzPct val="100000"/>
              <a:buChar char="•"/>
            </a:pPr>
            <a:r>
              <a:rPr lang="en-US"/>
              <a:t>Secondary psychiatric diagnosis: From code list</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7" name="Shape 1237"/>
        <p:cNvGrpSpPr/>
        <p:nvPr/>
      </p:nvGrpSpPr>
      <p:grpSpPr>
        <a:xfrm>
          <a:off x="0" y="0"/>
          <a:ext cx="0" cy="0"/>
          <a:chOff x="0" y="0"/>
          <a:chExt cx="0" cy="0"/>
        </a:xfrm>
      </p:grpSpPr>
      <p:sp>
        <p:nvSpPr>
          <p:cNvPr id="1238" name="Google Shape;1238;g38c7e55c319_12_102"/>
          <p:cNvSpPr txBox="1"/>
          <p:nvPr>
            <p:ph type="title"/>
          </p:nvPr>
        </p:nvSpPr>
        <p:spPr>
          <a:xfrm>
            <a:off x="838200" y="356960"/>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2"/>
              </a:buClr>
              <a:buSzPts val="4400"/>
              <a:buFont typeface="Arial"/>
              <a:buNone/>
            </a:pPr>
            <a:r>
              <a:rPr lang="en-US"/>
              <a:t>Initial patient model</a:t>
            </a:r>
            <a:endParaRPr/>
          </a:p>
        </p:txBody>
      </p:sp>
      <p:sp>
        <p:nvSpPr>
          <p:cNvPr id="1239" name="Google Shape;1239;g38c7e55c319_12_102"/>
          <p:cNvSpPr txBox="1"/>
          <p:nvPr/>
        </p:nvSpPr>
        <p:spPr>
          <a:xfrm>
            <a:off x="1567542" y="4549676"/>
            <a:ext cx="6718664"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Preferred language not English: LOS 7 percent longer</a:t>
            </a:r>
            <a:endParaRPr/>
          </a:p>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With observation stay: 18 percent longer</a:t>
            </a:r>
            <a:endParaRPr/>
          </a:p>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Medicare and Medicaid LOS is longer</a:t>
            </a:r>
            <a:endParaRPr/>
          </a:p>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Shortest stays are in late morning hours (7 – 11)</a:t>
            </a:r>
            <a:endParaRPr/>
          </a:p>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ROM level 4 LOS is shorter than other ROM</a:t>
            </a:r>
            <a:endParaRPr/>
          </a:p>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Secondary psych LOS is 3 percent longer</a:t>
            </a:r>
            <a:endParaRPr/>
          </a:p>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Ambulance arrivals are 7 percent shorter</a:t>
            </a:r>
            <a:endParaRPr/>
          </a:p>
        </p:txBody>
      </p:sp>
      <p:graphicFrame>
        <p:nvGraphicFramePr>
          <p:cNvPr id="1240" name="Google Shape;1240;g38c7e55c319_12_102"/>
          <p:cNvGraphicFramePr/>
          <p:nvPr/>
        </p:nvGraphicFramePr>
        <p:xfrm>
          <a:off x="1328418" y="1444883"/>
          <a:ext cx="3000000" cy="3000000"/>
        </p:xfrm>
        <a:graphic>
          <a:graphicData uri="http://schemas.openxmlformats.org/drawingml/2006/table">
            <a:tbl>
              <a:tblPr>
                <a:noFill/>
                <a:tableStyleId>{16039C87-6F33-4554-B59C-0BC2823649FB}</a:tableStyleId>
              </a:tblPr>
              <a:tblGrid>
                <a:gridCol w="1451150"/>
                <a:gridCol w="782650"/>
                <a:gridCol w="782650"/>
                <a:gridCol w="1027200"/>
                <a:gridCol w="782650"/>
                <a:gridCol w="880475"/>
              </a:tblGrid>
              <a:tr h="217825">
                <a:tc>
                  <a:txBody>
                    <a:bodyPr/>
                    <a:lstStyle/>
                    <a:p>
                      <a:pPr indent="0" lvl="0" marL="0" marR="0" rtl="0" algn="ctr">
                        <a:spcBef>
                          <a:spcPts val="0"/>
                        </a:spcBef>
                        <a:spcAft>
                          <a:spcPts val="0"/>
                        </a:spcAft>
                        <a:buClr>
                          <a:schemeClr val="lt1"/>
                        </a:buClr>
                        <a:buSzPts val="1100"/>
                        <a:buFont typeface="Arial"/>
                        <a:buNone/>
                      </a:pPr>
                      <a:r>
                        <a:rPr b="1" i="0" lang="en-US" sz="1100" u="none" cap="none" strike="noStrike">
                          <a:solidFill>
                            <a:schemeClr val="lt1"/>
                          </a:solidFill>
                          <a:latin typeface="Arial"/>
                          <a:ea typeface="Arial"/>
                          <a:cs typeface="Arial"/>
                          <a:sym typeface="Arial"/>
                        </a:rPr>
                        <a:t>Variable</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1" i="0" lang="en-US" sz="1100" u="none" cap="none" strike="noStrike">
                          <a:solidFill>
                            <a:schemeClr val="lt1"/>
                          </a:solidFill>
                          <a:latin typeface="Arial"/>
                          <a:ea typeface="Arial"/>
                          <a:cs typeface="Arial"/>
                          <a:sym typeface="Arial"/>
                        </a:rPr>
                        <a:t>DF</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1" i="0" lang="en-US" sz="1100" u="none" cap="none" strike="noStrike">
                          <a:solidFill>
                            <a:schemeClr val="lt1"/>
                          </a:solidFill>
                          <a:latin typeface="Arial"/>
                          <a:ea typeface="Arial"/>
                          <a:cs typeface="Arial"/>
                          <a:sym typeface="Arial"/>
                        </a:rPr>
                        <a:t>Type 1 SS</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1" i="0" lang="en-US" sz="1100" u="none" cap="none" strike="noStrike">
                          <a:solidFill>
                            <a:schemeClr val="lt1"/>
                          </a:solidFill>
                          <a:latin typeface="Arial"/>
                          <a:ea typeface="Arial"/>
                          <a:cs typeface="Arial"/>
                          <a:sym typeface="Arial"/>
                        </a:rPr>
                        <a:t>Mean square</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1" i="0" lang="en-US" sz="1100" u="none" cap="none" strike="noStrike">
                          <a:solidFill>
                            <a:schemeClr val="lt1"/>
                          </a:solidFill>
                          <a:latin typeface="Arial"/>
                          <a:ea typeface="Arial"/>
                          <a:cs typeface="Arial"/>
                          <a:sym typeface="Arial"/>
                        </a:rPr>
                        <a:t>F-stat</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1" i="0" lang="en-US" sz="1100" u="none" cap="none" strike="noStrike">
                          <a:solidFill>
                            <a:schemeClr val="lt1"/>
                          </a:solidFill>
                          <a:latin typeface="Arial"/>
                          <a:ea typeface="Arial"/>
                          <a:cs typeface="Arial"/>
                          <a:sym typeface="Arial"/>
                        </a:rPr>
                        <a:t>Probability</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217825">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Ambulance arrival</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1</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540.95</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540.95</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1117.53</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&lt;.0001</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7825">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MDC</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23</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1347.59</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58.59</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121.04</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&lt;.0001</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7825">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English not preferred</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1</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35.10</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35.10</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72.50</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&lt;.0001</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7825">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Observation stay</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1</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3314.49</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3314.49</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6847.23</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&lt;.0001</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7825">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Risk of mortality</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4</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933.46</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233.36</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482.09</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&lt;.0001</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7825">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APR DRG</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230</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7329.17</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31.87</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65.83</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&lt;.0001</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7825">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Payer group</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4</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239.25</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59.81</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123.56</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&lt;.0001</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7825">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Sex</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2</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25.51</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12.75</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26.35</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&lt;.0001</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7825">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Admission source</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10</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230.45</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23.05</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47.61</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&lt;.0001</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7825">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Age Group</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14</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104.24</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7.45</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15.38</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&lt;.0001</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7825">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Arrival hour</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23</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411.22</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17.88</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36.94</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&lt;.0001</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7825">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Weekend visit</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1</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93.50</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93.50</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193.15</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&lt;.0001</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7825">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Secondary psych</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1</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60.18</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60.18</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124.32</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&lt;.0001</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g37f580e09e9_1_7"/>
          <p:cNvSpPr txBox="1"/>
          <p:nvPr>
            <p:ph idx="1" type="body"/>
          </p:nvPr>
        </p:nvSpPr>
        <p:spPr>
          <a:xfrm>
            <a:off x="531400" y="1069600"/>
            <a:ext cx="10981200" cy="4905600"/>
          </a:xfrm>
          <a:prstGeom prst="rect">
            <a:avLst/>
          </a:prstGeom>
          <a:noFill/>
          <a:ln>
            <a:noFill/>
          </a:ln>
        </p:spPr>
        <p:txBody>
          <a:bodyPr anchorCtr="0" anchor="t" bIns="45700" lIns="91425" spcFirstLastPara="1" rIns="91425" wrap="square" tIns="45700">
            <a:normAutofit lnSpcReduction="20000"/>
          </a:bodyPr>
          <a:lstStyle/>
          <a:p>
            <a:pPr indent="-355600" lvl="0" marL="457200" rtl="0" algn="l">
              <a:lnSpc>
                <a:spcPct val="100000"/>
              </a:lnSpc>
              <a:spcBef>
                <a:spcPts val="0"/>
              </a:spcBef>
              <a:spcAft>
                <a:spcPts val="0"/>
              </a:spcAft>
              <a:buSzPts val="2000"/>
              <a:buChar char="•"/>
            </a:pPr>
            <a:r>
              <a:rPr lang="en-US"/>
              <a:t>Based on our understanding of new State Agreement and CMMI discussions, quality team believes the following:</a:t>
            </a:r>
            <a:endParaRPr/>
          </a:p>
          <a:p>
            <a:pPr indent="-342900" lvl="1" marL="914400" rtl="0" algn="l">
              <a:lnSpc>
                <a:spcPct val="100000"/>
              </a:lnSpc>
              <a:spcBef>
                <a:spcPts val="1000"/>
              </a:spcBef>
              <a:spcAft>
                <a:spcPts val="0"/>
              </a:spcAft>
              <a:buSzPts val="1800"/>
              <a:buChar char="•"/>
            </a:pPr>
            <a:r>
              <a:rPr lang="en-US"/>
              <a:t>Maryland hospitals will move to CMS hospital quality programs for</a:t>
            </a:r>
            <a:r>
              <a:rPr lang="en-US">
                <a:extLst>
                  <a:ext uri="http://customooxmlschemas.google.com/">
                    <go:slidesCustomData xmlns:go="http://customooxmlschemas.google.com/" textRoundtripDataId="9"/>
                  </a:ext>
                </a:extLst>
              </a:rPr>
              <a:t> Medicare FFS</a:t>
            </a:r>
            <a:r>
              <a:rPr lang="en-US"/>
              <a:t> either for FY 2029 or FY 2030.</a:t>
            </a:r>
            <a:endParaRPr/>
          </a:p>
          <a:p>
            <a:pPr indent="-342900" lvl="1" marL="914400" rtl="0" algn="l">
              <a:lnSpc>
                <a:spcPct val="100000"/>
              </a:lnSpc>
              <a:spcBef>
                <a:spcPts val="1000"/>
              </a:spcBef>
              <a:spcAft>
                <a:spcPts val="0"/>
              </a:spcAft>
              <a:buSzPts val="1800"/>
              <a:buChar char="•"/>
            </a:pPr>
            <a:r>
              <a:rPr lang="en-US"/>
              <a:t>State may continue non-Medicare FFS quality adjustments and will report </a:t>
            </a:r>
            <a:r>
              <a:rPr lang="en-US"/>
              <a:t>annually </a:t>
            </a:r>
            <a:r>
              <a:rPr lang="en-US"/>
              <a:t>to CMMI on the quality programs including measures, performance, revenue adjustments.</a:t>
            </a:r>
            <a:endParaRPr/>
          </a:p>
          <a:p>
            <a:pPr indent="-342900" lvl="1" marL="914400" rtl="0" algn="l">
              <a:lnSpc>
                <a:spcPct val="100000"/>
              </a:lnSpc>
              <a:spcBef>
                <a:spcPts val="1000"/>
              </a:spcBef>
              <a:spcAft>
                <a:spcPts val="0"/>
              </a:spcAft>
              <a:buSzPts val="1800"/>
              <a:buChar char="•"/>
            </a:pPr>
            <a:r>
              <a:rPr lang="en-US">
                <a:extLst>
                  <a:ext uri="http://customooxmlschemas.google.com/">
                    <go:slidesCustomData xmlns:go="http://customooxmlschemas.google.com/" textRoundtripDataId="10"/>
                  </a:ext>
                </a:extLst>
              </a:rPr>
              <a:t>State will align non-Medicare FFS quality programs with the CMS programs to reduce hospital burden where feasible and appropriate</a:t>
            </a:r>
            <a:r>
              <a:rPr lang="en-US"/>
              <a:t>.</a:t>
            </a:r>
            <a:endParaRPr/>
          </a:p>
          <a:p>
            <a:pPr indent="-355600" lvl="0" marL="457200" rtl="0" algn="l">
              <a:lnSpc>
                <a:spcPct val="100000"/>
              </a:lnSpc>
              <a:spcBef>
                <a:spcPts val="1000"/>
              </a:spcBef>
              <a:spcAft>
                <a:spcPts val="0"/>
              </a:spcAft>
              <a:buSzPts val="2000"/>
              <a:buChar char="•"/>
            </a:pPr>
            <a:r>
              <a:rPr lang="en-US"/>
              <a:t>Transition timelines:</a:t>
            </a:r>
            <a:endParaRPr/>
          </a:p>
          <a:p>
            <a:pPr indent="-342900" lvl="1" marL="914400" rtl="0" algn="l">
              <a:lnSpc>
                <a:spcPct val="100000"/>
              </a:lnSpc>
              <a:spcBef>
                <a:spcPts val="1000"/>
              </a:spcBef>
              <a:spcAft>
                <a:spcPts val="0"/>
              </a:spcAft>
              <a:buSzPts val="1800"/>
              <a:buChar char="•"/>
            </a:pPr>
            <a:r>
              <a:rPr lang="en-US"/>
              <a:t>PY1 (CY 2026) and PY2 (CY 2027) will have all-payer quality adjustments based on older RY programs.</a:t>
            </a:r>
            <a:endParaRPr/>
          </a:p>
          <a:p>
            <a:pPr indent="-342900" lvl="1" marL="914400" rtl="0" algn="l">
              <a:lnSpc>
                <a:spcPct val="100000"/>
              </a:lnSpc>
              <a:spcBef>
                <a:spcPts val="1000"/>
              </a:spcBef>
              <a:spcAft>
                <a:spcPts val="0"/>
              </a:spcAft>
              <a:buSzPts val="1800"/>
              <a:buChar char="•"/>
            </a:pPr>
            <a:r>
              <a:rPr lang="en-US"/>
              <a:t>PY3 (CY 2028) CMS will implement RY 2028 (CY 2026 performance) Maryland quality program adjustments.</a:t>
            </a:r>
            <a:endParaRPr/>
          </a:p>
          <a:p>
            <a:pPr indent="-342900" lvl="1" marL="914400" rtl="0" algn="l">
              <a:lnSpc>
                <a:spcPct val="100000"/>
              </a:lnSpc>
              <a:spcBef>
                <a:spcPts val="1000"/>
              </a:spcBef>
              <a:spcAft>
                <a:spcPts val="1000"/>
              </a:spcAft>
              <a:buSzPts val="1800"/>
              <a:buChar char="•"/>
            </a:pPr>
            <a:r>
              <a:rPr lang="en-US"/>
              <a:t>Medicare quality program adjustments will start in PY4 (CY 2029) or PY5 (CY 2030) if more time is needed for transition.  </a:t>
            </a:r>
            <a:endParaRPr/>
          </a:p>
        </p:txBody>
      </p:sp>
      <p:sp>
        <p:nvSpPr>
          <p:cNvPr id="656" name="Google Shape;656;g37f580e09e9_1_7"/>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
        <p:nvSpPr>
          <p:cNvPr id="657" name="Google Shape;657;g37f580e09e9_1_7"/>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en-US"/>
              <a:t>Hospital Quality Programs--</a:t>
            </a:r>
            <a:r>
              <a:rPr lang="en-US">
                <a:solidFill>
                  <a:srgbClr val="FF9900"/>
                </a:solidFill>
              </a:rPr>
              <a:t>Subject to Change</a:t>
            </a:r>
            <a:endParaRPr>
              <a:solidFill>
                <a:srgbClr val="FF9900"/>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4" name="Shape 1244"/>
        <p:cNvGrpSpPr/>
        <p:nvPr/>
      </p:nvGrpSpPr>
      <p:grpSpPr>
        <a:xfrm>
          <a:off x="0" y="0"/>
          <a:ext cx="0" cy="0"/>
          <a:chOff x="0" y="0"/>
          <a:chExt cx="0" cy="0"/>
        </a:xfrm>
      </p:grpSpPr>
      <p:sp>
        <p:nvSpPr>
          <p:cNvPr id="1245" name="Google Shape;1245;g38c7e55c319_12_10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2"/>
              </a:buClr>
              <a:buSzPts val="4400"/>
              <a:buFont typeface="Arial"/>
              <a:buNone/>
            </a:pPr>
            <a:r>
              <a:rPr lang="en-US"/>
              <a:t>Hospital model</a:t>
            </a:r>
            <a:endParaRPr/>
          </a:p>
        </p:txBody>
      </p:sp>
      <p:sp>
        <p:nvSpPr>
          <p:cNvPr id="1246" name="Google Shape;1246;g38c7e55c319_12_108"/>
          <p:cNvSpPr txBox="1"/>
          <p:nvPr/>
        </p:nvSpPr>
        <p:spPr>
          <a:xfrm>
            <a:off x="1445079" y="5135336"/>
            <a:ext cx="7453992"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Trauma level 2 LOS significantly longer than level 3</a:t>
            </a:r>
            <a:endParaRPr/>
          </a:p>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Do not recommend adding level 2 adjustment – 42 hospitals too small a number to identify effect</a:t>
            </a:r>
            <a:endParaRPr/>
          </a:p>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R-square = .344</a:t>
            </a:r>
            <a:endParaRPr/>
          </a:p>
        </p:txBody>
      </p:sp>
      <p:graphicFrame>
        <p:nvGraphicFramePr>
          <p:cNvPr id="1247" name="Google Shape;1247;g38c7e55c319_12_108"/>
          <p:cNvGraphicFramePr/>
          <p:nvPr/>
        </p:nvGraphicFramePr>
        <p:xfrm>
          <a:off x="1600199" y="2147205"/>
          <a:ext cx="3000000" cy="3000000"/>
        </p:xfrm>
        <a:graphic>
          <a:graphicData uri="http://schemas.openxmlformats.org/drawingml/2006/table">
            <a:tbl>
              <a:tblPr>
                <a:noFill/>
                <a:tableStyleId>{16039C87-6F33-4554-B59C-0BC2823649FB}</a:tableStyleId>
              </a:tblPr>
              <a:tblGrid>
                <a:gridCol w="1748050"/>
                <a:gridCol w="942775"/>
                <a:gridCol w="942775"/>
                <a:gridCol w="1237375"/>
                <a:gridCol w="942775"/>
                <a:gridCol w="1060600"/>
              </a:tblGrid>
              <a:tr h="460475">
                <a:tc>
                  <a:txBody>
                    <a:bodyPr/>
                    <a:lstStyle/>
                    <a:p>
                      <a:pPr indent="0" lvl="0" marL="0" marR="0" rtl="0" algn="ctr">
                        <a:spcBef>
                          <a:spcPts val="0"/>
                        </a:spcBef>
                        <a:spcAft>
                          <a:spcPts val="0"/>
                        </a:spcAft>
                        <a:buClr>
                          <a:schemeClr val="lt1"/>
                        </a:buClr>
                        <a:buSzPts val="1800"/>
                        <a:buFont typeface="Arial"/>
                        <a:buNone/>
                      </a:pPr>
                      <a:r>
                        <a:rPr b="1" i="0" lang="en-US" sz="1800" u="none" cap="none" strike="noStrike">
                          <a:solidFill>
                            <a:schemeClr val="lt1"/>
                          </a:solidFill>
                          <a:latin typeface="Arial"/>
                          <a:ea typeface="Arial"/>
                          <a:cs typeface="Arial"/>
                          <a:sym typeface="Arial"/>
                        </a:rPr>
                        <a:t>Variable</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1" i="0" lang="en-US" sz="1800" u="none" cap="none" strike="noStrike">
                          <a:solidFill>
                            <a:schemeClr val="lt1"/>
                          </a:solidFill>
                          <a:latin typeface="Arial"/>
                          <a:ea typeface="Arial"/>
                          <a:cs typeface="Arial"/>
                          <a:sym typeface="Arial"/>
                        </a:rPr>
                        <a:t>DF</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1" i="0" lang="en-US" sz="1800" u="none" cap="none" strike="noStrike">
                          <a:solidFill>
                            <a:schemeClr val="lt1"/>
                          </a:solidFill>
                          <a:latin typeface="Arial"/>
                          <a:ea typeface="Arial"/>
                          <a:cs typeface="Arial"/>
                          <a:sym typeface="Arial"/>
                        </a:rPr>
                        <a:t>Type 1 SS</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1" i="0" lang="en-US" sz="1800" u="none" cap="none" strike="noStrike">
                          <a:solidFill>
                            <a:schemeClr val="lt1"/>
                          </a:solidFill>
                          <a:latin typeface="Arial"/>
                          <a:ea typeface="Arial"/>
                          <a:cs typeface="Arial"/>
                          <a:sym typeface="Arial"/>
                        </a:rPr>
                        <a:t>Mean Square</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1" i="0" lang="en-US" sz="1800" u="none" cap="none" strike="noStrike">
                          <a:solidFill>
                            <a:schemeClr val="lt1"/>
                          </a:solidFill>
                          <a:latin typeface="Arial"/>
                          <a:ea typeface="Arial"/>
                          <a:cs typeface="Arial"/>
                          <a:sym typeface="Arial"/>
                        </a:rPr>
                        <a:t>F-stat</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1" i="0" lang="en-US" sz="1800" u="none" cap="none" strike="noStrike">
                          <a:solidFill>
                            <a:schemeClr val="lt1"/>
                          </a:solidFill>
                          <a:latin typeface="Arial"/>
                          <a:ea typeface="Arial"/>
                          <a:cs typeface="Arial"/>
                          <a:sym typeface="Arial"/>
                        </a:rPr>
                        <a:t>Probability</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460475">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Trauma level</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3</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6800.21</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2266.74</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4.27</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0.01</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60475">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Medicare share</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1</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1568.59</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1568.59</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2.95</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0.09</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60475">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Charity share</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1</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1382.52</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1382.52</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2.60</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0.12</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60475">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Medicaid share</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1</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11.59</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11.59</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0.02</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0.88</a:t>
                      </a:r>
                      <a:endParaRPr/>
                    </a:p>
                  </a:txBody>
                  <a:tcPr marT="9525" marB="0" marR="9525" marL="9525"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1" name="Shape 1251"/>
        <p:cNvGrpSpPr/>
        <p:nvPr/>
      </p:nvGrpSpPr>
      <p:grpSpPr>
        <a:xfrm>
          <a:off x="0" y="0"/>
          <a:ext cx="0" cy="0"/>
          <a:chOff x="0" y="0"/>
          <a:chExt cx="0" cy="0"/>
        </a:xfrm>
      </p:grpSpPr>
      <p:sp>
        <p:nvSpPr>
          <p:cNvPr id="1252" name="Google Shape;1252;g38c7e55c319_12_1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2"/>
              </a:buClr>
              <a:buSzPts val="4400"/>
              <a:buFont typeface="Arial"/>
              <a:buNone/>
            </a:pPr>
            <a:r>
              <a:rPr lang="en-US"/>
              <a:t>Patient model with hospital effect</a:t>
            </a:r>
            <a:endParaRPr/>
          </a:p>
        </p:txBody>
      </p:sp>
      <p:sp>
        <p:nvSpPr>
          <p:cNvPr id="1253" name="Google Shape;1253;g38c7e55c319_12_114"/>
          <p:cNvSpPr txBox="1"/>
          <p:nvPr/>
        </p:nvSpPr>
        <p:spPr>
          <a:xfrm>
            <a:off x="1551214" y="5088168"/>
            <a:ext cx="6928476"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Preferred language not English not significant when controlling for hospital – suggests that non-English speakers are getting care at hospitals with longer LOS, not that it takes longer to care for them – variable dropped</a:t>
            </a:r>
            <a:endParaRPr/>
          </a:p>
        </p:txBody>
      </p:sp>
      <p:graphicFrame>
        <p:nvGraphicFramePr>
          <p:cNvPr id="1254" name="Google Shape;1254;g38c7e55c319_12_114"/>
          <p:cNvGraphicFramePr/>
          <p:nvPr/>
        </p:nvGraphicFramePr>
        <p:xfrm>
          <a:off x="1366092" y="1565166"/>
          <a:ext cx="3000000" cy="3000000"/>
        </p:xfrm>
        <a:graphic>
          <a:graphicData uri="http://schemas.openxmlformats.org/drawingml/2006/table">
            <a:tbl>
              <a:tblPr>
                <a:noFill/>
                <a:tableStyleId>{16039C87-6F33-4554-B59C-0BC2823649FB}</a:tableStyleId>
              </a:tblPr>
              <a:tblGrid>
                <a:gridCol w="1636025"/>
                <a:gridCol w="882350"/>
                <a:gridCol w="882350"/>
                <a:gridCol w="1158100"/>
                <a:gridCol w="882350"/>
                <a:gridCol w="992650"/>
              </a:tblGrid>
              <a:tr h="201925">
                <a:tc>
                  <a:txBody>
                    <a:bodyPr/>
                    <a:lstStyle/>
                    <a:p>
                      <a:pPr indent="0" lvl="0" marL="0" marR="0" rtl="0" algn="ctr">
                        <a:spcBef>
                          <a:spcPts val="0"/>
                        </a:spcBef>
                        <a:spcAft>
                          <a:spcPts val="0"/>
                        </a:spcAft>
                        <a:buClr>
                          <a:schemeClr val="lt1"/>
                        </a:buClr>
                        <a:buSzPts val="1100"/>
                        <a:buFont typeface="Arial"/>
                        <a:buNone/>
                      </a:pPr>
                      <a:r>
                        <a:rPr b="1" i="0" lang="en-US" sz="1100" u="none" cap="none" strike="noStrike">
                          <a:solidFill>
                            <a:schemeClr val="lt1"/>
                          </a:solidFill>
                          <a:latin typeface="Arial"/>
                          <a:ea typeface="Arial"/>
                          <a:cs typeface="Arial"/>
                          <a:sym typeface="Arial"/>
                        </a:rPr>
                        <a:t>Variable</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1" i="0" lang="en-US" sz="1100" u="none" cap="none" strike="noStrike">
                          <a:solidFill>
                            <a:schemeClr val="lt1"/>
                          </a:solidFill>
                          <a:latin typeface="Arial"/>
                          <a:ea typeface="Arial"/>
                          <a:cs typeface="Arial"/>
                          <a:sym typeface="Arial"/>
                        </a:rPr>
                        <a:t>DF</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1" i="0" lang="en-US" sz="1100" u="none" cap="none" strike="noStrike">
                          <a:solidFill>
                            <a:schemeClr val="lt1"/>
                          </a:solidFill>
                          <a:latin typeface="Arial"/>
                          <a:ea typeface="Arial"/>
                          <a:cs typeface="Arial"/>
                          <a:sym typeface="Arial"/>
                        </a:rPr>
                        <a:t>Type 1 SS</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1" i="0" lang="en-US" sz="1100" u="none" cap="none" strike="noStrike">
                          <a:solidFill>
                            <a:schemeClr val="lt1"/>
                          </a:solidFill>
                          <a:latin typeface="Arial"/>
                          <a:ea typeface="Arial"/>
                          <a:cs typeface="Arial"/>
                          <a:sym typeface="Arial"/>
                        </a:rPr>
                        <a:t>Mean square</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1" i="0" lang="en-US" sz="1100" u="none" cap="none" strike="noStrike">
                          <a:solidFill>
                            <a:schemeClr val="lt1"/>
                          </a:solidFill>
                          <a:latin typeface="Arial"/>
                          <a:ea typeface="Arial"/>
                          <a:cs typeface="Arial"/>
                          <a:sym typeface="Arial"/>
                        </a:rPr>
                        <a:t>F-stat</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1" i="0" lang="en-US" sz="1100" u="none" cap="none" strike="noStrike">
                          <a:solidFill>
                            <a:schemeClr val="lt1"/>
                          </a:solidFill>
                          <a:latin typeface="Arial"/>
                          <a:ea typeface="Arial"/>
                          <a:cs typeface="Arial"/>
                          <a:sym typeface="Arial"/>
                        </a:rPr>
                        <a:t>Probability</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201925">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Hospital</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41</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29271.28</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713.93</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1911.05</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&lt;.0001</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01925">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Ambulance arrival</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1</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543.69</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543.69</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1455.34</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&lt;.0001</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01925">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MDC</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23</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1568.12</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68.18</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182.50</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&lt;.0001</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01925">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English not preferred</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1</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0.04</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0.04</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0.10</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0.7545</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01925">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Observation stay</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1</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2477.56</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2477.56</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6631.89</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&lt;.0001</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01925">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Risk of mortality</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4</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1201.77</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300.44</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804.22</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&lt;.0001</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01925">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APR DRG</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230</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7892.97</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34.32</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91.86</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&lt;.0001</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01925">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Payer group</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4</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172.52</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43.13</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115.45</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&lt;.0001</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01925">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Sex</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2</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24.85</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12.43</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33.26</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&lt;.0001</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01925">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Admission source</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10</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198.25</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19.82</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53.07</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&lt;.0001</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01925">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Age Group</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14</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132.03</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9.43</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25.24</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&lt;.0001</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01925">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Arrival hour</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23</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358.75</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15.60</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41.75</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&lt;.0001</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01925">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Weekend visit</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1</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139.36</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139.36</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373.04</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&lt;.0001</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01925">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Secondary psych</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1</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57.99</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57.99</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155.21</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&lt;.0001</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8" name="Shape 1258"/>
        <p:cNvGrpSpPr/>
        <p:nvPr/>
      </p:nvGrpSpPr>
      <p:grpSpPr>
        <a:xfrm>
          <a:off x="0" y="0"/>
          <a:ext cx="0" cy="0"/>
          <a:chOff x="0" y="0"/>
          <a:chExt cx="0" cy="0"/>
        </a:xfrm>
      </p:grpSpPr>
      <p:sp>
        <p:nvSpPr>
          <p:cNvPr id="1259" name="Google Shape;1259;g38c7e55c319_12_1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2"/>
              </a:buClr>
              <a:buSzPts val="4400"/>
              <a:buFont typeface="Arial"/>
              <a:buNone/>
            </a:pPr>
            <a:r>
              <a:rPr lang="en-US"/>
              <a:t>Patient model</a:t>
            </a:r>
            <a:endParaRPr/>
          </a:p>
        </p:txBody>
      </p:sp>
      <p:graphicFrame>
        <p:nvGraphicFramePr>
          <p:cNvPr id="1260" name="Google Shape;1260;g38c7e55c319_12_120"/>
          <p:cNvGraphicFramePr/>
          <p:nvPr/>
        </p:nvGraphicFramePr>
        <p:xfrm>
          <a:off x="1079654" y="1927952"/>
          <a:ext cx="3000000" cy="3000000"/>
        </p:xfrm>
        <a:graphic>
          <a:graphicData uri="http://schemas.openxmlformats.org/drawingml/2006/table">
            <a:tbl>
              <a:tblPr>
                <a:noFill/>
                <a:tableStyleId>{16039C87-6F33-4554-B59C-0BC2823649FB}</a:tableStyleId>
              </a:tblPr>
              <a:tblGrid>
                <a:gridCol w="2000225"/>
                <a:gridCol w="1078775"/>
                <a:gridCol w="1078775"/>
                <a:gridCol w="1415900"/>
                <a:gridCol w="1078775"/>
                <a:gridCol w="1213625"/>
              </a:tblGrid>
              <a:tr h="301700">
                <a:tc>
                  <a:txBody>
                    <a:bodyPr/>
                    <a:lstStyle/>
                    <a:p>
                      <a:pPr indent="0" lvl="0" marL="0" marR="0" rtl="0" algn="ctr">
                        <a:spcBef>
                          <a:spcPts val="0"/>
                        </a:spcBef>
                        <a:spcAft>
                          <a:spcPts val="0"/>
                        </a:spcAft>
                        <a:buClr>
                          <a:schemeClr val="lt1"/>
                        </a:buClr>
                        <a:buSzPts val="1800"/>
                        <a:buFont typeface="Arial"/>
                        <a:buNone/>
                      </a:pPr>
                      <a:r>
                        <a:rPr b="1" i="0" lang="en-US" sz="1800" u="none" cap="none" strike="noStrike">
                          <a:solidFill>
                            <a:schemeClr val="lt1"/>
                          </a:solidFill>
                          <a:latin typeface="Arial"/>
                          <a:ea typeface="Arial"/>
                          <a:cs typeface="Arial"/>
                          <a:sym typeface="Arial"/>
                        </a:rPr>
                        <a:t>Variable</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1" i="0" lang="en-US" sz="1800" u="none" cap="none" strike="noStrike">
                          <a:solidFill>
                            <a:schemeClr val="lt1"/>
                          </a:solidFill>
                          <a:latin typeface="Arial"/>
                          <a:ea typeface="Arial"/>
                          <a:cs typeface="Arial"/>
                          <a:sym typeface="Arial"/>
                        </a:rPr>
                        <a:t>DF</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1" i="0" lang="en-US" sz="1800" u="none" cap="none" strike="noStrike">
                          <a:solidFill>
                            <a:schemeClr val="lt1"/>
                          </a:solidFill>
                          <a:latin typeface="Arial"/>
                          <a:ea typeface="Arial"/>
                          <a:cs typeface="Arial"/>
                          <a:sym typeface="Arial"/>
                        </a:rPr>
                        <a:t>Type 1 SS</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1" i="0" lang="en-US" sz="1800" u="none" cap="none" strike="noStrike">
                          <a:solidFill>
                            <a:schemeClr val="lt1"/>
                          </a:solidFill>
                          <a:latin typeface="Arial"/>
                          <a:ea typeface="Arial"/>
                          <a:cs typeface="Arial"/>
                          <a:sym typeface="Arial"/>
                        </a:rPr>
                        <a:t>Mean square</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1" i="0" lang="en-US" sz="1800" u="none" cap="none" strike="noStrike">
                          <a:solidFill>
                            <a:schemeClr val="lt1"/>
                          </a:solidFill>
                          <a:latin typeface="Arial"/>
                          <a:ea typeface="Arial"/>
                          <a:cs typeface="Arial"/>
                          <a:sym typeface="Arial"/>
                        </a:rPr>
                        <a:t>F-stat</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1" i="0" lang="en-US" sz="1800" u="none" cap="none" strike="noStrike">
                          <a:solidFill>
                            <a:schemeClr val="lt1"/>
                          </a:solidFill>
                          <a:latin typeface="Arial"/>
                          <a:ea typeface="Arial"/>
                          <a:cs typeface="Arial"/>
                          <a:sym typeface="Arial"/>
                        </a:rPr>
                        <a:t>Probability</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301700">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Ambulance arrival</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1</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540.95</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540.95</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1117.12</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&lt;.0001</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01700">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Observation stay</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1</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3514.74</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3514.74</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7258.26</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&lt;.0001</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01700">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MDC</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23</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1151.29</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50.06</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103.37</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&lt;.0001</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01700">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Risk of mortality</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4</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928.74</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232.19</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479.48</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&lt;.0001</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01700">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APR DRG</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230</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7317.93</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31.82</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65.71</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&lt;.0001</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01700">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Payer group</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4</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248.98</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62.25</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128.54</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&lt;.0001</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01700">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Sex</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2</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26.10</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13.05</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26.95</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&lt;.0001</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01700">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Admission source</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10</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227.41</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22.74</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46.96</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&lt;.0001</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01700">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Age Group</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14</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98.86</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7.06</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14.58</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&lt;.0001</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01700">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Arrival hour</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23</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415.38</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18.06</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37.30</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&lt;.0001</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01700">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Weekend visit</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1</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93.56</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93.56</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193.21</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&lt;.0001</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01700">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Secondary psych</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1</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53.69</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53.69</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110.88</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&lt;.0001</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1261" name="Google Shape;1261;g38c7e55c319_12_120"/>
          <p:cNvSpPr txBox="1"/>
          <p:nvPr/>
        </p:nvSpPr>
        <p:spPr>
          <a:xfrm>
            <a:off x="1347106" y="6087225"/>
            <a:ext cx="266972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R-square = .102</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5" name="Shape 1265"/>
        <p:cNvGrpSpPr/>
        <p:nvPr/>
      </p:nvGrpSpPr>
      <p:grpSpPr>
        <a:xfrm>
          <a:off x="0" y="0"/>
          <a:ext cx="0" cy="0"/>
          <a:chOff x="0" y="0"/>
          <a:chExt cx="0" cy="0"/>
        </a:xfrm>
      </p:grpSpPr>
      <p:sp>
        <p:nvSpPr>
          <p:cNvPr id="1266" name="Google Shape;1266;g38c7e55c319_12_1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2"/>
              </a:buClr>
              <a:buSzPts val="4400"/>
              <a:buFont typeface="Arial"/>
              <a:buNone/>
            </a:pPr>
            <a:r>
              <a:rPr lang="en-US"/>
              <a:t>Clinical model</a:t>
            </a:r>
            <a:endParaRPr/>
          </a:p>
        </p:txBody>
      </p:sp>
      <p:graphicFrame>
        <p:nvGraphicFramePr>
          <p:cNvPr id="1267" name="Google Shape;1267;g38c7e55c319_12_126"/>
          <p:cNvGraphicFramePr/>
          <p:nvPr/>
        </p:nvGraphicFramePr>
        <p:xfrm>
          <a:off x="1740664" y="2434727"/>
          <a:ext cx="3000000" cy="3000000"/>
        </p:xfrm>
        <a:graphic>
          <a:graphicData uri="http://schemas.openxmlformats.org/drawingml/2006/table">
            <a:tbl>
              <a:tblPr>
                <a:noFill/>
                <a:tableStyleId>{16039C87-6F33-4554-B59C-0BC2823649FB}</a:tableStyleId>
              </a:tblPr>
              <a:tblGrid>
                <a:gridCol w="1640625"/>
                <a:gridCol w="1050000"/>
                <a:gridCol w="1050000"/>
                <a:gridCol w="1268750"/>
                <a:gridCol w="1050000"/>
                <a:gridCol w="1050000"/>
              </a:tblGrid>
              <a:tr h="487500">
                <a:tc>
                  <a:txBody>
                    <a:bodyPr/>
                    <a:lstStyle/>
                    <a:p>
                      <a:pPr indent="0" lvl="0" marL="0" marR="0" rtl="0" algn="ctr">
                        <a:spcBef>
                          <a:spcPts val="0"/>
                        </a:spcBef>
                        <a:spcAft>
                          <a:spcPts val="0"/>
                        </a:spcAft>
                        <a:buClr>
                          <a:schemeClr val="lt1"/>
                        </a:buClr>
                        <a:buSzPts val="1800"/>
                        <a:buFont typeface="Arial"/>
                        <a:buNone/>
                      </a:pPr>
                      <a:r>
                        <a:rPr b="1" i="0" lang="en-US" sz="1800" u="none" cap="none" strike="noStrike">
                          <a:solidFill>
                            <a:schemeClr val="lt1"/>
                          </a:solidFill>
                          <a:latin typeface="Arial"/>
                          <a:ea typeface="Arial"/>
                          <a:cs typeface="Arial"/>
                          <a:sym typeface="Arial"/>
                        </a:rPr>
                        <a:t>Variable</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1" i="0" lang="en-US" sz="1800" u="none" cap="none" strike="noStrike">
                          <a:solidFill>
                            <a:schemeClr val="lt1"/>
                          </a:solidFill>
                          <a:latin typeface="Arial"/>
                          <a:ea typeface="Arial"/>
                          <a:cs typeface="Arial"/>
                          <a:sym typeface="Arial"/>
                        </a:rPr>
                        <a:t>DF</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1" i="0" lang="en-US" sz="1800" u="none" cap="none" strike="noStrike">
                          <a:solidFill>
                            <a:schemeClr val="lt1"/>
                          </a:solidFill>
                          <a:latin typeface="Arial"/>
                          <a:ea typeface="Arial"/>
                          <a:cs typeface="Arial"/>
                          <a:sym typeface="Arial"/>
                        </a:rPr>
                        <a:t>Type 1 SS</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1" i="0" lang="en-US" sz="1800" u="none" cap="none" strike="noStrike">
                          <a:solidFill>
                            <a:schemeClr val="lt1"/>
                          </a:solidFill>
                          <a:latin typeface="Arial"/>
                          <a:ea typeface="Arial"/>
                          <a:cs typeface="Arial"/>
                          <a:sym typeface="Arial"/>
                        </a:rPr>
                        <a:t>Mean square</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1" i="0" lang="en-US" sz="1800" u="none" cap="none" strike="noStrike">
                          <a:solidFill>
                            <a:schemeClr val="lt1"/>
                          </a:solidFill>
                          <a:latin typeface="Arial"/>
                          <a:ea typeface="Arial"/>
                          <a:cs typeface="Arial"/>
                          <a:sym typeface="Arial"/>
                        </a:rPr>
                        <a:t>F-stat</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1" i="0" lang="en-US" sz="1800" u="none" cap="none" strike="noStrike">
                          <a:solidFill>
                            <a:schemeClr val="lt1"/>
                          </a:solidFill>
                          <a:latin typeface="Arial"/>
                          <a:ea typeface="Arial"/>
                          <a:cs typeface="Arial"/>
                          <a:sym typeface="Arial"/>
                        </a:rPr>
                        <a:t>Probability</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487500">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MDC</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23</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1483.63</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64.51</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129.90</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&lt;.0001</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87500">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Risk of mortality</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4</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1272.00</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318.00</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640.38</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&lt;.0001</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87500">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APR-DRG</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230</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8553.86</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37.19</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74.89</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&lt;.0001</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1268" name="Google Shape;1268;g38c7e55c319_12_126"/>
          <p:cNvSpPr txBox="1"/>
          <p:nvPr/>
        </p:nvSpPr>
        <p:spPr>
          <a:xfrm>
            <a:off x="1812470" y="5135336"/>
            <a:ext cx="7519309"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Clinical model contains 3 of the 4 most powerful predictors from the full model (other is observation stay) and retains much of its explanatory power</a:t>
            </a:r>
            <a:endParaRPr/>
          </a:p>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R-square = .079</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2" name="Shape 1272"/>
        <p:cNvGrpSpPr/>
        <p:nvPr/>
      </p:nvGrpSpPr>
      <p:grpSpPr>
        <a:xfrm>
          <a:off x="0" y="0"/>
          <a:ext cx="0" cy="0"/>
          <a:chOff x="0" y="0"/>
          <a:chExt cx="0" cy="0"/>
        </a:xfrm>
      </p:grpSpPr>
      <p:sp>
        <p:nvSpPr>
          <p:cNvPr id="1273" name="Google Shape;1273;g38c7e55c319_12_1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2"/>
              </a:buClr>
              <a:buSzPts val="4400"/>
              <a:buFont typeface="Arial"/>
              <a:buNone/>
            </a:pPr>
            <a:r>
              <a:rPr lang="en-US"/>
              <a:t>Discussion &amp; Next steps</a:t>
            </a:r>
            <a:endParaRPr/>
          </a:p>
        </p:txBody>
      </p:sp>
      <p:sp>
        <p:nvSpPr>
          <p:cNvPr id="1274" name="Google Shape;1274;g38c7e55c319_12_1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lang="en-US"/>
              <a:t>Consider what risk factors to include in final model?</a:t>
            </a:r>
            <a:endParaRPr/>
          </a:p>
          <a:p>
            <a:pPr indent="-228600" lvl="0" marL="228600" rtl="0" algn="l">
              <a:lnSpc>
                <a:spcPct val="90000"/>
              </a:lnSpc>
              <a:spcBef>
                <a:spcPts val="1000"/>
              </a:spcBef>
              <a:spcAft>
                <a:spcPts val="0"/>
              </a:spcAft>
              <a:buClr>
                <a:schemeClr val="lt1"/>
              </a:buClr>
              <a:buSzPts val="2800"/>
              <a:buChar char="•"/>
            </a:pPr>
            <a:r>
              <a:rPr lang="en-US"/>
              <a:t>Investigate observation stays</a:t>
            </a:r>
            <a:endParaRPr/>
          </a:p>
          <a:p>
            <a:pPr indent="-228600" lvl="1" marL="685800" rtl="0" algn="l">
              <a:lnSpc>
                <a:spcPct val="90000"/>
              </a:lnSpc>
              <a:spcBef>
                <a:spcPts val="500"/>
              </a:spcBef>
              <a:spcAft>
                <a:spcPts val="0"/>
              </a:spcAft>
              <a:buClr>
                <a:schemeClr val="lt1"/>
              </a:buClr>
              <a:buSzPts val="2400"/>
              <a:buChar char="•"/>
            </a:pPr>
            <a:r>
              <a:rPr lang="en-US"/>
              <a:t>Consider alternative estimation methods</a:t>
            </a:r>
            <a:endParaRPr/>
          </a:p>
          <a:p>
            <a:pPr indent="-228600" lvl="0" marL="228600" rtl="0" algn="l">
              <a:lnSpc>
                <a:spcPct val="90000"/>
              </a:lnSpc>
              <a:spcBef>
                <a:spcPts val="1000"/>
              </a:spcBef>
              <a:spcAft>
                <a:spcPts val="0"/>
              </a:spcAft>
              <a:buClr>
                <a:schemeClr val="lt1"/>
              </a:buClr>
              <a:buSzPts val="2800"/>
              <a:buChar char="•"/>
            </a:pPr>
            <a:r>
              <a:rPr lang="en-US"/>
              <a:t>Refine exclusions, risk-factors, and share hospital level results</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8" name="Shape 1278"/>
        <p:cNvGrpSpPr/>
        <p:nvPr/>
      </p:nvGrpSpPr>
      <p:grpSpPr>
        <a:xfrm>
          <a:off x="0" y="0"/>
          <a:ext cx="0" cy="0"/>
          <a:chOff x="0" y="0"/>
          <a:chExt cx="0" cy="0"/>
        </a:xfrm>
      </p:grpSpPr>
      <p:sp>
        <p:nvSpPr>
          <p:cNvPr id="1279" name="Google Shape;1279;g37fc1f59164_9_0"/>
          <p:cNvSpPr txBox="1"/>
          <p:nvPr>
            <p:ph type="title"/>
          </p:nvPr>
        </p:nvSpPr>
        <p:spPr>
          <a:xfrm>
            <a:off x="326575" y="1835100"/>
            <a:ext cx="11161200" cy="873600"/>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dk1"/>
              </a:buClr>
              <a:buSzPts val="3200"/>
              <a:buFont typeface="Arial"/>
              <a:buNone/>
            </a:pPr>
            <a:r>
              <a:rPr lang="en-US"/>
              <a:t>THANK YOU!</a:t>
            </a:r>
            <a:endParaRPr/>
          </a:p>
        </p:txBody>
      </p:sp>
      <p:sp>
        <p:nvSpPr>
          <p:cNvPr id="1280" name="Google Shape;1280;g37fc1f59164_9_0"/>
          <p:cNvSpPr txBox="1"/>
          <p:nvPr>
            <p:ph idx="1" type="body"/>
          </p:nvPr>
        </p:nvSpPr>
        <p:spPr>
          <a:xfrm>
            <a:off x="972175" y="2571748"/>
            <a:ext cx="10515600" cy="517800"/>
          </a:xfrm>
          <a:prstGeom prst="rect">
            <a:avLst/>
          </a:prstGeom>
          <a:noFill/>
          <a:ln>
            <a:noFill/>
          </a:ln>
        </p:spPr>
        <p:txBody>
          <a:bodyPr anchorCtr="0" anchor="t" bIns="45700" lIns="91425" spcFirstLastPara="1" rIns="91425" wrap="square" tIns="45700">
            <a:normAutofit/>
          </a:bodyPr>
          <a:lstStyle/>
          <a:p>
            <a:pPr indent="0" lvl="0" marL="0" rtl="0" algn="r">
              <a:lnSpc>
                <a:spcPct val="80000"/>
              </a:lnSpc>
              <a:spcBef>
                <a:spcPts val="0"/>
              </a:spcBef>
              <a:spcAft>
                <a:spcPts val="0"/>
              </a:spcAft>
              <a:buClr>
                <a:srgbClr val="0066CC"/>
              </a:buClr>
              <a:buSzPts val="2220"/>
              <a:buNone/>
            </a:pPr>
            <a:r>
              <a:rPr lang="en-US" sz="2200"/>
              <a:t>Next Meeting: November 19, 2025</a:t>
            </a:r>
            <a:endParaRPr sz="2200">
              <a:solidFill>
                <a:srgbClr val="0066CC"/>
              </a:solidFill>
              <a:latin typeface="Arial"/>
              <a:ea typeface="Arial"/>
              <a:cs typeface="Arial"/>
              <a:sym typeface="Arial"/>
            </a:endParaRPr>
          </a:p>
        </p:txBody>
      </p:sp>
      <p:sp>
        <p:nvSpPr>
          <p:cNvPr id="1281" name="Google Shape;1281;g37fc1f59164_9_0"/>
          <p:cNvSpPr txBox="1"/>
          <p:nvPr>
            <p:ph idx="12" type="sldNum"/>
          </p:nvPr>
        </p:nvSpPr>
        <p:spPr>
          <a:xfrm>
            <a:off x="11487150" y="6200774"/>
            <a:ext cx="5016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5" name="Shape 1285"/>
        <p:cNvGrpSpPr/>
        <p:nvPr/>
      </p:nvGrpSpPr>
      <p:grpSpPr>
        <a:xfrm>
          <a:off x="0" y="0"/>
          <a:ext cx="0" cy="0"/>
          <a:chOff x="0" y="0"/>
          <a:chExt cx="0" cy="0"/>
        </a:xfrm>
      </p:grpSpPr>
      <p:sp>
        <p:nvSpPr>
          <p:cNvPr id="1286" name="Google Shape;1286;g388f1112e2a_0_5"/>
          <p:cNvSpPr txBox="1"/>
          <p:nvPr>
            <p:ph type="title"/>
          </p:nvPr>
        </p:nvSpPr>
        <p:spPr>
          <a:xfrm>
            <a:off x="971552" y="1813088"/>
            <a:ext cx="10515600" cy="8736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3200"/>
              <a:buFont typeface="Arial"/>
              <a:buNone/>
            </a:pPr>
            <a:r>
              <a:rPr lang="en-US"/>
              <a:t>APPENDIX</a:t>
            </a:r>
            <a:endParaRPr/>
          </a:p>
        </p:txBody>
      </p:sp>
      <p:sp>
        <p:nvSpPr>
          <p:cNvPr id="1287" name="Google Shape;1287;g388f1112e2a_0_5"/>
          <p:cNvSpPr txBox="1"/>
          <p:nvPr>
            <p:ph idx="12" type="sldNum"/>
          </p:nvPr>
        </p:nvSpPr>
        <p:spPr>
          <a:xfrm>
            <a:off x="11487150" y="6200774"/>
            <a:ext cx="5016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1" name="Shape 1291"/>
        <p:cNvGrpSpPr/>
        <p:nvPr/>
      </p:nvGrpSpPr>
      <p:grpSpPr>
        <a:xfrm>
          <a:off x="0" y="0"/>
          <a:ext cx="0" cy="0"/>
          <a:chOff x="0" y="0"/>
          <a:chExt cx="0" cy="0"/>
        </a:xfrm>
      </p:grpSpPr>
      <p:sp>
        <p:nvSpPr>
          <p:cNvPr id="1292" name="Google Shape;1292;g388f1112e2a_0_31"/>
          <p:cNvSpPr txBox="1"/>
          <p:nvPr>
            <p:ph type="title"/>
          </p:nvPr>
        </p:nvSpPr>
        <p:spPr>
          <a:xfrm>
            <a:off x="971552" y="1813088"/>
            <a:ext cx="10515600" cy="8736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3200"/>
              <a:buFont typeface="Arial"/>
              <a:buNone/>
            </a:pPr>
            <a:r>
              <a:rPr lang="en-US"/>
              <a:t>Inpatient Prospective Payment System FY 2026 </a:t>
            </a:r>
            <a:endParaRPr/>
          </a:p>
          <a:p>
            <a:pPr indent="0" lvl="0" marL="0" rtl="0" algn="r">
              <a:lnSpc>
                <a:spcPct val="90000"/>
              </a:lnSpc>
              <a:spcBef>
                <a:spcPts val="0"/>
              </a:spcBef>
              <a:spcAft>
                <a:spcPts val="0"/>
              </a:spcAft>
              <a:buClr>
                <a:schemeClr val="dk1"/>
              </a:buClr>
              <a:buSzPts val="3200"/>
              <a:buFont typeface="Arial"/>
              <a:buNone/>
            </a:pPr>
            <a:r>
              <a:rPr lang="en-US"/>
              <a:t>Final Rule</a:t>
            </a:r>
            <a:endParaRPr/>
          </a:p>
        </p:txBody>
      </p:sp>
      <p:sp>
        <p:nvSpPr>
          <p:cNvPr id="1293" name="Google Shape;1293;g388f1112e2a_0_31"/>
          <p:cNvSpPr txBox="1"/>
          <p:nvPr>
            <p:ph idx="12" type="sldNum"/>
          </p:nvPr>
        </p:nvSpPr>
        <p:spPr>
          <a:xfrm>
            <a:off x="11487150" y="6200774"/>
            <a:ext cx="5016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8" name="Shape 1298"/>
        <p:cNvGrpSpPr/>
        <p:nvPr/>
      </p:nvGrpSpPr>
      <p:grpSpPr>
        <a:xfrm>
          <a:off x="0" y="0"/>
          <a:ext cx="0" cy="0"/>
          <a:chOff x="0" y="0"/>
          <a:chExt cx="0" cy="0"/>
        </a:xfrm>
      </p:grpSpPr>
      <p:sp>
        <p:nvSpPr>
          <p:cNvPr id="1299" name="Google Shape;1299;g388f1112e2a_0_10"/>
          <p:cNvSpPr txBox="1"/>
          <p:nvPr>
            <p:ph type="title"/>
          </p:nvPr>
        </p:nvSpPr>
        <p:spPr>
          <a:xfrm>
            <a:off x="971552" y="347852"/>
            <a:ext cx="10515600" cy="873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en-US"/>
              <a:t>Hospital Value Based Purchasing </a:t>
            </a:r>
            <a:r>
              <a:rPr lang="en-US">
                <a:extLst>
                  <a:ext uri="http://customooxmlschemas.google.com/">
                    <go:slidesCustomData xmlns:go="http://customooxmlschemas.google.com/" textRoundtripDataId="71"/>
                  </a:ext>
                </a:extLst>
              </a:rPr>
              <a:t>Updates</a:t>
            </a:r>
            <a:endParaRPr/>
          </a:p>
        </p:txBody>
      </p:sp>
      <p:sp>
        <p:nvSpPr>
          <p:cNvPr id="1300" name="Google Shape;1300;g388f1112e2a_0_10"/>
          <p:cNvSpPr txBox="1"/>
          <p:nvPr>
            <p:ph idx="1" type="body"/>
          </p:nvPr>
        </p:nvSpPr>
        <p:spPr>
          <a:xfrm>
            <a:off x="258750" y="1113175"/>
            <a:ext cx="11228400" cy="52533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0"/>
              </a:spcBef>
              <a:spcAft>
                <a:spcPts val="0"/>
              </a:spcAft>
              <a:buSzPts val="1800"/>
              <a:buFont typeface="Noto Sans Symbols"/>
              <a:buChar char="●"/>
            </a:pPr>
            <a:r>
              <a:rPr b="1" lang="en-US" sz="1800"/>
              <a:t>Removed Health Equity Adjustment (HEA) starting FY 2026.</a:t>
            </a:r>
            <a:r>
              <a:rPr lang="en-US" sz="1800"/>
              <a:t> </a:t>
            </a:r>
            <a:endParaRPr sz="1800">
              <a:latin typeface="Arial"/>
              <a:ea typeface="Arial"/>
              <a:cs typeface="Arial"/>
              <a:sym typeface="Arial"/>
            </a:endParaRPr>
          </a:p>
          <a:p>
            <a:pPr indent="-342900" lvl="0" marL="457200" rtl="0" algn="l">
              <a:lnSpc>
                <a:spcPct val="100000"/>
              </a:lnSpc>
              <a:spcBef>
                <a:spcPts val="1000"/>
              </a:spcBef>
              <a:spcAft>
                <a:spcPts val="0"/>
              </a:spcAft>
              <a:buSzPts val="1800"/>
              <a:buFont typeface="Noto Sans Symbols"/>
              <a:buChar char="●"/>
            </a:pPr>
            <a:r>
              <a:rPr b="1" lang="en-US" sz="1800">
                <a:highlight>
                  <a:srgbClr val="FFFFFF"/>
                </a:highlight>
              </a:rPr>
              <a:t>Modifications to the THA-TKA Complication and Stroke mortality measure:</a:t>
            </a:r>
            <a:endParaRPr sz="1800">
              <a:latin typeface="Arial"/>
              <a:ea typeface="Arial"/>
              <a:cs typeface="Arial"/>
              <a:sym typeface="Arial"/>
            </a:endParaRPr>
          </a:p>
          <a:p>
            <a:pPr indent="-292100" lvl="1" marL="914400" rtl="0" algn="l">
              <a:lnSpc>
                <a:spcPct val="100000"/>
              </a:lnSpc>
              <a:spcBef>
                <a:spcPts val="1000"/>
              </a:spcBef>
              <a:spcAft>
                <a:spcPts val="0"/>
              </a:spcAft>
              <a:buSzPts val="1000"/>
              <a:buFont typeface="Courier New"/>
              <a:buChar char="o"/>
            </a:pPr>
            <a:r>
              <a:rPr lang="en-US"/>
              <a:t>Add Medicare Advantage patients to the current cohort of patients and shorten the performance period from 3 years to 2 years, effective </a:t>
            </a:r>
            <a:r>
              <a:rPr b="1" lang="en-US"/>
              <a:t>FY 2027.</a:t>
            </a:r>
            <a:endParaRPr b="1"/>
          </a:p>
          <a:p>
            <a:pPr indent="-292100" lvl="1" marL="914400" rtl="0" algn="l">
              <a:lnSpc>
                <a:spcPct val="100000"/>
              </a:lnSpc>
              <a:spcBef>
                <a:spcPts val="1000"/>
              </a:spcBef>
              <a:spcAft>
                <a:spcPts val="0"/>
              </a:spcAft>
              <a:buSzPts val="1000"/>
              <a:buFont typeface="Courier New"/>
              <a:buChar char="o"/>
            </a:pPr>
            <a:r>
              <a:rPr lang="en-US"/>
              <a:t>CMS is also making technical updates to the risk adjustment methodology to use International Classification of Diseases (ICD)-10 codes instead of Hierarchical Condition Categories (HCCs); modifications adopted, effective </a:t>
            </a:r>
            <a:r>
              <a:rPr b="1" lang="en-US"/>
              <a:t>FY 2033.</a:t>
            </a:r>
            <a:endParaRPr b="1">
              <a:solidFill>
                <a:schemeClr val="dk1"/>
              </a:solidFill>
            </a:endParaRPr>
          </a:p>
          <a:p>
            <a:pPr indent="-342900" lvl="0" marL="457200" rtl="0" algn="l">
              <a:lnSpc>
                <a:spcPct val="100000"/>
              </a:lnSpc>
              <a:spcBef>
                <a:spcPts val="1000"/>
              </a:spcBef>
              <a:spcAft>
                <a:spcPts val="0"/>
              </a:spcAft>
              <a:buSzPts val="1800"/>
              <a:buFont typeface="Noto Sans Symbols"/>
              <a:buChar char="●"/>
            </a:pPr>
            <a:r>
              <a:rPr b="1" lang="en-US" sz="1800"/>
              <a:t>Remove the COVID-19 exclusion and discontinue the covariate for prior COVID-19 history</a:t>
            </a:r>
            <a:r>
              <a:rPr lang="en-US" sz="1800"/>
              <a:t> across all six Clinical Care measures (THA/TKA Complications and five condition-specific mortality measures), effective</a:t>
            </a:r>
            <a:r>
              <a:rPr b="1" lang="en-US" sz="1800"/>
              <a:t> FY 2027</a:t>
            </a:r>
            <a:r>
              <a:rPr lang="en-US" sz="1800"/>
              <a:t>.</a:t>
            </a:r>
            <a:endParaRPr sz="1800"/>
          </a:p>
          <a:p>
            <a:pPr indent="-342900" lvl="0" marL="457200" rtl="0" algn="l">
              <a:lnSpc>
                <a:spcPct val="100000"/>
              </a:lnSpc>
              <a:spcBef>
                <a:spcPts val="1000"/>
              </a:spcBef>
              <a:spcAft>
                <a:spcPts val="0"/>
              </a:spcAft>
              <a:buSzPts val="1800"/>
              <a:buFont typeface="Noto Sans Symbols"/>
              <a:buChar char="●"/>
            </a:pPr>
            <a:r>
              <a:rPr lang="en-US" sz="1800"/>
              <a:t>Updated Performance standards published for </a:t>
            </a:r>
            <a:r>
              <a:rPr b="1" lang="en-US" sz="1800"/>
              <a:t>FY 2027–FY 2031.</a:t>
            </a:r>
            <a:endParaRPr b="1" sz="1800"/>
          </a:p>
          <a:p>
            <a:pPr indent="-342900" lvl="0" marL="457200" rtl="0" algn="l">
              <a:lnSpc>
                <a:spcPct val="100000"/>
              </a:lnSpc>
              <a:spcBef>
                <a:spcPts val="1000"/>
              </a:spcBef>
              <a:spcAft>
                <a:spcPts val="0"/>
              </a:spcAft>
              <a:buSzPts val="1800"/>
              <a:buFont typeface="Noto Sans Symbols"/>
              <a:buChar char="●"/>
            </a:pPr>
            <a:r>
              <a:rPr b="1" lang="en-US" sz="1800"/>
              <a:t>Extraordinary Circumstances Exception</a:t>
            </a:r>
            <a:r>
              <a:rPr lang="en-US" sz="1800"/>
              <a:t> (ECE) policy codified/clarified.:</a:t>
            </a:r>
            <a:endParaRPr sz="1800"/>
          </a:p>
          <a:p>
            <a:pPr indent="-292100" lvl="1" marL="914400" rtl="0" algn="l">
              <a:lnSpc>
                <a:spcPct val="100000"/>
              </a:lnSpc>
              <a:spcBef>
                <a:spcPts val="1000"/>
              </a:spcBef>
              <a:spcAft>
                <a:spcPts val="0"/>
              </a:spcAft>
              <a:buSzPts val="1000"/>
              <a:buFont typeface="Courier New"/>
              <a:buChar char="o"/>
            </a:pPr>
            <a:r>
              <a:rPr lang="en-US"/>
              <a:t>Reduced filing deadline from</a:t>
            </a:r>
            <a:r>
              <a:rPr lang="en-US">
                <a:extLst>
                  <a:ext uri="http://customooxmlschemas.google.com/">
                    <go:slidesCustomData xmlns:go="http://customooxmlschemas.google.com/" textRoundtripDataId="72"/>
                  </a:ext>
                </a:extLst>
              </a:rPr>
              <a:t> 90 to </a:t>
            </a:r>
            <a:r>
              <a:rPr lang="en-US" sz="1800">
                <a:extLst>
                  <a:ext uri="http://customooxmlschemas.google.com/">
                    <go:slidesCustomData xmlns:go="http://customooxmlschemas.google.com/" textRoundtripDataId="73"/>
                  </a:ext>
                </a:extLst>
              </a:rPr>
              <a:t>60-day</a:t>
            </a:r>
            <a:r>
              <a:rPr lang="en-US">
                <a:extLst>
                  <a:ext uri="http://customooxmlschemas.google.com/">
                    <go:slidesCustomData xmlns:go="http://customooxmlschemas.google.com/" textRoundtripDataId="74"/>
                  </a:ext>
                </a:extLst>
              </a:rPr>
              <a:t>s</a:t>
            </a:r>
            <a:endParaRPr/>
          </a:p>
          <a:p>
            <a:pPr indent="-292100" lvl="1" marL="914400" rtl="0" algn="l">
              <a:lnSpc>
                <a:spcPct val="100000"/>
              </a:lnSpc>
              <a:spcBef>
                <a:spcPts val="1000"/>
              </a:spcBef>
              <a:spcAft>
                <a:spcPts val="0"/>
              </a:spcAft>
              <a:buSzPts val="1000"/>
              <a:buFont typeface="Courier New"/>
              <a:buChar char="o"/>
            </a:pPr>
            <a:r>
              <a:rPr lang="en-US"/>
              <a:t>D</a:t>
            </a:r>
            <a:r>
              <a:rPr lang="en-US" sz="1800"/>
              <a:t>iscretion to grant extensions </a:t>
            </a:r>
            <a:r>
              <a:rPr lang="en-US"/>
              <a:t>as well as exceptions.</a:t>
            </a:r>
            <a:endParaRPr sz="1800"/>
          </a:p>
          <a:p>
            <a:pPr indent="0" lvl="0" marL="457200" rtl="0" algn="l">
              <a:lnSpc>
                <a:spcPct val="100000"/>
              </a:lnSpc>
              <a:spcBef>
                <a:spcPts val="1000"/>
              </a:spcBef>
              <a:spcAft>
                <a:spcPts val="0"/>
              </a:spcAft>
              <a:buSzPts val="2000"/>
              <a:buNone/>
            </a:pPr>
            <a:r>
              <a:t/>
            </a:r>
            <a:endParaRPr>
              <a:solidFill>
                <a:srgbClr val="000000"/>
              </a:solidFill>
            </a:endParaRPr>
          </a:p>
          <a:p>
            <a:pPr indent="0" lvl="0" marL="0" rtl="0" algn="l">
              <a:lnSpc>
                <a:spcPct val="100000"/>
              </a:lnSpc>
              <a:spcBef>
                <a:spcPts val="1000"/>
              </a:spcBef>
              <a:spcAft>
                <a:spcPts val="1000"/>
              </a:spcAft>
              <a:buSzPts val="2000"/>
              <a:buNone/>
            </a:pPr>
            <a:r>
              <a:t/>
            </a:r>
            <a:endParaRPr sz="1800">
              <a:solidFill>
                <a:srgbClr val="000000"/>
              </a:solidFill>
            </a:endParaRPr>
          </a:p>
        </p:txBody>
      </p:sp>
      <p:sp>
        <p:nvSpPr>
          <p:cNvPr id="1301" name="Google Shape;1301;g388f1112e2a_0_10"/>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64653"/>
              </a:buClr>
              <a:buSzPts val="1600"/>
              <a:buFont typeface="Arial"/>
              <a:buNone/>
            </a:pPr>
            <a:fld id="{00000000-1234-1234-1234-123412341234}" type="slidenum">
              <a:rPr lang="en-US">
                <a:solidFill>
                  <a:srgbClr val="464653"/>
                </a:solidFill>
              </a:rPr>
              <a:t>‹#›</a:t>
            </a:fld>
            <a:endParaRPr>
              <a:solidFill>
                <a:srgbClr val="464653"/>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6" name="Shape 1306"/>
        <p:cNvGrpSpPr/>
        <p:nvPr/>
      </p:nvGrpSpPr>
      <p:grpSpPr>
        <a:xfrm>
          <a:off x="0" y="0"/>
          <a:ext cx="0" cy="0"/>
          <a:chOff x="0" y="0"/>
          <a:chExt cx="0" cy="0"/>
        </a:xfrm>
      </p:grpSpPr>
      <p:sp>
        <p:nvSpPr>
          <p:cNvPr id="1307" name="Google Shape;1307;g388f1112e2a_0_17"/>
          <p:cNvSpPr txBox="1"/>
          <p:nvPr>
            <p:ph type="title"/>
          </p:nvPr>
        </p:nvSpPr>
        <p:spPr>
          <a:xfrm>
            <a:off x="972127" y="347852"/>
            <a:ext cx="10515600" cy="873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en-US"/>
              <a:t>Hospital-Acquired Conditions and Hospital Readmissions Reduction Program Updates</a:t>
            </a:r>
            <a:endParaRPr/>
          </a:p>
        </p:txBody>
      </p:sp>
      <p:sp>
        <p:nvSpPr>
          <p:cNvPr id="1308" name="Google Shape;1308;g388f1112e2a_0_17"/>
          <p:cNvSpPr txBox="1"/>
          <p:nvPr>
            <p:ph idx="1" type="body"/>
          </p:nvPr>
        </p:nvSpPr>
        <p:spPr>
          <a:xfrm>
            <a:off x="394725" y="1394029"/>
            <a:ext cx="11030100" cy="5428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000"/>
              <a:buNone/>
            </a:pPr>
            <a:r>
              <a:rPr b="1" lang="en-US" sz="1800"/>
              <a:t>Hospital-Acquired Condition Reduction Program (HACRP) final policy changes:</a:t>
            </a:r>
            <a:endParaRPr b="1" sz="1800"/>
          </a:p>
          <a:p>
            <a:pPr indent="-342900" lvl="0" marL="457200" rtl="0" algn="l">
              <a:lnSpc>
                <a:spcPct val="100000"/>
              </a:lnSpc>
              <a:spcBef>
                <a:spcPts val="0"/>
              </a:spcBef>
              <a:spcAft>
                <a:spcPts val="0"/>
              </a:spcAft>
              <a:buSzPts val="1800"/>
              <a:buFont typeface="Noto Sans Symbols"/>
              <a:buChar char="●"/>
            </a:pPr>
            <a:r>
              <a:rPr lang="en-US" sz="1800"/>
              <a:t>CDC NHSN HAI “rebaseline” adopted. CMS gives notice that CDC’s switch to 2022 standard population data for SIR calculations will flow into HACRP. Because HACRP uses a 2-year performance period, the new baseline first affects HACRP in FY 2028 (performance CY2025–CY2026). </a:t>
            </a:r>
            <a:endParaRPr sz="1800">
              <a:latin typeface="Arial"/>
              <a:ea typeface="Arial"/>
              <a:cs typeface="Arial"/>
              <a:sym typeface="Arial"/>
            </a:endParaRPr>
          </a:p>
          <a:p>
            <a:pPr indent="-342900" lvl="0" marL="457200" rtl="0" algn="l">
              <a:lnSpc>
                <a:spcPct val="100000"/>
              </a:lnSpc>
              <a:spcBef>
                <a:spcPts val="1000"/>
              </a:spcBef>
              <a:spcAft>
                <a:spcPts val="0"/>
              </a:spcAft>
              <a:buSzPts val="1800"/>
              <a:buFont typeface="Noto Sans Symbols"/>
              <a:buChar char="●"/>
            </a:pPr>
            <a:r>
              <a:rPr lang="en-US" sz="1800"/>
              <a:t>ECE policy codified/clarified (shared approach across programs). </a:t>
            </a:r>
            <a:endParaRPr sz="1800">
              <a:latin typeface="Arial"/>
              <a:ea typeface="Arial"/>
              <a:cs typeface="Arial"/>
              <a:sym typeface="Arial"/>
            </a:endParaRPr>
          </a:p>
          <a:p>
            <a:pPr indent="0" lvl="0" marL="0" rtl="0" algn="l">
              <a:lnSpc>
                <a:spcPct val="100000"/>
              </a:lnSpc>
              <a:spcBef>
                <a:spcPts val="1000"/>
              </a:spcBef>
              <a:spcAft>
                <a:spcPts val="0"/>
              </a:spcAft>
              <a:buSzPts val="2000"/>
              <a:buNone/>
            </a:pPr>
            <a:r>
              <a:t/>
            </a:r>
            <a:endParaRPr sz="1800"/>
          </a:p>
          <a:p>
            <a:pPr indent="0" lvl="0" marL="0" rtl="0" algn="l">
              <a:lnSpc>
                <a:spcPct val="100000"/>
              </a:lnSpc>
              <a:spcBef>
                <a:spcPts val="0"/>
              </a:spcBef>
              <a:spcAft>
                <a:spcPts val="0"/>
              </a:spcAft>
              <a:buSzPts val="2000"/>
              <a:buNone/>
            </a:pPr>
            <a:r>
              <a:rPr b="1" lang="en-US" sz="1800"/>
              <a:t>Hospital Readmissions Reduction Program (HRRP) final policy changes:</a:t>
            </a:r>
            <a:endParaRPr b="1" sz="1800"/>
          </a:p>
          <a:p>
            <a:pPr indent="-342900" lvl="0" marL="457200" rtl="0" algn="l">
              <a:lnSpc>
                <a:spcPct val="100000"/>
              </a:lnSpc>
              <a:spcBef>
                <a:spcPts val="0"/>
              </a:spcBef>
              <a:spcAft>
                <a:spcPts val="0"/>
              </a:spcAft>
              <a:buSzPts val="1800"/>
              <a:buFont typeface="Noto Sans Symbols"/>
              <a:buChar char="●"/>
            </a:pPr>
            <a:r>
              <a:rPr lang="en-US" sz="1800"/>
              <a:t>Medicare Advantage (MA) patients were added to all six HRRP measures’ cohorts. </a:t>
            </a:r>
            <a:endParaRPr sz="1800"/>
          </a:p>
          <a:p>
            <a:pPr indent="-342900" lvl="0" marL="457200" rtl="0" algn="l">
              <a:lnSpc>
                <a:spcPct val="100000"/>
              </a:lnSpc>
              <a:spcBef>
                <a:spcPts val="1000"/>
              </a:spcBef>
              <a:spcAft>
                <a:spcPts val="0"/>
              </a:spcAft>
              <a:buSzPts val="1800"/>
              <a:buFont typeface="Noto Sans Symbols"/>
              <a:buChar char="●"/>
            </a:pPr>
            <a:r>
              <a:rPr lang="en-US" sz="1800"/>
              <a:t>The performance period was reduced from 3 years to 2 years. </a:t>
            </a:r>
            <a:endParaRPr sz="1800">
              <a:latin typeface="Arial"/>
              <a:ea typeface="Arial"/>
              <a:cs typeface="Arial"/>
              <a:sym typeface="Arial"/>
            </a:endParaRPr>
          </a:p>
          <a:p>
            <a:pPr indent="-342900" lvl="0" marL="457200" rtl="0" algn="l">
              <a:lnSpc>
                <a:spcPct val="100000"/>
              </a:lnSpc>
              <a:spcBef>
                <a:spcPts val="1000"/>
              </a:spcBef>
              <a:spcAft>
                <a:spcPts val="0"/>
              </a:spcAft>
              <a:buSzPts val="1800"/>
              <a:buFont typeface="Noto Sans Symbols"/>
              <a:buChar char="●"/>
            </a:pPr>
            <a:r>
              <a:rPr lang="en-US" sz="1800"/>
              <a:t>COVID-19 exclusions removed from HRRP readmission measures. </a:t>
            </a:r>
            <a:endParaRPr sz="1800">
              <a:latin typeface="Arial"/>
              <a:ea typeface="Arial"/>
              <a:cs typeface="Arial"/>
              <a:sym typeface="Arial"/>
            </a:endParaRPr>
          </a:p>
          <a:p>
            <a:pPr indent="-342900" lvl="0" marL="457200" rtl="0" algn="l">
              <a:lnSpc>
                <a:spcPct val="100000"/>
              </a:lnSpc>
              <a:spcBef>
                <a:spcPts val="1000"/>
              </a:spcBef>
              <a:spcAft>
                <a:spcPts val="0"/>
              </a:spcAft>
              <a:buSzPts val="1800"/>
              <a:buFont typeface="Noto Sans Symbols"/>
              <a:buChar char="●"/>
            </a:pPr>
            <a:r>
              <a:rPr lang="en-US" sz="1800"/>
              <a:t>MA payment amounts not included in the aggregate payments for excess readmissions calculation. </a:t>
            </a:r>
            <a:endParaRPr sz="1800">
              <a:latin typeface="Arial"/>
              <a:ea typeface="Arial"/>
              <a:cs typeface="Arial"/>
              <a:sym typeface="Arial"/>
            </a:endParaRPr>
          </a:p>
          <a:p>
            <a:pPr indent="-342900" lvl="0" marL="457200" rtl="0" algn="l">
              <a:lnSpc>
                <a:spcPct val="100000"/>
              </a:lnSpc>
              <a:spcBef>
                <a:spcPts val="1000"/>
              </a:spcBef>
              <a:spcAft>
                <a:spcPts val="1000"/>
              </a:spcAft>
              <a:buSzPts val="1800"/>
              <a:buFont typeface="Noto Sans Symbols"/>
              <a:buChar char="●"/>
            </a:pPr>
            <a:r>
              <a:rPr lang="en-US" sz="1800"/>
              <a:t>ECE policy codified/clarified (shared approach across programs). </a:t>
            </a:r>
            <a:endParaRPr b="1" sz="1800"/>
          </a:p>
        </p:txBody>
      </p:sp>
      <p:sp>
        <p:nvSpPr>
          <p:cNvPr id="1309" name="Google Shape;1309;g388f1112e2a_0_17"/>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solidFill>
                  <a:srgbClr val="464653"/>
                </a:solidFill>
              </a:rPr>
              <a:t>‹#›</a:t>
            </a:fld>
            <a:endParaRPr>
              <a:solidFill>
                <a:srgbClr val="46465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g38b1cd0c094_0_7"/>
          <p:cNvSpPr txBox="1"/>
          <p:nvPr>
            <p:ph idx="1" type="body"/>
          </p:nvPr>
        </p:nvSpPr>
        <p:spPr>
          <a:xfrm>
            <a:off x="971550" y="1133475"/>
            <a:ext cx="10515600" cy="46599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sp>
        <p:nvSpPr>
          <p:cNvPr id="664" name="Google Shape;664;g38b1cd0c094_0_7"/>
          <p:cNvSpPr txBox="1"/>
          <p:nvPr>
            <p:ph idx="12" type="sldNum"/>
          </p:nvPr>
        </p:nvSpPr>
        <p:spPr>
          <a:xfrm>
            <a:off x="11512550" y="6213474"/>
            <a:ext cx="5778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600"/>
              <a:buFont typeface="Arial"/>
              <a:buNone/>
            </a:pPr>
            <a:fld id="{00000000-1234-1234-1234-123412341234}" type="slidenum">
              <a:rPr lang="en-US"/>
              <a:t>‹#›</a:t>
            </a:fld>
            <a:endParaRPr/>
          </a:p>
        </p:txBody>
      </p:sp>
      <p:sp>
        <p:nvSpPr>
          <p:cNvPr id="665" name="Google Shape;665;g38b1cd0c094_0_7"/>
          <p:cNvSpPr txBox="1"/>
          <p:nvPr>
            <p:ph type="title"/>
          </p:nvPr>
        </p:nvSpPr>
        <p:spPr>
          <a:xfrm>
            <a:off x="972127" y="347853"/>
            <a:ext cx="10515600" cy="60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graphicFrame>
        <p:nvGraphicFramePr>
          <p:cNvPr id="666" name="Google Shape;666;g38b1cd0c094_0_7"/>
          <p:cNvGraphicFramePr/>
          <p:nvPr/>
        </p:nvGraphicFramePr>
        <p:xfrm>
          <a:off x="628650" y="469288"/>
          <a:ext cx="3000000" cy="3000000"/>
        </p:xfrm>
        <a:graphic>
          <a:graphicData uri="http://schemas.openxmlformats.org/drawingml/2006/table">
            <a:tbl>
              <a:tblPr>
                <a:noFill/>
                <a:tableStyleId>{16039C87-6F33-4554-B59C-0BC2823649FB}</a:tableStyleId>
              </a:tblPr>
              <a:tblGrid>
                <a:gridCol w="3217675"/>
                <a:gridCol w="2547900"/>
                <a:gridCol w="2739525"/>
                <a:gridCol w="2696300"/>
              </a:tblGrid>
              <a:tr h="1224750">
                <a:tc>
                  <a:txBody>
                    <a:bodyPr/>
                    <a:lstStyle/>
                    <a:p>
                      <a:pPr indent="0" lvl="0" marL="0" rtl="0" algn="ctr">
                        <a:lnSpc>
                          <a:spcPct val="100000"/>
                        </a:lnSpc>
                        <a:spcBef>
                          <a:spcPts val="0"/>
                        </a:spcBef>
                        <a:spcAft>
                          <a:spcPts val="0"/>
                        </a:spcAft>
                        <a:buNone/>
                      </a:pPr>
                      <a:r>
                        <a:rPr b="1" lang="en-US" sz="1700">
                          <a:solidFill>
                            <a:schemeClr val="lt1"/>
                          </a:solidFill>
                        </a:rPr>
                        <a:t>Transition to CMS and Non-Medicare Quality Programs</a:t>
                      </a:r>
                      <a:endParaRPr b="1" sz="1700">
                        <a:solidFill>
                          <a:schemeClr val="lt1"/>
                        </a:solidFill>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dk1"/>
                    </a:solidFill>
                  </a:tcPr>
                </a:tc>
                <a:tc>
                  <a:txBody>
                    <a:bodyPr/>
                    <a:lstStyle/>
                    <a:p>
                      <a:pPr indent="0" lvl="0" marL="0" rtl="0" algn="ctr">
                        <a:lnSpc>
                          <a:spcPct val="100000"/>
                        </a:lnSpc>
                        <a:spcBef>
                          <a:spcPts val="0"/>
                        </a:spcBef>
                        <a:spcAft>
                          <a:spcPts val="0"/>
                        </a:spcAft>
                        <a:buNone/>
                      </a:pPr>
                      <a:r>
                        <a:rPr b="1" lang="en-US" sz="1900">
                          <a:solidFill>
                            <a:schemeClr val="lt1"/>
                          </a:solidFill>
                        </a:rPr>
                        <a:t>Option #1 –</a:t>
                      </a:r>
                      <a:endParaRPr b="1" sz="1900">
                        <a:solidFill>
                          <a:schemeClr val="lt1"/>
                        </a:solidFill>
                      </a:endParaRPr>
                    </a:p>
                    <a:p>
                      <a:pPr indent="0" lvl="0" marL="0" rtl="0" algn="ctr">
                        <a:lnSpc>
                          <a:spcPct val="100000"/>
                        </a:lnSpc>
                        <a:spcBef>
                          <a:spcPts val="0"/>
                        </a:spcBef>
                        <a:spcAft>
                          <a:spcPts val="0"/>
                        </a:spcAft>
                        <a:buNone/>
                      </a:pPr>
                      <a:r>
                        <a:rPr b="1" lang="en-US" sz="1900">
                          <a:solidFill>
                            <a:schemeClr val="lt1"/>
                          </a:solidFill>
                        </a:rPr>
                        <a:t>Earliest Transition</a:t>
                      </a:r>
                      <a:endParaRPr b="1" sz="1900">
                        <a:solidFill>
                          <a:schemeClr val="lt1"/>
                        </a:solidFill>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dk1"/>
                    </a:solidFill>
                  </a:tcPr>
                </a:tc>
                <a:tc>
                  <a:txBody>
                    <a:bodyPr/>
                    <a:lstStyle/>
                    <a:p>
                      <a:pPr indent="0" lvl="0" marL="0" rtl="0" algn="ctr">
                        <a:lnSpc>
                          <a:spcPct val="100000"/>
                        </a:lnSpc>
                        <a:spcBef>
                          <a:spcPts val="0"/>
                        </a:spcBef>
                        <a:spcAft>
                          <a:spcPts val="0"/>
                        </a:spcAft>
                        <a:buNone/>
                      </a:pPr>
                      <a:r>
                        <a:rPr b="1" lang="en-US" sz="1900">
                          <a:solidFill>
                            <a:schemeClr val="lt1"/>
                          </a:solidFill>
                        </a:rPr>
                        <a:t>Option #2 – Intermediate Transition</a:t>
                      </a:r>
                      <a:endParaRPr b="1" sz="1900">
                        <a:solidFill>
                          <a:schemeClr val="lt1"/>
                        </a:solidFill>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dk1"/>
                    </a:solidFill>
                  </a:tcPr>
                </a:tc>
                <a:tc>
                  <a:txBody>
                    <a:bodyPr/>
                    <a:lstStyle/>
                    <a:p>
                      <a:pPr indent="0" lvl="0" marL="0" rtl="0" algn="ctr">
                        <a:lnSpc>
                          <a:spcPct val="100000"/>
                        </a:lnSpc>
                        <a:spcBef>
                          <a:spcPts val="0"/>
                        </a:spcBef>
                        <a:spcAft>
                          <a:spcPts val="0"/>
                        </a:spcAft>
                        <a:buNone/>
                      </a:pPr>
                      <a:r>
                        <a:rPr b="1" lang="en-US" sz="1900">
                          <a:solidFill>
                            <a:schemeClr val="lt1"/>
                          </a:solidFill>
                        </a:rPr>
                        <a:t>Option # 3 –</a:t>
                      </a:r>
                      <a:endParaRPr b="1" sz="1900">
                        <a:solidFill>
                          <a:schemeClr val="lt1"/>
                        </a:solidFill>
                      </a:endParaRPr>
                    </a:p>
                    <a:p>
                      <a:pPr indent="0" lvl="0" marL="0" rtl="0" algn="ctr">
                        <a:lnSpc>
                          <a:spcPct val="100000"/>
                        </a:lnSpc>
                        <a:spcBef>
                          <a:spcPts val="0"/>
                        </a:spcBef>
                        <a:spcAft>
                          <a:spcPts val="0"/>
                        </a:spcAft>
                        <a:buNone/>
                      </a:pPr>
                      <a:r>
                        <a:rPr b="1" lang="en-US" sz="1900">
                          <a:solidFill>
                            <a:schemeClr val="lt1"/>
                          </a:solidFill>
                        </a:rPr>
                        <a:t>Latest Transition</a:t>
                      </a:r>
                      <a:endParaRPr b="1" sz="1900">
                        <a:solidFill>
                          <a:schemeClr val="lt1"/>
                        </a:solidFill>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dk1"/>
                    </a:solidFill>
                  </a:tcPr>
                </a:tc>
              </a:tr>
              <a:tr h="662600">
                <a:tc>
                  <a:txBody>
                    <a:bodyPr/>
                    <a:lstStyle/>
                    <a:p>
                      <a:pPr indent="0" lvl="0" marL="0" rtl="0" algn="l">
                        <a:lnSpc>
                          <a:spcPct val="100000"/>
                        </a:lnSpc>
                        <a:spcBef>
                          <a:spcPts val="0"/>
                        </a:spcBef>
                        <a:spcAft>
                          <a:spcPts val="0"/>
                        </a:spcAft>
                        <a:buNone/>
                      </a:pPr>
                      <a:r>
                        <a:rPr b="1" lang="en-US" sz="1700">
                          <a:solidFill>
                            <a:schemeClr val="dk2"/>
                          </a:solidFill>
                        </a:rPr>
                        <a:t>CMS </a:t>
                      </a:r>
                      <a:r>
                        <a:rPr b="1" lang="en-US" sz="1700">
                          <a:solidFill>
                            <a:schemeClr val="dk2"/>
                          </a:solidFill>
                        </a:rPr>
                        <a:t>Performance Period</a:t>
                      </a:r>
                      <a:endParaRPr b="1" sz="1700">
                        <a:solidFill>
                          <a:schemeClr val="dk2"/>
                        </a:solidFill>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ctr">
                        <a:lnSpc>
                          <a:spcPct val="100000"/>
                        </a:lnSpc>
                        <a:spcBef>
                          <a:spcPts val="0"/>
                        </a:spcBef>
                        <a:spcAft>
                          <a:spcPts val="0"/>
                        </a:spcAft>
                        <a:buNone/>
                      </a:pPr>
                      <a:r>
                        <a:rPr lang="en-US" sz="1700">
                          <a:solidFill>
                            <a:schemeClr val="dk2"/>
                          </a:solidFill>
                        </a:rPr>
                        <a:t>Mid-year 2024 – End of 2026</a:t>
                      </a:r>
                      <a:endParaRPr sz="1700">
                        <a:solidFill>
                          <a:schemeClr val="dk2"/>
                        </a:solidFill>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ctr">
                        <a:lnSpc>
                          <a:spcPct val="100000"/>
                        </a:lnSpc>
                        <a:spcBef>
                          <a:spcPts val="0"/>
                        </a:spcBef>
                        <a:spcAft>
                          <a:spcPts val="0"/>
                        </a:spcAft>
                        <a:buNone/>
                      </a:pPr>
                      <a:r>
                        <a:rPr lang="en-US" sz="1700">
                          <a:solidFill>
                            <a:schemeClr val="dk2"/>
                          </a:solidFill>
                        </a:rPr>
                        <a:t>Mid-year 2025 – End of 2027</a:t>
                      </a:r>
                      <a:endParaRPr sz="1700">
                        <a:solidFill>
                          <a:schemeClr val="dk2"/>
                        </a:solidFill>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ctr">
                        <a:lnSpc>
                          <a:spcPct val="100000"/>
                        </a:lnSpc>
                        <a:spcBef>
                          <a:spcPts val="0"/>
                        </a:spcBef>
                        <a:spcAft>
                          <a:spcPts val="0"/>
                        </a:spcAft>
                        <a:buNone/>
                      </a:pPr>
                      <a:r>
                        <a:rPr lang="en-US" sz="1700">
                          <a:solidFill>
                            <a:schemeClr val="dk2"/>
                          </a:solidFill>
                        </a:rPr>
                        <a:t>Mid-year 2026 – End of 2028</a:t>
                      </a:r>
                      <a:endParaRPr sz="1700">
                        <a:solidFill>
                          <a:schemeClr val="dk2"/>
                        </a:solidFill>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563200">
                <a:tc>
                  <a:txBody>
                    <a:bodyPr/>
                    <a:lstStyle/>
                    <a:p>
                      <a:pPr indent="0" lvl="0" marL="0" rtl="0" algn="l">
                        <a:lnSpc>
                          <a:spcPct val="100000"/>
                        </a:lnSpc>
                        <a:spcBef>
                          <a:spcPts val="0"/>
                        </a:spcBef>
                        <a:spcAft>
                          <a:spcPts val="0"/>
                        </a:spcAft>
                        <a:buNone/>
                      </a:pPr>
                      <a:r>
                        <a:rPr b="1" lang="en-US" sz="1700">
                          <a:solidFill>
                            <a:schemeClr val="dk2"/>
                          </a:solidFill>
                        </a:rPr>
                        <a:t>HSCRC </a:t>
                      </a:r>
                      <a:r>
                        <a:rPr b="1" lang="en-US" sz="1700">
                          <a:solidFill>
                            <a:schemeClr val="dk2"/>
                          </a:solidFill>
                        </a:rPr>
                        <a:t>Performance Period</a:t>
                      </a:r>
                      <a:endParaRPr b="1" sz="1700">
                        <a:solidFill>
                          <a:schemeClr val="dk2"/>
                        </a:solidFill>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ctr">
                        <a:lnSpc>
                          <a:spcPct val="100000"/>
                        </a:lnSpc>
                        <a:spcBef>
                          <a:spcPts val="0"/>
                        </a:spcBef>
                        <a:spcAft>
                          <a:spcPts val="0"/>
                        </a:spcAft>
                        <a:buNone/>
                      </a:pPr>
                      <a:r>
                        <a:rPr lang="en-US" sz="1700">
                          <a:solidFill>
                            <a:schemeClr val="dk2"/>
                          </a:solidFill>
                        </a:rPr>
                        <a:t>2026</a:t>
                      </a:r>
                      <a:endParaRPr sz="1700">
                        <a:solidFill>
                          <a:schemeClr val="dk2"/>
                        </a:solidFill>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ctr">
                        <a:lnSpc>
                          <a:spcPct val="100000"/>
                        </a:lnSpc>
                        <a:spcBef>
                          <a:spcPts val="0"/>
                        </a:spcBef>
                        <a:spcAft>
                          <a:spcPts val="0"/>
                        </a:spcAft>
                        <a:buNone/>
                      </a:pPr>
                      <a:r>
                        <a:rPr lang="en-US" sz="1700">
                          <a:solidFill>
                            <a:schemeClr val="dk2"/>
                          </a:solidFill>
                        </a:rPr>
                        <a:t>2027</a:t>
                      </a:r>
                      <a:endParaRPr sz="1700">
                        <a:solidFill>
                          <a:schemeClr val="dk2"/>
                        </a:solidFill>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ctr">
                        <a:lnSpc>
                          <a:spcPct val="100000"/>
                        </a:lnSpc>
                        <a:spcBef>
                          <a:spcPts val="0"/>
                        </a:spcBef>
                        <a:spcAft>
                          <a:spcPts val="0"/>
                        </a:spcAft>
                        <a:buNone/>
                      </a:pPr>
                      <a:r>
                        <a:rPr lang="en-US" sz="1700">
                          <a:solidFill>
                            <a:schemeClr val="dk2"/>
                          </a:solidFill>
                        </a:rPr>
                        <a:t>2028 Non-Medicare Policies</a:t>
                      </a:r>
                      <a:endParaRPr sz="1700">
                        <a:solidFill>
                          <a:schemeClr val="dk2"/>
                        </a:solidFill>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527700">
                <a:tc>
                  <a:txBody>
                    <a:bodyPr/>
                    <a:lstStyle/>
                    <a:p>
                      <a:pPr indent="0" lvl="0" marL="0" rtl="0" algn="l">
                        <a:lnSpc>
                          <a:spcPct val="100000"/>
                        </a:lnSpc>
                        <a:spcBef>
                          <a:spcPts val="0"/>
                        </a:spcBef>
                        <a:spcAft>
                          <a:spcPts val="0"/>
                        </a:spcAft>
                        <a:buNone/>
                      </a:pPr>
                      <a:r>
                        <a:rPr b="1" lang="en-US" sz="1700">
                          <a:solidFill>
                            <a:schemeClr val="dk2"/>
                          </a:solidFill>
                        </a:rPr>
                        <a:t>Adjustment Period</a:t>
                      </a:r>
                      <a:endParaRPr b="1" sz="1700">
                        <a:solidFill>
                          <a:schemeClr val="dk2"/>
                        </a:solidFill>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ctr">
                        <a:lnSpc>
                          <a:spcPct val="100000"/>
                        </a:lnSpc>
                        <a:spcBef>
                          <a:spcPts val="0"/>
                        </a:spcBef>
                        <a:spcAft>
                          <a:spcPts val="0"/>
                        </a:spcAft>
                        <a:buNone/>
                      </a:pPr>
                      <a:r>
                        <a:rPr lang="en-US" sz="1700">
                          <a:solidFill>
                            <a:schemeClr val="dk2"/>
                          </a:solidFill>
                        </a:rPr>
                        <a:t>2028</a:t>
                      </a:r>
                      <a:endParaRPr sz="1700">
                        <a:solidFill>
                          <a:schemeClr val="dk2"/>
                        </a:solidFill>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ctr">
                        <a:lnSpc>
                          <a:spcPct val="100000"/>
                        </a:lnSpc>
                        <a:spcBef>
                          <a:spcPts val="0"/>
                        </a:spcBef>
                        <a:spcAft>
                          <a:spcPts val="0"/>
                        </a:spcAft>
                        <a:buNone/>
                      </a:pPr>
                      <a:r>
                        <a:rPr lang="en-US" sz="1700">
                          <a:solidFill>
                            <a:schemeClr val="dk2"/>
                          </a:solidFill>
                        </a:rPr>
                        <a:t>2029</a:t>
                      </a:r>
                      <a:endParaRPr sz="1700">
                        <a:solidFill>
                          <a:schemeClr val="dk2"/>
                        </a:solidFill>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ctr">
                        <a:lnSpc>
                          <a:spcPct val="100000"/>
                        </a:lnSpc>
                        <a:spcBef>
                          <a:spcPts val="0"/>
                        </a:spcBef>
                        <a:spcAft>
                          <a:spcPts val="0"/>
                        </a:spcAft>
                        <a:buNone/>
                      </a:pPr>
                      <a:r>
                        <a:rPr lang="en-US" sz="1700">
                          <a:solidFill>
                            <a:schemeClr val="dk2"/>
                          </a:solidFill>
                        </a:rPr>
                        <a:t>2030</a:t>
                      </a:r>
                      <a:endParaRPr sz="1700">
                        <a:solidFill>
                          <a:schemeClr val="dk2"/>
                        </a:solidFill>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1057275">
                <a:tc>
                  <a:txBody>
                    <a:bodyPr/>
                    <a:lstStyle/>
                    <a:p>
                      <a:pPr indent="0" lvl="0" marL="0" rtl="0" algn="l">
                        <a:lnSpc>
                          <a:spcPct val="100000"/>
                        </a:lnSpc>
                        <a:spcBef>
                          <a:spcPts val="0"/>
                        </a:spcBef>
                        <a:spcAft>
                          <a:spcPts val="0"/>
                        </a:spcAft>
                        <a:buNone/>
                      </a:pPr>
                      <a:r>
                        <a:rPr b="1" lang="en-US" sz="1700">
                          <a:solidFill>
                            <a:schemeClr val="dk2"/>
                          </a:solidFill>
                        </a:rPr>
                        <a:t>Medicaid &amp; Commercial Alignment with Medicare</a:t>
                      </a:r>
                      <a:endParaRPr b="1" sz="1700">
                        <a:solidFill>
                          <a:schemeClr val="dk2"/>
                        </a:solidFill>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ctr">
                        <a:lnSpc>
                          <a:spcPct val="100000"/>
                        </a:lnSpc>
                        <a:spcBef>
                          <a:spcPts val="0"/>
                        </a:spcBef>
                        <a:spcAft>
                          <a:spcPts val="0"/>
                        </a:spcAft>
                        <a:buNone/>
                      </a:pPr>
                      <a:r>
                        <a:rPr lang="en-US" sz="1700">
                          <a:solidFill>
                            <a:schemeClr val="dk2"/>
                          </a:solidFill>
                        </a:rPr>
                        <a:t>Current A</a:t>
                      </a:r>
                      <a:r>
                        <a:rPr lang="en-US" sz="1700">
                          <a:solidFill>
                            <a:schemeClr val="dk2"/>
                          </a:solidFill>
                        </a:rPr>
                        <a:t>lignment</a:t>
                      </a:r>
                      <a:endParaRPr sz="1700">
                        <a:solidFill>
                          <a:schemeClr val="dk2"/>
                        </a:solidFill>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ctr">
                        <a:lnSpc>
                          <a:spcPct val="100000"/>
                        </a:lnSpc>
                        <a:spcBef>
                          <a:spcPts val="0"/>
                        </a:spcBef>
                        <a:spcAft>
                          <a:spcPts val="0"/>
                        </a:spcAft>
                        <a:buNone/>
                      </a:pPr>
                      <a:r>
                        <a:rPr lang="en-US" sz="1700">
                          <a:solidFill>
                            <a:schemeClr val="dk2"/>
                          </a:solidFill>
                        </a:rPr>
                        <a:t>Partial Alignment focused on QBR-HVBP</a:t>
                      </a:r>
                      <a:endParaRPr sz="1700">
                        <a:solidFill>
                          <a:schemeClr val="dk2"/>
                        </a:solidFill>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ctr">
                        <a:lnSpc>
                          <a:spcPct val="100000"/>
                        </a:lnSpc>
                        <a:spcBef>
                          <a:spcPts val="0"/>
                        </a:spcBef>
                        <a:spcAft>
                          <a:spcPts val="0"/>
                        </a:spcAft>
                        <a:buNone/>
                      </a:pPr>
                      <a:r>
                        <a:rPr lang="en-US" sz="1700">
                          <a:solidFill>
                            <a:schemeClr val="dk2"/>
                          </a:solidFill>
                        </a:rPr>
                        <a:t>Further</a:t>
                      </a:r>
                      <a:r>
                        <a:rPr lang="en-US" sz="1700">
                          <a:solidFill>
                            <a:schemeClr val="dk2"/>
                          </a:solidFill>
                        </a:rPr>
                        <a:t> Alignment as determined in collaboration with stakeholders</a:t>
                      </a:r>
                      <a:endParaRPr sz="1700">
                        <a:solidFill>
                          <a:schemeClr val="dk2"/>
                        </a:solidFill>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762000">
                <a:tc>
                  <a:txBody>
                    <a:bodyPr/>
                    <a:lstStyle/>
                    <a:p>
                      <a:pPr indent="0" lvl="0" marL="0" rtl="0" algn="l">
                        <a:lnSpc>
                          <a:spcPct val="100000"/>
                        </a:lnSpc>
                        <a:spcBef>
                          <a:spcPts val="0"/>
                        </a:spcBef>
                        <a:spcAft>
                          <a:spcPts val="0"/>
                        </a:spcAft>
                        <a:buNone/>
                      </a:pPr>
                      <a:r>
                        <a:rPr b="1" lang="en-US" sz="1700">
                          <a:solidFill>
                            <a:schemeClr val="dk2"/>
                          </a:solidFill>
                        </a:rPr>
                        <a:t>All-Payer Rev Adjustments implemented by CMS</a:t>
                      </a:r>
                      <a:endParaRPr b="1" sz="1700">
                        <a:solidFill>
                          <a:schemeClr val="dk2"/>
                        </a:solidFill>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ctr">
                        <a:lnSpc>
                          <a:spcPct val="100000"/>
                        </a:lnSpc>
                        <a:spcBef>
                          <a:spcPts val="0"/>
                        </a:spcBef>
                        <a:spcAft>
                          <a:spcPts val="0"/>
                        </a:spcAft>
                        <a:buNone/>
                      </a:pPr>
                      <a:r>
                        <a:rPr lang="en-US" sz="1700">
                          <a:solidFill>
                            <a:schemeClr val="dk2"/>
                          </a:solidFill>
                        </a:rPr>
                        <a:t>6 months</a:t>
                      </a:r>
                      <a:endParaRPr sz="1700">
                        <a:solidFill>
                          <a:schemeClr val="dk2"/>
                        </a:solidFill>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ctr">
                        <a:lnSpc>
                          <a:spcPct val="100000"/>
                        </a:lnSpc>
                        <a:spcBef>
                          <a:spcPts val="0"/>
                        </a:spcBef>
                        <a:spcAft>
                          <a:spcPts val="0"/>
                        </a:spcAft>
                        <a:buNone/>
                      </a:pPr>
                      <a:r>
                        <a:rPr lang="en-US" sz="1700">
                          <a:solidFill>
                            <a:schemeClr val="dk2"/>
                          </a:solidFill>
                        </a:rPr>
                        <a:t>1 year</a:t>
                      </a:r>
                      <a:endParaRPr sz="1700">
                        <a:solidFill>
                          <a:schemeClr val="dk2"/>
                        </a:solidFill>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ctr">
                        <a:lnSpc>
                          <a:spcPct val="100000"/>
                        </a:lnSpc>
                        <a:spcBef>
                          <a:spcPts val="0"/>
                        </a:spcBef>
                        <a:spcAft>
                          <a:spcPts val="0"/>
                        </a:spcAft>
                        <a:buNone/>
                      </a:pPr>
                      <a:r>
                        <a:rPr lang="en-US" sz="1700">
                          <a:solidFill>
                            <a:schemeClr val="dk2"/>
                          </a:solidFill>
                        </a:rPr>
                        <a:t>2 years</a:t>
                      </a:r>
                      <a:endParaRPr sz="1700">
                        <a:solidFill>
                          <a:schemeClr val="dk2"/>
                        </a:solidFill>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bl>
          </a:graphicData>
        </a:graphic>
      </p:graphicFrame>
      <p:sp>
        <p:nvSpPr>
          <p:cNvPr id="667" name="Google Shape;667;g38b1cd0c094_0_7"/>
          <p:cNvSpPr/>
          <p:nvPr/>
        </p:nvSpPr>
        <p:spPr>
          <a:xfrm>
            <a:off x="3085875" y="5793375"/>
            <a:ext cx="2861100" cy="795000"/>
          </a:xfrm>
          <a:prstGeom prst="wedgeRectCallout">
            <a:avLst>
              <a:gd fmla="val 29535" name="adj1"/>
              <a:gd fmla="val -7083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Option 2 was previously preferred over Option 1; Option 3 is new based on discussions with CMMI.</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4" name="Shape 1314"/>
        <p:cNvGrpSpPr/>
        <p:nvPr/>
      </p:nvGrpSpPr>
      <p:grpSpPr>
        <a:xfrm>
          <a:off x="0" y="0"/>
          <a:ext cx="0" cy="0"/>
          <a:chOff x="0" y="0"/>
          <a:chExt cx="0" cy="0"/>
        </a:xfrm>
      </p:grpSpPr>
      <p:sp>
        <p:nvSpPr>
          <p:cNvPr id="1315" name="Google Shape;1315;g388f1112e2a_0_24"/>
          <p:cNvSpPr txBox="1"/>
          <p:nvPr>
            <p:ph type="title"/>
          </p:nvPr>
        </p:nvSpPr>
        <p:spPr>
          <a:xfrm>
            <a:off x="972127" y="347852"/>
            <a:ext cx="10515600" cy="873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en-US"/>
              <a:t>Hospital Inpatient Quality Reporting and Digital Measures Updates</a:t>
            </a:r>
            <a:endParaRPr/>
          </a:p>
        </p:txBody>
      </p:sp>
      <p:sp>
        <p:nvSpPr>
          <p:cNvPr id="1316" name="Google Shape;1316;g388f1112e2a_0_24"/>
          <p:cNvSpPr txBox="1"/>
          <p:nvPr>
            <p:ph idx="1" type="body"/>
          </p:nvPr>
        </p:nvSpPr>
        <p:spPr>
          <a:xfrm>
            <a:off x="457625" y="1221450"/>
            <a:ext cx="11030100" cy="5428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000"/>
              <a:buNone/>
            </a:pPr>
            <a:r>
              <a:rPr b="1" lang="en-US" sz="1800"/>
              <a:t>Hospital Inpatient Quality Reporting (IQR) Program</a:t>
            </a:r>
            <a:endParaRPr b="1" sz="1800"/>
          </a:p>
          <a:p>
            <a:pPr indent="0" lvl="0" marL="0" rtl="0" algn="l">
              <a:lnSpc>
                <a:spcPct val="100000"/>
              </a:lnSpc>
              <a:spcBef>
                <a:spcPts val="0"/>
              </a:spcBef>
              <a:spcAft>
                <a:spcPts val="0"/>
              </a:spcAft>
              <a:buSzPts val="2000"/>
              <a:buNone/>
            </a:pPr>
            <a:r>
              <a:rPr lang="en-US" sz="1800"/>
              <a:t>CMS removed the following four measures starting in FY 2026 (CY 2024 performance period):</a:t>
            </a:r>
            <a:endParaRPr sz="1800"/>
          </a:p>
          <a:p>
            <a:pPr indent="-342900" lvl="0" marL="457200" rtl="0" algn="l">
              <a:lnSpc>
                <a:spcPct val="100000"/>
              </a:lnSpc>
              <a:spcBef>
                <a:spcPts val="0"/>
              </a:spcBef>
              <a:spcAft>
                <a:spcPts val="0"/>
              </a:spcAft>
              <a:buSzPts val="1800"/>
              <a:buFont typeface="Noto Sans Symbols"/>
              <a:buChar char="●"/>
            </a:pPr>
            <a:r>
              <a:rPr lang="en-US" sz="1800"/>
              <a:t>Hospital Commitment to Health Equity</a:t>
            </a:r>
            <a:endParaRPr sz="1800"/>
          </a:p>
          <a:p>
            <a:pPr indent="-342900" lvl="0" marL="457200" rtl="0" algn="l">
              <a:lnSpc>
                <a:spcPct val="100000"/>
              </a:lnSpc>
              <a:spcBef>
                <a:spcPts val="0"/>
              </a:spcBef>
              <a:spcAft>
                <a:spcPts val="0"/>
              </a:spcAft>
              <a:buSzPts val="1800"/>
              <a:buFont typeface="Noto Sans Symbols"/>
              <a:buChar char="●"/>
            </a:pPr>
            <a:r>
              <a:rPr lang="en-US" sz="1800"/>
              <a:t>COVID-19 Vaccination Coverage Among Healthcare Personnel</a:t>
            </a:r>
            <a:endParaRPr sz="1800"/>
          </a:p>
          <a:p>
            <a:pPr indent="-342900" lvl="0" marL="457200" rtl="0" algn="l">
              <a:lnSpc>
                <a:spcPct val="100000"/>
              </a:lnSpc>
              <a:spcBef>
                <a:spcPts val="0"/>
              </a:spcBef>
              <a:spcAft>
                <a:spcPts val="0"/>
              </a:spcAft>
              <a:buSzPts val="1800"/>
              <a:buFont typeface="Noto Sans Symbols"/>
              <a:buChar char="●"/>
            </a:pPr>
            <a:r>
              <a:rPr lang="en-US" sz="1800"/>
              <a:t>Screening for Social Drivers of Health</a:t>
            </a:r>
            <a:endParaRPr sz="1800"/>
          </a:p>
          <a:p>
            <a:pPr indent="-342900" lvl="0" marL="457200" rtl="0" algn="l">
              <a:lnSpc>
                <a:spcPct val="100000"/>
              </a:lnSpc>
              <a:spcBef>
                <a:spcPts val="0"/>
              </a:spcBef>
              <a:spcAft>
                <a:spcPts val="0"/>
              </a:spcAft>
              <a:buSzPts val="1800"/>
              <a:buFont typeface="Noto Sans Symbols"/>
              <a:buChar char="●"/>
            </a:pPr>
            <a:r>
              <a:rPr lang="en-US" sz="1800"/>
              <a:t>Screen Positive Rate for Social Drivers of Health</a:t>
            </a:r>
            <a:endParaRPr sz="1800"/>
          </a:p>
          <a:p>
            <a:pPr indent="0" lvl="0" marL="0" rtl="0" algn="l">
              <a:lnSpc>
                <a:spcPct val="100000"/>
              </a:lnSpc>
              <a:spcBef>
                <a:spcPts val="0"/>
              </a:spcBef>
              <a:spcAft>
                <a:spcPts val="0"/>
              </a:spcAft>
              <a:buSzPts val="2000"/>
              <a:buNone/>
            </a:pPr>
            <a:r>
              <a:t/>
            </a:r>
            <a:endParaRPr sz="1800"/>
          </a:p>
          <a:p>
            <a:pPr indent="0" lvl="0" marL="0" rtl="0" algn="l">
              <a:lnSpc>
                <a:spcPct val="100000"/>
              </a:lnSpc>
              <a:spcBef>
                <a:spcPts val="0"/>
              </a:spcBef>
              <a:spcAft>
                <a:spcPts val="0"/>
              </a:spcAft>
              <a:buSzPts val="2000"/>
              <a:buNone/>
            </a:pPr>
            <a:r>
              <a:rPr b="1" lang="en-US" sz="1800"/>
              <a:t>Digital Measures</a:t>
            </a:r>
            <a:endParaRPr b="1" sz="1800"/>
          </a:p>
          <a:p>
            <a:pPr indent="0" lvl="0" marL="0" rtl="0" algn="l">
              <a:lnSpc>
                <a:spcPct val="100000"/>
              </a:lnSpc>
              <a:spcBef>
                <a:spcPts val="0"/>
              </a:spcBef>
              <a:spcAft>
                <a:spcPts val="0"/>
              </a:spcAft>
              <a:buSzPts val="2000"/>
              <a:buNone/>
            </a:pPr>
            <a:r>
              <a:rPr lang="en-US" sz="1800"/>
              <a:t>CMS is moving to FHIR-based eCQMs by converting current eCQMs (authored using the QDM) to eCQMs authored using the HL7 FHIR® Quality Improvement Core (QI-Core) IG and ensuring new eCQMs are also natively developed in FHIR.</a:t>
            </a:r>
            <a:endParaRPr sz="1800"/>
          </a:p>
          <a:p>
            <a:pPr indent="0" lvl="0" marL="0" rtl="0" algn="l">
              <a:lnSpc>
                <a:spcPct val="100000"/>
              </a:lnSpc>
              <a:spcBef>
                <a:spcPts val="0"/>
              </a:spcBef>
              <a:spcAft>
                <a:spcPts val="0"/>
              </a:spcAft>
              <a:buSzPts val="2000"/>
              <a:buNone/>
            </a:pPr>
            <a:r>
              <a:t/>
            </a:r>
            <a:endParaRPr sz="1800"/>
          </a:p>
          <a:p>
            <a:pPr indent="0" lvl="0" marL="0" rtl="0" algn="l">
              <a:lnSpc>
                <a:spcPct val="100000"/>
              </a:lnSpc>
              <a:spcBef>
                <a:spcPts val="0"/>
              </a:spcBef>
              <a:spcAft>
                <a:spcPts val="0"/>
              </a:spcAft>
              <a:buSzPts val="2000"/>
              <a:buNone/>
            </a:pPr>
            <a:r>
              <a:rPr lang="en-US" sz="1800"/>
              <a:t>CMS will add the following two new eCQMs focused on Hospital Harm for FY 2028 (CY 2026 performance):</a:t>
            </a:r>
            <a:endParaRPr sz="1800"/>
          </a:p>
          <a:p>
            <a:pPr indent="-342900" lvl="0" marL="457200" rtl="0" algn="l">
              <a:lnSpc>
                <a:spcPct val="100000"/>
              </a:lnSpc>
              <a:spcBef>
                <a:spcPts val="0"/>
              </a:spcBef>
              <a:spcAft>
                <a:spcPts val="0"/>
              </a:spcAft>
              <a:buSzPts val="1800"/>
              <a:buFont typeface="Noto Sans Symbols"/>
              <a:buChar char="●"/>
            </a:pPr>
            <a:r>
              <a:rPr lang="en-US" sz="1800"/>
              <a:t>Hospital Harm – Falls with Injury eCQM</a:t>
            </a:r>
            <a:endParaRPr sz="1800"/>
          </a:p>
          <a:p>
            <a:pPr indent="-342900" lvl="0" marL="457200" rtl="0" algn="l">
              <a:lnSpc>
                <a:spcPct val="100000"/>
              </a:lnSpc>
              <a:spcBef>
                <a:spcPts val="0"/>
              </a:spcBef>
              <a:spcAft>
                <a:spcPts val="0"/>
              </a:spcAft>
              <a:buSzPts val="1800"/>
              <a:buFont typeface="Noto Sans Symbols"/>
              <a:buChar char="●"/>
            </a:pPr>
            <a:r>
              <a:rPr lang="en-US" sz="1800"/>
              <a:t>Hospital Harm – Postoperative Respiratory Failure eCQM</a:t>
            </a:r>
            <a:endParaRPr sz="1800"/>
          </a:p>
          <a:p>
            <a:pPr indent="0" lvl="0" marL="0" rtl="0" algn="l">
              <a:lnSpc>
                <a:spcPct val="100000"/>
              </a:lnSpc>
              <a:spcBef>
                <a:spcPts val="0"/>
              </a:spcBef>
              <a:spcAft>
                <a:spcPts val="0"/>
              </a:spcAft>
              <a:buSzPts val="2000"/>
              <a:buNone/>
            </a:pPr>
            <a:r>
              <a:rPr lang="en-US" sz="1800"/>
              <a:t>CMS signaled these Hospital Harm eCQMs will likely replace conventional Patient Safety Indicators (PSI) in the future.</a:t>
            </a:r>
            <a:endParaRPr sz="1800"/>
          </a:p>
          <a:p>
            <a:pPr indent="0" lvl="0" marL="0" rtl="0" algn="l">
              <a:lnSpc>
                <a:spcPct val="100000"/>
              </a:lnSpc>
              <a:spcBef>
                <a:spcPts val="0"/>
              </a:spcBef>
              <a:spcAft>
                <a:spcPts val="0"/>
              </a:spcAft>
              <a:buSzPts val="2000"/>
              <a:buNone/>
            </a:pPr>
            <a:r>
              <a:t/>
            </a:r>
            <a:endParaRPr sz="1900">
              <a:solidFill>
                <a:srgbClr val="000000"/>
              </a:solidFill>
            </a:endParaRPr>
          </a:p>
        </p:txBody>
      </p:sp>
      <p:sp>
        <p:nvSpPr>
          <p:cNvPr id="1317" name="Google Shape;1317;g388f1112e2a_0_24"/>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solidFill>
                  <a:srgbClr val="464653"/>
                </a:solidFill>
              </a:rPr>
              <a:t>‹#›</a:t>
            </a:fld>
            <a:endParaRPr>
              <a:solidFill>
                <a:srgbClr val="464653"/>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1" name="Shape 1321"/>
        <p:cNvGrpSpPr/>
        <p:nvPr/>
      </p:nvGrpSpPr>
      <p:grpSpPr>
        <a:xfrm>
          <a:off x="0" y="0"/>
          <a:ext cx="0" cy="0"/>
          <a:chOff x="0" y="0"/>
          <a:chExt cx="0" cy="0"/>
        </a:xfrm>
      </p:grpSpPr>
      <p:sp>
        <p:nvSpPr>
          <p:cNvPr id="1322" name="Google Shape;1322;g368dd4cd84c_1_88"/>
          <p:cNvSpPr txBox="1"/>
          <p:nvPr>
            <p:ph type="title"/>
          </p:nvPr>
        </p:nvSpPr>
        <p:spPr>
          <a:xfrm>
            <a:off x="972127" y="43052"/>
            <a:ext cx="10515600" cy="1013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en-US">
                <a:extLst>
                  <a:ext uri="http://customooxmlschemas.google.com/">
                    <go:slidesCustomData xmlns:go="http://customooxmlschemas.google.com/" textRoundtripDataId="75"/>
                  </a:ext>
                </a:extLst>
              </a:rPr>
              <a:t>RY </a:t>
            </a:r>
            <a:r>
              <a:rPr lang="en-US">
                <a:extLst>
                  <a:ext uri="http://customooxmlschemas.google.com/">
                    <go:slidesCustomData xmlns:go="http://customooxmlschemas.google.com/" textRoundtripDataId="76"/>
                  </a:ext>
                </a:extLst>
              </a:rPr>
              <a:t>2027 Quality Program Timelines</a:t>
            </a:r>
            <a:endParaRPr/>
          </a:p>
        </p:txBody>
      </p:sp>
      <p:sp>
        <p:nvSpPr>
          <p:cNvPr id="1323" name="Google Shape;1323;g368dd4cd84c_1_88"/>
          <p:cNvSpPr txBox="1"/>
          <p:nvPr>
            <p:ph idx="12" type="sldNum"/>
          </p:nvPr>
        </p:nvSpPr>
        <p:spPr>
          <a:xfrm>
            <a:off x="15350067" y="8284632"/>
            <a:ext cx="770400" cy="4869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64653"/>
              </a:buClr>
              <a:buSzPts val="1600"/>
              <a:buFont typeface="Arial"/>
              <a:buNone/>
            </a:pPr>
            <a:fld id="{00000000-1234-1234-1234-123412341234}" type="slidenum">
              <a:rPr lang="en-US"/>
              <a:t>‹#›</a:t>
            </a:fld>
            <a:endParaRPr/>
          </a:p>
        </p:txBody>
      </p:sp>
      <p:pic>
        <p:nvPicPr>
          <p:cNvPr id="1324" name="Google Shape;1324;g368dd4cd84c_1_88"/>
          <p:cNvPicPr preferRelativeResize="0"/>
          <p:nvPr/>
        </p:nvPicPr>
        <p:blipFill rotWithShape="1">
          <a:blip r:embed="rId3">
            <a:alphaModFix/>
          </a:blip>
          <a:srcRect b="0" l="0" r="0" t="0"/>
          <a:stretch/>
        </p:blipFill>
        <p:spPr>
          <a:xfrm>
            <a:off x="909133" y="494500"/>
            <a:ext cx="11215866" cy="6130034"/>
          </a:xfrm>
          <a:prstGeom prst="rect">
            <a:avLst/>
          </a:prstGeom>
          <a:noFill/>
          <a:ln cap="flat" cmpd="sng" w="25400">
            <a:solidFill>
              <a:srgbClr val="000000"/>
            </a:solidFill>
            <a:prstDash val="solid"/>
            <a:round/>
            <a:headEnd len="sm" w="sm" type="none"/>
            <a:tailEnd len="sm" w="sm" type="none"/>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9" name="Shape 1329"/>
        <p:cNvGrpSpPr/>
        <p:nvPr/>
      </p:nvGrpSpPr>
      <p:grpSpPr>
        <a:xfrm>
          <a:off x="0" y="0"/>
          <a:ext cx="0" cy="0"/>
          <a:chOff x="0" y="0"/>
          <a:chExt cx="0" cy="0"/>
        </a:xfrm>
      </p:grpSpPr>
      <p:sp>
        <p:nvSpPr>
          <p:cNvPr id="1330" name="Google Shape;1330;g388f1112e2a_0_36"/>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rgbClr val="003889"/>
                </a:solidFill>
                <a:latin typeface="Arial"/>
                <a:ea typeface="Arial"/>
                <a:cs typeface="Arial"/>
                <a:sym typeface="Arial"/>
              </a:rPr>
              <a:t>‹#›</a:t>
            </a:fld>
            <a:endParaRPr b="0" i="0" sz="1600" u="none" cap="none" strike="noStrike">
              <a:solidFill>
                <a:srgbClr val="003889"/>
              </a:solidFill>
              <a:latin typeface="Arial"/>
              <a:ea typeface="Arial"/>
              <a:cs typeface="Arial"/>
              <a:sym typeface="Arial"/>
            </a:endParaRPr>
          </a:p>
        </p:txBody>
      </p:sp>
      <p:sp>
        <p:nvSpPr>
          <p:cNvPr id="1331" name="Google Shape;1331;g388f1112e2a_0_36"/>
          <p:cNvSpPr txBox="1"/>
          <p:nvPr>
            <p:ph type="title"/>
          </p:nvPr>
        </p:nvSpPr>
        <p:spPr>
          <a:xfrm>
            <a:off x="972127" y="347852"/>
            <a:ext cx="10515600" cy="60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lang="en-US"/>
              <a:t>QBR Timely Follow Up</a:t>
            </a:r>
            <a:endParaRPr/>
          </a:p>
        </p:txBody>
      </p:sp>
      <p:pic>
        <p:nvPicPr>
          <p:cNvPr id="1332" name="Google Shape;1332;g388f1112e2a_0_36"/>
          <p:cNvPicPr preferRelativeResize="0"/>
          <p:nvPr/>
        </p:nvPicPr>
        <p:blipFill rotWithShape="1">
          <a:blip r:embed="rId3">
            <a:alphaModFix/>
          </a:blip>
          <a:srcRect b="0" l="0" r="0" t="0"/>
          <a:stretch/>
        </p:blipFill>
        <p:spPr>
          <a:xfrm>
            <a:off x="-12" y="2140000"/>
            <a:ext cx="6121199" cy="4257675"/>
          </a:xfrm>
          <a:prstGeom prst="rect">
            <a:avLst/>
          </a:prstGeom>
          <a:noFill/>
          <a:ln cap="flat" cmpd="sng" w="25400">
            <a:solidFill>
              <a:srgbClr val="000000"/>
            </a:solidFill>
            <a:prstDash val="solid"/>
            <a:miter lim="8000"/>
            <a:headEnd len="sm" w="sm" type="none"/>
            <a:tailEnd len="sm" w="sm" type="none"/>
          </a:ln>
        </p:spPr>
      </p:pic>
      <p:sp>
        <p:nvSpPr>
          <p:cNvPr id="1333" name="Google Shape;1333;g388f1112e2a_0_36"/>
          <p:cNvSpPr txBox="1"/>
          <p:nvPr/>
        </p:nvSpPr>
        <p:spPr>
          <a:xfrm>
            <a:off x="6534450" y="1298625"/>
            <a:ext cx="5267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Medicaid TFU in Maryland is Unchanged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Overall from FY 2023 to CY 2024</a:t>
            </a:r>
            <a:endParaRPr b="0" i="0" sz="1400" u="none" cap="none" strike="noStrike">
              <a:solidFill>
                <a:srgbClr val="000000"/>
              </a:solidFill>
              <a:latin typeface="Arial"/>
              <a:ea typeface="Arial"/>
              <a:cs typeface="Arial"/>
              <a:sym typeface="Arial"/>
            </a:endParaRPr>
          </a:p>
        </p:txBody>
      </p:sp>
      <p:pic>
        <p:nvPicPr>
          <p:cNvPr id="1334" name="Google Shape;1334;g388f1112e2a_0_36"/>
          <p:cNvPicPr preferRelativeResize="0"/>
          <p:nvPr/>
        </p:nvPicPr>
        <p:blipFill rotWithShape="1">
          <a:blip r:embed="rId4">
            <a:alphaModFix/>
          </a:blip>
          <a:srcRect b="0" l="0" r="0" t="0"/>
          <a:stretch/>
        </p:blipFill>
        <p:spPr>
          <a:xfrm>
            <a:off x="6330275" y="2129725"/>
            <a:ext cx="5773975" cy="4267951"/>
          </a:xfrm>
          <a:prstGeom prst="rect">
            <a:avLst/>
          </a:prstGeom>
          <a:noFill/>
          <a:ln cap="flat" cmpd="sng" w="25400">
            <a:solidFill>
              <a:srgbClr val="000000"/>
            </a:solidFill>
            <a:prstDash val="solid"/>
            <a:miter lim="8000"/>
            <a:headEnd len="sm" w="sm" type="none"/>
            <a:tailEnd len="sm" w="sm" type="none"/>
          </a:ln>
        </p:spPr>
      </p:pic>
      <p:sp>
        <p:nvSpPr>
          <p:cNvPr id="1335" name="Google Shape;1335;g388f1112e2a_0_36"/>
          <p:cNvSpPr txBox="1"/>
          <p:nvPr/>
        </p:nvSpPr>
        <p:spPr>
          <a:xfrm>
            <a:off x="427025" y="1084775"/>
            <a:ext cx="52671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50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Maryland performs better than the nation on each of the six chronic conditions and overall, but is unchanged in 2023 and 2024.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9" name="Shape 1339"/>
        <p:cNvGrpSpPr/>
        <p:nvPr/>
      </p:nvGrpSpPr>
      <p:grpSpPr>
        <a:xfrm>
          <a:off x="0" y="0"/>
          <a:ext cx="0" cy="0"/>
          <a:chOff x="0" y="0"/>
          <a:chExt cx="0" cy="0"/>
        </a:xfrm>
      </p:grpSpPr>
      <p:sp>
        <p:nvSpPr>
          <p:cNvPr id="1340" name="Google Shape;1340;g388f1112e2a_0_46"/>
          <p:cNvSpPr txBox="1"/>
          <p:nvPr>
            <p:ph type="title"/>
          </p:nvPr>
        </p:nvSpPr>
        <p:spPr>
          <a:xfrm>
            <a:off x="972127" y="347852"/>
            <a:ext cx="10515600" cy="595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lang="en-US" sz="2400"/>
              <a:t>QBR ED Length of Stay</a:t>
            </a:r>
            <a:endParaRPr sz="2400"/>
          </a:p>
        </p:txBody>
      </p:sp>
      <p:sp>
        <p:nvSpPr>
          <p:cNvPr id="1341" name="Google Shape;1341;g388f1112e2a_0_46"/>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pic>
        <p:nvPicPr>
          <p:cNvPr id="1342" name="Google Shape;1342;g388f1112e2a_0_46"/>
          <p:cNvPicPr preferRelativeResize="0"/>
          <p:nvPr/>
        </p:nvPicPr>
        <p:blipFill rotWithShape="1">
          <a:blip r:embed="rId3">
            <a:alphaModFix/>
          </a:blip>
          <a:srcRect b="0" l="0" r="0" t="0"/>
          <a:stretch/>
        </p:blipFill>
        <p:spPr>
          <a:xfrm>
            <a:off x="0" y="1977600"/>
            <a:ext cx="5705049" cy="3329150"/>
          </a:xfrm>
          <a:prstGeom prst="rect">
            <a:avLst/>
          </a:prstGeom>
          <a:noFill/>
          <a:ln cap="flat" cmpd="sng" w="25400">
            <a:solidFill>
              <a:srgbClr val="000000"/>
            </a:solidFill>
            <a:prstDash val="solid"/>
            <a:miter lim="8000"/>
            <a:headEnd len="sm" w="sm" type="none"/>
            <a:tailEnd len="sm" w="sm" type="none"/>
          </a:ln>
        </p:spPr>
      </p:pic>
      <p:pic>
        <p:nvPicPr>
          <p:cNvPr id="1343" name="Google Shape;1343;g388f1112e2a_0_46"/>
          <p:cNvPicPr preferRelativeResize="0"/>
          <p:nvPr/>
        </p:nvPicPr>
        <p:blipFill rotWithShape="1">
          <a:blip r:embed="rId4">
            <a:alphaModFix/>
          </a:blip>
          <a:srcRect b="0" l="0" r="0" t="0"/>
          <a:stretch/>
        </p:blipFill>
        <p:spPr>
          <a:xfrm>
            <a:off x="5752877" y="3250900"/>
            <a:ext cx="6414875" cy="3519549"/>
          </a:xfrm>
          <a:prstGeom prst="rect">
            <a:avLst/>
          </a:prstGeom>
          <a:noFill/>
          <a:ln cap="flat" cmpd="sng" w="28575">
            <a:solidFill>
              <a:srgbClr val="000000"/>
            </a:solidFill>
            <a:prstDash val="solid"/>
            <a:round/>
            <a:headEnd len="sm" w="sm" type="none"/>
            <a:tailEnd len="sm" w="sm" type="none"/>
          </a:ln>
        </p:spPr>
      </p:pic>
      <p:sp>
        <p:nvSpPr>
          <p:cNvPr id="1344" name="Google Shape;1344;g388f1112e2a_0_46"/>
          <p:cNvSpPr txBox="1"/>
          <p:nvPr/>
        </p:nvSpPr>
        <p:spPr>
          <a:xfrm>
            <a:off x="285226" y="943350"/>
            <a:ext cx="52737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Maryland continues to have wait times ~90 minutes longer than the nation on average for discharged patients.</a:t>
            </a:r>
            <a:endParaRPr b="0" i="0" sz="1400" u="none" cap="none" strike="noStrike">
              <a:solidFill>
                <a:srgbClr val="000000"/>
              </a:solidFill>
              <a:latin typeface="Arial"/>
              <a:ea typeface="Arial"/>
              <a:cs typeface="Arial"/>
              <a:sym typeface="Arial"/>
            </a:endParaRPr>
          </a:p>
        </p:txBody>
      </p:sp>
      <p:sp>
        <p:nvSpPr>
          <p:cNvPr id="1345" name="Google Shape;1345;g388f1112e2a_0_46"/>
          <p:cNvSpPr txBox="1"/>
          <p:nvPr/>
        </p:nvSpPr>
        <p:spPr>
          <a:xfrm>
            <a:off x="6107762" y="1837600"/>
            <a:ext cx="57051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extLst>
                  <a:ext uri="http://customooxmlschemas.google.com/">
                    <go:slidesCustomData xmlns:go="http://customooxmlschemas.google.com/" textRoundtripDataId="77"/>
                  </a:ext>
                </a:extLst>
              </a:rPr>
              <a:t>Based on RY2026 ED LOS measure developed by the Commission, statewide Maryland continues to have prolonged wait times of ~500+ minutes for admitted patients and is unchanged from 2023 to 2024.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9" name="Shape 1349"/>
        <p:cNvGrpSpPr/>
        <p:nvPr/>
      </p:nvGrpSpPr>
      <p:grpSpPr>
        <a:xfrm>
          <a:off x="0" y="0"/>
          <a:ext cx="0" cy="0"/>
          <a:chOff x="0" y="0"/>
          <a:chExt cx="0" cy="0"/>
        </a:xfrm>
      </p:grpSpPr>
      <p:sp>
        <p:nvSpPr>
          <p:cNvPr id="1350" name="Google Shape;1350;g388f1112e2a_0_55"/>
          <p:cNvSpPr txBox="1"/>
          <p:nvPr>
            <p:ph type="title"/>
          </p:nvPr>
        </p:nvSpPr>
        <p:spPr>
          <a:xfrm>
            <a:off x="972127" y="347852"/>
            <a:ext cx="10515600" cy="595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lang="en-US"/>
              <a:t>QBR CDC NHSN HAIs</a:t>
            </a:r>
            <a:endParaRPr/>
          </a:p>
        </p:txBody>
      </p:sp>
      <p:sp>
        <p:nvSpPr>
          <p:cNvPr id="1351" name="Google Shape;1351;g388f1112e2a_0_55"/>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pic>
        <p:nvPicPr>
          <p:cNvPr id="1352" name="Google Shape;1352;g388f1112e2a_0_55"/>
          <p:cNvPicPr preferRelativeResize="0"/>
          <p:nvPr/>
        </p:nvPicPr>
        <p:blipFill rotWithShape="1">
          <a:blip r:embed="rId3">
            <a:alphaModFix/>
          </a:blip>
          <a:srcRect b="0" l="0" r="0" t="0"/>
          <a:stretch/>
        </p:blipFill>
        <p:spPr>
          <a:xfrm>
            <a:off x="5219075" y="703025"/>
            <a:ext cx="6871274" cy="3517299"/>
          </a:xfrm>
          <a:prstGeom prst="rect">
            <a:avLst/>
          </a:prstGeom>
          <a:noFill/>
          <a:ln>
            <a:noFill/>
          </a:ln>
        </p:spPr>
      </p:pic>
      <p:graphicFrame>
        <p:nvGraphicFramePr>
          <p:cNvPr id="1353" name="Google Shape;1353;g388f1112e2a_0_55"/>
          <p:cNvGraphicFramePr/>
          <p:nvPr/>
        </p:nvGraphicFramePr>
        <p:xfrm>
          <a:off x="173625" y="3378350"/>
          <a:ext cx="3000000" cy="3000000"/>
        </p:xfrm>
        <a:graphic>
          <a:graphicData uri="http://schemas.openxmlformats.org/drawingml/2006/table">
            <a:tbl>
              <a:tblPr bandRow="1">
                <a:noFill/>
                <a:tableStyleId>{CD89943D-6BB1-48D7-9D86-089A438CFF31}</a:tableStyleId>
              </a:tblPr>
              <a:tblGrid>
                <a:gridCol w="1028700"/>
                <a:gridCol w="514350"/>
                <a:gridCol w="419100"/>
                <a:gridCol w="652475"/>
                <a:gridCol w="1747850"/>
                <a:gridCol w="628650"/>
              </a:tblGrid>
              <a:tr h="404500">
                <a:tc gridSpan="6">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 </a:t>
                      </a:r>
                      <a:r>
                        <a:rPr b="1" lang="en-US" sz="1200" u="none" cap="none" strike="noStrike">
                          <a:latin typeface="Calibri"/>
                          <a:ea typeface="Calibri"/>
                          <a:cs typeface="Calibri"/>
                          <a:sym typeface="Calibri"/>
                        </a:rPr>
                        <a:t>Maryland Changes in state-specific standardized infection ratios (SIRs) between 2022 and 2023 for NHSN Acute Care Hospitals</a:t>
                      </a:r>
                      <a:endParaRPr b="1" sz="1200" u="none" cap="none" strike="noStrike">
                        <a:latin typeface="Calibri"/>
                        <a:ea typeface="Calibri"/>
                        <a:cs typeface="Calibri"/>
                        <a:sym typeface="Calibri"/>
                      </a:endParaRPr>
                    </a:p>
                  </a:txBody>
                  <a:tcPr marT="0" marB="0" marR="0" marL="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c hMerge="1"/>
                <a:tc hMerge="1"/>
                <a:tc hMerge="1"/>
              </a:tr>
              <a:tr h="30957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latin typeface="Calibri"/>
                          <a:ea typeface="Calibri"/>
                          <a:cs typeface="Calibri"/>
                          <a:sym typeface="Calibri"/>
                        </a:rPr>
                        <a:t> </a:t>
                      </a:r>
                      <a:endParaRPr sz="1200" u="none" cap="none" strike="noStrike">
                        <a:latin typeface="Calibri"/>
                        <a:ea typeface="Calibri"/>
                        <a:cs typeface="Calibri"/>
                        <a:sym typeface="Calibri"/>
                      </a:endParaRPr>
                    </a:p>
                  </a:txBody>
                  <a:tcPr marT="0" marB="0" marR="0" marL="0"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2022 SIR</a:t>
                      </a:r>
                      <a:endParaRPr b="1" sz="1200" u="none" cap="none" strike="noStrike"/>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2023 SIR</a:t>
                      </a:r>
                      <a:endParaRPr b="1" sz="1200" u="none" cap="none" strike="noStrike"/>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Percent Change</a:t>
                      </a:r>
                      <a:endParaRPr b="1" sz="1200" u="none" cap="none" strike="noStrike"/>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Direction of Change, Based on Statistical Significance</a:t>
                      </a:r>
                      <a:endParaRPr b="1" sz="1200" u="none" cap="none" strike="noStrike"/>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p-value</a:t>
                      </a:r>
                      <a:endParaRPr b="1" sz="1200" u="none" cap="none" strike="noStrike"/>
                    </a:p>
                  </a:txBody>
                  <a:tcPr marT="0" marB="0" marR="0" marL="0"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287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CLABSI</a:t>
                      </a:r>
                      <a:endParaRPr sz="1200" u="none" cap="none" strike="noStrike"/>
                    </a:p>
                  </a:txBody>
                  <a:tcPr marT="0" marB="0" marR="0" marL="0"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US" sz="1200" u="none" cap="none" strike="noStrike"/>
                        <a:t>0.946</a:t>
                      </a:r>
                      <a:endParaRPr sz="1200" u="none" cap="none" strike="noStrike"/>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US" sz="1200" u="none" cap="none" strike="noStrike"/>
                        <a:t>0.848</a:t>
                      </a:r>
                      <a:endParaRPr sz="1200" u="none" cap="none" strike="noStrike"/>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US" sz="1200" u="none" cap="none" strike="noStrike"/>
                        <a:t>-10%</a:t>
                      </a:r>
                      <a:endParaRPr sz="1200" u="none" cap="none" strike="noStrike"/>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US" sz="1200" u="none" cap="none" strike="noStrike"/>
                        <a:t>No statistically significant change</a:t>
                      </a:r>
                      <a:endParaRPr sz="1200" u="none" cap="none" strike="noStrike"/>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US" sz="1200" u="none" cap="none" strike="noStrike"/>
                        <a:t>0.1189</a:t>
                      </a:r>
                      <a:endParaRPr sz="1200" u="none" cap="none" strike="noStrike"/>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287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CAUTI</a:t>
                      </a:r>
                      <a:endParaRPr sz="1200" u="none" cap="none" strike="noStrike"/>
                    </a:p>
                  </a:txBody>
                  <a:tcPr marT="0" marB="0" marR="0" marL="0"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US" sz="1200" u="none" cap="none" strike="noStrike"/>
                        <a:t>0.753</a:t>
                      </a:r>
                      <a:endParaRPr sz="1200" u="none" cap="none" strike="noStrike"/>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US" sz="1200" u="none" cap="none" strike="noStrike"/>
                        <a:t>0.763</a:t>
                      </a:r>
                      <a:endParaRPr sz="1200" u="none" cap="none" strike="noStrike"/>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US" sz="1200" u="none" cap="none" strike="noStrike"/>
                        <a:t>1%</a:t>
                      </a:r>
                      <a:endParaRPr sz="1200" u="none" cap="none" strike="noStrike"/>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US" sz="1200" u="none" cap="none" strike="noStrike"/>
                        <a:t>No statistically significant change</a:t>
                      </a:r>
                      <a:endParaRPr sz="1200" u="none" cap="none" strike="noStrike"/>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US" sz="1200" u="none" cap="none" strike="noStrike"/>
                        <a:t>0.8575</a:t>
                      </a:r>
                      <a:endParaRPr sz="1200" u="none" cap="none" strike="noStrike"/>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287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SSI Colon</a:t>
                      </a:r>
                      <a:endParaRPr sz="1200" u="none" cap="none" strike="noStrike"/>
                    </a:p>
                  </a:txBody>
                  <a:tcPr marT="0" marB="0" marR="0" marL="0"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US" sz="1200" u="none" cap="none" strike="noStrike"/>
                        <a:t>0.861</a:t>
                      </a:r>
                      <a:endParaRPr sz="1200" u="none" cap="none" strike="noStrike"/>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US" sz="1200" u="none" cap="none" strike="noStrike"/>
                        <a:t>0.890</a:t>
                      </a:r>
                      <a:endParaRPr sz="1200" u="none" cap="none" strike="noStrike"/>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US" sz="1200" u="none" cap="none" strike="noStrike"/>
                        <a:t>3%</a:t>
                      </a:r>
                      <a:endParaRPr sz="1200" u="none" cap="none" strike="noStrike"/>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US" sz="1200" u="none" cap="none" strike="noStrike"/>
                        <a:t>No statistically Significant change</a:t>
                      </a:r>
                      <a:endParaRPr sz="1200" u="none" cap="none" strike="noStrike"/>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US" sz="1200" u="none" cap="none" strike="noStrike"/>
                        <a:t>0.8944</a:t>
                      </a:r>
                      <a:endParaRPr sz="1200" u="none" cap="none" strike="noStrike"/>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667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SSI Hysterectomy</a:t>
                      </a:r>
                      <a:endParaRPr sz="1200" u="none" cap="none" strike="noStrike"/>
                    </a:p>
                  </a:txBody>
                  <a:tcPr marT="0" marB="0" marR="0" marL="0"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US" sz="1200" u="none" cap="none" strike="noStrike"/>
                        <a:t>1.185</a:t>
                      </a:r>
                      <a:endParaRPr sz="1200" u="none" cap="none" strike="noStrike"/>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US" sz="1200" u="none" cap="none" strike="noStrike"/>
                        <a:t>1.515</a:t>
                      </a:r>
                      <a:endParaRPr sz="1200" u="none" cap="none" strike="noStrike"/>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US" sz="1200" u="none" cap="none" strike="noStrike"/>
                        <a:t>28%</a:t>
                      </a:r>
                      <a:endParaRPr sz="1200" u="none" cap="none" strike="noStrike"/>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US" sz="1200" u="none" cap="none" strike="noStrike"/>
                        <a:t>No statistically significant  change</a:t>
                      </a:r>
                      <a:endParaRPr sz="1200" u="none" cap="none" strike="noStrike"/>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US" sz="1200" u="none" cap="none" strike="noStrike"/>
                        <a:t>0.2771</a:t>
                      </a:r>
                      <a:endParaRPr sz="1200" u="none" cap="none" strike="noStrike"/>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287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MRSA</a:t>
                      </a:r>
                      <a:endParaRPr sz="1200" u="none" cap="none" strike="noStrike"/>
                    </a:p>
                  </a:txBody>
                  <a:tcPr marT="0" marB="0" marR="0" marL="0"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US" sz="1200" u="none" cap="none" strike="noStrike"/>
                        <a:t>0.767</a:t>
                      </a:r>
                      <a:endParaRPr sz="1200" u="none" cap="none" strike="noStrike"/>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US" sz="1200" u="none" cap="none" strike="noStrike"/>
                        <a:t>0.571</a:t>
                      </a:r>
                      <a:endParaRPr sz="1200" u="none" cap="none" strike="noStrike"/>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US" sz="1200" u="none" cap="none" strike="noStrike"/>
                        <a:t>-26%</a:t>
                      </a:r>
                      <a:endParaRPr sz="1200" u="none" cap="none" strike="noStrike"/>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US" sz="1200" u="none" cap="none" strike="noStrike"/>
                        <a:t>Statistically significant decrease </a:t>
                      </a:r>
                      <a:endParaRPr sz="1200" u="none" cap="none" strike="noStrike"/>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US" sz="1200" u="none" cap="none" strike="noStrike"/>
                        <a:t>0.0165</a:t>
                      </a:r>
                      <a:endParaRPr sz="1200" u="none" cap="none" strike="noStrike"/>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05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CDIF</a:t>
                      </a:r>
                      <a:endParaRPr sz="1200" u="none" cap="none" strike="noStrike"/>
                    </a:p>
                  </a:txBody>
                  <a:tcPr marT="0" marB="0" marR="0" marL="0"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US" sz="1200" u="none" cap="none" strike="noStrike"/>
                        <a:t>0.570</a:t>
                      </a:r>
                      <a:endParaRPr sz="1200" u="none" cap="none" strike="noStrike"/>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US" sz="1200" u="none" cap="none" strike="noStrike"/>
                        <a:t>0.500</a:t>
                      </a:r>
                      <a:endParaRPr sz="1200" u="none" cap="none" strike="noStrike"/>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US" sz="1200" u="none" cap="none" strike="noStrike"/>
                        <a:t>-12%</a:t>
                      </a:r>
                      <a:endParaRPr sz="1200" u="none" cap="none" strike="noStrike"/>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US" sz="1200" u="none" cap="none" strike="noStrike"/>
                        <a:t>Statistically significant decrease </a:t>
                      </a:r>
                      <a:endParaRPr sz="1200" u="none" cap="none" strike="noStrike"/>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US" sz="1200" u="none" cap="none" strike="noStrike"/>
                        <a:t>0.0060</a:t>
                      </a:r>
                      <a:endParaRPr sz="1200" u="none" cap="none" strike="noStrike"/>
                    </a:p>
                  </a:txBody>
                  <a:tcPr marT="0" marB="0" marR="0" marL="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354" name="Google Shape;1354;g388f1112e2a_0_55"/>
          <p:cNvSpPr txBox="1"/>
          <p:nvPr/>
        </p:nvSpPr>
        <p:spPr>
          <a:xfrm>
            <a:off x="32338" y="1703775"/>
            <a:ext cx="5273700" cy="1200600"/>
          </a:xfrm>
          <a:prstGeom prst="rect">
            <a:avLst/>
          </a:prstGeom>
          <a:noFill/>
          <a:ln>
            <a:noFill/>
          </a:ln>
        </p:spPr>
        <p:txBody>
          <a:bodyPr anchorCtr="0" anchor="t" bIns="45700" lIns="91425" spcFirstLastPara="1" rIns="91425" wrap="square" tIns="45700">
            <a:spAutoFit/>
          </a:bodyPr>
          <a:lstStyle/>
          <a:p>
            <a:pPr indent="-342900" lvl="0" marL="45720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Maryland’s SIRs for all HAIs are higher in the base and performance periods, </a:t>
            </a:r>
            <a:endParaRPr b="0" i="0" sz="18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Th</a:t>
            </a:r>
            <a:r>
              <a:rPr b="0" i="0" lang="en-US" sz="1800" u="none" cap="none" strike="noStrike">
                <a:solidFill>
                  <a:schemeClr val="dk1"/>
                </a:solidFill>
                <a:latin typeface="Arial"/>
                <a:ea typeface="Arial"/>
                <a:cs typeface="Arial"/>
                <a:sym typeface="Arial"/>
                <a:extLst>
                  <a:ext uri="http://customooxmlschemas.google.com/">
                    <go:slidesCustomData xmlns:go="http://customooxmlschemas.google.com/" textRoundtripDataId="78"/>
                  </a:ext>
                </a:extLst>
              </a:rPr>
              <a:t>e differences from 2022-2023 are not statistically significant.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8" name="Shape 1358"/>
        <p:cNvGrpSpPr/>
        <p:nvPr/>
      </p:nvGrpSpPr>
      <p:grpSpPr>
        <a:xfrm>
          <a:off x="0" y="0"/>
          <a:ext cx="0" cy="0"/>
          <a:chOff x="0" y="0"/>
          <a:chExt cx="0" cy="0"/>
        </a:xfrm>
      </p:grpSpPr>
      <p:sp>
        <p:nvSpPr>
          <p:cNvPr id="1359" name="Google Shape;1359;g388f1112e2a_0_63"/>
          <p:cNvSpPr txBox="1"/>
          <p:nvPr>
            <p:ph type="title"/>
          </p:nvPr>
        </p:nvSpPr>
        <p:spPr>
          <a:xfrm>
            <a:off x="972125" y="347846"/>
            <a:ext cx="10515600" cy="963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lang="en-US"/>
              <a:t>QBR Sepsis Bundle and All-Payer</a:t>
            </a:r>
            <a:endParaRPr/>
          </a:p>
          <a:p>
            <a:pPr indent="0" lvl="0" marL="0" rtl="0" algn="l">
              <a:lnSpc>
                <a:spcPct val="100000"/>
              </a:lnSpc>
              <a:spcBef>
                <a:spcPts val="0"/>
              </a:spcBef>
              <a:spcAft>
                <a:spcPts val="0"/>
              </a:spcAft>
              <a:buClr>
                <a:schemeClr val="dk1"/>
              </a:buClr>
              <a:buSzPts val="2800"/>
              <a:buFont typeface="Arial"/>
              <a:buNone/>
            </a:pPr>
            <a:r>
              <a:rPr lang="en-US">
                <a:extLst>
                  <a:ext uri="http://customooxmlschemas.google.com/">
                    <go:slidesCustomData xmlns:go="http://customooxmlschemas.google.com/" textRoundtripDataId="79"/>
                  </a:ext>
                </a:extLst>
              </a:rPr>
              <a:t>AHRQ PSIs</a:t>
            </a:r>
            <a:endParaRPr/>
          </a:p>
        </p:txBody>
      </p:sp>
      <p:sp>
        <p:nvSpPr>
          <p:cNvPr id="1360" name="Google Shape;1360;g388f1112e2a_0_63"/>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pic>
        <p:nvPicPr>
          <p:cNvPr id="1361" name="Google Shape;1361;g388f1112e2a_0_63"/>
          <p:cNvPicPr preferRelativeResize="0"/>
          <p:nvPr/>
        </p:nvPicPr>
        <p:blipFill rotWithShape="1">
          <a:blip r:embed="rId3">
            <a:alphaModFix/>
          </a:blip>
          <a:srcRect b="0" l="0" r="0" t="0"/>
          <a:stretch/>
        </p:blipFill>
        <p:spPr>
          <a:xfrm>
            <a:off x="7681800" y="277025"/>
            <a:ext cx="4246775" cy="2643174"/>
          </a:xfrm>
          <a:prstGeom prst="rect">
            <a:avLst/>
          </a:prstGeom>
          <a:noFill/>
          <a:ln>
            <a:noFill/>
          </a:ln>
        </p:spPr>
      </p:pic>
      <p:graphicFrame>
        <p:nvGraphicFramePr>
          <p:cNvPr id="1362" name="Google Shape;1362;g388f1112e2a_0_63"/>
          <p:cNvGraphicFramePr/>
          <p:nvPr/>
        </p:nvGraphicFramePr>
        <p:xfrm>
          <a:off x="522075" y="2988975"/>
          <a:ext cx="3000000" cy="3000000"/>
        </p:xfrm>
        <a:graphic>
          <a:graphicData uri="http://schemas.openxmlformats.org/drawingml/2006/table">
            <a:tbl>
              <a:tblPr>
                <a:noFill/>
                <a:tableStyleId>{B8E27F9B-0DAD-4010-95EC-A9036B351E1C}</a:tableStyleId>
              </a:tblPr>
              <a:tblGrid>
                <a:gridCol w="5599450"/>
                <a:gridCol w="2511250"/>
                <a:gridCol w="2477325"/>
              </a:tblGrid>
              <a:tr h="543225">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222222"/>
                          </a:solidFill>
                        </a:rPr>
                        <a:t>PSI Name</a:t>
                      </a:r>
                      <a:endParaRPr b="1" sz="1400" u="none" cap="none" strike="noStrike">
                        <a:solidFill>
                          <a:srgbClr val="222222"/>
                        </a:solidFil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DC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222222"/>
                          </a:solidFill>
                        </a:rPr>
                        <a:t>Maryland 2024 Compared to the Nation 2024</a:t>
                      </a:r>
                      <a:endParaRPr b="1" sz="1400" u="none" cap="none" strike="noStrike">
                        <a:solidFill>
                          <a:srgbClr val="222222"/>
                        </a:solidFil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DC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222222"/>
                          </a:solidFill>
                        </a:rPr>
                        <a:t>Maryland 2024 Compared to Maryland 2023</a:t>
                      </a:r>
                      <a:endParaRPr b="1" sz="1400" u="none" cap="none" strike="noStrike">
                        <a:solidFill>
                          <a:srgbClr val="222222"/>
                        </a:solidFil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DCFF"/>
                    </a:solidFill>
                  </a:tcPr>
                </a:tc>
              </a:tr>
              <a:tr h="27160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rgbClr val="222222"/>
                          </a:solidFill>
                        </a:rPr>
                        <a:t>PSI 90 Composite</a:t>
                      </a:r>
                      <a:endParaRPr b="1" sz="1400" u="none" cap="none" strike="noStrike">
                        <a:solidFill>
                          <a:srgbClr val="222222"/>
                        </a:solidFil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DC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222222"/>
                          </a:solidFill>
                        </a:rPr>
                        <a:t>Better</a:t>
                      </a:r>
                      <a:endParaRPr b="1" sz="1400" u="none" cap="none" strike="noStrike">
                        <a:solidFill>
                          <a:srgbClr val="222222"/>
                        </a:solidFil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DC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222222"/>
                          </a:solidFill>
                        </a:rPr>
                        <a:t>Improved</a:t>
                      </a:r>
                      <a:endParaRPr b="1" sz="1400" u="none" cap="none" strike="noStrike">
                        <a:solidFill>
                          <a:srgbClr val="222222"/>
                        </a:solidFil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DCFF"/>
                    </a:solidFill>
                  </a:tcPr>
                </a:tc>
              </a:tr>
              <a:tr h="27160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rgbClr val="222222"/>
                          </a:solidFill>
                        </a:rPr>
                        <a:t>PSI 3 Pressure Ulcer</a:t>
                      </a:r>
                      <a:endParaRPr b="1" sz="1400" u="none" cap="none" strike="noStrike">
                        <a:solidFill>
                          <a:srgbClr val="222222"/>
                        </a:solidFil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DC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222222"/>
                          </a:solidFill>
                        </a:rPr>
                        <a:t>Worse</a:t>
                      </a:r>
                      <a:endParaRPr b="1" sz="1400" u="none" cap="none" strike="noStrike">
                        <a:solidFill>
                          <a:srgbClr val="222222"/>
                        </a:solidFil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DC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222222"/>
                          </a:solidFill>
                        </a:rPr>
                        <a:t>Improved</a:t>
                      </a:r>
                      <a:endParaRPr b="1" sz="1400" u="none" cap="none" strike="noStrike">
                        <a:solidFill>
                          <a:srgbClr val="222222"/>
                        </a:solidFil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DCFF"/>
                    </a:solidFill>
                  </a:tcPr>
                </a:tc>
              </a:tr>
              <a:tr h="27160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rgbClr val="222222"/>
                          </a:solidFill>
                        </a:rPr>
                        <a:t>PSI 6-Iatrogenic pneumothorax</a:t>
                      </a:r>
                      <a:endParaRPr b="1" sz="1400" u="none" cap="none" strike="noStrike">
                        <a:solidFill>
                          <a:srgbClr val="222222"/>
                        </a:solidFil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DC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222222"/>
                          </a:solidFill>
                        </a:rPr>
                        <a:t>Better</a:t>
                      </a:r>
                      <a:endParaRPr b="1" sz="1400" u="none" cap="none" strike="noStrike">
                        <a:solidFill>
                          <a:srgbClr val="222222"/>
                        </a:solidFil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DC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222222"/>
                          </a:solidFill>
                        </a:rPr>
                        <a:t>Improved</a:t>
                      </a:r>
                      <a:endParaRPr b="1" sz="1400" u="none" cap="none" strike="noStrike">
                        <a:solidFill>
                          <a:srgbClr val="222222"/>
                        </a:solidFil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DCFF"/>
                    </a:solidFill>
                  </a:tcPr>
                </a:tc>
              </a:tr>
              <a:tr h="27160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rgbClr val="222222"/>
                          </a:solidFill>
                        </a:rPr>
                        <a:t>PSI 8 In Hospital Fall and Fracture</a:t>
                      </a:r>
                      <a:endParaRPr b="1" sz="1400" u="none" cap="none" strike="noStrike">
                        <a:solidFill>
                          <a:srgbClr val="222222"/>
                        </a:solidFil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DC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222222"/>
                          </a:solidFill>
                        </a:rPr>
                        <a:t>Better</a:t>
                      </a:r>
                      <a:endParaRPr b="1" sz="1400" u="none" cap="none" strike="noStrike">
                        <a:solidFill>
                          <a:srgbClr val="222222"/>
                        </a:solidFil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DC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222222"/>
                          </a:solidFill>
                        </a:rPr>
                        <a:t>Worse</a:t>
                      </a:r>
                      <a:endParaRPr b="1" sz="1400" u="none" cap="none" strike="noStrike">
                        <a:solidFill>
                          <a:srgbClr val="222222"/>
                        </a:solidFil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DCFF"/>
                    </a:solidFill>
                  </a:tcPr>
                </a:tc>
              </a:tr>
              <a:tr h="27160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rgbClr val="222222"/>
                          </a:solidFill>
                        </a:rPr>
                        <a:t>PSI 9 Perioperative Hemorrhage or Hematoma</a:t>
                      </a:r>
                      <a:endParaRPr b="1" sz="1400" u="none" cap="none" strike="noStrike">
                        <a:solidFill>
                          <a:srgbClr val="222222"/>
                        </a:solidFil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DC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222222"/>
                          </a:solidFill>
                        </a:rPr>
                        <a:t>Better</a:t>
                      </a:r>
                      <a:endParaRPr b="1" sz="1400" u="none" cap="none" strike="noStrike">
                        <a:solidFill>
                          <a:srgbClr val="222222"/>
                        </a:solidFil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DC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222222"/>
                          </a:solidFill>
                        </a:rPr>
                        <a:t>Improved</a:t>
                      </a:r>
                      <a:endParaRPr b="1" sz="1400" u="none" cap="none" strike="noStrike">
                        <a:solidFill>
                          <a:srgbClr val="222222"/>
                        </a:solidFil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DCFF"/>
                    </a:solidFill>
                  </a:tcPr>
                </a:tc>
              </a:tr>
              <a:tr h="27160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rgbClr val="222222"/>
                          </a:solidFill>
                        </a:rPr>
                        <a:t>PSI 10 Postoperative Acute Kidney Injury w/Dialysis</a:t>
                      </a:r>
                      <a:endParaRPr b="1" sz="1400" u="none" cap="none" strike="noStrike">
                        <a:solidFill>
                          <a:srgbClr val="222222"/>
                        </a:solidFil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DC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222222"/>
                          </a:solidFill>
                        </a:rPr>
                        <a:t>Better</a:t>
                      </a:r>
                      <a:endParaRPr b="1" sz="1400" u="none" cap="none" strike="noStrike">
                        <a:solidFill>
                          <a:srgbClr val="222222"/>
                        </a:solidFil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DC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222222"/>
                          </a:solidFill>
                        </a:rPr>
                        <a:t>Worse</a:t>
                      </a:r>
                      <a:endParaRPr b="1" sz="1400" u="none" cap="none" strike="noStrike">
                        <a:solidFill>
                          <a:srgbClr val="222222"/>
                        </a:solidFil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DCFF"/>
                    </a:solidFill>
                  </a:tcPr>
                </a:tc>
              </a:tr>
              <a:tr h="27160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rgbClr val="222222"/>
                          </a:solidFill>
                        </a:rPr>
                        <a:t>PSI 11 Postoperative Respiratory Failure</a:t>
                      </a:r>
                      <a:endParaRPr b="1" sz="1400" u="none" cap="none" strike="noStrike">
                        <a:solidFill>
                          <a:srgbClr val="222222"/>
                        </a:solidFil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DC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222222"/>
                          </a:solidFill>
                        </a:rPr>
                        <a:t>Better</a:t>
                      </a:r>
                      <a:endParaRPr b="1" sz="1400" u="none" cap="none" strike="noStrike">
                        <a:solidFill>
                          <a:srgbClr val="222222"/>
                        </a:solidFil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DC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222222"/>
                          </a:solidFill>
                        </a:rPr>
                        <a:t>Improved</a:t>
                      </a:r>
                      <a:endParaRPr b="1" sz="1400" u="none" cap="none" strike="noStrike">
                        <a:solidFill>
                          <a:srgbClr val="222222"/>
                        </a:solidFil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DCFF"/>
                    </a:solidFill>
                  </a:tcPr>
                </a:tc>
              </a:tr>
              <a:tr h="27160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rgbClr val="222222"/>
                          </a:solidFill>
                        </a:rPr>
                        <a:t>PSI 12 Postoperative Pulmonary Embolism or DVT</a:t>
                      </a:r>
                      <a:endParaRPr b="1" sz="1400" u="none" cap="none" strike="noStrike">
                        <a:solidFill>
                          <a:srgbClr val="222222"/>
                        </a:solidFil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DC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222222"/>
                          </a:solidFill>
                        </a:rPr>
                        <a:t>Better</a:t>
                      </a:r>
                      <a:endParaRPr b="1" sz="1400" u="none" cap="none" strike="noStrike">
                        <a:solidFill>
                          <a:srgbClr val="222222"/>
                        </a:solidFil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DC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222222"/>
                          </a:solidFill>
                        </a:rPr>
                        <a:t>Improved</a:t>
                      </a:r>
                      <a:endParaRPr b="1" sz="1400" u="none" cap="none" strike="noStrike">
                        <a:solidFill>
                          <a:srgbClr val="222222"/>
                        </a:solidFil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DCFF"/>
                    </a:solidFill>
                  </a:tcPr>
                </a:tc>
              </a:tr>
              <a:tr h="27160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rgbClr val="222222"/>
                          </a:solidFill>
                        </a:rPr>
                        <a:t>PSI 13 Postoperative Sepsis Rate</a:t>
                      </a:r>
                      <a:endParaRPr b="1" sz="1400" u="none" cap="none" strike="noStrike">
                        <a:solidFill>
                          <a:srgbClr val="222222"/>
                        </a:solidFil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DC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222222"/>
                          </a:solidFill>
                        </a:rPr>
                        <a:t>Better</a:t>
                      </a:r>
                      <a:endParaRPr b="1" sz="1400" u="none" cap="none" strike="noStrike">
                        <a:solidFill>
                          <a:srgbClr val="222222"/>
                        </a:solidFil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DC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222222"/>
                          </a:solidFill>
                        </a:rPr>
                        <a:t>Improved</a:t>
                      </a:r>
                      <a:endParaRPr b="1" sz="1400" u="none" cap="none" strike="noStrike">
                        <a:solidFill>
                          <a:srgbClr val="222222"/>
                        </a:solidFil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DCFF"/>
                    </a:solidFill>
                  </a:tcPr>
                </a:tc>
              </a:tr>
              <a:tr h="27160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rgbClr val="222222"/>
                          </a:solidFill>
                        </a:rPr>
                        <a:t>PSI 14 Postoperative Wound Dehiscence </a:t>
                      </a:r>
                      <a:endParaRPr b="1" sz="1400" u="none" cap="none" strike="noStrike">
                        <a:solidFill>
                          <a:srgbClr val="222222"/>
                        </a:solidFil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DC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222222"/>
                          </a:solidFill>
                        </a:rPr>
                        <a:t>Better</a:t>
                      </a:r>
                      <a:endParaRPr b="1" sz="1400" u="none" cap="none" strike="noStrike">
                        <a:solidFill>
                          <a:srgbClr val="222222"/>
                        </a:solidFil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DC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222222"/>
                          </a:solidFill>
                        </a:rPr>
                        <a:t>Worse</a:t>
                      </a:r>
                      <a:endParaRPr b="1" sz="1400" u="none" cap="none" strike="noStrike">
                        <a:solidFill>
                          <a:srgbClr val="222222"/>
                        </a:solidFil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DCFF"/>
                    </a:solidFill>
                  </a:tcPr>
                </a:tc>
              </a:tr>
              <a:tr h="27160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rgbClr val="222222"/>
                          </a:solidFill>
                        </a:rPr>
                        <a:t>PSI 15 Abdominopelvic Accidental Puncture or Lac</a:t>
                      </a:r>
                      <a:endParaRPr b="1" sz="1400" u="none" cap="none" strike="noStrike">
                        <a:solidFill>
                          <a:srgbClr val="222222"/>
                        </a:solidFil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DC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222222"/>
                          </a:solidFill>
                        </a:rPr>
                        <a:t>Worse</a:t>
                      </a:r>
                      <a:endParaRPr b="1" sz="1400" u="none" cap="none" strike="noStrike">
                        <a:solidFill>
                          <a:srgbClr val="222222"/>
                        </a:solidFil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DC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222222"/>
                          </a:solidFill>
                        </a:rPr>
                        <a:t>Improved</a:t>
                      </a:r>
                      <a:endParaRPr b="1" sz="1400" u="none" cap="none" strike="noStrike">
                        <a:solidFill>
                          <a:srgbClr val="222222"/>
                        </a:solidFill>
                      </a:endParaRPr>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DCFF"/>
                    </a:solidFill>
                  </a:tcPr>
                </a:tc>
              </a:tr>
            </a:tbl>
          </a:graphicData>
        </a:graphic>
      </p:graphicFrame>
      <p:sp>
        <p:nvSpPr>
          <p:cNvPr id="1363" name="Google Shape;1363;g388f1112e2a_0_63"/>
          <p:cNvSpPr txBox="1"/>
          <p:nvPr>
            <p:ph type="title"/>
          </p:nvPr>
        </p:nvSpPr>
        <p:spPr>
          <a:xfrm>
            <a:off x="288700" y="1268500"/>
            <a:ext cx="7319400" cy="25353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0"/>
              </a:spcBef>
              <a:spcAft>
                <a:spcPts val="0"/>
              </a:spcAft>
              <a:buClr>
                <a:srgbClr val="0055AA"/>
              </a:buClr>
              <a:buSzPts val="1800"/>
              <a:buChar char="●"/>
            </a:pPr>
            <a:r>
              <a:rPr lang="en-US" sz="1800">
                <a:solidFill>
                  <a:srgbClr val="0055AA"/>
                </a:solidFill>
              </a:rPr>
              <a:t>Maryland performs better than the nation on the Sepsis bundle </a:t>
            </a:r>
            <a:endParaRPr sz="1800">
              <a:solidFill>
                <a:srgbClr val="0055AA"/>
              </a:solidFill>
            </a:endParaRPr>
          </a:p>
          <a:p>
            <a:pPr indent="-342900" lvl="0" marL="457200" rtl="0" algn="l">
              <a:lnSpc>
                <a:spcPct val="100000"/>
              </a:lnSpc>
              <a:spcBef>
                <a:spcPts val="1000"/>
              </a:spcBef>
              <a:spcAft>
                <a:spcPts val="1000"/>
              </a:spcAft>
              <a:buClr>
                <a:srgbClr val="0055AA"/>
              </a:buClr>
              <a:buSzPts val="1800"/>
              <a:buChar char="●"/>
            </a:pPr>
            <a:r>
              <a:rPr lang="en-US" sz="1800">
                <a:solidFill>
                  <a:srgbClr val="0055AA"/>
                </a:solidFill>
              </a:rPr>
              <a:t>On the all-payer PSI 90 Composite measure in the QBR program, Maryland continues to improve and perform better than the nation on the overall composite measure and the majority of the 10 component indic</a:t>
            </a:r>
            <a:r>
              <a:rPr lang="en-US" sz="1600">
                <a:solidFill>
                  <a:srgbClr val="0055AA"/>
                </a:solidFill>
              </a:rPr>
              <a:t>ators.</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7" name="Shape 1367"/>
        <p:cNvGrpSpPr/>
        <p:nvPr/>
      </p:nvGrpSpPr>
      <p:grpSpPr>
        <a:xfrm>
          <a:off x="0" y="0"/>
          <a:ext cx="0" cy="0"/>
          <a:chOff x="0" y="0"/>
          <a:chExt cx="0" cy="0"/>
        </a:xfrm>
      </p:grpSpPr>
      <p:sp>
        <p:nvSpPr>
          <p:cNvPr id="1368" name="Google Shape;1368;g388f1112e2a_0_71"/>
          <p:cNvSpPr txBox="1"/>
          <p:nvPr>
            <p:ph type="title"/>
          </p:nvPr>
        </p:nvSpPr>
        <p:spPr>
          <a:xfrm>
            <a:off x="972127" y="347852"/>
            <a:ext cx="10515600" cy="595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lang="en-US"/>
              <a:t>QBR IP and 30-Day and VBP Condition Specific Mortality </a:t>
            </a:r>
            <a:endParaRPr/>
          </a:p>
        </p:txBody>
      </p:sp>
      <p:sp>
        <p:nvSpPr>
          <p:cNvPr id="1369" name="Google Shape;1369;g388f1112e2a_0_71"/>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
        <p:nvSpPr>
          <p:cNvPr id="1370" name="Google Shape;1370;g388f1112e2a_0_71"/>
          <p:cNvSpPr txBox="1"/>
          <p:nvPr/>
        </p:nvSpPr>
        <p:spPr>
          <a:xfrm>
            <a:off x="0" y="981950"/>
            <a:ext cx="12192000" cy="12930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0000"/>
              </a:lnSpc>
              <a:spcBef>
                <a:spcPts val="0"/>
              </a:spcBef>
              <a:spcAft>
                <a:spcPts val="0"/>
              </a:spcAft>
              <a:buClr>
                <a:srgbClr val="0055AA"/>
              </a:buClr>
              <a:buSzPts val="1800"/>
              <a:buFont typeface="Arial"/>
              <a:buChar char="●"/>
            </a:pPr>
            <a:r>
              <a:rPr b="1" i="0" lang="en-US" sz="1800" u="none" cap="none" strike="noStrike">
                <a:solidFill>
                  <a:srgbClr val="0055AA"/>
                </a:solidFill>
                <a:latin typeface="Arial"/>
                <a:ea typeface="Arial"/>
                <a:cs typeface="Arial"/>
                <a:sym typeface="Arial"/>
              </a:rPr>
              <a:t>Inpatient Mortality</a:t>
            </a:r>
            <a:r>
              <a:rPr b="0" i="0" lang="en-US" sz="1800" u="none" cap="none" strike="noStrike">
                <a:solidFill>
                  <a:srgbClr val="0055AA"/>
                </a:solidFill>
                <a:latin typeface="Arial"/>
                <a:ea typeface="Arial"/>
                <a:cs typeface="Arial"/>
                <a:sym typeface="Arial"/>
              </a:rPr>
              <a:t>: Statewide survival rate increased from 95.27 percent in the base period of SFY 2023 to 95.66 percent in the CY 2024 performance period. </a:t>
            </a:r>
            <a:endParaRPr b="0" i="0" sz="1800" u="none" cap="none" strike="noStrike">
              <a:solidFill>
                <a:srgbClr val="0055AA"/>
              </a:solidFill>
              <a:latin typeface="Arial"/>
              <a:ea typeface="Arial"/>
              <a:cs typeface="Arial"/>
              <a:sym typeface="Arial"/>
            </a:endParaRPr>
          </a:p>
          <a:p>
            <a:pPr indent="-342900" lvl="0" marL="457200" marR="0" rtl="0" algn="l">
              <a:lnSpc>
                <a:spcPct val="100000"/>
              </a:lnSpc>
              <a:spcBef>
                <a:spcPts val="0"/>
              </a:spcBef>
              <a:spcAft>
                <a:spcPts val="0"/>
              </a:spcAft>
              <a:buClr>
                <a:srgbClr val="0055AA"/>
              </a:buClr>
              <a:buSzPts val="1800"/>
              <a:buFont typeface="Arial"/>
              <a:buChar char="●"/>
            </a:pPr>
            <a:r>
              <a:rPr b="1" i="0" lang="en-US" sz="1800" u="none" cap="none" strike="noStrike">
                <a:solidFill>
                  <a:srgbClr val="0055AA"/>
                </a:solidFill>
                <a:latin typeface="Arial"/>
                <a:ea typeface="Arial"/>
                <a:cs typeface="Arial"/>
                <a:sym typeface="Arial"/>
              </a:rPr>
              <a:t>30-Day Mortality</a:t>
            </a:r>
            <a:r>
              <a:rPr b="0" i="0" lang="en-US" sz="1800" u="none" cap="none" strike="noStrike">
                <a:solidFill>
                  <a:srgbClr val="0055AA"/>
                </a:solidFill>
                <a:latin typeface="Arial"/>
                <a:ea typeface="Arial"/>
                <a:cs typeface="Arial"/>
                <a:sym typeface="Arial"/>
              </a:rPr>
              <a:t>: In CY 2024, survival rates range from ~96 percent to ~97 percent with 24 hospitals improving and six hospitals declining compared to SFY 2023; the statewide average survival rate improved by 0.10 percent.</a:t>
            </a:r>
            <a:endParaRPr b="0" i="0" sz="1800" u="none" cap="none" strike="noStrike">
              <a:solidFill>
                <a:srgbClr val="0055AA"/>
              </a:solidFill>
              <a:latin typeface="Arial"/>
              <a:ea typeface="Arial"/>
              <a:cs typeface="Arial"/>
              <a:sym typeface="Arial"/>
            </a:endParaRPr>
          </a:p>
        </p:txBody>
      </p:sp>
      <p:pic>
        <p:nvPicPr>
          <p:cNvPr id="1371" name="Google Shape;1371;g388f1112e2a_0_71"/>
          <p:cNvPicPr preferRelativeResize="0"/>
          <p:nvPr/>
        </p:nvPicPr>
        <p:blipFill rotWithShape="1">
          <a:blip r:embed="rId3">
            <a:alphaModFix/>
          </a:blip>
          <a:srcRect b="0" l="0" r="0" t="0"/>
          <a:stretch/>
        </p:blipFill>
        <p:spPr>
          <a:xfrm>
            <a:off x="440600" y="2504400"/>
            <a:ext cx="7750974" cy="4459299"/>
          </a:xfrm>
          <a:prstGeom prst="rect">
            <a:avLst/>
          </a:prstGeom>
          <a:noFill/>
          <a:ln>
            <a:noFill/>
          </a:ln>
        </p:spPr>
      </p:pic>
      <p:sp>
        <p:nvSpPr>
          <p:cNvPr id="1372" name="Google Shape;1372;g388f1112e2a_0_71"/>
          <p:cNvSpPr txBox="1"/>
          <p:nvPr/>
        </p:nvSpPr>
        <p:spPr>
          <a:xfrm>
            <a:off x="8191575" y="3459263"/>
            <a:ext cx="3622200" cy="15699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0000"/>
              </a:lnSpc>
              <a:spcBef>
                <a:spcPts val="0"/>
              </a:spcBef>
              <a:spcAft>
                <a:spcPts val="0"/>
              </a:spcAft>
              <a:buClr>
                <a:srgbClr val="0055AA"/>
              </a:buClr>
              <a:buSzPts val="1800"/>
              <a:buFont typeface="Arial"/>
              <a:buChar char="●"/>
            </a:pPr>
            <a:r>
              <a:rPr b="1" i="0" lang="en-US" sz="1800" u="none" cap="none" strike="noStrike">
                <a:solidFill>
                  <a:srgbClr val="0055AA"/>
                </a:solidFill>
                <a:latin typeface="Arial"/>
                <a:ea typeface="Arial"/>
                <a:cs typeface="Arial"/>
                <a:sym typeface="Arial"/>
              </a:rPr>
              <a:t>Medicare 30-Day, Condition Specific Mortality</a:t>
            </a:r>
            <a:r>
              <a:rPr b="0" i="0" lang="en-US" sz="1800" u="none" cap="none" strike="noStrike">
                <a:solidFill>
                  <a:srgbClr val="0055AA"/>
                </a:solidFill>
                <a:latin typeface="Arial"/>
                <a:ea typeface="Arial"/>
                <a:cs typeface="Arial"/>
                <a:sym typeface="Arial"/>
              </a:rPr>
              <a:t>: Maryland performed better than the nation on all condition specific measures.</a:t>
            </a:r>
            <a:endParaRPr b="0" i="0" sz="1800" u="none" cap="none" strike="noStrike">
              <a:solidFill>
                <a:srgbClr val="0055AA"/>
              </a:solidFill>
              <a:latin typeface="Arial"/>
              <a:ea typeface="Arial"/>
              <a:cs typeface="Arial"/>
              <a:sym typeface="Arial"/>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7" name="Shape 1377"/>
        <p:cNvGrpSpPr/>
        <p:nvPr/>
      </p:nvGrpSpPr>
      <p:grpSpPr>
        <a:xfrm>
          <a:off x="0" y="0"/>
          <a:ext cx="0" cy="0"/>
          <a:chOff x="0" y="0"/>
          <a:chExt cx="0" cy="0"/>
        </a:xfrm>
      </p:grpSpPr>
      <p:sp>
        <p:nvSpPr>
          <p:cNvPr id="1378" name="Google Shape;1378;g388f1112e2a_0_79"/>
          <p:cNvSpPr txBox="1"/>
          <p:nvPr>
            <p:ph type="title"/>
          </p:nvPr>
        </p:nvSpPr>
        <p:spPr>
          <a:xfrm>
            <a:off x="972127" y="347852"/>
            <a:ext cx="10515600" cy="595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en-US"/>
              <a:t>Revenue Adjustments and Performance Recap</a:t>
            </a:r>
            <a:endParaRPr/>
          </a:p>
        </p:txBody>
      </p:sp>
      <p:sp>
        <p:nvSpPr>
          <p:cNvPr id="1379" name="Google Shape;1379;g388f1112e2a_0_79"/>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
        <p:nvSpPr>
          <p:cNvPr id="1380" name="Google Shape;1380;g388f1112e2a_0_79"/>
          <p:cNvSpPr txBox="1"/>
          <p:nvPr/>
        </p:nvSpPr>
        <p:spPr>
          <a:xfrm>
            <a:off x="408275" y="1154550"/>
            <a:ext cx="10420800" cy="54951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00000"/>
              </a:lnSpc>
              <a:spcBef>
                <a:spcPts val="1000"/>
              </a:spcBef>
              <a:spcAft>
                <a:spcPts val="0"/>
              </a:spcAft>
              <a:buClr>
                <a:srgbClr val="0055AA"/>
              </a:buClr>
              <a:buSzPts val="1600"/>
              <a:buFont typeface="Arial"/>
              <a:buChar char="●"/>
            </a:pPr>
            <a:r>
              <a:rPr b="1" i="0" lang="en-US" sz="1600" u="none" cap="none" strike="noStrike">
                <a:solidFill>
                  <a:srgbClr val="0055AA"/>
                </a:solidFill>
                <a:highlight>
                  <a:srgbClr val="FFFFFF"/>
                </a:highlight>
                <a:latin typeface="Arial"/>
                <a:ea typeface="Arial"/>
                <a:cs typeface="Arial"/>
                <a:sym typeface="Arial"/>
              </a:rPr>
              <a:t>Final RY 2025 revenue adjustment results: </a:t>
            </a:r>
            <a:endParaRPr b="1" i="0" sz="1600" u="none" cap="none" strike="noStrike">
              <a:solidFill>
                <a:srgbClr val="0055AA"/>
              </a:solidFill>
              <a:highlight>
                <a:srgbClr val="FFFFFF"/>
              </a:highlight>
              <a:latin typeface="Arial"/>
              <a:ea typeface="Arial"/>
              <a:cs typeface="Arial"/>
              <a:sym typeface="Arial"/>
            </a:endParaRPr>
          </a:p>
          <a:p>
            <a:pPr indent="0" lvl="0" marL="457200" marR="0" rtl="0" algn="l">
              <a:lnSpc>
                <a:spcPct val="100000"/>
              </a:lnSpc>
              <a:spcBef>
                <a:spcPts val="1000"/>
              </a:spcBef>
              <a:spcAft>
                <a:spcPts val="0"/>
              </a:spcAft>
              <a:buClr>
                <a:srgbClr val="000000"/>
              </a:buClr>
              <a:buSzPts val="1600"/>
              <a:buFont typeface="Arial"/>
              <a:buNone/>
            </a:pPr>
            <a:r>
              <a:rPr b="0" i="0" lang="en-US" sz="1600" u="none" cap="none" strike="noStrike">
                <a:solidFill>
                  <a:srgbClr val="0055AA"/>
                </a:solidFill>
                <a:highlight>
                  <a:srgbClr val="FFFFFF"/>
                </a:highlight>
                <a:latin typeface="Arial"/>
                <a:ea typeface="Arial"/>
                <a:cs typeface="Arial"/>
                <a:sym typeface="Arial"/>
              </a:rPr>
              <a:t>24 hospitals were penalized and 17 hospitals received a reward; statewide net penalties amount is ~$33 million across the 24 hospitals that were penalized while the 17 hospitals earning a reward will receive a total of ~$11M. </a:t>
            </a:r>
            <a:endParaRPr b="0" i="0" sz="1600" u="none" cap="none" strike="noStrike">
              <a:solidFill>
                <a:srgbClr val="0055AA"/>
              </a:solidFill>
              <a:highlight>
                <a:srgbClr val="FFFFFF"/>
              </a:highlight>
              <a:latin typeface="Arial"/>
              <a:ea typeface="Arial"/>
              <a:cs typeface="Arial"/>
              <a:sym typeface="Arial"/>
            </a:endParaRPr>
          </a:p>
          <a:p>
            <a:pPr indent="-330200" lvl="0" marL="457200" marR="0" rtl="0" algn="l">
              <a:lnSpc>
                <a:spcPct val="100000"/>
              </a:lnSpc>
              <a:spcBef>
                <a:spcPts val="1000"/>
              </a:spcBef>
              <a:spcAft>
                <a:spcPts val="0"/>
              </a:spcAft>
              <a:buClr>
                <a:srgbClr val="0055AA"/>
              </a:buClr>
              <a:buSzPts val="1600"/>
              <a:buFont typeface="Arial"/>
              <a:buChar char="●"/>
            </a:pPr>
            <a:r>
              <a:rPr b="1" i="0" lang="en-US" sz="1600" u="none" cap="none" strike="noStrike">
                <a:solidFill>
                  <a:srgbClr val="0055AA"/>
                </a:solidFill>
                <a:latin typeface="Arial"/>
                <a:ea typeface="Arial"/>
                <a:cs typeface="Arial"/>
                <a:sym typeface="Arial"/>
              </a:rPr>
              <a:t>HCAHPS-</a:t>
            </a:r>
            <a:r>
              <a:rPr b="0" i="0" lang="en-US" sz="1600" u="none" cap="none" strike="noStrike">
                <a:solidFill>
                  <a:srgbClr val="0055AA"/>
                </a:solidFill>
                <a:latin typeface="Arial"/>
                <a:ea typeface="Arial"/>
                <a:cs typeface="Arial"/>
                <a:sym typeface="Arial"/>
              </a:rPr>
              <a:t> Maryland continues to lag the nation.</a:t>
            </a:r>
            <a:endParaRPr b="0" i="0" sz="1600" u="none" cap="none" strike="noStrike">
              <a:solidFill>
                <a:srgbClr val="0055AA"/>
              </a:solidFill>
              <a:latin typeface="Arial"/>
              <a:ea typeface="Arial"/>
              <a:cs typeface="Arial"/>
              <a:sym typeface="Arial"/>
            </a:endParaRPr>
          </a:p>
          <a:p>
            <a:pPr indent="-330200" lvl="0" marL="457200" marR="0" rtl="0" algn="l">
              <a:lnSpc>
                <a:spcPct val="100000"/>
              </a:lnSpc>
              <a:spcBef>
                <a:spcPts val="0"/>
              </a:spcBef>
              <a:spcAft>
                <a:spcPts val="0"/>
              </a:spcAft>
              <a:buClr>
                <a:srgbClr val="0055AA"/>
              </a:buClr>
              <a:buSzPts val="1600"/>
              <a:buFont typeface="Arial"/>
              <a:buChar char="●"/>
            </a:pPr>
            <a:r>
              <a:rPr b="1" i="0" lang="en-US" sz="1600" u="none" cap="none" strike="noStrike">
                <a:solidFill>
                  <a:srgbClr val="0055AA"/>
                </a:solidFill>
                <a:latin typeface="Arial"/>
                <a:ea typeface="Arial"/>
                <a:cs typeface="Arial"/>
                <a:sym typeface="Arial"/>
              </a:rPr>
              <a:t>Sepsis</a:t>
            </a:r>
            <a:r>
              <a:rPr b="0" i="0" lang="en-US" sz="1600" u="none" cap="none" strike="noStrike">
                <a:solidFill>
                  <a:srgbClr val="0055AA"/>
                </a:solidFill>
                <a:latin typeface="Arial"/>
                <a:ea typeface="Arial"/>
                <a:cs typeface="Arial"/>
                <a:sym typeface="Arial"/>
              </a:rPr>
              <a:t>- Maryland continues to both improve over time and perform better than the nation on the SEP-1 bundle process measure and on other sepsis-related measures including PSI 13 Postoperative Sepsis.</a:t>
            </a:r>
            <a:endParaRPr b="0" i="0" sz="1600" u="none" cap="none" strike="noStrike">
              <a:solidFill>
                <a:srgbClr val="0055AA"/>
              </a:solidFill>
              <a:latin typeface="Arial"/>
              <a:ea typeface="Arial"/>
              <a:cs typeface="Arial"/>
              <a:sym typeface="Arial"/>
            </a:endParaRPr>
          </a:p>
          <a:p>
            <a:pPr indent="-330200" lvl="0" marL="457200" marR="0" rtl="0" algn="l">
              <a:lnSpc>
                <a:spcPct val="100000"/>
              </a:lnSpc>
              <a:spcBef>
                <a:spcPts val="0"/>
              </a:spcBef>
              <a:spcAft>
                <a:spcPts val="0"/>
              </a:spcAft>
              <a:buClr>
                <a:srgbClr val="0055AA"/>
              </a:buClr>
              <a:buSzPts val="1600"/>
              <a:buFont typeface="Arial"/>
              <a:buChar char="●"/>
            </a:pPr>
            <a:r>
              <a:rPr b="1" i="0" lang="en-US" sz="1600" u="none" cap="none" strike="noStrike">
                <a:solidFill>
                  <a:srgbClr val="0055AA"/>
                </a:solidFill>
                <a:latin typeface="Arial"/>
                <a:ea typeface="Arial"/>
                <a:cs typeface="Arial"/>
                <a:sym typeface="Arial"/>
              </a:rPr>
              <a:t>Patient Safety Indicators</a:t>
            </a:r>
            <a:r>
              <a:rPr b="0" i="0" lang="en-US" sz="1600" u="none" cap="none" strike="noStrike">
                <a:solidFill>
                  <a:srgbClr val="0055AA"/>
                </a:solidFill>
                <a:latin typeface="Arial"/>
                <a:ea typeface="Arial"/>
                <a:cs typeface="Arial"/>
                <a:sym typeface="Arial"/>
              </a:rPr>
              <a:t>- On the all-payer PSI 90 Composite measure in the QBR program, Maryland continues to improve and perform better than the nation on the overall composite measure and the majority of the 10 component indicators.</a:t>
            </a:r>
            <a:endParaRPr b="0" i="0" sz="1600" u="none" cap="none" strike="noStrike">
              <a:solidFill>
                <a:srgbClr val="0055AA"/>
              </a:solidFill>
              <a:latin typeface="Arial"/>
              <a:ea typeface="Arial"/>
              <a:cs typeface="Arial"/>
              <a:sym typeface="Arial"/>
            </a:endParaRPr>
          </a:p>
          <a:p>
            <a:pPr indent="-330200" lvl="0" marL="457200" marR="0" rtl="0" algn="l">
              <a:lnSpc>
                <a:spcPct val="100000"/>
              </a:lnSpc>
              <a:spcBef>
                <a:spcPts val="0"/>
              </a:spcBef>
              <a:spcAft>
                <a:spcPts val="0"/>
              </a:spcAft>
              <a:buClr>
                <a:srgbClr val="0055AA"/>
              </a:buClr>
              <a:buSzPts val="1600"/>
              <a:buFont typeface="Arial"/>
              <a:buChar char="●"/>
            </a:pPr>
            <a:r>
              <a:rPr b="1" i="0" lang="en-US" sz="1600" u="none" cap="none" strike="noStrike">
                <a:solidFill>
                  <a:srgbClr val="0055AA"/>
                </a:solidFill>
                <a:latin typeface="Arial"/>
                <a:ea typeface="Arial"/>
                <a:cs typeface="Arial"/>
                <a:sym typeface="Arial"/>
              </a:rPr>
              <a:t>Timely Follow Up-</a:t>
            </a:r>
            <a:r>
              <a:rPr b="0" i="0" lang="en-US" sz="1600" u="none" cap="none" strike="noStrike">
                <a:solidFill>
                  <a:srgbClr val="0055AA"/>
                </a:solidFill>
                <a:latin typeface="Arial"/>
                <a:ea typeface="Arial"/>
                <a:cs typeface="Arial"/>
                <a:sym typeface="Arial"/>
              </a:rPr>
              <a:t> Maryland continues to both improve over time and perform better than the nation in timely follow up after acute exacerbation of six chronic conditions for Medicare patients.</a:t>
            </a:r>
            <a:endParaRPr b="0" i="0" sz="1600" u="none" cap="none" strike="noStrike">
              <a:solidFill>
                <a:srgbClr val="0055AA"/>
              </a:solidFill>
              <a:latin typeface="Arial"/>
              <a:ea typeface="Arial"/>
              <a:cs typeface="Arial"/>
              <a:sym typeface="Arial"/>
            </a:endParaRPr>
          </a:p>
          <a:p>
            <a:pPr indent="-330200" lvl="0" marL="457200" marR="0" rtl="0" algn="l">
              <a:lnSpc>
                <a:spcPct val="100000"/>
              </a:lnSpc>
              <a:spcBef>
                <a:spcPts val="0"/>
              </a:spcBef>
              <a:spcAft>
                <a:spcPts val="0"/>
              </a:spcAft>
              <a:buClr>
                <a:srgbClr val="0055AA"/>
              </a:buClr>
              <a:buSzPts val="1600"/>
              <a:buFont typeface="Arial"/>
              <a:buChar char="●"/>
            </a:pPr>
            <a:r>
              <a:rPr b="1" i="0" lang="en-US" sz="1600" u="none" cap="none" strike="noStrike">
                <a:solidFill>
                  <a:srgbClr val="0055AA"/>
                </a:solidFill>
                <a:latin typeface="Arial"/>
                <a:ea typeface="Arial"/>
                <a:cs typeface="Arial"/>
                <a:sym typeface="Arial"/>
              </a:rPr>
              <a:t>Mortality</a:t>
            </a:r>
            <a:r>
              <a:rPr b="0" i="0" lang="en-US" sz="1600" u="none" cap="none" strike="noStrike">
                <a:solidFill>
                  <a:srgbClr val="0055AA"/>
                </a:solidFill>
                <a:latin typeface="Arial"/>
                <a:ea typeface="Arial"/>
                <a:cs typeface="Arial"/>
                <a:sym typeface="Arial"/>
              </a:rPr>
              <a:t>- Maryland continues to improve over time on the all-payer, all-conditions inpatient and 30-day QBR mortality measures used in the QBR program (applicable to broader patient populations than the CMS HVBP measure), and performs similarly to the nation on the Medicare 30-day condition specific HVBP mortality measures.</a:t>
            </a:r>
            <a:endParaRPr b="0" i="0" sz="1600" u="none" cap="none" strike="noStrike">
              <a:solidFill>
                <a:srgbClr val="0055AA"/>
              </a:solidFill>
              <a:latin typeface="Arial"/>
              <a:ea typeface="Arial"/>
              <a:cs typeface="Arial"/>
              <a:sym typeface="Arial"/>
            </a:endParaRPr>
          </a:p>
          <a:p>
            <a:pPr indent="-330200" lvl="0" marL="457200" marR="0" rtl="0" algn="l">
              <a:lnSpc>
                <a:spcPct val="100000"/>
              </a:lnSpc>
              <a:spcBef>
                <a:spcPts val="0"/>
              </a:spcBef>
              <a:spcAft>
                <a:spcPts val="0"/>
              </a:spcAft>
              <a:buClr>
                <a:srgbClr val="0055AA"/>
              </a:buClr>
              <a:buSzPts val="1600"/>
              <a:buFont typeface="Arial"/>
              <a:buChar char="●"/>
            </a:pPr>
            <a:r>
              <a:rPr b="1" i="0" lang="en-US" sz="1600" u="none" cap="none" strike="noStrike">
                <a:solidFill>
                  <a:srgbClr val="0055AA"/>
                </a:solidFill>
                <a:latin typeface="Arial"/>
                <a:ea typeface="Arial"/>
                <a:cs typeface="Arial"/>
                <a:sym typeface="Arial"/>
              </a:rPr>
              <a:t>CDC NHSN HAI Measures</a:t>
            </a:r>
            <a:r>
              <a:rPr b="0" i="0" lang="en-US" sz="1600" u="none" cap="none" strike="noStrike">
                <a:solidFill>
                  <a:srgbClr val="0055AA"/>
                </a:solidFill>
                <a:latin typeface="Arial"/>
                <a:ea typeface="Arial"/>
                <a:cs typeface="Arial"/>
                <a:sym typeface="Arial"/>
              </a:rPr>
              <a:t>- Between CY 2022 and CY 2023, Maryland improved on two measures and did not worsen on the remaining four measures based on the </a:t>
            </a:r>
            <a:r>
              <a:rPr b="1" i="0" lang="en-US" sz="1600" u="none" cap="none" strike="noStrike">
                <a:solidFill>
                  <a:srgbClr val="0055AA"/>
                </a:solidFill>
                <a:latin typeface="Arial"/>
                <a:ea typeface="Arial"/>
                <a:cs typeface="Arial"/>
                <a:sym typeface="Arial"/>
              </a:rPr>
              <a:t>CDC’s annual analysis of statistically significant changes</a:t>
            </a:r>
            <a:r>
              <a:rPr b="0" i="0" lang="en-US" sz="1600" u="none" cap="none" strike="noStrike">
                <a:solidFill>
                  <a:srgbClr val="0055AA"/>
                </a:solidFill>
                <a:latin typeface="Arial"/>
                <a:ea typeface="Arial"/>
                <a:cs typeface="Arial"/>
                <a:sym typeface="Arial"/>
              </a:rPr>
              <a:t> of performance on the measures.</a:t>
            </a:r>
            <a:endParaRPr b="0" i="0" sz="1600" u="none" cap="none" strike="noStrike">
              <a:solidFill>
                <a:srgbClr val="0055AA"/>
              </a:solidFill>
              <a:latin typeface="Arial"/>
              <a:ea typeface="Arial"/>
              <a:cs typeface="Arial"/>
              <a:sym typeface="Arial"/>
            </a:endParaRPr>
          </a:p>
          <a:p>
            <a:pPr indent="0" lvl="0" marL="0" marR="0" rtl="0" algn="l">
              <a:lnSpc>
                <a:spcPct val="100000"/>
              </a:lnSpc>
              <a:spcBef>
                <a:spcPts val="1000"/>
              </a:spcBef>
              <a:spcAft>
                <a:spcPts val="1000"/>
              </a:spcAft>
              <a:buClr>
                <a:srgbClr val="000000"/>
              </a:buClr>
              <a:buSzPts val="1600"/>
              <a:buFont typeface="Arial"/>
              <a:buNone/>
            </a:pPr>
            <a:r>
              <a:t/>
            </a:r>
            <a:endParaRPr b="0" i="0" sz="1600" u="none" cap="none" strike="noStrike">
              <a:solidFill>
                <a:srgbClr val="0055AA"/>
              </a:solidFill>
              <a:highlight>
                <a:srgbClr val="FFFFFF"/>
              </a:highlight>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g37f580e09e9_1_245"/>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
        <p:nvSpPr>
          <p:cNvPr id="674" name="Google Shape;674;g37f580e09e9_1_245"/>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en-US">
                <a:extLst>
                  <a:ext uri="http://customooxmlschemas.google.com/">
                    <go:slidesCustomData xmlns:go="http://customooxmlschemas.google.com/" textRoundtripDataId="11"/>
                  </a:ext>
                </a:extLst>
              </a:rPr>
              <a:t>Option 2 &amp; 3 Timelines</a:t>
            </a:r>
            <a:endParaRPr/>
          </a:p>
        </p:txBody>
      </p:sp>
      <p:pic>
        <p:nvPicPr>
          <p:cNvPr id="675" name="Google Shape;675;g37f580e09e9_1_245"/>
          <p:cNvPicPr preferRelativeResize="0"/>
          <p:nvPr/>
        </p:nvPicPr>
        <p:blipFill>
          <a:blip r:embed="rId3">
            <a:alphaModFix/>
          </a:blip>
          <a:stretch>
            <a:fillRect/>
          </a:stretch>
        </p:blipFill>
        <p:spPr>
          <a:xfrm>
            <a:off x="5065825" y="188925"/>
            <a:ext cx="6547428" cy="759825"/>
          </a:xfrm>
          <a:prstGeom prst="rect">
            <a:avLst/>
          </a:prstGeom>
          <a:noFill/>
          <a:ln>
            <a:noFill/>
          </a:ln>
        </p:spPr>
      </p:pic>
      <p:pic>
        <p:nvPicPr>
          <p:cNvPr id="676" name="Google Shape;676;g37f580e09e9_1_245"/>
          <p:cNvPicPr preferRelativeResize="0"/>
          <p:nvPr/>
        </p:nvPicPr>
        <p:blipFill>
          <a:blip r:embed="rId4">
            <a:alphaModFix/>
          </a:blip>
          <a:stretch>
            <a:fillRect/>
          </a:stretch>
        </p:blipFill>
        <p:spPr>
          <a:xfrm>
            <a:off x="0" y="1154550"/>
            <a:ext cx="12192001" cy="4475293"/>
          </a:xfrm>
          <a:prstGeom prst="rect">
            <a:avLst/>
          </a:prstGeom>
          <a:noFill/>
          <a:ln>
            <a:noFill/>
          </a:ln>
        </p:spPr>
      </p:pic>
      <p:cxnSp>
        <p:nvCxnSpPr>
          <p:cNvPr id="677" name="Google Shape;677;g37f580e09e9_1_245"/>
          <p:cNvCxnSpPr/>
          <p:nvPr/>
        </p:nvCxnSpPr>
        <p:spPr>
          <a:xfrm>
            <a:off x="3852600" y="1318125"/>
            <a:ext cx="28500" cy="4401600"/>
          </a:xfrm>
          <a:prstGeom prst="straightConnector1">
            <a:avLst/>
          </a:prstGeom>
          <a:noFill/>
          <a:ln cap="flat" cmpd="sng" w="19050">
            <a:solidFill>
              <a:srgbClr val="FFFF00"/>
            </a:solidFill>
            <a:prstDash val="solid"/>
            <a:round/>
            <a:headEnd len="med" w="med" type="none"/>
            <a:tailEnd len="med" w="med" type="none"/>
          </a:ln>
        </p:spPr>
      </p:cxnSp>
      <p:sp>
        <p:nvSpPr>
          <p:cNvPr id="678" name="Google Shape;678;g37f580e09e9_1_245"/>
          <p:cNvSpPr txBox="1"/>
          <p:nvPr/>
        </p:nvSpPr>
        <p:spPr>
          <a:xfrm>
            <a:off x="1531100" y="5659900"/>
            <a:ext cx="6091200" cy="11697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1600">
                <a:solidFill>
                  <a:schemeClr val="dk1"/>
                </a:solidFill>
              </a:rPr>
              <a:t>Intermediate option means hospital performance is already under some of the CMS quality measures (i.e., condition specific mortality, THA-TKA, CMS PSI).  Other measures start CY2026 (i.e., condition specific readmissions and NHSN)</a:t>
            </a:r>
            <a:endParaRPr sz="16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2">
      <a:dk1>
        <a:srgbClr val="003889"/>
      </a:dk1>
      <a:lt1>
        <a:srgbClr val="FFFFFF"/>
      </a:lt1>
      <a:dk2>
        <a:srgbClr val="001938"/>
      </a:dk2>
      <a:lt2>
        <a:srgbClr val="FFFFFF"/>
      </a:lt2>
      <a:accent1>
        <a:srgbClr val="2E95FF"/>
      </a:accent1>
      <a:accent2>
        <a:srgbClr val="55AAFF"/>
      </a:accent2>
      <a:accent3>
        <a:srgbClr val="D1EAFF"/>
      </a:accent3>
      <a:accent4>
        <a:srgbClr val="347708"/>
      </a:accent4>
      <a:accent5>
        <a:srgbClr val="85BF16"/>
      </a:accent5>
      <a:accent6>
        <a:srgbClr val="CDE2A3"/>
      </a:accent6>
      <a:hlink>
        <a:srgbClr val="538E09"/>
      </a:hlink>
      <a:folHlink>
        <a:srgbClr val="3377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Custom 2">
      <a:dk1>
        <a:srgbClr val="003889"/>
      </a:dk1>
      <a:lt1>
        <a:srgbClr val="FFFFFF"/>
      </a:lt1>
      <a:dk2>
        <a:srgbClr val="001938"/>
      </a:dk2>
      <a:lt2>
        <a:srgbClr val="FFFFFF"/>
      </a:lt2>
      <a:accent1>
        <a:srgbClr val="2E95FF"/>
      </a:accent1>
      <a:accent2>
        <a:srgbClr val="55AAFF"/>
      </a:accent2>
      <a:accent3>
        <a:srgbClr val="D1EAFF"/>
      </a:accent3>
      <a:accent4>
        <a:srgbClr val="347708"/>
      </a:accent4>
      <a:accent5>
        <a:srgbClr val="85BF16"/>
      </a:accent5>
      <a:accent6>
        <a:srgbClr val="CDE2A3"/>
      </a:accent6>
      <a:hlink>
        <a:srgbClr val="538E09"/>
      </a:hlink>
      <a:folHlink>
        <a:srgbClr val="3377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Custom 2">
      <a:dk1>
        <a:srgbClr val="003889"/>
      </a:dk1>
      <a:lt1>
        <a:srgbClr val="FFFFFF"/>
      </a:lt1>
      <a:dk2>
        <a:srgbClr val="001938"/>
      </a:dk2>
      <a:lt2>
        <a:srgbClr val="FFFFFF"/>
      </a:lt2>
      <a:accent1>
        <a:srgbClr val="2E95FF"/>
      </a:accent1>
      <a:accent2>
        <a:srgbClr val="55AAFF"/>
      </a:accent2>
      <a:accent3>
        <a:srgbClr val="D1EAFF"/>
      </a:accent3>
      <a:accent4>
        <a:srgbClr val="347708"/>
      </a:accent4>
      <a:accent5>
        <a:srgbClr val="85BF16"/>
      </a:accent5>
      <a:accent6>
        <a:srgbClr val="CDE2A3"/>
      </a:accent6>
      <a:hlink>
        <a:srgbClr val="538E09"/>
      </a:hlink>
      <a:folHlink>
        <a:srgbClr val="3377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Custom 2">
      <a:dk1>
        <a:srgbClr val="003889"/>
      </a:dk1>
      <a:lt1>
        <a:srgbClr val="FFFFFF"/>
      </a:lt1>
      <a:dk2>
        <a:srgbClr val="001938"/>
      </a:dk2>
      <a:lt2>
        <a:srgbClr val="FFFFFF"/>
      </a:lt2>
      <a:accent1>
        <a:srgbClr val="2E95FF"/>
      </a:accent1>
      <a:accent2>
        <a:srgbClr val="55AAFF"/>
      </a:accent2>
      <a:accent3>
        <a:srgbClr val="D1EAFF"/>
      </a:accent3>
      <a:accent4>
        <a:srgbClr val="347708"/>
      </a:accent4>
      <a:accent5>
        <a:srgbClr val="85BF16"/>
      </a:accent5>
      <a:accent6>
        <a:srgbClr val="CDE2A3"/>
      </a:accent6>
      <a:hlink>
        <a:srgbClr val="538E09"/>
      </a:hlink>
      <a:folHlink>
        <a:srgbClr val="3377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Arial_TimesNewRoman">
  <a:themeElements>
    <a:clrScheme name="Custom 72">
      <a:dk1>
        <a:srgbClr val="000000"/>
      </a:dk1>
      <a:lt1>
        <a:srgbClr val="FFFFFF"/>
      </a:lt1>
      <a:dk2>
        <a:srgbClr val="046B5C"/>
      </a:dk2>
      <a:lt2>
        <a:srgbClr val="E0D4B5"/>
      </a:lt2>
      <a:accent1>
        <a:srgbClr val="0B2949"/>
      </a:accent1>
      <a:accent2>
        <a:srgbClr val="D02B27"/>
      </a:accent2>
      <a:accent3>
        <a:srgbClr val="5B6771"/>
      </a:accent3>
      <a:accent4>
        <a:srgbClr val="F1B51C"/>
      </a:accent4>
      <a:accent5>
        <a:srgbClr val="189394"/>
      </a:accent5>
      <a:accent6>
        <a:srgbClr val="17A673"/>
      </a:accent6>
      <a:hlink>
        <a:srgbClr val="0563C1"/>
      </a:hlink>
      <a:folHlink>
        <a:srgbClr val="0563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D40D51286D8B4D9C836A50BBB33558" ma:contentTypeVersion="2" ma:contentTypeDescription="Create a new document." ma:contentTypeScope="" ma:versionID="d14e5c4da1db565cb04c30bec4da997c">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B38AFB9-9263-4AA1-A7B2-3B3BF8719AE5}"/>
</file>

<file path=customXml/itemProps2.xml><?xml version="1.0" encoding="utf-8"?>
<ds:datastoreItem xmlns:ds="http://schemas.openxmlformats.org/officeDocument/2006/customXml" ds:itemID="{C2CF9E77-41ED-49D2-8353-62CFFC3F8FA9}"/>
</file>

<file path=customXml/itemProps3.xml><?xml version="1.0" encoding="utf-8"?>
<ds:datastoreItem xmlns:ds="http://schemas.openxmlformats.org/officeDocument/2006/customXml" ds:itemID="{DCDB41CB-919B-4429-862C-37B0DF83A09B}"/>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Dianne Feeney</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0x0101005AD40D51286D8B4D9C836A50BBB33558</vt:lpwstr>
  </property>
</Properties>
</file>