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2" r:id="rId1"/>
    <p:sldMasterId id="2147483784" r:id="rId2"/>
  </p:sldMasterIdLst>
  <p:notesMasterIdLst>
    <p:notesMasterId r:id="rId10"/>
  </p:notesMasterIdLst>
  <p:sldIdLst>
    <p:sldId id="256" r:id="rId3"/>
    <p:sldId id="262" r:id="rId4"/>
    <p:sldId id="277" r:id="rId5"/>
    <p:sldId id="273" r:id="rId6"/>
    <p:sldId id="274" r:id="rId7"/>
    <p:sldId id="278" r:id="rId8"/>
    <p:sldId id="275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Gill Sans"/>
      <p:regular r:id="rId15"/>
      <p:bold r:id="rId16"/>
    </p:embeddedFont>
    <p:embeddedFont>
      <p:font typeface="Raleway Light" pitchFamily="2" charset="0"/>
      <p:regular r:id="rId17"/>
      <p:italic r:id="rId18"/>
    </p:embeddedFont>
    <p:embeddedFont>
      <p:font typeface="Source Serif Pro" panose="0204060305040502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69A10A-323F-3FDF-119D-38CCDBED2D1C}" name="Guest User" initials="GU" userId="S::urn:spo:anon#b2272e76d498bc90ac41fbca1719d5c8903adcafe4bb89376bf470ba61704acd::" providerId="AD"/>
  <p188:author id="{B2231C3D-9FF5-EE7D-08D5-CB1F3CBC9FAE}" name="Alyson Schuster" initials="AS" userId="S::aschuster@mdhscrc.onmicrosoft.com::a5f32729-a5a0-4f4e-b2a6-1965c82becb9" providerId="AD"/>
  <p188:author id="{2C41A7CA-4B91-0480-95EC-ECBDA7B7ABC7}" name="Damaria Smith" initials="DS" userId="S::dsmith@mdhscrc.onmicrosoft.com::917d3845-29be-43c5-b8a3-8b8dede37e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6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5855487f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5855487fe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25855487fe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d2cef432d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d2cef432d4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g2d2cef432d4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>
          <a:extLst>
            <a:ext uri="{FF2B5EF4-FFF2-40B4-BE49-F238E27FC236}">
              <a16:creationId xmlns:a16="http://schemas.microsoft.com/office/drawing/2014/main" id="{5D30A566-8132-5952-99C9-DB42BFCF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d2cef432d4_0_388:notes">
            <a:extLst>
              <a:ext uri="{FF2B5EF4-FFF2-40B4-BE49-F238E27FC236}">
                <a16:creationId xmlns:a16="http://schemas.microsoft.com/office/drawing/2014/main" id="{86D9E99D-6BAF-80EF-7160-568E06370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d2cef432d4_0_388:notes">
            <a:extLst>
              <a:ext uri="{FF2B5EF4-FFF2-40B4-BE49-F238E27FC236}">
                <a16:creationId xmlns:a16="http://schemas.microsoft.com/office/drawing/2014/main" id="{4795E891-0E2F-A7D6-7401-5BCDB510AF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g2d2cef432d4_0_388:notes">
            <a:extLst>
              <a:ext uri="{FF2B5EF4-FFF2-40B4-BE49-F238E27FC236}">
                <a16:creationId xmlns:a16="http://schemas.microsoft.com/office/drawing/2014/main" id="{9862DE64-595E-B82E-74EE-E8E2621433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45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580595"/>
            <a:ext cx="9144000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2758698" y="4620042"/>
            <a:ext cx="7909302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None/>
              <a:defRPr sz="14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107309" y="4015767"/>
            <a:ext cx="5483225" cy="41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rial"/>
              <a:buNone/>
              <a:defRPr sz="20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0066CC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6">
  <p:cSld name="2_Title, Subtitle &amp; Content 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0">
  <p:cSld name="2_Title, Subtitle &amp; Content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2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8" name="Google Shape;518;p122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1">
  <p:cSld name="1_Title, Subtitle &amp;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3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12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2" name="Google Shape;522;p123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2">
  <p:cSld name="2_Title, Subtitle &amp; Content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5" name="Google Shape;525;p12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 1">
  <p:cSld name="2_Title, Subtitle &amp; Conten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25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2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125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9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Font typeface="Arial"/>
              <a:buAutoNum type="arabicPeriod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0" name="Google Shape;530;p125"/>
          <p:cNvSpPr txBox="1">
            <a:spLocks noGrp="1"/>
          </p:cNvSpPr>
          <p:nvPr>
            <p:ph type="body" idx="2"/>
          </p:nvPr>
        </p:nvSpPr>
        <p:spPr>
          <a:xfrm>
            <a:off x="6359096" y="1361190"/>
            <a:ext cx="51249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Font typeface="Arial"/>
              <a:buAutoNum type="arabicPeriod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6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515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26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4" name="Google Shape;534;p126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5" name="Google Shape;535;p126"/>
          <p:cNvSpPr/>
          <p:nvPr/>
        </p:nvSpPr>
        <p:spPr>
          <a:xfrm>
            <a:off x="748684" y="6249154"/>
            <a:ext cx="6096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</a:pPr>
            <a:r>
              <a:rPr lang="en-US" sz="800" b="0" i="1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This material was prepared by IPRO, a Quality Innovation Network-Quality Improvement Organization under contract with the Centers for Medicare &amp; Medicaid Services (CMS), an agency of the U.S. Department of Health and Human Services. The content presented does not necessarily reflect CMS policy.</a:t>
            </a: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1_Two Conten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1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9" name="Google Shape;539;p127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0" name="Google Shape;540;p127"/>
          <p:cNvCxnSpPr/>
          <p:nvPr/>
        </p:nvCxnSpPr>
        <p:spPr>
          <a:xfrm>
            <a:off x="838200" y="1322507"/>
            <a:ext cx="10515600" cy="0"/>
          </a:xfrm>
          <a:prstGeom prst="straightConnector1">
            <a:avLst/>
          </a:prstGeom>
          <a:noFill/>
          <a:ln w="12700" cap="flat" cmpd="sng">
            <a:solidFill>
              <a:srgbClr val="F1CB0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1" name="Google Shape;541;p127"/>
          <p:cNvSpPr txBox="1">
            <a:spLocks noGrp="1"/>
          </p:cNvSpPr>
          <p:nvPr>
            <p:ph type="title"/>
          </p:nvPr>
        </p:nvSpPr>
        <p:spPr>
          <a:xfrm>
            <a:off x="838200" y="238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19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4" name="Google Shape;544;p1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1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6" name="Google Shape;546;p1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128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8" name="Google Shape;548;p128"/>
          <p:cNvCxnSpPr/>
          <p:nvPr/>
        </p:nvCxnSpPr>
        <p:spPr>
          <a:xfrm>
            <a:off x="838200" y="1322507"/>
            <a:ext cx="10515600" cy="0"/>
          </a:xfrm>
          <a:prstGeom prst="straightConnector1">
            <a:avLst/>
          </a:prstGeom>
          <a:noFill/>
          <a:ln w="12700" cap="flat" cmpd="sng">
            <a:solidFill>
              <a:srgbClr val="F1CB0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9" name="Google Shape;549;p128"/>
          <p:cNvSpPr txBox="1">
            <a:spLocks noGrp="1"/>
          </p:cNvSpPr>
          <p:nvPr>
            <p:ph type="title"/>
          </p:nvPr>
        </p:nvSpPr>
        <p:spPr>
          <a:xfrm>
            <a:off x="838200" y="238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29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2" name="Google Shape;552;p129"/>
          <p:cNvCxnSpPr/>
          <p:nvPr/>
        </p:nvCxnSpPr>
        <p:spPr>
          <a:xfrm>
            <a:off x="838200" y="1322507"/>
            <a:ext cx="10515600" cy="0"/>
          </a:xfrm>
          <a:prstGeom prst="straightConnector1">
            <a:avLst/>
          </a:prstGeom>
          <a:noFill/>
          <a:ln w="12700" cap="flat" cmpd="sng">
            <a:solidFill>
              <a:srgbClr val="F1CB0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129"/>
          <p:cNvSpPr txBox="1">
            <a:spLocks noGrp="1"/>
          </p:cNvSpPr>
          <p:nvPr>
            <p:ph type="title"/>
          </p:nvPr>
        </p:nvSpPr>
        <p:spPr>
          <a:xfrm>
            <a:off x="838200" y="238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type="title">
  <p:cSld name="TITLE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0"/>
          <p:cNvSpPr/>
          <p:nvPr/>
        </p:nvSpPr>
        <p:spPr>
          <a:xfrm>
            <a:off x="294640" y="274320"/>
            <a:ext cx="11633100" cy="627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130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Source Serif Pro"/>
              <a:buNone/>
              <a:defRPr sz="55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30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1100"/>
              </a:spcBef>
              <a:spcAft>
                <a:spcPts val="0"/>
              </a:spcAft>
              <a:buSzPts val="1500"/>
              <a:buNone/>
              <a:defRPr cap="none">
                <a:solidFill>
                  <a:srgbClr val="FFE06F"/>
                </a:solidFill>
              </a:defRPr>
            </a:lvl1pPr>
            <a:lvl2pPr lvl="1" algn="ctr" rtl="0">
              <a:spcBef>
                <a:spcPts val="11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1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1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1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1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1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1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1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130"/>
          <p:cNvSpPr/>
          <p:nvPr/>
        </p:nvSpPr>
        <p:spPr>
          <a:xfrm>
            <a:off x="10543785" y="-175793"/>
            <a:ext cx="693300" cy="11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4585" y="281408"/>
            <a:ext cx="596154" cy="59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1"/>
          <p:cNvSpPr txBox="1">
            <a:spLocks noGrp="1"/>
          </p:cNvSpPr>
          <p:nvPr>
            <p:ph type="body" idx="1"/>
          </p:nvPr>
        </p:nvSpPr>
        <p:spPr>
          <a:xfrm>
            <a:off x="862854" y="1984637"/>
            <a:ext cx="1046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/>
            </a:lvl1pPr>
            <a:lvl2pPr marL="914400" lvl="1" indent="-31115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/>
            </a:lvl2pPr>
            <a:lvl3pPr marL="1371600" lvl="2" indent="-29845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/>
            </a:lvl3pPr>
            <a:lvl4pPr marL="1828800" lvl="3" indent="-28575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/>
            </a:lvl4pPr>
            <a:lvl5pPr marL="2286000" lvl="4" indent="-28575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/>
            </a:lvl5pPr>
            <a:lvl6pPr marL="2743200" lvl="5" indent="-323850" algn="l" rtl="0"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spcBef>
                <a:spcPts val="11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131"/>
          <p:cNvSpPr txBox="1">
            <a:spLocks noGrp="1"/>
          </p:cNvSpPr>
          <p:nvPr>
            <p:ph type="title"/>
          </p:nvPr>
        </p:nvSpPr>
        <p:spPr>
          <a:xfrm>
            <a:off x="862854" y="698651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1"/>
          <p:cNvSpPr txBox="1"/>
          <p:nvPr/>
        </p:nvSpPr>
        <p:spPr>
          <a:xfrm>
            <a:off x="119865" y="6446554"/>
            <a:ext cx="56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‹#›</a:t>
            </a:fld>
            <a:endParaRPr sz="12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7">
  <p:cSld name="2_Title, Subtitle &amp; Content 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3">
  <p:cSld name="2_Title, Subtitle &amp; Content 2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3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13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13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4">
  <p:cSld name="2_Title, Subtitle &amp; Content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3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0" name="Google Shape;570;p133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5">
  <p:cSld name="2_Title, Subtitle &amp; Content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3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3" name="Google Shape;573;p13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6">
  <p:cSld name="2_Title, Subtitle &amp; Content 2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3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7" name="Google Shape;577;p13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7">
  <p:cSld name="2_Title, Subtitle &amp; Content 2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3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13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1" name="Google Shape;581;p13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8">
  <p:cSld name="2_Title, Subtitle &amp; Content 2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7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13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5" name="Google Shape;585;p137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8">
  <p:cSld name="2_Title, Subtitle &amp; Content 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9">
  <p:cSld name="2_Title, Subtitle &amp; Content 2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0">
  <p:cSld name="2_Title, Subtitle &amp; Content 2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1">
  <p:cSld name="2_Title, Subtitle &amp; Content 2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2">
  <p:cSld name="2_Title, Subtitle &amp; Content 2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3">
  <p:cSld name="2_Title, Subtitle &amp; Content 2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4">
  <p:cSld name="2_Title, Subtitle &amp; Content 2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 1">
  <p:cSld name="2_Title, Subtitle &amp;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>
  <p:cSld name="2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5">
  <p:cSld name="2_Title, Subtitle &amp; Content 2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6">
  <p:cSld name="2_Title, Subtitle &amp; Content 2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7">
  <p:cSld name="2_Title, Subtitle &amp; Content 2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8">
  <p:cSld name="2_Title, Subtitle &amp; Conten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9">
  <p:cSld name="2_Title, Subtitle &amp; Content 2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0">
  <p:cSld name="2_Title, Subtitle &amp; Content 2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1">
  <p:cSld name="2_Title, Subtitle &amp; Conte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2">
  <p:cSld name="2_Title, Subtitle &amp; Content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3">
  <p:cSld name="2_Title, Subtitle &amp; Content 2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4">
  <p:cSld name="2_Title, Subtitle &amp; Content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>
  <p:cSld name="2_Title, Subtitle &amp; Conte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None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6313170" y="1361190"/>
            <a:ext cx="512445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 2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5">
  <p:cSld name="2_Title, Subtitle &amp; Content 2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6">
  <p:cSld name="2_Title, Subtitle &amp; Content 2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ubTitle" idx="1"/>
          </p:nvPr>
        </p:nvSpPr>
        <p:spPr>
          <a:xfrm>
            <a:off x="1524000" y="3551164"/>
            <a:ext cx="9144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2"/>
          </p:nvPr>
        </p:nvSpPr>
        <p:spPr>
          <a:xfrm>
            <a:off x="2758698" y="4502475"/>
            <a:ext cx="7909200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None/>
              <a:defRPr sz="14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3"/>
          </p:nvPr>
        </p:nvSpPr>
        <p:spPr>
          <a:xfrm>
            <a:off x="1482429" y="3891609"/>
            <a:ext cx="50340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66CC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7">
  <p:cSld name="2_Title, Subtitle &amp; Content 2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8">
  <p:cSld name="2_Title, Subtitle &amp; Content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 1">
  <p:cSld name="2_Title, Subtitle &amp; Content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•"/>
              <a:defRPr/>
            </a:lvl1pPr>
            <a:lvl2pPr marL="914400" lvl="1" indent="-315468" algn="l" rtl="0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2pPr>
            <a:lvl3pPr marL="1371600" lvl="2" indent="-315467" algn="l" rtl="0">
              <a:spcBef>
                <a:spcPts val="500"/>
              </a:spcBef>
              <a:spcAft>
                <a:spcPts val="0"/>
              </a:spcAft>
              <a:buSzPts val="1368"/>
              <a:buChar char="•"/>
              <a:defRPr/>
            </a:lvl3pPr>
            <a:lvl4pPr marL="1828800" lvl="3" indent="-308610" algn="l" rtl="0">
              <a:spcBef>
                <a:spcPts val="40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•"/>
              <a:defRPr/>
            </a:lvl5pPr>
            <a:lvl6pPr marL="2743200" lvl="5" indent="-314325" algn="l" rtl="0"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 rtl="0"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 rtl="0"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 rtl="0">
              <a:spcBef>
                <a:spcPts val="3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/>
          <p:nvPr/>
        </p:nvSpPr>
        <p:spPr>
          <a:xfrm>
            <a:off x="1048091" y="6367046"/>
            <a:ext cx="57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600" b="0" i="0" u="none" strike="noStrike" cap="none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9">
  <p:cSld name="2_Title, Subtitle &amp; Content 2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0">
  <p:cSld name="2_Title, Subtitle &amp; Content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 Line &amp; Content">
  <p:cSld name="1_Title 1 Lin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4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971550" y="1362456"/>
            <a:ext cx="1054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49630" y="838200"/>
            <a:ext cx="10515600" cy="52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1">
  <p:cSld name="1_Title, Subtitle &amp;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2">
  <p:cSld name="2_Title, Subtitle &amp; Content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47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 1">
  <p:cSld name="2_Title, Subtitle &amp; Conten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6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body" idx="2"/>
          </p:nvPr>
        </p:nvSpPr>
        <p:spPr>
          <a:xfrm>
            <a:off x="6359096" y="1361190"/>
            <a:ext cx="51246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rial"/>
              <a:buAutoNum type="arabicPeriod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9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515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9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49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9"/>
          <p:cNvSpPr/>
          <p:nvPr/>
        </p:nvSpPr>
        <p:spPr>
          <a:xfrm>
            <a:off x="748684" y="6249154"/>
            <a:ext cx="6096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800"/>
              <a:buFont typeface="Calibri"/>
              <a:buNone/>
            </a:pPr>
            <a:r>
              <a:rPr lang="en-US" sz="800" b="0" i="1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This material was prepared by IPRO, a Quality Innovation Network-Quality Improvement Organization under contract with the Centers for Medicare &amp; Medicaid Services (CMS), an agency of the U.S. Department of Health and Human Services. The content presented does not necessarily reflect CMS policy.</a:t>
            </a: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1_Two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50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9" name="Google Shape;219;p50"/>
          <p:cNvCxnSpPr/>
          <p:nvPr/>
        </p:nvCxnSpPr>
        <p:spPr>
          <a:xfrm>
            <a:off x="838200" y="1322507"/>
            <a:ext cx="10515600" cy="0"/>
          </a:xfrm>
          <a:prstGeom prst="straightConnector1">
            <a:avLst/>
          </a:prstGeom>
          <a:noFill/>
          <a:ln w="12700" cap="flat" cmpd="sng">
            <a:solidFill>
              <a:srgbClr val="F1CB0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p50"/>
          <p:cNvSpPr txBox="1">
            <a:spLocks noGrp="1"/>
          </p:cNvSpPr>
          <p:nvPr>
            <p:ph type="title"/>
          </p:nvPr>
        </p:nvSpPr>
        <p:spPr>
          <a:xfrm>
            <a:off x="838200" y="238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5" name="Google Shape;225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1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7" name="Google Shape;227;p51"/>
          <p:cNvCxnSpPr/>
          <p:nvPr/>
        </p:nvCxnSpPr>
        <p:spPr>
          <a:xfrm>
            <a:off x="838200" y="1322507"/>
            <a:ext cx="10515600" cy="0"/>
          </a:xfrm>
          <a:prstGeom prst="straightConnector1">
            <a:avLst/>
          </a:prstGeom>
          <a:noFill/>
          <a:ln w="12700" cap="flat" cmpd="sng">
            <a:solidFill>
              <a:srgbClr val="F1CB0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" name="Google Shape;228;p51"/>
          <p:cNvSpPr txBox="1">
            <a:spLocks noGrp="1"/>
          </p:cNvSpPr>
          <p:nvPr>
            <p:ph type="title"/>
          </p:nvPr>
        </p:nvSpPr>
        <p:spPr>
          <a:xfrm>
            <a:off x="838200" y="238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2"/>
          <p:cNvSpPr txBox="1">
            <a:spLocks noGrp="1"/>
          </p:cNvSpPr>
          <p:nvPr>
            <p:ph type="sldNum" idx="12"/>
          </p:nvPr>
        </p:nvSpPr>
        <p:spPr>
          <a:xfrm>
            <a:off x="11647204" y="6492875"/>
            <a:ext cx="53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1" name="Google Shape;231;p52"/>
          <p:cNvCxnSpPr/>
          <p:nvPr/>
        </p:nvCxnSpPr>
        <p:spPr>
          <a:xfrm>
            <a:off x="838200" y="1322507"/>
            <a:ext cx="10515600" cy="0"/>
          </a:xfrm>
          <a:prstGeom prst="straightConnector1">
            <a:avLst/>
          </a:prstGeom>
          <a:noFill/>
          <a:ln w="12700" cap="flat" cmpd="sng">
            <a:solidFill>
              <a:srgbClr val="F1CB0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52"/>
          <p:cNvSpPr txBox="1">
            <a:spLocks noGrp="1"/>
          </p:cNvSpPr>
          <p:nvPr>
            <p:ph type="title"/>
          </p:nvPr>
        </p:nvSpPr>
        <p:spPr>
          <a:xfrm>
            <a:off x="838200" y="238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39B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type="title">
  <p:cSld name="TIT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3"/>
          <p:cNvSpPr/>
          <p:nvPr/>
        </p:nvSpPr>
        <p:spPr>
          <a:xfrm>
            <a:off x="294640" y="274320"/>
            <a:ext cx="11633100" cy="627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5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erif Pro"/>
              <a:buNone/>
              <a:defRPr sz="54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FFE06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53"/>
          <p:cNvSpPr/>
          <p:nvPr/>
        </p:nvSpPr>
        <p:spPr>
          <a:xfrm>
            <a:off x="10543785" y="-175793"/>
            <a:ext cx="693300" cy="11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4585" y="281408"/>
            <a:ext cx="596154" cy="59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4"/>
          <p:cNvSpPr txBox="1">
            <a:spLocks noGrp="1"/>
          </p:cNvSpPr>
          <p:nvPr>
            <p:ph type="body" idx="1"/>
          </p:nvPr>
        </p:nvSpPr>
        <p:spPr>
          <a:xfrm>
            <a:off x="862854" y="1984637"/>
            <a:ext cx="1046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862854" y="698651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/>
          <p:nvPr/>
        </p:nvSpPr>
        <p:spPr>
          <a:xfrm>
            <a:off x="119865" y="6446554"/>
            <a:ext cx="56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‹#›</a:t>
            </a:fld>
            <a:endParaRPr sz="1200">
              <a:solidFill>
                <a:schemeClr val="lt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3">
  <p:cSld name="2_Title, Subtitle &amp; Content 2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5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4">
  <p:cSld name="2_Title, Subtitle &amp; Content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56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5">
  <p:cSld name="2_Title, Subtitle &amp; Content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6">
  <p:cSld name="2_Title, Subtitle &amp; Content 2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8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58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7">
  <p:cSld name="2_Title, Subtitle &amp; Content 2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5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8">
  <p:cSld name="2_Title, Subtitle &amp; Content 2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0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6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60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 Line &amp; Content 2">
  <p:cSld name="1_Title 1 Line &amp;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3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3"/>
          <p:cNvSpPr txBox="1">
            <a:spLocks noGrp="1"/>
          </p:cNvSpPr>
          <p:nvPr>
            <p:ph type="sldNum" idx="12"/>
          </p:nvPr>
        </p:nvSpPr>
        <p:spPr>
          <a:xfrm>
            <a:off x="11512551" y="6213473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63"/>
          <p:cNvSpPr>
            <a:spLocks noGrp="1"/>
          </p:cNvSpPr>
          <p:nvPr>
            <p:ph type="pic" idx="2"/>
          </p:nvPr>
        </p:nvSpPr>
        <p:spPr>
          <a:xfrm>
            <a:off x="971551" y="1362456"/>
            <a:ext cx="10541100" cy="4648500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63"/>
          <p:cNvSpPr txBox="1">
            <a:spLocks noGrp="1"/>
          </p:cNvSpPr>
          <p:nvPr>
            <p:ph type="body" idx="1"/>
          </p:nvPr>
        </p:nvSpPr>
        <p:spPr>
          <a:xfrm>
            <a:off x="849629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17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</a:defRPr>
            </a:lvl5pPr>
            <a:lvl6pPr marL="2743200" lvl="5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9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79"/>
          <p:cNvSpPr txBox="1">
            <a:spLocks noGrp="1"/>
          </p:cNvSpPr>
          <p:nvPr>
            <p:ph type="subTitle" idx="1"/>
          </p:nvPr>
        </p:nvSpPr>
        <p:spPr>
          <a:xfrm>
            <a:off x="1524000" y="3580595"/>
            <a:ext cx="9144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9" name="Google Shape;339;p79"/>
          <p:cNvSpPr txBox="1">
            <a:spLocks noGrp="1"/>
          </p:cNvSpPr>
          <p:nvPr>
            <p:ph type="body" idx="2"/>
          </p:nvPr>
        </p:nvSpPr>
        <p:spPr>
          <a:xfrm>
            <a:off x="2758698" y="4620042"/>
            <a:ext cx="79092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1500"/>
              <a:buFont typeface="Arial"/>
              <a:buNone/>
              <a:defRPr sz="15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9"/>
          <p:cNvSpPr txBox="1">
            <a:spLocks noGrp="1"/>
          </p:cNvSpPr>
          <p:nvPr>
            <p:ph type="body" idx="3"/>
          </p:nvPr>
        </p:nvSpPr>
        <p:spPr>
          <a:xfrm>
            <a:off x="1107309" y="4015767"/>
            <a:ext cx="5483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rial"/>
              <a:buNone/>
              <a:defRPr sz="20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rgbClr val="0066CC"/>
                </a:solidFill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0"/>
          <p:cNvSpPr txBox="1">
            <a:spLocks noGrp="1"/>
          </p:cNvSpPr>
          <p:nvPr>
            <p:ph type="title"/>
          </p:nvPr>
        </p:nvSpPr>
        <p:spPr>
          <a:xfrm>
            <a:off x="972127" y="1835088"/>
            <a:ext cx="10515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80"/>
          <p:cNvSpPr txBox="1">
            <a:spLocks noGrp="1"/>
          </p:cNvSpPr>
          <p:nvPr>
            <p:ph type="body" idx="1"/>
          </p:nvPr>
        </p:nvSpPr>
        <p:spPr>
          <a:xfrm>
            <a:off x="971550" y="2394856"/>
            <a:ext cx="105156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  <a:defRPr sz="24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8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">
  <p:cSld name="2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1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8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81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81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">
  <p:cSld name="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200"/>
              <a:buNone/>
              <a:defRPr sz="22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&amp; Content">
  <p:cSld name="2_Title, Subtitle &amp; Conte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2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2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51249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None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8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p82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82"/>
          <p:cNvSpPr txBox="1">
            <a:spLocks noGrp="1"/>
          </p:cNvSpPr>
          <p:nvPr>
            <p:ph type="body" idx="3"/>
          </p:nvPr>
        </p:nvSpPr>
        <p:spPr>
          <a:xfrm>
            <a:off x="6313170" y="1361190"/>
            <a:ext cx="51249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 Line &amp; Content">
  <p:cSld name="1_Title 1 Lin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3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8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83"/>
          <p:cNvSpPr>
            <a:spLocks noGrp="1"/>
          </p:cNvSpPr>
          <p:nvPr>
            <p:ph type="pic" idx="2"/>
          </p:nvPr>
        </p:nvSpPr>
        <p:spPr>
          <a:xfrm>
            <a:off x="971550" y="1362456"/>
            <a:ext cx="105411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83"/>
          <p:cNvSpPr txBox="1">
            <a:spLocks noGrp="1"/>
          </p:cNvSpPr>
          <p:nvPr>
            <p:ph type="body" idx="1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">
  <p:cSld name="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85"/>
          <p:cNvSpPr txBox="1">
            <a:spLocks noGrp="1"/>
          </p:cNvSpPr>
          <p:nvPr>
            <p:ph type="body" idx="1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85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">
  <p:cSld name="2_Title, Subtitle &amp; Content 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86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">
  <p:cSld name="2_Title, Subtitle &amp; Content 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7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8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87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4">
  <p:cSld name="2_Title, Subtitle &amp; Content 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8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8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88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5">
  <p:cSld name="2_Title, Subtitle &amp; Content 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8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8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6">
  <p:cSld name="2_Title, Subtitle &amp; Content 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0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9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90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7">
  <p:cSld name="2_Title, Subtitle &amp; Content 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1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9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91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3">
  <p:cSld name="2_Title, Subtitle &amp; Content 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8">
  <p:cSld name="2_Title, Subtitle &amp; Content 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9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9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9">
  <p:cSld name="2_Title, Subtitle &amp; Content 2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3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9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93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0">
  <p:cSld name="2_Title, Subtitle &amp; Content 2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4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9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94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1">
  <p:cSld name="2_Title, Subtitle &amp; Content 2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9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9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2">
  <p:cSld name="2_Title, Subtitle &amp; Content 2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9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9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3">
  <p:cSld name="2_Title, Subtitle &amp; Content 2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7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9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97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Lines &amp; Content">
  <p:cSld name="Title 2 Lines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8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9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4">
  <p:cSld name="2_Title, Subtitle &amp; Content 2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9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p9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 1">
  <p:cSld name="2_Title, Subtitle &amp;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0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10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100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100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5">
  <p:cSld name="2_Title, Subtitle &amp; Content 2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1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10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101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4">
  <p:cSld name="2_Title, Subtitle &amp; Content 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6">
  <p:cSld name="2_Title, Subtitle &amp; Content 2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10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10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7">
  <p:cSld name="2_Title, Subtitle &amp; Content 2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3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10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103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8">
  <p:cSld name="2_Title, Subtitle &amp; Conten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4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8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10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9">
  <p:cSld name="2_Title, Subtitle &amp; Content 2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5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10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105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0">
  <p:cSld name="2_Title, Subtitle &amp; Content 2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10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10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1">
  <p:cSld name="2_Title, Subtitle &amp; Conte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7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10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107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2">
  <p:cSld name="2_Title, Subtitle &amp; Content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8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10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p108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3">
  <p:cSld name="2_Title, Subtitle &amp; Content 2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9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10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p109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4">
  <p:cSld name="2_Title, Subtitle &amp; Content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110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1 2">
  <p:cSld name="1_Title, Subtitl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1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11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646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111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111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5">
  <p:cSld name="2_Title, Subtitle &amp; Content 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800"/>
              <a:buChar char="•"/>
              <a:defRPr sz="18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5">
  <p:cSld name="2_Title, Subtitle &amp; Content 2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2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112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112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6">
  <p:cSld name="2_Title, Subtitle &amp; Content 2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113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Google Shape;482;p113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4"/>
          <p:cNvSpPr txBox="1">
            <a:spLocks noGrp="1"/>
          </p:cNvSpPr>
          <p:nvPr>
            <p:ph type="ctrTitle"/>
          </p:nvPr>
        </p:nvSpPr>
        <p:spPr>
          <a:xfrm>
            <a:off x="1524000" y="3077521"/>
            <a:ext cx="9144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14"/>
          <p:cNvSpPr txBox="1">
            <a:spLocks noGrp="1"/>
          </p:cNvSpPr>
          <p:nvPr>
            <p:ph type="subTitle" idx="1"/>
          </p:nvPr>
        </p:nvSpPr>
        <p:spPr>
          <a:xfrm>
            <a:off x="1524000" y="3551164"/>
            <a:ext cx="91440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6" name="Google Shape;486;p114"/>
          <p:cNvSpPr txBox="1">
            <a:spLocks noGrp="1"/>
          </p:cNvSpPr>
          <p:nvPr>
            <p:ph type="body" idx="2"/>
          </p:nvPr>
        </p:nvSpPr>
        <p:spPr>
          <a:xfrm>
            <a:off x="2758698" y="4502475"/>
            <a:ext cx="79092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1500"/>
              <a:buFont typeface="Arial"/>
              <a:buNone/>
              <a:defRPr sz="15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114"/>
          <p:cNvSpPr txBox="1">
            <a:spLocks noGrp="1"/>
          </p:cNvSpPr>
          <p:nvPr>
            <p:ph type="body" idx="3"/>
          </p:nvPr>
        </p:nvSpPr>
        <p:spPr>
          <a:xfrm>
            <a:off x="1482429" y="3891609"/>
            <a:ext cx="50340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0066CC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1_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5"/>
          <p:cNvSpPr txBox="1">
            <a:spLocks noGrp="1"/>
          </p:cNvSpPr>
          <p:nvPr>
            <p:ph type="title"/>
          </p:nvPr>
        </p:nvSpPr>
        <p:spPr>
          <a:xfrm>
            <a:off x="972127" y="1835088"/>
            <a:ext cx="105156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15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7">
  <p:cSld name="2_Title, Subtitle &amp; Content 2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6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116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116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8">
  <p:cSld name="2_Title, Subtitle &amp; Content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7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7" name="Google Shape;497;p117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 1">
  <p:cSld name="2_Title, Subtitle &amp; Content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8"/>
          <p:cNvSpPr txBox="1">
            <a:spLocks noGrp="1"/>
          </p:cNvSpPr>
          <p:nvPr>
            <p:ph type="body" idx="1"/>
          </p:nvPr>
        </p:nvSpPr>
        <p:spPr>
          <a:xfrm>
            <a:off x="971550" y="1361190"/>
            <a:ext cx="105156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118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1" name="Google Shape;501;p118"/>
          <p:cNvSpPr txBox="1">
            <a:spLocks noGrp="1"/>
          </p:cNvSpPr>
          <p:nvPr>
            <p:ph type="body" idx="2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118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1 Line &amp; Content 1">
  <p:cSld name="2_Title 1 Line &amp;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9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19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119"/>
          <p:cNvSpPr>
            <a:spLocks noGrp="1"/>
          </p:cNvSpPr>
          <p:nvPr>
            <p:ph type="pic" idx="2"/>
          </p:nvPr>
        </p:nvSpPr>
        <p:spPr>
          <a:xfrm>
            <a:off x="971550" y="1362456"/>
            <a:ext cx="105411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119"/>
          <p:cNvSpPr txBox="1">
            <a:spLocks noGrp="1"/>
          </p:cNvSpPr>
          <p:nvPr>
            <p:ph type="body" idx="1"/>
          </p:nvPr>
        </p:nvSpPr>
        <p:spPr>
          <a:xfrm>
            <a:off x="849630" y="838200"/>
            <a:ext cx="10515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66CC"/>
              </a:buClr>
              <a:buSzPts val="2300"/>
              <a:buNone/>
              <a:defRPr sz="23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2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20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1150" algn="l" rtl="0">
              <a:spcBef>
                <a:spcPts val="700"/>
              </a:spcBef>
              <a:spcAft>
                <a:spcPts val="0"/>
              </a:spcAft>
              <a:buSzPts val="1300"/>
              <a:buChar char="•"/>
              <a:defRPr/>
            </a:lvl1pPr>
            <a:lvl2pPr marL="914400" lvl="1" indent="-311150" algn="l" rtl="0">
              <a:spcBef>
                <a:spcPts val="50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11150" algn="l" rtl="0">
              <a:spcBef>
                <a:spcPts val="500"/>
              </a:spcBef>
              <a:spcAft>
                <a:spcPts val="0"/>
              </a:spcAft>
              <a:buSzPts val="1300"/>
              <a:buChar char="•"/>
              <a:defRPr/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6pPr>
            <a:lvl7pPr marL="3200400" lvl="6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7pPr>
            <a:lvl8pPr marL="3657600" lvl="7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8pPr>
            <a:lvl9pPr marL="4114800" lvl="8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120"/>
          <p:cNvSpPr txBox="1"/>
          <p:nvPr/>
        </p:nvSpPr>
        <p:spPr>
          <a:xfrm>
            <a:off x="1048091" y="6367046"/>
            <a:ext cx="57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600" b="0" i="0" u="none" strike="noStrike" cap="none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ontent 29">
  <p:cSld name="2_Title, Subtitle &amp; Content 2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1"/>
          <p:cNvSpPr txBox="1">
            <a:spLocks noGrp="1"/>
          </p:cNvSpPr>
          <p:nvPr>
            <p:ph type="body" idx="1"/>
          </p:nvPr>
        </p:nvSpPr>
        <p:spPr>
          <a:xfrm>
            <a:off x="971550" y="1133475"/>
            <a:ext cx="105156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900"/>
              <a:buChar char="•"/>
              <a:defRPr sz="1900" b="0" i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121"/>
          <p:cNvSpPr txBox="1"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121"/>
          <p:cNvSpPr txBox="1">
            <a:spLocks noGrp="1"/>
          </p:cNvSpPr>
          <p:nvPr>
            <p:ph type="title"/>
          </p:nvPr>
        </p:nvSpPr>
        <p:spPr>
          <a:xfrm>
            <a:off x="972127" y="347853"/>
            <a:ext cx="10515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55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59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97.xml"/><Relationship Id="rId54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8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57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56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5" r:id="rId34"/>
    <p:sldLayoutId id="2147483686" r:id="rId35"/>
    <p:sldLayoutId id="2147483687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8" r:id="rId55"/>
    <p:sldLayoutId id="2147483709" r:id="rId5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59" r:id="rId37"/>
    <p:sldLayoutId id="2147483760" r:id="rId38"/>
    <p:sldLayoutId id="2147483761" r:id="rId39"/>
    <p:sldLayoutId id="2147483762" r:id="rId40"/>
    <p:sldLayoutId id="2147483763" r:id="rId41"/>
    <p:sldLayoutId id="2147483764" r:id="rId42"/>
    <p:sldLayoutId id="2147483765" r:id="rId43"/>
    <p:sldLayoutId id="2147483766" r:id="rId44"/>
    <p:sldLayoutId id="2147483767" r:id="rId45"/>
    <p:sldLayoutId id="2147483768" r:id="rId46"/>
    <p:sldLayoutId id="2147483769" r:id="rId47"/>
    <p:sldLayoutId id="2147483770" r:id="rId48"/>
    <p:sldLayoutId id="2147483771" r:id="rId49"/>
    <p:sldLayoutId id="2147483772" r:id="rId50"/>
    <p:sldLayoutId id="2147483773" r:id="rId51"/>
    <p:sldLayoutId id="2147483774" r:id="rId52"/>
    <p:sldLayoutId id="2147483775" r:id="rId53"/>
    <p:sldLayoutId id="2147483776" r:id="rId54"/>
    <p:sldLayoutId id="2147483777" r:id="rId55"/>
    <p:sldLayoutId id="2147483778" r:id="rId56"/>
    <p:sldLayoutId id="2147483779" r:id="rId57"/>
    <p:sldLayoutId id="2147483780" r:id="rId58"/>
    <p:sldLayoutId id="2147483781" r:id="rId5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38"/>
          <p:cNvSpPr txBox="1">
            <a:spLocks noGrp="1"/>
          </p:cNvSpPr>
          <p:nvPr>
            <p:ph type="ctrTitle"/>
          </p:nvPr>
        </p:nvSpPr>
        <p:spPr>
          <a:xfrm>
            <a:off x="1185649" y="3097935"/>
            <a:ext cx="9393013" cy="20153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/>
            </a:br>
            <a:r>
              <a:rPr lang="en-US" sz="2600" dirty="0"/>
              <a:t>ED-Hospital Best Practices  Overview</a:t>
            </a: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44"/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ED Best Practices Incentive Policy Development</a:t>
            </a:r>
            <a:endParaRPr sz="2400" b="1" dirty="0"/>
          </a:p>
        </p:txBody>
      </p:sp>
      <p:sp>
        <p:nvSpPr>
          <p:cNvPr id="651" name="Google Shape;651;p144"/>
          <p:cNvSpPr txBox="1">
            <a:spLocks noGrp="1"/>
          </p:cNvSpPr>
          <p:nvPr>
            <p:ph type="body" idx="1"/>
          </p:nvPr>
        </p:nvSpPr>
        <p:spPr>
          <a:xfrm>
            <a:off x="291100" y="1133475"/>
            <a:ext cx="11079300" cy="54821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/>
              <a:t>Commission Leadership Directive:</a:t>
            </a:r>
          </a:p>
          <a:p>
            <a:pPr marL="0" indent="0">
              <a:buNone/>
            </a:pPr>
            <a:r>
              <a:rPr lang="en-US" sz="1800" b="1" dirty="0"/>
              <a:t>  Initial Directive: </a:t>
            </a:r>
            <a:r>
              <a:rPr lang="en-US" sz="1800" dirty="0"/>
              <a:t>Identify 3-5 best practice measures that will constitute a +/- 1% revenue at risk program for CY 2025 performance.  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700" b="1" dirty="0"/>
              <a:t>Current Proposal:  </a:t>
            </a:r>
            <a:r>
              <a:rPr lang="en-US" sz="1700" dirty="0"/>
              <a:t>CY2025 Monitor, No revenue at risk, accountability metric for implementation/reporting (this proposal is not yet approved by the HSCRC commission, will be discussed at 12/11 HSCRC Commission meeting </a:t>
            </a: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/>
              <a:t>Policy Goal:</a:t>
            </a:r>
            <a:endParaRPr sz="1800" b="1" dirty="0"/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Develop structural or process measures that will address systematically longer ED length of stay (LOS) in the State. 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Promote adoption of hospital best practices by providing GBR financial incentives.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800" dirty="0"/>
              <a:t>Align hospital initiatives with the goals of the ED Wait Time Reduction Commission.</a:t>
            </a:r>
            <a:endParaRPr sz="1800" dirty="0"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Subgroup Purpose:</a:t>
            </a:r>
            <a:endParaRPr sz="1800" b="1" dirty="0"/>
          </a:p>
          <a:p>
            <a:pPr marL="571500" lvl="0" indent="-457200" algn="l" rtl="0">
              <a:spcBef>
                <a:spcPts val="11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1800" b="1" dirty="0"/>
              <a:t>Develop a set of hospital best practices and scoring criteria to improve overall hospital throughput and reduce ED length of stay </a:t>
            </a:r>
          </a:p>
          <a:p>
            <a:pPr marL="571500" lvl="0" indent="-457200" algn="l" rtl="0">
              <a:spcBef>
                <a:spcPts val="11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1800" dirty="0"/>
              <a:t>Advise on revenue at-risk and scaled financial incentives 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en-US" sz="1800" dirty="0"/>
              <a:t>Provide input on data collection and auditing</a:t>
            </a:r>
            <a:endParaRPr sz="18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2" name="Google Shape;652;p144"/>
          <p:cNvSpPr txBox="1">
            <a:spLocks noGrp="1"/>
          </p:cNvSpPr>
          <p:nvPr>
            <p:ph type="sldNum" idx="12"/>
          </p:nvPr>
        </p:nvSpPr>
        <p:spPr>
          <a:xfrm>
            <a:off x="11487717" y="6164140"/>
            <a:ext cx="57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53" name="Google Shape;653;p144"/>
          <p:cNvSpPr/>
          <p:nvPr/>
        </p:nvSpPr>
        <p:spPr>
          <a:xfrm>
            <a:off x="8635917" y="112143"/>
            <a:ext cx="3419874" cy="101636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/>
              <a:t>Draft Policy December 2024</a:t>
            </a: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/>
              <a:t>Final Policy February 2025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*</a:t>
            </a:r>
            <a:r>
              <a:rPr lang="en-US" sz="1200"/>
              <a:t>Status update will be provided after Nov Commission meeting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>
          <a:extLst>
            <a:ext uri="{FF2B5EF4-FFF2-40B4-BE49-F238E27FC236}">
              <a16:creationId xmlns:a16="http://schemas.microsoft.com/office/drawing/2014/main" id="{26EF7D0E-4FDF-F1AF-5FD5-7B3A722F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44">
            <a:extLst>
              <a:ext uri="{FF2B5EF4-FFF2-40B4-BE49-F238E27FC236}">
                <a16:creationId xmlns:a16="http://schemas.microsoft.com/office/drawing/2014/main" id="{7C398709-6E77-5237-8BFE-C04BD955F5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127" y="347852"/>
            <a:ext cx="10515600" cy="8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Model structure </a:t>
            </a:r>
            <a:endParaRPr b="1" dirty="0"/>
          </a:p>
        </p:txBody>
      </p:sp>
      <p:sp>
        <p:nvSpPr>
          <p:cNvPr id="651" name="Google Shape;651;p144">
            <a:extLst>
              <a:ext uri="{FF2B5EF4-FFF2-40B4-BE49-F238E27FC236}">
                <a16:creationId xmlns:a16="http://schemas.microsoft.com/office/drawing/2014/main" id="{69A19644-B681-710E-2013-391EDCFE6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8417" y="784652"/>
            <a:ext cx="11079300" cy="54821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285750" indent="-285750"/>
            <a:r>
              <a:rPr lang="en-US" b="1" dirty="0"/>
              <a:t>Models reviewed by the subgroup:</a:t>
            </a:r>
          </a:p>
          <a:p>
            <a:pPr marL="742950" lvl="1" indent="-285750"/>
            <a:r>
              <a:rPr lang="en-US" sz="2000" b="1" dirty="0">
                <a:solidFill>
                  <a:schemeClr val="accent2"/>
                </a:solidFill>
              </a:rPr>
              <a:t>**Monitor only for CY25 with accountability measures in place related to implementation of best practices; transition to revenue at risk in CY26 after monitoring period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    **this is the model selected by the subgroup to present in the draft policy, still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    requires HSCRC Commission approval.</a:t>
            </a:r>
          </a:p>
          <a:p>
            <a:pPr marL="742950" lvl="1" indent="-285750"/>
            <a:r>
              <a:rPr lang="en-US" sz="2000" dirty="0"/>
              <a:t>Revenue at risk/ penalty reward model tied directly to best practices tiers with x % revenue at risk; HSCRC Commission proposed 1% initially but we can counter propose a lower %</a:t>
            </a:r>
          </a:p>
          <a:p>
            <a:pPr marL="742950" lvl="1" indent="-285750"/>
            <a:r>
              <a:rPr lang="en-US" sz="2000" dirty="0"/>
              <a:t>No incentive tied to best practices, BUT increase incentive/penalty for ED LOS outcome measure in QBR</a:t>
            </a:r>
          </a:p>
          <a:p>
            <a:pPr marL="914400" lvl="2" indent="0">
              <a:buNone/>
            </a:pPr>
            <a:r>
              <a:rPr lang="en-US" sz="1200" b="1" dirty="0"/>
              <a:t>*</a:t>
            </a:r>
            <a:r>
              <a:rPr lang="en-US" sz="1200" dirty="0"/>
              <a:t>Note:  If no significant improvement in ED LOS occurs in CY25, an increased weight in QBR would be anticipated separate from the best practices consideration.</a:t>
            </a:r>
          </a:p>
          <a:p>
            <a:pPr marL="914400" lvl="2" indent="0">
              <a:buNone/>
            </a:pPr>
            <a:r>
              <a:rPr lang="en-US" sz="1200" dirty="0"/>
              <a:t>  </a:t>
            </a:r>
            <a:endParaRPr lang="en-US" sz="1200" b="1" dirty="0"/>
          </a:p>
        </p:txBody>
      </p:sp>
      <p:sp>
        <p:nvSpPr>
          <p:cNvPr id="652" name="Google Shape;652;p144">
            <a:extLst>
              <a:ext uri="{FF2B5EF4-FFF2-40B4-BE49-F238E27FC236}">
                <a16:creationId xmlns:a16="http://schemas.microsoft.com/office/drawing/2014/main" id="{FE938964-63C8-941D-10AE-78E8AA9BC6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87717" y="6164140"/>
            <a:ext cx="57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64653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9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3D7D-B109-DEF9-543F-1560334B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Six Best Practices Selected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35E87-D88D-88F8-7DF8-C377078B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945" y="1011675"/>
            <a:ext cx="10515600" cy="4055741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indent="0" algn="l">
              <a:lnSpc>
                <a:spcPct val="100000"/>
              </a:lnSpc>
              <a:buNone/>
            </a:pPr>
            <a:r>
              <a:rPr lang="en-US" sz="1600" b="0" i="0" dirty="0">
                <a:solidFill>
                  <a:schemeClr val="tx1"/>
                </a:solidFill>
                <a:effectLst/>
              </a:rPr>
              <a:t>Based on discussion </a:t>
            </a:r>
            <a:r>
              <a:rPr lang="en-US" sz="1600" dirty="0">
                <a:solidFill>
                  <a:schemeClr val="tx1"/>
                </a:solidFill>
              </a:rPr>
              <a:t>with subgroup,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we will recommend picking 3 interventions from a drop-down menu of 6 interventions. 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 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</a:rPr>
              <a:t>Patient flow throughput PI council 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</a:rPr>
              <a:t>Bed capacity Alert Process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</a:rPr>
              <a:t>Interdisciplinary Rounds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</a:rPr>
              <a:t>Standard Daily/Shift Huddles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Establishing Clinical Pathways 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/>
                </a:solidFill>
                <a:effectLst/>
              </a:rPr>
              <a:t>Expedited Care Bucket (inclusive of expediting team, rapid medical evaluation team, rapid medical evaluation unit and patient observation management)</a:t>
            </a:r>
          </a:p>
          <a:p>
            <a:pPr marL="101600" indent="0" algn="l">
              <a:lnSpc>
                <a:spcPct val="100000"/>
              </a:lnSpc>
              <a:buNone/>
            </a:pPr>
            <a:endParaRPr lang="en-US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DC240-44A7-619A-437B-CD7DE3E942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861251A-24EB-BFF0-0F9B-7FA358C862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12550" y="6213474"/>
            <a:ext cx="578100" cy="3651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2C104-4B19-1B30-1140-1A529A4B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Discussion of Tiers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08D9E5-8D6A-FF56-FDFE-4A7212B5E2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81325"/>
            <a:ext cx="5067300" cy="4352544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600" b="0" i="0" u="none" strike="noStrike" kern="100" cap="none" dirty="0">
                <a:effectLst/>
              </a:rPr>
              <a:t> </a:t>
            </a:r>
            <a:endParaRPr lang="en-US" sz="1800" b="0" i="0" u="none" strike="noStrike" cap="none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3 Tiers, Tier 3 more heavily weighted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Example below: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Tier 1—1 point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Tier 2-up to 4 points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Tier 3—up to 10 points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Specific KPIs with defined targets built into each tier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b="0" i="0" u="none" strike="noStrike" cap="none" dirty="0"/>
              <a:t>Points assigned to tiers above are examples, please feel free to make recommendations for point allocation in each tier</a:t>
            </a:r>
          </a:p>
        </p:txBody>
      </p:sp>
      <p:pic>
        <p:nvPicPr>
          <p:cNvPr id="5" name="Graphic 4" descr="Hierarchy outline">
            <a:extLst>
              <a:ext uri="{FF2B5EF4-FFF2-40B4-BE49-F238E27FC236}">
                <a16:creationId xmlns:a16="http://schemas.microsoft.com/office/drawing/2014/main" id="{1B2D7EB3-64ED-8D68-99C1-2FC9676D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9059" y="647948"/>
            <a:ext cx="4352544" cy="4352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7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33831-C5CE-5922-1020-B3C7B152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579B2-3E0D-34AC-6F29-AD7C958C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273" y="948753"/>
            <a:ext cx="10515600" cy="5243618"/>
          </a:xfrm>
        </p:spPr>
        <p:txBody>
          <a:bodyPr>
            <a:normAutofit/>
          </a:bodyPr>
          <a:lstStyle/>
          <a:p>
            <a:r>
              <a:rPr lang="en-US" dirty="0"/>
              <a:t>Interdisciplinary Rounds </a:t>
            </a:r>
          </a:p>
          <a:p>
            <a:pPr marL="56515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Tier 1—Documentation of Interdisciplinary rounds performed with a target of x% </a:t>
            </a:r>
          </a:p>
          <a:p>
            <a:pPr lvl="1"/>
            <a:r>
              <a:rPr lang="en-US" sz="1800" dirty="0"/>
              <a:t>Tier 2—Tier 1 requirement plus Documentation of discharge planning initiated Day 1</a:t>
            </a:r>
          </a:p>
          <a:p>
            <a:pPr lvl="1"/>
            <a:r>
              <a:rPr lang="en-US" sz="1800" dirty="0"/>
              <a:t>Tier 3—Tier 1 &amp; 2 requirements and as clinically necessary:</a:t>
            </a:r>
          </a:p>
          <a:p>
            <a:pPr lvl="2"/>
            <a:r>
              <a:rPr lang="en-US" sz="1800" dirty="0"/>
              <a:t> PT eval ordered or initiated by x day/ time</a:t>
            </a:r>
          </a:p>
          <a:p>
            <a:pPr lvl="2"/>
            <a:r>
              <a:rPr lang="en-US" sz="1800" dirty="0"/>
              <a:t>specialist consult occurs within 24 hours of order</a:t>
            </a:r>
          </a:p>
          <a:p>
            <a:pPr lvl="2"/>
            <a:r>
              <a:rPr lang="en-US" sz="1800" dirty="0"/>
              <a:t>SDOH Screening Day 1, target x % </a:t>
            </a:r>
          </a:p>
          <a:p>
            <a:pPr lvl="2"/>
            <a:r>
              <a:rPr lang="en-US" sz="1800" dirty="0"/>
              <a:t>Positive SDOH screening has referral triggered within x timeframe </a:t>
            </a:r>
          </a:p>
          <a:p>
            <a:pPr lvl="2"/>
            <a:r>
              <a:rPr lang="en-US" sz="1800" dirty="0"/>
              <a:t>Prior auth initiated for post-acute placement by x day/time</a:t>
            </a:r>
          </a:p>
          <a:p>
            <a:pPr lvl="2"/>
            <a:r>
              <a:rPr lang="en-US" sz="1800" dirty="0"/>
              <a:t>Pharmacy IV to PO conversion accepted, target x%</a:t>
            </a:r>
          </a:p>
          <a:p>
            <a:pPr marL="1022350" lvl="2" indent="0">
              <a:buNone/>
            </a:pPr>
            <a:r>
              <a:rPr lang="en-US" sz="1800" dirty="0"/>
              <a:t>**these are suggestions for the purpose of discussion only; actual measures and tiers will be developed by the designated small group</a:t>
            </a:r>
          </a:p>
          <a:p>
            <a:pPr marL="1022350" lvl="2" indent="0">
              <a:buNone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8364A4-CC21-CA6A-DA61-EA9A2165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Example of Tiers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51178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4F816-8189-B6AB-371C-F6E043B1D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854" y="1984637"/>
            <a:ext cx="10466400" cy="3906412"/>
          </a:xfrm>
        </p:spPr>
        <p:txBody>
          <a:bodyPr>
            <a:normAutofit/>
          </a:bodyPr>
          <a:lstStyle/>
          <a:p>
            <a:r>
              <a:rPr lang="en-US" sz="1800" dirty="0"/>
              <a:t>Continue development of measure definition, tiers, and targets</a:t>
            </a:r>
          </a:p>
          <a:p>
            <a:r>
              <a:rPr lang="en-US" sz="1800" dirty="0"/>
              <a:t>Hospital collaboration groups identified to work on Best Practices 11/15</a:t>
            </a:r>
          </a:p>
          <a:p>
            <a:r>
              <a:rPr lang="en-US" sz="1800" dirty="0"/>
              <a:t>ED Hospital Throughput Best Practice Subgroup check-in on 11/22</a:t>
            </a:r>
          </a:p>
          <a:p>
            <a:r>
              <a:rPr lang="en-US" sz="1800" dirty="0"/>
              <a:t>ED Best Practice Throughput Subgroup meeting to review tier development on 12/3</a:t>
            </a:r>
          </a:p>
          <a:p>
            <a:r>
              <a:rPr lang="en-US" sz="1800" dirty="0"/>
              <a:t>Draft policy submitted for review on 12/4 and presented to HSCRC Commission on 12/11</a:t>
            </a:r>
          </a:p>
          <a:p>
            <a:r>
              <a:rPr lang="en-US" sz="1800" dirty="0"/>
              <a:t>Comment period and continued tier and measure development from 12/11 to 1/22</a:t>
            </a:r>
          </a:p>
          <a:p>
            <a:r>
              <a:rPr lang="en-US" sz="1800" dirty="0"/>
              <a:t>Final policy presented to HSCRC Commission on 2/12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D4818-8C40-70C4-216F-3FC2E584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78148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889"/>
      </a:dk1>
      <a:lt1>
        <a:srgbClr val="FFFFFF"/>
      </a:lt1>
      <a:dk2>
        <a:srgbClr val="001938"/>
      </a:dk2>
      <a:lt2>
        <a:srgbClr val="FFFFFF"/>
      </a:lt2>
      <a:accent1>
        <a:srgbClr val="2E95FF"/>
      </a:accent1>
      <a:accent2>
        <a:srgbClr val="55AAFF"/>
      </a:accent2>
      <a:accent3>
        <a:srgbClr val="D1EAFF"/>
      </a:accent3>
      <a:accent4>
        <a:srgbClr val="347708"/>
      </a:accent4>
      <a:accent5>
        <a:srgbClr val="85BF16"/>
      </a:accent5>
      <a:accent6>
        <a:srgbClr val="CDE2A3"/>
      </a:accent6>
      <a:hlink>
        <a:srgbClr val="538E09"/>
      </a:hlink>
      <a:folHlink>
        <a:srgbClr val="3377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3889"/>
      </a:dk1>
      <a:lt1>
        <a:srgbClr val="FFFFFF"/>
      </a:lt1>
      <a:dk2>
        <a:srgbClr val="001938"/>
      </a:dk2>
      <a:lt2>
        <a:srgbClr val="FFFFFF"/>
      </a:lt2>
      <a:accent1>
        <a:srgbClr val="2E95FF"/>
      </a:accent1>
      <a:accent2>
        <a:srgbClr val="55AAFF"/>
      </a:accent2>
      <a:accent3>
        <a:srgbClr val="D1EAFF"/>
      </a:accent3>
      <a:accent4>
        <a:srgbClr val="347708"/>
      </a:accent4>
      <a:accent5>
        <a:srgbClr val="85BF16"/>
      </a:accent5>
      <a:accent6>
        <a:srgbClr val="CDE2A3"/>
      </a:accent6>
      <a:hlink>
        <a:srgbClr val="538E09"/>
      </a:hlink>
      <a:folHlink>
        <a:srgbClr val="3377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40D51286D8B4D9C836A50BBB33558" ma:contentTypeVersion="2" ma:contentTypeDescription="Create a new document." ma:contentTypeScope="" ma:versionID="d14e5c4da1db565cb04c30bec4da99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977A11-39E0-4CAD-AE33-C2A1FA481B9C}"/>
</file>

<file path=customXml/itemProps2.xml><?xml version="1.0" encoding="utf-8"?>
<ds:datastoreItem xmlns:ds="http://schemas.openxmlformats.org/officeDocument/2006/customXml" ds:itemID="{766E9470-94E1-4A3B-AFAA-2E36D70C73BD}"/>
</file>

<file path=customXml/itemProps3.xml><?xml version="1.0" encoding="utf-8"?>
<ds:datastoreItem xmlns:ds="http://schemas.openxmlformats.org/officeDocument/2006/customXml" ds:itemID="{19F7804E-6B08-438B-86D3-896C5DDCA17C}"/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669</Words>
  <Application>Microsoft Office PowerPoint</Application>
  <PresentationFormat>Widescreen</PresentationFormat>
  <Paragraphs>72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Century Gothic</vt:lpstr>
      <vt:lpstr>Arial</vt:lpstr>
      <vt:lpstr>Source Serif Pro</vt:lpstr>
      <vt:lpstr>Gill Sans</vt:lpstr>
      <vt:lpstr>Raleway Light</vt:lpstr>
      <vt:lpstr>Calibri</vt:lpstr>
      <vt:lpstr>Office Theme</vt:lpstr>
      <vt:lpstr>Office Theme</vt:lpstr>
      <vt:lpstr> ED-Hospital Best Practices  Overview   </vt:lpstr>
      <vt:lpstr>ED Best Practices Incentive Policy Development</vt:lpstr>
      <vt:lpstr>Model structure </vt:lpstr>
      <vt:lpstr>Final Six Best Practices Selected</vt:lpstr>
      <vt:lpstr>Discussion of Tiers</vt:lpstr>
      <vt:lpstr>Example of Tiers for Discussion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Department Subgroup 2: ED-Hospital Best Practices Policy Development</dc:title>
  <dc:creator>Damaria Smith;Alyson Schuster</dc:creator>
  <cp:lastModifiedBy>Tina Simmons</cp:lastModifiedBy>
  <cp:revision>12</cp:revision>
  <dcterms:modified xsi:type="dcterms:W3CDTF">2024-11-15T20:28:54Z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0x0101005AD40D51286D8B4D9C836A50BBB33558</vt:lpwstr>
  </property>
</Properties>
</file>