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Bookman Old Style" panose="02050604050505020204" pitchFamily="18" charset="0"/>
      <p:regular r:id="rId33"/>
      <p:bold r:id="rId34"/>
      <p:italic r:id="rId35"/>
      <p:boldItalic r:id="rId36"/>
    </p:embeddedFont>
    <p:embeddedFont>
      <p:font typeface="Gill Sans" panose="020B0604020202020204" charset="0"/>
      <p:regular r:id="rId37"/>
      <p:bold r:id="rId38"/>
    </p:embeddedFont>
    <p:embeddedFont>
      <p:font typeface="Raleway" pitchFamily="2" charset="0"/>
      <p:regular r:id="rId39"/>
      <p:bold r:id="rId40"/>
      <p:italic r:id="rId41"/>
      <p:boldItalic r:id="rId42"/>
    </p:embeddedFont>
    <p:embeddedFont>
      <p:font typeface="Raleway Light"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XXj8kKoE4/xJlhC2Xb1XE27Wb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8D8641-EA68-4D7B-AA65-151098EEB6F5}">
  <a:tblStyle styleId="{CC8D8641-EA68-4D7B-AA65-151098EEB6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0" d="100"/>
          <a:sy n="160" d="100"/>
        </p:scale>
        <p:origin x="2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925fe42b6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925fe42b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9f4c8477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9f4c8477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925fe42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c925fe42b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71499810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c7149981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71499810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c71499810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7149981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c7149981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71499810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71499810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71499810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71499810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71499810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c71499810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7a219c23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f7a219c23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da1c2104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2cda1c21047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da1c21047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2cda1c21047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9f4c8477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c9f4c8477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c9f4c847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c9f4c847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9f4c8477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c9f4c8477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9f4c8477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c9f4c8477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0"/>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0"/>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 name="Google Shape;15;p20"/>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400">
                <a:solidFill>
                  <a:srgbClr val="0066CC"/>
                </a:solidFil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mp; Content 2">
  <p:cSld name="1_Title, Subtitle &amp; Conten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9"/>
          <p:cNvSpPr txBox="1">
            <a:spLocks noGrp="1"/>
          </p:cNvSpPr>
          <p:nvPr>
            <p:ph type="body" idx="1"/>
          </p:nvPr>
        </p:nvSpPr>
        <p:spPr>
          <a:xfrm>
            <a:off x="728663" y="1020893"/>
            <a:ext cx="78867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29"/>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29"/>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29"/>
          <p:cNvSpPr txBox="1">
            <a:spLocks noGrp="1"/>
          </p:cNvSpPr>
          <p:nvPr>
            <p:ph type="title"/>
          </p:nvPr>
        </p:nvSpPr>
        <p:spPr>
          <a:xfrm>
            <a:off x="729095" y="260889"/>
            <a:ext cx="7886700" cy="759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ubtitle &amp; Content 1">
  <p:cSld name="2_Title, Subtitle &amp; Content 2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30"/>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30"/>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30"/>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30"/>
          <p:cNvSpPr txBox="1">
            <a:spLocks noGrp="1"/>
          </p:cNvSpPr>
          <p:nvPr>
            <p:ph type="body" idx="3"/>
          </p:nvPr>
        </p:nvSpPr>
        <p:spPr>
          <a:xfrm>
            <a:off x="4791075"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1"/>
          <p:cNvSpPr txBox="1">
            <a:spLocks noGrp="1"/>
          </p:cNvSpPr>
          <p:nvPr>
            <p:ph type="body" idx="1"/>
          </p:nvPr>
        </p:nvSpPr>
        <p:spPr>
          <a:xfrm>
            <a:off x="728663" y="850111"/>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31"/>
          <p:cNvSpPr txBox="1">
            <a:spLocks noGrp="1"/>
          </p:cNvSpPr>
          <p:nvPr>
            <p:ph type="sldNum" idx="12"/>
          </p:nvPr>
        </p:nvSpPr>
        <p:spPr>
          <a:xfrm>
            <a:off x="8634412" y="4660110"/>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3889"/>
              </a:buClr>
              <a:buSzPts val="1200"/>
              <a:buFont typeface="Arial"/>
              <a:buNone/>
              <a:defRPr sz="12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2" name="Google Shape;62;p31"/>
          <p:cNvSpPr txBox="1">
            <a:spLocks noGrp="1"/>
          </p:cNvSpPr>
          <p:nvPr>
            <p:ph type="title"/>
          </p:nvPr>
        </p:nvSpPr>
        <p:spPr>
          <a:xfrm>
            <a:off x="729095" y="260894"/>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457200" y="171450"/>
            <a:ext cx="8229600"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2"/>
          <p:cNvSpPr txBox="1">
            <a:spLocks noGrp="1"/>
          </p:cNvSpPr>
          <p:nvPr>
            <p:ph type="body" idx="1"/>
          </p:nvPr>
        </p:nvSpPr>
        <p:spPr>
          <a:xfrm>
            <a:off x="457200" y="964406"/>
            <a:ext cx="4040100" cy="514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SzPts val="1824"/>
              <a:buNone/>
              <a:defRPr sz="2400" b="1">
                <a:solidFill>
                  <a:schemeClr val="accent2"/>
                </a:solidFill>
              </a:defRPr>
            </a:lvl1pPr>
            <a:lvl2pPr marL="914400" lvl="1" indent="-228600" algn="l">
              <a:lnSpc>
                <a:spcPct val="90000"/>
              </a:lnSpc>
              <a:spcBef>
                <a:spcPts val="500"/>
              </a:spcBef>
              <a:spcAft>
                <a:spcPts val="0"/>
              </a:spcAft>
              <a:buSzPts val="1520"/>
              <a:buNone/>
              <a:defRPr sz="2000" b="1"/>
            </a:lvl2pPr>
            <a:lvl3pPr marL="1371600" lvl="2" indent="-228600" algn="l">
              <a:lnSpc>
                <a:spcPct val="90000"/>
              </a:lnSpc>
              <a:spcBef>
                <a:spcPts val="500"/>
              </a:spcBef>
              <a:spcAft>
                <a:spcPts val="0"/>
              </a:spcAft>
              <a:buSzPts val="1368"/>
              <a:buNone/>
              <a:defRPr sz="1800" b="1"/>
            </a:lvl3pPr>
            <a:lvl4pPr marL="1828800" lvl="3" indent="-228600" algn="l">
              <a:lnSpc>
                <a:spcPct val="90000"/>
              </a:lnSpc>
              <a:spcBef>
                <a:spcPts val="400"/>
              </a:spcBef>
              <a:spcAft>
                <a:spcPts val="0"/>
              </a:spcAft>
              <a:buSzPts val="1120"/>
              <a:buNone/>
              <a:defRPr sz="1600" b="1"/>
            </a:lvl4pPr>
            <a:lvl5pPr marL="2286000" lvl="4" indent="-228600" algn="l">
              <a:lnSpc>
                <a:spcPct val="90000"/>
              </a:lnSpc>
              <a:spcBef>
                <a:spcPts val="300"/>
              </a:spcBef>
              <a:spcAft>
                <a:spcPts val="0"/>
              </a:spcAft>
              <a:buSzPts val="1120"/>
              <a:buNone/>
              <a:defRPr sz="1600" b="1"/>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66" name="Google Shape;66;p32"/>
          <p:cNvSpPr txBox="1">
            <a:spLocks noGrp="1"/>
          </p:cNvSpPr>
          <p:nvPr>
            <p:ph type="body" idx="2"/>
          </p:nvPr>
        </p:nvSpPr>
        <p:spPr>
          <a:xfrm>
            <a:off x="4648200" y="971550"/>
            <a:ext cx="4041900" cy="514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SzPts val="1824"/>
              <a:buNone/>
              <a:defRPr sz="2400" b="1">
                <a:solidFill>
                  <a:schemeClr val="accent2"/>
                </a:solidFill>
              </a:defRPr>
            </a:lvl1pPr>
            <a:lvl2pPr marL="914400" lvl="1" indent="-228600" algn="l">
              <a:lnSpc>
                <a:spcPct val="90000"/>
              </a:lnSpc>
              <a:spcBef>
                <a:spcPts val="500"/>
              </a:spcBef>
              <a:spcAft>
                <a:spcPts val="0"/>
              </a:spcAft>
              <a:buSzPts val="1520"/>
              <a:buNone/>
              <a:defRPr sz="2000" b="1"/>
            </a:lvl2pPr>
            <a:lvl3pPr marL="1371600" lvl="2" indent="-228600" algn="l">
              <a:lnSpc>
                <a:spcPct val="90000"/>
              </a:lnSpc>
              <a:spcBef>
                <a:spcPts val="500"/>
              </a:spcBef>
              <a:spcAft>
                <a:spcPts val="0"/>
              </a:spcAft>
              <a:buSzPts val="1368"/>
              <a:buNone/>
              <a:defRPr sz="1800" b="1"/>
            </a:lvl3pPr>
            <a:lvl4pPr marL="1828800" lvl="3" indent="-228600" algn="l">
              <a:lnSpc>
                <a:spcPct val="90000"/>
              </a:lnSpc>
              <a:spcBef>
                <a:spcPts val="400"/>
              </a:spcBef>
              <a:spcAft>
                <a:spcPts val="0"/>
              </a:spcAft>
              <a:buSzPts val="1120"/>
              <a:buNone/>
              <a:defRPr sz="1600" b="1"/>
            </a:lvl4pPr>
            <a:lvl5pPr marL="2286000" lvl="4" indent="-228600" algn="l">
              <a:lnSpc>
                <a:spcPct val="90000"/>
              </a:lnSpc>
              <a:spcBef>
                <a:spcPts val="300"/>
              </a:spcBef>
              <a:spcAft>
                <a:spcPts val="0"/>
              </a:spcAft>
              <a:buSzPts val="1120"/>
              <a:buNone/>
              <a:defRPr sz="1600" b="1"/>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67" name="Google Shape;67;p32"/>
          <p:cNvSpPr txBox="1">
            <a:spLocks noGrp="1"/>
          </p:cNvSpPr>
          <p:nvPr>
            <p:ph type="dt" idx="10"/>
          </p:nvPr>
        </p:nvSpPr>
        <p:spPr>
          <a:xfrm>
            <a:off x="6400800" y="4767263"/>
            <a:ext cx="22890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32"/>
          <p:cNvSpPr txBox="1">
            <a:spLocks noGrp="1"/>
          </p:cNvSpPr>
          <p:nvPr>
            <p:ph type="ftr" idx="11"/>
          </p:nvPr>
        </p:nvSpPr>
        <p:spPr>
          <a:xfrm>
            <a:off x="2898648" y="4767263"/>
            <a:ext cx="35052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32"/>
          <p:cNvSpPr txBox="1">
            <a:spLocks noGrp="1"/>
          </p:cNvSpPr>
          <p:nvPr>
            <p:ph type="body" idx="3"/>
          </p:nvPr>
        </p:nvSpPr>
        <p:spPr>
          <a:xfrm>
            <a:off x="457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70" name="Google Shape;70;p32"/>
          <p:cNvSpPr txBox="1">
            <a:spLocks noGrp="1"/>
          </p:cNvSpPr>
          <p:nvPr>
            <p:ph type="body" idx="4"/>
          </p:nvPr>
        </p:nvSpPr>
        <p:spPr>
          <a:xfrm>
            <a:off x="4648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33"/>
          <p:cNvSpPr txBox="1">
            <a:spLocks noGrp="1"/>
          </p:cNvSpPr>
          <p:nvPr>
            <p:ph type="title"/>
          </p:nvPr>
        </p:nvSpPr>
        <p:spPr>
          <a:xfrm>
            <a:off x="457200" y="114300"/>
            <a:ext cx="8229600" cy="743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33"/>
          <p:cNvSpPr txBox="1">
            <a:spLocks noGrp="1"/>
          </p:cNvSpPr>
          <p:nvPr>
            <p:ph type="body" idx="1"/>
          </p:nvPr>
        </p:nvSpPr>
        <p:spPr>
          <a:xfrm>
            <a:off x="457200" y="914400"/>
            <a:ext cx="8229600" cy="3703200"/>
          </a:xfrm>
          <a:prstGeom prst="rect">
            <a:avLst/>
          </a:prstGeom>
          <a:noFill/>
          <a:ln>
            <a:noFill/>
          </a:ln>
        </p:spPr>
        <p:txBody>
          <a:bodyPr spcFirstLastPara="1" wrap="square" lIns="91425" tIns="45700" rIns="91425" bIns="45700" anchor="t" anchorCtr="0">
            <a:normAutofit/>
          </a:bodyPr>
          <a:lstStyle>
            <a:lvl1pPr marL="457200" lvl="0" indent="-315468" algn="l">
              <a:lnSpc>
                <a:spcPct val="90000"/>
              </a:lnSpc>
              <a:spcBef>
                <a:spcPts val="600"/>
              </a:spcBef>
              <a:spcAft>
                <a:spcPts val="0"/>
              </a:spcAft>
              <a:buSzPts val="1368"/>
              <a:buChar char="•"/>
              <a:defRPr/>
            </a:lvl1pPr>
            <a:lvl2pPr marL="914400" lvl="1" indent="-315468" algn="l">
              <a:lnSpc>
                <a:spcPct val="90000"/>
              </a:lnSpc>
              <a:spcBef>
                <a:spcPts val="500"/>
              </a:spcBef>
              <a:spcAft>
                <a:spcPts val="0"/>
              </a:spcAft>
              <a:buSzPts val="1368"/>
              <a:buChar char="•"/>
              <a:defRPr/>
            </a:lvl2pPr>
            <a:lvl3pPr marL="1371600" lvl="2" indent="-315467" algn="l">
              <a:lnSpc>
                <a:spcPct val="90000"/>
              </a:lnSpc>
              <a:spcBef>
                <a:spcPts val="500"/>
              </a:spcBef>
              <a:spcAft>
                <a:spcPts val="0"/>
              </a:spcAft>
              <a:buSzPts val="1368"/>
              <a:buChar char="•"/>
              <a:defRPr/>
            </a:lvl3pPr>
            <a:lvl4pPr marL="1828800" lvl="3" indent="-308610" algn="l">
              <a:lnSpc>
                <a:spcPct val="90000"/>
              </a:lnSpc>
              <a:spcBef>
                <a:spcPts val="400"/>
              </a:spcBef>
              <a:spcAft>
                <a:spcPts val="0"/>
              </a:spcAft>
              <a:buSzPts val="1260"/>
              <a:buChar char="•"/>
              <a:defRPr/>
            </a:lvl4pPr>
            <a:lvl5pPr marL="2286000" lvl="4" indent="-308610" algn="l">
              <a:lnSpc>
                <a:spcPct val="90000"/>
              </a:lnSpc>
              <a:spcBef>
                <a:spcPts val="300"/>
              </a:spcBef>
              <a:spcAft>
                <a:spcPts val="0"/>
              </a:spcAft>
              <a:buSzPts val="1260"/>
              <a:buChar char="•"/>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74" name="Google Shape;74;p33"/>
          <p:cNvSpPr txBox="1"/>
          <p:nvPr/>
        </p:nvSpPr>
        <p:spPr>
          <a:xfrm>
            <a:off x="786068" y="4775285"/>
            <a:ext cx="433200" cy="2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 sz="1600" b="0" i="0" u="none" strike="noStrike" cap="none">
                <a:solidFill>
                  <a:srgbClr val="7F7F7F"/>
                </a:solidFill>
                <a:latin typeface="Gill Sans"/>
                <a:ea typeface="Gill Sans"/>
                <a:cs typeface="Gill Sans"/>
                <a:sym typeface="Gill Sans"/>
              </a:rPr>
              <a:t>‹#›</a:t>
            </a:fld>
            <a:endParaRPr sz="1600" b="0" i="0" u="none" strike="noStrike" cap="none">
              <a:solidFill>
                <a:srgbClr val="7F7F7F"/>
              </a:solidFill>
              <a:latin typeface="Gill Sans"/>
              <a:ea typeface="Gill Sans"/>
              <a:cs typeface="Gill Sans"/>
              <a:sym typeface="Gill Sans"/>
            </a:endParaRPr>
          </a:p>
        </p:txBody>
      </p:sp>
      <p:pic>
        <p:nvPicPr>
          <p:cNvPr id="75" name="Google Shape;75;p33" descr="HSCRC logo.png"/>
          <p:cNvPicPr preferRelativeResize="0"/>
          <p:nvPr/>
        </p:nvPicPr>
        <p:blipFill rotWithShape="1">
          <a:blip r:embed="rId2">
            <a:alphaModFix/>
          </a:blip>
          <a:srcRect/>
          <a:stretch/>
        </p:blipFill>
        <p:spPr>
          <a:xfrm>
            <a:off x="7579894" y="4763931"/>
            <a:ext cx="944702" cy="3795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1"/>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2"/>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22"/>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22"/>
          <p:cNvSpPr>
            <a:spLocks noGrp="1"/>
          </p:cNvSpPr>
          <p:nvPr>
            <p:ph type="pic" idx="2"/>
          </p:nvPr>
        </p:nvSpPr>
        <p:spPr>
          <a:xfrm>
            <a:off x="4572000" y="1020893"/>
            <a:ext cx="4062300" cy="3324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3"/>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23"/>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7" name="Google Shape;27;p23"/>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0" name="Google Shape;30;p24"/>
          <p:cNvSpPr txBox="1">
            <a:spLocks noGrp="1"/>
          </p:cNvSpPr>
          <p:nvPr>
            <p:ph type="title"/>
          </p:nvPr>
        </p:nvSpPr>
        <p:spPr>
          <a:xfrm>
            <a:off x="729095" y="260889"/>
            <a:ext cx="7886700" cy="453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9095" y="260889"/>
            <a:ext cx="7886700" cy="4467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25"/>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25"/>
          <p:cNvSpPr>
            <a:spLocks noGrp="1"/>
          </p:cNvSpPr>
          <p:nvPr>
            <p:ph type="pic" idx="2"/>
          </p:nvPr>
        </p:nvSpPr>
        <p:spPr>
          <a:xfrm>
            <a:off x="721444" y="815741"/>
            <a:ext cx="7905900" cy="3692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 name="Google Shape;38;p26"/>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26"/>
          <p:cNvSpPr txBox="1">
            <a:spLocks noGrp="1"/>
          </p:cNvSpPr>
          <p:nvPr>
            <p:ph type="body" idx="2"/>
          </p:nvPr>
        </p:nvSpPr>
        <p:spPr>
          <a:xfrm>
            <a:off x="4769322"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1">
  <p:cSld name="Section 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729095" y="1376316"/>
            <a:ext cx="7886700" cy="655200"/>
          </a:xfrm>
          <a:prstGeom prst="rect">
            <a:avLst/>
          </a:prstGeom>
          <a:noFill/>
          <a:ln>
            <a:noFill/>
          </a:ln>
        </p:spPr>
        <p:txBody>
          <a:bodyPr spcFirstLastPara="1" wrap="square" lIns="68575" tIns="34275" rIns="68575" bIns="34275" anchor="t" anchorCtr="0">
            <a:noAutofit/>
          </a:bodyPr>
          <a:lstStyle>
            <a:lvl1pPr lvl="0" algn="r">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27"/>
          <p:cNvSpPr txBox="1">
            <a:spLocks noGrp="1"/>
          </p:cNvSpPr>
          <p:nvPr>
            <p:ph type="body" idx="1"/>
          </p:nvPr>
        </p:nvSpPr>
        <p:spPr>
          <a:xfrm>
            <a:off x="728663" y="1796142"/>
            <a:ext cx="7886700" cy="2859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0066CC"/>
              </a:buClr>
              <a:buSzPts val="1800"/>
              <a:buNone/>
              <a:defRPr sz="18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27"/>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6" name="Google Shape;46;p28"/>
          <p:cNvSpPr txBox="1">
            <a:spLocks noGrp="1"/>
          </p:cNvSpPr>
          <p:nvPr>
            <p:ph type="body" idx="1"/>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28"/>
          <p:cNvSpPr txBox="1">
            <a:spLocks noGrp="1"/>
          </p:cNvSpPr>
          <p:nvPr>
            <p:ph type="title"/>
          </p:nvPr>
        </p:nvSpPr>
        <p:spPr>
          <a:xfrm>
            <a:off x="729095" y="260889"/>
            <a:ext cx="7886700" cy="636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28000" y="2263700"/>
            <a:ext cx="7570800" cy="491100"/>
          </a:xfrm>
          <a:prstGeom prst="rect">
            <a:avLst/>
          </a:prstGeom>
          <a:noFill/>
          <a:ln>
            <a:noFill/>
          </a:ln>
        </p:spPr>
        <p:txBody>
          <a:bodyPr spcFirstLastPara="1" wrap="square" lIns="68575" tIns="34275" rIns="68575" bIns="34275" anchor="t" anchorCtr="0">
            <a:noAutofit/>
          </a:bodyPr>
          <a:lstStyle/>
          <a:p>
            <a:pPr marL="63500" lvl="0" indent="-63500" algn="ctr" rtl="0">
              <a:lnSpc>
                <a:spcPct val="90000"/>
              </a:lnSpc>
              <a:spcBef>
                <a:spcPts val="0"/>
              </a:spcBef>
              <a:spcAft>
                <a:spcPts val="0"/>
              </a:spcAft>
              <a:buClr>
                <a:schemeClr val="dk1"/>
              </a:buClr>
              <a:buSzPts val="3000"/>
              <a:buFont typeface="Arial"/>
              <a:buNone/>
            </a:pPr>
            <a:r>
              <a:rPr lang="en" sz="1800"/>
              <a:t>Second Volume Workgroup Meeting</a:t>
            </a:r>
            <a:endParaRPr sz="1800"/>
          </a:p>
          <a:p>
            <a:pPr marL="63500" lvl="0" indent="-63500" algn="ctr" rtl="0">
              <a:lnSpc>
                <a:spcPct val="90000"/>
              </a:lnSpc>
              <a:spcBef>
                <a:spcPts val="0"/>
              </a:spcBef>
              <a:spcAft>
                <a:spcPts val="0"/>
              </a:spcAft>
              <a:buClr>
                <a:schemeClr val="dk1"/>
              </a:buClr>
              <a:buSzPts val="3000"/>
              <a:buFont typeface="Arial"/>
              <a:buNone/>
            </a:pPr>
            <a:endParaRPr sz="1800"/>
          </a:p>
        </p:txBody>
      </p:sp>
      <p:sp>
        <p:nvSpPr>
          <p:cNvPr id="81" name="Google Shape;81;p1"/>
          <p:cNvSpPr txBox="1">
            <a:spLocks noGrp="1"/>
          </p:cNvSpPr>
          <p:nvPr>
            <p:ph type="body" idx="2"/>
          </p:nvPr>
        </p:nvSpPr>
        <p:spPr>
          <a:xfrm>
            <a:off x="2117199" y="3434631"/>
            <a:ext cx="5931900" cy="809700"/>
          </a:xfrm>
          <a:prstGeom prst="rect">
            <a:avLst/>
          </a:prstGeom>
          <a:noFill/>
          <a:ln>
            <a:noFill/>
          </a:ln>
        </p:spPr>
        <p:txBody>
          <a:bodyPr spcFirstLastPara="1" wrap="square" lIns="68575" tIns="34275" rIns="68575" bIns="34275" anchor="t" anchorCtr="0">
            <a:normAutofit/>
          </a:bodyPr>
          <a:lstStyle/>
          <a:p>
            <a:pPr marL="342900" lvl="0" indent="-165100" algn="r" rtl="0">
              <a:lnSpc>
                <a:spcPct val="90000"/>
              </a:lnSpc>
              <a:spcBef>
                <a:spcPts val="800"/>
              </a:spcBef>
              <a:spcAft>
                <a:spcPts val="0"/>
              </a:spcAft>
              <a:buClr>
                <a:srgbClr val="0066CC"/>
              </a:buClr>
              <a:buSzPts val="1100"/>
              <a:buFont typeface="Arial"/>
              <a:buNone/>
            </a:pPr>
            <a:r>
              <a:rPr lang="en"/>
              <a:t>April 25, 2024</a:t>
            </a:r>
            <a:endParaRPr/>
          </a:p>
        </p:txBody>
      </p:sp>
      <p:sp>
        <p:nvSpPr>
          <p:cNvPr id="82" name="Google Shape;82;p1"/>
          <p:cNvSpPr txBox="1">
            <a:spLocks noGrp="1"/>
          </p:cNvSpPr>
          <p:nvPr>
            <p:ph type="sldNum" idx="4294967295"/>
          </p:nvPr>
        </p:nvSpPr>
        <p:spPr>
          <a:xfrm>
            <a:off x="87106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body" idx="1"/>
          </p:nvPr>
        </p:nvSpPr>
        <p:spPr>
          <a:xfrm>
            <a:off x="431050" y="850100"/>
            <a:ext cx="8479800" cy="34950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lnSpc>
                <a:spcPct val="114000"/>
              </a:lnSpc>
              <a:spcBef>
                <a:spcPts val="0"/>
              </a:spcBef>
              <a:spcAft>
                <a:spcPts val="0"/>
              </a:spcAft>
              <a:buSzPct val="107142"/>
              <a:buNone/>
            </a:pPr>
            <a:r>
              <a:rPr lang="en" sz="2000"/>
              <a:t>1. </a:t>
            </a:r>
            <a:r>
              <a:rPr lang="en">
                <a:latin typeface="Calibri"/>
                <a:ea typeface="Calibri"/>
                <a:cs typeface="Calibri"/>
                <a:sym typeface="Calibri"/>
              </a:rPr>
              <a:t>Quantify declines in:</a:t>
            </a:r>
            <a:endParaRPr>
              <a:latin typeface="Calibri"/>
              <a:ea typeface="Calibri"/>
              <a:cs typeface="Calibri"/>
              <a:sym typeface="Calibri"/>
            </a:endParaRPr>
          </a:p>
          <a:p>
            <a:pPr marL="457200" lvl="0" indent="-295275" algn="l" rtl="0">
              <a:lnSpc>
                <a:spcPct val="114000"/>
              </a:lnSpc>
              <a:spcBef>
                <a:spcPts val="0"/>
              </a:spcBef>
              <a:spcAft>
                <a:spcPts val="0"/>
              </a:spcAft>
              <a:buSzPct val="83333"/>
              <a:buFont typeface="Calibri"/>
              <a:buAutoNum type="alphaLcPeriod"/>
            </a:pPr>
            <a:r>
              <a:rPr lang="en">
                <a:latin typeface="Calibri"/>
                <a:ea typeface="Calibri"/>
                <a:cs typeface="Calibri"/>
                <a:sym typeface="Calibri"/>
              </a:rPr>
              <a:t>Unrecognized Market Shift data (UMS Decline) and </a:t>
            </a:r>
            <a:endParaRPr>
              <a:latin typeface="Calibri"/>
              <a:ea typeface="Calibri"/>
              <a:cs typeface="Calibri"/>
              <a:sym typeface="Calibri"/>
            </a:endParaRPr>
          </a:p>
          <a:p>
            <a:pPr marL="457200" lvl="0" indent="-295275" algn="l" rtl="0">
              <a:lnSpc>
                <a:spcPct val="114000"/>
              </a:lnSpc>
              <a:spcBef>
                <a:spcPts val="0"/>
              </a:spcBef>
              <a:spcAft>
                <a:spcPts val="0"/>
              </a:spcAft>
              <a:buSzPct val="83333"/>
              <a:buFont typeface="Calibri"/>
              <a:buAutoNum type="alphaLcPeriod"/>
            </a:pPr>
            <a:r>
              <a:rPr lang="en">
                <a:latin typeface="Calibri"/>
                <a:ea typeface="Calibri"/>
                <a:cs typeface="Calibri"/>
                <a:sym typeface="Calibri"/>
              </a:rPr>
              <a:t>Shifts in place of service away from hospital in the Medicare CCW data (POS Shift) at a service line and hospital service area level - requires extrapolation to all-payer</a:t>
            </a:r>
            <a:endParaRPr>
              <a:latin typeface="Calibri"/>
              <a:ea typeface="Calibri"/>
              <a:cs typeface="Calibri"/>
              <a:sym typeface="Calibri"/>
            </a:endParaRPr>
          </a:p>
          <a:p>
            <a:pPr marL="0" lvl="0" indent="0" algn="l" rtl="0">
              <a:lnSpc>
                <a:spcPct val="114000"/>
              </a:lnSpc>
              <a:spcBef>
                <a:spcPts val="0"/>
              </a:spcBef>
              <a:spcAft>
                <a:spcPts val="0"/>
              </a:spcAft>
              <a:buSzPct val="107142"/>
              <a:buNone/>
            </a:pPr>
            <a:endParaRPr sz="2000"/>
          </a:p>
          <a:p>
            <a:pPr marL="0" lvl="0" indent="0" algn="l" rtl="0">
              <a:lnSpc>
                <a:spcPct val="114000"/>
              </a:lnSpc>
              <a:spcBef>
                <a:spcPts val="0"/>
              </a:spcBef>
              <a:spcAft>
                <a:spcPts val="0"/>
              </a:spcAft>
              <a:buSzPct val="107142"/>
              <a:buNone/>
            </a:pPr>
            <a:r>
              <a:rPr lang="en" sz="2000"/>
              <a:t>2. </a:t>
            </a:r>
            <a:r>
              <a:rPr lang="en">
                <a:latin typeface="Calibri"/>
                <a:ea typeface="Calibri"/>
                <a:cs typeface="Calibri"/>
                <a:sym typeface="Calibri"/>
              </a:rPr>
              <a:t>Flag a service line-service area combination for further review if there is both a material (a) UMS Decline and (b) POS Shift.</a:t>
            </a:r>
            <a:endParaRPr>
              <a:latin typeface="Calibri"/>
              <a:ea typeface="Calibri"/>
              <a:cs typeface="Calibri"/>
              <a:sym typeface="Calibri"/>
            </a:endParaRPr>
          </a:p>
          <a:p>
            <a:pPr marL="0" lvl="0" indent="0" algn="l" rtl="0">
              <a:lnSpc>
                <a:spcPct val="114000"/>
              </a:lnSpc>
              <a:spcBef>
                <a:spcPts val="0"/>
              </a:spcBef>
              <a:spcAft>
                <a:spcPts val="0"/>
              </a:spcAft>
              <a:buSzPct val="119047"/>
              <a:buNone/>
            </a:pPr>
            <a:endParaRPr>
              <a:latin typeface="Calibri"/>
              <a:ea typeface="Calibri"/>
              <a:cs typeface="Calibri"/>
              <a:sym typeface="Calibri"/>
            </a:endParaRPr>
          </a:p>
          <a:p>
            <a:pPr marL="0" lvl="0" indent="0" algn="l" rtl="0">
              <a:lnSpc>
                <a:spcPct val="114000"/>
              </a:lnSpc>
              <a:spcBef>
                <a:spcPts val="0"/>
              </a:spcBef>
              <a:spcAft>
                <a:spcPts val="0"/>
              </a:spcAft>
              <a:buSzPct val="107142"/>
              <a:buNone/>
            </a:pPr>
            <a:r>
              <a:rPr lang="en" sz="2000"/>
              <a:t>3. </a:t>
            </a:r>
            <a:r>
              <a:rPr lang="en">
                <a:latin typeface="Calibri"/>
                <a:ea typeface="Calibri"/>
                <a:cs typeface="Calibri"/>
                <a:sym typeface="Calibri"/>
              </a:rPr>
              <a:t>Quantify an amount of potential deregulation, measured in ECMADs, as the lessor of the UMS Decline and the POS Shift. </a:t>
            </a:r>
            <a:endParaRPr>
              <a:latin typeface="Calibri"/>
              <a:ea typeface="Calibri"/>
              <a:cs typeface="Calibri"/>
              <a:sym typeface="Calibri"/>
            </a:endParaRPr>
          </a:p>
          <a:p>
            <a:pPr marL="0" lvl="0" indent="0" algn="l" rtl="0">
              <a:lnSpc>
                <a:spcPct val="114000"/>
              </a:lnSpc>
              <a:spcBef>
                <a:spcPts val="0"/>
              </a:spcBef>
              <a:spcAft>
                <a:spcPts val="0"/>
              </a:spcAft>
              <a:buSzPct val="107142"/>
              <a:buNone/>
            </a:pPr>
            <a:endParaRPr sz="2000"/>
          </a:p>
          <a:p>
            <a:pPr marL="0" lvl="0" indent="0" algn="l" rtl="0">
              <a:lnSpc>
                <a:spcPct val="114000"/>
              </a:lnSpc>
              <a:spcBef>
                <a:spcPts val="0"/>
              </a:spcBef>
              <a:spcAft>
                <a:spcPts val="0"/>
              </a:spcAft>
              <a:buSzPct val="107142"/>
              <a:buNone/>
            </a:pPr>
            <a:r>
              <a:rPr lang="en" sz="2000"/>
              <a:t>4. </a:t>
            </a:r>
            <a:r>
              <a:rPr lang="en">
                <a:latin typeface="Calibri"/>
                <a:ea typeface="Calibri"/>
                <a:cs typeface="Calibri"/>
                <a:sym typeface="Calibri"/>
              </a:rPr>
              <a:t>The potential deregulation is then validated by reviewing the underlying data for that hospital service line area and converted to dollars using the hospital specific charges per ECMAD for that service line.</a:t>
            </a:r>
            <a:endParaRPr>
              <a:latin typeface="Calibri"/>
              <a:ea typeface="Calibri"/>
              <a:cs typeface="Calibri"/>
              <a:sym typeface="Calibri"/>
            </a:endParaRPr>
          </a:p>
          <a:p>
            <a:pPr marL="0" lvl="0" indent="0" algn="l" rtl="0">
              <a:lnSpc>
                <a:spcPct val="114000"/>
              </a:lnSpc>
              <a:spcBef>
                <a:spcPts val="0"/>
              </a:spcBef>
              <a:spcAft>
                <a:spcPts val="0"/>
              </a:spcAft>
              <a:buSzPct val="107142"/>
              <a:buNone/>
            </a:pPr>
            <a:endParaRPr sz="2000"/>
          </a:p>
          <a:p>
            <a:pPr marL="0" lvl="0" indent="0" algn="l" rtl="0">
              <a:lnSpc>
                <a:spcPct val="114000"/>
              </a:lnSpc>
              <a:spcBef>
                <a:spcPts val="0"/>
              </a:spcBef>
              <a:spcAft>
                <a:spcPts val="0"/>
              </a:spcAft>
              <a:buSzPct val="107142"/>
              <a:buNone/>
            </a:pPr>
            <a:r>
              <a:rPr lang="en" sz="2000"/>
              <a:t>5. </a:t>
            </a:r>
            <a:r>
              <a:rPr lang="en">
                <a:latin typeface="Calibri"/>
                <a:ea typeface="Calibri"/>
                <a:cs typeface="Calibri"/>
                <a:sym typeface="Calibri"/>
              </a:rPr>
              <a:t>Assuming no data flags and other issues are identified the HSCRC will then share the data with the hospital for input on the circumstances before proposing a final adjustment.</a:t>
            </a:r>
            <a:endParaRPr>
              <a:latin typeface="Calibri"/>
              <a:ea typeface="Calibri"/>
              <a:cs typeface="Calibri"/>
              <a:sym typeface="Calibri"/>
            </a:endParaRPr>
          </a:p>
          <a:p>
            <a:pPr marL="0" lvl="0" indent="0" algn="l" rtl="0">
              <a:lnSpc>
                <a:spcPct val="114000"/>
              </a:lnSpc>
              <a:spcBef>
                <a:spcPts val="800"/>
              </a:spcBef>
              <a:spcAft>
                <a:spcPts val="0"/>
              </a:spcAft>
              <a:buSzPct val="119047"/>
              <a:buNone/>
            </a:pPr>
            <a:endParaRPr/>
          </a:p>
        </p:txBody>
      </p:sp>
      <p:sp>
        <p:nvSpPr>
          <p:cNvPr id="137" name="Google Shape;137;p1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Current Review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a:off x="-56616" y="564300"/>
            <a:ext cx="9025500" cy="4014900"/>
          </a:xfrm>
          <a:prstGeom prst="rect">
            <a:avLst/>
          </a:prstGeom>
          <a:noFill/>
          <a:ln>
            <a:noFill/>
          </a:ln>
        </p:spPr>
        <p:txBody>
          <a:bodyPr spcFirstLastPara="1" wrap="square" lIns="68575" tIns="34275" rIns="68575" bIns="34275" anchor="t" anchorCtr="0">
            <a:normAutofit fontScale="92500" lnSpcReduction="20000"/>
          </a:bodyPr>
          <a:lstStyle/>
          <a:p>
            <a:pPr marL="457200" lvl="0" indent="-316706" algn="l" rtl="0">
              <a:lnSpc>
                <a:spcPct val="114000"/>
              </a:lnSpc>
              <a:spcBef>
                <a:spcPts val="800"/>
              </a:spcBef>
              <a:spcAft>
                <a:spcPts val="0"/>
              </a:spcAft>
              <a:buSzPct val="83333"/>
              <a:buChar char="•"/>
            </a:pPr>
            <a:r>
              <a:rPr lang="en" dirty="0"/>
              <a:t>Utilizing the methodology outlined in the previous slide, it is unsurprising that most of the shifts of service occurred in Major and Minor Surgery. </a:t>
            </a:r>
            <a:endParaRPr dirty="0"/>
          </a:p>
          <a:p>
            <a:pPr marL="457200" lvl="0" indent="0" algn="l" rtl="0">
              <a:lnSpc>
                <a:spcPct val="114000"/>
              </a:lnSpc>
              <a:spcBef>
                <a:spcPts val="800"/>
              </a:spcBef>
              <a:spcAft>
                <a:spcPts val="0"/>
              </a:spcAft>
              <a:buNone/>
            </a:pPr>
            <a:endParaRPr dirty="0"/>
          </a:p>
          <a:p>
            <a:pPr marL="457200" lvl="0" indent="-310832" algn="l" rtl="0">
              <a:lnSpc>
                <a:spcPct val="114000"/>
              </a:lnSpc>
              <a:spcBef>
                <a:spcPts val="0"/>
              </a:spcBef>
              <a:spcAft>
                <a:spcPts val="0"/>
              </a:spcAft>
              <a:buSzPct val="77777"/>
              <a:buChar char="•"/>
            </a:pPr>
            <a:r>
              <a:rPr lang="en" dirty="0"/>
              <a:t>Most deregulation occurs in OP services</a:t>
            </a:r>
            <a:endParaRPr dirty="0"/>
          </a:p>
          <a:p>
            <a:pPr marL="457200" lvl="0" indent="0" algn="l" rtl="0">
              <a:lnSpc>
                <a:spcPct val="114000"/>
              </a:lnSpc>
              <a:spcBef>
                <a:spcPts val="0"/>
              </a:spcBef>
              <a:spcAft>
                <a:spcPts val="0"/>
              </a:spcAft>
              <a:buNone/>
            </a:pPr>
            <a:endParaRPr dirty="0"/>
          </a:p>
          <a:p>
            <a:pPr marL="457200" lvl="0" indent="-310832" algn="l" rtl="0">
              <a:lnSpc>
                <a:spcPct val="114000"/>
              </a:lnSpc>
              <a:spcBef>
                <a:spcPts val="0"/>
              </a:spcBef>
              <a:spcAft>
                <a:spcPts val="0"/>
              </a:spcAft>
              <a:buSzPct val="77777"/>
              <a:buChar char="•"/>
            </a:pPr>
            <a:r>
              <a:rPr lang="en" dirty="0"/>
              <a:t>Surgical services are very susceptible to site of service change (e.g., knee replacements were previously all performed in an IP setting and now can be done in OP).</a:t>
            </a:r>
            <a:endParaRPr dirty="0"/>
          </a:p>
          <a:p>
            <a:pPr marL="457200" lvl="0" indent="0" algn="l" rtl="0">
              <a:lnSpc>
                <a:spcPct val="114000"/>
              </a:lnSpc>
              <a:spcBef>
                <a:spcPts val="0"/>
              </a:spcBef>
              <a:spcAft>
                <a:spcPts val="0"/>
              </a:spcAft>
              <a:buNone/>
            </a:pPr>
            <a:endParaRPr dirty="0"/>
          </a:p>
          <a:p>
            <a:pPr marL="457200" lvl="0" indent="-310832" algn="l" rtl="0">
              <a:lnSpc>
                <a:spcPct val="114000"/>
              </a:lnSpc>
              <a:spcBef>
                <a:spcPts val="0"/>
              </a:spcBef>
              <a:spcAft>
                <a:spcPts val="0"/>
              </a:spcAft>
              <a:buSzPct val="77777"/>
              <a:buChar char="•"/>
            </a:pPr>
            <a:r>
              <a:rPr lang="en" dirty="0"/>
              <a:t>Major and Minor Surgery are amorphous service lines:</a:t>
            </a:r>
            <a:endParaRPr dirty="0"/>
          </a:p>
          <a:p>
            <a:pPr marL="914400" lvl="1" indent="-310832" algn="l" rtl="0">
              <a:lnSpc>
                <a:spcPct val="114000"/>
              </a:lnSpc>
              <a:spcBef>
                <a:spcPts val="0"/>
              </a:spcBef>
              <a:spcAft>
                <a:spcPts val="0"/>
              </a:spcAft>
              <a:buSzPct val="100000"/>
              <a:buChar char="•"/>
            </a:pPr>
            <a:r>
              <a:rPr lang="en" dirty="0"/>
              <a:t>Major Surgery has 94 unique EAPG’s (4th highest); Minor Surgery has 64 (5th highest)</a:t>
            </a:r>
            <a:endParaRPr dirty="0"/>
          </a:p>
          <a:p>
            <a:pPr marL="914400" lvl="1" indent="-310832" algn="l" rtl="0">
              <a:lnSpc>
                <a:spcPct val="114000"/>
              </a:lnSpc>
              <a:spcBef>
                <a:spcPts val="0"/>
              </a:spcBef>
              <a:spcAft>
                <a:spcPts val="0"/>
              </a:spcAft>
              <a:buSzPct val="100000"/>
              <a:buChar char="•"/>
            </a:pPr>
            <a:r>
              <a:rPr lang="en" dirty="0"/>
              <a:t>Service lines on average have 34 unique EAPG/DRG’s</a:t>
            </a:r>
            <a:endParaRPr dirty="0"/>
          </a:p>
          <a:p>
            <a:pPr marL="914400" lvl="0" indent="0" algn="l" rtl="0">
              <a:lnSpc>
                <a:spcPct val="114000"/>
              </a:lnSpc>
              <a:spcBef>
                <a:spcPts val="0"/>
              </a:spcBef>
              <a:spcAft>
                <a:spcPts val="0"/>
              </a:spcAft>
              <a:buNone/>
            </a:pPr>
            <a:endParaRPr dirty="0"/>
          </a:p>
          <a:p>
            <a:pPr marL="457200" lvl="0" indent="-310832" algn="l" rtl="0">
              <a:lnSpc>
                <a:spcPct val="114000"/>
              </a:lnSpc>
              <a:spcBef>
                <a:spcPts val="0"/>
              </a:spcBef>
              <a:spcAft>
                <a:spcPts val="0"/>
              </a:spcAft>
              <a:buSzPct val="77777"/>
              <a:buChar char="•"/>
            </a:pPr>
            <a:r>
              <a:rPr lang="en" dirty="0"/>
              <a:t>Disparate procedures exist within these service lines</a:t>
            </a:r>
            <a:endParaRPr dirty="0"/>
          </a:p>
          <a:p>
            <a:pPr marL="914400" lvl="1" indent="-310832" algn="l" rtl="0">
              <a:lnSpc>
                <a:spcPct val="114000"/>
              </a:lnSpc>
              <a:spcBef>
                <a:spcPts val="0"/>
              </a:spcBef>
              <a:spcAft>
                <a:spcPts val="0"/>
              </a:spcAft>
              <a:buSzPct val="100000"/>
              <a:buChar char="•"/>
            </a:pPr>
            <a:r>
              <a:rPr lang="en" dirty="0"/>
              <a:t>Major Surgery Example - Hysterectomies (8% of cases); Endoscopies (7% of cases)</a:t>
            </a:r>
            <a:endParaRPr dirty="0"/>
          </a:p>
          <a:p>
            <a:pPr marL="914400" lvl="1" indent="-310832" algn="l" rtl="0">
              <a:lnSpc>
                <a:spcPct val="114000"/>
              </a:lnSpc>
              <a:spcBef>
                <a:spcPts val="0"/>
              </a:spcBef>
              <a:spcAft>
                <a:spcPts val="0"/>
              </a:spcAft>
              <a:buSzPct val="100000"/>
              <a:buChar char="•"/>
            </a:pPr>
            <a:r>
              <a:rPr lang="en" dirty="0"/>
              <a:t>Minor Surgery Example - Wound Repair (17% of cases); Biopsies (4% of cases)</a:t>
            </a:r>
            <a:endParaRPr dirty="0"/>
          </a:p>
        </p:txBody>
      </p:sp>
      <p:sp>
        <p:nvSpPr>
          <p:cNvPr id="143" name="Google Shape;143;p11"/>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Overarching concerns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body" idx="1"/>
          </p:nvPr>
        </p:nvSpPr>
        <p:spPr>
          <a:xfrm>
            <a:off x="0" y="648875"/>
            <a:ext cx="8901900" cy="1791900"/>
          </a:xfrm>
          <a:prstGeom prst="rect">
            <a:avLst/>
          </a:prstGeom>
          <a:noFill/>
          <a:ln>
            <a:noFill/>
          </a:ln>
        </p:spPr>
        <p:txBody>
          <a:bodyPr spcFirstLastPara="1" wrap="square" lIns="68575" tIns="34275" rIns="68575" bIns="34275" anchor="t" anchorCtr="0">
            <a:normAutofit lnSpcReduction="10000"/>
          </a:bodyPr>
          <a:lstStyle/>
          <a:p>
            <a:pPr marL="457200" lvl="0" indent="-323850" algn="l" rtl="0">
              <a:lnSpc>
                <a:spcPct val="114000"/>
              </a:lnSpc>
              <a:spcBef>
                <a:spcPts val="0"/>
              </a:spcBef>
              <a:spcAft>
                <a:spcPts val="0"/>
              </a:spcAft>
              <a:buSzPts val="1500"/>
              <a:buChar char="•"/>
            </a:pPr>
            <a:r>
              <a:rPr lang="en"/>
              <a:t>Prior methodology relied on service line evaluation because staff must: </a:t>
            </a:r>
            <a:endParaRPr/>
          </a:p>
          <a:p>
            <a:pPr marL="914400" lvl="1" indent="-323850" algn="l" rtl="0">
              <a:lnSpc>
                <a:spcPct val="114000"/>
              </a:lnSpc>
              <a:spcBef>
                <a:spcPts val="0"/>
              </a:spcBef>
              <a:spcAft>
                <a:spcPts val="0"/>
              </a:spcAft>
              <a:buSzPts val="1500"/>
              <a:buChar char="•"/>
            </a:pPr>
            <a:r>
              <a:rPr lang="en"/>
              <a:t>Evaluate changes in all-payer hospital volumes AND </a:t>
            </a:r>
            <a:endParaRPr/>
          </a:p>
          <a:p>
            <a:pPr marL="914400" lvl="1" indent="-323850" algn="l" rtl="0">
              <a:lnSpc>
                <a:spcPct val="114000"/>
              </a:lnSpc>
              <a:spcBef>
                <a:spcPts val="0"/>
              </a:spcBef>
              <a:spcAft>
                <a:spcPts val="0"/>
              </a:spcAft>
              <a:buSzPts val="1500"/>
              <a:buChar char="•"/>
            </a:pPr>
            <a:r>
              <a:rPr lang="en"/>
              <a:t>Ensure that the shifts have not already been accounted for in Marketshift</a:t>
            </a:r>
            <a:endParaRPr/>
          </a:p>
          <a:p>
            <a:pPr marL="457200" lvl="0" indent="-323850" algn="l" rtl="0">
              <a:lnSpc>
                <a:spcPct val="114000"/>
              </a:lnSpc>
              <a:spcBef>
                <a:spcPts val="0"/>
              </a:spcBef>
              <a:spcAft>
                <a:spcPts val="0"/>
              </a:spcAft>
              <a:buSzPts val="1500"/>
              <a:buChar char="•"/>
            </a:pPr>
            <a:r>
              <a:rPr lang="en"/>
              <a:t>Staff created a new methodological tool (EAPG/DRG marketshift analysis)</a:t>
            </a:r>
            <a:endParaRPr/>
          </a:p>
          <a:p>
            <a:pPr marL="1371600" lvl="2" indent="-317500" algn="l" rtl="0">
              <a:lnSpc>
                <a:spcPct val="114000"/>
              </a:lnSpc>
              <a:spcBef>
                <a:spcPts val="0"/>
              </a:spcBef>
              <a:spcAft>
                <a:spcPts val="0"/>
              </a:spcAft>
              <a:buSzPts val="1400"/>
              <a:buChar char="•"/>
            </a:pPr>
            <a:r>
              <a:rPr lang="en"/>
              <a:t>Shifts are quantified at the same geography but are aggregated by EAPG/DRG’s in lieu of service lines</a:t>
            </a:r>
            <a:endParaRPr/>
          </a:p>
          <a:p>
            <a:pPr marL="1371600" lvl="2" indent="-317500" algn="l" rtl="0">
              <a:lnSpc>
                <a:spcPct val="114000"/>
              </a:lnSpc>
              <a:spcBef>
                <a:spcPts val="0"/>
              </a:spcBef>
              <a:spcAft>
                <a:spcPts val="0"/>
              </a:spcAft>
              <a:buSzPts val="1400"/>
              <a:buChar char="•"/>
            </a:pPr>
            <a:r>
              <a:rPr lang="en"/>
              <a:t>Analysis is normalized to regular marketshift adjustment values</a:t>
            </a:r>
            <a:endParaRPr/>
          </a:p>
        </p:txBody>
      </p:sp>
      <p:sp>
        <p:nvSpPr>
          <p:cNvPr id="149" name="Google Shape;149;p12"/>
          <p:cNvSpPr txBox="1">
            <a:spLocks noGrp="1"/>
          </p:cNvSpPr>
          <p:nvPr>
            <p:ph type="title"/>
          </p:nvPr>
        </p:nvSpPr>
        <p:spPr>
          <a:xfrm>
            <a:off x="704920" y="277015"/>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Potential</a:t>
            </a:r>
            <a:r>
              <a:rPr lang="en"/>
              <a:t> Solution</a:t>
            </a:r>
            <a:endParaRPr/>
          </a:p>
        </p:txBody>
      </p:sp>
      <p:pic>
        <p:nvPicPr>
          <p:cNvPr id="150" name="Google Shape;150;p12"/>
          <p:cNvPicPr preferRelativeResize="0"/>
          <p:nvPr/>
        </p:nvPicPr>
        <p:blipFill>
          <a:blip r:embed="rId3">
            <a:alphaModFix/>
          </a:blip>
          <a:stretch>
            <a:fillRect/>
          </a:stretch>
        </p:blipFill>
        <p:spPr>
          <a:xfrm>
            <a:off x="435375" y="2373350"/>
            <a:ext cx="7401949" cy="218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c925fe42b6_1_4"/>
          <p:cNvSpPr txBox="1">
            <a:spLocks noGrp="1"/>
          </p:cNvSpPr>
          <p:nvPr>
            <p:ph type="body" idx="1"/>
          </p:nvPr>
        </p:nvSpPr>
        <p:spPr>
          <a:xfrm>
            <a:off x="7033300" y="711500"/>
            <a:ext cx="1941600" cy="3925500"/>
          </a:xfrm>
          <a:prstGeom prst="rect">
            <a:avLst/>
          </a:prstGeom>
        </p:spPr>
        <p:txBody>
          <a:bodyPr spcFirstLastPara="1" wrap="square" lIns="68575" tIns="34275" rIns="68575" bIns="34275" anchor="t" anchorCtr="0">
            <a:normAutofit fontScale="55000" lnSpcReduction="20000"/>
          </a:bodyPr>
          <a:lstStyle/>
          <a:p>
            <a:pPr marL="0" lvl="0" indent="0" algn="ctr" rtl="0">
              <a:spcBef>
                <a:spcPts val="800"/>
              </a:spcBef>
              <a:spcAft>
                <a:spcPts val="0"/>
              </a:spcAft>
              <a:buNone/>
            </a:pPr>
            <a:r>
              <a:rPr lang="en" sz="2150" b="1"/>
              <a:t>Potential Considerations</a:t>
            </a:r>
            <a:endParaRPr sz="2150" b="1"/>
          </a:p>
          <a:p>
            <a:pPr marL="457200" lvl="0" indent="-303688" algn="l" rtl="0">
              <a:spcBef>
                <a:spcPts val="800"/>
              </a:spcBef>
              <a:spcAft>
                <a:spcPts val="0"/>
              </a:spcAft>
              <a:buSzPct val="100000"/>
              <a:buChar char="•"/>
            </a:pPr>
            <a:r>
              <a:rPr lang="en" sz="2150"/>
              <a:t>Restricting hospital outpatient to regulated hospital delivery vs hospital service area</a:t>
            </a:r>
            <a:endParaRPr sz="2150"/>
          </a:p>
          <a:p>
            <a:pPr marL="457200" lvl="0" indent="0" algn="l" rtl="0">
              <a:spcBef>
                <a:spcPts val="800"/>
              </a:spcBef>
              <a:spcAft>
                <a:spcPts val="0"/>
              </a:spcAft>
              <a:buNone/>
            </a:pPr>
            <a:r>
              <a:rPr lang="en" sz="2150"/>
              <a:t> </a:t>
            </a:r>
            <a:endParaRPr sz="2150"/>
          </a:p>
          <a:p>
            <a:pPr marL="457200" lvl="0" indent="-303688" algn="l" rtl="0">
              <a:spcBef>
                <a:spcPts val="800"/>
              </a:spcBef>
              <a:spcAft>
                <a:spcPts val="0"/>
              </a:spcAft>
              <a:buSzPct val="100000"/>
              <a:buChar char="•"/>
            </a:pPr>
            <a:r>
              <a:rPr lang="en" sz="2150"/>
              <a:t>Using service line Medicare FFS Share in lieu of EAPGS to extrapolate to all-payer</a:t>
            </a:r>
            <a:endParaRPr sz="2150"/>
          </a:p>
          <a:p>
            <a:pPr marL="457200" lvl="0" indent="0" algn="l" rtl="0">
              <a:spcBef>
                <a:spcPts val="800"/>
              </a:spcBef>
              <a:spcAft>
                <a:spcPts val="0"/>
              </a:spcAft>
              <a:buNone/>
            </a:pPr>
            <a:endParaRPr sz="2150"/>
          </a:p>
          <a:p>
            <a:pPr marL="457200" lvl="0" indent="-303688" algn="l" rtl="0">
              <a:spcBef>
                <a:spcPts val="800"/>
              </a:spcBef>
              <a:spcAft>
                <a:spcPts val="0"/>
              </a:spcAft>
              <a:buSzPct val="100000"/>
              <a:buChar char="•"/>
            </a:pPr>
            <a:r>
              <a:rPr lang="en" sz="2150"/>
              <a:t>Using EAPG Average Charge in lieu of service line</a:t>
            </a:r>
            <a:endParaRPr sz="2150"/>
          </a:p>
          <a:p>
            <a:pPr marL="457200" lvl="0" indent="0" algn="l" rtl="0">
              <a:spcBef>
                <a:spcPts val="800"/>
              </a:spcBef>
              <a:spcAft>
                <a:spcPts val="0"/>
              </a:spcAft>
              <a:buNone/>
            </a:pPr>
            <a:endParaRPr/>
          </a:p>
        </p:txBody>
      </p:sp>
      <p:sp>
        <p:nvSpPr>
          <p:cNvPr id="156" name="Google Shape;156;g2c925fe42b6_1_4"/>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Proposed Methodology &amp; Deregulation Model Walkthrough</a:t>
            </a:r>
            <a:endParaRPr/>
          </a:p>
        </p:txBody>
      </p:sp>
      <p:sp>
        <p:nvSpPr>
          <p:cNvPr id="157" name="Google Shape;157;g2c925fe42b6_1_4"/>
          <p:cNvSpPr txBox="1">
            <a:spLocks noGrp="1"/>
          </p:cNvSpPr>
          <p:nvPr>
            <p:ph type="body" idx="1"/>
          </p:nvPr>
        </p:nvSpPr>
        <p:spPr>
          <a:xfrm>
            <a:off x="256625" y="4434325"/>
            <a:ext cx="6449100" cy="372300"/>
          </a:xfrm>
          <a:prstGeom prst="rect">
            <a:avLst/>
          </a:prstGeom>
        </p:spPr>
        <p:txBody>
          <a:bodyPr spcFirstLastPara="1" wrap="square" lIns="68575" tIns="34275" rIns="68575" bIns="34275" anchor="t" anchorCtr="0">
            <a:normAutofit fontScale="25000" lnSpcReduction="20000"/>
          </a:bodyPr>
          <a:lstStyle/>
          <a:p>
            <a:pPr marL="457200" lvl="0" indent="-330200" algn="l" rtl="0">
              <a:spcBef>
                <a:spcPts val="800"/>
              </a:spcBef>
              <a:spcAft>
                <a:spcPts val="0"/>
              </a:spcAft>
              <a:buSzPct val="100000"/>
              <a:buChar char="-"/>
            </a:pPr>
            <a:r>
              <a:rPr lang="en" sz="6400" b="1"/>
              <a:t>Discontinued materiality thresholds under EAPG approach</a:t>
            </a:r>
            <a:endParaRPr sz="6400" b="1"/>
          </a:p>
          <a:p>
            <a:pPr marL="457200" lvl="0" indent="0" algn="l" rtl="0">
              <a:spcBef>
                <a:spcPts val="800"/>
              </a:spcBef>
              <a:spcAft>
                <a:spcPts val="0"/>
              </a:spcAft>
              <a:buNone/>
            </a:pPr>
            <a:endParaRPr/>
          </a:p>
        </p:txBody>
      </p:sp>
      <p:pic>
        <p:nvPicPr>
          <p:cNvPr id="158" name="Google Shape;158;g2c925fe42b6_1_4"/>
          <p:cNvPicPr preferRelativeResize="0"/>
          <p:nvPr/>
        </p:nvPicPr>
        <p:blipFill>
          <a:blip r:embed="rId3">
            <a:alphaModFix/>
          </a:blip>
          <a:stretch>
            <a:fillRect/>
          </a:stretch>
        </p:blipFill>
        <p:spPr>
          <a:xfrm>
            <a:off x="580175" y="711490"/>
            <a:ext cx="6386704" cy="3659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c9f4c84772_0_38"/>
          <p:cNvSpPr txBox="1">
            <a:spLocks noGrp="1"/>
          </p:cNvSpPr>
          <p:nvPr>
            <p:ph type="body" idx="1"/>
          </p:nvPr>
        </p:nvSpPr>
        <p:spPr>
          <a:xfrm>
            <a:off x="1677925" y="644100"/>
            <a:ext cx="3839400" cy="775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400"/>
              <a:t>As suspected, the majority of CY 2022 potential deregulation was in major and minor surgery (~70%)</a:t>
            </a:r>
            <a:endParaRPr sz="1400"/>
          </a:p>
        </p:txBody>
      </p:sp>
      <p:sp>
        <p:nvSpPr>
          <p:cNvPr id="164" name="Google Shape;164;g2c9f4c84772_0_38"/>
          <p:cNvSpPr txBox="1">
            <a:spLocks noGrp="1"/>
          </p:cNvSpPr>
          <p:nvPr>
            <p:ph type="title"/>
          </p:nvPr>
        </p:nvSpPr>
        <p:spPr>
          <a:xfrm>
            <a:off x="738750" y="116398"/>
            <a:ext cx="7886700" cy="378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Preliminary Deregulation Results</a:t>
            </a:r>
            <a:endParaRPr/>
          </a:p>
        </p:txBody>
      </p:sp>
      <p:pic>
        <p:nvPicPr>
          <p:cNvPr id="165" name="Google Shape;165;g2c9f4c84772_0_38"/>
          <p:cNvPicPr preferRelativeResize="0"/>
          <p:nvPr/>
        </p:nvPicPr>
        <p:blipFill>
          <a:blip r:embed="rId3">
            <a:alphaModFix/>
          </a:blip>
          <a:stretch>
            <a:fillRect/>
          </a:stretch>
        </p:blipFill>
        <p:spPr>
          <a:xfrm>
            <a:off x="5463250" y="0"/>
            <a:ext cx="3839325" cy="2500226"/>
          </a:xfrm>
          <a:prstGeom prst="rect">
            <a:avLst/>
          </a:prstGeom>
          <a:noFill/>
          <a:ln>
            <a:noFill/>
          </a:ln>
        </p:spPr>
      </p:pic>
      <p:pic>
        <p:nvPicPr>
          <p:cNvPr id="166" name="Google Shape;166;g2c9f4c84772_0_38"/>
          <p:cNvPicPr preferRelativeResize="0"/>
          <p:nvPr/>
        </p:nvPicPr>
        <p:blipFill>
          <a:blip r:embed="rId4">
            <a:alphaModFix/>
          </a:blip>
          <a:stretch>
            <a:fillRect/>
          </a:stretch>
        </p:blipFill>
        <p:spPr>
          <a:xfrm>
            <a:off x="50075" y="906175"/>
            <a:ext cx="6771326" cy="4237325"/>
          </a:xfrm>
          <a:prstGeom prst="rect">
            <a:avLst/>
          </a:prstGeom>
          <a:noFill/>
          <a:ln>
            <a:noFill/>
          </a:ln>
        </p:spPr>
      </p:pic>
      <p:sp>
        <p:nvSpPr>
          <p:cNvPr id="167" name="Google Shape;167;g2c9f4c84772_0_38"/>
          <p:cNvSpPr txBox="1">
            <a:spLocks noGrp="1"/>
          </p:cNvSpPr>
          <p:nvPr>
            <p:ph type="body" idx="1"/>
          </p:nvPr>
        </p:nvSpPr>
        <p:spPr>
          <a:xfrm>
            <a:off x="5463250" y="2571750"/>
            <a:ext cx="3306600" cy="1070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400" dirty="0"/>
              <a:t>Potential deregulation was similar to service line approach (R=.89) but $12M less statewide ($56M versus $68M)</a:t>
            </a: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c925fe42b6_1_0"/>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Other Deregulation Considerations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body" idx="1"/>
          </p:nvPr>
        </p:nvSpPr>
        <p:spPr>
          <a:xfrm>
            <a:off x="211176" y="850100"/>
            <a:ext cx="8404200" cy="3495000"/>
          </a:xfrm>
          <a:prstGeom prst="rect">
            <a:avLst/>
          </a:prstGeom>
          <a:noFill/>
          <a:ln>
            <a:noFill/>
          </a:ln>
        </p:spPr>
        <p:txBody>
          <a:bodyPr spcFirstLastPara="1" wrap="square" lIns="68575" tIns="34275" rIns="68575" bIns="34275" anchor="t" anchorCtr="0">
            <a:normAutofit/>
          </a:bodyPr>
          <a:lstStyle/>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To streamline the hospital notification process for deregulations, the HSCRC staff is finalizing a document detailing key submission requirements and the types of supporting documents expected to accompany a deregulation request.</a:t>
            </a:r>
            <a:endParaRPr>
              <a:latin typeface="Calibri"/>
              <a:ea typeface="Calibri"/>
              <a:cs typeface="Calibri"/>
              <a:sym typeface="Calibri"/>
            </a:endParaRPr>
          </a:p>
          <a:p>
            <a:pPr marL="457200" marR="0" lvl="0" indent="0" algn="l" rtl="0">
              <a:lnSpc>
                <a:spcPct val="114000"/>
              </a:lnSpc>
              <a:spcBef>
                <a:spcPts val="0"/>
              </a:spcBef>
              <a:spcAft>
                <a:spcPts val="0"/>
              </a:spcAft>
              <a:buNone/>
            </a:pPr>
            <a:endParaRPr>
              <a:latin typeface="Calibri"/>
              <a:ea typeface="Calibri"/>
              <a:cs typeface="Calibri"/>
              <a:sym typeface="Calibri"/>
            </a:endParaRPr>
          </a:p>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This initiative aims to enhance the efficiency and security of the deregulation process, ensuring a smoother transition for services moving to unregulated settings and setting clear expectations between the HSCRC and hospitals.</a:t>
            </a:r>
            <a:endParaRPr>
              <a:latin typeface="Calibri"/>
              <a:ea typeface="Calibri"/>
              <a:cs typeface="Calibri"/>
              <a:sym typeface="Calibri"/>
            </a:endParaRPr>
          </a:p>
          <a:p>
            <a:pPr marL="457200" marR="0" lvl="0" indent="0" algn="l" rtl="0">
              <a:lnSpc>
                <a:spcPct val="114000"/>
              </a:lnSpc>
              <a:spcBef>
                <a:spcPts val="0"/>
              </a:spcBef>
              <a:spcAft>
                <a:spcPts val="0"/>
              </a:spcAft>
              <a:buNone/>
            </a:pPr>
            <a:endParaRPr>
              <a:latin typeface="Calibri"/>
              <a:ea typeface="Calibri"/>
              <a:cs typeface="Calibri"/>
              <a:sym typeface="Calibri"/>
            </a:endParaRPr>
          </a:p>
          <a:p>
            <a:pPr marL="457200" marR="0" lvl="0" indent="-323850" algn="l" rtl="0">
              <a:lnSpc>
                <a:spcPct val="114000"/>
              </a:lnSpc>
              <a:spcBef>
                <a:spcPts val="0"/>
              </a:spcBef>
              <a:spcAft>
                <a:spcPts val="0"/>
              </a:spcAft>
              <a:buSzPts val="1500"/>
              <a:buFont typeface="Calibri"/>
              <a:buChar char="•"/>
            </a:pPr>
            <a:r>
              <a:rPr lang="en">
                <a:latin typeface="Calibri"/>
                <a:ea typeface="Calibri"/>
                <a:cs typeface="Calibri"/>
                <a:sym typeface="Calibri"/>
              </a:rPr>
              <a:t>More information on the process in the next few slides.</a:t>
            </a:r>
            <a:endParaRPr>
              <a:latin typeface="Calibri"/>
              <a:ea typeface="Calibri"/>
              <a:cs typeface="Calibri"/>
              <a:sym typeface="Calibri"/>
            </a:endParaRPr>
          </a:p>
        </p:txBody>
      </p:sp>
      <p:sp>
        <p:nvSpPr>
          <p:cNvPr id="178" name="Google Shape;178;p8"/>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100"/>
              <a:buFont typeface="Arial"/>
              <a:buNone/>
            </a:pPr>
            <a:r>
              <a:rPr lang="en"/>
              <a:t>Hospital Notification of Deregulation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c714998106_1_0"/>
          <p:cNvSpPr txBox="1">
            <a:spLocks noGrp="1"/>
          </p:cNvSpPr>
          <p:nvPr>
            <p:ph type="body" idx="1"/>
          </p:nvPr>
        </p:nvSpPr>
        <p:spPr>
          <a:xfrm>
            <a:off x="300525" y="899450"/>
            <a:ext cx="8476200" cy="3689100"/>
          </a:xfrm>
          <a:prstGeom prst="rect">
            <a:avLst/>
          </a:prstGeom>
          <a:noFill/>
          <a:ln>
            <a:noFill/>
          </a:ln>
        </p:spPr>
        <p:txBody>
          <a:bodyPr spcFirstLastPara="1" wrap="square" lIns="68575" tIns="34275" rIns="68575" bIns="34275" anchor="t" anchorCtr="0">
            <a:normAutofit fontScale="85000" lnSpcReduction="20000"/>
          </a:bodyPr>
          <a:lstStyle/>
          <a:p>
            <a:pPr marL="147638" lvl="0" indent="0" algn="l" rtl="0">
              <a:lnSpc>
                <a:spcPct val="114000"/>
              </a:lnSpc>
              <a:spcBef>
                <a:spcPts val="800"/>
              </a:spcBef>
              <a:spcAft>
                <a:spcPts val="0"/>
              </a:spcAft>
              <a:buSzPct val="93750"/>
              <a:buNone/>
            </a:pPr>
            <a:r>
              <a:rPr lang="en" dirty="0">
                <a:latin typeface="Calibri"/>
                <a:ea typeface="Calibri"/>
                <a:cs typeface="Calibri"/>
                <a:sym typeface="Calibri"/>
              </a:rPr>
              <a:t>1. Hospitals initiate deregulation requests by submitting a formal request letter on system letterhead.</a:t>
            </a:r>
            <a:endParaRPr sz="1600" dirty="0">
              <a:solidFill>
                <a:srgbClr val="0066CC"/>
              </a:solidFill>
            </a:endParaRPr>
          </a:p>
          <a:p>
            <a:pPr marL="914400" lvl="0" indent="-277177" algn="l" rtl="0">
              <a:spcBef>
                <a:spcPts val="0"/>
              </a:spcBef>
              <a:spcAft>
                <a:spcPts val="0"/>
              </a:spcAft>
              <a:buClr>
                <a:schemeClr val="dk1"/>
              </a:buClr>
              <a:buSzPct val="56250"/>
              <a:buFont typeface="Calibri"/>
              <a:buChar char="●"/>
            </a:pPr>
            <a:r>
              <a:rPr lang="en" sz="1600" dirty="0">
                <a:solidFill>
                  <a:srgbClr val="0066CC"/>
                </a:solidFill>
                <a:latin typeface="Calibri"/>
                <a:ea typeface="Calibri"/>
                <a:cs typeface="Calibri"/>
                <a:sym typeface="Calibri"/>
              </a:rPr>
              <a:t>The letter should state what is being deregulated, the effective date of deregulation, and anticipated $ value of shift to unregulated setting.</a:t>
            </a:r>
            <a:endParaRPr sz="1600" dirty="0">
              <a:solidFill>
                <a:srgbClr val="0066CC"/>
              </a:solidFill>
              <a:latin typeface="Calibri"/>
              <a:ea typeface="Calibri"/>
              <a:cs typeface="Calibri"/>
              <a:sym typeface="Calibri"/>
            </a:endParaRPr>
          </a:p>
          <a:p>
            <a:pPr marL="147638" lvl="0" indent="0" algn="l" rtl="0">
              <a:spcBef>
                <a:spcPts val="0"/>
              </a:spcBef>
              <a:spcAft>
                <a:spcPts val="0"/>
              </a:spcAft>
              <a:buSzPct val="93750"/>
              <a:buNone/>
            </a:pPr>
            <a:r>
              <a:rPr lang="en" dirty="0">
                <a:latin typeface="Calibri"/>
                <a:ea typeface="Calibri"/>
                <a:cs typeface="Calibri"/>
                <a:sym typeface="Calibri"/>
              </a:rPr>
              <a:t>2. Following the letter, hospitals are further required to provide supporting documentation along with their formal request.</a:t>
            </a:r>
            <a:endParaRPr sz="1600" dirty="0">
              <a:solidFill>
                <a:srgbClr val="0066CC"/>
              </a:solidFill>
              <a:latin typeface="Calibri"/>
              <a:ea typeface="Calibri"/>
              <a:cs typeface="Calibri"/>
              <a:sym typeface="Calibri"/>
            </a:endParaRPr>
          </a:p>
          <a:p>
            <a:pPr marL="914400" lvl="0" indent="-277177" algn="l" rtl="0">
              <a:spcBef>
                <a:spcPts val="0"/>
              </a:spcBef>
              <a:spcAft>
                <a:spcPts val="0"/>
              </a:spcAft>
              <a:buSzPct val="56250"/>
              <a:buFont typeface="Calibri"/>
              <a:buChar char="●"/>
            </a:pPr>
            <a:r>
              <a:rPr lang="en" sz="1600" dirty="0">
                <a:solidFill>
                  <a:srgbClr val="0066CC"/>
                </a:solidFill>
                <a:latin typeface="Calibri"/>
                <a:ea typeface="Calibri"/>
                <a:cs typeface="Calibri"/>
                <a:sym typeface="Calibri"/>
              </a:rPr>
              <a:t>Due to the sensitive nature of the data, hospitals must refrain from sending patient-level data via unencrypted email.</a:t>
            </a:r>
            <a:endParaRPr sz="1600" dirty="0">
              <a:solidFill>
                <a:srgbClr val="0066CC"/>
              </a:solidFill>
              <a:latin typeface="Calibri"/>
              <a:ea typeface="Calibri"/>
              <a:cs typeface="Calibri"/>
              <a:sym typeface="Calibri"/>
            </a:endParaRPr>
          </a:p>
          <a:p>
            <a:pPr marL="914400" marR="0" lvl="0" indent="-277177" algn="l" rtl="0">
              <a:lnSpc>
                <a:spcPct val="114000"/>
              </a:lnSpc>
              <a:spcBef>
                <a:spcPts val="0"/>
              </a:spcBef>
              <a:spcAft>
                <a:spcPts val="0"/>
              </a:spcAft>
              <a:buSzPct val="56250"/>
              <a:buFont typeface="Calibri"/>
              <a:buChar char="●"/>
            </a:pPr>
            <a:r>
              <a:rPr lang="en" sz="1600" dirty="0">
                <a:solidFill>
                  <a:srgbClr val="0066CC"/>
                </a:solidFill>
                <a:latin typeface="Calibri"/>
                <a:ea typeface="Calibri"/>
                <a:cs typeface="Calibri"/>
                <a:sym typeface="Calibri"/>
              </a:rPr>
              <a:t>Secure channels such as an encrypted email or the Repository (RDS) should be utilized. </a:t>
            </a:r>
            <a:endParaRPr sz="1600" dirty="0">
              <a:solidFill>
                <a:srgbClr val="0066CC"/>
              </a:solidFill>
              <a:latin typeface="Calibri"/>
              <a:ea typeface="Calibri"/>
              <a:cs typeface="Calibri"/>
              <a:sym typeface="Calibri"/>
            </a:endParaRPr>
          </a:p>
          <a:p>
            <a:pPr marL="147638" lvl="0" indent="0" algn="l" rtl="0">
              <a:spcBef>
                <a:spcPts val="0"/>
              </a:spcBef>
              <a:spcAft>
                <a:spcPts val="0"/>
              </a:spcAft>
              <a:buSzPct val="83333"/>
              <a:buNone/>
            </a:pPr>
            <a:r>
              <a:rPr lang="en" dirty="0">
                <a:latin typeface="Calibri"/>
                <a:ea typeface="Calibri"/>
                <a:cs typeface="Calibri"/>
                <a:sym typeface="Calibri"/>
              </a:rPr>
              <a:t>3. Hospital Rate Analysts at the HSCRC will review requests and ensure that all data requirements are met. </a:t>
            </a:r>
            <a:endParaRPr dirty="0">
              <a:latin typeface="Calibri"/>
              <a:ea typeface="Calibri"/>
              <a:cs typeface="Calibri"/>
              <a:sym typeface="Calibri"/>
            </a:endParaRPr>
          </a:p>
          <a:p>
            <a:pPr marL="914400" marR="0" lvl="0" indent="-277177" algn="l" rtl="0">
              <a:lnSpc>
                <a:spcPct val="114000"/>
              </a:lnSpc>
              <a:spcBef>
                <a:spcPts val="0"/>
              </a:spcBef>
              <a:spcAft>
                <a:spcPts val="0"/>
              </a:spcAft>
              <a:buSzPct val="56250"/>
              <a:buFont typeface="Calibri"/>
              <a:buChar char="●"/>
            </a:pPr>
            <a:r>
              <a:rPr lang="en" sz="1600" dirty="0">
                <a:solidFill>
                  <a:srgbClr val="0066CC"/>
                </a:solidFill>
                <a:latin typeface="Calibri"/>
                <a:ea typeface="Calibri"/>
                <a:cs typeface="Calibri"/>
                <a:sym typeface="Calibri"/>
              </a:rPr>
              <a:t>Upon review, this information will be forwarded to the Health Data Management and Integrity Team (HDMI) to run HSCRC casemix reports. </a:t>
            </a:r>
            <a:endParaRPr dirty="0">
              <a:latin typeface="Calibri"/>
              <a:ea typeface="Calibri"/>
              <a:cs typeface="Calibri"/>
              <a:sym typeface="Calibri"/>
            </a:endParaRPr>
          </a:p>
          <a:p>
            <a:pPr marL="147638" lvl="0" indent="0" algn="l" rtl="0">
              <a:spcBef>
                <a:spcPts val="0"/>
              </a:spcBef>
              <a:spcAft>
                <a:spcPts val="0"/>
              </a:spcAft>
              <a:buSzPct val="83333"/>
              <a:buNone/>
            </a:pPr>
            <a:r>
              <a:rPr lang="en" dirty="0">
                <a:latin typeface="Calibri"/>
                <a:ea typeface="Calibri"/>
                <a:cs typeface="Calibri"/>
                <a:sym typeface="Calibri"/>
              </a:rPr>
              <a:t>4. Rate Setting will recommend a final GBR permanent adjustment to the hospital.</a:t>
            </a:r>
            <a:endParaRPr dirty="0">
              <a:latin typeface="Calibri"/>
              <a:ea typeface="Calibri"/>
              <a:cs typeface="Calibri"/>
              <a:sym typeface="Calibri"/>
            </a:endParaRPr>
          </a:p>
          <a:p>
            <a:pPr marL="914400" lvl="0" indent="-277177" algn="l" rtl="0">
              <a:spcBef>
                <a:spcPts val="0"/>
              </a:spcBef>
              <a:spcAft>
                <a:spcPts val="0"/>
              </a:spcAft>
              <a:buSzPct val="56250"/>
              <a:buFont typeface="Calibri"/>
              <a:buChar char="●"/>
            </a:pPr>
            <a:r>
              <a:rPr lang="en" sz="1600" dirty="0">
                <a:solidFill>
                  <a:srgbClr val="0066CC"/>
                </a:solidFill>
                <a:latin typeface="Calibri"/>
                <a:ea typeface="Calibri"/>
                <a:cs typeface="Calibri"/>
                <a:sym typeface="Calibri"/>
              </a:rPr>
              <a:t>The validation process adheres to the final values provided by the HSCRC casemix data, as it represents the most accurate and reliable reported data values available.</a:t>
            </a:r>
            <a:endParaRPr sz="1600" dirty="0">
              <a:solidFill>
                <a:srgbClr val="0066CC"/>
              </a:solidFill>
              <a:latin typeface="Calibri"/>
              <a:ea typeface="Calibri"/>
              <a:cs typeface="Calibri"/>
              <a:sym typeface="Calibri"/>
            </a:endParaRPr>
          </a:p>
          <a:p>
            <a:pPr marL="914400" lvl="0" indent="-277177" algn="l" rtl="0">
              <a:spcBef>
                <a:spcPts val="0"/>
              </a:spcBef>
              <a:spcAft>
                <a:spcPts val="0"/>
              </a:spcAft>
              <a:buSzPct val="56250"/>
              <a:buFont typeface="Calibri"/>
              <a:buChar char="●"/>
            </a:pPr>
            <a:r>
              <a:rPr lang="en" sz="1600" dirty="0">
                <a:solidFill>
                  <a:srgbClr val="0066CC"/>
                </a:solidFill>
                <a:latin typeface="Calibri"/>
                <a:ea typeface="Calibri"/>
                <a:cs typeface="Calibri"/>
                <a:sym typeface="Calibri"/>
              </a:rPr>
              <a:t>Depending on the date of notification, the HSCRC may be required to include a one-time adjustment to account for unreported time.</a:t>
            </a:r>
            <a:endParaRPr sz="1600" dirty="0">
              <a:solidFill>
                <a:srgbClr val="0066CC"/>
              </a:solidFill>
              <a:latin typeface="Calibri"/>
              <a:ea typeface="Calibri"/>
              <a:cs typeface="Calibri"/>
              <a:sym typeface="Calibri"/>
            </a:endParaRPr>
          </a:p>
        </p:txBody>
      </p:sp>
      <p:sp>
        <p:nvSpPr>
          <p:cNvPr id="184" name="Google Shape;184;g2c714998106_1_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100"/>
              <a:buFont typeface="Arial"/>
              <a:buNone/>
            </a:pPr>
            <a:r>
              <a:rPr lang="en"/>
              <a:t>Hospital Notification of Deregulation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c714998106_2_0"/>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fontScale="85000" lnSpcReduction="10000"/>
          </a:bodyPr>
          <a:lstStyle/>
          <a:p>
            <a:pPr marL="0" marR="0" lvl="0" indent="0" algn="l" rtl="0">
              <a:lnSpc>
                <a:spcPct val="114000"/>
              </a:lnSpc>
              <a:spcBef>
                <a:spcPts val="0"/>
              </a:spcBef>
              <a:spcAft>
                <a:spcPts val="0"/>
              </a:spcAft>
              <a:buNone/>
            </a:pPr>
            <a:r>
              <a:rPr lang="en" sz="1929" dirty="0">
                <a:latin typeface="Calibri"/>
                <a:ea typeface="Calibri"/>
                <a:cs typeface="Calibri"/>
                <a:sym typeface="Calibri"/>
              </a:rPr>
              <a:t>Calculating a Hospital Deregulation Adjustment:</a:t>
            </a:r>
            <a:br>
              <a:rPr lang="en" sz="1929" dirty="0">
                <a:latin typeface="Calibri"/>
                <a:ea typeface="Calibri"/>
                <a:cs typeface="Calibri"/>
                <a:sym typeface="Calibri"/>
              </a:rPr>
            </a:br>
            <a:endParaRPr sz="1929" dirty="0">
              <a:latin typeface="Calibri"/>
              <a:ea typeface="Calibri"/>
              <a:cs typeface="Calibri"/>
              <a:sym typeface="Calibri"/>
            </a:endParaRPr>
          </a:p>
          <a:p>
            <a:pPr marL="140494" marR="0" lvl="0" indent="0" algn="l" rtl="0">
              <a:lnSpc>
                <a:spcPct val="114000"/>
              </a:lnSpc>
              <a:spcBef>
                <a:spcPts val="0"/>
              </a:spcBef>
              <a:spcAft>
                <a:spcPts val="0"/>
              </a:spcAft>
              <a:buSzPct val="83333"/>
              <a:buNone/>
            </a:pPr>
            <a:r>
              <a:rPr lang="en" dirty="0">
                <a:latin typeface="Calibri"/>
                <a:ea typeface="Calibri"/>
                <a:cs typeface="Calibri"/>
                <a:sym typeface="Calibri"/>
              </a:rPr>
              <a:t>1. The HSCRC casemix report will be compared against hospital-reported data to identify any significant discrepancies in RVUs and charges.</a:t>
            </a:r>
            <a:endParaRPr dirty="0">
              <a:latin typeface="Calibri"/>
              <a:ea typeface="Calibri"/>
              <a:cs typeface="Calibri"/>
              <a:sym typeface="Calibri"/>
            </a:endParaRPr>
          </a:p>
          <a:p>
            <a:pPr marL="914400" marR="0" lvl="0" indent="-316706" algn="l" rtl="0">
              <a:lnSpc>
                <a:spcPct val="114000"/>
              </a:lnSpc>
              <a:spcBef>
                <a:spcPts val="0"/>
              </a:spcBef>
              <a:spcAft>
                <a:spcPts val="0"/>
              </a:spcAft>
              <a:buSzPct val="93750"/>
              <a:buFont typeface="Calibri"/>
              <a:buChar char="•"/>
            </a:pPr>
            <a:r>
              <a:rPr lang="en" sz="1600" dirty="0">
                <a:solidFill>
                  <a:srgbClr val="0066CC"/>
                </a:solidFill>
                <a:latin typeface="Calibri"/>
                <a:ea typeface="Calibri"/>
                <a:cs typeface="Calibri"/>
                <a:sym typeface="Calibri"/>
              </a:rPr>
              <a:t>In cases of material differences, analysts will consult with the hospital to verify accuracy.</a:t>
            </a:r>
            <a:br>
              <a:rPr lang="en" dirty="0">
                <a:latin typeface="Calibri"/>
                <a:ea typeface="Calibri"/>
                <a:cs typeface="Calibri"/>
                <a:sym typeface="Calibri"/>
              </a:rPr>
            </a:br>
            <a:endParaRPr dirty="0">
              <a:latin typeface="Calibri"/>
              <a:ea typeface="Calibri"/>
              <a:cs typeface="Calibri"/>
              <a:sym typeface="Calibri"/>
            </a:endParaRPr>
          </a:p>
          <a:p>
            <a:pPr marL="140494" marR="0" lvl="0" indent="0" algn="l" rtl="0">
              <a:lnSpc>
                <a:spcPct val="114000"/>
              </a:lnSpc>
              <a:spcBef>
                <a:spcPts val="0"/>
              </a:spcBef>
              <a:spcAft>
                <a:spcPts val="0"/>
              </a:spcAft>
              <a:buSzPct val="83333"/>
              <a:buNone/>
            </a:pPr>
            <a:r>
              <a:rPr lang="en" dirty="0">
                <a:latin typeface="Calibri"/>
                <a:ea typeface="Calibri"/>
                <a:cs typeface="Calibri"/>
                <a:sym typeface="Calibri"/>
              </a:rPr>
              <a:t>2. The HSCRC then uses the final, accurate casemix data to calculate final permanent adjustments, applying a 50% VCF to the latest 12-month actuals.</a:t>
            </a:r>
            <a:endParaRPr dirty="0">
              <a:latin typeface="Calibri"/>
              <a:ea typeface="Calibri"/>
              <a:cs typeface="Calibri"/>
              <a:sym typeface="Calibri"/>
            </a:endParaRPr>
          </a:p>
          <a:p>
            <a:pPr marL="914400" marR="0" lvl="0" indent="-316706" algn="l" rtl="0">
              <a:lnSpc>
                <a:spcPct val="114000"/>
              </a:lnSpc>
              <a:spcBef>
                <a:spcPts val="0"/>
              </a:spcBef>
              <a:spcAft>
                <a:spcPts val="0"/>
              </a:spcAft>
              <a:buSzPct val="93750"/>
              <a:buFont typeface="Calibri"/>
              <a:buChar char="•"/>
            </a:pPr>
            <a:r>
              <a:rPr lang="en" sz="1600" dirty="0">
                <a:solidFill>
                  <a:srgbClr val="0066CC"/>
                </a:solidFill>
                <a:latin typeface="Calibri"/>
                <a:ea typeface="Calibri"/>
                <a:cs typeface="Calibri"/>
                <a:sym typeface="Calibri"/>
              </a:rPr>
              <a:t>Deregulations that occur late in the rate year may lead to adjustments based on an annualized current year calculation for a full 12-month period.</a:t>
            </a:r>
            <a:br>
              <a:rPr lang="en" dirty="0">
                <a:latin typeface="Calibri"/>
                <a:ea typeface="Calibri"/>
                <a:cs typeface="Calibri"/>
                <a:sym typeface="Calibri"/>
              </a:rPr>
            </a:br>
            <a:endParaRPr dirty="0">
              <a:latin typeface="Calibri"/>
              <a:ea typeface="Calibri"/>
              <a:cs typeface="Calibri"/>
              <a:sym typeface="Calibri"/>
            </a:endParaRPr>
          </a:p>
          <a:p>
            <a:pPr marL="140494" marR="0" lvl="0" indent="0" algn="l" rtl="0">
              <a:lnSpc>
                <a:spcPct val="114000"/>
              </a:lnSpc>
              <a:spcBef>
                <a:spcPts val="0"/>
              </a:spcBef>
              <a:spcAft>
                <a:spcPts val="0"/>
              </a:spcAft>
              <a:buSzPct val="93750"/>
              <a:buNone/>
            </a:pPr>
            <a:r>
              <a:rPr lang="en" dirty="0">
                <a:latin typeface="Calibri"/>
                <a:ea typeface="Calibri"/>
                <a:cs typeface="Calibri"/>
                <a:sym typeface="Calibri"/>
              </a:rPr>
              <a:t>3. For late-reported previous year deregulations, a one-time 50% VCF adjustment is calculated for the post-deregulation period.</a:t>
            </a:r>
            <a:br>
              <a:rPr lang="en" dirty="0">
                <a:latin typeface="Calibri"/>
                <a:ea typeface="Calibri"/>
                <a:cs typeface="Calibri"/>
                <a:sym typeface="Calibri"/>
              </a:rPr>
            </a:br>
            <a:endParaRPr sz="1600" dirty="0">
              <a:solidFill>
                <a:srgbClr val="0066CC"/>
              </a:solidFill>
              <a:latin typeface="Calibri"/>
              <a:ea typeface="Calibri"/>
              <a:cs typeface="Calibri"/>
              <a:sym typeface="Calibri"/>
            </a:endParaRPr>
          </a:p>
        </p:txBody>
      </p:sp>
      <p:sp>
        <p:nvSpPr>
          <p:cNvPr id="190" name="Google Shape;190;g2c714998106_2_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100"/>
              <a:buFont typeface="Arial"/>
              <a:buNone/>
            </a:pPr>
            <a:r>
              <a:rPr lang="en"/>
              <a:t>Hospital Notification of Deregulation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c714998106_0_0"/>
          <p:cNvSpPr txBox="1">
            <a:spLocks noGrp="1"/>
          </p:cNvSpPr>
          <p:nvPr>
            <p:ph type="body" idx="1"/>
          </p:nvPr>
        </p:nvSpPr>
        <p:spPr>
          <a:xfrm>
            <a:off x="175250" y="691475"/>
            <a:ext cx="8440200" cy="4118700"/>
          </a:xfrm>
          <a:prstGeom prst="rect">
            <a:avLst/>
          </a:prstGeom>
        </p:spPr>
        <p:txBody>
          <a:bodyPr spcFirstLastPara="1" wrap="square" lIns="68575" tIns="34275" rIns="68575" bIns="34275" anchor="t" anchorCtr="0">
            <a:normAutofit lnSpcReduction="20000"/>
          </a:bodyPr>
          <a:lstStyle/>
          <a:p>
            <a:pPr marL="457200" lvl="0" indent="-323850" algn="l" rtl="0">
              <a:spcBef>
                <a:spcPts val="800"/>
              </a:spcBef>
              <a:spcAft>
                <a:spcPts val="0"/>
              </a:spcAft>
              <a:buSzPts val="1500"/>
              <a:buChar char="•"/>
            </a:pPr>
            <a:r>
              <a:rPr lang="en"/>
              <a:t>Why do hospitals need to notify and not wait until the deregulation tool identifies the deregulation?</a:t>
            </a:r>
            <a:endParaRPr/>
          </a:p>
          <a:p>
            <a:pPr marL="914400" lvl="1" indent="-317500" algn="l" rtl="0">
              <a:spcBef>
                <a:spcPts val="0"/>
              </a:spcBef>
              <a:spcAft>
                <a:spcPts val="0"/>
              </a:spcAft>
              <a:buSzPts val="1400"/>
              <a:buChar char="•"/>
            </a:pPr>
            <a:r>
              <a:rPr lang="en"/>
              <a:t>Hospitals have a contractual obligation to notify the Commission.  </a:t>
            </a:r>
            <a:endParaRPr/>
          </a:p>
          <a:p>
            <a:pPr marL="914400" lvl="1" indent="-317500" algn="l" rtl="0">
              <a:spcBef>
                <a:spcPts val="0"/>
              </a:spcBef>
              <a:spcAft>
                <a:spcPts val="0"/>
              </a:spcAft>
              <a:buSzPts val="1400"/>
              <a:buChar char="•"/>
            </a:pPr>
            <a:r>
              <a:rPr lang="en"/>
              <a:t>Thus, staff believes there should an incentive to notify, rather than wait.  </a:t>
            </a:r>
            <a:endParaRPr/>
          </a:p>
          <a:p>
            <a:pPr marL="1371600" lvl="2" indent="-317500" algn="l" rtl="0">
              <a:spcBef>
                <a:spcPts val="0"/>
              </a:spcBef>
              <a:spcAft>
                <a:spcPts val="0"/>
              </a:spcAft>
              <a:buSzPts val="1400"/>
              <a:buChar char="•"/>
            </a:pPr>
            <a:r>
              <a:rPr lang="en"/>
              <a:t>All permanent adjustments will be based on a 50% variable cost factor</a:t>
            </a:r>
            <a:endParaRPr/>
          </a:p>
          <a:p>
            <a:pPr marL="1371600" lvl="2" indent="-317500" algn="l" rtl="0">
              <a:spcBef>
                <a:spcPts val="0"/>
              </a:spcBef>
              <a:spcAft>
                <a:spcPts val="0"/>
              </a:spcAft>
              <a:buSzPts val="1400"/>
              <a:buChar char="•"/>
            </a:pPr>
            <a:r>
              <a:rPr lang="en"/>
              <a:t>On time notification will have a 50% variable cost factor for first year results</a:t>
            </a:r>
            <a:endParaRPr/>
          </a:p>
          <a:p>
            <a:pPr marL="1371600" lvl="2" indent="-317500" algn="l" rtl="0">
              <a:spcBef>
                <a:spcPts val="0"/>
              </a:spcBef>
              <a:spcAft>
                <a:spcPts val="0"/>
              </a:spcAft>
              <a:buSzPts val="1400"/>
              <a:buChar char="•"/>
            </a:pPr>
            <a:r>
              <a:rPr lang="en"/>
              <a:t>Strawman: deregulation found via the deregulation tool will have a one-time component with a 65% variable cost factor </a:t>
            </a:r>
            <a:endParaRPr/>
          </a:p>
          <a:p>
            <a:pPr marL="0" lvl="0" indent="0" algn="l" rtl="0">
              <a:spcBef>
                <a:spcPts val="800"/>
              </a:spcBef>
              <a:spcAft>
                <a:spcPts val="0"/>
              </a:spcAft>
              <a:buNone/>
            </a:pPr>
            <a:endParaRPr/>
          </a:p>
          <a:p>
            <a:pPr marL="457200" lvl="0" indent="-323850" algn="l" rtl="0">
              <a:spcBef>
                <a:spcPts val="800"/>
              </a:spcBef>
              <a:spcAft>
                <a:spcPts val="0"/>
              </a:spcAft>
              <a:buSzPts val="1500"/>
              <a:buChar char="•"/>
            </a:pPr>
            <a:r>
              <a:rPr lang="en"/>
              <a:t>What is the process to reconcile against the deregulation tool?</a:t>
            </a:r>
            <a:endParaRPr/>
          </a:p>
          <a:p>
            <a:pPr marL="914400" lvl="1" indent="-317500" algn="l" rtl="0">
              <a:spcBef>
                <a:spcPts val="0"/>
              </a:spcBef>
              <a:spcAft>
                <a:spcPts val="0"/>
              </a:spcAft>
              <a:buSzPts val="1400"/>
              <a:buChar char="•"/>
            </a:pPr>
            <a:r>
              <a:rPr lang="en"/>
              <a:t>What happens if a $9.5m deregulation was calculated, but the deregulation tool identifies $10m for same service? Or same scenario, but opposite figures?</a:t>
            </a:r>
            <a:endParaRPr/>
          </a:p>
          <a:p>
            <a:pPr marL="1371600" lvl="2" indent="-317500" algn="l" rtl="0">
              <a:spcBef>
                <a:spcPts val="0"/>
              </a:spcBef>
              <a:spcAft>
                <a:spcPts val="0"/>
              </a:spcAft>
              <a:buSzPts val="1400"/>
              <a:buChar char="•"/>
            </a:pPr>
            <a:r>
              <a:rPr lang="en"/>
              <a:t>Should there be a true up? </a:t>
            </a:r>
            <a:endParaRPr/>
          </a:p>
          <a:p>
            <a:pPr marL="1371600" lvl="2" indent="-317500" algn="l" rtl="0">
              <a:spcBef>
                <a:spcPts val="0"/>
              </a:spcBef>
              <a:spcAft>
                <a:spcPts val="0"/>
              </a:spcAft>
              <a:buSzPts val="1400"/>
              <a:buChar char="•"/>
            </a:pPr>
            <a:r>
              <a:rPr lang="en"/>
              <a:t>Should there be a materiality threshold to determine if a reconciliation needs to occur?</a:t>
            </a:r>
            <a:endParaRPr/>
          </a:p>
          <a:p>
            <a:pPr marL="1371600" lvl="2" indent="-317500" algn="l" rtl="0">
              <a:spcBef>
                <a:spcPts val="0"/>
              </a:spcBef>
              <a:spcAft>
                <a:spcPts val="0"/>
              </a:spcAft>
              <a:buSzPts val="1400"/>
              <a:buChar char="•"/>
            </a:pPr>
            <a:r>
              <a:rPr lang="en"/>
              <a:t>Strawman: any variance between the prospective deregulation adjustment and the dereg tool that exceeds the lesser of 2% or $1M will require reconciliation</a:t>
            </a:r>
            <a:endParaRPr/>
          </a:p>
          <a:p>
            <a:pPr marL="457200" lvl="0" indent="0" algn="l" rtl="0">
              <a:spcBef>
                <a:spcPts val="800"/>
              </a:spcBef>
              <a:spcAft>
                <a:spcPts val="0"/>
              </a:spcAft>
              <a:buNone/>
            </a:pPr>
            <a:endParaRPr/>
          </a:p>
        </p:txBody>
      </p:sp>
      <p:sp>
        <p:nvSpPr>
          <p:cNvPr id="196" name="Google Shape;196;g2c714998106_0_0"/>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Waiting Vs. Notifying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Agenda </a:t>
            </a:r>
            <a:endParaRPr/>
          </a:p>
        </p:txBody>
      </p:sp>
      <p:sp>
        <p:nvSpPr>
          <p:cNvPr id="88" name="Google Shape;88;p3"/>
          <p:cNvSpPr txBox="1">
            <a:spLocks noGrp="1"/>
          </p:cNvSpPr>
          <p:nvPr>
            <p:ph type="body" idx="1"/>
          </p:nvPr>
        </p:nvSpPr>
        <p:spPr>
          <a:xfrm>
            <a:off x="171450" y="661424"/>
            <a:ext cx="8743949" cy="4352117"/>
          </a:xfrm>
          <a:prstGeom prst="rect">
            <a:avLst/>
          </a:prstGeom>
          <a:noFill/>
          <a:ln>
            <a:noFill/>
          </a:ln>
        </p:spPr>
        <p:txBody>
          <a:bodyPr spcFirstLastPara="1" wrap="square" lIns="68575" tIns="34275" rIns="68575" bIns="34275" anchor="t" anchorCtr="0">
            <a:normAutofit/>
          </a:bodyPr>
          <a:lstStyle/>
          <a:p>
            <a:pPr marL="457200" lvl="0" indent="-323850" algn="l" rtl="0">
              <a:lnSpc>
                <a:spcPct val="94000"/>
              </a:lnSpc>
              <a:spcBef>
                <a:spcPts val="0"/>
              </a:spcBef>
              <a:spcAft>
                <a:spcPts val="0"/>
              </a:spcAft>
              <a:buSzPts val="1500"/>
              <a:buChar char="•"/>
            </a:pPr>
            <a:r>
              <a:rPr lang="en" dirty="0"/>
              <a:t>Workgroup Work Plan Update</a:t>
            </a:r>
          </a:p>
          <a:p>
            <a:pPr marL="914400" marR="0" lvl="1" indent="-317500" algn="l" defTabSz="914400" rtl="0" eaLnBrk="1" fontAlgn="auto" latinLnBrk="0" hangingPunct="1">
              <a:lnSpc>
                <a:spcPct val="94000"/>
              </a:lnSpc>
              <a:spcBef>
                <a:spcPts val="0"/>
              </a:spcBef>
              <a:spcAft>
                <a:spcPts val="0"/>
              </a:spcAft>
              <a:buClr>
                <a:srgbClr val="0066CC"/>
              </a:buClr>
              <a:buSzPts val="1400"/>
              <a:buFont typeface="Arial"/>
              <a:buChar char="•"/>
              <a:tabLst/>
              <a:defRPr/>
            </a:pPr>
            <a:r>
              <a:rPr kumimoji="0" lang="en-US" sz="1400" b="0" i="0" u="none" strike="noStrike" kern="0" cap="none" spc="0" normalizeH="0" baseline="0" noProof="0" dirty="0">
                <a:ln>
                  <a:noFill/>
                </a:ln>
                <a:solidFill>
                  <a:srgbClr val="0066CC"/>
                </a:solidFill>
                <a:effectLst/>
                <a:uLnTx/>
                <a:uFillTx/>
                <a:latin typeface="Arial"/>
                <a:cs typeface="Arial"/>
                <a:sym typeface="Arial"/>
              </a:rPr>
              <a:t>Updated Timeline for Workgroup Engagement</a:t>
            </a:r>
            <a:endParaRPr dirty="0"/>
          </a:p>
          <a:p>
            <a:pPr marL="457200" lvl="0" indent="0" algn="l" rtl="0">
              <a:lnSpc>
                <a:spcPct val="94000"/>
              </a:lnSpc>
              <a:spcBef>
                <a:spcPts val="0"/>
              </a:spcBef>
              <a:spcAft>
                <a:spcPts val="0"/>
              </a:spcAft>
              <a:buNone/>
            </a:pPr>
            <a:endParaRPr dirty="0"/>
          </a:p>
          <a:p>
            <a:pPr marL="457200" lvl="0" indent="-330200" algn="l" rtl="0">
              <a:lnSpc>
                <a:spcPct val="94000"/>
              </a:lnSpc>
              <a:spcBef>
                <a:spcPts val="0"/>
              </a:spcBef>
              <a:spcAft>
                <a:spcPts val="0"/>
              </a:spcAft>
              <a:buSzPts val="1600"/>
              <a:buChar char="•"/>
            </a:pPr>
            <a:r>
              <a:rPr lang="en" dirty="0"/>
              <a:t>Stakeholder Feedback on Out of State Analysis</a:t>
            </a:r>
            <a:endParaRPr dirty="0"/>
          </a:p>
          <a:p>
            <a:pPr marL="127000" lvl="0" indent="0" algn="l" rtl="0">
              <a:lnSpc>
                <a:spcPct val="94000"/>
              </a:lnSpc>
              <a:spcBef>
                <a:spcPts val="0"/>
              </a:spcBef>
              <a:spcAft>
                <a:spcPts val="0"/>
              </a:spcAft>
              <a:buSzPts val="1600"/>
              <a:buNone/>
            </a:pPr>
            <a:endParaRPr dirty="0"/>
          </a:p>
          <a:p>
            <a:pPr marL="457200" lvl="0" indent="-330200" algn="l" rtl="0">
              <a:lnSpc>
                <a:spcPct val="94000"/>
              </a:lnSpc>
              <a:spcBef>
                <a:spcPts val="0"/>
              </a:spcBef>
              <a:spcAft>
                <a:spcPts val="0"/>
              </a:spcAft>
              <a:buSzPts val="1600"/>
              <a:buChar char="•"/>
            </a:pPr>
            <a:r>
              <a:rPr lang="en" dirty="0"/>
              <a:t>Deregulation Review </a:t>
            </a:r>
            <a:endParaRPr dirty="0"/>
          </a:p>
          <a:p>
            <a:pPr marL="457200" lvl="0" indent="0" algn="l" rtl="0">
              <a:lnSpc>
                <a:spcPct val="94000"/>
              </a:lnSpc>
              <a:spcBef>
                <a:spcPts val="0"/>
              </a:spcBef>
              <a:spcAft>
                <a:spcPts val="0"/>
              </a:spcAft>
              <a:buNone/>
            </a:pPr>
            <a:endParaRPr dirty="0"/>
          </a:p>
          <a:p>
            <a:pPr marL="457200" lvl="0" indent="-323850" algn="l" rtl="0">
              <a:lnSpc>
                <a:spcPct val="94000"/>
              </a:lnSpc>
              <a:spcBef>
                <a:spcPts val="0"/>
              </a:spcBef>
              <a:spcAft>
                <a:spcPts val="0"/>
              </a:spcAft>
              <a:buSzPts val="1500"/>
              <a:buChar char="•"/>
            </a:pPr>
            <a:r>
              <a:rPr lang="en" dirty="0"/>
              <a:t>Volume Scorecard Update</a:t>
            </a:r>
            <a:endParaRPr dirty="0"/>
          </a:p>
          <a:p>
            <a:pPr marL="457200" lvl="0" indent="0" algn="l" rtl="0">
              <a:lnSpc>
                <a:spcPct val="94000"/>
              </a:lnSpc>
              <a:spcBef>
                <a:spcPts val="0"/>
              </a:spcBef>
              <a:spcAft>
                <a:spcPts val="0"/>
              </a:spcAft>
              <a:buNone/>
            </a:pPr>
            <a:endParaRPr dirty="0"/>
          </a:p>
          <a:p>
            <a:pPr marL="0" lvl="0" indent="0" algn="l" rtl="0">
              <a:lnSpc>
                <a:spcPct val="94000"/>
              </a:lnSpc>
              <a:spcBef>
                <a:spcPts val="0"/>
              </a:spcBef>
              <a:spcAft>
                <a:spcPts val="0"/>
              </a:spcAft>
              <a:buNone/>
            </a:pPr>
            <a:endParaRPr dirty="0"/>
          </a:p>
          <a:p>
            <a:pPr marL="127000" lvl="0" indent="0" algn="l" rtl="0">
              <a:lnSpc>
                <a:spcPct val="94000"/>
              </a:lnSpc>
              <a:spcBef>
                <a:spcPts val="0"/>
              </a:spcBef>
              <a:spcAft>
                <a:spcPts val="0"/>
              </a:spcAft>
              <a:buSzPts val="1600"/>
              <a:buNone/>
            </a:pPr>
            <a:endParaRPr sz="1600" dirty="0"/>
          </a:p>
          <a:p>
            <a:pPr marL="584200" lvl="1" indent="0" algn="l" rtl="0">
              <a:lnSpc>
                <a:spcPct val="94000"/>
              </a:lnSpc>
              <a:spcBef>
                <a:spcPts val="0"/>
              </a:spcBef>
              <a:spcAft>
                <a:spcPts val="0"/>
              </a:spcAft>
              <a:buSzPts val="1600"/>
              <a:buNone/>
            </a:pPr>
            <a:endParaRPr sz="1200" dirty="0"/>
          </a:p>
          <a:p>
            <a:pPr marL="914400" lvl="1" indent="-228600" algn="l" rtl="0">
              <a:lnSpc>
                <a:spcPct val="94000"/>
              </a:lnSpc>
              <a:spcBef>
                <a:spcPts val="0"/>
              </a:spcBef>
              <a:spcAft>
                <a:spcPts val="0"/>
              </a:spcAft>
              <a:buSzPts val="1600"/>
              <a:buNone/>
            </a:pP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c714998106_0_15"/>
          <p:cNvSpPr txBox="1">
            <a:spLocks noGrp="1"/>
          </p:cNvSpPr>
          <p:nvPr>
            <p:ph type="body" idx="1"/>
          </p:nvPr>
        </p:nvSpPr>
        <p:spPr>
          <a:xfrm>
            <a:off x="252375" y="711500"/>
            <a:ext cx="8109900" cy="4167000"/>
          </a:xfrm>
          <a:prstGeom prst="rect">
            <a:avLst/>
          </a:prstGeom>
        </p:spPr>
        <p:txBody>
          <a:bodyPr spcFirstLastPara="1" wrap="square" lIns="68575" tIns="34275" rIns="68575" bIns="34275" anchor="t" anchorCtr="0">
            <a:normAutofit lnSpcReduction="10000"/>
          </a:bodyPr>
          <a:lstStyle/>
          <a:p>
            <a:pPr marL="457200" lvl="0" indent="-323850" algn="l" rtl="0">
              <a:spcBef>
                <a:spcPts val="800"/>
              </a:spcBef>
              <a:spcAft>
                <a:spcPts val="0"/>
              </a:spcAft>
              <a:buSzPts val="1500"/>
              <a:buChar char="•"/>
            </a:pPr>
            <a:r>
              <a:rPr lang="en"/>
              <a:t>Do hospitals need to notify if they plan on backfilling the services?</a:t>
            </a:r>
            <a:endParaRPr/>
          </a:p>
          <a:p>
            <a:pPr marL="914400" lvl="1" indent="-317500" algn="l" rtl="0">
              <a:spcBef>
                <a:spcPts val="0"/>
              </a:spcBef>
              <a:spcAft>
                <a:spcPts val="0"/>
              </a:spcAft>
              <a:buSzPts val="1400"/>
              <a:buChar char="•"/>
            </a:pPr>
            <a:r>
              <a:rPr lang="en"/>
              <a:t>Yes, hospitals still need to notify.  </a:t>
            </a:r>
            <a:endParaRPr/>
          </a:p>
          <a:p>
            <a:pPr marL="914400" lvl="1" indent="-317500" algn="l" rtl="0">
              <a:spcBef>
                <a:spcPts val="0"/>
              </a:spcBef>
              <a:spcAft>
                <a:spcPts val="0"/>
              </a:spcAft>
              <a:buSzPts val="1400"/>
              <a:buChar char="•"/>
            </a:pPr>
            <a:r>
              <a:rPr lang="en"/>
              <a:t>HSCRC and hospital will determine appropriate path forward based on circumstances.  For example, if a hospital has a temporary physician vacancy, staff would likely be okay to wait until a new physician comes on board.  (strawman: within 1 year)</a:t>
            </a:r>
            <a:endParaRPr/>
          </a:p>
          <a:p>
            <a:pPr marL="914400" lvl="0" indent="0" algn="l" rtl="0">
              <a:spcBef>
                <a:spcPts val="800"/>
              </a:spcBef>
              <a:spcAft>
                <a:spcPts val="0"/>
              </a:spcAft>
              <a:buNone/>
            </a:pPr>
            <a:endParaRPr/>
          </a:p>
          <a:p>
            <a:pPr marL="457200" lvl="0" indent="-323850" algn="l" rtl="0">
              <a:spcBef>
                <a:spcPts val="800"/>
              </a:spcBef>
              <a:spcAft>
                <a:spcPts val="0"/>
              </a:spcAft>
              <a:buSzPts val="1500"/>
              <a:buChar char="•"/>
            </a:pPr>
            <a:r>
              <a:rPr lang="en"/>
              <a:t>Plan for backfill will need to be presented upon notification of deregulation.  </a:t>
            </a:r>
            <a:endParaRPr/>
          </a:p>
          <a:p>
            <a:pPr marL="457200" lvl="0" indent="0" algn="l" rtl="0">
              <a:spcBef>
                <a:spcPts val="800"/>
              </a:spcBef>
              <a:spcAft>
                <a:spcPts val="0"/>
              </a:spcAft>
              <a:buNone/>
            </a:pPr>
            <a:endParaRPr/>
          </a:p>
          <a:p>
            <a:pPr marL="457200" lvl="0" indent="-323850" algn="l" rtl="0">
              <a:spcBef>
                <a:spcPts val="800"/>
              </a:spcBef>
              <a:spcAft>
                <a:spcPts val="0"/>
              </a:spcAft>
              <a:buSzPts val="1500"/>
              <a:buChar char="•"/>
            </a:pPr>
            <a:r>
              <a:rPr lang="en"/>
              <a:t>Backfill should be governed by historical utilization levels, i.e. regulated backfill + new deregulated service may not exceed historical utilization level.</a:t>
            </a:r>
            <a:endParaRPr/>
          </a:p>
          <a:p>
            <a:pPr marL="0" lvl="0" indent="0" algn="l" rtl="0">
              <a:spcBef>
                <a:spcPts val="800"/>
              </a:spcBef>
              <a:spcAft>
                <a:spcPts val="0"/>
              </a:spcAft>
              <a:buNone/>
            </a:pPr>
            <a:endParaRPr/>
          </a:p>
        </p:txBody>
      </p:sp>
      <p:sp>
        <p:nvSpPr>
          <p:cNvPr id="202" name="Google Shape;202;g2c714998106_0_15"/>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Grace Period/Backfill?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714998106_0_5"/>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How will deregulation interact with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other</a:t>
            </a:r>
            <a:r>
              <a:rPr lang="en"/>
              <a:t> policies?</a:t>
            </a:r>
            <a:endParaRPr/>
          </a:p>
        </p:txBody>
      </p:sp>
      <p:graphicFrame>
        <p:nvGraphicFramePr>
          <p:cNvPr id="208" name="Google Shape;208;g2c714998106_0_5"/>
          <p:cNvGraphicFramePr/>
          <p:nvPr/>
        </p:nvGraphicFramePr>
        <p:xfrm>
          <a:off x="165625" y="711500"/>
          <a:ext cx="8933325" cy="3763345"/>
        </p:xfrm>
        <a:graphic>
          <a:graphicData uri="http://schemas.openxmlformats.org/drawingml/2006/table">
            <a:tbl>
              <a:tblPr>
                <a:noFill/>
                <a:tableStyleId>{CC8D8641-EA68-4D7B-AA65-151098EEB6F5}</a:tableStyleId>
              </a:tblPr>
              <a:tblGrid>
                <a:gridCol w="1091725">
                  <a:extLst>
                    <a:ext uri="{9D8B030D-6E8A-4147-A177-3AD203B41FA5}">
                      <a16:colId xmlns:a16="http://schemas.microsoft.com/office/drawing/2014/main" val="20000"/>
                    </a:ext>
                  </a:extLst>
                </a:gridCol>
                <a:gridCol w="2753700">
                  <a:extLst>
                    <a:ext uri="{9D8B030D-6E8A-4147-A177-3AD203B41FA5}">
                      <a16:colId xmlns:a16="http://schemas.microsoft.com/office/drawing/2014/main" val="20001"/>
                    </a:ext>
                  </a:extLst>
                </a:gridCol>
                <a:gridCol w="5087900">
                  <a:extLst>
                    <a:ext uri="{9D8B030D-6E8A-4147-A177-3AD203B41FA5}">
                      <a16:colId xmlns:a16="http://schemas.microsoft.com/office/drawing/2014/main" val="20002"/>
                    </a:ext>
                  </a:extLst>
                </a:gridCol>
              </a:tblGrid>
              <a:tr h="349925">
                <a:tc>
                  <a:txBody>
                    <a:bodyPr/>
                    <a:lstStyle/>
                    <a:p>
                      <a:pPr marL="0" lvl="0" indent="0" algn="ctr" rtl="0">
                        <a:spcBef>
                          <a:spcPts val="0"/>
                        </a:spcBef>
                        <a:spcAft>
                          <a:spcPts val="0"/>
                        </a:spcAft>
                        <a:buNone/>
                      </a:pPr>
                      <a:r>
                        <a:rPr lang="en" sz="1200" b="1">
                          <a:solidFill>
                            <a:schemeClr val="lt1"/>
                          </a:solidFill>
                        </a:rPr>
                        <a:t>Policy</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rPr>
                        <a:t>Consideration</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rPr>
                        <a:t>Staff Preliminary Recommendation</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68925">
                <a:tc>
                  <a:txBody>
                    <a:bodyPr/>
                    <a:lstStyle/>
                    <a:p>
                      <a:pPr marL="0" lvl="0" indent="0" algn="l" rtl="0">
                        <a:spcBef>
                          <a:spcPts val="0"/>
                        </a:spcBef>
                        <a:spcAft>
                          <a:spcPts val="0"/>
                        </a:spcAft>
                        <a:buNone/>
                      </a:pPr>
                      <a:r>
                        <a:rPr lang="en" sz="1200"/>
                        <a:t>Marketshift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How will the Commission ensure the deregulation adjustment is not already accounted for by marketshift?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Staff’s dereg tool purposefully limits the potential dereg to the lesser of place of service shifts or unrecognized marketshift declines.  Thus, there should be no double counting</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74875">
                <a:tc>
                  <a:txBody>
                    <a:bodyPr/>
                    <a:lstStyle/>
                    <a:p>
                      <a:pPr marL="0" lvl="0" indent="0" algn="l" rtl="0">
                        <a:spcBef>
                          <a:spcPts val="0"/>
                        </a:spcBef>
                        <a:spcAft>
                          <a:spcPts val="0"/>
                        </a:spcAft>
                        <a:buNone/>
                      </a:pPr>
                      <a:r>
                        <a:rPr lang="en" sz="1200"/>
                        <a:t>Demographic Adjustment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Will deregulation have an effect on population funding?</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Deregulation will not affect estimates of population growth or statewide funding of demographic changes. May affect market share, which is used to allocate population funding, but same outcome would result if deregulation is scored or not scored.  </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99950">
                <a:tc>
                  <a:txBody>
                    <a:bodyPr/>
                    <a:lstStyle/>
                    <a:p>
                      <a:pPr marL="0" lvl="0" indent="0" algn="l" rtl="0">
                        <a:spcBef>
                          <a:spcPts val="0"/>
                        </a:spcBef>
                        <a:spcAft>
                          <a:spcPts val="0"/>
                        </a:spcAft>
                        <a:buNone/>
                      </a:pPr>
                      <a:r>
                        <a:rPr lang="en" sz="1200"/>
                        <a:t>EQIP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Should deregulation be removing funding from hospitals that follow the incentives of the EQIP policy?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EQIP policy indicated that deregulation would be scored regardless of EQIP incentives.  EQIP rewards + 50% VCF should still be sufficient to spur participation in program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74875">
                <a:tc>
                  <a:txBody>
                    <a:bodyPr/>
                    <a:lstStyle/>
                    <a:p>
                      <a:pPr marL="0" lvl="0" indent="0" algn="l" rtl="0">
                        <a:spcBef>
                          <a:spcPts val="0"/>
                        </a:spcBef>
                        <a:spcAft>
                          <a:spcPts val="0"/>
                        </a:spcAft>
                        <a:buNone/>
                      </a:pPr>
                      <a:r>
                        <a:rPr lang="en" sz="1200"/>
                        <a:t>Efficiency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Should deregulation be removing funding from efficient hospitals?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Raises an interesting question since hospitals with relatively favorable TCOC and hospital charge per case should be further incented to move services appropriately to lower cost settings.  </a:t>
                      </a:r>
                      <a:r>
                        <a:rPr lang="en" sz="1200" b="1"/>
                        <a:t>Thoughts on potential rules for implementation?</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c714998106_0_10"/>
          <p:cNvSpPr txBox="1">
            <a:spLocks noGrp="1"/>
          </p:cNvSpPr>
          <p:nvPr>
            <p:ph type="body" idx="1"/>
          </p:nvPr>
        </p:nvSpPr>
        <p:spPr>
          <a:xfrm>
            <a:off x="300525" y="850100"/>
            <a:ext cx="8314800" cy="3863700"/>
          </a:xfrm>
          <a:prstGeom prst="rect">
            <a:avLst/>
          </a:prstGeom>
        </p:spPr>
        <p:txBody>
          <a:bodyPr spcFirstLastPara="1" wrap="square" lIns="68575" tIns="34275" rIns="68575" bIns="34275" anchor="t" anchorCtr="0">
            <a:normAutofit fontScale="85000" lnSpcReduction="20000"/>
          </a:bodyPr>
          <a:lstStyle/>
          <a:p>
            <a:pPr marL="457200" lvl="0" indent="-309562" algn="l" rtl="0">
              <a:spcBef>
                <a:spcPts val="800"/>
              </a:spcBef>
              <a:spcAft>
                <a:spcPts val="0"/>
              </a:spcAft>
              <a:buSzPct val="83333"/>
              <a:buChar char="•"/>
            </a:pPr>
            <a:r>
              <a:rPr lang="en"/>
              <a:t>Repatriation is when Maryland residents left the State of Maryland to get treatment, but then come back to the State.  These shifts are not picked up in Market Shift, because the cases are coming from a border State. </a:t>
            </a:r>
            <a:endParaRPr/>
          </a:p>
          <a:p>
            <a:pPr marL="457200" lvl="0" indent="0" algn="l" rtl="0">
              <a:spcBef>
                <a:spcPts val="800"/>
              </a:spcBef>
              <a:spcAft>
                <a:spcPts val="0"/>
              </a:spcAft>
              <a:buNone/>
            </a:pPr>
            <a:endParaRPr/>
          </a:p>
          <a:p>
            <a:pPr marL="457200" lvl="0" indent="-309562" algn="l" rtl="0">
              <a:spcBef>
                <a:spcPts val="800"/>
              </a:spcBef>
              <a:spcAft>
                <a:spcPts val="0"/>
              </a:spcAft>
              <a:buSzPct val="83333"/>
              <a:buChar char="•"/>
            </a:pPr>
            <a:r>
              <a:rPr lang="en"/>
              <a:t>Due to limited availability of OOS data, OOS all-payer market shift analyses (repatriation) are unable to be completed.  </a:t>
            </a:r>
            <a:endParaRPr/>
          </a:p>
          <a:p>
            <a:pPr marL="457200" lvl="0" indent="0" algn="l" rtl="0">
              <a:spcBef>
                <a:spcPts val="800"/>
              </a:spcBef>
              <a:spcAft>
                <a:spcPts val="0"/>
              </a:spcAft>
              <a:buNone/>
            </a:pPr>
            <a:endParaRPr/>
          </a:p>
          <a:p>
            <a:pPr marL="457200" lvl="0" indent="-309562" algn="l" rtl="0">
              <a:spcBef>
                <a:spcPts val="800"/>
              </a:spcBef>
              <a:spcAft>
                <a:spcPts val="0"/>
              </a:spcAft>
              <a:buSzPct val="83333"/>
              <a:buChar char="•"/>
            </a:pPr>
            <a:r>
              <a:rPr lang="en"/>
              <a:t>Staff believe the deregulation tool could be a reliable source to quantify repatriation (through extrapolation), but additional additional analyses will take time:</a:t>
            </a:r>
            <a:endParaRPr/>
          </a:p>
          <a:p>
            <a:pPr marL="914400" lvl="1" indent="-304165" algn="l" rtl="0">
              <a:spcBef>
                <a:spcPts val="0"/>
              </a:spcBef>
              <a:spcAft>
                <a:spcPts val="0"/>
              </a:spcAft>
              <a:buSzPct val="100000"/>
              <a:buChar char="•"/>
            </a:pPr>
            <a:r>
              <a:rPr lang="en"/>
              <a:t>Will be able to determine if Medicare FFS place of service shift, exclusive to hospital based care, came from out of state</a:t>
            </a:r>
            <a:endParaRPr/>
          </a:p>
          <a:p>
            <a:pPr marL="914400" lvl="1" indent="-304165" algn="l" rtl="0">
              <a:spcBef>
                <a:spcPts val="0"/>
              </a:spcBef>
              <a:spcAft>
                <a:spcPts val="0"/>
              </a:spcAft>
              <a:buSzPct val="100000"/>
              <a:buChar char="•"/>
            </a:pPr>
            <a:r>
              <a:rPr lang="en"/>
              <a:t>Like deregulation, unrecognized marketshift will be the governor to ensure analysis and extrapolation are sound</a:t>
            </a:r>
            <a:endParaRPr/>
          </a:p>
          <a:p>
            <a:pPr marL="914400" lvl="1" indent="-304165" algn="l" rtl="0">
              <a:spcBef>
                <a:spcPts val="0"/>
              </a:spcBef>
              <a:spcAft>
                <a:spcPts val="0"/>
              </a:spcAft>
              <a:buSzPct val="100000"/>
              <a:buChar char="•"/>
            </a:pPr>
            <a:r>
              <a:rPr lang="en"/>
              <a:t>Hospitals will need to work with staff on ad hoc basis if repatriation is not Medicare related</a:t>
            </a:r>
            <a:endParaRPr/>
          </a:p>
          <a:p>
            <a:pPr marL="0" lvl="0" indent="457200" algn="l" rtl="0">
              <a:spcBef>
                <a:spcPts val="800"/>
              </a:spcBef>
              <a:spcAft>
                <a:spcPts val="0"/>
              </a:spcAft>
              <a:buNone/>
            </a:pPr>
            <a:endParaRPr/>
          </a:p>
        </p:txBody>
      </p:sp>
      <p:sp>
        <p:nvSpPr>
          <p:cNvPr id="214" name="Google Shape;214;g2c714998106_0_10"/>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How can the deregulation tool help assess </a:t>
            </a:r>
            <a:r>
              <a:rPr lang="en" b="1"/>
              <a:t>Repatriation?</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Updated Volume Scorecard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f7a219c234_0_8"/>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Additional Details on Volume Scorecard Background</a:t>
            </a:r>
            <a:endParaRPr/>
          </a:p>
          <a:p>
            <a:pPr marL="0" lvl="0" indent="0" algn="l" rtl="0">
              <a:lnSpc>
                <a:spcPct val="100000"/>
              </a:lnSpc>
              <a:spcBef>
                <a:spcPts val="0"/>
              </a:spcBef>
              <a:spcAft>
                <a:spcPts val="0"/>
              </a:spcAft>
              <a:buSzPts val="2100"/>
              <a:buNone/>
            </a:pPr>
            <a:endParaRPr/>
          </a:p>
        </p:txBody>
      </p:sp>
      <p:sp>
        <p:nvSpPr>
          <p:cNvPr id="225" name="Google Shape;225;g1f7a219c234_0_8"/>
          <p:cNvSpPr txBox="1">
            <a:spLocks noGrp="1"/>
          </p:cNvSpPr>
          <p:nvPr>
            <p:ph type="body" idx="1"/>
          </p:nvPr>
        </p:nvSpPr>
        <p:spPr>
          <a:xfrm>
            <a:off x="-44225" y="3602750"/>
            <a:ext cx="9232500" cy="1361700"/>
          </a:xfrm>
          <a:prstGeom prst="rect">
            <a:avLst/>
          </a:prstGeom>
          <a:noFill/>
          <a:ln>
            <a:noFill/>
          </a:ln>
        </p:spPr>
        <p:txBody>
          <a:bodyPr spcFirstLastPara="1" wrap="square" lIns="68575" tIns="34275" rIns="68575" bIns="34275" anchor="t" anchorCtr="0">
            <a:normAutofit lnSpcReduction="20000"/>
          </a:bodyPr>
          <a:lstStyle/>
          <a:p>
            <a:pPr marL="127000" lvl="0" indent="0" algn="l" rtl="0">
              <a:lnSpc>
                <a:spcPct val="94000"/>
              </a:lnSpc>
              <a:spcBef>
                <a:spcPts val="0"/>
              </a:spcBef>
              <a:spcAft>
                <a:spcPts val="0"/>
              </a:spcAft>
              <a:buSzPts val="1600"/>
              <a:buNone/>
            </a:pPr>
            <a:endParaRPr sz="1400"/>
          </a:p>
          <a:p>
            <a:pPr marL="457200" lvl="0" indent="-317500" algn="l" rtl="0">
              <a:lnSpc>
                <a:spcPct val="94000"/>
              </a:lnSpc>
              <a:spcBef>
                <a:spcPts val="0"/>
              </a:spcBef>
              <a:spcAft>
                <a:spcPts val="0"/>
              </a:spcAft>
              <a:buSzPts val="1400"/>
              <a:buChar char="•"/>
            </a:pPr>
            <a:r>
              <a:rPr lang="en" sz="1400"/>
              <a:t>Notes about updated scorecard</a:t>
            </a:r>
            <a:endParaRPr sz="1400"/>
          </a:p>
          <a:p>
            <a:pPr marL="914400" lvl="1" indent="-317500" algn="l" rtl="0">
              <a:lnSpc>
                <a:spcPct val="94000"/>
              </a:lnSpc>
              <a:spcBef>
                <a:spcPts val="0"/>
              </a:spcBef>
              <a:spcAft>
                <a:spcPts val="0"/>
              </a:spcAft>
              <a:buSzPts val="1400"/>
              <a:buChar char="•"/>
            </a:pPr>
            <a:r>
              <a:rPr lang="en"/>
              <a:t>Expected out-of-state revenue adjustments do not have any exclusions for PAU</a:t>
            </a:r>
            <a:endParaRPr/>
          </a:p>
          <a:p>
            <a:pPr marL="914400" lvl="1" indent="-317500" algn="l" rtl="0">
              <a:lnSpc>
                <a:spcPct val="94000"/>
              </a:lnSpc>
              <a:spcBef>
                <a:spcPts val="0"/>
              </a:spcBef>
              <a:spcAft>
                <a:spcPts val="0"/>
              </a:spcAft>
              <a:buSzPts val="1400"/>
              <a:buChar char="•"/>
            </a:pPr>
            <a:r>
              <a:rPr lang="en"/>
              <a:t>Expected PAU adjustments include unrecognized marketshift values and marketshift values</a:t>
            </a:r>
            <a:endParaRPr/>
          </a:p>
          <a:p>
            <a:pPr marL="914400" lvl="1" indent="-317500" algn="l" rtl="0">
              <a:lnSpc>
                <a:spcPct val="94000"/>
              </a:lnSpc>
              <a:spcBef>
                <a:spcPts val="0"/>
              </a:spcBef>
              <a:spcAft>
                <a:spcPts val="0"/>
              </a:spcAft>
              <a:buSzPts val="1400"/>
              <a:buChar char="•"/>
            </a:pPr>
            <a:r>
              <a:rPr lang="en"/>
              <a:t>RY 2025 PAU Adjustments are not yet reflected in CY23 assessment</a:t>
            </a:r>
            <a:endParaRPr/>
          </a:p>
          <a:p>
            <a:pPr marL="914400" lvl="1" indent="-317500" algn="l" rtl="0">
              <a:lnSpc>
                <a:spcPct val="94000"/>
              </a:lnSpc>
              <a:spcBef>
                <a:spcPts val="0"/>
              </a:spcBef>
              <a:spcAft>
                <a:spcPts val="0"/>
              </a:spcAft>
              <a:buSzPts val="1400"/>
              <a:buChar char="•"/>
            </a:pPr>
            <a:r>
              <a:rPr lang="en"/>
              <a:t>Marketshift values are draft values</a:t>
            </a:r>
            <a:endParaRPr/>
          </a:p>
          <a:p>
            <a:pPr marL="914400" lvl="1" indent="-317500" algn="l" rtl="0">
              <a:lnSpc>
                <a:spcPct val="94000"/>
              </a:lnSpc>
              <a:spcBef>
                <a:spcPts val="0"/>
              </a:spcBef>
              <a:spcAft>
                <a:spcPts val="0"/>
              </a:spcAft>
              <a:buSzPts val="1400"/>
              <a:buChar char="•"/>
            </a:pPr>
            <a:r>
              <a:rPr lang="en"/>
              <a:t>Most values are expressed in current year dollars</a:t>
            </a:r>
            <a:endParaRPr/>
          </a:p>
          <a:p>
            <a:pPr marL="914400" lvl="1" indent="-228600" algn="l" rtl="0">
              <a:lnSpc>
                <a:spcPct val="94000"/>
              </a:lnSpc>
              <a:spcBef>
                <a:spcPts val="0"/>
              </a:spcBef>
              <a:spcAft>
                <a:spcPts val="0"/>
              </a:spcAft>
              <a:buSzPts val="1600"/>
              <a:buNone/>
            </a:pPr>
            <a:endParaRPr sz="1600"/>
          </a:p>
        </p:txBody>
      </p:sp>
      <p:graphicFrame>
        <p:nvGraphicFramePr>
          <p:cNvPr id="226" name="Google Shape;226;g1f7a219c234_0_8"/>
          <p:cNvGraphicFramePr/>
          <p:nvPr/>
        </p:nvGraphicFramePr>
        <p:xfrm>
          <a:off x="111663" y="659325"/>
          <a:ext cx="8920675" cy="3068697"/>
        </p:xfrm>
        <a:graphic>
          <a:graphicData uri="http://schemas.openxmlformats.org/drawingml/2006/table">
            <a:tbl>
              <a:tblPr>
                <a:noFill/>
                <a:tableStyleId>{CC8D8641-EA68-4D7B-AA65-151098EEB6F5}</a:tableStyleId>
              </a:tblPr>
              <a:tblGrid>
                <a:gridCol w="2093650">
                  <a:extLst>
                    <a:ext uri="{9D8B030D-6E8A-4147-A177-3AD203B41FA5}">
                      <a16:colId xmlns:a16="http://schemas.microsoft.com/office/drawing/2014/main" val="20000"/>
                    </a:ext>
                  </a:extLst>
                </a:gridCol>
                <a:gridCol w="6827025">
                  <a:extLst>
                    <a:ext uri="{9D8B030D-6E8A-4147-A177-3AD203B41FA5}">
                      <a16:colId xmlns:a16="http://schemas.microsoft.com/office/drawing/2014/main" val="20001"/>
                    </a:ext>
                  </a:extLst>
                </a:gridCol>
              </a:tblGrid>
              <a:tr h="358775">
                <a:tc>
                  <a:txBody>
                    <a:bodyPr/>
                    <a:lstStyle/>
                    <a:p>
                      <a:pPr marL="0" lvl="0" indent="0" algn="ctr" rtl="0">
                        <a:spcBef>
                          <a:spcPts val="0"/>
                        </a:spcBef>
                        <a:spcAft>
                          <a:spcPts val="0"/>
                        </a:spcAft>
                        <a:buNone/>
                      </a:pPr>
                      <a:r>
                        <a:rPr lang="en" sz="1200" b="1">
                          <a:solidFill>
                            <a:schemeClr val="lt1"/>
                          </a:solidFill>
                        </a:rPr>
                        <a:t>FAQ’s</a:t>
                      </a:r>
                      <a:endParaRPr sz="1200" b="1">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 sz="1200" b="1">
                          <a:solidFill>
                            <a:schemeClr val="lt1"/>
                          </a:solidFill>
                        </a:rPr>
                        <a:t>Staff Responses</a:t>
                      </a:r>
                      <a:endParaRPr sz="1200"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514025">
                <a:tc>
                  <a:txBody>
                    <a:bodyPr/>
                    <a:lstStyle/>
                    <a:p>
                      <a:pPr marL="0" lvl="0" indent="0" algn="l" rtl="0">
                        <a:lnSpc>
                          <a:spcPct val="94000"/>
                        </a:lnSpc>
                        <a:spcBef>
                          <a:spcPts val="0"/>
                        </a:spcBef>
                        <a:spcAft>
                          <a:spcPts val="0"/>
                        </a:spcAft>
                        <a:buNone/>
                      </a:pPr>
                      <a:r>
                        <a:rPr lang="en" sz="1000">
                          <a:solidFill>
                            <a:schemeClr val="dk1"/>
                          </a:solidFill>
                        </a:rPr>
                        <a:t>What do you mean by expected versus observed?</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Observed adjustments are changes in revenue recorded in hospitals’ rate file.  Expected adjustments are what a hospital would have received at a 50% VCF if volumes were funded under a fee-for-service methodology</a:t>
                      </a:r>
                      <a:endParaRPr sz="1000">
                        <a:solidFill>
                          <a:schemeClr val="dk2"/>
                        </a:solidFill>
                      </a:endParaRPr>
                    </a:p>
                  </a:txBody>
                  <a:tcPr marL="91425" marR="91425" marT="91425" marB="91425"/>
                </a:tc>
                <a:extLst>
                  <a:ext uri="{0D108BD9-81ED-4DB2-BD59-A6C34878D82A}">
                    <a16:rowId xmlns:a16="http://schemas.microsoft.com/office/drawing/2014/main" val="10001"/>
                  </a:ext>
                </a:extLst>
              </a:tr>
              <a:tr h="460425">
                <a:tc>
                  <a:txBody>
                    <a:bodyPr/>
                    <a:lstStyle/>
                    <a:p>
                      <a:pPr marL="0" lvl="0" indent="0" algn="l" rtl="0">
                        <a:lnSpc>
                          <a:spcPct val="94000"/>
                        </a:lnSpc>
                        <a:spcBef>
                          <a:spcPts val="0"/>
                        </a:spcBef>
                        <a:spcAft>
                          <a:spcPts val="0"/>
                        </a:spcAft>
                        <a:buNone/>
                      </a:pPr>
                      <a:r>
                        <a:rPr lang="en" sz="1000">
                          <a:solidFill>
                            <a:schemeClr val="dk1"/>
                          </a:solidFill>
                        </a:rPr>
                        <a:t>What are unrecognized ECMADS? </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Unrecognized ECMADS are volume that grew or declined but were not shifted in the marketshift methodology</a:t>
                      </a:r>
                      <a:endParaRPr sz="1000">
                        <a:solidFill>
                          <a:schemeClr val="dk2"/>
                        </a:solidFill>
                      </a:endParaRPr>
                    </a:p>
                  </a:txBody>
                  <a:tcPr marL="91425" marR="91425" marT="91425" marB="91425"/>
                </a:tc>
                <a:extLst>
                  <a:ext uri="{0D108BD9-81ED-4DB2-BD59-A6C34878D82A}">
                    <a16:rowId xmlns:a16="http://schemas.microsoft.com/office/drawing/2014/main" val="10002"/>
                  </a:ext>
                </a:extLst>
              </a:tr>
              <a:tr h="460425">
                <a:tc>
                  <a:txBody>
                    <a:bodyPr/>
                    <a:lstStyle/>
                    <a:p>
                      <a:pPr marL="0" lvl="0" indent="0" algn="l" rtl="0">
                        <a:lnSpc>
                          <a:spcPct val="94000"/>
                        </a:lnSpc>
                        <a:spcBef>
                          <a:spcPts val="0"/>
                        </a:spcBef>
                        <a:spcAft>
                          <a:spcPts val="0"/>
                        </a:spcAft>
                        <a:buNone/>
                      </a:pPr>
                      <a:r>
                        <a:rPr lang="en" sz="1000">
                          <a:solidFill>
                            <a:schemeClr val="dk1"/>
                          </a:solidFill>
                        </a:rPr>
                        <a:t>How are unrecognized dollars value calculated?</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Unrecognized ECMADS X the base year average charge per case X 50% VCF X an inflation factor</a:t>
                      </a:r>
                      <a:endParaRPr sz="1000">
                        <a:solidFill>
                          <a:schemeClr val="dk2"/>
                        </a:solidFill>
                      </a:endParaRPr>
                    </a:p>
                  </a:txBody>
                  <a:tcPr marL="91425" marR="91425" marT="91425" marB="91425"/>
                </a:tc>
                <a:extLst>
                  <a:ext uri="{0D108BD9-81ED-4DB2-BD59-A6C34878D82A}">
                    <a16:rowId xmlns:a16="http://schemas.microsoft.com/office/drawing/2014/main" val="10003"/>
                  </a:ext>
                </a:extLst>
              </a:tr>
              <a:tr h="600950">
                <a:tc>
                  <a:txBody>
                    <a:bodyPr/>
                    <a:lstStyle/>
                    <a:p>
                      <a:pPr marL="0" lvl="0" indent="0" algn="l" rtl="0">
                        <a:lnSpc>
                          <a:spcPct val="94000"/>
                        </a:lnSpc>
                        <a:spcBef>
                          <a:spcPts val="0"/>
                        </a:spcBef>
                        <a:spcAft>
                          <a:spcPts val="0"/>
                        </a:spcAft>
                        <a:buNone/>
                      </a:pPr>
                      <a:r>
                        <a:rPr lang="en" sz="1000">
                          <a:solidFill>
                            <a:schemeClr val="dk1"/>
                          </a:solidFill>
                        </a:rPr>
                        <a:t>Why don’t the CY 2022 Demographic Adjustments tie to the rate file?</a:t>
                      </a:r>
                      <a:endParaRPr sz="1000"/>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Staff attempted to allocate the census catch up portion of the RY 2024 DA in the CY 2022 evaluation.  Moving forward the entire RY 2024 DA will be in the CY 2023 evaluation.</a:t>
                      </a:r>
                      <a:endParaRPr sz="1000">
                        <a:solidFill>
                          <a:schemeClr val="dk2"/>
                        </a:solidFill>
                      </a:endParaRPr>
                    </a:p>
                  </a:txBody>
                  <a:tcPr marL="91425" marR="91425" marT="91425" marB="91425"/>
                </a:tc>
                <a:extLst>
                  <a:ext uri="{0D108BD9-81ED-4DB2-BD59-A6C34878D82A}">
                    <a16:rowId xmlns:a16="http://schemas.microsoft.com/office/drawing/2014/main" val="10004"/>
                  </a:ext>
                </a:extLst>
              </a:tr>
              <a:tr h="637600">
                <a:tc>
                  <a:txBody>
                    <a:bodyPr/>
                    <a:lstStyle/>
                    <a:p>
                      <a:pPr marL="0" lvl="0" indent="0" algn="l" rtl="0">
                        <a:lnSpc>
                          <a:spcPct val="94000"/>
                        </a:lnSpc>
                        <a:spcBef>
                          <a:spcPts val="0"/>
                        </a:spcBef>
                        <a:spcAft>
                          <a:spcPts val="0"/>
                        </a:spcAft>
                        <a:buNone/>
                      </a:pPr>
                      <a:r>
                        <a:rPr lang="en" sz="1000">
                          <a:solidFill>
                            <a:schemeClr val="dk1"/>
                          </a:solidFill>
                        </a:rPr>
                        <a:t>What revenue adjustments are used in the volume scorecard?</a:t>
                      </a:r>
                      <a:endParaRPr sz="1000">
                        <a:solidFill>
                          <a:schemeClr val="dk1"/>
                        </a:solidFill>
                      </a:endParaRPr>
                    </a:p>
                  </a:txBody>
                  <a:tcPr marL="91425" marR="91425" marT="91425" marB="91425"/>
                </a:tc>
                <a:tc>
                  <a:txBody>
                    <a:bodyPr/>
                    <a:lstStyle/>
                    <a:p>
                      <a:pPr marL="0" lvl="0" indent="0" algn="l" rtl="0">
                        <a:lnSpc>
                          <a:spcPct val="94000"/>
                        </a:lnSpc>
                        <a:spcBef>
                          <a:spcPts val="0"/>
                        </a:spcBef>
                        <a:spcAft>
                          <a:spcPts val="0"/>
                        </a:spcAft>
                        <a:buNone/>
                      </a:pPr>
                      <a:r>
                        <a:rPr lang="en" sz="1000">
                          <a:solidFill>
                            <a:schemeClr val="dk2"/>
                          </a:solidFill>
                        </a:rPr>
                        <a:t>Marketshift adjustments and Demographic Adjustments for the existing scorecard.  The scorecard today will also layer in the PAU Shared Savings Adjustments and out-of-state adjustments as well as additional miscellaneous volume adjustments (e.g., Kaiser realignment) and adjustments related to efficiency</a:t>
                      </a:r>
                      <a:endParaRPr sz="1000">
                        <a:solidFill>
                          <a:schemeClr val="dk2"/>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body" idx="1"/>
          </p:nvPr>
        </p:nvSpPr>
        <p:spPr>
          <a:xfrm>
            <a:off x="5935175" y="321700"/>
            <a:ext cx="3053400" cy="13503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a:t>Updates through CY 2023 still demonstrate that through the Marketshift alone very few hospitals are not funded for volume at a 50% variable cost factor</a:t>
            </a:r>
            <a:endParaRPr sz="1200"/>
          </a:p>
          <a:p>
            <a:pPr marL="914400" lvl="1" indent="-304800" algn="l" rtl="0">
              <a:lnSpc>
                <a:spcPct val="114000"/>
              </a:lnSpc>
              <a:spcBef>
                <a:spcPts val="800"/>
              </a:spcBef>
              <a:spcAft>
                <a:spcPts val="0"/>
              </a:spcAft>
              <a:buSzPts val="1200"/>
              <a:buChar char="•"/>
            </a:pPr>
            <a:r>
              <a:rPr lang="en" sz="1200"/>
              <a:t>CY22 overfunding -$478M</a:t>
            </a:r>
            <a:endParaRPr sz="1200"/>
          </a:p>
          <a:p>
            <a:pPr marL="914400" lvl="1" indent="-304800" algn="l" rtl="0">
              <a:lnSpc>
                <a:spcPct val="114000"/>
              </a:lnSpc>
              <a:spcBef>
                <a:spcPts val="800"/>
              </a:spcBef>
              <a:spcAft>
                <a:spcPts val="0"/>
              </a:spcAft>
              <a:buSzPts val="1200"/>
              <a:buChar char="•"/>
            </a:pPr>
            <a:r>
              <a:rPr lang="en" sz="1200"/>
              <a:t>CY23 overfunding - $294M</a:t>
            </a:r>
            <a:endParaRPr sz="1200"/>
          </a:p>
          <a:p>
            <a:pPr marL="457200" lvl="0" indent="-304800" algn="l" rtl="0">
              <a:lnSpc>
                <a:spcPct val="114000"/>
              </a:lnSpc>
              <a:spcBef>
                <a:spcPts val="800"/>
              </a:spcBef>
              <a:spcAft>
                <a:spcPts val="0"/>
              </a:spcAft>
              <a:buSzPts val="1200"/>
              <a:buChar char="•"/>
            </a:pPr>
            <a:r>
              <a:rPr lang="en" sz="1200"/>
              <a:t>Analysis that only uses Marketshift and/or excludes Demographic Adjustment funding is flawed</a:t>
            </a:r>
            <a:endParaRPr/>
          </a:p>
          <a:p>
            <a:pPr marL="914400" lvl="1" indent="-304800" algn="l" rtl="0">
              <a:lnSpc>
                <a:spcPct val="114000"/>
              </a:lnSpc>
              <a:spcBef>
                <a:spcPts val="800"/>
              </a:spcBef>
              <a:spcAft>
                <a:spcPts val="0"/>
              </a:spcAft>
              <a:buSzPts val="1200"/>
              <a:buChar char="•"/>
            </a:pPr>
            <a:r>
              <a:rPr lang="en" sz="1100"/>
              <a:t>Underfunding is by design, as the Demographic Adjustment funds use rate growth</a:t>
            </a:r>
            <a:endParaRPr/>
          </a:p>
          <a:p>
            <a:pPr marL="914400" lvl="1" indent="-304800" algn="l" rtl="0">
              <a:lnSpc>
                <a:spcPct val="114000"/>
              </a:lnSpc>
              <a:spcBef>
                <a:spcPts val="800"/>
              </a:spcBef>
              <a:spcAft>
                <a:spcPts val="0"/>
              </a:spcAft>
              <a:buSzPts val="1200"/>
              <a:buChar char="•"/>
            </a:pPr>
            <a:r>
              <a:rPr lang="en" sz="1100"/>
              <a:t>Marketshift is not intended to capture all volume growth</a:t>
            </a:r>
            <a:endParaRPr/>
          </a:p>
          <a:p>
            <a:pPr marL="914400" lvl="1" indent="-228600" algn="l" rtl="0">
              <a:lnSpc>
                <a:spcPct val="114000"/>
              </a:lnSpc>
              <a:spcBef>
                <a:spcPts val="800"/>
              </a:spcBef>
              <a:spcAft>
                <a:spcPts val="0"/>
              </a:spcAft>
              <a:buSzPts val="1200"/>
              <a:buNone/>
            </a:pPr>
            <a:endParaRPr sz="800"/>
          </a:p>
        </p:txBody>
      </p:sp>
      <p:sp>
        <p:nvSpPr>
          <p:cNvPr id="232" name="Google Shape;232;p15"/>
          <p:cNvSpPr txBox="1">
            <a:spLocks noGrp="1"/>
          </p:cNvSpPr>
          <p:nvPr>
            <p:ph type="title"/>
          </p:nvPr>
        </p:nvSpPr>
        <p:spPr>
          <a:xfrm>
            <a:off x="777220"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Marketshift Funding Only</a:t>
            </a:r>
            <a:endParaRPr/>
          </a:p>
        </p:txBody>
      </p:sp>
      <p:pic>
        <p:nvPicPr>
          <p:cNvPr id="233" name="Google Shape;233;p15"/>
          <p:cNvPicPr preferRelativeResize="0"/>
          <p:nvPr/>
        </p:nvPicPr>
        <p:blipFill>
          <a:blip r:embed="rId3">
            <a:alphaModFix/>
          </a:blip>
          <a:stretch>
            <a:fillRect/>
          </a:stretch>
        </p:blipFill>
        <p:spPr>
          <a:xfrm>
            <a:off x="69350" y="745525"/>
            <a:ext cx="6095801" cy="3881151"/>
          </a:xfrm>
          <a:prstGeom prst="rect">
            <a:avLst/>
          </a:prstGeom>
          <a:noFill/>
          <a:ln>
            <a:noFill/>
          </a:ln>
        </p:spPr>
      </p:pic>
      <p:sp>
        <p:nvSpPr>
          <p:cNvPr id="234" name="Google Shape;234;p15"/>
          <p:cNvSpPr txBox="1"/>
          <p:nvPr/>
        </p:nvSpPr>
        <p:spPr>
          <a:xfrm>
            <a:off x="2001000" y="1548850"/>
            <a:ext cx="2571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Statewide Over Funding = $</a:t>
            </a:r>
            <a:r>
              <a:rPr lang="en" sz="1000" b="1" dirty="0"/>
              <a:t>294M</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body" idx="1"/>
          </p:nvPr>
        </p:nvSpPr>
        <p:spPr>
          <a:xfrm>
            <a:off x="6400800" y="386125"/>
            <a:ext cx="2689964" cy="42507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dirty="0"/>
              <a:t>Staff continue to demonstrate that most all hospitals are funded at a 50% VCF for in-state volume changes</a:t>
            </a:r>
            <a:endParaRPr sz="1200" dirty="0"/>
          </a:p>
          <a:p>
            <a:pPr marL="914400" lvl="1" indent="-304800" algn="l" rtl="0">
              <a:lnSpc>
                <a:spcPct val="114000"/>
              </a:lnSpc>
              <a:spcBef>
                <a:spcPts val="800"/>
              </a:spcBef>
              <a:spcAft>
                <a:spcPts val="0"/>
              </a:spcAft>
              <a:buSzPts val="1200"/>
              <a:buChar char="•"/>
            </a:pPr>
            <a:r>
              <a:rPr lang="en" sz="1200" dirty="0"/>
              <a:t>CY22 Overfunding - $1.17B</a:t>
            </a:r>
            <a:endParaRPr sz="1200" dirty="0"/>
          </a:p>
          <a:p>
            <a:pPr marL="914400" lvl="1" indent="-304800" algn="l" rtl="0">
              <a:lnSpc>
                <a:spcPct val="114000"/>
              </a:lnSpc>
              <a:spcBef>
                <a:spcPts val="800"/>
              </a:spcBef>
              <a:spcAft>
                <a:spcPts val="0"/>
              </a:spcAft>
              <a:buSzPts val="1200"/>
              <a:buChar char="•"/>
            </a:pPr>
            <a:r>
              <a:rPr lang="en" sz="1200" dirty="0"/>
              <a:t>CY23 Overfunding - $930M</a:t>
            </a:r>
            <a:endParaRPr sz="1200" dirty="0"/>
          </a:p>
          <a:p>
            <a:pPr marL="914400" lvl="0" indent="0" algn="l" rtl="0">
              <a:lnSpc>
                <a:spcPct val="114000"/>
              </a:lnSpc>
              <a:spcBef>
                <a:spcPts val="800"/>
              </a:spcBef>
              <a:spcAft>
                <a:spcPts val="0"/>
              </a:spcAft>
              <a:buNone/>
            </a:pPr>
            <a:endParaRPr sz="1200" dirty="0"/>
          </a:p>
          <a:p>
            <a:pPr marL="457200" lvl="0" indent="-304800" algn="l" rtl="0">
              <a:lnSpc>
                <a:spcPct val="114000"/>
              </a:lnSpc>
              <a:spcBef>
                <a:spcPts val="0"/>
              </a:spcBef>
              <a:spcAft>
                <a:spcPts val="0"/>
              </a:spcAft>
              <a:buSzPts val="1200"/>
              <a:buChar char="•"/>
            </a:pPr>
            <a:r>
              <a:rPr lang="en" sz="1200" dirty="0"/>
              <a:t>Scorecards on next few slides will layer in </a:t>
            </a:r>
            <a:endParaRPr sz="1200" dirty="0"/>
          </a:p>
          <a:p>
            <a:pPr marL="914400" lvl="1" indent="-304800" algn="l" rtl="0">
              <a:lnSpc>
                <a:spcPct val="114000"/>
              </a:lnSpc>
              <a:spcBef>
                <a:spcPts val="0"/>
              </a:spcBef>
              <a:spcAft>
                <a:spcPts val="0"/>
              </a:spcAft>
              <a:buSzPts val="1200"/>
              <a:buChar char="•"/>
            </a:pPr>
            <a:r>
              <a:rPr lang="en" sz="1200" dirty="0"/>
              <a:t>Out-of-state </a:t>
            </a:r>
            <a:endParaRPr sz="1200" dirty="0"/>
          </a:p>
          <a:p>
            <a:pPr marL="914400" lvl="1" indent="-304800" algn="l" rtl="0">
              <a:lnSpc>
                <a:spcPct val="114000"/>
              </a:lnSpc>
              <a:spcBef>
                <a:spcPts val="0"/>
              </a:spcBef>
              <a:spcAft>
                <a:spcPts val="0"/>
              </a:spcAft>
              <a:buSzPts val="1200"/>
              <a:buChar char="•"/>
            </a:pPr>
            <a:r>
              <a:rPr lang="en" sz="1200" dirty="0"/>
              <a:t>PAU </a:t>
            </a:r>
            <a:endParaRPr sz="1200" dirty="0"/>
          </a:p>
          <a:p>
            <a:pPr marL="914400" lvl="1" indent="-304800" algn="l" rtl="0">
              <a:lnSpc>
                <a:spcPct val="114000"/>
              </a:lnSpc>
              <a:spcBef>
                <a:spcPts val="0"/>
              </a:spcBef>
              <a:spcAft>
                <a:spcPts val="0"/>
              </a:spcAft>
              <a:buSzPts val="1200"/>
              <a:buChar char="•"/>
            </a:pPr>
            <a:r>
              <a:rPr lang="en" sz="1200" dirty="0"/>
              <a:t>Deregulation</a:t>
            </a:r>
            <a:endParaRPr sz="1200" dirty="0"/>
          </a:p>
          <a:p>
            <a:pPr marL="914400" lvl="1" indent="-304800" algn="l" rtl="0">
              <a:lnSpc>
                <a:spcPct val="114000"/>
              </a:lnSpc>
              <a:spcBef>
                <a:spcPts val="0"/>
              </a:spcBef>
              <a:spcAft>
                <a:spcPts val="0"/>
              </a:spcAft>
              <a:buSzPts val="1200"/>
              <a:buChar char="•"/>
            </a:pPr>
            <a:r>
              <a:rPr lang="en" sz="1200" dirty="0"/>
              <a:t>Miscellaneous Volume Adjustments</a:t>
            </a:r>
            <a:endParaRPr sz="1200" dirty="0"/>
          </a:p>
          <a:p>
            <a:pPr marL="914400" lvl="1" indent="-304800" algn="l" rtl="0">
              <a:lnSpc>
                <a:spcPct val="114000"/>
              </a:lnSpc>
              <a:spcBef>
                <a:spcPts val="0"/>
              </a:spcBef>
              <a:spcAft>
                <a:spcPts val="0"/>
              </a:spcAft>
              <a:buSzPts val="1200"/>
              <a:buChar char="•"/>
            </a:pPr>
            <a:r>
              <a:rPr lang="en" sz="1200" dirty="0"/>
              <a:t>Efficiency </a:t>
            </a:r>
            <a:endParaRPr dirty="0"/>
          </a:p>
        </p:txBody>
      </p:sp>
      <p:sp>
        <p:nvSpPr>
          <p:cNvPr id="240" name="Google Shape;240;p16"/>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dirty="0"/>
              <a:t>Volume Efficacy: Current Scorecard</a:t>
            </a:r>
            <a:endParaRPr dirty="0"/>
          </a:p>
        </p:txBody>
      </p:sp>
      <p:pic>
        <p:nvPicPr>
          <p:cNvPr id="241" name="Google Shape;241;p16"/>
          <p:cNvPicPr preferRelativeResize="0"/>
          <p:nvPr/>
        </p:nvPicPr>
        <p:blipFill>
          <a:blip r:embed="rId3">
            <a:alphaModFix/>
          </a:blip>
          <a:stretch>
            <a:fillRect/>
          </a:stretch>
        </p:blipFill>
        <p:spPr>
          <a:xfrm>
            <a:off x="79650" y="732100"/>
            <a:ext cx="6385376" cy="4068501"/>
          </a:xfrm>
          <a:prstGeom prst="rect">
            <a:avLst/>
          </a:prstGeom>
          <a:noFill/>
          <a:ln>
            <a:noFill/>
          </a:ln>
        </p:spPr>
      </p:pic>
      <p:sp>
        <p:nvSpPr>
          <p:cNvPr id="242" name="Google Shape;242;p16"/>
          <p:cNvSpPr txBox="1"/>
          <p:nvPr/>
        </p:nvSpPr>
        <p:spPr>
          <a:xfrm>
            <a:off x="2141714" y="1456405"/>
            <a:ext cx="2571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Statewide Over Funding = $</a:t>
            </a:r>
            <a:r>
              <a:rPr lang="en" sz="1000" b="1" dirty="0"/>
              <a:t>930M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cda1c21047_1_4"/>
          <p:cNvSpPr txBox="1">
            <a:spLocks noGrp="1"/>
          </p:cNvSpPr>
          <p:nvPr>
            <p:ph type="body" idx="1"/>
          </p:nvPr>
        </p:nvSpPr>
        <p:spPr>
          <a:xfrm>
            <a:off x="6526060" y="572150"/>
            <a:ext cx="2455102" cy="38913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dirty="0"/>
              <a:t>Inclusion of OOS volumes and adjustments generally increases overfunding</a:t>
            </a:r>
            <a:endParaRPr sz="1200" dirty="0"/>
          </a:p>
          <a:p>
            <a:pPr marL="914400" lvl="1" indent="-304800" algn="l" rtl="0">
              <a:lnSpc>
                <a:spcPct val="114000"/>
              </a:lnSpc>
              <a:spcBef>
                <a:spcPts val="800"/>
              </a:spcBef>
              <a:spcAft>
                <a:spcPts val="0"/>
              </a:spcAft>
              <a:buSzPts val="1200"/>
              <a:buChar char="•"/>
            </a:pPr>
            <a:r>
              <a:rPr lang="en" sz="1200" dirty="0"/>
              <a:t>Statewide increase of $139M</a:t>
            </a:r>
            <a:endParaRPr sz="1200" dirty="0"/>
          </a:p>
          <a:p>
            <a:pPr marL="457200" lvl="0" indent="-304800" algn="l" rtl="0">
              <a:lnSpc>
                <a:spcPct val="114000"/>
              </a:lnSpc>
              <a:spcBef>
                <a:spcPts val="800"/>
              </a:spcBef>
              <a:spcAft>
                <a:spcPts val="0"/>
              </a:spcAft>
              <a:buSzPts val="1200"/>
              <a:buChar char="•"/>
            </a:pPr>
            <a:r>
              <a:rPr lang="en" sz="1200" dirty="0"/>
              <a:t>Inclusion of PAU generally decreases overfunding</a:t>
            </a:r>
            <a:endParaRPr sz="1200" dirty="0"/>
          </a:p>
          <a:p>
            <a:pPr marL="914400" lvl="1" indent="-304800" algn="l" rtl="0">
              <a:lnSpc>
                <a:spcPct val="114000"/>
              </a:lnSpc>
              <a:spcBef>
                <a:spcPts val="800"/>
              </a:spcBef>
              <a:spcAft>
                <a:spcPts val="0"/>
              </a:spcAft>
              <a:buSzPts val="1200"/>
              <a:buChar char="•"/>
            </a:pPr>
            <a:r>
              <a:rPr lang="en" sz="1200" dirty="0"/>
              <a:t>CY22 - $49 decline in PAU versus shared savings of $550M</a:t>
            </a:r>
            <a:endParaRPr sz="1200" dirty="0"/>
          </a:p>
          <a:p>
            <a:pPr marL="914400" lvl="1" indent="-304800" algn="l" rtl="0">
              <a:lnSpc>
                <a:spcPct val="114000"/>
              </a:lnSpc>
              <a:spcBef>
                <a:spcPts val="800"/>
              </a:spcBef>
              <a:spcAft>
                <a:spcPts val="0"/>
              </a:spcAft>
              <a:buSzPts val="1200"/>
              <a:buChar char="•"/>
            </a:pPr>
            <a:r>
              <a:rPr lang="en" sz="1200" dirty="0"/>
              <a:t>CY23 - $24M increase in PAU vs shared savings of $550M (RY25 value not yet reflected)</a:t>
            </a:r>
            <a:endParaRPr sz="1200" dirty="0"/>
          </a:p>
          <a:p>
            <a:pPr marL="457200" lvl="0" indent="0" algn="l" rtl="0">
              <a:lnSpc>
                <a:spcPct val="114000"/>
              </a:lnSpc>
              <a:spcBef>
                <a:spcPts val="800"/>
              </a:spcBef>
              <a:spcAft>
                <a:spcPts val="0"/>
              </a:spcAft>
              <a:buNone/>
            </a:pPr>
            <a:endParaRPr sz="1200" dirty="0"/>
          </a:p>
        </p:txBody>
      </p:sp>
      <p:sp>
        <p:nvSpPr>
          <p:cNvPr id="248" name="Google Shape;248;g2cda1c21047_1_4"/>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Current Scorecard with OOS &amp; PAU</a:t>
            </a:r>
            <a:endParaRPr/>
          </a:p>
        </p:txBody>
      </p:sp>
      <p:pic>
        <p:nvPicPr>
          <p:cNvPr id="249" name="Google Shape;249;g2cda1c21047_1_4"/>
          <p:cNvPicPr preferRelativeResize="0"/>
          <p:nvPr/>
        </p:nvPicPr>
        <p:blipFill>
          <a:blip r:embed="rId3">
            <a:alphaModFix/>
          </a:blip>
          <a:stretch>
            <a:fillRect/>
          </a:stretch>
        </p:blipFill>
        <p:spPr>
          <a:xfrm>
            <a:off x="104250" y="659725"/>
            <a:ext cx="6276801" cy="3996399"/>
          </a:xfrm>
          <a:prstGeom prst="rect">
            <a:avLst/>
          </a:prstGeom>
          <a:noFill/>
          <a:ln>
            <a:noFill/>
          </a:ln>
        </p:spPr>
      </p:pic>
      <p:sp>
        <p:nvSpPr>
          <p:cNvPr id="250" name="Google Shape;250;g2cda1c21047_1_4"/>
          <p:cNvSpPr txBox="1"/>
          <p:nvPr/>
        </p:nvSpPr>
        <p:spPr>
          <a:xfrm>
            <a:off x="2243315" y="1335192"/>
            <a:ext cx="2571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Statewide Over Funding = $</a:t>
            </a:r>
            <a:r>
              <a:rPr lang="en" sz="1000" b="1" dirty="0"/>
              <a:t>497M</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cda1c21047_1_12"/>
          <p:cNvSpPr txBox="1">
            <a:spLocks noGrp="1"/>
          </p:cNvSpPr>
          <p:nvPr>
            <p:ph type="body" idx="1"/>
          </p:nvPr>
        </p:nvSpPr>
        <p:spPr>
          <a:xfrm>
            <a:off x="6432132" y="554076"/>
            <a:ext cx="2646106" cy="3891300"/>
          </a:xfrm>
          <a:prstGeom prst="rect">
            <a:avLst/>
          </a:prstGeom>
          <a:noFill/>
          <a:ln>
            <a:noFill/>
          </a:ln>
        </p:spPr>
        <p:txBody>
          <a:bodyPr spcFirstLastPara="1" wrap="square" lIns="68575" tIns="34275" rIns="68575" bIns="34275" anchor="t" anchorCtr="0">
            <a:noAutofit/>
          </a:bodyPr>
          <a:lstStyle/>
          <a:p>
            <a:pPr marL="457200" lvl="0" indent="-304800" algn="l" rtl="0">
              <a:lnSpc>
                <a:spcPct val="114000"/>
              </a:lnSpc>
              <a:spcBef>
                <a:spcPts val="800"/>
              </a:spcBef>
              <a:spcAft>
                <a:spcPts val="0"/>
              </a:spcAft>
              <a:buSzPts val="1200"/>
              <a:buChar char="•"/>
            </a:pPr>
            <a:r>
              <a:rPr lang="en" sz="1200" dirty="0"/>
              <a:t>Miscellaneous adjustments fall into three categories</a:t>
            </a:r>
            <a:endParaRPr sz="1200" dirty="0"/>
          </a:p>
          <a:p>
            <a:pPr marL="914400" lvl="1" indent="-304800" algn="l" rtl="0">
              <a:lnSpc>
                <a:spcPct val="114000"/>
              </a:lnSpc>
              <a:spcBef>
                <a:spcPts val="800"/>
              </a:spcBef>
              <a:spcAft>
                <a:spcPts val="0"/>
              </a:spcAft>
              <a:buSzPts val="1200"/>
              <a:buChar char="•"/>
            </a:pPr>
            <a:r>
              <a:rPr lang="en" sz="1200" dirty="0"/>
              <a:t>Deregulation</a:t>
            </a:r>
            <a:endParaRPr sz="1200" dirty="0"/>
          </a:p>
          <a:p>
            <a:pPr marL="914400" lvl="1" indent="-304800" algn="l" rtl="0">
              <a:lnSpc>
                <a:spcPct val="114000"/>
              </a:lnSpc>
              <a:spcBef>
                <a:spcPts val="800"/>
              </a:spcBef>
              <a:spcAft>
                <a:spcPts val="0"/>
              </a:spcAft>
              <a:buSzPts val="1200"/>
              <a:buChar char="•"/>
            </a:pPr>
            <a:r>
              <a:rPr lang="en" sz="1200" dirty="0"/>
              <a:t>Other Volume (e.g., system realignments)</a:t>
            </a:r>
            <a:endParaRPr sz="1200" dirty="0"/>
          </a:p>
          <a:p>
            <a:pPr marL="914400" lvl="1" indent="-304800" algn="l" rtl="0">
              <a:lnSpc>
                <a:spcPct val="114000"/>
              </a:lnSpc>
              <a:spcBef>
                <a:spcPts val="800"/>
              </a:spcBef>
              <a:spcAft>
                <a:spcPts val="0"/>
              </a:spcAft>
              <a:buSzPts val="1200"/>
              <a:buChar char="•"/>
            </a:pPr>
            <a:r>
              <a:rPr lang="en" sz="1200" dirty="0"/>
              <a:t>Efficiency</a:t>
            </a:r>
            <a:endParaRPr sz="1200" dirty="0"/>
          </a:p>
          <a:p>
            <a:pPr marL="457200" lvl="0" indent="-304800" algn="l" rtl="0">
              <a:lnSpc>
                <a:spcPct val="114000"/>
              </a:lnSpc>
              <a:spcBef>
                <a:spcPts val="800"/>
              </a:spcBef>
              <a:spcAft>
                <a:spcPts val="0"/>
              </a:spcAft>
              <a:buSzPts val="1200"/>
              <a:buChar char="•"/>
            </a:pPr>
            <a:r>
              <a:rPr lang="en" sz="1200" dirty="0"/>
              <a:t>Inclusion of miscellaneous adjustments generally increases overfunding, due to newly regulated services and efficiency adjustments</a:t>
            </a:r>
            <a:endParaRPr sz="1200" dirty="0"/>
          </a:p>
          <a:p>
            <a:pPr marL="914400" lvl="1" indent="-304800" algn="l" rtl="0">
              <a:lnSpc>
                <a:spcPct val="114000"/>
              </a:lnSpc>
              <a:spcBef>
                <a:spcPts val="800"/>
              </a:spcBef>
              <a:spcAft>
                <a:spcPts val="0"/>
              </a:spcAft>
              <a:buSzPts val="1200"/>
              <a:buChar char="•"/>
            </a:pPr>
            <a:r>
              <a:rPr lang="en" sz="1200" dirty="0"/>
              <a:t>Adjustments will require further review from industry, both for accuracy and categorization</a:t>
            </a:r>
            <a:endParaRPr sz="1200" dirty="0"/>
          </a:p>
          <a:p>
            <a:pPr marL="457200" lvl="0" indent="0" algn="l" rtl="0">
              <a:lnSpc>
                <a:spcPct val="114000"/>
              </a:lnSpc>
              <a:spcBef>
                <a:spcPts val="800"/>
              </a:spcBef>
              <a:spcAft>
                <a:spcPts val="0"/>
              </a:spcAft>
              <a:buNone/>
            </a:pPr>
            <a:endParaRPr sz="1200" dirty="0"/>
          </a:p>
        </p:txBody>
      </p:sp>
      <p:sp>
        <p:nvSpPr>
          <p:cNvPr id="256" name="Google Shape;256;g2cda1c21047_1_12"/>
          <p:cNvSpPr txBox="1">
            <a:spLocks noGrp="1"/>
          </p:cNvSpPr>
          <p:nvPr>
            <p:ph type="title"/>
          </p:nvPr>
        </p:nvSpPr>
        <p:spPr>
          <a:xfrm>
            <a:off x="690545" y="2127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Volume Efficacy: Current Scorecard with OOS, PAU and Misc.</a:t>
            </a:r>
            <a:endParaRPr/>
          </a:p>
        </p:txBody>
      </p:sp>
      <p:pic>
        <p:nvPicPr>
          <p:cNvPr id="257" name="Google Shape;257;g2cda1c21047_1_12"/>
          <p:cNvPicPr preferRelativeResize="0"/>
          <p:nvPr/>
        </p:nvPicPr>
        <p:blipFill>
          <a:blip r:embed="rId3">
            <a:alphaModFix/>
          </a:blip>
          <a:stretch>
            <a:fillRect/>
          </a:stretch>
        </p:blipFill>
        <p:spPr>
          <a:xfrm>
            <a:off x="239100" y="835800"/>
            <a:ext cx="6193032" cy="3945912"/>
          </a:xfrm>
          <a:prstGeom prst="rect">
            <a:avLst/>
          </a:prstGeom>
          <a:noFill/>
          <a:ln>
            <a:noFill/>
          </a:ln>
        </p:spPr>
      </p:pic>
      <p:sp>
        <p:nvSpPr>
          <p:cNvPr id="258" name="Google Shape;258;g2cda1c21047_1_12"/>
          <p:cNvSpPr txBox="1"/>
          <p:nvPr/>
        </p:nvSpPr>
        <p:spPr>
          <a:xfrm>
            <a:off x="2234004" y="1555816"/>
            <a:ext cx="2571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Statewide Over Funding = $</a:t>
            </a:r>
            <a:r>
              <a:rPr lang="en" sz="1000" b="1" dirty="0"/>
              <a:t>775M</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body" idx="1"/>
          </p:nvPr>
        </p:nvSpPr>
        <p:spPr>
          <a:xfrm>
            <a:off x="190775" y="668627"/>
            <a:ext cx="8536200" cy="3672300"/>
          </a:xfrm>
          <a:prstGeom prst="rect">
            <a:avLst/>
          </a:prstGeom>
          <a:noFill/>
          <a:ln>
            <a:noFill/>
          </a:ln>
        </p:spPr>
        <p:txBody>
          <a:bodyPr spcFirstLastPara="1" wrap="square" lIns="68575" tIns="34275" rIns="68575" bIns="34275" anchor="t" anchorCtr="0">
            <a:normAutofit/>
          </a:bodyPr>
          <a:lstStyle/>
          <a:p>
            <a:pPr marL="457200" lvl="0" indent="-323850" algn="l" rtl="0">
              <a:lnSpc>
                <a:spcPct val="114000"/>
              </a:lnSpc>
              <a:spcBef>
                <a:spcPts val="800"/>
              </a:spcBef>
              <a:spcAft>
                <a:spcPts val="0"/>
              </a:spcAft>
              <a:buSzPts val="1500"/>
              <a:buChar char="•"/>
            </a:pPr>
            <a:r>
              <a:rPr lang="en"/>
              <a:t>Final release of Out of State, Deregulation, &amp; Volume Scorecard</a:t>
            </a:r>
            <a:endParaRPr/>
          </a:p>
          <a:p>
            <a:pPr marL="914400" lvl="1" indent="-323850" algn="l" rtl="0">
              <a:lnSpc>
                <a:spcPct val="114000"/>
              </a:lnSpc>
              <a:spcBef>
                <a:spcPts val="800"/>
              </a:spcBef>
              <a:spcAft>
                <a:spcPts val="0"/>
              </a:spcAft>
              <a:buSzPts val="1500"/>
              <a:buChar char="•"/>
            </a:pPr>
            <a:r>
              <a:rPr lang="en"/>
              <a:t>OOS Results through FY23</a:t>
            </a:r>
            <a:endParaRPr/>
          </a:p>
          <a:p>
            <a:pPr marL="914400" lvl="1" indent="-323850" algn="l" rtl="0">
              <a:lnSpc>
                <a:spcPct val="114000"/>
              </a:lnSpc>
              <a:spcBef>
                <a:spcPts val="800"/>
              </a:spcBef>
              <a:spcAft>
                <a:spcPts val="0"/>
              </a:spcAft>
              <a:buSzPts val="1500"/>
              <a:buChar char="•"/>
            </a:pPr>
            <a:r>
              <a:rPr lang="en"/>
              <a:t>CY 23 Deregulation Results</a:t>
            </a:r>
            <a:endParaRPr/>
          </a:p>
          <a:p>
            <a:pPr marL="914400" lvl="1" indent="-323850" algn="l" rtl="0">
              <a:lnSpc>
                <a:spcPct val="114000"/>
              </a:lnSpc>
              <a:spcBef>
                <a:spcPts val="800"/>
              </a:spcBef>
              <a:spcAft>
                <a:spcPts val="0"/>
              </a:spcAft>
              <a:buSzPts val="1500"/>
              <a:buChar char="•"/>
            </a:pPr>
            <a:r>
              <a:rPr lang="en"/>
              <a:t>Fully Loaded Volume Scorecard</a:t>
            </a:r>
            <a:endParaRPr/>
          </a:p>
          <a:p>
            <a:pPr marL="914400" lvl="1" indent="-228600" algn="l" rtl="0">
              <a:lnSpc>
                <a:spcPct val="114000"/>
              </a:lnSpc>
              <a:spcBef>
                <a:spcPts val="800"/>
              </a:spcBef>
              <a:spcAft>
                <a:spcPts val="0"/>
              </a:spcAft>
              <a:buSzPts val="1500"/>
              <a:buNone/>
            </a:pPr>
            <a:endParaRPr/>
          </a:p>
          <a:p>
            <a:pPr marL="457200" lvl="0" indent="-323850" algn="l" rtl="0">
              <a:lnSpc>
                <a:spcPct val="114000"/>
              </a:lnSpc>
              <a:spcBef>
                <a:spcPts val="0"/>
              </a:spcBef>
              <a:spcAft>
                <a:spcPts val="0"/>
              </a:spcAft>
              <a:buSzPts val="1500"/>
              <a:buChar char="•"/>
            </a:pPr>
            <a:r>
              <a:rPr lang="en"/>
              <a:t>Review of Variable Cost Factor Analyses </a:t>
            </a:r>
            <a:endParaRPr/>
          </a:p>
          <a:p>
            <a:pPr marL="457200" lvl="0" indent="0" algn="l" rtl="0">
              <a:lnSpc>
                <a:spcPct val="114000"/>
              </a:lnSpc>
              <a:spcBef>
                <a:spcPts val="0"/>
              </a:spcBef>
              <a:spcAft>
                <a:spcPts val="0"/>
              </a:spcAft>
              <a:buNone/>
            </a:pPr>
            <a:endParaRPr/>
          </a:p>
          <a:p>
            <a:pPr marL="457200" lvl="0" indent="-323850" algn="l" rtl="0">
              <a:lnSpc>
                <a:spcPct val="114000"/>
              </a:lnSpc>
              <a:spcBef>
                <a:spcPts val="0"/>
              </a:spcBef>
              <a:spcAft>
                <a:spcPts val="0"/>
              </a:spcAft>
              <a:buSzPts val="1500"/>
              <a:buChar char="•"/>
            </a:pPr>
            <a:r>
              <a:rPr lang="en"/>
              <a:t>Review of potential repatriation methodology</a:t>
            </a:r>
            <a:endParaRPr/>
          </a:p>
          <a:p>
            <a:pPr marL="457200" lvl="0" indent="0" algn="l" rtl="0">
              <a:lnSpc>
                <a:spcPct val="114000"/>
              </a:lnSpc>
              <a:spcBef>
                <a:spcPts val="0"/>
              </a:spcBef>
              <a:spcAft>
                <a:spcPts val="0"/>
              </a:spcAft>
              <a:buNone/>
            </a:pPr>
            <a:endParaRPr/>
          </a:p>
          <a:p>
            <a:pPr marL="457200" lvl="0" indent="-323850" algn="l" rtl="0">
              <a:lnSpc>
                <a:spcPct val="114000"/>
              </a:lnSpc>
              <a:spcBef>
                <a:spcPts val="0"/>
              </a:spcBef>
              <a:spcAft>
                <a:spcPts val="0"/>
              </a:spcAft>
              <a:buSzPts val="1500"/>
              <a:buChar char="•"/>
            </a:pPr>
            <a:r>
              <a:rPr lang="en"/>
              <a:t>Industry Input &amp; Feedback</a:t>
            </a:r>
            <a:endParaRPr/>
          </a:p>
          <a:p>
            <a:pPr marL="590550" lvl="1" indent="0" algn="l" rtl="0">
              <a:lnSpc>
                <a:spcPct val="114000"/>
              </a:lnSpc>
              <a:spcBef>
                <a:spcPts val="0"/>
              </a:spcBef>
              <a:spcAft>
                <a:spcPts val="0"/>
              </a:spcAft>
              <a:buSzPts val="1500"/>
              <a:buNone/>
            </a:pPr>
            <a:endParaRPr/>
          </a:p>
        </p:txBody>
      </p:sp>
      <p:sp>
        <p:nvSpPr>
          <p:cNvPr id="264" name="Google Shape;264;p17"/>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Next Meeting (June 13th)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c9f4c84772_0_11"/>
          <p:cNvSpPr txBox="1">
            <a:spLocks noGrp="1"/>
          </p:cNvSpPr>
          <p:nvPr>
            <p:ph type="title"/>
          </p:nvPr>
        </p:nvSpPr>
        <p:spPr>
          <a:xfrm>
            <a:off x="729095" y="197714"/>
            <a:ext cx="7886700" cy="65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Revised Timeline for CY 2024 Volume Workgroup</a:t>
            </a:r>
            <a:endParaRPr/>
          </a:p>
          <a:p>
            <a:pPr marL="0" lvl="0" indent="0" algn="l" rtl="0">
              <a:lnSpc>
                <a:spcPct val="100000"/>
              </a:lnSpc>
              <a:spcBef>
                <a:spcPts val="0"/>
              </a:spcBef>
              <a:spcAft>
                <a:spcPts val="0"/>
              </a:spcAft>
              <a:buSzPts val="2100"/>
              <a:buNone/>
            </a:pPr>
            <a:endParaRPr/>
          </a:p>
        </p:txBody>
      </p:sp>
      <p:sp>
        <p:nvSpPr>
          <p:cNvPr id="94" name="Google Shape;94;g2c9f4c84772_0_11"/>
          <p:cNvSpPr txBox="1"/>
          <p:nvPr/>
        </p:nvSpPr>
        <p:spPr>
          <a:xfrm>
            <a:off x="93794" y="4557049"/>
            <a:ext cx="692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a:t>Due to Requests for Repatriation and VCF Analyses staff is proposing extending the timeline</a:t>
            </a:r>
            <a:endParaRPr sz="1200"/>
          </a:p>
          <a:p>
            <a:pPr marL="0" marR="0" lvl="0" indent="0" algn="l" rtl="0">
              <a:lnSpc>
                <a:spcPct val="100000"/>
              </a:lnSpc>
              <a:spcBef>
                <a:spcPts val="0"/>
              </a:spcBef>
              <a:spcAft>
                <a:spcPts val="0"/>
              </a:spcAft>
              <a:buNone/>
            </a:pPr>
            <a:r>
              <a:rPr lang="en" sz="1200"/>
              <a:t>May engage workgroup in one additional meeting if necessary</a:t>
            </a:r>
            <a:endParaRPr sz="1200"/>
          </a:p>
        </p:txBody>
      </p:sp>
      <p:pic>
        <p:nvPicPr>
          <p:cNvPr id="95" name="Google Shape;95;g2c9f4c84772_0_11"/>
          <p:cNvPicPr preferRelativeResize="0"/>
          <p:nvPr/>
        </p:nvPicPr>
        <p:blipFill>
          <a:blip r:embed="rId3">
            <a:alphaModFix/>
          </a:blip>
          <a:stretch>
            <a:fillRect/>
          </a:stretch>
        </p:blipFill>
        <p:spPr>
          <a:xfrm>
            <a:off x="393200" y="654131"/>
            <a:ext cx="8222599" cy="38286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Questions?</a:t>
            </a:r>
            <a:endParaRPr/>
          </a:p>
          <a:p>
            <a:pPr marL="0" lvl="0" indent="0" algn="l" rtl="0">
              <a:lnSpc>
                <a:spcPct val="100000"/>
              </a:lnSpc>
              <a:spcBef>
                <a:spcPts val="0"/>
              </a:spcBef>
              <a:spcAft>
                <a:spcPts val="0"/>
              </a:spcAft>
              <a:buSzPts val="2100"/>
              <a:buNone/>
            </a:pPr>
            <a:endParaRPr/>
          </a:p>
        </p:txBody>
      </p:sp>
      <p:pic>
        <p:nvPicPr>
          <p:cNvPr id="270" name="Google Shape;270;p18"/>
          <p:cNvPicPr preferRelativeResize="0"/>
          <p:nvPr/>
        </p:nvPicPr>
        <p:blipFill rotWithShape="1">
          <a:blip r:embed="rId3">
            <a:alphaModFix/>
          </a:blip>
          <a:srcRect/>
          <a:stretch/>
        </p:blipFill>
        <p:spPr>
          <a:xfrm>
            <a:off x="3044376" y="1149650"/>
            <a:ext cx="3416800" cy="3381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c9f4c84772_0_0"/>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Stakeholder Feedback on OOS Analysis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c9f4c84772_0_25"/>
          <p:cNvSpPr txBox="1">
            <a:spLocks noGrp="1"/>
          </p:cNvSpPr>
          <p:nvPr>
            <p:ph type="body" idx="1"/>
          </p:nvPr>
        </p:nvSpPr>
        <p:spPr>
          <a:xfrm>
            <a:off x="204925" y="711500"/>
            <a:ext cx="8822100" cy="4431900"/>
          </a:xfrm>
          <a:prstGeom prst="rect">
            <a:avLst/>
          </a:prstGeom>
          <a:noFill/>
          <a:ln>
            <a:noFill/>
          </a:ln>
        </p:spPr>
        <p:txBody>
          <a:bodyPr spcFirstLastPara="1" wrap="square" lIns="68575" tIns="34275" rIns="68575" bIns="34275" anchor="t" anchorCtr="0">
            <a:normAutofit fontScale="77500" lnSpcReduction="10000"/>
          </a:bodyPr>
          <a:lstStyle/>
          <a:p>
            <a:pPr marL="457200" lvl="0" indent="-295922" algn="l" rtl="0">
              <a:lnSpc>
                <a:spcPct val="90000"/>
              </a:lnSpc>
              <a:spcBef>
                <a:spcPts val="600"/>
              </a:spcBef>
              <a:spcAft>
                <a:spcPts val="0"/>
              </a:spcAft>
              <a:buSzPct val="65142"/>
              <a:buChar char="•"/>
            </a:pPr>
            <a:r>
              <a:rPr lang="en" sz="2100"/>
              <a:t>One stakeholder asked if staff was concerned about the movement of services to OOS</a:t>
            </a:r>
            <a:endParaRPr sz="2100"/>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Staff noted that this would be handled through the deregulation policy</a:t>
            </a:r>
            <a:endParaRPr sz="1800">
              <a:solidFill>
                <a:schemeClr val="accent1"/>
              </a:solidFill>
            </a:endParaRPr>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Additionally, there has been notification to the HSCRC of hospital’s added oos services</a:t>
            </a:r>
            <a:endParaRPr sz="1800">
              <a:solidFill>
                <a:schemeClr val="accent1"/>
              </a:solidFill>
            </a:endParaRPr>
          </a:p>
          <a:p>
            <a:pPr marL="914400" lvl="0" indent="0" algn="l" rtl="0">
              <a:lnSpc>
                <a:spcPct val="90000"/>
              </a:lnSpc>
              <a:spcBef>
                <a:spcPts val="600"/>
              </a:spcBef>
              <a:spcAft>
                <a:spcPts val="0"/>
              </a:spcAft>
              <a:buNone/>
            </a:pPr>
            <a:endParaRPr sz="2100">
              <a:solidFill>
                <a:schemeClr val="accent1"/>
              </a:solidFill>
            </a:endParaRPr>
          </a:p>
          <a:p>
            <a:pPr marL="457200" lvl="0" indent="-295922" algn="l" rtl="0">
              <a:lnSpc>
                <a:spcPct val="90000"/>
              </a:lnSpc>
              <a:spcBef>
                <a:spcPts val="600"/>
              </a:spcBef>
              <a:spcAft>
                <a:spcPts val="0"/>
              </a:spcAft>
              <a:buSzPct val="65142"/>
              <a:buChar char="•"/>
            </a:pPr>
            <a:r>
              <a:rPr lang="en" sz="2100"/>
              <a:t>A few stakeholders suggested that an asymmetrical approach should be considered for the proposed OOS methodology and/or there should be a holistic review of all volume funding policies before making adjustments</a:t>
            </a:r>
            <a:endParaRPr sz="2100"/>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I.e., larger materiality thresholds for defunding than new funding &amp; limiting defunding when volume is not funded “adequately” across all volume policies</a:t>
            </a:r>
            <a:endParaRPr sz="1800">
              <a:solidFill>
                <a:schemeClr val="accent1"/>
              </a:solidFill>
            </a:endParaRPr>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There are limited data analytics staff can provide on these points, but stakeholder input would be appreciated</a:t>
            </a:r>
            <a:endParaRPr sz="1800">
              <a:solidFill>
                <a:schemeClr val="accent1"/>
              </a:solidFill>
            </a:endParaRPr>
          </a:p>
          <a:p>
            <a:pPr marL="914400" lvl="0" indent="0" algn="l" rtl="0">
              <a:lnSpc>
                <a:spcPct val="90000"/>
              </a:lnSpc>
              <a:spcBef>
                <a:spcPts val="600"/>
              </a:spcBef>
              <a:spcAft>
                <a:spcPts val="0"/>
              </a:spcAft>
              <a:buNone/>
            </a:pPr>
            <a:endParaRPr sz="2100">
              <a:solidFill>
                <a:schemeClr val="accent1"/>
              </a:solidFill>
            </a:endParaRPr>
          </a:p>
          <a:p>
            <a:pPr marL="457200" lvl="0" indent="-295922" algn="l" rtl="0">
              <a:lnSpc>
                <a:spcPct val="90000"/>
              </a:lnSpc>
              <a:spcBef>
                <a:spcPts val="600"/>
              </a:spcBef>
              <a:spcAft>
                <a:spcPts val="0"/>
              </a:spcAft>
              <a:buSzPct val="65142"/>
              <a:buChar char="•"/>
            </a:pPr>
            <a:r>
              <a:rPr lang="en" sz="2100"/>
              <a:t>Most cited concerns stemmed around the omission of drugs and supplies and the decision to use experience data in lieu of ECMADS</a:t>
            </a:r>
            <a:endParaRPr sz="2100"/>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See analysis on next slide with potential solution</a:t>
            </a:r>
            <a:endParaRPr sz="1800">
              <a:solidFill>
                <a:schemeClr val="accent1"/>
              </a:solidFill>
            </a:endParaRPr>
          </a:p>
          <a:p>
            <a:pPr marL="914400" lvl="0" indent="0" algn="l" rtl="0">
              <a:lnSpc>
                <a:spcPct val="90000"/>
              </a:lnSpc>
              <a:spcBef>
                <a:spcPts val="600"/>
              </a:spcBef>
              <a:spcAft>
                <a:spcPts val="0"/>
              </a:spcAft>
              <a:buNone/>
            </a:pPr>
            <a:endParaRPr sz="2100">
              <a:solidFill>
                <a:schemeClr val="accent1"/>
              </a:solidFill>
            </a:endParaRPr>
          </a:p>
          <a:p>
            <a:pPr marL="457200" lvl="0" indent="-295922" algn="l" rtl="0">
              <a:lnSpc>
                <a:spcPct val="90000"/>
              </a:lnSpc>
              <a:spcBef>
                <a:spcPts val="600"/>
              </a:spcBef>
              <a:spcAft>
                <a:spcPts val="0"/>
              </a:spcAft>
              <a:buSzPct val="65142"/>
              <a:buChar char="•"/>
            </a:pPr>
            <a:r>
              <a:rPr lang="en" sz="2100"/>
              <a:t>Additional questions were raised concerning:</a:t>
            </a:r>
            <a:endParaRPr sz="2100"/>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Variable cost factor analyses</a:t>
            </a:r>
            <a:endParaRPr sz="1800">
              <a:solidFill>
                <a:schemeClr val="accent1"/>
              </a:solidFill>
            </a:endParaRPr>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Repatriation</a:t>
            </a:r>
            <a:endParaRPr sz="1800">
              <a:solidFill>
                <a:schemeClr val="accent1"/>
              </a:solidFill>
            </a:endParaRPr>
          </a:p>
          <a:p>
            <a:pPr marL="914400" lvl="1" indent="-295922" algn="l" rtl="0">
              <a:lnSpc>
                <a:spcPct val="90000"/>
              </a:lnSpc>
              <a:spcBef>
                <a:spcPts val="0"/>
              </a:spcBef>
              <a:spcAft>
                <a:spcPts val="0"/>
              </a:spcAft>
              <a:buClr>
                <a:schemeClr val="accent1"/>
              </a:buClr>
              <a:buSzPct val="76000"/>
              <a:buChar char="•"/>
            </a:pPr>
            <a:r>
              <a:rPr lang="en" sz="1800">
                <a:solidFill>
                  <a:schemeClr val="accent1"/>
                </a:solidFill>
              </a:rPr>
              <a:t>Anything else?</a:t>
            </a:r>
            <a:endParaRPr sz="1800">
              <a:solidFill>
                <a:schemeClr val="accent1"/>
              </a:solidFill>
            </a:endParaRPr>
          </a:p>
          <a:p>
            <a:pPr marL="0" marR="0" lvl="0" indent="0" algn="l" rtl="0">
              <a:lnSpc>
                <a:spcPct val="114000"/>
              </a:lnSpc>
              <a:spcBef>
                <a:spcPts val="0"/>
              </a:spcBef>
              <a:spcAft>
                <a:spcPts val="0"/>
              </a:spcAft>
              <a:buSzPct val="83333"/>
              <a:buNone/>
            </a:pPr>
            <a:endParaRPr>
              <a:latin typeface="Calibri"/>
              <a:ea typeface="Calibri"/>
              <a:cs typeface="Calibri"/>
              <a:sym typeface="Calibri"/>
            </a:endParaRPr>
          </a:p>
        </p:txBody>
      </p:sp>
      <p:sp>
        <p:nvSpPr>
          <p:cNvPr id="106" name="Google Shape;106;g2c9f4c84772_0_25"/>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t>Stakeholder Feedback on OOS Analysis </a:t>
            </a:r>
            <a:endParaRPr/>
          </a:p>
          <a:p>
            <a:pPr marL="0" lvl="0" indent="0" algn="l" rtl="0">
              <a:lnSpc>
                <a:spcPct val="100000"/>
              </a:lnSpc>
              <a:spcBef>
                <a:spcPts val="0"/>
              </a:spcBef>
              <a:spcAft>
                <a:spcPts val="0"/>
              </a:spcAft>
              <a:buSzPts val="21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c9f4c84772_0_30"/>
          <p:cNvSpPr txBox="1">
            <a:spLocks noGrp="1"/>
          </p:cNvSpPr>
          <p:nvPr>
            <p:ph type="body" idx="1"/>
          </p:nvPr>
        </p:nvSpPr>
        <p:spPr>
          <a:xfrm>
            <a:off x="204925" y="711500"/>
            <a:ext cx="8822100" cy="4431900"/>
          </a:xfrm>
          <a:prstGeom prst="rect">
            <a:avLst/>
          </a:prstGeom>
          <a:noFill/>
          <a:ln>
            <a:noFill/>
          </a:ln>
        </p:spPr>
        <p:txBody>
          <a:bodyPr spcFirstLastPara="1" wrap="square" lIns="68575" tIns="34275" rIns="68575" bIns="34275" anchor="t" anchorCtr="0">
            <a:normAutofit lnSpcReduction="20000"/>
          </a:bodyPr>
          <a:lstStyle/>
          <a:p>
            <a:pPr marL="457200" lvl="0" indent="-349250" algn="l" rtl="0">
              <a:lnSpc>
                <a:spcPct val="90000"/>
              </a:lnSpc>
              <a:spcBef>
                <a:spcPts val="600"/>
              </a:spcBef>
              <a:spcAft>
                <a:spcPts val="0"/>
              </a:spcAft>
              <a:buSzPts val="1900"/>
              <a:buChar char="•"/>
            </a:pPr>
            <a:r>
              <a:rPr lang="en" sz="1900"/>
              <a:t>As staff have noted, there are several drawbacks to using experience data in lieu of ECMADS, but for analyses that go back to 2014 experience data is absolutely necessary</a:t>
            </a:r>
            <a:endParaRPr sz="1900"/>
          </a:p>
          <a:p>
            <a:pPr marL="457200" lvl="0" indent="-349250" algn="l" rtl="0">
              <a:lnSpc>
                <a:spcPct val="90000"/>
              </a:lnSpc>
              <a:spcBef>
                <a:spcPts val="0"/>
              </a:spcBef>
              <a:spcAft>
                <a:spcPts val="0"/>
              </a:spcAft>
              <a:buSzPts val="1900"/>
              <a:buChar char="•"/>
            </a:pPr>
            <a:r>
              <a:rPr lang="en" sz="1900"/>
              <a:t>Analyses of both data approaches for RY 2022 vs RY 2021 indicates there is a limited difference</a:t>
            </a:r>
            <a:endParaRPr sz="1900"/>
          </a:p>
          <a:p>
            <a:pPr marL="914400" lvl="1" indent="-330200" algn="l" rtl="0">
              <a:lnSpc>
                <a:spcPct val="90000"/>
              </a:lnSpc>
              <a:spcBef>
                <a:spcPts val="0"/>
              </a:spcBef>
              <a:spcAft>
                <a:spcPts val="0"/>
              </a:spcAft>
              <a:buClr>
                <a:schemeClr val="dk1"/>
              </a:buClr>
              <a:buSzPts val="1600"/>
              <a:buChar char="•"/>
            </a:pPr>
            <a:r>
              <a:rPr lang="en" sz="1600">
                <a:solidFill>
                  <a:schemeClr val="dk1"/>
                </a:solidFill>
              </a:rPr>
              <a:t>ECMAD Approach applies 50% VCF and excludes Oncology Drug service line</a:t>
            </a:r>
            <a:endParaRPr sz="1600">
              <a:solidFill>
                <a:schemeClr val="dk1"/>
              </a:solidFill>
            </a:endParaRPr>
          </a:p>
          <a:p>
            <a:pPr marL="0" lvl="0" indent="0" algn="l" rtl="0">
              <a:lnSpc>
                <a:spcPct val="90000"/>
              </a:lnSpc>
              <a:spcBef>
                <a:spcPts val="600"/>
              </a:spcBef>
              <a:spcAft>
                <a:spcPts val="0"/>
              </a:spcAft>
              <a:buNone/>
            </a:pPr>
            <a:endParaRPr sz="1600"/>
          </a:p>
          <a:p>
            <a:pPr marL="0" lvl="0" indent="0" algn="l" rtl="0">
              <a:lnSpc>
                <a:spcPct val="90000"/>
              </a:lnSpc>
              <a:spcBef>
                <a:spcPts val="600"/>
              </a:spcBef>
              <a:spcAft>
                <a:spcPts val="0"/>
              </a:spcAft>
              <a:buNone/>
            </a:pPr>
            <a:endParaRPr sz="2100"/>
          </a:p>
          <a:p>
            <a:pPr marL="0" lvl="0" indent="0" algn="l" rtl="0">
              <a:lnSpc>
                <a:spcPct val="90000"/>
              </a:lnSpc>
              <a:spcBef>
                <a:spcPts val="600"/>
              </a:spcBef>
              <a:spcAft>
                <a:spcPts val="0"/>
              </a:spcAft>
              <a:buNone/>
            </a:pPr>
            <a:endParaRPr sz="2100"/>
          </a:p>
          <a:p>
            <a:pPr marL="0" lvl="0" indent="0" algn="l" rtl="0">
              <a:lnSpc>
                <a:spcPct val="90000"/>
              </a:lnSpc>
              <a:spcBef>
                <a:spcPts val="600"/>
              </a:spcBef>
              <a:spcAft>
                <a:spcPts val="0"/>
              </a:spcAft>
              <a:buNone/>
            </a:pPr>
            <a:endParaRPr sz="2100"/>
          </a:p>
          <a:p>
            <a:pPr marL="457200" lvl="0" indent="0" algn="l" rtl="0">
              <a:lnSpc>
                <a:spcPct val="90000"/>
              </a:lnSpc>
              <a:spcBef>
                <a:spcPts val="600"/>
              </a:spcBef>
              <a:spcAft>
                <a:spcPts val="0"/>
              </a:spcAft>
              <a:buNone/>
            </a:pPr>
            <a:endParaRPr sz="2100"/>
          </a:p>
          <a:p>
            <a:pPr marL="457200" lvl="0" indent="-349250" algn="l" rtl="0">
              <a:lnSpc>
                <a:spcPct val="90000"/>
              </a:lnSpc>
              <a:spcBef>
                <a:spcPts val="600"/>
              </a:spcBef>
              <a:spcAft>
                <a:spcPts val="0"/>
              </a:spcAft>
              <a:buSzPts val="1900"/>
              <a:buChar char="•"/>
            </a:pPr>
            <a:r>
              <a:rPr lang="en" sz="1900"/>
              <a:t>Staff believe this analysis demonstrates that the use of experience data and the exclusion of drugs and supplies creates negligible YOY discrepancies relative to ECMADS but overtime could be problematic</a:t>
            </a:r>
            <a:endParaRPr sz="1900"/>
          </a:p>
          <a:p>
            <a:pPr marL="457200" lvl="0" indent="-349250" algn="l" rtl="0">
              <a:lnSpc>
                <a:spcPct val="90000"/>
              </a:lnSpc>
              <a:spcBef>
                <a:spcPts val="0"/>
              </a:spcBef>
              <a:spcAft>
                <a:spcPts val="0"/>
              </a:spcAft>
              <a:buSzPts val="1900"/>
              <a:buChar char="•"/>
            </a:pPr>
            <a:r>
              <a:rPr lang="en" sz="1900"/>
              <a:t>Staff, thus, proposes using experience data to a more current time period and then updating thereafter with ECMADS</a:t>
            </a:r>
            <a:endParaRPr sz="1900"/>
          </a:p>
          <a:p>
            <a:pPr marL="914400" lvl="1" indent="-330200" algn="l" rtl="0">
              <a:lnSpc>
                <a:spcPct val="90000"/>
              </a:lnSpc>
              <a:spcBef>
                <a:spcPts val="0"/>
              </a:spcBef>
              <a:spcAft>
                <a:spcPts val="0"/>
              </a:spcAft>
              <a:buClr>
                <a:schemeClr val="dk1"/>
              </a:buClr>
              <a:buSzPts val="1600"/>
              <a:buChar char="•"/>
            </a:pPr>
            <a:r>
              <a:rPr lang="en" sz="1600">
                <a:solidFill>
                  <a:schemeClr val="dk1"/>
                </a:solidFill>
              </a:rPr>
              <a:t>EX: RY14-RY23 Experience Data + RY23-RY24 ECMADS</a:t>
            </a:r>
            <a:endParaRPr sz="1600">
              <a:solidFill>
                <a:schemeClr val="dk1"/>
              </a:solidFill>
            </a:endParaRPr>
          </a:p>
          <a:p>
            <a:pPr marL="0" marR="0" lvl="0" indent="0" algn="l" rtl="0">
              <a:lnSpc>
                <a:spcPct val="114000"/>
              </a:lnSpc>
              <a:spcBef>
                <a:spcPts val="0"/>
              </a:spcBef>
              <a:spcAft>
                <a:spcPts val="0"/>
              </a:spcAft>
              <a:buSzPts val="1500"/>
              <a:buNone/>
            </a:pPr>
            <a:endParaRPr>
              <a:latin typeface="Calibri"/>
              <a:ea typeface="Calibri"/>
              <a:cs typeface="Calibri"/>
              <a:sym typeface="Calibri"/>
            </a:endParaRPr>
          </a:p>
        </p:txBody>
      </p:sp>
      <p:sp>
        <p:nvSpPr>
          <p:cNvPr id="112" name="Google Shape;112;g2c9f4c84772_0_30"/>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t>Experience Data vs ECMADS Analysis and Proposal</a:t>
            </a:r>
            <a:endParaRPr/>
          </a:p>
          <a:p>
            <a:pPr marL="0" lvl="0" indent="0" algn="l" rtl="0">
              <a:lnSpc>
                <a:spcPct val="90000"/>
              </a:lnSpc>
              <a:spcBef>
                <a:spcPts val="0"/>
              </a:spcBef>
              <a:spcAft>
                <a:spcPts val="0"/>
              </a:spcAft>
              <a:buNone/>
            </a:pPr>
            <a:endParaRPr/>
          </a:p>
          <a:p>
            <a:pPr marL="0" lvl="0" indent="0" algn="l" rtl="0">
              <a:lnSpc>
                <a:spcPct val="100000"/>
              </a:lnSpc>
              <a:spcBef>
                <a:spcPts val="0"/>
              </a:spcBef>
              <a:spcAft>
                <a:spcPts val="0"/>
              </a:spcAft>
              <a:buSzPts val="2100"/>
              <a:buNone/>
            </a:pPr>
            <a:endParaRPr sz="2000"/>
          </a:p>
        </p:txBody>
      </p:sp>
      <p:pic>
        <p:nvPicPr>
          <p:cNvPr id="113" name="Google Shape;113;g2c9f4c84772_0_30"/>
          <p:cNvPicPr preferRelativeResize="0"/>
          <p:nvPr/>
        </p:nvPicPr>
        <p:blipFill>
          <a:blip r:embed="rId3">
            <a:alphaModFix/>
          </a:blip>
          <a:stretch>
            <a:fillRect/>
          </a:stretch>
        </p:blipFill>
        <p:spPr>
          <a:xfrm>
            <a:off x="2783909" y="2029216"/>
            <a:ext cx="4108739" cy="1344034"/>
          </a:xfrm>
          <a:prstGeom prst="rect">
            <a:avLst/>
          </a:prstGeom>
          <a:noFill/>
          <a:ln>
            <a:noFill/>
          </a:ln>
        </p:spPr>
      </p:pic>
      <p:sp>
        <p:nvSpPr>
          <p:cNvPr id="114" name="Google Shape;114;g2c9f4c84772_0_30"/>
          <p:cNvSpPr/>
          <p:nvPr/>
        </p:nvSpPr>
        <p:spPr>
          <a:xfrm>
            <a:off x="7551867" y="2066795"/>
            <a:ext cx="1387208" cy="1215242"/>
          </a:xfrm>
          <a:prstGeom prst="wedgeRectCallout">
            <a:avLst>
              <a:gd name="adj1" fmla="val -93924"/>
              <a:gd name="adj2" fmla="val -7806"/>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Important to remember that %’s are based of off ~10% of statewide revenue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182875" y="2963950"/>
            <a:ext cx="8433000" cy="2958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2400"/>
              <a:buNone/>
            </a:pPr>
            <a:r>
              <a:rPr lang="en"/>
              <a:t>Deregulation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204925" y="711500"/>
            <a:ext cx="8741100" cy="3945300"/>
          </a:xfrm>
          <a:prstGeom prst="rect">
            <a:avLst/>
          </a:prstGeom>
          <a:noFill/>
          <a:ln>
            <a:noFill/>
          </a:ln>
        </p:spPr>
        <p:txBody>
          <a:bodyPr spcFirstLastPara="1" wrap="square" lIns="68575" tIns="34275" rIns="68575" bIns="34275" anchor="t" anchorCtr="0">
            <a:normAutofit/>
          </a:bodyPr>
          <a:lstStyle/>
          <a:p>
            <a:pPr marL="0" marR="0" lvl="0" indent="0" algn="l" rtl="0">
              <a:lnSpc>
                <a:spcPct val="114000"/>
              </a:lnSpc>
              <a:spcBef>
                <a:spcPts val="0"/>
              </a:spcBef>
              <a:spcAft>
                <a:spcPts val="0"/>
              </a:spcAft>
              <a:buSzPts val="1500"/>
              <a:buNone/>
            </a:pPr>
            <a:r>
              <a:rPr lang="en">
                <a:latin typeface="Calibri"/>
                <a:ea typeface="Calibri"/>
                <a:cs typeface="Calibri"/>
                <a:sym typeface="Calibri"/>
              </a:rPr>
              <a:t>Deregulation is the movement of a hospital service from a HSCRC regulated space to an unregulated space (most often outpatient services but also chronic and rehab).</a:t>
            </a:r>
            <a:endParaRPr>
              <a:latin typeface="Calibri"/>
              <a:ea typeface="Calibri"/>
              <a:cs typeface="Calibri"/>
              <a:sym typeface="Calibri"/>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A  service is presumed to be regulated if the building is on the campus of a hospital</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Criteria outlined in COMAR are considered for determination of unregulated services, which need to be approved by the Commission</a:t>
            </a:r>
            <a:endParaRPr>
              <a:latin typeface="Calibri"/>
              <a:ea typeface="Calibri"/>
              <a:cs typeface="Calibri"/>
              <a:sym typeface="Calibri"/>
            </a:endParaRPr>
          </a:p>
          <a:p>
            <a:pPr marL="0" lvl="0" indent="0" algn="l" rtl="0">
              <a:lnSpc>
                <a:spcPct val="115000"/>
              </a:lnSpc>
              <a:spcBef>
                <a:spcPts val="600"/>
              </a:spcBef>
              <a:spcAft>
                <a:spcPts val="0"/>
              </a:spcAft>
              <a:buSzPts val="1500"/>
              <a:buNone/>
            </a:pPr>
            <a:r>
              <a:rPr lang="en">
                <a:latin typeface="Calibri"/>
                <a:ea typeface="Calibri"/>
                <a:cs typeface="Calibri"/>
                <a:sym typeface="Calibri"/>
              </a:rPr>
              <a:t>Service movement can be initiated by 1) payers, 2) the hospital itself, 3) physician practices and in some cases the deregulation may simply be a function of 4) service discontinuation or 5) cross border movement to an unregulated hospital</a:t>
            </a:r>
            <a:endParaRPr>
              <a:solidFill>
                <a:srgbClr val="000000"/>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1) Payer Initiative Ex: Remicade, Immunoglobulin, Endoscopies, and Ultrasounds</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2) Hospital Ex: Oncology </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3) Physician Practices Ex: Endoscopy </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4) Service Discontinuation Ex: Sleep Services 5</a:t>
            </a:r>
            <a:endParaRPr sz="1600">
              <a:solidFill>
                <a:srgbClr val="0066CC"/>
              </a:solidFill>
            </a:endParaRPr>
          </a:p>
          <a:p>
            <a:pPr marL="457200" marR="0" lvl="0" indent="-285750" algn="l" rtl="0">
              <a:lnSpc>
                <a:spcPct val="114000"/>
              </a:lnSpc>
              <a:spcBef>
                <a:spcPts val="0"/>
              </a:spcBef>
              <a:spcAft>
                <a:spcPts val="0"/>
              </a:spcAft>
              <a:buSzPts val="900"/>
              <a:buFont typeface="Calibri"/>
              <a:buChar char="●"/>
            </a:pPr>
            <a:r>
              <a:rPr lang="en" sz="1600">
                <a:solidFill>
                  <a:srgbClr val="0066CC"/>
                </a:solidFill>
              </a:rPr>
              <a:t>5) Cross Border Movement Ex: Inpatient Surgery &amp; Cardiology into D.C.</a:t>
            </a:r>
            <a:endParaRPr sz="1600">
              <a:solidFill>
                <a:srgbClr val="464653"/>
              </a:solidFill>
            </a:endParaRPr>
          </a:p>
          <a:p>
            <a:pPr marL="0" marR="0" lvl="0" indent="0" algn="l" rtl="0">
              <a:lnSpc>
                <a:spcPct val="114000"/>
              </a:lnSpc>
              <a:spcBef>
                <a:spcPts val="0"/>
              </a:spcBef>
              <a:spcAft>
                <a:spcPts val="0"/>
              </a:spcAft>
              <a:buSzPts val="1500"/>
              <a:buNone/>
            </a:pPr>
            <a:endParaRPr>
              <a:latin typeface="Calibri"/>
              <a:ea typeface="Calibri"/>
              <a:cs typeface="Calibri"/>
              <a:sym typeface="Calibri"/>
            </a:endParaRPr>
          </a:p>
        </p:txBody>
      </p:sp>
      <p:sp>
        <p:nvSpPr>
          <p:cNvPr id="125" name="Google Shape;125;p7"/>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sz="2000"/>
              <a:t>What is </a:t>
            </a:r>
            <a:r>
              <a:rPr lang="en"/>
              <a:t>Deregulation?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body" idx="1"/>
          </p:nvPr>
        </p:nvSpPr>
        <p:spPr>
          <a:xfrm>
            <a:off x="201450" y="536475"/>
            <a:ext cx="8741100" cy="38088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4000"/>
              </a:lnSpc>
              <a:spcBef>
                <a:spcPts val="0"/>
              </a:spcBef>
              <a:spcAft>
                <a:spcPts val="0"/>
              </a:spcAft>
              <a:buSzPts val="1500"/>
              <a:buNone/>
            </a:pPr>
            <a:endParaRPr dirty="0">
              <a:highlight>
                <a:srgbClr val="FFFF00"/>
              </a:highlight>
              <a:latin typeface="Calibri"/>
              <a:ea typeface="Calibri"/>
              <a:cs typeface="Calibri"/>
              <a:sym typeface="Calibri"/>
            </a:endParaRPr>
          </a:p>
          <a:p>
            <a:pPr marL="0" lvl="0" indent="0" algn="l" rtl="0">
              <a:lnSpc>
                <a:spcPct val="114000"/>
              </a:lnSpc>
              <a:spcBef>
                <a:spcPts val="0"/>
              </a:spcBef>
              <a:spcAft>
                <a:spcPts val="0"/>
              </a:spcAft>
              <a:buSzPts val="1500"/>
              <a:buNone/>
            </a:pPr>
            <a:endParaRPr dirty="0">
              <a:highlight>
                <a:srgbClr val="FFFF00"/>
              </a:highlight>
              <a:latin typeface="Calibri"/>
              <a:ea typeface="Calibri"/>
              <a:cs typeface="Calibri"/>
              <a:sym typeface="Calibri"/>
            </a:endParaRPr>
          </a:p>
          <a:p>
            <a:pPr marL="0" lvl="0" indent="0" algn="l" rtl="0">
              <a:lnSpc>
                <a:spcPct val="114000"/>
              </a:lnSpc>
              <a:spcBef>
                <a:spcPts val="0"/>
              </a:spcBef>
              <a:spcAft>
                <a:spcPts val="0"/>
              </a:spcAft>
              <a:buSzPts val="1500"/>
              <a:buNone/>
            </a:pPr>
            <a:r>
              <a:rPr lang="en" dirty="0">
                <a:highlight>
                  <a:schemeClr val="lt1"/>
                </a:highlight>
                <a:latin typeface="Calibri"/>
                <a:ea typeface="Calibri"/>
                <a:cs typeface="Calibri"/>
                <a:sym typeface="Calibri"/>
              </a:rPr>
              <a:t>Market Shift data:</a:t>
            </a:r>
            <a:endParaRPr dirty="0">
              <a:highlight>
                <a:schemeClr val="lt1"/>
              </a:highlight>
              <a:latin typeface="Calibri"/>
              <a:ea typeface="Calibri"/>
              <a:cs typeface="Calibri"/>
              <a:sym typeface="Calibri"/>
            </a:endParaRPr>
          </a:p>
          <a:p>
            <a:pPr marL="457200" marR="0" lvl="0" indent="-285750" algn="l" rtl="0">
              <a:lnSpc>
                <a:spcPct val="114000"/>
              </a:lnSpc>
              <a:spcBef>
                <a:spcPts val="0"/>
              </a:spcBef>
              <a:spcAft>
                <a:spcPts val="0"/>
              </a:spcAft>
              <a:buClr>
                <a:srgbClr val="003889"/>
              </a:buClr>
              <a:buSzPts val="900"/>
              <a:buFont typeface="Calibri"/>
              <a:buChar char="●"/>
            </a:pPr>
            <a:r>
              <a:rPr lang="en" sz="1600" dirty="0">
                <a:solidFill>
                  <a:srgbClr val="0066CC"/>
                </a:solidFill>
              </a:rPr>
              <a:t>All-Payer data derived from hospital casemix data</a:t>
            </a:r>
            <a:endParaRPr sz="1600" dirty="0">
              <a:solidFill>
                <a:srgbClr val="0066CC"/>
              </a:solidFill>
            </a:endParaRPr>
          </a:p>
          <a:p>
            <a:pPr marL="457200" marR="0" lvl="0" indent="-285750" algn="l" rtl="0">
              <a:lnSpc>
                <a:spcPct val="114000"/>
              </a:lnSpc>
              <a:spcBef>
                <a:spcPts val="0"/>
              </a:spcBef>
              <a:spcAft>
                <a:spcPts val="0"/>
              </a:spcAft>
              <a:buClr>
                <a:srgbClr val="003889"/>
              </a:buClr>
              <a:buSzPts val="900"/>
              <a:buChar char="●"/>
            </a:pPr>
            <a:r>
              <a:rPr lang="en" sz="1600" dirty="0">
                <a:solidFill>
                  <a:srgbClr val="0066CC"/>
                </a:solidFill>
              </a:rPr>
              <a:t>EAPG/DRG specific, allowing for more granular look at potential shifts</a:t>
            </a:r>
            <a:endParaRPr sz="1600" dirty="0">
              <a:solidFill>
                <a:srgbClr val="0066CC"/>
              </a:solidFill>
            </a:endParaRPr>
          </a:p>
          <a:p>
            <a:pPr marL="457200" marR="0" lvl="0" indent="-285750" algn="l" rtl="0">
              <a:lnSpc>
                <a:spcPct val="114000"/>
              </a:lnSpc>
              <a:spcBef>
                <a:spcPts val="0"/>
              </a:spcBef>
              <a:spcAft>
                <a:spcPts val="0"/>
              </a:spcAft>
              <a:buClr>
                <a:srgbClr val="003889"/>
              </a:buClr>
              <a:buSzPts val="900"/>
              <a:buFont typeface="Calibri"/>
              <a:buChar char="●"/>
            </a:pPr>
            <a:r>
              <a:rPr lang="en" sz="1600" dirty="0">
                <a:solidFill>
                  <a:srgbClr val="0066CC"/>
                </a:solidFill>
              </a:rPr>
              <a:t>Does not contain non-hospital activity, thus making it hard to use on it’s own as confirmation of deregulation vs. dissipated volumes that are supposed to be rewarded by the GBR methodology </a:t>
            </a:r>
            <a:endParaRPr sz="1600" dirty="0">
              <a:solidFill>
                <a:srgbClr val="0066CC"/>
              </a:solidFill>
            </a:endParaRPr>
          </a:p>
          <a:p>
            <a:pPr marL="12700" lvl="0" indent="0" algn="l" rtl="0">
              <a:lnSpc>
                <a:spcPct val="114000"/>
              </a:lnSpc>
              <a:spcBef>
                <a:spcPts val="0"/>
              </a:spcBef>
              <a:spcAft>
                <a:spcPts val="0"/>
              </a:spcAft>
              <a:buSzPts val="1500"/>
              <a:buNone/>
            </a:pPr>
            <a:r>
              <a:rPr lang="en" dirty="0">
                <a:latin typeface="Calibri"/>
                <a:ea typeface="Calibri"/>
                <a:cs typeface="Calibri"/>
                <a:sym typeface="Calibri"/>
              </a:rPr>
              <a:t>Medicare CCW (chronic conditions warehouse):</a:t>
            </a:r>
            <a:endParaRPr dirty="0">
              <a:latin typeface="Calibri"/>
              <a:ea typeface="Calibri"/>
              <a:cs typeface="Calibri"/>
              <a:sym typeface="Calibri"/>
            </a:endParaRPr>
          </a:p>
          <a:p>
            <a:pPr marL="457200" marR="0" lvl="0" indent="-285750" algn="l" rtl="0">
              <a:lnSpc>
                <a:spcPct val="114000"/>
              </a:lnSpc>
              <a:spcBef>
                <a:spcPts val="0"/>
              </a:spcBef>
              <a:spcAft>
                <a:spcPts val="0"/>
              </a:spcAft>
              <a:buClr>
                <a:srgbClr val="003889"/>
              </a:buClr>
              <a:buSzPts val="900"/>
              <a:buFont typeface="Calibri"/>
              <a:buChar char="●"/>
            </a:pPr>
            <a:r>
              <a:rPr lang="en" sz="1600" dirty="0">
                <a:solidFill>
                  <a:srgbClr val="0066CC"/>
                </a:solidFill>
              </a:rPr>
              <a:t>Medicare only dataset and is not used in other hospital rate adjustments</a:t>
            </a:r>
            <a:endParaRPr sz="1600" dirty="0">
              <a:solidFill>
                <a:srgbClr val="0066CC"/>
              </a:solidFill>
            </a:endParaRPr>
          </a:p>
          <a:p>
            <a:pPr marL="457200" marR="0" lvl="0" indent="-285750" algn="l" rtl="0">
              <a:lnSpc>
                <a:spcPct val="114000"/>
              </a:lnSpc>
              <a:spcBef>
                <a:spcPts val="0"/>
              </a:spcBef>
              <a:spcAft>
                <a:spcPts val="0"/>
              </a:spcAft>
              <a:buClr>
                <a:srgbClr val="003889"/>
              </a:buClr>
              <a:buSzPts val="900"/>
              <a:buFont typeface="Calibri"/>
              <a:buChar char="●"/>
            </a:pPr>
            <a:r>
              <a:rPr lang="en" sz="1600" dirty="0">
                <a:solidFill>
                  <a:srgbClr val="0066CC"/>
                </a:solidFill>
              </a:rPr>
              <a:t>Significant advantage of being able to observe if offsetting increases have occurred in other settings</a:t>
            </a:r>
            <a:endParaRPr sz="1600" dirty="0">
              <a:solidFill>
                <a:srgbClr val="0066CC"/>
              </a:solidFill>
            </a:endParaRPr>
          </a:p>
          <a:p>
            <a:pPr marL="457200" marR="0" lvl="0" indent="-285750" algn="l" rtl="0">
              <a:lnSpc>
                <a:spcPct val="114000"/>
              </a:lnSpc>
              <a:spcBef>
                <a:spcPts val="0"/>
              </a:spcBef>
              <a:spcAft>
                <a:spcPts val="0"/>
              </a:spcAft>
              <a:buClr>
                <a:srgbClr val="003889"/>
              </a:buClr>
              <a:buSzPts val="900"/>
              <a:buFont typeface="Calibri"/>
              <a:buChar char="●"/>
            </a:pPr>
            <a:r>
              <a:rPr lang="en" sz="1600" dirty="0">
                <a:solidFill>
                  <a:srgbClr val="0066CC"/>
                </a:solidFill>
              </a:rPr>
              <a:t>Claims are assigned to one of three place of service (outpatient hospital, other outpatient and professional) and ECMADs are assigned using weights developed in casemix. </a:t>
            </a:r>
            <a:endParaRPr dirty="0">
              <a:latin typeface="Calibri"/>
              <a:ea typeface="Calibri"/>
              <a:cs typeface="Calibri"/>
              <a:sym typeface="Calibri"/>
            </a:endParaRPr>
          </a:p>
          <a:p>
            <a:pPr marL="0" lvl="0" indent="0" algn="l" rtl="0">
              <a:lnSpc>
                <a:spcPct val="114000"/>
              </a:lnSpc>
              <a:spcBef>
                <a:spcPts val="800"/>
              </a:spcBef>
              <a:spcAft>
                <a:spcPts val="0"/>
              </a:spcAft>
              <a:buSzPts val="1500"/>
              <a:buNone/>
            </a:pPr>
            <a:endParaRPr dirty="0"/>
          </a:p>
        </p:txBody>
      </p:sp>
      <p:sp>
        <p:nvSpPr>
          <p:cNvPr id="131" name="Google Shape;131;p9"/>
          <p:cNvSpPr txBox="1">
            <a:spLocks noGrp="1"/>
          </p:cNvSpPr>
          <p:nvPr>
            <p:ph type="title"/>
          </p:nvPr>
        </p:nvSpPr>
        <p:spPr>
          <a:xfrm>
            <a:off x="667445" y="280140"/>
            <a:ext cx="7886700" cy="45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100"/>
              <a:buNone/>
            </a:pPr>
            <a:r>
              <a:rPr lang="en"/>
              <a:t>Deregulation Tool Sources </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729A79-1E96-4CCE-A895-5C666623C5E9}"/>
</file>

<file path=customXml/itemProps2.xml><?xml version="1.0" encoding="utf-8"?>
<ds:datastoreItem xmlns:ds="http://schemas.openxmlformats.org/officeDocument/2006/customXml" ds:itemID="{CA7B6DD8-6AAA-427C-A62F-CA69C92ABAFE}"/>
</file>

<file path=customXml/itemProps3.xml><?xml version="1.0" encoding="utf-8"?>
<ds:datastoreItem xmlns:ds="http://schemas.openxmlformats.org/officeDocument/2006/customXml" ds:itemID="{804EF8F3-A394-4776-9ED6-CDA28B74E8D4}"/>
</file>

<file path=docProps/app.xml><?xml version="1.0" encoding="utf-8"?>
<Properties xmlns="http://schemas.openxmlformats.org/officeDocument/2006/extended-properties" xmlns:vt="http://schemas.openxmlformats.org/officeDocument/2006/docPropsVTypes">
  <TotalTime>62</TotalTime>
  <Words>2795</Words>
  <Application>Microsoft Office PowerPoint</Application>
  <PresentationFormat>On-screen Show (16:9)</PresentationFormat>
  <Paragraphs>253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vt:lpstr>
      <vt:lpstr>Raleway Light</vt:lpstr>
      <vt:lpstr>Raleway</vt:lpstr>
      <vt:lpstr>Bookman Old Style</vt:lpstr>
      <vt:lpstr>Office Theme</vt:lpstr>
      <vt:lpstr>Second Volume Workgroup Meeting </vt:lpstr>
      <vt:lpstr>Agenda </vt:lpstr>
      <vt:lpstr>Revised Timeline for CY 2024 Volume Workgroup </vt:lpstr>
      <vt:lpstr>Stakeholder Feedback on OOS Analysis</vt:lpstr>
      <vt:lpstr>Stakeholder Feedback on OOS Analysis  </vt:lpstr>
      <vt:lpstr>Experience Data vs ECMADS Analysis and Proposal  </vt:lpstr>
      <vt:lpstr>Deregulation</vt:lpstr>
      <vt:lpstr>What is Deregulation?</vt:lpstr>
      <vt:lpstr>Deregulation Tool Sources </vt:lpstr>
      <vt:lpstr>Current Review Process</vt:lpstr>
      <vt:lpstr>Overarching concerns</vt:lpstr>
      <vt:lpstr>Potential Solution</vt:lpstr>
      <vt:lpstr>Proposed Methodology &amp; Deregulation Model Walkthrough</vt:lpstr>
      <vt:lpstr>Preliminary Deregulation Results</vt:lpstr>
      <vt:lpstr>Other Deregulation Considerations</vt:lpstr>
      <vt:lpstr>Hospital Notification of Deregulation</vt:lpstr>
      <vt:lpstr>Hospital Notification of Deregulation</vt:lpstr>
      <vt:lpstr>Hospital Notification of Deregulation</vt:lpstr>
      <vt:lpstr>Waiting Vs. Notifying</vt:lpstr>
      <vt:lpstr>Grace Period/Backfill?</vt:lpstr>
      <vt:lpstr>How will deregulation interact with other policies?</vt:lpstr>
      <vt:lpstr>How can the deregulation tool help assess Repatriation?</vt:lpstr>
      <vt:lpstr>Updated Volume Scorecard</vt:lpstr>
      <vt:lpstr>Additional Details on Volume Scorecard Background </vt:lpstr>
      <vt:lpstr>Volume Efficacy: Marketshift Funding Only</vt:lpstr>
      <vt:lpstr>Volume Efficacy: Current Scorecard</vt:lpstr>
      <vt:lpstr>Volume Efficacy: Current Scorecard with OOS &amp; PAU</vt:lpstr>
      <vt:lpstr>Volume Efficacy: Current Scorecard with OOS, PAU and Misc.</vt:lpstr>
      <vt:lpstr>Next Meeting (June 13th)</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Volume Workgroup Meeting </dc:title>
  <dc:creator>William Henderson</dc:creator>
  <cp:lastModifiedBy>Cait Cooksey</cp:lastModifiedBy>
  <cp:revision>2</cp:revision>
  <dcterms:modified xsi:type="dcterms:W3CDTF">2024-04-19T16:30:19Z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