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xlsx" ContentType="application/vnd.openxmlformats-officedocument.spreadsheetml.sheet"/>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drawings/drawing1.xml" ContentType="application/vnd.openxmlformats-officedocument.drawingml.chartshapes+xml"/>
  <Override PartName="/ppt/presentation.xml" ContentType="application/vnd.openxmlformats-officedocument.presentationml.presentation.main+xml"/>
  <Override PartName="/ppt/drawings/drawing2.xml" ContentType="application/vnd.openxmlformats-officedocument.drawingml.chartshap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notesSlides/notesSlide12.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Masters/notesMaster1.xml" ContentType="application/vnd.openxmlformats-officedocument.presentationml.notesMaster+xml"/>
  <Override PartName="/ppt/authors.xml" ContentType="application/vnd.ms-powerpoint.authors+xml"/>
  <Override PartName="/ppt/comments/modernComment_104_0.xml" ContentType="application/vnd.ms-powerpoint.comments+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theme/theme2.xml" ContentType="application/vnd.openxmlformats-officedocument.theme+xml"/>
  <Override PartName="/ppt/charts/style2.xml" ContentType="application/vnd.ms-office.chartstyle+xml"/>
  <Override PartName="/ppt/charts/chart1.xml" ContentType="application/vnd.openxmlformats-officedocument.drawingml.chart+xml"/>
  <Override PartName="/ppt/theme/theme3.xml" ContentType="application/vnd.openxmlformats-officedocument.theme+xml"/>
  <Override PartName="/ppt/theme/theme1.xml" ContentType="application/vnd.openxmlformats-officedocument.them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 id="2147483675" r:id="rId2"/>
  </p:sldMasterIdLst>
  <p:notesMasterIdLst>
    <p:notesMasterId r:id="rId20"/>
  </p:notesMasterIdLst>
  <p:sldIdLst>
    <p:sldId id="256" r:id="rId3"/>
    <p:sldId id="257" r:id="rId4"/>
    <p:sldId id="279" r:id="rId5"/>
    <p:sldId id="259" r:id="rId6"/>
    <p:sldId id="278" r:id="rId7"/>
    <p:sldId id="277" r:id="rId8"/>
    <p:sldId id="280" r:id="rId9"/>
    <p:sldId id="262" r:id="rId10"/>
    <p:sldId id="281" r:id="rId11"/>
    <p:sldId id="263" r:id="rId12"/>
    <p:sldId id="283" r:id="rId13"/>
    <p:sldId id="282" r:id="rId14"/>
    <p:sldId id="276" r:id="rId15"/>
    <p:sldId id="260" r:id="rId16"/>
    <p:sldId id="273" r:id="rId17"/>
    <p:sldId id="271" r:id="rId18"/>
    <p:sldId id="272" r:id="rId19"/>
  </p:sldIdLst>
  <p:sldSz cx="9144000" cy="5143500" type="screen16x9"/>
  <p:notesSz cx="6858000" cy="9144000"/>
  <p:embeddedFontLst>
    <p:embeddedFont>
      <p:font typeface="Bookman Old Style" panose="02050604050505020204" pitchFamily="18" charset="0"/>
      <p:regular r:id="rId21"/>
      <p:bold r:id="rId22"/>
      <p:italic r:id="rId23"/>
      <p:boldItalic r:id="rId24"/>
    </p:embeddedFont>
    <p:embeddedFont>
      <p:font typeface="Gill Sans" panose="020B0604020202020204" charset="0"/>
      <p:regular r:id="rId25"/>
      <p:bold r:id="rId26"/>
    </p:embeddedFont>
    <p:embeddedFont>
      <p:font typeface="Raleway" pitchFamily="2" charset="0"/>
      <p:regular r:id="rId27"/>
      <p:bold r:id="rId28"/>
      <p:italic r:id="rId29"/>
      <p:boldItalic r:id="rId30"/>
    </p:embeddedFont>
    <p:embeddedFont>
      <p:font typeface="Raleway Light"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75D646-4B1E-7EFD-4397-E84488D0C6C8}" name="Cait Cooksey" initials="CC" userId="S::ccooksey@hscrc.maryland.gov::fd4214f0-9926-4f19-ae5a-5bab06279320" providerId="AD"/>
  <p188:author id="{F0C78B87-FBFC-CA78-92B6-57A4B542678B}" name="Allan Pack" initials="AP" userId="S::apack@hscrc.maryland.gov::8ea28822-7b84-40a0-89ea-e74b02d639e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2" d="100"/>
          <a:sy n="122" d="100"/>
        </p:scale>
        <p:origin x="326" y="43"/>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microsoft.com/office/2018/10/relationships/authors" Target="authors.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heme" Target="theme/theme1.xml"/><Relationship Id="rId40"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hscrc-app\cpbmfin\Adjustment%20Methodologies\Financial%20Methodology%20Policies\Volume%20Efficacy\CY14-CY22%20In-State%20Volume%20Efficacy%20Analysis%20Rev%20with%20PAU%20(Most%20Recent%20Update)%20v5.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hscrc-app\cpbmfin\Adjustment%20Methodologies\Financial%20Methodology%20Policies\Volume%20Efficacy\CY14-CY22%20In-State%20Volume%20Efficacy%20Analysis%20Rev%20with%20PAU%20(Most%20Recent%20Update)%20v5.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941102051121901"/>
          <c:y val="4.8404928070039432E-2"/>
          <c:w val="0.68692374684218271"/>
          <c:h val="0.80075923547543704"/>
        </c:manualLayout>
      </c:layout>
      <c:barChart>
        <c:barDir val="bar"/>
        <c:grouping val="stacked"/>
        <c:varyColors val="0"/>
        <c:ser>
          <c:idx val="0"/>
          <c:order val="0"/>
          <c:tx>
            <c:strRef>
              <c:f>Sheet1!$B$1</c:f>
              <c:strCache>
                <c:ptCount val="1"/>
                <c:pt idx="0">
                  <c:v>Start Date</c:v>
                </c:pt>
              </c:strCache>
            </c:strRef>
          </c:tx>
          <c:spPr>
            <a:noFill/>
            <a:ln>
              <a:noFill/>
            </a:ln>
            <a:effectLst/>
          </c:spPr>
          <c:invertIfNegative val="0"/>
          <c:cat>
            <c:strRef>
              <c:f>Sheet1!$A$2:$A$9</c:f>
              <c:strCache>
                <c:ptCount val="8"/>
                <c:pt idx="0">
                  <c:v>Final Recommendation (September 11)</c:v>
                </c:pt>
                <c:pt idx="1">
                  <c:v>Draft Recommendation (June 14)</c:v>
                </c:pt>
                <c:pt idx="2">
                  <c:v>Report to Payment Model Workgroup</c:v>
                </c:pt>
                <c:pt idx="3">
                  <c:v>Third Workgroup Meeting (May TBD)
</c:v>
                </c:pt>
                <c:pt idx="4">
                  <c:v>Additional Staff Work</c:v>
                </c:pt>
                <c:pt idx="5">
                  <c:v>Second Workgroup Meeting (April 25)</c:v>
                </c:pt>
                <c:pt idx="6">
                  <c:v>First Workgroup Meeting (March 18)</c:v>
                </c:pt>
                <c:pt idx="7">
                  <c:v>Staff Prep Work
</c:v>
                </c:pt>
              </c:strCache>
            </c:strRef>
          </c:cat>
          <c:val>
            <c:numRef>
              <c:f>Sheet1!$B$2:$B$9</c:f>
              <c:numCache>
                <c:formatCode>m/d;@</c:formatCode>
                <c:ptCount val="8"/>
                <c:pt idx="0">
                  <c:v>45462</c:v>
                </c:pt>
                <c:pt idx="1">
                  <c:v>45434</c:v>
                </c:pt>
                <c:pt idx="2">
                  <c:v>45434</c:v>
                </c:pt>
                <c:pt idx="3">
                  <c:v>45427</c:v>
                </c:pt>
                <c:pt idx="4">
                  <c:v>45383</c:v>
                </c:pt>
                <c:pt idx="5">
                  <c:v>45369</c:v>
                </c:pt>
                <c:pt idx="6">
                  <c:v>45336</c:v>
                </c:pt>
                <c:pt idx="7">
                  <c:v>45108</c:v>
                </c:pt>
              </c:numCache>
            </c:numRef>
          </c:val>
          <c:extLst>
            <c:ext xmlns:c16="http://schemas.microsoft.com/office/drawing/2014/chart" uri="{C3380CC4-5D6E-409C-BE32-E72D297353CC}">
              <c16:uniqueId val="{00000000-E6C6-47D4-8CAD-AFEDAFA4388D}"/>
            </c:ext>
          </c:extLst>
        </c:ser>
        <c:ser>
          <c:idx val="2"/>
          <c:order val="2"/>
          <c:tx>
            <c:strRef>
              <c:f>Sheet1!$D$1</c:f>
              <c:strCache>
                <c:ptCount val="1"/>
                <c:pt idx="0">
                  <c:v>Duration</c:v>
                </c:pt>
              </c:strCache>
            </c:strRef>
          </c:tx>
          <c:spPr>
            <a:solidFill>
              <a:schemeClr val="bg2">
                <a:lumMod val="25000"/>
                <a:lumOff val="75000"/>
              </a:schemeClr>
            </a:solidFill>
            <a:ln>
              <a:noFill/>
            </a:ln>
            <a:effectLst/>
          </c:spPr>
          <c:invertIfNegative val="0"/>
          <c:cat>
            <c:strRef>
              <c:f>Sheet1!$A$2:$A$9</c:f>
              <c:strCache>
                <c:ptCount val="8"/>
                <c:pt idx="0">
                  <c:v>Final Recommendation (September 11)</c:v>
                </c:pt>
                <c:pt idx="1">
                  <c:v>Draft Recommendation (June 14)</c:v>
                </c:pt>
                <c:pt idx="2">
                  <c:v>Report to Payment Model Workgroup</c:v>
                </c:pt>
                <c:pt idx="3">
                  <c:v>Third Workgroup Meeting (May TBD)
</c:v>
                </c:pt>
                <c:pt idx="4">
                  <c:v>Additional Staff Work</c:v>
                </c:pt>
                <c:pt idx="5">
                  <c:v>Second Workgroup Meeting (April 25)</c:v>
                </c:pt>
                <c:pt idx="6">
                  <c:v>First Workgroup Meeting (March 18)</c:v>
                </c:pt>
                <c:pt idx="7">
                  <c:v>Staff Prep Work
</c:v>
                </c:pt>
              </c:strCache>
            </c:strRef>
          </c:cat>
          <c:val>
            <c:numRef>
              <c:f>Sheet1!$D$2:$D$9</c:f>
              <c:numCache>
                <c:formatCode>General</c:formatCode>
                <c:ptCount val="8"/>
                <c:pt idx="0">
                  <c:v>84</c:v>
                </c:pt>
                <c:pt idx="1">
                  <c:v>21</c:v>
                </c:pt>
                <c:pt idx="2">
                  <c:v>8</c:v>
                </c:pt>
                <c:pt idx="3">
                  <c:v>7</c:v>
                </c:pt>
                <c:pt idx="4">
                  <c:v>37</c:v>
                </c:pt>
                <c:pt idx="5">
                  <c:v>38</c:v>
                </c:pt>
                <c:pt idx="6">
                  <c:v>33</c:v>
                </c:pt>
                <c:pt idx="7">
                  <c:v>254</c:v>
                </c:pt>
              </c:numCache>
            </c:numRef>
          </c:val>
          <c:extLst>
            <c:ext xmlns:c16="http://schemas.microsoft.com/office/drawing/2014/chart" uri="{C3380CC4-5D6E-409C-BE32-E72D297353CC}">
              <c16:uniqueId val="{00000003-E6C6-47D4-8CAD-AFEDAFA4388D}"/>
            </c:ext>
          </c:extLst>
        </c:ser>
        <c:dLbls>
          <c:showLegendKey val="0"/>
          <c:showVal val="0"/>
          <c:showCatName val="0"/>
          <c:showSerName val="0"/>
          <c:showPercent val="0"/>
          <c:showBubbleSize val="0"/>
        </c:dLbls>
        <c:gapWidth val="150"/>
        <c:overlap val="100"/>
        <c:axId val="1234599359"/>
        <c:axId val="1373802144"/>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End Date</c:v>
                      </c:pt>
                    </c:strCache>
                  </c:strRef>
                </c:tx>
                <c:spPr>
                  <a:solidFill>
                    <a:schemeClr val="accent2"/>
                  </a:solidFill>
                  <a:ln>
                    <a:noFill/>
                  </a:ln>
                  <a:effectLst/>
                </c:spPr>
                <c:invertIfNegative val="0"/>
                <c:cat>
                  <c:strRef>
                    <c:extLst>
                      <c:ext uri="{02D57815-91ED-43cb-92C2-25804820EDAC}">
                        <c15:formulaRef>
                          <c15:sqref>Sheet1!$A$2:$A$9</c15:sqref>
                        </c15:formulaRef>
                      </c:ext>
                    </c:extLst>
                    <c:strCache>
                      <c:ptCount val="8"/>
                      <c:pt idx="0">
                        <c:v>Final Recommendation (September 11)</c:v>
                      </c:pt>
                      <c:pt idx="1">
                        <c:v>Draft Recommendation (June 14)</c:v>
                      </c:pt>
                      <c:pt idx="2">
                        <c:v>Report to Payment Model Workgroup</c:v>
                      </c:pt>
                      <c:pt idx="3">
                        <c:v>Third Workgroup Meeting (May TBD)
</c:v>
                      </c:pt>
                      <c:pt idx="4">
                        <c:v>Additional Staff Work</c:v>
                      </c:pt>
                      <c:pt idx="5">
                        <c:v>Second Workgroup Meeting (April 25)</c:v>
                      </c:pt>
                      <c:pt idx="6">
                        <c:v>First Workgroup Meeting (March 18)</c:v>
                      </c:pt>
                      <c:pt idx="7">
                        <c:v>Staff Prep Work
</c:v>
                      </c:pt>
                    </c:strCache>
                  </c:strRef>
                </c:cat>
                <c:val>
                  <c:numRef>
                    <c:extLst>
                      <c:ext uri="{02D57815-91ED-43cb-92C2-25804820EDAC}">
                        <c15:formulaRef>
                          <c15:sqref>Sheet1!$C$2:$C$9</c15:sqref>
                        </c15:formulaRef>
                      </c:ext>
                    </c:extLst>
                    <c:numCache>
                      <c:formatCode>m/d;@</c:formatCode>
                      <c:ptCount val="8"/>
                      <c:pt idx="0">
                        <c:v>45546</c:v>
                      </c:pt>
                      <c:pt idx="1">
                        <c:v>45455</c:v>
                      </c:pt>
                      <c:pt idx="2">
                        <c:v>45442</c:v>
                      </c:pt>
                      <c:pt idx="3">
                        <c:v>45434</c:v>
                      </c:pt>
                      <c:pt idx="4">
                        <c:v>45420</c:v>
                      </c:pt>
                      <c:pt idx="5">
                        <c:v>45407</c:v>
                      </c:pt>
                      <c:pt idx="6">
                        <c:v>45369</c:v>
                      </c:pt>
                      <c:pt idx="7">
                        <c:v>45362</c:v>
                      </c:pt>
                    </c:numCache>
                  </c:numRef>
                </c:val>
                <c:extLst>
                  <c:ext xmlns:c16="http://schemas.microsoft.com/office/drawing/2014/chart" uri="{C3380CC4-5D6E-409C-BE32-E72D297353CC}">
                    <c16:uniqueId val="{00000001-E6C6-47D4-8CAD-AFEDAFA4388D}"/>
                  </c:ext>
                </c:extLst>
              </c15:ser>
            </c15:filteredBarSeries>
          </c:ext>
        </c:extLst>
      </c:barChart>
      <c:catAx>
        <c:axId val="12345993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900" b="0" i="0" u="none" strike="noStrike" kern="1200" baseline="0">
                <a:solidFill>
                  <a:schemeClr val="tx1">
                    <a:lumMod val="65000"/>
                    <a:lumOff val="35000"/>
                  </a:schemeClr>
                </a:solidFill>
                <a:latin typeface="+mn-lt"/>
                <a:ea typeface="+mn-ea"/>
                <a:cs typeface="+mn-cs"/>
              </a:defRPr>
            </a:pPr>
            <a:endParaRPr lang="en-US"/>
          </a:p>
        </c:txPr>
        <c:crossAx val="1373802144"/>
        <c:crosses val="autoZero"/>
        <c:auto val="1"/>
        <c:lblAlgn val="ctr"/>
        <c:lblOffset val="100"/>
        <c:tickMarkSkip val="2"/>
        <c:noMultiLvlLbl val="0"/>
      </c:catAx>
      <c:valAx>
        <c:axId val="1373802144"/>
        <c:scaling>
          <c:orientation val="minMax"/>
          <c:min val="45100"/>
        </c:scaling>
        <c:delete val="0"/>
        <c:axPos val="b"/>
        <c:majorGridlines>
          <c:spPr>
            <a:ln w="9525" cap="flat" cmpd="sng" algn="ctr">
              <a:solidFill>
                <a:schemeClr val="tx1">
                  <a:lumMod val="15000"/>
                  <a:lumOff val="85000"/>
                </a:schemeClr>
              </a:solidFill>
              <a:round/>
            </a:ln>
            <a:effectLst/>
          </c:spPr>
        </c:majorGridlines>
        <c:numFmt formatCode="m/d;@"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34599359"/>
        <c:crosses val="autoZero"/>
        <c:crossBetween val="between"/>
        <c:majorUnit val="6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'[CY14-CY22 In-State Volume Efficacy Analysis Rev with PAU (Most Recent Update) v5.xlsx]CY14-CY22 MS Chart'!$C$1</c:f>
              <c:strCache>
                <c:ptCount val="1"/>
                <c:pt idx="0">
                  <c:v>Over (Under) Funding Relative to Volume Variable System with MS </c:v>
                </c:pt>
              </c:strCache>
            </c:strRef>
          </c:tx>
          <c:spPr>
            <a:solidFill>
              <a:schemeClr val="tx1"/>
            </a:solidFill>
            <a:ln>
              <a:noFill/>
            </a:ln>
            <a:effectLst/>
          </c:spPr>
          <c:invertIfNegative val="0"/>
          <c:dPt>
            <c:idx val="14"/>
            <c:invertIfNegative val="0"/>
            <c:bubble3D val="0"/>
            <c:spPr>
              <a:solidFill>
                <a:schemeClr val="tx1"/>
              </a:solidFill>
              <a:ln>
                <a:noFill/>
              </a:ln>
              <a:effectLst/>
            </c:spPr>
            <c:extLst>
              <c:ext xmlns:c16="http://schemas.microsoft.com/office/drawing/2014/chart" uri="{C3380CC4-5D6E-409C-BE32-E72D297353CC}">
                <c16:uniqueId val="{00000003-7E72-4438-9276-19D5049FABDF}"/>
              </c:ext>
            </c:extLst>
          </c:dPt>
          <c:dPt>
            <c:idx val="40"/>
            <c:invertIfNegative val="0"/>
            <c:bubble3D val="0"/>
            <c:spPr>
              <a:solidFill>
                <a:schemeClr val="tx1"/>
              </a:solidFill>
              <a:ln>
                <a:noFill/>
              </a:ln>
              <a:effectLst/>
            </c:spPr>
            <c:extLst>
              <c:ext xmlns:c16="http://schemas.microsoft.com/office/drawing/2014/chart" uri="{C3380CC4-5D6E-409C-BE32-E72D297353CC}">
                <c16:uniqueId val="{00000002-7E72-4438-9276-19D5049FABDF}"/>
              </c:ext>
            </c:extLst>
          </c:dPt>
          <c:dPt>
            <c:idx val="44"/>
            <c:invertIfNegative val="0"/>
            <c:bubble3D val="0"/>
            <c:spPr>
              <a:solidFill>
                <a:schemeClr val="tx1"/>
              </a:solidFill>
              <a:ln>
                <a:noFill/>
              </a:ln>
              <a:effectLst/>
            </c:spPr>
            <c:extLst>
              <c:ext xmlns:c16="http://schemas.microsoft.com/office/drawing/2014/chart" uri="{C3380CC4-5D6E-409C-BE32-E72D297353CC}">
                <c16:uniqueId val="{00000001-7E72-4438-9276-19D5049FABDF}"/>
              </c:ext>
            </c:extLst>
          </c:dPt>
          <c:cat>
            <c:strRef>
              <c:f>'[CY14-CY22 In-State Volume Efficacy Analysis Rev with PAU (Most Recent Update) v5.xlsx]CY14-CY22 MS Chart'!$B$2:$B$50</c:f>
              <c:strCache>
                <c:ptCount val="49"/>
                <c:pt idx="0">
                  <c:v>Peninsula</c:v>
                </c:pt>
                <c:pt idx="1">
                  <c:v>Meritus</c:v>
                </c:pt>
                <c:pt idx="2">
                  <c:v>UM-Capital Region</c:v>
                </c:pt>
                <c:pt idx="3">
                  <c:v>Suburban</c:v>
                </c:pt>
                <c:pt idx="4">
                  <c:v>UM-Queen Anne's ED</c:v>
                </c:pt>
                <c:pt idx="5">
                  <c:v>Garrett</c:v>
                </c:pt>
                <c:pt idx="6">
                  <c:v>Germantown ED</c:v>
                </c:pt>
                <c:pt idx="7">
                  <c:v>UM-Charles Regional</c:v>
                </c:pt>
                <c:pt idx="8">
                  <c:v>UM-Easton</c:v>
                </c:pt>
                <c:pt idx="9">
                  <c:v>UM-Bowie ED</c:v>
                </c:pt>
                <c:pt idx="10">
                  <c:v>McCready</c:v>
                </c:pt>
                <c:pt idx="11">
                  <c:v>Doctors</c:v>
                </c:pt>
                <c:pt idx="12">
                  <c:v>Atlantic General</c:v>
                </c:pt>
                <c:pt idx="13">
                  <c:v>Frederick</c:v>
                </c:pt>
                <c:pt idx="14">
                  <c:v>Howard County</c:v>
                </c:pt>
                <c:pt idx="15">
                  <c:v>MedStar St. Mary's</c:v>
                </c:pt>
                <c:pt idx="16">
                  <c:v>MedStar Montgomery</c:v>
                </c:pt>
                <c:pt idx="17">
                  <c:v>UM-Chestertown</c:v>
                </c:pt>
                <c:pt idx="18">
                  <c:v>UM-Upper Chesapeake</c:v>
                </c:pt>
                <c:pt idx="19">
                  <c:v>Carroll</c:v>
                </c:pt>
                <c:pt idx="20">
                  <c:v>Christiana Care, Union</c:v>
                </c:pt>
                <c:pt idx="21">
                  <c:v>MedStar Southern MD</c:v>
                </c:pt>
                <c:pt idx="22">
                  <c:v>Calvert</c:v>
                </c:pt>
                <c:pt idx="23">
                  <c:v>Ft. Washington</c:v>
                </c:pt>
                <c:pt idx="24">
                  <c:v>Adventist White Oak</c:v>
                </c:pt>
                <c:pt idx="25">
                  <c:v>UM-Cambridge</c:v>
                </c:pt>
                <c:pt idx="26">
                  <c:v>UM-Harford</c:v>
                </c:pt>
                <c:pt idx="27">
                  <c:v>Western Maryland</c:v>
                </c:pt>
                <c:pt idx="28">
                  <c:v>UM-St. Joe</c:v>
                </c:pt>
                <c:pt idx="29">
                  <c:v>Holy Cross</c:v>
                </c:pt>
                <c:pt idx="30">
                  <c:v>UM-Laurel</c:v>
                </c:pt>
                <c:pt idx="31">
                  <c:v>Northwest</c:v>
                </c:pt>
                <c:pt idx="32">
                  <c:v>UM-BWMC</c:v>
                </c:pt>
                <c:pt idx="33">
                  <c:v>UMMC Midtown</c:v>
                </c:pt>
                <c:pt idx="34">
                  <c:v>MedStar Harbor</c:v>
                </c:pt>
                <c:pt idx="35">
                  <c:v>Shady Grove</c:v>
                </c:pt>
                <c:pt idx="36">
                  <c:v>Anne Arundel</c:v>
                </c:pt>
                <c:pt idx="37">
                  <c:v>MedStar Fr Square</c:v>
                </c:pt>
                <c:pt idx="38">
                  <c:v>Ascension St. Agnes Hospital</c:v>
                </c:pt>
                <c:pt idx="39">
                  <c:v>UMROI</c:v>
                </c:pt>
                <c:pt idx="40">
                  <c:v>JH Bayview</c:v>
                </c:pt>
                <c:pt idx="41">
                  <c:v>GBMC</c:v>
                </c:pt>
                <c:pt idx="42">
                  <c:v>MedStar Good Sam</c:v>
                </c:pt>
                <c:pt idx="43">
                  <c:v>MedStar Union Mem</c:v>
                </c:pt>
                <c:pt idx="44">
                  <c:v>Johns Hopkins</c:v>
                </c:pt>
                <c:pt idx="45">
                  <c:v>Grace Medical Center</c:v>
                </c:pt>
                <c:pt idx="46">
                  <c:v>Mercy</c:v>
                </c:pt>
                <c:pt idx="47">
                  <c:v>Sinai</c:v>
                </c:pt>
                <c:pt idx="48">
                  <c:v>UMMC</c:v>
                </c:pt>
              </c:strCache>
            </c:strRef>
          </c:cat>
          <c:val>
            <c:numRef>
              <c:f>'[CY14-CY22 In-State Volume Efficacy Analysis Rev with PAU (Most Recent Update) v5.xlsx]CY14-CY22 MS Chart'!$C$2:$C$50</c:f>
              <c:numCache>
                <c:formatCode>_(* #,##0_);_(* \(#,##0\);_(* "-"??_);_(@_)</c:formatCode>
                <c:ptCount val="49"/>
                <c:pt idx="0">
                  <c:v>-8044846.748045722</c:v>
                </c:pt>
                <c:pt idx="1">
                  <c:v>-5996448.0699669588</c:v>
                </c:pt>
                <c:pt idx="2">
                  <c:v>-750168.63375278283</c:v>
                </c:pt>
                <c:pt idx="3">
                  <c:v>-612442.81544054952</c:v>
                </c:pt>
                <c:pt idx="4">
                  <c:v>-328674.98443306249</c:v>
                </c:pt>
                <c:pt idx="5">
                  <c:v>-312731.88816901104</c:v>
                </c:pt>
                <c:pt idx="6">
                  <c:v>707993.17849054444</c:v>
                </c:pt>
                <c:pt idx="7">
                  <c:v>993286.80092708336</c:v>
                </c:pt>
                <c:pt idx="8">
                  <c:v>1493568.644718477</c:v>
                </c:pt>
                <c:pt idx="9">
                  <c:v>1617812.1981885077</c:v>
                </c:pt>
                <c:pt idx="10">
                  <c:v>2448573.3469798076</c:v>
                </c:pt>
                <c:pt idx="11">
                  <c:v>2753722.933518663</c:v>
                </c:pt>
                <c:pt idx="12">
                  <c:v>2807336.4451408824</c:v>
                </c:pt>
                <c:pt idx="13">
                  <c:v>2942558.2723304532</c:v>
                </c:pt>
                <c:pt idx="14">
                  <c:v>3612555.0365546802</c:v>
                </c:pt>
                <c:pt idx="15">
                  <c:v>3817844.6245228108</c:v>
                </c:pt>
                <c:pt idx="16">
                  <c:v>4153593.9054000387</c:v>
                </c:pt>
                <c:pt idx="17">
                  <c:v>4281952.8466229755</c:v>
                </c:pt>
                <c:pt idx="18">
                  <c:v>4329144.6790427305</c:v>
                </c:pt>
                <c:pt idx="19">
                  <c:v>4342125.7032797132</c:v>
                </c:pt>
                <c:pt idx="20">
                  <c:v>5363833.2932754569</c:v>
                </c:pt>
                <c:pt idx="21">
                  <c:v>5496424.8422609065</c:v>
                </c:pt>
                <c:pt idx="22">
                  <c:v>5608905.2271140013</c:v>
                </c:pt>
                <c:pt idx="23">
                  <c:v>5951692.5336889634</c:v>
                </c:pt>
                <c:pt idx="24">
                  <c:v>6235960.3648500275</c:v>
                </c:pt>
                <c:pt idx="25">
                  <c:v>7192269.7226413451</c:v>
                </c:pt>
                <c:pt idx="26">
                  <c:v>7978463.3346191105</c:v>
                </c:pt>
                <c:pt idx="27">
                  <c:v>8344766.7962497408</c:v>
                </c:pt>
                <c:pt idx="28">
                  <c:v>8845330.9684110265</c:v>
                </c:pt>
                <c:pt idx="29">
                  <c:v>10981304.783896215</c:v>
                </c:pt>
                <c:pt idx="30">
                  <c:v>10993046.789431654</c:v>
                </c:pt>
                <c:pt idx="31">
                  <c:v>11884023.357645491</c:v>
                </c:pt>
                <c:pt idx="32">
                  <c:v>12934192.802805588</c:v>
                </c:pt>
                <c:pt idx="33">
                  <c:v>13055566.393344829</c:v>
                </c:pt>
                <c:pt idx="34">
                  <c:v>13246907.667760003</c:v>
                </c:pt>
                <c:pt idx="35">
                  <c:v>14537190.024192816</c:v>
                </c:pt>
                <c:pt idx="36">
                  <c:v>14574058.820880063</c:v>
                </c:pt>
                <c:pt idx="37">
                  <c:v>14684326.896833118</c:v>
                </c:pt>
                <c:pt idx="38">
                  <c:v>15284981.803201756</c:v>
                </c:pt>
                <c:pt idx="39">
                  <c:v>16739968.745118896</c:v>
                </c:pt>
                <c:pt idx="40">
                  <c:v>17830627.237440903</c:v>
                </c:pt>
                <c:pt idx="41">
                  <c:v>19497493.474391382</c:v>
                </c:pt>
                <c:pt idx="42">
                  <c:v>20729439.91070158</c:v>
                </c:pt>
                <c:pt idx="43">
                  <c:v>20868671.993878316</c:v>
                </c:pt>
                <c:pt idx="44">
                  <c:v>21040948.230275732</c:v>
                </c:pt>
                <c:pt idx="45">
                  <c:v>26181338.206037119</c:v>
                </c:pt>
                <c:pt idx="46">
                  <c:v>29094420.404148255</c:v>
                </c:pt>
                <c:pt idx="47">
                  <c:v>37215781.413237043</c:v>
                </c:pt>
                <c:pt idx="48">
                  <c:v>38733373.547149532</c:v>
                </c:pt>
              </c:numCache>
            </c:numRef>
          </c:val>
          <c:extLst>
            <c:ext xmlns:c16="http://schemas.microsoft.com/office/drawing/2014/chart" uri="{C3380CC4-5D6E-409C-BE32-E72D297353CC}">
              <c16:uniqueId val="{00000000-7E72-4438-9276-19D5049FABDF}"/>
            </c:ext>
          </c:extLst>
        </c:ser>
        <c:dLbls>
          <c:showLegendKey val="0"/>
          <c:showVal val="0"/>
          <c:showCatName val="0"/>
          <c:showSerName val="0"/>
          <c:showPercent val="0"/>
          <c:showBubbleSize val="0"/>
        </c:dLbls>
        <c:gapWidth val="219"/>
        <c:overlap val="-27"/>
        <c:axId val="1058510831"/>
        <c:axId val="855931295"/>
      </c:barChart>
      <c:catAx>
        <c:axId val="1058510831"/>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5931295"/>
        <c:crosses val="autoZero"/>
        <c:auto val="1"/>
        <c:lblAlgn val="ctr"/>
        <c:lblOffset val="100"/>
        <c:noMultiLvlLbl val="0"/>
      </c:catAx>
      <c:valAx>
        <c:axId val="855931295"/>
        <c:scaling>
          <c:orientation val="minMax"/>
          <c:max val="80000000"/>
        </c:scaling>
        <c:delete val="0"/>
        <c:axPos val="l"/>
        <c:majorGridlines>
          <c:spPr>
            <a:ln w="9525" cap="flat" cmpd="sng" algn="ctr">
              <a:no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8510831"/>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'[CY14-CY22 In-State Volume Efficacy Analysis Rev with PAU (Most Recent Update) v5.xlsx]CY14-CY22 MS &amp; DA Chart'!$C$1</c:f>
              <c:strCache>
                <c:ptCount val="1"/>
                <c:pt idx="0">
                  <c:v>CY14 -22 ECMAD Growth</c:v>
                </c:pt>
              </c:strCache>
            </c:strRef>
          </c:tx>
          <c:spPr>
            <a:solidFill>
              <a:schemeClr val="accent1"/>
            </a:solidFill>
            <a:ln>
              <a:noFill/>
            </a:ln>
            <a:effectLst/>
          </c:spPr>
          <c:invertIfNegative val="0"/>
          <c:cat>
            <c:strRef>
              <c:f>'[CY14-CY22 In-State Volume Efficacy Analysis Rev with PAU (Most Recent Update) v5.xlsx]CY14-CY22 MS &amp; DA Chart'!$B$2:$B$50</c:f>
              <c:strCache>
                <c:ptCount val="49"/>
                <c:pt idx="0">
                  <c:v>UM-Queen Anne's ED</c:v>
                </c:pt>
                <c:pt idx="1">
                  <c:v>Germantown ED</c:v>
                </c:pt>
                <c:pt idx="2">
                  <c:v>Garrett</c:v>
                </c:pt>
                <c:pt idx="3">
                  <c:v>UM-Bowie ED</c:v>
                </c:pt>
                <c:pt idx="4">
                  <c:v>McCready</c:v>
                </c:pt>
                <c:pt idx="5">
                  <c:v>Western Maryland</c:v>
                </c:pt>
                <c:pt idx="6">
                  <c:v>UM-Chestertown</c:v>
                </c:pt>
                <c:pt idx="7">
                  <c:v>UM-Cambridge</c:v>
                </c:pt>
                <c:pt idx="8">
                  <c:v>Atlantic General</c:v>
                </c:pt>
                <c:pt idx="9">
                  <c:v>Ft. Washington</c:v>
                </c:pt>
                <c:pt idx="10">
                  <c:v>UM-Capital Region</c:v>
                </c:pt>
                <c:pt idx="11">
                  <c:v>Meritus</c:v>
                </c:pt>
                <c:pt idx="12">
                  <c:v>Peninsula</c:v>
                </c:pt>
                <c:pt idx="13">
                  <c:v>UMMC Midtown</c:v>
                </c:pt>
                <c:pt idx="14">
                  <c:v>UM-Charles Regional</c:v>
                </c:pt>
                <c:pt idx="15">
                  <c:v>UM-Easton</c:v>
                </c:pt>
                <c:pt idx="16">
                  <c:v>UM-Harford</c:v>
                </c:pt>
                <c:pt idx="17">
                  <c:v>MedStar Montgomery</c:v>
                </c:pt>
                <c:pt idx="18">
                  <c:v>Christiana Care, Union</c:v>
                </c:pt>
                <c:pt idx="19">
                  <c:v>UM-Laurel</c:v>
                </c:pt>
                <c:pt idx="20">
                  <c:v>MedStar St. Mary's</c:v>
                </c:pt>
                <c:pt idx="21">
                  <c:v>MedStar Harbor</c:v>
                </c:pt>
                <c:pt idx="22">
                  <c:v>Calvert</c:v>
                </c:pt>
                <c:pt idx="23">
                  <c:v>Carroll</c:v>
                </c:pt>
                <c:pt idx="24">
                  <c:v>Doctors</c:v>
                </c:pt>
                <c:pt idx="25">
                  <c:v>UMROI</c:v>
                </c:pt>
                <c:pt idx="26">
                  <c:v>Adventist White Oak</c:v>
                </c:pt>
                <c:pt idx="27">
                  <c:v>MedStar Southern MD</c:v>
                </c:pt>
                <c:pt idx="28">
                  <c:v>Northwest</c:v>
                </c:pt>
                <c:pt idx="29">
                  <c:v>Howard County</c:v>
                </c:pt>
                <c:pt idx="30">
                  <c:v>Grace Medical Center</c:v>
                </c:pt>
                <c:pt idx="31">
                  <c:v>MedStar Fr Square</c:v>
                </c:pt>
                <c:pt idx="32">
                  <c:v>Holy Cross</c:v>
                </c:pt>
                <c:pt idx="33">
                  <c:v>Suburban</c:v>
                </c:pt>
                <c:pt idx="34">
                  <c:v>MedStar Good Sam</c:v>
                </c:pt>
                <c:pt idx="35">
                  <c:v>UM-St. Joe</c:v>
                </c:pt>
                <c:pt idx="36">
                  <c:v>UM-Upper Chesapeake</c:v>
                </c:pt>
                <c:pt idx="37">
                  <c:v>Ascension St. Agnes Hospital</c:v>
                </c:pt>
                <c:pt idx="38">
                  <c:v>GBMC</c:v>
                </c:pt>
                <c:pt idx="39">
                  <c:v>Frederick</c:v>
                </c:pt>
                <c:pt idx="40">
                  <c:v>Shady Grove</c:v>
                </c:pt>
                <c:pt idx="41">
                  <c:v>JH Bayview</c:v>
                </c:pt>
                <c:pt idx="42">
                  <c:v>MedStar Union Mem</c:v>
                </c:pt>
                <c:pt idx="43">
                  <c:v>UM-BWMC</c:v>
                </c:pt>
                <c:pt idx="44">
                  <c:v>Mercy</c:v>
                </c:pt>
                <c:pt idx="45">
                  <c:v>Anne Arundel</c:v>
                </c:pt>
                <c:pt idx="46">
                  <c:v>Sinai</c:v>
                </c:pt>
                <c:pt idx="47">
                  <c:v>Johns Hopkins</c:v>
                </c:pt>
                <c:pt idx="48">
                  <c:v>UMMC</c:v>
                </c:pt>
              </c:strCache>
            </c:strRef>
          </c:cat>
          <c:val>
            <c:numRef>
              <c:f>'[CY14-CY22 In-State Volume Efficacy Analysis Rev with PAU (Most Recent Update) v5.xlsx]CY14-CY22 MS &amp; DA Chart'!$C$2:$C$50</c:f>
            </c:numRef>
          </c:val>
          <c:extLst>
            <c:ext xmlns:c16="http://schemas.microsoft.com/office/drawing/2014/chart" uri="{C3380CC4-5D6E-409C-BE32-E72D297353CC}">
              <c16:uniqueId val="{00000000-A4C6-4658-AF67-8BE02B5BCF66}"/>
            </c:ext>
          </c:extLst>
        </c:ser>
        <c:ser>
          <c:idx val="1"/>
          <c:order val="1"/>
          <c:tx>
            <c:strRef>
              <c:f>'[CY14-CY22 In-State Volume Efficacy Analysis Rev with PAU (Most Recent Update) v5.xlsx]CY14-CY22 MS &amp; DA Chart'!$D$1</c:f>
              <c:strCache>
                <c:ptCount val="1"/>
                <c:pt idx="0">
                  <c:v>CY14-CY22 Market Shift</c:v>
                </c:pt>
              </c:strCache>
            </c:strRef>
          </c:tx>
          <c:spPr>
            <a:solidFill>
              <a:schemeClr val="accent2"/>
            </a:solidFill>
            <a:ln>
              <a:noFill/>
            </a:ln>
            <a:effectLst/>
          </c:spPr>
          <c:invertIfNegative val="0"/>
          <c:cat>
            <c:strRef>
              <c:f>'[CY14-CY22 In-State Volume Efficacy Analysis Rev with PAU (Most Recent Update) v5.xlsx]CY14-CY22 MS &amp; DA Chart'!$B$2:$B$50</c:f>
              <c:strCache>
                <c:ptCount val="49"/>
                <c:pt idx="0">
                  <c:v>UM-Queen Anne's ED</c:v>
                </c:pt>
                <c:pt idx="1">
                  <c:v>Germantown ED</c:v>
                </c:pt>
                <c:pt idx="2">
                  <c:v>Garrett</c:v>
                </c:pt>
                <c:pt idx="3">
                  <c:v>UM-Bowie ED</c:v>
                </c:pt>
                <c:pt idx="4">
                  <c:v>McCready</c:v>
                </c:pt>
                <c:pt idx="5">
                  <c:v>Western Maryland</c:v>
                </c:pt>
                <c:pt idx="6">
                  <c:v>UM-Chestertown</c:v>
                </c:pt>
                <c:pt idx="7">
                  <c:v>UM-Cambridge</c:v>
                </c:pt>
                <c:pt idx="8">
                  <c:v>Atlantic General</c:v>
                </c:pt>
                <c:pt idx="9">
                  <c:v>Ft. Washington</c:v>
                </c:pt>
                <c:pt idx="10">
                  <c:v>UM-Capital Region</c:v>
                </c:pt>
                <c:pt idx="11">
                  <c:v>Meritus</c:v>
                </c:pt>
                <c:pt idx="12">
                  <c:v>Peninsula</c:v>
                </c:pt>
                <c:pt idx="13">
                  <c:v>UMMC Midtown</c:v>
                </c:pt>
                <c:pt idx="14">
                  <c:v>UM-Charles Regional</c:v>
                </c:pt>
                <c:pt idx="15">
                  <c:v>UM-Easton</c:v>
                </c:pt>
                <c:pt idx="16">
                  <c:v>UM-Harford</c:v>
                </c:pt>
                <c:pt idx="17">
                  <c:v>MedStar Montgomery</c:v>
                </c:pt>
                <c:pt idx="18">
                  <c:v>Christiana Care, Union</c:v>
                </c:pt>
                <c:pt idx="19">
                  <c:v>UM-Laurel</c:v>
                </c:pt>
                <c:pt idx="20">
                  <c:v>MedStar St. Mary's</c:v>
                </c:pt>
                <c:pt idx="21">
                  <c:v>MedStar Harbor</c:v>
                </c:pt>
                <c:pt idx="22">
                  <c:v>Calvert</c:v>
                </c:pt>
                <c:pt idx="23">
                  <c:v>Carroll</c:v>
                </c:pt>
                <c:pt idx="24">
                  <c:v>Doctors</c:v>
                </c:pt>
                <c:pt idx="25">
                  <c:v>UMROI</c:v>
                </c:pt>
                <c:pt idx="26">
                  <c:v>Adventist White Oak</c:v>
                </c:pt>
                <c:pt idx="27">
                  <c:v>MedStar Southern MD</c:v>
                </c:pt>
                <c:pt idx="28">
                  <c:v>Northwest</c:v>
                </c:pt>
                <c:pt idx="29">
                  <c:v>Howard County</c:v>
                </c:pt>
                <c:pt idx="30">
                  <c:v>Grace Medical Center</c:v>
                </c:pt>
                <c:pt idx="31">
                  <c:v>MedStar Fr Square</c:v>
                </c:pt>
                <c:pt idx="32">
                  <c:v>Holy Cross</c:v>
                </c:pt>
                <c:pt idx="33">
                  <c:v>Suburban</c:v>
                </c:pt>
                <c:pt idx="34">
                  <c:v>MedStar Good Sam</c:v>
                </c:pt>
                <c:pt idx="35">
                  <c:v>UM-St. Joe</c:v>
                </c:pt>
                <c:pt idx="36">
                  <c:v>UM-Upper Chesapeake</c:v>
                </c:pt>
                <c:pt idx="37">
                  <c:v>Ascension St. Agnes Hospital</c:v>
                </c:pt>
                <c:pt idx="38">
                  <c:v>GBMC</c:v>
                </c:pt>
                <c:pt idx="39">
                  <c:v>Frederick</c:v>
                </c:pt>
                <c:pt idx="40">
                  <c:v>Shady Grove</c:v>
                </c:pt>
                <c:pt idx="41">
                  <c:v>JH Bayview</c:v>
                </c:pt>
                <c:pt idx="42">
                  <c:v>MedStar Union Mem</c:v>
                </c:pt>
                <c:pt idx="43">
                  <c:v>UM-BWMC</c:v>
                </c:pt>
                <c:pt idx="44">
                  <c:v>Mercy</c:v>
                </c:pt>
                <c:pt idx="45">
                  <c:v>Anne Arundel</c:v>
                </c:pt>
                <c:pt idx="46">
                  <c:v>Sinai</c:v>
                </c:pt>
                <c:pt idx="47">
                  <c:v>Johns Hopkins</c:v>
                </c:pt>
                <c:pt idx="48">
                  <c:v>UMMC</c:v>
                </c:pt>
              </c:strCache>
            </c:strRef>
          </c:cat>
          <c:val>
            <c:numRef>
              <c:f>'[CY14-CY22 In-State Volume Efficacy Analysis Rev with PAU (Most Recent Update) v5.xlsx]CY14-CY22 MS &amp; DA Chart'!$D$2:$D$50</c:f>
            </c:numRef>
          </c:val>
          <c:extLst>
            <c:ext xmlns:c16="http://schemas.microsoft.com/office/drawing/2014/chart" uri="{C3380CC4-5D6E-409C-BE32-E72D297353CC}">
              <c16:uniqueId val="{00000001-A4C6-4658-AF67-8BE02B5BCF66}"/>
            </c:ext>
          </c:extLst>
        </c:ser>
        <c:ser>
          <c:idx val="2"/>
          <c:order val="2"/>
          <c:tx>
            <c:strRef>
              <c:f>'[CY14-CY22 In-State Volume Efficacy Analysis Rev with PAU (Most Recent Update) v5.xlsx]CY14-CY22 MS &amp; DA Chart'!$E$1</c:f>
              <c:strCache>
                <c:ptCount val="1"/>
                <c:pt idx="0">
                  <c:v>CY14-CY22 Unrecognized</c:v>
                </c:pt>
              </c:strCache>
            </c:strRef>
          </c:tx>
          <c:spPr>
            <a:solidFill>
              <a:schemeClr val="accent3"/>
            </a:solidFill>
            <a:ln>
              <a:noFill/>
            </a:ln>
            <a:effectLst/>
          </c:spPr>
          <c:invertIfNegative val="0"/>
          <c:cat>
            <c:strRef>
              <c:f>'[CY14-CY22 In-State Volume Efficacy Analysis Rev with PAU (Most Recent Update) v5.xlsx]CY14-CY22 MS &amp; DA Chart'!$B$2:$B$50</c:f>
              <c:strCache>
                <c:ptCount val="49"/>
                <c:pt idx="0">
                  <c:v>UM-Queen Anne's ED</c:v>
                </c:pt>
                <c:pt idx="1">
                  <c:v>Germantown ED</c:v>
                </c:pt>
                <c:pt idx="2">
                  <c:v>Garrett</c:v>
                </c:pt>
                <c:pt idx="3">
                  <c:v>UM-Bowie ED</c:v>
                </c:pt>
                <c:pt idx="4">
                  <c:v>McCready</c:v>
                </c:pt>
                <c:pt idx="5">
                  <c:v>Western Maryland</c:v>
                </c:pt>
                <c:pt idx="6">
                  <c:v>UM-Chestertown</c:v>
                </c:pt>
                <c:pt idx="7">
                  <c:v>UM-Cambridge</c:v>
                </c:pt>
                <c:pt idx="8">
                  <c:v>Atlantic General</c:v>
                </c:pt>
                <c:pt idx="9">
                  <c:v>Ft. Washington</c:v>
                </c:pt>
                <c:pt idx="10">
                  <c:v>UM-Capital Region</c:v>
                </c:pt>
                <c:pt idx="11">
                  <c:v>Meritus</c:v>
                </c:pt>
                <c:pt idx="12">
                  <c:v>Peninsula</c:v>
                </c:pt>
                <c:pt idx="13">
                  <c:v>UMMC Midtown</c:v>
                </c:pt>
                <c:pt idx="14">
                  <c:v>UM-Charles Regional</c:v>
                </c:pt>
                <c:pt idx="15">
                  <c:v>UM-Easton</c:v>
                </c:pt>
                <c:pt idx="16">
                  <c:v>UM-Harford</c:v>
                </c:pt>
                <c:pt idx="17">
                  <c:v>MedStar Montgomery</c:v>
                </c:pt>
                <c:pt idx="18">
                  <c:v>Christiana Care, Union</c:v>
                </c:pt>
                <c:pt idx="19">
                  <c:v>UM-Laurel</c:v>
                </c:pt>
                <c:pt idx="20">
                  <c:v>MedStar St. Mary's</c:v>
                </c:pt>
                <c:pt idx="21">
                  <c:v>MedStar Harbor</c:v>
                </c:pt>
                <c:pt idx="22">
                  <c:v>Calvert</c:v>
                </c:pt>
                <c:pt idx="23">
                  <c:v>Carroll</c:v>
                </c:pt>
                <c:pt idx="24">
                  <c:v>Doctors</c:v>
                </c:pt>
                <c:pt idx="25">
                  <c:v>UMROI</c:v>
                </c:pt>
                <c:pt idx="26">
                  <c:v>Adventist White Oak</c:v>
                </c:pt>
                <c:pt idx="27">
                  <c:v>MedStar Southern MD</c:v>
                </c:pt>
                <c:pt idx="28">
                  <c:v>Northwest</c:v>
                </c:pt>
                <c:pt idx="29">
                  <c:v>Howard County</c:v>
                </c:pt>
                <c:pt idx="30">
                  <c:v>Grace Medical Center</c:v>
                </c:pt>
                <c:pt idx="31">
                  <c:v>MedStar Fr Square</c:v>
                </c:pt>
                <c:pt idx="32">
                  <c:v>Holy Cross</c:v>
                </c:pt>
                <c:pt idx="33">
                  <c:v>Suburban</c:v>
                </c:pt>
                <c:pt idx="34">
                  <c:v>MedStar Good Sam</c:v>
                </c:pt>
                <c:pt idx="35">
                  <c:v>UM-St. Joe</c:v>
                </c:pt>
                <c:pt idx="36">
                  <c:v>UM-Upper Chesapeake</c:v>
                </c:pt>
                <c:pt idx="37">
                  <c:v>Ascension St. Agnes Hospital</c:v>
                </c:pt>
                <c:pt idx="38">
                  <c:v>GBMC</c:v>
                </c:pt>
                <c:pt idx="39">
                  <c:v>Frederick</c:v>
                </c:pt>
                <c:pt idx="40">
                  <c:v>Shady Grove</c:v>
                </c:pt>
                <c:pt idx="41">
                  <c:v>JH Bayview</c:v>
                </c:pt>
                <c:pt idx="42">
                  <c:v>MedStar Union Mem</c:v>
                </c:pt>
                <c:pt idx="43">
                  <c:v>UM-BWMC</c:v>
                </c:pt>
                <c:pt idx="44">
                  <c:v>Mercy</c:v>
                </c:pt>
                <c:pt idx="45">
                  <c:v>Anne Arundel</c:v>
                </c:pt>
                <c:pt idx="46">
                  <c:v>Sinai</c:v>
                </c:pt>
                <c:pt idx="47">
                  <c:v>Johns Hopkins</c:v>
                </c:pt>
                <c:pt idx="48">
                  <c:v>UMMC</c:v>
                </c:pt>
              </c:strCache>
            </c:strRef>
          </c:cat>
          <c:val>
            <c:numRef>
              <c:f>'[CY14-CY22 In-State Volume Efficacy Analysis Rev with PAU (Most Recent Update) v5.xlsx]CY14-CY22 MS &amp; DA Chart'!$E$2:$E$50</c:f>
            </c:numRef>
          </c:val>
          <c:extLst>
            <c:ext xmlns:c16="http://schemas.microsoft.com/office/drawing/2014/chart" uri="{C3380CC4-5D6E-409C-BE32-E72D297353CC}">
              <c16:uniqueId val="{00000002-A4C6-4658-AF67-8BE02B5BCF66}"/>
            </c:ext>
          </c:extLst>
        </c:ser>
        <c:ser>
          <c:idx val="3"/>
          <c:order val="3"/>
          <c:tx>
            <c:strRef>
              <c:f>'[CY14-CY22 In-State Volume Efficacy Analysis Rev with PAU (Most Recent Update) v5.xlsx]CY14-CY22 MS &amp; DA Chart'!$F$1</c:f>
              <c:strCache>
                <c:ptCount val="1"/>
                <c:pt idx="0">
                  <c:v> CY14 - CY22 Expected FFS  </c:v>
                </c:pt>
              </c:strCache>
            </c:strRef>
          </c:tx>
          <c:spPr>
            <a:solidFill>
              <a:schemeClr val="accent4"/>
            </a:solidFill>
            <a:ln>
              <a:noFill/>
            </a:ln>
            <a:effectLst/>
          </c:spPr>
          <c:invertIfNegative val="0"/>
          <c:cat>
            <c:strRef>
              <c:f>'[CY14-CY22 In-State Volume Efficacy Analysis Rev with PAU (Most Recent Update) v5.xlsx]CY14-CY22 MS &amp; DA Chart'!$B$2:$B$50</c:f>
              <c:strCache>
                <c:ptCount val="49"/>
                <c:pt idx="0">
                  <c:v>UM-Queen Anne's ED</c:v>
                </c:pt>
                <c:pt idx="1">
                  <c:v>Germantown ED</c:v>
                </c:pt>
                <c:pt idx="2">
                  <c:v>Garrett</c:v>
                </c:pt>
                <c:pt idx="3">
                  <c:v>UM-Bowie ED</c:v>
                </c:pt>
                <c:pt idx="4">
                  <c:v>McCready</c:v>
                </c:pt>
                <c:pt idx="5">
                  <c:v>Western Maryland</c:v>
                </c:pt>
                <c:pt idx="6">
                  <c:v>UM-Chestertown</c:v>
                </c:pt>
                <c:pt idx="7">
                  <c:v>UM-Cambridge</c:v>
                </c:pt>
                <c:pt idx="8">
                  <c:v>Atlantic General</c:v>
                </c:pt>
                <c:pt idx="9">
                  <c:v>Ft. Washington</c:v>
                </c:pt>
                <c:pt idx="10">
                  <c:v>UM-Capital Region</c:v>
                </c:pt>
                <c:pt idx="11">
                  <c:v>Meritus</c:v>
                </c:pt>
                <c:pt idx="12">
                  <c:v>Peninsula</c:v>
                </c:pt>
                <c:pt idx="13">
                  <c:v>UMMC Midtown</c:v>
                </c:pt>
                <c:pt idx="14">
                  <c:v>UM-Charles Regional</c:v>
                </c:pt>
                <c:pt idx="15">
                  <c:v>UM-Easton</c:v>
                </c:pt>
                <c:pt idx="16">
                  <c:v>UM-Harford</c:v>
                </c:pt>
                <c:pt idx="17">
                  <c:v>MedStar Montgomery</c:v>
                </c:pt>
                <c:pt idx="18">
                  <c:v>Christiana Care, Union</c:v>
                </c:pt>
                <c:pt idx="19">
                  <c:v>UM-Laurel</c:v>
                </c:pt>
                <c:pt idx="20">
                  <c:v>MedStar St. Mary's</c:v>
                </c:pt>
                <c:pt idx="21">
                  <c:v>MedStar Harbor</c:v>
                </c:pt>
                <c:pt idx="22">
                  <c:v>Calvert</c:v>
                </c:pt>
                <c:pt idx="23">
                  <c:v>Carroll</c:v>
                </c:pt>
                <c:pt idx="24">
                  <c:v>Doctors</c:v>
                </c:pt>
                <c:pt idx="25">
                  <c:v>UMROI</c:v>
                </c:pt>
                <c:pt idx="26">
                  <c:v>Adventist White Oak</c:v>
                </c:pt>
                <c:pt idx="27">
                  <c:v>MedStar Southern MD</c:v>
                </c:pt>
                <c:pt idx="28">
                  <c:v>Northwest</c:v>
                </c:pt>
                <c:pt idx="29">
                  <c:v>Howard County</c:v>
                </c:pt>
                <c:pt idx="30">
                  <c:v>Grace Medical Center</c:v>
                </c:pt>
                <c:pt idx="31">
                  <c:v>MedStar Fr Square</c:v>
                </c:pt>
                <c:pt idx="32">
                  <c:v>Holy Cross</c:v>
                </c:pt>
                <c:pt idx="33">
                  <c:v>Suburban</c:v>
                </c:pt>
                <c:pt idx="34">
                  <c:v>MedStar Good Sam</c:v>
                </c:pt>
                <c:pt idx="35">
                  <c:v>UM-St. Joe</c:v>
                </c:pt>
                <c:pt idx="36">
                  <c:v>UM-Upper Chesapeake</c:v>
                </c:pt>
                <c:pt idx="37">
                  <c:v>Ascension St. Agnes Hospital</c:v>
                </c:pt>
                <c:pt idx="38">
                  <c:v>GBMC</c:v>
                </c:pt>
                <c:pt idx="39">
                  <c:v>Frederick</c:v>
                </c:pt>
                <c:pt idx="40">
                  <c:v>Shady Grove</c:v>
                </c:pt>
                <c:pt idx="41">
                  <c:v>JH Bayview</c:v>
                </c:pt>
                <c:pt idx="42">
                  <c:v>MedStar Union Mem</c:v>
                </c:pt>
                <c:pt idx="43">
                  <c:v>UM-BWMC</c:v>
                </c:pt>
                <c:pt idx="44">
                  <c:v>Mercy</c:v>
                </c:pt>
                <c:pt idx="45">
                  <c:v>Anne Arundel</c:v>
                </c:pt>
                <c:pt idx="46">
                  <c:v>Sinai</c:v>
                </c:pt>
                <c:pt idx="47">
                  <c:v>Johns Hopkins</c:v>
                </c:pt>
                <c:pt idx="48">
                  <c:v>UMMC</c:v>
                </c:pt>
              </c:strCache>
            </c:strRef>
          </c:cat>
          <c:val>
            <c:numRef>
              <c:f>'[CY14-CY22 In-State Volume Efficacy Analysis Rev with PAU (Most Recent Update) v5.xlsx]CY14-CY22 MS &amp; DA Chart'!$F$2:$F$50</c:f>
            </c:numRef>
          </c:val>
          <c:extLst>
            <c:ext xmlns:c16="http://schemas.microsoft.com/office/drawing/2014/chart" uri="{C3380CC4-5D6E-409C-BE32-E72D297353CC}">
              <c16:uniqueId val="{00000003-A4C6-4658-AF67-8BE02B5BCF66}"/>
            </c:ext>
          </c:extLst>
        </c:ser>
        <c:ser>
          <c:idx val="4"/>
          <c:order val="4"/>
          <c:tx>
            <c:strRef>
              <c:f>'[CY14-CY22 In-State Volume Efficacy Analysis Rev with PAU (Most Recent Update) v5.xlsx]CY14-CY22 MS &amp; DA Chart'!$G$1</c:f>
              <c:strCache>
                <c:ptCount val="1"/>
                <c:pt idx="0">
                  <c:v>Demographic Adjustment RY15-RY23</c:v>
                </c:pt>
              </c:strCache>
            </c:strRef>
          </c:tx>
          <c:spPr>
            <a:solidFill>
              <a:schemeClr val="accent5"/>
            </a:solidFill>
            <a:ln>
              <a:noFill/>
            </a:ln>
            <a:effectLst/>
          </c:spPr>
          <c:invertIfNegative val="0"/>
          <c:cat>
            <c:strRef>
              <c:f>'[CY14-CY22 In-State Volume Efficacy Analysis Rev with PAU (Most Recent Update) v5.xlsx]CY14-CY22 MS &amp; DA Chart'!$B$2:$B$50</c:f>
              <c:strCache>
                <c:ptCount val="49"/>
                <c:pt idx="0">
                  <c:v>UM-Queen Anne's ED</c:v>
                </c:pt>
                <c:pt idx="1">
                  <c:v>Germantown ED</c:v>
                </c:pt>
                <c:pt idx="2">
                  <c:v>Garrett</c:v>
                </c:pt>
                <c:pt idx="3">
                  <c:v>UM-Bowie ED</c:v>
                </c:pt>
                <c:pt idx="4">
                  <c:v>McCready</c:v>
                </c:pt>
                <c:pt idx="5">
                  <c:v>Western Maryland</c:v>
                </c:pt>
                <c:pt idx="6">
                  <c:v>UM-Chestertown</c:v>
                </c:pt>
                <c:pt idx="7">
                  <c:v>UM-Cambridge</c:v>
                </c:pt>
                <c:pt idx="8">
                  <c:v>Atlantic General</c:v>
                </c:pt>
                <c:pt idx="9">
                  <c:v>Ft. Washington</c:v>
                </c:pt>
                <c:pt idx="10">
                  <c:v>UM-Capital Region</c:v>
                </c:pt>
                <c:pt idx="11">
                  <c:v>Meritus</c:v>
                </c:pt>
                <c:pt idx="12">
                  <c:v>Peninsula</c:v>
                </c:pt>
                <c:pt idx="13">
                  <c:v>UMMC Midtown</c:v>
                </c:pt>
                <c:pt idx="14">
                  <c:v>UM-Charles Regional</c:v>
                </c:pt>
                <c:pt idx="15">
                  <c:v>UM-Easton</c:v>
                </c:pt>
                <c:pt idx="16">
                  <c:v>UM-Harford</c:v>
                </c:pt>
                <c:pt idx="17">
                  <c:v>MedStar Montgomery</c:v>
                </c:pt>
                <c:pt idx="18">
                  <c:v>Christiana Care, Union</c:v>
                </c:pt>
                <c:pt idx="19">
                  <c:v>UM-Laurel</c:v>
                </c:pt>
                <c:pt idx="20">
                  <c:v>MedStar St. Mary's</c:v>
                </c:pt>
                <c:pt idx="21">
                  <c:v>MedStar Harbor</c:v>
                </c:pt>
                <c:pt idx="22">
                  <c:v>Calvert</c:v>
                </c:pt>
                <c:pt idx="23">
                  <c:v>Carroll</c:v>
                </c:pt>
                <c:pt idx="24">
                  <c:v>Doctors</c:v>
                </c:pt>
                <c:pt idx="25">
                  <c:v>UMROI</c:v>
                </c:pt>
                <c:pt idx="26">
                  <c:v>Adventist White Oak</c:v>
                </c:pt>
                <c:pt idx="27">
                  <c:v>MedStar Southern MD</c:v>
                </c:pt>
                <c:pt idx="28">
                  <c:v>Northwest</c:v>
                </c:pt>
                <c:pt idx="29">
                  <c:v>Howard County</c:v>
                </c:pt>
                <c:pt idx="30">
                  <c:v>Grace Medical Center</c:v>
                </c:pt>
                <c:pt idx="31">
                  <c:v>MedStar Fr Square</c:v>
                </c:pt>
                <c:pt idx="32">
                  <c:v>Holy Cross</c:v>
                </c:pt>
                <c:pt idx="33">
                  <c:v>Suburban</c:v>
                </c:pt>
                <c:pt idx="34">
                  <c:v>MedStar Good Sam</c:v>
                </c:pt>
                <c:pt idx="35">
                  <c:v>UM-St. Joe</c:v>
                </c:pt>
                <c:pt idx="36">
                  <c:v>UM-Upper Chesapeake</c:v>
                </c:pt>
                <c:pt idx="37">
                  <c:v>Ascension St. Agnes Hospital</c:v>
                </c:pt>
                <c:pt idx="38">
                  <c:v>GBMC</c:v>
                </c:pt>
                <c:pt idx="39">
                  <c:v>Frederick</c:v>
                </c:pt>
                <c:pt idx="40">
                  <c:v>Shady Grove</c:v>
                </c:pt>
                <c:pt idx="41">
                  <c:v>JH Bayview</c:v>
                </c:pt>
                <c:pt idx="42">
                  <c:v>MedStar Union Mem</c:v>
                </c:pt>
                <c:pt idx="43">
                  <c:v>UM-BWMC</c:v>
                </c:pt>
                <c:pt idx="44">
                  <c:v>Mercy</c:v>
                </c:pt>
                <c:pt idx="45">
                  <c:v>Anne Arundel</c:v>
                </c:pt>
                <c:pt idx="46">
                  <c:v>Sinai</c:v>
                </c:pt>
                <c:pt idx="47">
                  <c:v>Johns Hopkins</c:v>
                </c:pt>
                <c:pt idx="48">
                  <c:v>UMMC</c:v>
                </c:pt>
              </c:strCache>
            </c:strRef>
          </c:cat>
          <c:val>
            <c:numRef>
              <c:f>'[CY14-CY22 In-State Volume Efficacy Analysis Rev with PAU (Most Recent Update) v5.xlsx]CY14-CY22 MS &amp; DA Chart'!$G$2:$G$50</c:f>
            </c:numRef>
          </c:val>
          <c:extLst>
            <c:ext xmlns:c16="http://schemas.microsoft.com/office/drawing/2014/chart" uri="{C3380CC4-5D6E-409C-BE32-E72D297353CC}">
              <c16:uniqueId val="{00000004-A4C6-4658-AF67-8BE02B5BCF66}"/>
            </c:ext>
          </c:extLst>
        </c:ser>
        <c:ser>
          <c:idx val="5"/>
          <c:order val="5"/>
          <c:tx>
            <c:strRef>
              <c:f>'[CY14-CY22 In-State Volume Efficacy Analysis Rev with PAU (Most Recent Update) v5.xlsx]CY14-CY22 MS &amp; DA Chart'!$H$1</c:f>
              <c:strCache>
                <c:ptCount val="1"/>
                <c:pt idx="0">
                  <c:v>CY14 - CY22 Observed GBR Volume Policies</c:v>
                </c:pt>
              </c:strCache>
            </c:strRef>
          </c:tx>
          <c:spPr>
            <a:solidFill>
              <a:schemeClr val="accent6"/>
            </a:solidFill>
            <a:ln>
              <a:noFill/>
            </a:ln>
            <a:effectLst/>
          </c:spPr>
          <c:invertIfNegative val="0"/>
          <c:cat>
            <c:strRef>
              <c:f>'[CY14-CY22 In-State Volume Efficacy Analysis Rev with PAU (Most Recent Update) v5.xlsx]CY14-CY22 MS &amp; DA Chart'!$B$2:$B$50</c:f>
              <c:strCache>
                <c:ptCount val="49"/>
                <c:pt idx="0">
                  <c:v>UM-Queen Anne's ED</c:v>
                </c:pt>
                <c:pt idx="1">
                  <c:v>Germantown ED</c:v>
                </c:pt>
                <c:pt idx="2">
                  <c:v>Garrett</c:v>
                </c:pt>
                <c:pt idx="3">
                  <c:v>UM-Bowie ED</c:v>
                </c:pt>
                <c:pt idx="4">
                  <c:v>McCready</c:v>
                </c:pt>
                <c:pt idx="5">
                  <c:v>Western Maryland</c:v>
                </c:pt>
                <c:pt idx="6">
                  <c:v>UM-Chestertown</c:v>
                </c:pt>
                <c:pt idx="7">
                  <c:v>UM-Cambridge</c:v>
                </c:pt>
                <c:pt idx="8">
                  <c:v>Atlantic General</c:v>
                </c:pt>
                <c:pt idx="9">
                  <c:v>Ft. Washington</c:v>
                </c:pt>
                <c:pt idx="10">
                  <c:v>UM-Capital Region</c:v>
                </c:pt>
                <c:pt idx="11">
                  <c:v>Meritus</c:v>
                </c:pt>
                <c:pt idx="12">
                  <c:v>Peninsula</c:v>
                </c:pt>
                <c:pt idx="13">
                  <c:v>UMMC Midtown</c:v>
                </c:pt>
                <c:pt idx="14">
                  <c:v>UM-Charles Regional</c:v>
                </c:pt>
                <c:pt idx="15">
                  <c:v>UM-Easton</c:v>
                </c:pt>
                <c:pt idx="16">
                  <c:v>UM-Harford</c:v>
                </c:pt>
                <c:pt idx="17">
                  <c:v>MedStar Montgomery</c:v>
                </c:pt>
                <c:pt idx="18">
                  <c:v>Christiana Care, Union</c:v>
                </c:pt>
                <c:pt idx="19">
                  <c:v>UM-Laurel</c:v>
                </c:pt>
                <c:pt idx="20">
                  <c:v>MedStar St. Mary's</c:v>
                </c:pt>
                <c:pt idx="21">
                  <c:v>MedStar Harbor</c:v>
                </c:pt>
                <c:pt idx="22">
                  <c:v>Calvert</c:v>
                </c:pt>
                <c:pt idx="23">
                  <c:v>Carroll</c:v>
                </c:pt>
                <c:pt idx="24">
                  <c:v>Doctors</c:v>
                </c:pt>
                <c:pt idx="25">
                  <c:v>UMROI</c:v>
                </c:pt>
                <c:pt idx="26">
                  <c:v>Adventist White Oak</c:v>
                </c:pt>
                <c:pt idx="27">
                  <c:v>MedStar Southern MD</c:v>
                </c:pt>
                <c:pt idx="28">
                  <c:v>Northwest</c:v>
                </c:pt>
                <c:pt idx="29">
                  <c:v>Howard County</c:v>
                </c:pt>
                <c:pt idx="30">
                  <c:v>Grace Medical Center</c:v>
                </c:pt>
                <c:pt idx="31">
                  <c:v>MedStar Fr Square</c:v>
                </c:pt>
                <c:pt idx="32">
                  <c:v>Holy Cross</c:v>
                </c:pt>
                <c:pt idx="33">
                  <c:v>Suburban</c:v>
                </c:pt>
                <c:pt idx="34">
                  <c:v>MedStar Good Sam</c:v>
                </c:pt>
                <c:pt idx="35">
                  <c:v>UM-St. Joe</c:v>
                </c:pt>
                <c:pt idx="36">
                  <c:v>UM-Upper Chesapeake</c:v>
                </c:pt>
                <c:pt idx="37">
                  <c:v>Ascension St. Agnes Hospital</c:v>
                </c:pt>
                <c:pt idx="38">
                  <c:v>GBMC</c:v>
                </c:pt>
                <c:pt idx="39">
                  <c:v>Frederick</c:v>
                </c:pt>
                <c:pt idx="40">
                  <c:v>Shady Grove</c:v>
                </c:pt>
                <c:pt idx="41">
                  <c:v>JH Bayview</c:v>
                </c:pt>
                <c:pt idx="42">
                  <c:v>MedStar Union Mem</c:v>
                </c:pt>
                <c:pt idx="43">
                  <c:v>UM-BWMC</c:v>
                </c:pt>
                <c:pt idx="44">
                  <c:v>Mercy</c:v>
                </c:pt>
                <c:pt idx="45">
                  <c:v>Anne Arundel</c:v>
                </c:pt>
                <c:pt idx="46">
                  <c:v>Sinai</c:v>
                </c:pt>
                <c:pt idx="47">
                  <c:v>Johns Hopkins</c:v>
                </c:pt>
                <c:pt idx="48">
                  <c:v>UMMC</c:v>
                </c:pt>
              </c:strCache>
            </c:strRef>
          </c:cat>
          <c:val>
            <c:numRef>
              <c:f>'[CY14-CY22 In-State Volume Efficacy Analysis Rev with PAU (Most Recent Update) v5.xlsx]CY14-CY22 MS &amp; DA Chart'!$H$2:$H$50</c:f>
            </c:numRef>
          </c:val>
          <c:extLst>
            <c:ext xmlns:c16="http://schemas.microsoft.com/office/drawing/2014/chart" uri="{C3380CC4-5D6E-409C-BE32-E72D297353CC}">
              <c16:uniqueId val="{00000005-A4C6-4658-AF67-8BE02B5BCF66}"/>
            </c:ext>
          </c:extLst>
        </c:ser>
        <c:ser>
          <c:idx val="6"/>
          <c:order val="6"/>
          <c:tx>
            <c:strRef>
              <c:f>'[CY14-CY22 In-State Volume Efficacy Analysis Rev with PAU (Most Recent Update) v5.xlsx]CY14-CY22 MS &amp; DA Chart'!$I$1</c:f>
              <c:strCache>
                <c:ptCount val="1"/>
                <c:pt idx="0">
                  <c:v>Over (Under) Funding Relative to Volume Variable System with MS &amp; Demographic Adjustment</c:v>
                </c:pt>
              </c:strCache>
            </c:strRef>
          </c:tx>
          <c:spPr>
            <a:solidFill>
              <a:schemeClr val="tx1"/>
            </a:solidFill>
            <a:ln>
              <a:noFill/>
            </a:ln>
            <a:effectLst/>
          </c:spPr>
          <c:invertIfNegative val="0"/>
          <c:dPt>
            <c:idx val="29"/>
            <c:invertIfNegative val="0"/>
            <c:bubble3D val="0"/>
            <c:spPr>
              <a:solidFill>
                <a:schemeClr val="tx1"/>
              </a:solidFill>
              <a:ln>
                <a:noFill/>
              </a:ln>
              <a:effectLst/>
            </c:spPr>
            <c:extLst>
              <c:ext xmlns:c16="http://schemas.microsoft.com/office/drawing/2014/chart" uri="{C3380CC4-5D6E-409C-BE32-E72D297353CC}">
                <c16:uniqueId val="{0000000A-A4C6-4658-AF67-8BE02B5BCF66}"/>
              </c:ext>
            </c:extLst>
          </c:dPt>
          <c:dPt>
            <c:idx val="33"/>
            <c:invertIfNegative val="0"/>
            <c:bubble3D val="0"/>
            <c:spPr>
              <a:solidFill>
                <a:schemeClr val="tx1"/>
              </a:solidFill>
              <a:ln>
                <a:noFill/>
              </a:ln>
              <a:effectLst/>
            </c:spPr>
            <c:extLst>
              <c:ext xmlns:c16="http://schemas.microsoft.com/office/drawing/2014/chart" uri="{C3380CC4-5D6E-409C-BE32-E72D297353CC}">
                <c16:uniqueId val="{00000009-A4C6-4658-AF67-8BE02B5BCF66}"/>
              </c:ext>
            </c:extLst>
          </c:dPt>
          <c:dPt>
            <c:idx val="41"/>
            <c:invertIfNegative val="0"/>
            <c:bubble3D val="0"/>
            <c:spPr>
              <a:solidFill>
                <a:schemeClr val="tx1"/>
              </a:solidFill>
              <a:ln>
                <a:noFill/>
              </a:ln>
              <a:effectLst/>
            </c:spPr>
            <c:extLst>
              <c:ext xmlns:c16="http://schemas.microsoft.com/office/drawing/2014/chart" uri="{C3380CC4-5D6E-409C-BE32-E72D297353CC}">
                <c16:uniqueId val="{00000008-A4C6-4658-AF67-8BE02B5BCF66}"/>
              </c:ext>
            </c:extLst>
          </c:dPt>
          <c:dPt>
            <c:idx val="47"/>
            <c:invertIfNegative val="0"/>
            <c:bubble3D val="0"/>
            <c:spPr>
              <a:solidFill>
                <a:schemeClr val="tx1"/>
              </a:solidFill>
              <a:ln>
                <a:noFill/>
              </a:ln>
              <a:effectLst/>
            </c:spPr>
            <c:extLst>
              <c:ext xmlns:c16="http://schemas.microsoft.com/office/drawing/2014/chart" uri="{C3380CC4-5D6E-409C-BE32-E72D297353CC}">
                <c16:uniqueId val="{00000007-A4C6-4658-AF67-8BE02B5BCF66}"/>
              </c:ext>
            </c:extLst>
          </c:dPt>
          <c:cat>
            <c:strRef>
              <c:f>'[CY14-CY22 In-State Volume Efficacy Analysis Rev with PAU (Most Recent Update) v5.xlsx]CY14-CY22 MS &amp; DA Chart'!$B$2:$B$50</c:f>
              <c:strCache>
                <c:ptCount val="49"/>
                <c:pt idx="0">
                  <c:v>UM-Queen Anne's ED</c:v>
                </c:pt>
                <c:pt idx="1">
                  <c:v>Germantown ED</c:v>
                </c:pt>
                <c:pt idx="2">
                  <c:v>Garrett</c:v>
                </c:pt>
                <c:pt idx="3">
                  <c:v>UM-Bowie ED</c:v>
                </c:pt>
                <c:pt idx="4">
                  <c:v>McCready</c:v>
                </c:pt>
                <c:pt idx="5">
                  <c:v>Western Maryland</c:v>
                </c:pt>
                <c:pt idx="6">
                  <c:v>UM-Chestertown</c:v>
                </c:pt>
                <c:pt idx="7">
                  <c:v>UM-Cambridge</c:v>
                </c:pt>
                <c:pt idx="8">
                  <c:v>Atlantic General</c:v>
                </c:pt>
                <c:pt idx="9">
                  <c:v>Ft. Washington</c:v>
                </c:pt>
                <c:pt idx="10">
                  <c:v>UM-Capital Region</c:v>
                </c:pt>
                <c:pt idx="11">
                  <c:v>Meritus</c:v>
                </c:pt>
                <c:pt idx="12">
                  <c:v>Peninsula</c:v>
                </c:pt>
                <c:pt idx="13">
                  <c:v>UMMC Midtown</c:v>
                </c:pt>
                <c:pt idx="14">
                  <c:v>UM-Charles Regional</c:v>
                </c:pt>
                <c:pt idx="15">
                  <c:v>UM-Easton</c:v>
                </c:pt>
                <c:pt idx="16">
                  <c:v>UM-Harford</c:v>
                </c:pt>
                <c:pt idx="17">
                  <c:v>MedStar Montgomery</c:v>
                </c:pt>
                <c:pt idx="18">
                  <c:v>Christiana Care, Union</c:v>
                </c:pt>
                <c:pt idx="19">
                  <c:v>UM-Laurel</c:v>
                </c:pt>
                <c:pt idx="20">
                  <c:v>MedStar St. Mary's</c:v>
                </c:pt>
                <c:pt idx="21">
                  <c:v>MedStar Harbor</c:v>
                </c:pt>
                <c:pt idx="22">
                  <c:v>Calvert</c:v>
                </c:pt>
                <c:pt idx="23">
                  <c:v>Carroll</c:v>
                </c:pt>
                <c:pt idx="24">
                  <c:v>Doctors</c:v>
                </c:pt>
                <c:pt idx="25">
                  <c:v>UMROI</c:v>
                </c:pt>
                <c:pt idx="26">
                  <c:v>Adventist White Oak</c:v>
                </c:pt>
                <c:pt idx="27">
                  <c:v>MedStar Southern MD</c:v>
                </c:pt>
                <c:pt idx="28">
                  <c:v>Northwest</c:v>
                </c:pt>
                <c:pt idx="29">
                  <c:v>Howard County</c:v>
                </c:pt>
                <c:pt idx="30">
                  <c:v>Grace Medical Center</c:v>
                </c:pt>
                <c:pt idx="31">
                  <c:v>MedStar Fr Square</c:v>
                </c:pt>
                <c:pt idx="32">
                  <c:v>Holy Cross</c:v>
                </c:pt>
                <c:pt idx="33">
                  <c:v>Suburban</c:v>
                </c:pt>
                <c:pt idx="34">
                  <c:v>MedStar Good Sam</c:v>
                </c:pt>
                <c:pt idx="35">
                  <c:v>UM-St. Joe</c:v>
                </c:pt>
                <c:pt idx="36">
                  <c:v>UM-Upper Chesapeake</c:v>
                </c:pt>
                <c:pt idx="37">
                  <c:v>Ascension St. Agnes Hospital</c:v>
                </c:pt>
                <c:pt idx="38">
                  <c:v>GBMC</c:v>
                </c:pt>
                <c:pt idx="39">
                  <c:v>Frederick</c:v>
                </c:pt>
                <c:pt idx="40">
                  <c:v>Shady Grove</c:v>
                </c:pt>
                <c:pt idx="41">
                  <c:v>JH Bayview</c:v>
                </c:pt>
                <c:pt idx="42">
                  <c:v>MedStar Union Mem</c:v>
                </c:pt>
                <c:pt idx="43">
                  <c:v>UM-BWMC</c:v>
                </c:pt>
                <c:pt idx="44">
                  <c:v>Mercy</c:v>
                </c:pt>
                <c:pt idx="45">
                  <c:v>Anne Arundel</c:v>
                </c:pt>
                <c:pt idx="46">
                  <c:v>Sinai</c:v>
                </c:pt>
                <c:pt idx="47">
                  <c:v>Johns Hopkins</c:v>
                </c:pt>
                <c:pt idx="48">
                  <c:v>UMMC</c:v>
                </c:pt>
              </c:strCache>
            </c:strRef>
          </c:cat>
          <c:val>
            <c:numRef>
              <c:f>'[CY14-CY22 In-State Volume Efficacy Analysis Rev with PAU (Most Recent Update) v5.xlsx]CY14-CY22 MS &amp; DA Chart'!$I$2:$I$50</c:f>
              <c:numCache>
                <c:formatCode>_(* #,##0_);_(* \(#,##0\);_(* "-"??_);_(@_)</c:formatCode>
                <c:ptCount val="49"/>
                <c:pt idx="0">
                  <c:v>-196358.69145419577</c:v>
                </c:pt>
                <c:pt idx="1">
                  <c:v>733027.70705853985</c:v>
                </c:pt>
                <c:pt idx="2">
                  <c:v>1602518.3405357739</c:v>
                </c:pt>
                <c:pt idx="3">
                  <c:v>1607455.7157817218</c:v>
                </c:pt>
                <c:pt idx="4">
                  <c:v>2571764.4919456467</c:v>
                </c:pt>
                <c:pt idx="5">
                  <c:v>4908619.7477973178</c:v>
                </c:pt>
                <c:pt idx="6">
                  <c:v>6629496.221497911</c:v>
                </c:pt>
                <c:pt idx="7">
                  <c:v>7637308.6251952499</c:v>
                </c:pt>
                <c:pt idx="8">
                  <c:v>8592124.0492552351</c:v>
                </c:pt>
                <c:pt idx="9">
                  <c:v>9175572.0737456307</c:v>
                </c:pt>
                <c:pt idx="10">
                  <c:v>9448074.6203426383</c:v>
                </c:pt>
                <c:pt idx="11">
                  <c:v>9539825.3296562638</c:v>
                </c:pt>
                <c:pt idx="12">
                  <c:v>10243219.633773241</c:v>
                </c:pt>
                <c:pt idx="13">
                  <c:v>11299915.827640884</c:v>
                </c:pt>
                <c:pt idx="14">
                  <c:v>12076557.23829321</c:v>
                </c:pt>
                <c:pt idx="15">
                  <c:v>12363835.279170565</c:v>
                </c:pt>
                <c:pt idx="16">
                  <c:v>12935852.803531606</c:v>
                </c:pt>
                <c:pt idx="17">
                  <c:v>13303954.670404345</c:v>
                </c:pt>
                <c:pt idx="18">
                  <c:v>14380069.56857615</c:v>
                </c:pt>
                <c:pt idx="19">
                  <c:v>14418561.125492603</c:v>
                </c:pt>
                <c:pt idx="20">
                  <c:v>14535854.056660274</c:v>
                </c:pt>
                <c:pt idx="21">
                  <c:v>15260753.647230467</c:v>
                </c:pt>
                <c:pt idx="22">
                  <c:v>15358816.280741805</c:v>
                </c:pt>
                <c:pt idx="23">
                  <c:v>17387487.228393331</c:v>
                </c:pt>
                <c:pt idx="24">
                  <c:v>19735522.335110962</c:v>
                </c:pt>
                <c:pt idx="25">
                  <c:v>20155199.585776195</c:v>
                </c:pt>
                <c:pt idx="26">
                  <c:v>20380156.134445738</c:v>
                </c:pt>
                <c:pt idx="27">
                  <c:v>20984744.594244957</c:v>
                </c:pt>
                <c:pt idx="28">
                  <c:v>21146060.925742298</c:v>
                </c:pt>
                <c:pt idx="29">
                  <c:v>21841075.379137035</c:v>
                </c:pt>
                <c:pt idx="30">
                  <c:v>23290872.300640862</c:v>
                </c:pt>
                <c:pt idx="31">
                  <c:v>23389023.579154395</c:v>
                </c:pt>
                <c:pt idx="32">
                  <c:v>23817309.03580546</c:v>
                </c:pt>
                <c:pt idx="33">
                  <c:v>24266068.907761175</c:v>
                </c:pt>
                <c:pt idx="34">
                  <c:v>25315222.70350755</c:v>
                </c:pt>
                <c:pt idx="35">
                  <c:v>26202165.892001372</c:v>
                </c:pt>
                <c:pt idx="36">
                  <c:v>27269707.012873691</c:v>
                </c:pt>
                <c:pt idx="37">
                  <c:v>27453620.640369024</c:v>
                </c:pt>
                <c:pt idx="38">
                  <c:v>29945668.173823357</c:v>
                </c:pt>
                <c:pt idx="39">
                  <c:v>32076912.895083614</c:v>
                </c:pt>
                <c:pt idx="40">
                  <c:v>32273605.074656829</c:v>
                </c:pt>
                <c:pt idx="41">
                  <c:v>33112420.645584673</c:v>
                </c:pt>
                <c:pt idx="42">
                  <c:v>36963419.36989937</c:v>
                </c:pt>
                <c:pt idx="43">
                  <c:v>42774709.656265959</c:v>
                </c:pt>
                <c:pt idx="44">
                  <c:v>43070291.502795964</c:v>
                </c:pt>
                <c:pt idx="45">
                  <c:v>49173683.604164839</c:v>
                </c:pt>
                <c:pt idx="46">
                  <c:v>54819815.773100495</c:v>
                </c:pt>
                <c:pt idx="47">
                  <c:v>64221594.927693978</c:v>
                </c:pt>
                <c:pt idx="48">
                  <c:v>77293734.254073888</c:v>
                </c:pt>
              </c:numCache>
            </c:numRef>
          </c:val>
          <c:extLst>
            <c:ext xmlns:c16="http://schemas.microsoft.com/office/drawing/2014/chart" uri="{C3380CC4-5D6E-409C-BE32-E72D297353CC}">
              <c16:uniqueId val="{00000006-A4C6-4658-AF67-8BE02B5BCF66}"/>
            </c:ext>
          </c:extLst>
        </c:ser>
        <c:dLbls>
          <c:showLegendKey val="0"/>
          <c:showVal val="0"/>
          <c:showCatName val="0"/>
          <c:showSerName val="0"/>
          <c:showPercent val="0"/>
          <c:showBubbleSize val="0"/>
        </c:dLbls>
        <c:gapWidth val="219"/>
        <c:overlap val="-27"/>
        <c:axId val="367046400"/>
        <c:axId val="622738975"/>
      </c:barChart>
      <c:catAx>
        <c:axId val="36704640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2738975"/>
        <c:crosses val="autoZero"/>
        <c:auto val="1"/>
        <c:lblAlgn val="ctr"/>
        <c:lblOffset val="100"/>
        <c:noMultiLvlLbl val="0"/>
      </c:catAx>
      <c:valAx>
        <c:axId val="622738975"/>
        <c:scaling>
          <c:orientation val="minMax"/>
          <c:max val="80000000"/>
          <c:min val="-10000000"/>
        </c:scaling>
        <c:delete val="0"/>
        <c:axPos val="l"/>
        <c:majorGridlines>
          <c:spPr>
            <a:ln w="9525" cap="flat" cmpd="sng" algn="ctr">
              <a:no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704640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04_0.xml><?xml version="1.0" encoding="utf-8"?>
<p188:cmLst xmlns:a="http://schemas.openxmlformats.org/drawingml/2006/main" xmlns:r="http://schemas.openxmlformats.org/officeDocument/2006/relationships" xmlns:p188="http://schemas.microsoft.com/office/powerpoint/2018/8/main">
  <p188:cm id="{AAF29ECF-04A4-4891-8A5B-35747E6EA2E4}" authorId="{6475D646-4B1E-7EFD-4397-E84488D0C6C8}" created="2024-03-06T14:13:45.674">
    <ac:deMkLst xmlns:ac="http://schemas.microsoft.com/office/drawing/2013/main/command">
      <pc:docMk xmlns:pc="http://schemas.microsoft.com/office/powerpoint/2013/main/command"/>
      <pc:sldMk xmlns:pc="http://schemas.microsoft.com/office/powerpoint/2013/main/command" cId="0" sldId="260"/>
      <ac:spMk id="156" creationId="{00000000-0000-0000-0000-000000000000}"/>
    </ac:deMkLst>
    <p188:txBody>
      <a:bodyPr/>
      <a:lstStyle/>
      <a:p>
        <a:r>
          <a:rPr lang="en-US"/>
          <a:t>I am not sure about how this highlighted section of the slide will be received.  Would it be better to add the second bullet that market shift is intended to capture volume growth and the first bullet simply say the demographic adj captures use rate growth?</a:t>
        </a:r>
      </a:p>
    </p188:txBody>
  </p188:cm>
</p188:cmLst>
</file>

<file path=ppt/drawings/drawing1.xml><?xml version="1.0" encoding="utf-8"?>
<c:userShapes xmlns:c="http://schemas.openxmlformats.org/drawingml/2006/chart">
  <cdr:relSizeAnchor xmlns:cdr="http://schemas.openxmlformats.org/drawingml/2006/chartDrawing">
    <cdr:from>
      <cdr:x>0.67652</cdr:x>
      <cdr:y>0.76284</cdr:y>
    </cdr:from>
    <cdr:to>
      <cdr:x>0.89596</cdr:x>
      <cdr:y>0.82878</cdr:y>
    </cdr:to>
    <cdr:sp macro="" textlink="">
      <cdr:nvSpPr>
        <cdr:cNvPr id="2" name="TextBox 1">
          <a:extLst xmlns:a="http://schemas.openxmlformats.org/drawingml/2006/main">
            <a:ext uri="{FF2B5EF4-FFF2-40B4-BE49-F238E27FC236}">
              <a16:creationId xmlns:a16="http://schemas.microsoft.com/office/drawing/2014/main" id="{BA1FC177-1648-11CD-E539-A06B0FDEC22B}"/>
            </a:ext>
          </a:extLst>
        </cdr:cNvPr>
        <cdr:cNvSpPr txBox="1"/>
      </cdr:nvSpPr>
      <cdr:spPr>
        <a:xfrm xmlns:a="http://schemas.openxmlformats.org/drawingml/2006/main">
          <a:off x="5913783" y="3276877"/>
          <a:ext cx="1918252" cy="28326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0.32197</cdr:x>
      <cdr:y>0.06708</cdr:y>
    </cdr:from>
    <cdr:to>
      <cdr:x>0.5289</cdr:x>
      <cdr:y>0.12145</cdr:y>
    </cdr:to>
    <cdr:sp macro="" textlink="">
      <cdr:nvSpPr>
        <cdr:cNvPr id="3" name="TextBox 2">
          <a:extLst xmlns:a="http://schemas.openxmlformats.org/drawingml/2006/main">
            <a:ext uri="{FF2B5EF4-FFF2-40B4-BE49-F238E27FC236}">
              <a16:creationId xmlns:a16="http://schemas.microsoft.com/office/drawing/2014/main" id="{44965FCC-38F4-E22C-D59E-27B7B8CBE39E}"/>
            </a:ext>
          </a:extLst>
        </cdr:cNvPr>
        <cdr:cNvSpPr txBox="1"/>
      </cdr:nvSpPr>
      <cdr:spPr>
        <a:xfrm xmlns:a="http://schemas.openxmlformats.org/drawingml/2006/main">
          <a:off x="2883275" y="279810"/>
          <a:ext cx="1853091" cy="2267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OOS Tool, Deregulation Tool</a:t>
          </a:r>
        </a:p>
      </cdr:txBody>
    </cdr:sp>
  </cdr:relSizeAnchor>
  <cdr:relSizeAnchor xmlns:cdr="http://schemas.openxmlformats.org/drawingml/2006/chartDrawing">
    <cdr:from>
      <cdr:x>0.24165</cdr:x>
      <cdr:y>0.16651</cdr:y>
    </cdr:from>
    <cdr:to>
      <cdr:x>0.57821</cdr:x>
      <cdr:y>0.22089</cdr:y>
    </cdr:to>
    <cdr:sp macro="" textlink="">
      <cdr:nvSpPr>
        <cdr:cNvPr id="5" name="TextBox 1">
          <a:extLst xmlns:a="http://schemas.openxmlformats.org/drawingml/2006/main">
            <a:ext uri="{FF2B5EF4-FFF2-40B4-BE49-F238E27FC236}">
              <a16:creationId xmlns:a16="http://schemas.microsoft.com/office/drawing/2014/main" id="{AFB3627F-4E86-5F8C-85C5-1F1EF2590ED4}"/>
            </a:ext>
          </a:extLst>
        </cdr:cNvPr>
        <cdr:cNvSpPr txBox="1"/>
      </cdr:nvSpPr>
      <cdr:spPr>
        <a:xfrm xmlns:a="http://schemas.openxmlformats.org/drawingml/2006/main">
          <a:off x="2164030" y="694577"/>
          <a:ext cx="3013947" cy="22684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OOS Methodology, Current Volume Scorecard</a:t>
          </a:r>
        </a:p>
      </cdr:txBody>
    </cdr:sp>
  </cdr:relSizeAnchor>
  <cdr:relSizeAnchor xmlns:cdr="http://schemas.openxmlformats.org/drawingml/2006/chartDrawing">
    <cdr:from>
      <cdr:x>0.29208</cdr:x>
      <cdr:y>0.26161</cdr:y>
    </cdr:from>
    <cdr:to>
      <cdr:x>0.62282</cdr:x>
      <cdr:y>0.31598</cdr:y>
    </cdr:to>
    <cdr:sp macro="" textlink="">
      <cdr:nvSpPr>
        <cdr:cNvPr id="6" name="TextBox 1">
          <a:extLst xmlns:a="http://schemas.openxmlformats.org/drawingml/2006/main">
            <a:ext uri="{FF2B5EF4-FFF2-40B4-BE49-F238E27FC236}">
              <a16:creationId xmlns:a16="http://schemas.microsoft.com/office/drawing/2014/main" id="{17524523-AEC7-8D6D-7687-C211E711738C}"/>
            </a:ext>
          </a:extLst>
        </cdr:cNvPr>
        <cdr:cNvSpPr txBox="1"/>
      </cdr:nvSpPr>
      <cdr:spPr>
        <a:xfrm xmlns:a="http://schemas.openxmlformats.org/drawingml/2006/main">
          <a:off x="2615597" y="1091274"/>
          <a:ext cx="2961829" cy="22679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a:t>Deregulation</a:t>
          </a:r>
          <a:r>
            <a:rPr lang="en-US" sz="1100" dirty="0"/>
            <a:t> Methodology, EAPG </a:t>
          </a:r>
          <a:r>
            <a:rPr lang="en-US" sz="1100" dirty="0" err="1"/>
            <a:t>Marketshift</a:t>
          </a:r>
          <a:r>
            <a:rPr lang="en-US" sz="1100" dirty="0"/>
            <a:t> </a:t>
          </a:r>
        </a:p>
      </cdr:txBody>
    </cdr:sp>
  </cdr:relSizeAnchor>
  <cdr:relSizeAnchor xmlns:cdr="http://schemas.openxmlformats.org/drawingml/2006/chartDrawing">
    <cdr:from>
      <cdr:x>0.43014</cdr:x>
      <cdr:y>0.36525</cdr:y>
    </cdr:from>
    <cdr:to>
      <cdr:x>0.72815</cdr:x>
      <cdr:y>0.41963</cdr:y>
    </cdr:to>
    <cdr:sp macro="" textlink="">
      <cdr:nvSpPr>
        <cdr:cNvPr id="8" name="TextBox 1">
          <a:extLst xmlns:a="http://schemas.openxmlformats.org/drawingml/2006/main">
            <a:ext uri="{FF2B5EF4-FFF2-40B4-BE49-F238E27FC236}">
              <a16:creationId xmlns:a16="http://schemas.microsoft.com/office/drawing/2014/main" id="{0CB0190D-D5C3-EE0B-0FD7-3C3A90816AD3}"/>
            </a:ext>
          </a:extLst>
        </cdr:cNvPr>
        <cdr:cNvSpPr txBox="1"/>
      </cdr:nvSpPr>
      <cdr:spPr>
        <a:xfrm xmlns:a="http://schemas.openxmlformats.org/drawingml/2006/main">
          <a:off x="3851931" y="1523610"/>
          <a:ext cx="2668726" cy="22684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CY 23 Deregulation Analysis</a:t>
          </a:r>
        </a:p>
      </cdr:txBody>
    </cdr:sp>
  </cdr:relSizeAnchor>
  <cdr:relSizeAnchor xmlns:cdr="http://schemas.openxmlformats.org/drawingml/2006/chartDrawing">
    <cdr:from>
      <cdr:x>0.33463</cdr:x>
      <cdr:y>0.45994</cdr:y>
    </cdr:from>
    <cdr:to>
      <cdr:x>0.66537</cdr:x>
      <cdr:y>0.51431</cdr:y>
    </cdr:to>
    <cdr:sp macro="" textlink="">
      <cdr:nvSpPr>
        <cdr:cNvPr id="9" name="TextBox 1">
          <a:extLst xmlns:a="http://schemas.openxmlformats.org/drawingml/2006/main">
            <a:ext uri="{FF2B5EF4-FFF2-40B4-BE49-F238E27FC236}">
              <a16:creationId xmlns:a16="http://schemas.microsoft.com/office/drawing/2014/main" id="{FA2B3C74-FD85-B171-9E64-F083C48B29CF}"/>
            </a:ext>
          </a:extLst>
        </cdr:cNvPr>
        <cdr:cNvSpPr txBox="1"/>
      </cdr:nvSpPr>
      <cdr:spPr>
        <a:xfrm xmlns:a="http://schemas.openxmlformats.org/drawingml/2006/main">
          <a:off x="2996663" y="1918599"/>
          <a:ext cx="2961829" cy="22679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a:t>Final Release of OOS, Deregulation and Scorecard</a:t>
          </a:r>
          <a:endParaRPr lang="en-US" sz="1100" dirty="0"/>
        </a:p>
      </cdr:txBody>
    </cdr:sp>
  </cdr:relSizeAnchor>
  <cdr:relSizeAnchor xmlns:cdr="http://schemas.openxmlformats.org/drawingml/2006/chartDrawing">
    <cdr:from>
      <cdr:x>0.71225</cdr:x>
      <cdr:y>0.45994</cdr:y>
    </cdr:from>
    <cdr:to>
      <cdr:x>0.82589</cdr:x>
      <cdr:y>0.51431</cdr:y>
    </cdr:to>
    <cdr:sp macro="" textlink="">
      <cdr:nvSpPr>
        <cdr:cNvPr id="10" name="TextBox 1">
          <a:extLst xmlns:a="http://schemas.openxmlformats.org/drawingml/2006/main">
            <a:ext uri="{FF2B5EF4-FFF2-40B4-BE49-F238E27FC236}">
              <a16:creationId xmlns:a16="http://schemas.microsoft.com/office/drawing/2014/main" id="{87091E28-0165-04F7-A6C0-7D6515931382}"/>
            </a:ext>
          </a:extLst>
        </cdr:cNvPr>
        <cdr:cNvSpPr txBox="1"/>
      </cdr:nvSpPr>
      <cdr:spPr>
        <a:xfrm xmlns:a="http://schemas.openxmlformats.org/drawingml/2006/main">
          <a:off x="6378309" y="1918599"/>
          <a:ext cx="1017664" cy="22679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a:t>Industry Input</a:t>
          </a:r>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0.66172</cdr:x>
      <cdr:y>0.16515</cdr:y>
    </cdr:from>
    <cdr:to>
      <cdr:x>0.96028</cdr:x>
      <cdr:y>0.24468</cdr:y>
    </cdr:to>
    <cdr:sp macro="" textlink="">
      <cdr:nvSpPr>
        <cdr:cNvPr id="2" name="TextBox 4">
          <a:extLst xmlns:a="http://schemas.openxmlformats.org/drawingml/2006/main">
            <a:ext uri="{FF2B5EF4-FFF2-40B4-BE49-F238E27FC236}">
              <a16:creationId xmlns:a16="http://schemas.microsoft.com/office/drawing/2014/main" id="{4831BA2E-79C5-DC42-DBBB-01EA80451F2C}"/>
            </a:ext>
          </a:extLst>
        </cdr:cNvPr>
        <cdr:cNvSpPr txBox="1"/>
      </cdr:nvSpPr>
      <cdr:spPr>
        <a:xfrm xmlns:a="http://schemas.openxmlformats.org/drawingml/2006/main">
          <a:off x="5698212" y="511229"/>
          <a:ext cx="2570988"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r>
            <a:rPr lang="en-US" sz="1000" b="1" dirty="0"/>
            <a:t>Statewide Over Funding = $465.4M</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aa4c0adad5_0_1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g2aa4c0adad5_0_1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b4396a9590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b4396a9590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a:extLst>
            <a:ext uri="{FF2B5EF4-FFF2-40B4-BE49-F238E27FC236}">
              <a16:creationId xmlns:a16="http://schemas.microsoft.com/office/drawing/2014/main" id="{8436FA03-0D5C-7FFF-4B08-7DF2F5278D5C}"/>
            </a:ext>
          </a:extLst>
        </p:cNvPr>
        <p:cNvGrpSpPr/>
        <p:nvPr/>
      </p:nvGrpSpPr>
      <p:grpSpPr>
        <a:xfrm>
          <a:off x="0" y="0"/>
          <a:ext cx="0" cy="0"/>
          <a:chOff x="0" y="0"/>
          <a:chExt cx="0" cy="0"/>
        </a:xfrm>
      </p:grpSpPr>
      <p:sp>
        <p:nvSpPr>
          <p:cNvPr id="169" name="Google Shape;169;g2b4396a9590_0_211:notes">
            <a:extLst>
              <a:ext uri="{FF2B5EF4-FFF2-40B4-BE49-F238E27FC236}">
                <a16:creationId xmlns:a16="http://schemas.microsoft.com/office/drawing/2014/main" id="{ABE3296A-7F49-D714-06B3-2E171B4B216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b4396a9590_0_211:notes">
            <a:extLst>
              <a:ext uri="{FF2B5EF4-FFF2-40B4-BE49-F238E27FC236}">
                <a16:creationId xmlns:a16="http://schemas.microsoft.com/office/drawing/2014/main" id="{1D74459B-339B-C6A2-D09F-ACF54F43D33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9969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a:extLst>
            <a:ext uri="{FF2B5EF4-FFF2-40B4-BE49-F238E27FC236}">
              <a16:creationId xmlns:a16="http://schemas.microsoft.com/office/drawing/2014/main" id="{0D49CADA-1B8B-4487-7ECB-93A90A659BE9}"/>
            </a:ext>
          </a:extLst>
        </p:cNvPr>
        <p:cNvGrpSpPr/>
        <p:nvPr/>
      </p:nvGrpSpPr>
      <p:grpSpPr>
        <a:xfrm>
          <a:off x="0" y="0"/>
          <a:ext cx="0" cy="0"/>
          <a:chOff x="0" y="0"/>
          <a:chExt cx="0" cy="0"/>
        </a:xfrm>
      </p:grpSpPr>
      <p:sp>
        <p:nvSpPr>
          <p:cNvPr id="134" name="Google Shape;134;g2b4396a9590_1_57:notes">
            <a:extLst>
              <a:ext uri="{FF2B5EF4-FFF2-40B4-BE49-F238E27FC236}">
                <a16:creationId xmlns:a16="http://schemas.microsoft.com/office/drawing/2014/main" id="{A3A8415F-EC66-8D8C-7D5C-813599EA08E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b4396a9590_1_57:notes">
            <a:extLst>
              <a:ext uri="{FF2B5EF4-FFF2-40B4-BE49-F238E27FC236}">
                <a16:creationId xmlns:a16="http://schemas.microsoft.com/office/drawing/2014/main" id="{CBF548C7-A700-6C37-3060-77BC7AAAFD3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5712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a:extLst>
            <a:ext uri="{FF2B5EF4-FFF2-40B4-BE49-F238E27FC236}">
              <a16:creationId xmlns:a16="http://schemas.microsoft.com/office/drawing/2014/main" id="{F810DA45-0517-9D82-3E04-8F623E608956}"/>
            </a:ext>
          </a:extLst>
        </p:cNvPr>
        <p:cNvGrpSpPr/>
        <p:nvPr/>
      </p:nvGrpSpPr>
      <p:grpSpPr>
        <a:xfrm>
          <a:off x="0" y="0"/>
          <a:ext cx="0" cy="0"/>
          <a:chOff x="0" y="0"/>
          <a:chExt cx="0" cy="0"/>
        </a:xfrm>
      </p:grpSpPr>
      <p:sp>
        <p:nvSpPr>
          <p:cNvPr id="146" name="Google Shape;146;g2b4396a9590_0_0:notes">
            <a:extLst>
              <a:ext uri="{FF2B5EF4-FFF2-40B4-BE49-F238E27FC236}">
                <a16:creationId xmlns:a16="http://schemas.microsoft.com/office/drawing/2014/main" id="{AC8A81C2-9987-F363-E479-38081205EE4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b4396a9590_0_0:notes">
            <a:extLst>
              <a:ext uri="{FF2B5EF4-FFF2-40B4-BE49-F238E27FC236}">
                <a16:creationId xmlns:a16="http://schemas.microsoft.com/office/drawing/2014/main" id="{DBF75574-08D0-6767-D9DB-F717F97BED5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9727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ac4a6c87f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ac4a6c87f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a:extLst>
            <a:ext uri="{FF2B5EF4-FFF2-40B4-BE49-F238E27FC236}">
              <a16:creationId xmlns:a16="http://schemas.microsoft.com/office/drawing/2014/main" id="{F1CF7422-CC5B-E752-222D-61D158D7262B}"/>
            </a:ext>
          </a:extLst>
        </p:cNvPr>
        <p:cNvGrpSpPr/>
        <p:nvPr/>
      </p:nvGrpSpPr>
      <p:grpSpPr>
        <a:xfrm>
          <a:off x="0" y="0"/>
          <a:ext cx="0" cy="0"/>
          <a:chOff x="0" y="0"/>
          <a:chExt cx="0" cy="0"/>
        </a:xfrm>
      </p:grpSpPr>
      <p:sp>
        <p:nvSpPr>
          <p:cNvPr id="153" name="Google Shape;153;g2ac4a6c87f8_0_0:notes">
            <a:extLst>
              <a:ext uri="{FF2B5EF4-FFF2-40B4-BE49-F238E27FC236}">
                <a16:creationId xmlns:a16="http://schemas.microsoft.com/office/drawing/2014/main" id="{FF87AD99-88FA-E67D-90F8-FBCFC0DDFB7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ac4a6c87f8_0_0:notes">
            <a:extLst>
              <a:ext uri="{FF2B5EF4-FFF2-40B4-BE49-F238E27FC236}">
                <a16:creationId xmlns:a16="http://schemas.microsoft.com/office/drawing/2014/main" id="{7956D90B-61E4-EFA8-66D2-8D364A290A7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4488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b4396a9590_1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b4396a9590_1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b4396a9590_1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b4396a9590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b4396a9590_1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b4396a9590_1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a:extLst>
            <a:ext uri="{FF2B5EF4-FFF2-40B4-BE49-F238E27FC236}">
              <a16:creationId xmlns:a16="http://schemas.microsoft.com/office/drawing/2014/main" id="{274FE651-ECD5-099C-E317-D8F80B6EB701}"/>
            </a:ext>
          </a:extLst>
        </p:cNvPr>
        <p:cNvGrpSpPr/>
        <p:nvPr/>
      </p:nvGrpSpPr>
      <p:grpSpPr>
        <a:xfrm>
          <a:off x="0" y="0"/>
          <a:ext cx="0" cy="0"/>
          <a:chOff x="0" y="0"/>
          <a:chExt cx="0" cy="0"/>
        </a:xfrm>
      </p:grpSpPr>
      <p:sp>
        <p:nvSpPr>
          <p:cNvPr id="146" name="Google Shape;146;g2b4396a9590_0_0:notes">
            <a:extLst>
              <a:ext uri="{FF2B5EF4-FFF2-40B4-BE49-F238E27FC236}">
                <a16:creationId xmlns:a16="http://schemas.microsoft.com/office/drawing/2014/main" id="{0D209DB8-3DA3-A17A-5C50-578D2F5C9BD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b4396a9590_0_0:notes">
            <a:extLst>
              <a:ext uri="{FF2B5EF4-FFF2-40B4-BE49-F238E27FC236}">
                <a16:creationId xmlns:a16="http://schemas.microsoft.com/office/drawing/2014/main" id="{52B18CD5-8515-069F-F610-3452BBA7962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7388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b4396a959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b4396a959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a:extLst>
            <a:ext uri="{FF2B5EF4-FFF2-40B4-BE49-F238E27FC236}">
              <a16:creationId xmlns:a16="http://schemas.microsoft.com/office/drawing/2014/main" id="{E5225904-DC27-58D8-078B-DAE233815F3A}"/>
            </a:ext>
          </a:extLst>
        </p:cNvPr>
        <p:cNvGrpSpPr/>
        <p:nvPr/>
      </p:nvGrpSpPr>
      <p:grpSpPr>
        <a:xfrm>
          <a:off x="0" y="0"/>
          <a:ext cx="0" cy="0"/>
          <a:chOff x="0" y="0"/>
          <a:chExt cx="0" cy="0"/>
        </a:xfrm>
      </p:grpSpPr>
      <p:sp>
        <p:nvSpPr>
          <p:cNvPr id="146" name="Google Shape;146;g2b4396a9590_0_0:notes">
            <a:extLst>
              <a:ext uri="{FF2B5EF4-FFF2-40B4-BE49-F238E27FC236}">
                <a16:creationId xmlns:a16="http://schemas.microsoft.com/office/drawing/2014/main" id="{61E810BF-F548-CA0B-3786-2BA1DF6B21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b4396a9590_0_0:notes">
            <a:extLst>
              <a:ext uri="{FF2B5EF4-FFF2-40B4-BE49-F238E27FC236}">
                <a16:creationId xmlns:a16="http://schemas.microsoft.com/office/drawing/2014/main" id="{C9840B72-FCB9-9830-1FAA-B5B056C9E71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59689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a:extLst>
            <a:ext uri="{FF2B5EF4-FFF2-40B4-BE49-F238E27FC236}">
              <a16:creationId xmlns:a16="http://schemas.microsoft.com/office/drawing/2014/main" id="{09AA4039-0376-2C8C-4D41-2EB61447B97F}"/>
            </a:ext>
          </a:extLst>
        </p:cNvPr>
        <p:cNvGrpSpPr/>
        <p:nvPr/>
      </p:nvGrpSpPr>
      <p:grpSpPr>
        <a:xfrm>
          <a:off x="0" y="0"/>
          <a:ext cx="0" cy="0"/>
          <a:chOff x="0" y="0"/>
          <a:chExt cx="0" cy="0"/>
        </a:xfrm>
      </p:grpSpPr>
      <p:sp>
        <p:nvSpPr>
          <p:cNvPr id="146" name="Google Shape;146;g2b4396a9590_0_0:notes">
            <a:extLst>
              <a:ext uri="{FF2B5EF4-FFF2-40B4-BE49-F238E27FC236}">
                <a16:creationId xmlns:a16="http://schemas.microsoft.com/office/drawing/2014/main" id="{23CC6ACE-83BC-87C3-63D5-D635430FE32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b4396a9590_0_0:notes">
            <a:extLst>
              <a:ext uri="{FF2B5EF4-FFF2-40B4-BE49-F238E27FC236}">
                <a16:creationId xmlns:a16="http://schemas.microsoft.com/office/drawing/2014/main" id="{7945922E-07B3-8493-3BBE-53CFD53EB80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9966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a:extLst>
            <a:ext uri="{FF2B5EF4-FFF2-40B4-BE49-F238E27FC236}">
              <a16:creationId xmlns:a16="http://schemas.microsoft.com/office/drawing/2014/main" id="{23DF43E5-B659-E193-4FDB-A084B4A34361}"/>
            </a:ext>
          </a:extLst>
        </p:cNvPr>
        <p:cNvGrpSpPr/>
        <p:nvPr/>
      </p:nvGrpSpPr>
      <p:grpSpPr>
        <a:xfrm>
          <a:off x="0" y="0"/>
          <a:ext cx="0" cy="0"/>
          <a:chOff x="0" y="0"/>
          <a:chExt cx="0" cy="0"/>
        </a:xfrm>
      </p:grpSpPr>
      <p:sp>
        <p:nvSpPr>
          <p:cNvPr id="134" name="Google Shape;134;g2b4396a9590_1_57:notes">
            <a:extLst>
              <a:ext uri="{FF2B5EF4-FFF2-40B4-BE49-F238E27FC236}">
                <a16:creationId xmlns:a16="http://schemas.microsoft.com/office/drawing/2014/main" id="{BF4C9D48-AEE2-EBCC-12DD-9703C989B99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b4396a9590_1_57:notes">
            <a:extLst>
              <a:ext uri="{FF2B5EF4-FFF2-40B4-BE49-F238E27FC236}">
                <a16:creationId xmlns:a16="http://schemas.microsoft.com/office/drawing/2014/main" id="{7058033B-4C21-E0F2-19A3-81095E78AF9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8464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b4396a9590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b4396a9590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a:extLst>
            <a:ext uri="{FF2B5EF4-FFF2-40B4-BE49-F238E27FC236}">
              <a16:creationId xmlns:a16="http://schemas.microsoft.com/office/drawing/2014/main" id="{BB2AB5F7-0918-DEF4-8E1D-9552160E0FC7}"/>
            </a:ext>
          </a:extLst>
        </p:cNvPr>
        <p:cNvGrpSpPr/>
        <p:nvPr/>
      </p:nvGrpSpPr>
      <p:grpSpPr>
        <a:xfrm>
          <a:off x="0" y="0"/>
          <a:ext cx="0" cy="0"/>
          <a:chOff x="0" y="0"/>
          <a:chExt cx="0" cy="0"/>
        </a:xfrm>
      </p:grpSpPr>
      <p:sp>
        <p:nvSpPr>
          <p:cNvPr id="169" name="Google Shape;169;g2b4396a9590_0_211:notes">
            <a:extLst>
              <a:ext uri="{FF2B5EF4-FFF2-40B4-BE49-F238E27FC236}">
                <a16:creationId xmlns:a16="http://schemas.microsoft.com/office/drawing/2014/main" id="{07A98926-26F7-8005-E745-D29B215DE00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b4396a9590_0_211:notes">
            <a:extLst>
              <a:ext uri="{FF2B5EF4-FFF2-40B4-BE49-F238E27FC236}">
                <a16:creationId xmlns:a16="http://schemas.microsoft.com/office/drawing/2014/main" id="{D6933D08-B2F0-928D-54D3-30D44A39C72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612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Title Slide">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ctrTitle"/>
          </p:nvPr>
        </p:nvSpPr>
        <p:spPr>
          <a:xfrm>
            <a:off x="1143000" y="2308141"/>
            <a:ext cx="6858000" cy="379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dk1"/>
              </a:buClr>
              <a:buSzPts val="2400"/>
              <a:buFont typeface="Arial"/>
              <a:buNone/>
              <a:defRPr sz="2400" b="0" i="0">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2" name="Google Shape;52;p13"/>
          <p:cNvSpPr txBox="1">
            <a:spLocks noGrp="1"/>
          </p:cNvSpPr>
          <p:nvPr>
            <p:ph type="subTitle" idx="1"/>
          </p:nvPr>
        </p:nvSpPr>
        <p:spPr>
          <a:xfrm>
            <a:off x="1143000" y="2663373"/>
            <a:ext cx="6858000" cy="3084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800"/>
              </a:spcBef>
              <a:spcAft>
                <a:spcPts val="0"/>
              </a:spcAft>
              <a:buClr>
                <a:schemeClr val="dk1"/>
              </a:buClr>
              <a:buSzPts val="1700"/>
              <a:buNone/>
              <a:defRPr sz="1700" b="0" i="0" u="none" strike="noStrike" cap="none">
                <a:solidFill>
                  <a:schemeClr val="dk1"/>
                </a:solidFill>
                <a:latin typeface="Arial"/>
                <a:ea typeface="Arial"/>
                <a:cs typeface="Arial"/>
                <a:sym typeface="Aria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53" name="Google Shape;53;p13"/>
          <p:cNvSpPr txBox="1">
            <a:spLocks noGrp="1"/>
          </p:cNvSpPr>
          <p:nvPr>
            <p:ph type="body" idx="2"/>
          </p:nvPr>
        </p:nvSpPr>
        <p:spPr>
          <a:xfrm>
            <a:off x="2069024" y="3376856"/>
            <a:ext cx="5931900" cy="809700"/>
          </a:xfrm>
          <a:prstGeom prst="rect">
            <a:avLst/>
          </a:prstGeom>
          <a:noFill/>
          <a:ln>
            <a:noFill/>
          </a:ln>
        </p:spPr>
        <p:txBody>
          <a:bodyPr spcFirstLastPara="1" wrap="square" lIns="68575" tIns="34275" rIns="68575" bIns="34275" anchor="t" anchorCtr="0">
            <a:normAutofit/>
          </a:bodyPr>
          <a:lstStyle>
            <a:lvl1pPr marL="457200" lvl="0" indent="-228600" algn="r" rtl="0">
              <a:lnSpc>
                <a:spcPct val="90000"/>
              </a:lnSpc>
              <a:spcBef>
                <a:spcPts val="800"/>
              </a:spcBef>
              <a:spcAft>
                <a:spcPts val="0"/>
              </a:spcAft>
              <a:buClr>
                <a:srgbClr val="0066CC"/>
              </a:buClr>
              <a:buSzPts val="1100"/>
              <a:buFont typeface="Arial"/>
              <a:buNone/>
              <a:defRPr sz="1100" b="0" i="0">
                <a:solidFill>
                  <a:srgbClr val="0066CC"/>
                </a:solidFill>
                <a:latin typeface="Arial"/>
                <a:ea typeface="Arial"/>
                <a:cs typeface="Arial"/>
                <a:sym typeface="Arial"/>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4" name="Google Shape;54;p13"/>
          <p:cNvSpPr txBox="1">
            <a:spLocks noGrp="1"/>
          </p:cNvSpPr>
          <p:nvPr>
            <p:ph type="body" idx="3"/>
          </p:nvPr>
        </p:nvSpPr>
        <p:spPr>
          <a:xfrm>
            <a:off x="1111822" y="2918707"/>
            <a:ext cx="3775500" cy="3726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SzPts val="2100"/>
              <a:buNone/>
              <a:defRPr sz="1400">
                <a:solidFill>
                  <a:srgbClr val="0066CC"/>
                </a:solidFill>
              </a:defRPr>
            </a:lvl1pPr>
            <a:lvl2pPr marL="914400" lvl="1" indent="-342900" algn="l" rtl="0">
              <a:lnSpc>
                <a:spcPct val="90000"/>
              </a:lnSpc>
              <a:spcBef>
                <a:spcPts val="400"/>
              </a:spcBef>
              <a:spcAft>
                <a:spcPts val="0"/>
              </a:spcAft>
              <a:buSzPts val="1800"/>
              <a:buChar char="•"/>
              <a:defRPr/>
            </a:lvl2pPr>
            <a:lvl3pPr marL="1371600" lvl="2" indent="-323850" algn="l" rtl="0">
              <a:lnSpc>
                <a:spcPct val="90000"/>
              </a:lnSpc>
              <a:spcBef>
                <a:spcPts val="400"/>
              </a:spcBef>
              <a:spcAft>
                <a:spcPts val="0"/>
              </a:spcAft>
              <a:buSzPts val="1500"/>
              <a:buChar char="•"/>
              <a:defRPr/>
            </a:lvl3pPr>
            <a:lvl4pPr marL="1828800" lvl="3" indent="-317500" algn="l" rtl="0">
              <a:lnSpc>
                <a:spcPct val="90000"/>
              </a:lnSpc>
              <a:spcBef>
                <a:spcPts val="400"/>
              </a:spcBef>
              <a:spcAft>
                <a:spcPts val="0"/>
              </a:spcAft>
              <a:buSzPts val="1400"/>
              <a:buChar char="•"/>
              <a:defRPr/>
            </a:lvl4pPr>
            <a:lvl5pPr marL="2286000" lvl="4" indent="-317500" algn="l" rtl="0">
              <a:lnSpc>
                <a:spcPct val="90000"/>
              </a:lnSpc>
              <a:spcBef>
                <a:spcPts val="400"/>
              </a:spcBef>
              <a:spcAft>
                <a:spcPts val="0"/>
              </a:spcAft>
              <a:buSzPts val="1400"/>
              <a:buChar char="•"/>
              <a:defRPr/>
            </a:lvl5pPr>
            <a:lvl6pPr marL="2743200" lvl="5" indent="-317500" algn="l" rtl="0">
              <a:lnSpc>
                <a:spcPct val="90000"/>
              </a:lnSpc>
              <a:spcBef>
                <a:spcPts val="400"/>
              </a:spcBef>
              <a:spcAft>
                <a:spcPts val="0"/>
              </a:spcAft>
              <a:buSzPts val="1400"/>
              <a:buChar char="•"/>
              <a:defRPr/>
            </a:lvl6pPr>
            <a:lvl7pPr marL="3200400" lvl="6" indent="-317500" algn="l" rtl="0">
              <a:lnSpc>
                <a:spcPct val="90000"/>
              </a:lnSpc>
              <a:spcBef>
                <a:spcPts val="4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Slide">
  <p:cSld name="Title Slide">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p15"/>
          <p:cNvSpPr txBox="1">
            <a:spLocks noGrp="1"/>
          </p:cNvSpPr>
          <p:nvPr>
            <p:ph type="ctrTitle"/>
          </p:nvPr>
        </p:nvSpPr>
        <p:spPr>
          <a:xfrm>
            <a:off x="1143000" y="2308141"/>
            <a:ext cx="6858000" cy="379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dk1"/>
              </a:buClr>
              <a:buSzPts val="2400"/>
              <a:buFont typeface="Arial"/>
              <a:buNone/>
              <a:defRPr sz="2400" b="0" i="0">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3" name="Google Shape;63;p15"/>
          <p:cNvSpPr txBox="1">
            <a:spLocks noGrp="1"/>
          </p:cNvSpPr>
          <p:nvPr>
            <p:ph type="subTitle" idx="1"/>
          </p:nvPr>
        </p:nvSpPr>
        <p:spPr>
          <a:xfrm>
            <a:off x="1143000" y="2663373"/>
            <a:ext cx="6858000" cy="3084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800"/>
              </a:spcBef>
              <a:spcAft>
                <a:spcPts val="0"/>
              </a:spcAft>
              <a:buClr>
                <a:schemeClr val="dk1"/>
              </a:buClr>
              <a:buSzPts val="1700"/>
              <a:buNone/>
              <a:defRPr sz="1700" b="0" i="0" u="none" strike="noStrike" cap="none">
                <a:solidFill>
                  <a:schemeClr val="dk1"/>
                </a:solidFill>
                <a:latin typeface="Arial"/>
                <a:ea typeface="Arial"/>
                <a:cs typeface="Arial"/>
                <a:sym typeface="Aria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64" name="Google Shape;64;p15"/>
          <p:cNvSpPr txBox="1">
            <a:spLocks noGrp="1"/>
          </p:cNvSpPr>
          <p:nvPr>
            <p:ph type="body" idx="2"/>
          </p:nvPr>
        </p:nvSpPr>
        <p:spPr>
          <a:xfrm>
            <a:off x="2069024" y="3376856"/>
            <a:ext cx="5931900" cy="809700"/>
          </a:xfrm>
          <a:prstGeom prst="rect">
            <a:avLst/>
          </a:prstGeom>
          <a:noFill/>
          <a:ln>
            <a:noFill/>
          </a:ln>
        </p:spPr>
        <p:txBody>
          <a:bodyPr spcFirstLastPara="1" wrap="square" lIns="68575" tIns="34275" rIns="68575" bIns="34275" anchor="t" anchorCtr="0">
            <a:normAutofit/>
          </a:bodyPr>
          <a:lstStyle>
            <a:lvl1pPr marL="457200" lvl="0" indent="-228600" algn="r" rtl="0">
              <a:lnSpc>
                <a:spcPct val="90000"/>
              </a:lnSpc>
              <a:spcBef>
                <a:spcPts val="800"/>
              </a:spcBef>
              <a:spcAft>
                <a:spcPts val="0"/>
              </a:spcAft>
              <a:buClr>
                <a:srgbClr val="0066CC"/>
              </a:buClr>
              <a:buSzPts val="1100"/>
              <a:buFont typeface="Arial"/>
              <a:buNone/>
              <a:defRPr sz="1100" b="0" i="0">
                <a:solidFill>
                  <a:srgbClr val="0066CC"/>
                </a:solidFill>
                <a:latin typeface="Arial"/>
                <a:ea typeface="Arial"/>
                <a:cs typeface="Arial"/>
                <a:sym typeface="Arial"/>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5" name="Google Shape;65;p15"/>
          <p:cNvSpPr txBox="1">
            <a:spLocks noGrp="1"/>
          </p:cNvSpPr>
          <p:nvPr>
            <p:ph type="body" idx="3"/>
          </p:nvPr>
        </p:nvSpPr>
        <p:spPr>
          <a:xfrm>
            <a:off x="1111822" y="2918707"/>
            <a:ext cx="3775500" cy="3726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SzPts val="2100"/>
              <a:buNone/>
              <a:defRPr sz="1400">
                <a:solidFill>
                  <a:srgbClr val="0066CC"/>
                </a:solidFill>
              </a:defRPr>
            </a:lvl1pPr>
            <a:lvl2pPr marL="914400" lvl="1" indent="-342900" algn="l" rtl="0">
              <a:lnSpc>
                <a:spcPct val="90000"/>
              </a:lnSpc>
              <a:spcBef>
                <a:spcPts val="400"/>
              </a:spcBef>
              <a:spcAft>
                <a:spcPts val="0"/>
              </a:spcAft>
              <a:buSzPts val="1800"/>
              <a:buChar char="•"/>
              <a:defRPr/>
            </a:lvl2pPr>
            <a:lvl3pPr marL="1371600" lvl="2" indent="-323850" algn="l" rtl="0">
              <a:lnSpc>
                <a:spcPct val="90000"/>
              </a:lnSpc>
              <a:spcBef>
                <a:spcPts val="400"/>
              </a:spcBef>
              <a:spcAft>
                <a:spcPts val="0"/>
              </a:spcAft>
              <a:buSzPts val="1500"/>
              <a:buChar char="•"/>
              <a:defRPr/>
            </a:lvl3pPr>
            <a:lvl4pPr marL="1828800" lvl="3" indent="-317500" algn="l" rtl="0">
              <a:lnSpc>
                <a:spcPct val="90000"/>
              </a:lnSpc>
              <a:spcBef>
                <a:spcPts val="400"/>
              </a:spcBef>
              <a:spcAft>
                <a:spcPts val="0"/>
              </a:spcAft>
              <a:buSzPts val="1400"/>
              <a:buChar char="•"/>
              <a:defRPr/>
            </a:lvl4pPr>
            <a:lvl5pPr marL="2286000" lvl="4" indent="-317500" algn="l" rtl="0">
              <a:lnSpc>
                <a:spcPct val="90000"/>
              </a:lnSpc>
              <a:spcBef>
                <a:spcPts val="400"/>
              </a:spcBef>
              <a:spcAft>
                <a:spcPts val="0"/>
              </a:spcAft>
              <a:buSzPts val="1400"/>
              <a:buChar char="•"/>
              <a:defRPr/>
            </a:lvl5pPr>
            <a:lvl6pPr marL="2743200" lvl="5" indent="-317500" algn="l" rtl="0">
              <a:lnSpc>
                <a:spcPct val="90000"/>
              </a:lnSpc>
              <a:spcBef>
                <a:spcPts val="400"/>
              </a:spcBef>
              <a:spcAft>
                <a:spcPts val="0"/>
              </a:spcAft>
              <a:buSzPts val="1400"/>
              <a:buChar char="•"/>
              <a:defRPr/>
            </a:lvl6pPr>
            <a:lvl7pPr marL="3200400" lvl="6" indent="-317500" algn="l" rtl="0">
              <a:lnSpc>
                <a:spcPct val="90000"/>
              </a:lnSpc>
              <a:spcBef>
                <a:spcPts val="4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ubtitle &amp; Content">
  <p:cSld name="2_Title, Subtitle &amp; Content">
    <p:bg>
      <p:bgPr>
        <a:blipFill>
          <a:blip r:embed="rId2">
            <a:alphaModFix/>
          </a:blip>
          <a:stretch>
            <a:fillRect/>
          </a:stretch>
        </a:blipFill>
        <a:effectLst/>
      </p:bgPr>
    </p:bg>
    <p:spTree>
      <p:nvGrpSpPr>
        <p:cNvPr id="1" name="Shape 73"/>
        <p:cNvGrpSpPr/>
        <p:nvPr/>
      </p:nvGrpSpPr>
      <p:grpSpPr>
        <a:xfrm>
          <a:off x="0" y="0"/>
          <a:ext cx="0" cy="0"/>
          <a:chOff x="0" y="0"/>
          <a:chExt cx="0" cy="0"/>
        </a:xfrm>
      </p:grpSpPr>
      <p:sp>
        <p:nvSpPr>
          <p:cNvPr id="74" name="Google Shape;74;p18"/>
          <p:cNvSpPr txBox="1">
            <a:spLocks noGrp="1"/>
          </p:cNvSpPr>
          <p:nvPr>
            <p:ph type="sldNum" idx="12"/>
          </p:nvPr>
        </p:nvSpPr>
        <p:spPr>
          <a:xfrm>
            <a:off x="8634413" y="4660106"/>
            <a:ext cx="4335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75" name="Google Shape;75;p18"/>
          <p:cNvSpPr txBox="1">
            <a:spLocks noGrp="1"/>
          </p:cNvSpPr>
          <p:nvPr>
            <p:ph type="title"/>
          </p:nvPr>
        </p:nvSpPr>
        <p:spPr>
          <a:xfrm>
            <a:off x="729095" y="260889"/>
            <a:ext cx="7886700" cy="4539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Clr>
                <a:schemeClr val="dk1"/>
              </a:buClr>
              <a:buSzPts val="2100"/>
              <a:buFont typeface="Arial"/>
              <a:buNone/>
              <a:defRPr sz="2100" b="0" i="0">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1 Line &amp; Content">
  <p:cSld name="2_Title 1 Line &amp; Content">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19"/>
          <p:cNvSpPr txBox="1">
            <a:spLocks noGrp="1"/>
          </p:cNvSpPr>
          <p:nvPr>
            <p:ph type="title"/>
          </p:nvPr>
        </p:nvSpPr>
        <p:spPr>
          <a:xfrm>
            <a:off x="729095" y="260889"/>
            <a:ext cx="7886700" cy="4467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Clr>
                <a:schemeClr val="dk1"/>
              </a:buClr>
              <a:buSzPts val="2100"/>
              <a:buFont typeface="Arial"/>
              <a:buNone/>
              <a:defRPr sz="2100" b="0" i="0">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8" name="Google Shape;78;p19"/>
          <p:cNvSpPr txBox="1">
            <a:spLocks noGrp="1"/>
          </p:cNvSpPr>
          <p:nvPr>
            <p:ph type="sldNum" idx="12"/>
          </p:nvPr>
        </p:nvSpPr>
        <p:spPr>
          <a:xfrm>
            <a:off x="8634413" y="4660106"/>
            <a:ext cx="4335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79" name="Google Shape;79;p19"/>
          <p:cNvSpPr>
            <a:spLocks noGrp="1"/>
          </p:cNvSpPr>
          <p:nvPr>
            <p:ph type="pic" idx="2"/>
          </p:nvPr>
        </p:nvSpPr>
        <p:spPr>
          <a:xfrm>
            <a:off x="721444" y="815741"/>
            <a:ext cx="7905900" cy="3692400"/>
          </a:xfrm>
          <a:prstGeom prst="rect">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Subtitle &amp; Content">
  <p:cSld name="2_Title, Subtitle &amp; Content 3">
    <p:bg>
      <p:bgPr>
        <a:blipFill>
          <a:blip r:embed="rId2">
            <a:alphaModFix/>
          </a:blip>
          <a:stretch>
            <a:fillRect/>
          </a:stretch>
        </a:blipFill>
        <a:effectLst/>
      </p:bgPr>
    </p:bg>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a:off x="729095" y="260889"/>
            <a:ext cx="7886700" cy="6552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Clr>
                <a:schemeClr val="dk1"/>
              </a:buClr>
              <a:buSzPts val="2100"/>
              <a:buFont typeface="Arial"/>
              <a:buNone/>
              <a:defRPr sz="2100" b="0" i="0">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2" name="Google Shape;82;p20"/>
          <p:cNvSpPr txBox="1">
            <a:spLocks noGrp="1"/>
          </p:cNvSpPr>
          <p:nvPr>
            <p:ph type="body" idx="1"/>
          </p:nvPr>
        </p:nvSpPr>
        <p:spPr>
          <a:xfrm>
            <a:off x="728663" y="1020893"/>
            <a:ext cx="3843600" cy="3324300"/>
          </a:xfrm>
          <a:prstGeom prst="rect">
            <a:avLst/>
          </a:prstGeom>
          <a:noFill/>
          <a:ln>
            <a:noFill/>
          </a:ln>
        </p:spPr>
        <p:txBody>
          <a:bodyPr spcFirstLastPara="1" wrap="square" lIns="68575" tIns="34275" rIns="68575" bIns="34275" anchor="t" anchorCtr="0">
            <a:normAutofit/>
          </a:bodyPr>
          <a:lstStyle>
            <a:lvl1pPr marL="457200" lvl="0" indent="-323850" algn="l" rtl="0">
              <a:lnSpc>
                <a:spcPct val="114000"/>
              </a:lnSpc>
              <a:spcBef>
                <a:spcPts val="800"/>
              </a:spcBef>
              <a:spcAft>
                <a:spcPts val="0"/>
              </a:spcAft>
              <a:buClr>
                <a:schemeClr val="dk1"/>
              </a:buClr>
              <a:buSzPts val="1500"/>
              <a:buFont typeface="Arial"/>
              <a:buChar char="•"/>
              <a:defRPr sz="1800" b="0" i="0">
                <a:latin typeface="Arial"/>
                <a:ea typeface="Arial"/>
                <a:cs typeface="Arial"/>
                <a:sym typeface="Arial"/>
              </a:defRPr>
            </a:lvl1pPr>
            <a:lvl2pPr marL="914400" lvl="1" indent="-317500" algn="l" rtl="0">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2pPr>
            <a:lvl3pPr marL="1371600" lvl="2" indent="-317500" algn="l" rtl="0">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3pPr>
            <a:lvl4pPr marL="1828800" lvl="3" indent="-317500" algn="l" rtl="0">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4pPr>
            <a:lvl5pPr marL="2286000" lvl="4" indent="-317500" algn="l" rtl="0">
              <a:lnSpc>
                <a:spcPct val="114000"/>
              </a:lnSpc>
              <a:spcBef>
                <a:spcPts val="400"/>
              </a:spcBef>
              <a:spcAft>
                <a:spcPts val="0"/>
              </a:spcAft>
              <a:buClr>
                <a:srgbClr val="0066CC"/>
              </a:buClr>
              <a:buSzPts val="1400"/>
              <a:buFont typeface="Arial"/>
              <a:buAutoNum type="arabicPeriod"/>
              <a:defRPr sz="1400" b="0" i="0">
                <a:solidFill>
                  <a:srgbClr val="0066CC"/>
                </a:solidFill>
                <a:latin typeface="Arial"/>
                <a:ea typeface="Arial"/>
                <a:cs typeface="Arial"/>
                <a:sym typeface="Arial"/>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3" name="Google Shape;83;p20"/>
          <p:cNvSpPr txBox="1">
            <a:spLocks noGrp="1"/>
          </p:cNvSpPr>
          <p:nvPr>
            <p:ph type="sldNum" idx="12"/>
          </p:nvPr>
        </p:nvSpPr>
        <p:spPr>
          <a:xfrm>
            <a:off x="8634413" y="4660106"/>
            <a:ext cx="4335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84" name="Google Shape;84;p20"/>
          <p:cNvSpPr>
            <a:spLocks noGrp="1"/>
          </p:cNvSpPr>
          <p:nvPr>
            <p:ph type="pic" idx="2"/>
          </p:nvPr>
        </p:nvSpPr>
        <p:spPr>
          <a:xfrm>
            <a:off x="4572000" y="1020893"/>
            <a:ext cx="4062300" cy="33243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itle, Subtitle &amp; Content">
  <p:cSld name="2_Title, Subtitle &amp; Content 4">
    <p:bg>
      <p:bgPr>
        <a:blipFill>
          <a:blip r:embed="rId2">
            <a:alphaModFix/>
          </a:blip>
          <a:stretch>
            <a:fillRect/>
          </a:stretch>
        </a:blipFill>
        <a:effectLst/>
      </p:bgPr>
    </p:bg>
    <p:spTree>
      <p:nvGrpSpPr>
        <p:cNvPr id="1" name="Shape 85"/>
        <p:cNvGrpSpPr/>
        <p:nvPr/>
      </p:nvGrpSpPr>
      <p:grpSpPr>
        <a:xfrm>
          <a:off x="0" y="0"/>
          <a:ext cx="0" cy="0"/>
          <a:chOff x="0" y="0"/>
          <a:chExt cx="0" cy="0"/>
        </a:xfrm>
      </p:grpSpPr>
      <p:sp>
        <p:nvSpPr>
          <p:cNvPr id="86" name="Google Shape;86;p21"/>
          <p:cNvSpPr txBox="1">
            <a:spLocks noGrp="1"/>
          </p:cNvSpPr>
          <p:nvPr>
            <p:ph type="title"/>
          </p:nvPr>
        </p:nvSpPr>
        <p:spPr>
          <a:xfrm>
            <a:off x="729095" y="260889"/>
            <a:ext cx="7886700" cy="6552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Clr>
                <a:schemeClr val="dk1"/>
              </a:buClr>
              <a:buSzPts val="2100"/>
              <a:buFont typeface="Arial"/>
              <a:buNone/>
              <a:defRPr sz="2100" b="0" i="0">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7" name="Google Shape;87;p21"/>
          <p:cNvSpPr txBox="1">
            <a:spLocks noGrp="1"/>
          </p:cNvSpPr>
          <p:nvPr>
            <p:ph type="sldNum" idx="12"/>
          </p:nvPr>
        </p:nvSpPr>
        <p:spPr>
          <a:xfrm>
            <a:off x="8634413" y="4660106"/>
            <a:ext cx="4335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88" name="Google Shape;88;p21"/>
          <p:cNvSpPr txBox="1">
            <a:spLocks noGrp="1"/>
          </p:cNvSpPr>
          <p:nvPr>
            <p:ph type="body" idx="1"/>
          </p:nvPr>
        </p:nvSpPr>
        <p:spPr>
          <a:xfrm>
            <a:off x="728663" y="1020893"/>
            <a:ext cx="3843600" cy="3324300"/>
          </a:xfrm>
          <a:prstGeom prst="rect">
            <a:avLst/>
          </a:prstGeom>
          <a:noFill/>
          <a:ln>
            <a:noFill/>
          </a:ln>
        </p:spPr>
        <p:txBody>
          <a:bodyPr spcFirstLastPara="1" wrap="square" lIns="68575" tIns="34275" rIns="68575" bIns="34275" anchor="t" anchorCtr="0">
            <a:normAutofit/>
          </a:bodyPr>
          <a:lstStyle>
            <a:lvl1pPr marL="457200" lvl="0" indent="-323850" algn="l" rtl="0">
              <a:lnSpc>
                <a:spcPct val="114000"/>
              </a:lnSpc>
              <a:spcBef>
                <a:spcPts val="800"/>
              </a:spcBef>
              <a:spcAft>
                <a:spcPts val="0"/>
              </a:spcAft>
              <a:buClr>
                <a:schemeClr val="dk1"/>
              </a:buClr>
              <a:buSzPts val="1500"/>
              <a:buFont typeface="Arial"/>
              <a:buChar char="•"/>
              <a:defRPr sz="1800" b="0" i="0">
                <a:latin typeface="Arial"/>
                <a:ea typeface="Arial"/>
                <a:cs typeface="Arial"/>
                <a:sym typeface="Arial"/>
              </a:defRPr>
            </a:lvl1pPr>
            <a:lvl2pPr marL="914400" lvl="1" indent="-317500" algn="l" rtl="0">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2pPr>
            <a:lvl3pPr marL="1371600" lvl="2" indent="-317500" algn="l" rtl="0">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3pPr>
            <a:lvl4pPr marL="1828800" lvl="3" indent="-317500" algn="l" rtl="0">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4pPr>
            <a:lvl5pPr marL="2286000" lvl="4" indent="-317500" algn="l" rtl="0">
              <a:lnSpc>
                <a:spcPct val="114000"/>
              </a:lnSpc>
              <a:spcBef>
                <a:spcPts val="400"/>
              </a:spcBef>
              <a:spcAft>
                <a:spcPts val="0"/>
              </a:spcAft>
              <a:buClr>
                <a:srgbClr val="0066CC"/>
              </a:buClr>
              <a:buSzPts val="1400"/>
              <a:buFont typeface="Arial"/>
              <a:buAutoNum type="arabicPeriod"/>
              <a:defRPr sz="1400" b="0" i="0">
                <a:solidFill>
                  <a:srgbClr val="0066CC"/>
                </a:solidFill>
                <a:latin typeface="Arial"/>
                <a:ea typeface="Arial"/>
                <a:cs typeface="Arial"/>
                <a:sym typeface="Arial"/>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9" name="Google Shape;89;p21"/>
          <p:cNvSpPr txBox="1">
            <a:spLocks noGrp="1"/>
          </p:cNvSpPr>
          <p:nvPr>
            <p:ph type="body" idx="2"/>
          </p:nvPr>
        </p:nvSpPr>
        <p:spPr>
          <a:xfrm>
            <a:off x="4769322" y="1020893"/>
            <a:ext cx="3843600" cy="3324300"/>
          </a:xfrm>
          <a:prstGeom prst="rect">
            <a:avLst/>
          </a:prstGeom>
          <a:noFill/>
          <a:ln>
            <a:noFill/>
          </a:ln>
        </p:spPr>
        <p:txBody>
          <a:bodyPr spcFirstLastPara="1" wrap="square" lIns="68575" tIns="34275" rIns="68575" bIns="34275" anchor="t" anchorCtr="0">
            <a:normAutofit/>
          </a:bodyPr>
          <a:lstStyle>
            <a:lvl1pPr marL="457200" lvl="0" indent="-323850" algn="l" rtl="0">
              <a:lnSpc>
                <a:spcPct val="114000"/>
              </a:lnSpc>
              <a:spcBef>
                <a:spcPts val="800"/>
              </a:spcBef>
              <a:spcAft>
                <a:spcPts val="0"/>
              </a:spcAft>
              <a:buClr>
                <a:schemeClr val="dk1"/>
              </a:buClr>
              <a:buSzPts val="1500"/>
              <a:buFont typeface="Arial"/>
              <a:buChar char="•"/>
              <a:defRPr sz="1800" b="0" i="0">
                <a:latin typeface="Arial"/>
                <a:ea typeface="Arial"/>
                <a:cs typeface="Arial"/>
                <a:sym typeface="Arial"/>
              </a:defRPr>
            </a:lvl1pPr>
            <a:lvl2pPr marL="914400" lvl="1" indent="-317500" algn="l" rtl="0">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2pPr>
            <a:lvl3pPr marL="1371600" lvl="2" indent="-317500" algn="l" rtl="0">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3pPr>
            <a:lvl4pPr marL="1828800" lvl="3" indent="-317500" algn="l" rtl="0">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4pPr>
            <a:lvl5pPr marL="2286000" lvl="4" indent="-317500" algn="l" rtl="0">
              <a:lnSpc>
                <a:spcPct val="114000"/>
              </a:lnSpc>
              <a:spcBef>
                <a:spcPts val="400"/>
              </a:spcBef>
              <a:spcAft>
                <a:spcPts val="0"/>
              </a:spcAft>
              <a:buClr>
                <a:srgbClr val="0066CC"/>
              </a:buClr>
              <a:buSzPts val="1400"/>
              <a:buFont typeface="Arial"/>
              <a:buAutoNum type="arabicPeriod"/>
              <a:defRPr sz="1400" b="0" i="0">
                <a:solidFill>
                  <a:srgbClr val="0066CC"/>
                </a:solidFill>
                <a:latin typeface="Arial"/>
                <a:ea typeface="Arial"/>
                <a:cs typeface="Arial"/>
                <a:sym typeface="Arial"/>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1">
  <p:cSld name="Section">
    <p:bg>
      <p:bgPr>
        <a:blipFill>
          <a:blip r:embed="rId2">
            <a:alphaModFix/>
          </a:blip>
          <a:stretch>
            <a:fillRect/>
          </a:stretch>
        </a:blipFill>
        <a:effectLst/>
      </p:bgPr>
    </p:bg>
    <p:spTree>
      <p:nvGrpSpPr>
        <p:cNvPr id="1" name="Shape 90"/>
        <p:cNvGrpSpPr/>
        <p:nvPr/>
      </p:nvGrpSpPr>
      <p:grpSpPr>
        <a:xfrm>
          <a:off x="0" y="0"/>
          <a:ext cx="0" cy="0"/>
          <a:chOff x="0" y="0"/>
          <a:chExt cx="0" cy="0"/>
        </a:xfrm>
      </p:grpSpPr>
      <p:sp>
        <p:nvSpPr>
          <p:cNvPr id="91" name="Google Shape;91;p22"/>
          <p:cNvSpPr txBox="1">
            <a:spLocks noGrp="1"/>
          </p:cNvSpPr>
          <p:nvPr>
            <p:ph type="title"/>
          </p:nvPr>
        </p:nvSpPr>
        <p:spPr>
          <a:xfrm>
            <a:off x="729095" y="1376316"/>
            <a:ext cx="7886700" cy="655200"/>
          </a:xfrm>
          <a:prstGeom prst="rect">
            <a:avLst/>
          </a:prstGeom>
          <a:noFill/>
          <a:ln>
            <a:noFill/>
          </a:ln>
        </p:spPr>
        <p:txBody>
          <a:bodyPr spcFirstLastPara="1" wrap="square" lIns="68575" tIns="34275" rIns="68575" bIns="34275" anchor="t" anchorCtr="0">
            <a:noAutofit/>
          </a:bodyPr>
          <a:lstStyle>
            <a:lvl1pPr lvl="0" algn="r" rtl="0">
              <a:lnSpc>
                <a:spcPct val="90000"/>
              </a:lnSpc>
              <a:spcBef>
                <a:spcPts val="0"/>
              </a:spcBef>
              <a:spcAft>
                <a:spcPts val="0"/>
              </a:spcAft>
              <a:buClr>
                <a:schemeClr val="dk1"/>
              </a:buClr>
              <a:buSzPts val="2400"/>
              <a:buFont typeface="Arial"/>
              <a:buNone/>
              <a:defRPr sz="2400" b="0" i="0">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2" name="Google Shape;92;p22"/>
          <p:cNvSpPr txBox="1">
            <a:spLocks noGrp="1"/>
          </p:cNvSpPr>
          <p:nvPr>
            <p:ph type="body" idx="1"/>
          </p:nvPr>
        </p:nvSpPr>
        <p:spPr>
          <a:xfrm>
            <a:off x="728663" y="1796142"/>
            <a:ext cx="7886700" cy="285900"/>
          </a:xfrm>
          <a:prstGeom prst="rect">
            <a:avLst/>
          </a:prstGeom>
          <a:noFill/>
          <a:ln>
            <a:noFill/>
          </a:ln>
        </p:spPr>
        <p:txBody>
          <a:bodyPr spcFirstLastPara="1" wrap="square" lIns="68575" tIns="34275" rIns="68575" bIns="34275" anchor="t" anchorCtr="0">
            <a:noAutofit/>
          </a:bodyPr>
          <a:lstStyle>
            <a:lvl1pPr marL="457200" lvl="0" indent="-228600" algn="r" rtl="0">
              <a:lnSpc>
                <a:spcPct val="90000"/>
              </a:lnSpc>
              <a:spcBef>
                <a:spcPts val="800"/>
              </a:spcBef>
              <a:spcAft>
                <a:spcPts val="0"/>
              </a:spcAft>
              <a:buClr>
                <a:srgbClr val="0066CC"/>
              </a:buClr>
              <a:buSzPts val="1800"/>
              <a:buNone/>
              <a:defRPr sz="1800" b="0" i="0">
                <a:solidFill>
                  <a:srgbClr val="0066CC"/>
                </a:solidFill>
                <a:latin typeface="Arial"/>
                <a:ea typeface="Arial"/>
                <a:cs typeface="Arial"/>
                <a:sym typeface="Arial"/>
              </a:defRPr>
            </a:lvl1pPr>
            <a:lvl2pPr marL="914400" lvl="1" indent="-342900" algn="l" rtl="0">
              <a:lnSpc>
                <a:spcPct val="90000"/>
              </a:lnSpc>
              <a:spcBef>
                <a:spcPts val="400"/>
              </a:spcBef>
              <a:spcAft>
                <a:spcPts val="0"/>
              </a:spcAft>
              <a:buClr>
                <a:schemeClr val="dk2"/>
              </a:buClr>
              <a:buSzPts val="1800"/>
              <a:buChar char="•"/>
              <a:defRPr>
                <a:solidFill>
                  <a:schemeClr val="dk2"/>
                </a:solidFill>
              </a:defRPr>
            </a:lvl2pPr>
            <a:lvl3pPr marL="1371600" lvl="2" indent="-323850" algn="l" rtl="0">
              <a:lnSpc>
                <a:spcPct val="90000"/>
              </a:lnSpc>
              <a:spcBef>
                <a:spcPts val="400"/>
              </a:spcBef>
              <a:spcAft>
                <a:spcPts val="0"/>
              </a:spcAft>
              <a:buClr>
                <a:schemeClr val="dk2"/>
              </a:buClr>
              <a:buSzPts val="1500"/>
              <a:buChar char="•"/>
              <a:defRPr>
                <a:solidFill>
                  <a:schemeClr val="dk2"/>
                </a:solidFill>
              </a:defRPr>
            </a:lvl3pPr>
            <a:lvl4pPr marL="1828800" lvl="3" indent="-317500" algn="l" rtl="0">
              <a:lnSpc>
                <a:spcPct val="90000"/>
              </a:lnSpc>
              <a:spcBef>
                <a:spcPts val="400"/>
              </a:spcBef>
              <a:spcAft>
                <a:spcPts val="0"/>
              </a:spcAft>
              <a:buClr>
                <a:schemeClr val="dk2"/>
              </a:buClr>
              <a:buSzPts val="1400"/>
              <a:buChar char="•"/>
              <a:defRPr>
                <a:solidFill>
                  <a:schemeClr val="dk2"/>
                </a:solidFill>
              </a:defRPr>
            </a:lvl4pPr>
            <a:lvl5pPr marL="2286000" lvl="4" indent="-317500" algn="l" rtl="0">
              <a:lnSpc>
                <a:spcPct val="90000"/>
              </a:lnSpc>
              <a:spcBef>
                <a:spcPts val="400"/>
              </a:spcBef>
              <a:spcAft>
                <a:spcPts val="0"/>
              </a:spcAft>
              <a:buClr>
                <a:schemeClr val="dk2"/>
              </a:buClr>
              <a:buSzPts val="1400"/>
              <a:buChar char="•"/>
              <a:defRPr>
                <a:solidFill>
                  <a:schemeClr val="dk2"/>
                </a:solidFill>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3" name="Google Shape;93;p22"/>
          <p:cNvSpPr txBox="1">
            <a:spLocks noGrp="1"/>
          </p:cNvSpPr>
          <p:nvPr>
            <p:ph type="sldNum" idx="12"/>
          </p:nvPr>
        </p:nvSpPr>
        <p:spPr>
          <a:xfrm>
            <a:off x="8634413" y="4660106"/>
            <a:ext cx="433500" cy="2739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Clr>
                <a:srgbClr val="464653"/>
              </a:buClr>
              <a:buSzPts val="1200"/>
              <a:buFont typeface="Arial"/>
              <a:buNone/>
              <a:defRPr sz="1200" b="0" i="0" u="none" strike="noStrike" cap="none">
                <a:solidFill>
                  <a:srgbClr val="464653"/>
                </a:solidFill>
                <a:latin typeface="Arial"/>
                <a:ea typeface="Arial"/>
                <a:cs typeface="Arial"/>
                <a:sym typeface="Arial"/>
              </a:defRPr>
            </a:lvl1pPr>
            <a:lvl2pPr marL="0" lvl="1" indent="0" algn="l" rtl="0">
              <a:spcBef>
                <a:spcPts val="0"/>
              </a:spcBef>
              <a:buClr>
                <a:srgbClr val="464653"/>
              </a:buClr>
              <a:buSzPts val="1200"/>
              <a:buFont typeface="Arial"/>
              <a:buNone/>
              <a:defRPr sz="1200" b="0" i="0" u="none" strike="noStrike" cap="none">
                <a:solidFill>
                  <a:srgbClr val="464653"/>
                </a:solidFill>
                <a:latin typeface="Arial"/>
                <a:ea typeface="Arial"/>
                <a:cs typeface="Arial"/>
                <a:sym typeface="Arial"/>
              </a:defRPr>
            </a:lvl2pPr>
            <a:lvl3pPr marL="0" lvl="2" indent="0" algn="l" rtl="0">
              <a:spcBef>
                <a:spcPts val="0"/>
              </a:spcBef>
              <a:buClr>
                <a:srgbClr val="464653"/>
              </a:buClr>
              <a:buSzPts val="1200"/>
              <a:buFont typeface="Arial"/>
              <a:buNone/>
              <a:defRPr sz="1200" b="0" i="0" u="none" strike="noStrike" cap="none">
                <a:solidFill>
                  <a:srgbClr val="464653"/>
                </a:solidFill>
                <a:latin typeface="Arial"/>
                <a:ea typeface="Arial"/>
                <a:cs typeface="Arial"/>
                <a:sym typeface="Arial"/>
              </a:defRPr>
            </a:lvl3pPr>
            <a:lvl4pPr marL="0" lvl="3" indent="0" algn="l" rtl="0">
              <a:spcBef>
                <a:spcPts val="0"/>
              </a:spcBef>
              <a:buClr>
                <a:srgbClr val="464653"/>
              </a:buClr>
              <a:buSzPts val="1200"/>
              <a:buFont typeface="Arial"/>
              <a:buNone/>
              <a:defRPr sz="1200" b="0" i="0" u="none" strike="noStrike" cap="none">
                <a:solidFill>
                  <a:srgbClr val="464653"/>
                </a:solidFill>
                <a:latin typeface="Arial"/>
                <a:ea typeface="Arial"/>
                <a:cs typeface="Arial"/>
                <a:sym typeface="Arial"/>
              </a:defRPr>
            </a:lvl4pPr>
            <a:lvl5pPr marL="0" lvl="4" indent="0" algn="l" rtl="0">
              <a:spcBef>
                <a:spcPts val="0"/>
              </a:spcBef>
              <a:buClr>
                <a:srgbClr val="464653"/>
              </a:buClr>
              <a:buSzPts val="1200"/>
              <a:buFont typeface="Arial"/>
              <a:buNone/>
              <a:defRPr sz="1200" b="0" i="0" u="none" strike="noStrike" cap="none">
                <a:solidFill>
                  <a:srgbClr val="464653"/>
                </a:solidFill>
                <a:latin typeface="Arial"/>
                <a:ea typeface="Arial"/>
                <a:cs typeface="Arial"/>
                <a:sym typeface="Arial"/>
              </a:defRPr>
            </a:lvl5pPr>
            <a:lvl6pPr marL="0" lvl="5" indent="0" algn="l" rtl="0">
              <a:spcBef>
                <a:spcPts val="0"/>
              </a:spcBef>
              <a:buClr>
                <a:srgbClr val="464653"/>
              </a:buClr>
              <a:buSzPts val="1200"/>
              <a:buFont typeface="Arial"/>
              <a:buNone/>
              <a:defRPr sz="1200" b="0" i="0" u="none" strike="noStrike" cap="none">
                <a:solidFill>
                  <a:srgbClr val="464653"/>
                </a:solidFill>
                <a:latin typeface="Arial"/>
                <a:ea typeface="Arial"/>
                <a:cs typeface="Arial"/>
                <a:sym typeface="Arial"/>
              </a:defRPr>
            </a:lvl6pPr>
            <a:lvl7pPr marL="0" lvl="6" indent="0" algn="l" rtl="0">
              <a:spcBef>
                <a:spcPts val="0"/>
              </a:spcBef>
              <a:buClr>
                <a:srgbClr val="464653"/>
              </a:buClr>
              <a:buSzPts val="1200"/>
              <a:buFont typeface="Arial"/>
              <a:buNone/>
              <a:defRPr sz="1200" b="0" i="0" u="none" strike="noStrike" cap="none">
                <a:solidFill>
                  <a:srgbClr val="464653"/>
                </a:solidFill>
                <a:latin typeface="Arial"/>
                <a:ea typeface="Arial"/>
                <a:cs typeface="Arial"/>
                <a:sym typeface="Arial"/>
              </a:defRPr>
            </a:lvl7pPr>
            <a:lvl8pPr marL="0" lvl="7" indent="0" algn="l" rtl="0">
              <a:spcBef>
                <a:spcPts val="0"/>
              </a:spcBef>
              <a:buClr>
                <a:srgbClr val="464653"/>
              </a:buClr>
              <a:buSzPts val="1200"/>
              <a:buFont typeface="Arial"/>
              <a:buNone/>
              <a:defRPr sz="1200" b="0" i="0" u="none" strike="noStrike" cap="none">
                <a:solidFill>
                  <a:srgbClr val="464653"/>
                </a:solidFill>
                <a:latin typeface="Arial"/>
                <a:ea typeface="Arial"/>
                <a:cs typeface="Arial"/>
                <a:sym typeface="Arial"/>
              </a:defRPr>
            </a:lvl8pPr>
            <a:lvl9pPr marL="0" lvl="8" indent="0" algn="l" rtl="0">
              <a:spcBef>
                <a:spcPts val="0"/>
              </a:spcBef>
              <a:buClr>
                <a:srgbClr val="464653"/>
              </a:buClr>
              <a:buSzPts val="1200"/>
              <a:buFont typeface="Arial"/>
              <a:buNone/>
              <a:defRPr sz="1200" b="0" i="0" u="none" strike="noStrike" cap="none">
                <a:solidFill>
                  <a:srgbClr val="464653"/>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ubtitle &amp; Content 1">
  <p:cSld name="Title, Subtitle &amp; Content">
    <p:bg>
      <p:bgPr>
        <a:blipFill>
          <a:blip r:embed="rId2">
            <a:alphaModFix/>
          </a:blip>
          <a:stretch>
            <a:fillRect/>
          </a:stretch>
        </a:blipFill>
        <a:effectLst/>
      </p:bgPr>
    </p:bg>
    <p:spTree>
      <p:nvGrpSpPr>
        <p:cNvPr id="1" name="Shape 94"/>
        <p:cNvGrpSpPr/>
        <p:nvPr/>
      </p:nvGrpSpPr>
      <p:grpSpPr>
        <a:xfrm>
          <a:off x="0" y="0"/>
          <a:ext cx="0" cy="0"/>
          <a:chOff x="0" y="0"/>
          <a:chExt cx="0" cy="0"/>
        </a:xfrm>
      </p:grpSpPr>
      <p:sp>
        <p:nvSpPr>
          <p:cNvPr id="95" name="Google Shape;95;p23"/>
          <p:cNvSpPr txBox="1">
            <a:spLocks noGrp="1"/>
          </p:cNvSpPr>
          <p:nvPr>
            <p:ph type="sldNum" idx="12"/>
          </p:nvPr>
        </p:nvSpPr>
        <p:spPr>
          <a:xfrm>
            <a:off x="8634413" y="4660106"/>
            <a:ext cx="433500" cy="2739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Clr>
                <a:srgbClr val="464653"/>
              </a:buClr>
              <a:buSzPts val="1200"/>
              <a:buFont typeface="Arial"/>
              <a:buNone/>
              <a:defRPr sz="1200" b="0" i="0" u="none" strike="noStrike" cap="none">
                <a:solidFill>
                  <a:srgbClr val="464653"/>
                </a:solidFill>
                <a:latin typeface="Arial"/>
                <a:ea typeface="Arial"/>
                <a:cs typeface="Arial"/>
                <a:sym typeface="Arial"/>
              </a:defRPr>
            </a:lvl1pPr>
            <a:lvl2pPr marL="0" lvl="1" indent="0" algn="l" rtl="0">
              <a:spcBef>
                <a:spcPts val="0"/>
              </a:spcBef>
              <a:buClr>
                <a:srgbClr val="464653"/>
              </a:buClr>
              <a:buSzPts val="1200"/>
              <a:buFont typeface="Arial"/>
              <a:buNone/>
              <a:defRPr sz="1200" b="0" i="0" u="none" strike="noStrike" cap="none">
                <a:solidFill>
                  <a:srgbClr val="464653"/>
                </a:solidFill>
                <a:latin typeface="Arial"/>
                <a:ea typeface="Arial"/>
                <a:cs typeface="Arial"/>
                <a:sym typeface="Arial"/>
              </a:defRPr>
            </a:lvl2pPr>
            <a:lvl3pPr marL="0" lvl="2" indent="0" algn="l" rtl="0">
              <a:spcBef>
                <a:spcPts val="0"/>
              </a:spcBef>
              <a:buClr>
                <a:srgbClr val="464653"/>
              </a:buClr>
              <a:buSzPts val="1200"/>
              <a:buFont typeface="Arial"/>
              <a:buNone/>
              <a:defRPr sz="1200" b="0" i="0" u="none" strike="noStrike" cap="none">
                <a:solidFill>
                  <a:srgbClr val="464653"/>
                </a:solidFill>
                <a:latin typeface="Arial"/>
                <a:ea typeface="Arial"/>
                <a:cs typeface="Arial"/>
                <a:sym typeface="Arial"/>
              </a:defRPr>
            </a:lvl3pPr>
            <a:lvl4pPr marL="0" lvl="3" indent="0" algn="l" rtl="0">
              <a:spcBef>
                <a:spcPts val="0"/>
              </a:spcBef>
              <a:buClr>
                <a:srgbClr val="464653"/>
              </a:buClr>
              <a:buSzPts val="1200"/>
              <a:buFont typeface="Arial"/>
              <a:buNone/>
              <a:defRPr sz="1200" b="0" i="0" u="none" strike="noStrike" cap="none">
                <a:solidFill>
                  <a:srgbClr val="464653"/>
                </a:solidFill>
                <a:latin typeface="Arial"/>
                <a:ea typeface="Arial"/>
                <a:cs typeface="Arial"/>
                <a:sym typeface="Arial"/>
              </a:defRPr>
            </a:lvl4pPr>
            <a:lvl5pPr marL="0" lvl="4" indent="0" algn="l" rtl="0">
              <a:spcBef>
                <a:spcPts val="0"/>
              </a:spcBef>
              <a:buClr>
                <a:srgbClr val="464653"/>
              </a:buClr>
              <a:buSzPts val="1200"/>
              <a:buFont typeface="Arial"/>
              <a:buNone/>
              <a:defRPr sz="1200" b="0" i="0" u="none" strike="noStrike" cap="none">
                <a:solidFill>
                  <a:srgbClr val="464653"/>
                </a:solidFill>
                <a:latin typeface="Arial"/>
                <a:ea typeface="Arial"/>
                <a:cs typeface="Arial"/>
                <a:sym typeface="Arial"/>
              </a:defRPr>
            </a:lvl5pPr>
            <a:lvl6pPr marL="0" lvl="5" indent="0" algn="l" rtl="0">
              <a:spcBef>
                <a:spcPts val="0"/>
              </a:spcBef>
              <a:buClr>
                <a:srgbClr val="464653"/>
              </a:buClr>
              <a:buSzPts val="1200"/>
              <a:buFont typeface="Arial"/>
              <a:buNone/>
              <a:defRPr sz="1200" b="0" i="0" u="none" strike="noStrike" cap="none">
                <a:solidFill>
                  <a:srgbClr val="464653"/>
                </a:solidFill>
                <a:latin typeface="Arial"/>
                <a:ea typeface="Arial"/>
                <a:cs typeface="Arial"/>
                <a:sym typeface="Arial"/>
              </a:defRPr>
            </a:lvl6pPr>
            <a:lvl7pPr marL="0" lvl="6" indent="0" algn="l" rtl="0">
              <a:spcBef>
                <a:spcPts val="0"/>
              </a:spcBef>
              <a:buClr>
                <a:srgbClr val="464653"/>
              </a:buClr>
              <a:buSzPts val="1200"/>
              <a:buFont typeface="Arial"/>
              <a:buNone/>
              <a:defRPr sz="1200" b="0" i="0" u="none" strike="noStrike" cap="none">
                <a:solidFill>
                  <a:srgbClr val="464653"/>
                </a:solidFill>
                <a:latin typeface="Arial"/>
                <a:ea typeface="Arial"/>
                <a:cs typeface="Arial"/>
                <a:sym typeface="Arial"/>
              </a:defRPr>
            </a:lvl7pPr>
            <a:lvl8pPr marL="0" lvl="7" indent="0" algn="l" rtl="0">
              <a:spcBef>
                <a:spcPts val="0"/>
              </a:spcBef>
              <a:buClr>
                <a:srgbClr val="464653"/>
              </a:buClr>
              <a:buSzPts val="1200"/>
              <a:buFont typeface="Arial"/>
              <a:buNone/>
              <a:defRPr sz="1200" b="0" i="0" u="none" strike="noStrike" cap="none">
                <a:solidFill>
                  <a:srgbClr val="464653"/>
                </a:solidFill>
                <a:latin typeface="Arial"/>
                <a:ea typeface="Arial"/>
                <a:cs typeface="Arial"/>
                <a:sym typeface="Arial"/>
              </a:defRPr>
            </a:lvl8pPr>
            <a:lvl9pPr marL="0" lvl="8" indent="0" algn="l" rtl="0">
              <a:spcBef>
                <a:spcPts val="0"/>
              </a:spcBef>
              <a:buClr>
                <a:srgbClr val="464653"/>
              </a:buClr>
              <a:buSzPts val="1200"/>
              <a:buFont typeface="Arial"/>
              <a:buNone/>
              <a:defRPr sz="1200" b="0" i="0" u="none" strike="noStrike" cap="none">
                <a:solidFill>
                  <a:srgbClr val="464653"/>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96" name="Google Shape;96;p23"/>
          <p:cNvSpPr txBox="1">
            <a:spLocks noGrp="1"/>
          </p:cNvSpPr>
          <p:nvPr>
            <p:ph type="body" idx="1"/>
          </p:nvPr>
        </p:nvSpPr>
        <p:spPr>
          <a:xfrm>
            <a:off x="637222" y="628650"/>
            <a:ext cx="7886700" cy="392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800"/>
              </a:spcBef>
              <a:spcAft>
                <a:spcPts val="0"/>
              </a:spcAft>
              <a:buClr>
                <a:srgbClr val="0066CC"/>
              </a:buClr>
              <a:buSzPts val="1700"/>
              <a:buNone/>
              <a:defRPr sz="1700" b="0" i="0">
                <a:solidFill>
                  <a:srgbClr val="0066CC"/>
                </a:solidFill>
                <a:latin typeface="Arial"/>
                <a:ea typeface="Arial"/>
                <a:cs typeface="Arial"/>
                <a:sym typeface="Arial"/>
              </a:defRPr>
            </a:lvl1pPr>
            <a:lvl2pPr marL="914400" lvl="1" indent="-342900" algn="l" rtl="0">
              <a:lnSpc>
                <a:spcPct val="90000"/>
              </a:lnSpc>
              <a:spcBef>
                <a:spcPts val="400"/>
              </a:spcBef>
              <a:spcAft>
                <a:spcPts val="0"/>
              </a:spcAft>
              <a:buClr>
                <a:schemeClr val="dk2"/>
              </a:buClr>
              <a:buSzPts val="1800"/>
              <a:buChar char="•"/>
              <a:defRPr>
                <a:solidFill>
                  <a:schemeClr val="dk2"/>
                </a:solidFill>
              </a:defRPr>
            </a:lvl2pPr>
            <a:lvl3pPr marL="1371600" lvl="2" indent="-323850" algn="l" rtl="0">
              <a:lnSpc>
                <a:spcPct val="90000"/>
              </a:lnSpc>
              <a:spcBef>
                <a:spcPts val="400"/>
              </a:spcBef>
              <a:spcAft>
                <a:spcPts val="0"/>
              </a:spcAft>
              <a:buClr>
                <a:schemeClr val="dk2"/>
              </a:buClr>
              <a:buSzPts val="1500"/>
              <a:buChar char="•"/>
              <a:defRPr>
                <a:solidFill>
                  <a:schemeClr val="dk2"/>
                </a:solidFill>
              </a:defRPr>
            </a:lvl3pPr>
            <a:lvl4pPr marL="1828800" lvl="3" indent="-317500" algn="l" rtl="0">
              <a:lnSpc>
                <a:spcPct val="90000"/>
              </a:lnSpc>
              <a:spcBef>
                <a:spcPts val="400"/>
              </a:spcBef>
              <a:spcAft>
                <a:spcPts val="0"/>
              </a:spcAft>
              <a:buClr>
                <a:schemeClr val="dk2"/>
              </a:buClr>
              <a:buSzPts val="1400"/>
              <a:buChar char="•"/>
              <a:defRPr>
                <a:solidFill>
                  <a:schemeClr val="dk2"/>
                </a:solidFill>
              </a:defRPr>
            </a:lvl4pPr>
            <a:lvl5pPr marL="2286000" lvl="4" indent="-317500" algn="l" rtl="0">
              <a:lnSpc>
                <a:spcPct val="90000"/>
              </a:lnSpc>
              <a:spcBef>
                <a:spcPts val="400"/>
              </a:spcBef>
              <a:spcAft>
                <a:spcPts val="0"/>
              </a:spcAft>
              <a:buClr>
                <a:schemeClr val="dk2"/>
              </a:buClr>
              <a:buSzPts val="1400"/>
              <a:buChar char="•"/>
              <a:defRPr>
                <a:solidFill>
                  <a:schemeClr val="dk2"/>
                </a:solidFill>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7" name="Google Shape;97;p23"/>
          <p:cNvSpPr txBox="1">
            <a:spLocks noGrp="1"/>
          </p:cNvSpPr>
          <p:nvPr>
            <p:ph type="title"/>
          </p:nvPr>
        </p:nvSpPr>
        <p:spPr>
          <a:xfrm>
            <a:off x="729095" y="260889"/>
            <a:ext cx="7886700" cy="6360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Clr>
                <a:schemeClr val="dk1"/>
              </a:buClr>
              <a:buSzPts val="2100"/>
              <a:buFont typeface="Arial"/>
              <a:buNone/>
              <a:defRPr sz="2100" b="0" i="0">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ubtitle &amp; Content 2">
  <p:cSld name="1_Title, Subtitle &amp; Content">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24"/>
          <p:cNvSpPr txBox="1">
            <a:spLocks noGrp="1"/>
          </p:cNvSpPr>
          <p:nvPr>
            <p:ph type="body" idx="1"/>
          </p:nvPr>
        </p:nvSpPr>
        <p:spPr>
          <a:xfrm>
            <a:off x="728663" y="1020893"/>
            <a:ext cx="7886700" cy="3324300"/>
          </a:xfrm>
          <a:prstGeom prst="rect">
            <a:avLst/>
          </a:prstGeom>
          <a:noFill/>
          <a:ln>
            <a:noFill/>
          </a:ln>
        </p:spPr>
        <p:txBody>
          <a:bodyPr spcFirstLastPara="1" wrap="square" lIns="68575" tIns="34275" rIns="68575" bIns="34275" anchor="t" anchorCtr="0">
            <a:normAutofit/>
          </a:bodyPr>
          <a:lstStyle>
            <a:lvl1pPr marL="457200" lvl="0" indent="-323850" algn="l" rtl="0">
              <a:lnSpc>
                <a:spcPct val="114000"/>
              </a:lnSpc>
              <a:spcBef>
                <a:spcPts val="800"/>
              </a:spcBef>
              <a:spcAft>
                <a:spcPts val="0"/>
              </a:spcAft>
              <a:buClr>
                <a:schemeClr val="dk1"/>
              </a:buClr>
              <a:buSzPts val="1500"/>
              <a:buChar char="•"/>
              <a:defRPr sz="1500" b="0" i="0">
                <a:latin typeface="Arial"/>
                <a:ea typeface="Arial"/>
                <a:cs typeface="Arial"/>
                <a:sym typeface="Arial"/>
              </a:defRPr>
            </a:lvl1pPr>
            <a:lvl2pPr marL="914400" lvl="1" indent="-317500" algn="l" rtl="0">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2pPr>
            <a:lvl3pPr marL="1371600" lvl="2" indent="-317500" algn="l" rtl="0">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3pPr>
            <a:lvl4pPr marL="1828800" lvl="3" indent="-317500" algn="l" rtl="0">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4pPr>
            <a:lvl5pPr marL="2286000" lvl="4" indent="-317500" algn="l" rtl="0">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0" name="Google Shape;100;p24"/>
          <p:cNvSpPr txBox="1">
            <a:spLocks noGrp="1"/>
          </p:cNvSpPr>
          <p:nvPr>
            <p:ph type="sldNum" idx="12"/>
          </p:nvPr>
        </p:nvSpPr>
        <p:spPr>
          <a:xfrm>
            <a:off x="8634413" y="4660106"/>
            <a:ext cx="433500" cy="2739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Clr>
                <a:srgbClr val="464653"/>
              </a:buClr>
              <a:buSzPts val="1200"/>
              <a:buFont typeface="Arial"/>
              <a:buNone/>
              <a:defRPr sz="1200" b="0" i="0" u="none" strike="noStrike" cap="none">
                <a:solidFill>
                  <a:srgbClr val="464653"/>
                </a:solidFill>
                <a:latin typeface="Arial"/>
                <a:ea typeface="Arial"/>
                <a:cs typeface="Arial"/>
                <a:sym typeface="Arial"/>
              </a:defRPr>
            </a:lvl1pPr>
            <a:lvl2pPr marL="0" lvl="1" indent="0" algn="l" rtl="0">
              <a:spcBef>
                <a:spcPts val="0"/>
              </a:spcBef>
              <a:buClr>
                <a:srgbClr val="464653"/>
              </a:buClr>
              <a:buSzPts val="1200"/>
              <a:buFont typeface="Arial"/>
              <a:buNone/>
              <a:defRPr sz="1200" b="0" i="0" u="none" strike="noStrike" cap="none">
                <a:solidFill>
                  <a:srgbClr val="464653"/>
                </a:solidFill>
                <a:latin typeface="Arial"/>
                <a:ea typeface="Arial"/>
                <a:cs typeface="Arial"/>
                <a:sym typeface="Arial"/>
              </a:defRPr>
            </a:lvl2pPr>
            <a:lvl3pPr marL="0" lvl="2" indent="0" algn="l" rtl="0">
              <a:spcBef>
                <a:spcPts val="0"/>
              </a:spcBef>
              <a:buClr>
                <a:srgbClr val="464653"/>
              </a:buClr>
              <a:buSzPts val="1200"/>
              <a:buFont typeface="Arial"/>
              <a:buNone/>
              <a:defRPr sz="1200" b="0" i="0" u="none" strike="noStrike" cap="none">
                <a:solidFill>
                  <a:srgbClr val="464653"/>
                </a:solidFill>
                <a:latin typeface="Arial"/>
                <a:ea typeface="Arial"/>
                <a:cs typeface="Arial"/>
                <a:sym typeface="Arial"/>
              </a:defRPr>
            </a:lvl3pPr>
            <a:lvl4pPr marL="0" lvl="3" indent="0" algn="l" rtl="0">
              <a:spcBef>
                <a:spcPts val="0"/>
              </a:spcBef>
              <a:buClr>
                <a:srgbClr val="464653"/>
              </a:buClr>
              <a:buSzPts val="1200"/>
              <a:buFont typeface="Arial"/>
              <a:buNone/>
              <a:defRPr sz="1200" b="0" i="0" u="none" strike="noStrike" cap="none">
                <a:solidFill>
                  <a:srgbClr val="464653"/>
                </a:solidFill>
                <a:latin typeface="Arial"/>
                <a:ea typeface="Arial"/>
                <a:cs typeface="Arial"/>
                <a:sym typeface="Arial"/>
              </a:defRPr>
            </a:lvl4pPr>
            <a:lvl5pPr marL="0" lvl="4" indent="0" algn="l" rtl="0">
              <a:spcBef>
                <a:spcPts val="0"/>
              </a:spcBef>
              <a:buClr>
                <a:srgbClr val="464653"/>
              </a:buClr>
              <a:buSzPts val="1200"/>
              <a:buFont typeface="Arial"/>
              <a:buNone/>
              <a:defRPr sz="1200" b="0" i="0" u="none" strike="noStrike" cap="none">
                <a:solidFill>
                  <a:srgbClr val="464653"/>
                </a:solidFill>
                <a:latin typeface="Arial"/>
                <a:ea typeface="Arial"/>
                <a:cs typeface="Arial"/>
                <a:sym typeface="Arial"/>
              </a:defRPr>
            </a:lvl5pPr>
            <a:lvl6pPr marL="0" lvl="5" indent="0" algn="l" rtl="0">
              <a:spcBef>
                <a:spcPts val="0"/>
              </a:spcBef>
              <a:buClr>
                <a:srgbClr val="464653"/>
              </a:buClr>
              <a:buSzPts val="1200"/>
              <a:buFont typeface="Arial"/>
              <a:buNone/>
              <a:defRPr sz="1200" b="0" i="0" u="none" strike="noStrike" cap="none">
                <a:solidFill>
                  <a:srgbClr val="464653"/>
                </a:solidFill>
                <a:latin typeface="Arial"/>
                <a:ea typeface="Arial"/>
                <a:cs typeface="Arial"/>
                <a:sym typeface="Arial"/>
              </a:defRPr>
            </a:lvl6pPr>
            <a:lvl7pPr marL="0" lvl="6" indent="0" algn="l" rtl="0">
              <a:spcBef>
                <a:spcPts val="0"/>
              </a:spcBef>
              <a:buClr>
                <a:srgbClr val="464653"/>
              </a:buClr>
              <a:buSzPts val="1200"/>
              <a:buFont typeface="Arial"/>
              <a:buNone/>
              <a:defRPr sz="1200" b="0" i="0" u="none" strike="noStrike" cap="none">
                <a:solidFill>
                  <a:srgbClr val="464653"/>
                </a:solidFill>
                <a:latin typeface="Arial"/>
                <a:ea typeface="Arial"/>
                <a:cs typeface="Arial"/>
                <a:sym typeface="Arial"/>
              </a:defRPr>
            </a:lvl7pPr>
            <a:lvl8pPr marL="0" lvl="7" indent="0" algn="l" rtl="0">
              <a:spcBef>
                <a:spcPts val="0"/>
              </a:spcBef>
              <a:buClr>
                <a:srgbClr val="464653"/>
              </a:buClr>
              <a:buSzPts val="1200"/>
              <a:buFont typeface="Arial"/>
              <a:buNone/>
              <a:defRPr sz="1200" b="0" i="0" u="none" strike="noStrike" cap="none">
                <a:solidFill>
                  <a:srgbClr val="464653"/>
                </a:solidFill>
                <a:latin typeface="Arial"/>
                <a:ea typeface="Arial"/>
                <a:cs typeface="Arial"/>
                <a:sym typeface="Arial"/>
              </a:defRPr>
            </a:lvl8pPr>
            <a:lvl9pPr marL="0" lvl="8" indent="0" algn="l" rtl="0">
              <a:spcBef>
                <a:spcPts val="0"/>
              </a:spcBef>
              <a:buClr>
                <a:srgbClr val="464653"/>
              </a:buClr>
              <a:buSzPts val="1200"/>
              <a:buFont typeface="Arial"/>
              <a:buNone/>
              <a:defRPr sz="1200" b="0" i="0" u="none" strike="noStrike" cap="none">
                <a:solidFill>
                  <a:srgbClr val="464653"/>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101" name="Google Shape;101;p24"/>
          <p:cNvSpPr txBox="1">
            <a:spLocks noGrp="1"/>
          </p:cNvSpPr>
          <p:nvPr>
            <p:ph type="body" idx="2"/>
          </p:nvPr>
        </p:nvSpPr>
        <p:spPr>
          <a:xfrm>
            <a:off x="637222" y="628650"/>
            <a:ext cx="7886700" cy="392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800"/>
              </a:spcBef>
              <a:spcAft>
                <a:spcPts val="0"/>
              </a:spcAft>
              <a:buClr>
                <a:srgbClr val="0066CC"/>
              </a:buClr>
              <a:buSzPts val="1700"/>
              <a:buNone/>
              <a:defRPr sz="1700" b="0" i="0">
                <a:solidFill>
                  <a:srgbClr val="0066CC"/>
                </a:solidFill>
                <a:latin typeface="Arial"/>
                <a:ea typeface="Arial"/>
                <a:cs typeface="Arial"/>
                <a:sym typeface="Arial"/>
              </a:defRPr>
            </a:lvl1pPr>
            <a:lvl2pPr marL="914400" lvl="1" indent="-342900" algn="l" rtl="0">
              <a:lnSpc>
                <a:spcPct val="90000"/>
              </a:lnSpc>
              <a:spcBef>
                <a:spcPts val="400"/>
              </a:spcBef>
              <a:spcAft>
                <a:spcPts val="0"/>
              </a:spcAft>
              <a:buClr>
                <a:schemeClr val="dk2"/>
              </a:buClr>
              <a:buSzPts val="1800"/>
              <a:buChar char="•"/>
              <a:defRPr>
                <a:solidFill>
                  <a:schemeClr val="dk2"/>
                </a:solidFill>
              </a:defRPr>
            </a:lvl2pPr>
            <a:lvl3pPr marL="1371600" lvl="2" indent="-323850" algn="l" rtl="0">
              <a:lnSpc>
                <a:spcPct val="90000"/>
              </a:lnSpc>
              <a:spcBef>
                <a:spcPts val="400"/>
              </a:spcBef>
              <a:spcAft>
                <a:spcPts val="0"/>
              </a:spcAft>
              <a:buClr>
                <a:schemeClr val="dk2"/>
              </a:buClr>
              <a:buSzPts val="1500"/>
              <a:buChar char="•"/>
              <a:defRPr>
                <a:solidFill>
                  <a:schemeClr val="dk2"/>
                </a:solidFill>
              </a:defRPr>
            </a:lvl3pPr>
            <a:lvl4pPr marL="1828800" lvl="3" indent="-317500" algn="l" rtl="0">
              <a:lnSpc>
                <a:spcPct val="90000"/>
              </a:lnSpc>
              <a:spcBef>
                <a:spcPts val="400"/>
              </a:spcBef>
              <a:spcAft>
                <a:spcPts val="0"/>
              </a:spcAft>
              <a:buClr>
                <a:schemeClr val="dk2"/>
              </a:buClr>
              <a:buSzPts val="1400"/>
              <a:buChar char="•"/>
              <a:defRPr>
                <a:solidFill>
                  <a:schemeClr val="dk2"/>
                </a:solidFill>
              </a:defRPr>
            </a:lvl4pPr>
            <a:lvl5pPr marL="2286000" lvl="4" indent="-317500" algn="l" rtl="0">
              <a:lnSpc>
                <a:spcPct val="90000"/>
              </a:lnSpc>
              <a:spcBef>
                <a:spcPts val="400"/>
              </a:spcBef>
              <a:spcAft>
                <a:spcPts val="0"/>
              </a:spcAft>
              <a:buClr>
                <a:schemeClr val="dk2"/>
              </a:buClr>
              <a:buSzPts val="1400"/>
              <a:buChar char="•"/>
              <a:defRPr>
                <a:solidFill>
                  <a:schemeClr val="dk2"/>
                </a:solidFill>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2" name="Google Shape;102;p24"/>
          <p:cNvSpPr txBox="1">
            <a:spLocks noGrp="1"/>
          </p:cNvSpPr>
          <p:nvPr>
            <p:ph type="title"/>
          </p:nvPr>
        </p:nvSpPr>
        <p:spPr>
          <a:xfrm>
            <a:off x="729095" y="260889"/>
            <a:ext cx="7886700" cy="7599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Clr>
                <a:schemeClr val="dk1"/>
              </a:buClr>
              <a:buSzPts val="2100"/>
              <a:buFont typeface="Arial"/>
              <a:buNone/>
              <a:defRPr sz="2100" b="0" i="0">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Subtitle &amp; Content 1">
  <p:cSld name="2_Title, Subtitle &amp; Content 2_1">
    <p:bg>
      <p:bgPr>
        <a:blipFill>
          <a:blip r:embed="rId2">
            <a:alphaModFix/>
          </a:blip>
          <a:stretch>
            <a:fillRect/>
          </a:stretch>
        </a:blipFill>
        <a:effectLst/>
      </p:bgPr>
    </p:bg>
    <p:spTree>
      <p:nvGrpSpPr>
        <p:cNvPr id="1" name="Shape 103"/>
        <p:cNvGrpSpPr/>
        <p:nvPr/>
      </p:nvGrpSpPr>
      <p:grpSpPr>
        <a:xfrm>
          <a:off x="0" y="0"/>
          <a:ext cx="0" cy="0"/>
          <a:chOff x="0" y="0"/>
          <a:chExt cx="0" cy="0"/>
        </a:xfrm>
      </p:grpSpPr>
      <p:sp>
        <p:nvSpPr>
          <p:cNvPr id="104" name="Google Shape;104;p25"/>
          <p:cNvSpPr txBox="1">
            <a:spLocks noGrp="1"/>
          </p:cNvSpPr>
          <p:nvPr>
            <p:ph type="title"/>
          </p:nvPr>
        </p:nvSpPr>
        <p:spPr>
          <a:xfrm>
            <a:off x="729095" y="260889"/>
            <a:ext cx="7886700" cy="6552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Clr>
                <a:schemeClr val="dk1"/>
              </a:buClr>
              <a:buSzPts val="2100"/>
              <a:buFont typeface="Arial"/>
              <a:buNone/>
              <a:defRPr sz="2100" b="0" i="0">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5" name="Google Shape;105;p25"/>
          <p:cNvSpPr txBox="1">
            <a:spLocks noGrp="1"/>
          </p:cNvSpPr>
          <p:nvPr>
            <p:ph type="body" idx="1"/>
          </p:nvPr>
        </p:nvSpPr>
        <p:spPr>
          <a:xfrm>
            <a:off x="728663" y="1020893"/>
            <a:ext cx="3843600" cy="3324300"/>
          </a:xfrm>
          <a:prstGeom prst="rect">
            <a:avLst/>
          </a:prstGeom>
          <a:noFill/>
          <a:ln>
            <a:noFill/>
          </a:ln>
        </p:spPr>
        <p:txBody>
          <a:bodyPr spcFirstLastPara="1" wrap="square" lIns="68575" tIns="34275" rIns="68575" bIns="34275" anchor="t" anchorCtr="0">
            <a:normAutofit/>
          </a:bodyPr>
          <a:lstStyle>
            <a:lvl1pPr marL="457200" lvl="0" indent="-323850" algn="l" rtl="0">
              <a:lnSpc>
                <a:spcPct val="114000"/>
              </a:lnSpc>
              <a:spcBef>
                <a:spcPts val="800"/>
              </a:spcBef>
              <a:spcAft>
                <a:spcPts val="0"/>
              </a:spcAft>
              <a:buClr>
                <a:schemeClr val="dk1"/>
              </a:buClr>
              <a:buSzPts val="1500"/>
              <a:buChar char="•"/>
              <a:defRPr sz="1500" b="0" i="0">
                <a:latin typeface="Raleway"/>
                <a:ea typeface="Raleway"/>
                <a:cs typeface="Raleway"/>
                <a:sym typeface="Raleway"/>
              </a:defRPr>
            </a:lvl1pPr>
            <a:lvl2pPr marL="914400" lvl="1" indent="-317500" algn="l" rtl="0">
              <a:lnSpc>
                <a:spcPct val="114000"/>
              </a:lnSpc>
              <a:spcBef>
                <a:spcPts val="400"/>
              </a:spcBef>
              <a:spcAft>
                <a:spcPts val="0"/>
              </a:spcAft>
              <a:buClr>
                <a:srgbClr val="0066CC"/>
              </a:buClr>
              <a:buSzPts val="1400"/>
              <a:buChar char="•"/>
              <a:defRPr sz="1400" b="0" i="0">
                <a:solidFill>
                  <a:srgbClr val="0066CC"/>
                </a:solidFill>
                <a:latin typeface="Raleway Light"/>
                <a:ea typeface="Raleway Light"/>
                <a:cs typeface="Raleway Light"/>
                <a:sym typeface="Raleway Light"/>
              </a:defRPr>
            </a:lvl2pPr>
            <a:lvl3pPr marL="1371600" lvl="2" indent="-317500" algn="l" rtl="0">
              <a:lnSpc>
                <a:spcPct val="114000"/>
              </a:lnSpc>
              <a:spcBef>
                <a:spcPts val="400"/>
              </a:spcBef>
              <a:spcAft>
                <a:spcPts val="0"/>
              </a:spcAft>
              <a:buClr>
                <a:srgbClr val="0066CC"/>
              </a:buClr>
              <a:buSzPts val="1400"/>
              <a:buChar char="•"/>
              <a:defRPr sz="1400" b="0" i="0">
                <a:solidFill>
                  <a:srgbClr val="0066CC"/>
                </a:solidFill>
                <a:latin typeface="Raleway Light"/>
                <a:ea typeface="Raleway Light"/>
                <a:cs typeface="Raleway Light"/>
                <a:sym typeface="Raleway Light"/>
              </a:defRPr>
            </a:lvl3pPr>
            <a:lvl4pPr marL="1828800" lvl="3" indent="-317500" algn="l" rtl="0">
              <a:lnSpc>
                <a:spcPct val="114000"/>
              </a:lnSpc>
              <a:spcBef>
                <a:spcPts val="400"/>
              </a:spcBef>
              <a:spcAft>
                <a:spcPts val="0"/>
              </a:spcAft>
              <a:buClr>
                <a:srgbClr val="0066CC"/>
              </a:buClr>
              <a:buSzPts val="1400"/>
              <a:buChar char="•"/>
              <a:defRPr sz="1400" b="0" i="0">
                <a:solidFill>
                  <a:srgbClr val="0066CC"/>
                </a:solidFill>
                <a:latin typeface="Raleway Light"/>
                <a:ea typeface="Raleway Light"/>
                <a:cs typeface="Raleway Light"/>
                <a:sym typeface="Raleway Light"/>
              </a:defRPr>
            </a:lvl4pPr>
            <a:lvl5pPr marL="2286000" lvl="4" indent="-317500" algn="l" rtl="0">
              <a:lnSpc>
                <a:spcPct val="114000"/>
              </a:lnSpc>
              <a:spcBef>
                <a:spcPts val="400"/>
              </a:spcBef>
              <a:spcAft>
                <a:spcPts val="0"/>
              </a:spcAft>
              <a:buClr>
                <a:srgbClr val="0066CC"/>
              </a:buClr>
              <a:buSzPts val="1400"/>
              <a:buChar char="•"/>
              <a:defRPr sz="1400" b="0" i="0">
                <a:solidFill>
                  <a:srgbClr val="0066CC"/>
                </a:solidFill>
                <a:latin typeface="Raleway Light"/>
                <a:ea typeface="Raleway Light"/>
                <a:cs typeface="Raleway Light"/>
                <a:sym typeface="Raleway Light"/>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6" name="Google Shape;106;p25"/>
          <p:cNvSpPr txBox="1">
            <a:spLocks noGrp="1"/>
          </p:cNvSpPr>
          <p:nvPr>
            <p:ph type="sldNum" idx="12"/>
          </p:nvPr>
        </p:nvSpPr>
        <p:spPr>
          <a:xfrm>
            <a:off x="8634413" y="4660106"/>
            <a:ext cx="433500" cy="2739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Clr>
                <a:srgbClr val="464653"/>
              </a:buClr>
              <a:buSzPts val="1200"/>
              <a:buFont typeface="Arial"/>
              <a:buNone/>
              <a:defRPr sz="1200" b="0" i="0" u="none" strike="noStrike" cap="none">
                <a:solidFill>
                  <a:srgbClr val="464653"/>
                </a:solidFill>
                <a:latin typeface="Arial"/>
                <a:ea typeface="Arial"/>
                <a:cs typeface="Arial"/>
                <a:sym typeface="Arial"/>
              </a:defRPr>
            </a:lvl1pPr>
            <a:lvl2pPr marL="0" lvl="1" indent="0" algn="l" rtl="0">
              <a:spcBef>
                <a:spcPts val="0"/>
              </a:spcBef>
              <a:buClr>
                <a:srgbClr val="464653"/>
              </a:buClr>
              <a:buSzPts val="1200"/>
              <a:buFont typeface="Arial"/>
              <a:buNone/>
              <a:defRPr sz="1200" b="0" i="0" u="none" strike="noStrike" cap="none">
                <a:solidFill>
                  <a:srgbClr val="464653"/>
                </a:solidFill>
                <a:latin typeface="Arial"/>
                <a:ea typeface="Arial"/>
                <a:cs typeface="Arial"/>
                <a:sym typeface="Arial"/>
              </a:defRPr>
            </a:lvl2pPr>
            <a:lvl3pPr marL="0" lvl="2" indent="0" algn="l" rtl="0">
              <a:spcBef>
                <a:spcPts val="0"/>
              </a:spcBef>
              <a:buClr>
                <a:srgbClr val="464653"/>
              </a:buClr>
              <a:buSzPts val="1200"/>
              <a:buFont typeface="Arial"/>
              <a:buNone/>
              <a:defRPr sz="1200" b="0" i="0" u="none" strike="noStrike" cap="none">
                <a:solidFill>
                  <a:srgbClr val="464653"/>
                </a:solidFill>
                <a:latin typeface="Arial"/>
                <a:ea typeface="Arial"/>
                <a:cs typeface="Arial"/>
                <a:sym typeface="Arial"/>
              </a:defRPr>
            </a:lvl3pPr>
            <a:lvl4pPr marL="0" lvl="3" indent="0" algn="l" rtl="0">
              <a:spcBef>
                <a:spcPts val="0"/>
              </a:spcBef>
              <a:buClr>
                <a:srgbClr val="464653"/>
              </a:buClr>
              <a:buSzPts val="1200"/>
              <a:buFont typeface="Arial"/>
              <a:buNone/>
              <a:defRPr sz="1200" b="0" i="0" u="none" strike="noStrike" cap="none">
                <a:solidFill>
                  <a:srgbClr val="464653"/>
                </a:solidFill>
                <a:latin typeface="Arial"/>
                <a:ea typeface="Arial"/>
                <a:cs typeface="Arial"/>
                <a:sym typeface="Arial"/>
              </a:defRPr>
            </a:lvl4pPr>
            <a:lvl5pPr marL="0" lvl="4" indent="0" algn="l" rtl="0">
              <a:spcBef>
                <a:spcPts val="0"/>
              </a:spcBef>
              <a:buClr>
                <a:srgbClr val="464653"/>
              </a:buClr>
              <a:buSzPts val="1200"/>
              <a:buFont typeface="Arial"/>
              <a:buNone/>
              <a:defRPr sz="1200" b="0" i="0" u="none" strike="noStrike" cap="none">
                <a:solidFill>
                  <a:srgbClr val="464653"/>
                </a:solidFill>
                <a:latin typeface="Arial"/>
                <a:ea typeface="Arial"/>
                <a:cs typeface="Arial"/>
                <a:sym typeface="Arial"/>
              </a:defRPr>
            </a:lvl5pPr>
            <a:lvl6pPr marL="0" lvl="5" indent="0" algn="l" rtl="0">
              <a:spcBef>
                <a:spcPts val="0"/>
              </a:spcBef>
              <a:buClr>
                <a:srgbClr val="464653"/>
              </a:buClr>
              <a:buSzPts val="1200"/>
              <a:buFont typeface="Arial"/>
              <a:buNone/>
              <a:defRPr sz="1200" b="0" i="0" u="none" strike="noStrike" cap="none">
                <a:solidFill>
                  <a:srgbClr val="464653"/>
                </a:solidFill>
                <a:latin typeface="Arial"/>
                <a:ea typeface="Arial"/>
                <a:cs typeface="Arial"/>
                <a:sym typeface="Arial"/>
              </a:defRPr>
            </a:lvl6pPr>
            <a:lvl7pPr marL="0" lvl="6" indent="0" algn="l" rtl="0">
              <a:spcBef>
                <a:spcPts val="0"/>
              </a:spcBef>
              <a:buClr>
                <a:srgbClr val="464653"/>
              </a:buClr>
              <a:buSzPts val="1200"/>
              <a:buFont typeface="Arial"/>
              <a:buNone/>
              <a:defRPr sz="1200" b="0" i="0" u="none" strike="noStrike" cap="none">
                <a:solidFill>
                  <a:srgbClr val="464653"/>
                </a:solidFill>
                <a:latin typeface="Arial"/>
                <a:ea typeface="Arial"/>
                <a:cs typeface="Arial"/>
                <a:sym typeface="Arial"/>
              </a:defRPr>
            </a:lvl7pPr>
            <a:lvl8pPr marL="0" lvl="7" indent="0" algn="l" rtl="0">
              <a:spcBef>
                <a:spcPts val="0"/>
              </a:spcBef>
              <a:buClr>
                <a:srgbClr val="464653"/>
              </a:buClr>
              <a:buSzPts val="1200"/>
              <a:buFont typeface="Arial"/>
              <a:buNone/>
              <a:defRPr sz="1200" b="0" i="0" u="none" strike="noStrike" cap="none">
                <a:solidFill>
                  <a:srgbClr val="464653"/>
                </a:solidFill>
                <a:latin typeface="Arial"/>
                <a:ea typeface="Arial"/>
                <a:cs typeface="Arial"/>
                <a:sym typeface="Arial"/>
              </a:defRPr>
            </a:lvl8pPr>
            <a:lvl9pPr marL="0" lvl="8" indent="0" algn="l" rtl="0">
              <a:spcBef>
                <a:spcPts val="0"/>
              </a:spcBef>
              <a:buClr>
                <a:srgbClr val="464653"/>
              </a:buClr>
              <a:buSzPts val="1200"/>
              <a:buFont typeface="Arial"/>
              <a:buNone/>
              <a:defRPr sz="1200" b="0" i="0" u="none" strike="noStrike" cap="none">
                <a:solidFill>
                  <a:srgbClr val="464653"/>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107" name="Google Shape;107;p25"/>
          <p:cNvSpPr txBox="1">
            <a:spLocks noGrp="1"/>
          </p:cNvSpPr>
          <p:nvPr>
            <p:ph type="body" idx="2"/>
          </p:nvPr>
        </p:nvSpPr>
        <p:spPr>
          <a:xfrm>
            <a:off x="637222" y="628650"/>
            <a:ext cx="7886700" cy="392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800"/>
              </a:spcBef>
              <a:spcAft>
                <a:spcPts val="0"/>
              </a:spcAft>
              <a:buClr>
                <a:srgbClr val="0066CC"/>
              </a:buClr>
              <a:buSzPts val="1700"/>
              <a:buNone/>
              <a:defRPr sz="1700" b="0" i="0">
                <a:solidFill>
                  <a:srgbClr val="0066CC"/>
                </a:solidFill>
                <a:latin typeface="Arial"/>
                <a:ea typeface="Arial"/>
                <a:cs typeface="Arial"/>
                <a:sym typeface="Arial"/>
              </a:defRPr>
            </a:lvl1pPr>
            <a:lvl2pPr marL="914400" lvl="1" indent="-342900" algn="l" rtl="0">
              <a:lnSpc>
                <a:spcPct val="90000"/>
              </a:lnSpc>
              <a:spcBef>
                <a:spcPts val="400"/>
              </a:spcBef>
              <a:spcAft>
                <a:spcPts val="0"/>
              </a:spcAft>
              <a:buClr>
                <a:schemeClr val="dk2"/>
              </a:buClr>
              <a:buSzPts val="1800"/>
              <a:buChar char="•"/>
              <a:defRPr>
                <a:solidFill>
                  <a:schemeClr val="dk2"/>
                </a:solidFill>
              </a:defRPr>
            </a:lvl2pPr>
            <a:lvl3pPr marL="1371600" lvl="2" indent="-323850" algn="l" rtl="0">
              <a:lnSpc>
                <a:spcPct val="90000"/>
              </a:lnSpc>
              <a:spcBef>
                <a:spcPts val="400"/>
              </a:spcBef>
              <a:spcAft>
                <a:spcPts val="0"/>
              </a:spcAft>
              <a:buClr>
                <a:schemeClr val="dk2"/>
              </a:buClr>
              <a:buSzPts val="1500"/>
              <a:buChar char="•"/>
              <a:defRPr>
                <a:solidFill>
                  <a:schemeClr val="dk2"/>
                </a:solidFill>
              </a:defRPr>
            </a:lvl3pPr>
            <a:lvl4pPr marL="1828800" lvl="3" indent="-317500" algn="l" rtl="0">
              <a:lnSpc>
                <a:spcPct val="90000"/>
              </a:lnSpc>
              <a:spcBef>
                <a:spcPts val="400"/>
              </a:spcBef>
              <a:spcAft>
                <a:spcPts val="0"/>
              </a:spcAft>
              <a:buClr>
                <a:schemeClr val="dk2"/>
              </a:buClr>
              <a:buSzPts val="1400"/>
              <a:buChar char="•"/>
              <a:defRPr>
                <a:solidFill>
                  <a:schemeClr val="dk2"/>
                </a:solidFill>
              </a:defRPr>
            </a:lvl4pPr>
            <a:lvl5pPr marL="2286000" lvl="4" indent="-317500" algn="l" rtl="0">
              <a:lnSpc>
                <a:spcPct val="90000"/>
              </a:lnSpc>
              <a:spcBef>
                <a:spcPts val="400"/>
              </a:spcBef>
              <a:spcAft>
                <a:spcPts val="0"/>
              </a:spcAft>
              <a:buClr>
                <a:schemeClr val="dk2"/>
              </a:buClr>
              <a:buSzPts val="1400"/>
              <a:buChar char="•"/>
              <a:defRPr>
                <a:solidFill>
                  <a:schemeClr val="dk2"/>
                </a:solidFill>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8" name="Google Shape;108;p25"/>
          <p:cNvSpPr txBox="1">
            <a:spLocks noGrp="1"/>
          </p:cNvSpPr>
          <p:nvPr>
            <p:ph type="body" idx="3"/>
          </p:nvPr>
        </p:nvSpPr>
        <p:spPr>
          <a:xfrm>
            <a:off x="4791075" y="1020893"/>
            <a:ext cx="3843600" cy="3324300"/>
          </a:xfrm>
          <a:prstGeom prst="rect">
            <a:avLst/>
          </a:prstGeom>
          <a:noFill/>
          <a:ln>
            <a:noFill/>
          </a:ln>
        </p:spPr>
        <p:txBody>
          <a:bodyPr spcFirstLastPara="1" wrap="square" lIns="68575" tIns="34275" rIns="68575" bIns="34275" anchor="t" anchorCtr="0">
            <a:normAutofit/>
          </a:bodyPr>
          <a:lstStyle>
            <a:lvl1pPr marL="457200" lvl="0" indent="-323850" algn="l" rtl="0">
              <a:lnSpc>
                <a:spcPct val="114000"/>
              </a:lnSpc>
              <a:spcBef>
                <a:spcPts val="800"/>
              </a:spcBef>
              <a:spcAft>
                <a:spcPts val="0"/>
              </a:spcAft>
              <a:buClr>
                <a:schemeClr val="dk1"/>
              </a:buClr>
              <a:buSzPts val="1500"/>
              <a:buChar char="•"/>
              <a:defRPr sz="1500" b="0" i="0">
                <a:latin typeface="Raleway"/>
                <a:ea typeface="Raleway"/>
                <a:cs typeface="Raleway"/>
                <a:sym typeface="Raleway"/>
              </a:defRPr>
            </a:lvl1pPr>
            <a:lvl2pPr marL="914400" lvl="1" indent="-317500" algn="l" rtl="0">
              <a:lnSpc>
                <a:spcPct val="114000"/>
              </a:lnSpc>
              <a:spcBef>
                <a:spcPts val="400"/>
              </a:spcBef>
              <a:spcAft>
                <a:spcPts val="0"/>
              </a:spcAft>
              <a:buClr>
                <a:srgbClr val="0066CC"/>
              </a:buClr>
              <a:buSzPts val="1400"/>
              <a:buChar char="•"/>
              <a:defRPr sz="1400" b="0" i="0">
                <a:solidFill>
                  <a:srgbClr val="0066CC"/>
                </a:solidFill>
                <a:latin typeface="Raleway Light"/>
                <a:ea typeface="Raleway Light"/>
                <a:cs typeface="Raleway Light"/>
                <a:sym typeface="Raleway Light"/>
              </a:defRPr>
            </a:lvl2pPr>
            <a:lvl3pPr marL="1371600" lvl="2" indent="-317500" algn="l" rtl="0">
              <a:lnSpc>
                <a:spcPct val="114000"/>
              </a:lnSpc>
              <a:spcBef>
                <a:spcPts val="400"/>
              </a:spcBef>
              <a:spcAft>
                <a:spcPts val="0"/>
              </a:spcAft>
              <a:buClr>
                <a:srgbClr val="0066CC"/>
              </a:buClr>
              <a:buSzPts val="1400"/>
              <a:buChar char="•"/>
              <a:defRPr sz="1400" b="0" i="0">
                <a:solidFill>
                  <a:srgbClr val="0066CC"/>
                </a:solidFill>
                <a:latin typeface="Raleway Light"/>
                <a:ea typeface="Raleway Light"/>
                <a:cs typeface="Raleway Light"/>
                <a:sym typeface="Raleway Light"/>
              </a:defRPr>
            </a:lvl3pPr>
            <a:lvl4pPr marL="1828800" lvl="3" indent="-317500" algn="l" rtl="0">
              <a:lnSpc>
                <a:spcPct val="114000"/>
              </a:lnSpc>
              <a:spcBef>
                <a:spcPts val="400"/>
              </a:spcBef>
              <a:spcAft>
                <a:spcPts val="0"/>
              </a:spcAft>
              <a:buClr>
                <a:srgbClr val="0066CC"/>
              </a:buClr>
              <a:buSzPts val="1400"/>
              <a:buChar char="•"/>
              <a:defRPr sz="1400" b="0" i="0">
                <a:solidFill>
                  <a:srgbClr val="0066CC"/>
                </a:solidFill>
                <a:latin typeface="Raleway Light"/>
                <a:ea typeface="Raleway Light"/>
                <a:cs typeface="Raleway Light"/>
                <a:sym typeface="Raleway Light"/>
              </a:defRPr>
            </a:lvl4pPr>
            <a:lvl5pPr marL="2286000" lvl="4" indent="-317500" algn="l" rtl="0">
              <a:lnSpc>
                <a:spcPct val="114000"/>
              </a:lnSpc>
              <a:spcBef>
                <a:spcPts val="400"/>
              </a:spcBef>
              <a:spcAft>
                <a:spcPts val="0"/>
              </a:spcAft>
              <a:buClr>
                <a:srgbClr val="0066CC"/>
              </a:buClr>
              <a:buSzPts val="1400"/>
              <a:buChar char="•"/>
              <a:defRPr sz="1400" b="0" i="0">
                <a:solidFill>
                  <a:srgbClr val="0066CC"/>
                </a:solidFill>
                <a:latin typeface="Raleway Light"/>
                <a:ea typeface="Raleway Light"/>
                <a:cs typeface="Raleway Light"/>
                <a:sym typeface="Raleway Light"/>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ubtitle &amp; Content 3">
  <p:cSld name="2_Title, Subtitle &amp; Content_1">
    <p:bg>
      <p:bgPr>
        <a:blipFill>
          <a:blip r:embed="rId2">
            <a:alphaModFix/>
          </a:blip>
          <a:stretch>
            <a:fillRect/>
          </a:stretch>
        </a:blipFill>
        <a:effectLst/>
      </p:bgPr>
    </p:bg>
    <p:spTree>
      <p:nvGrpSpPr>
        <p:cNvPr id="1" name="Shape 109"/>
        <p:cNvGrpSpPr/>
        <p:nvPr/>
      </p:nvGrpSpPr>
      <p:grpSpPr>
        <a:xfrm>
          <a:off x="0" y="0"/>
          <a:ext cx="0" cy="0"/>
          <a:chOff x="0" y="0"/>
          <a:chExt cx="0" cy="0"/>
        </a:xfrm>
      </p:grpSpPr>
      <p:sp>
        <p:nvSpPr>
          <p:cNvPr id="110" name="Google Shape;110;p26"/>
          <p:cNvSpPr txBox="1">
            <a:spLocks noGrp="1"/>
          </p:cNvSpPr>
          <p:nvPr>
            <p:ph type="body" idx="1"/>
          </p:nvPr>
        </p:nvSpPr>
        <p:spPr>
          <a:xfrm>
            <a:off x="728663" y="850111"/>
            <a:ext cx="7886700" cy="3495000"/>
          </a:xfrm>
          <a:prstGeom prst="rect">
            <a:avLst/>
          </a:prstGeom>
          <a:noFill/>
          <a:ln>
            <a:noFill/>
          </a:ln>
        </p:spPr>
        <p:txBody>
          <a:bodyPr spcFirstLastPara="1" wrap="square" lIns="68575" tIns="34275" rIns="68575" bIns="34275" anchor="t" anchorCtr="0">
            <a:normAutofit/>
          </a:bodyPr>
          <a:lstStyle>
            <a:lvl1pPr marL="457200" lvl="0" indent="-323850" algn="l" rtl="0">
              <a:lnSpc>
                <a:spcPct val="114000"/>
              </a:lnSpc>
              <a:spcBef>
                <a:spcPts val="800"/>
              </a:spcBef>
              <a:spcAft>
                <a:spcPts val="0"/>
              </a:spcAft>
              <a:buClr>
                <a:schemeClr val="dk1"/>
              </a:buClr>
              <a:buSzPts val="1500"/>
              <a:buChar char="•"/>
              <a:defRPr sz="1800" b="0" i="0">
                <a:latin typeface="Arial"/>
                <a:ea typeface="Arial"/>
                <a:cs typeface="Arial"/>
                <a:sym typeface="Arial"/>
              </a:defRPr>
            </a:lvl1pPr>
            <a:lvl2pPr marL="914400" lvl="1" indent="-317500" algn="l" rtl="0">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2pPr>
            <a:lvl3pPr marL="1371600" lvl="2" indent="-317500" algn="l" rtl="0">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3pPr>
            <a:lvl4pPr marL="1828800" lvl="3" indent="-317500" algn="l" rtl="0">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4pPr>
            <a:lvl5pPr marL="2286000" lvl="4" indent="-317500" algn="l" rtl="0">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1" name="Google Shape;111;p26"/>
          <p:cNvSpPr txBox="1">
            <a:spLocks noGrp="1"/>
          </p:cNvSpPr>
          <p:nvPr>
            <p:ph type="sldNum" idx="12"/>
          </p:nvPr>
        </p:nvSpPr>
        <p:spPr>
          <a:xfrm>
            <a:off x="8634412" y="4660110"/>
            <a:ext cx="433500" cy="2739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Clr>
                <a:srgbClr val="003889"/>
              </a:buClr>
              <a:buSzPts val="1200"/>
              <a:buFont typeface="Arial"/>
              <a:buNone/>
              <a:defRPr sz="1200" b="0" i="0" u="none" strike="noStrike" cap="none">
                <a:solidFill>
                  <a:srgbClr val="003889"/>
                </a:solidFill>
                <a:latin typeface="Arial"/>
                <a:ea typeface="Arial"/>
                <a:cs typeface="Arial"/>
                <a:sym typeface="Arial"/>
              </a:defRPr>
            </a:lvl1pPr>
            <a:lvl2pPr marL="0" lvl="1" indent="0" algn="l" rtl="0">
              <a:spcBef>
                <a:spcPts val="0"/>
              </a:spcBef>
              <a:buClr>
                <a:srgbClr val="003889"/>
              </a:buClr>
              <a:buSzPts val="1200"/>
              <a:buFont typeface="Arial"/>
              <a:buNone/>
              <a:defRPr sz="1200" b="0" i="0" u="none" strike="noStrike" cap="none">
                <a:solidFill>
                  <a:srgbClr val="003889"/>
                </a:solidFill>
                <a:latin typeface="Arial"/>
                <a:ea typeface="Arial"/>
                <a:cs typeface="Arial"/>
                <a:sym typeface="Arial"/>
              </a:defRPr>
            </a:lvl2pPr>
            <a:lvl3pPr marL="0" lvl="2" indent="0" algn="l" rtl="0">
              <a:spcBef>
                <a:spcPts val="0"/>
              </a:spcBef>
              <a:buClr>
                <a:srgbClr val="003889"/>
              </a:buClr>
              <a:buSzPts val="1200"/>
              <a:buFont typeface="Arial"/>
              <a:buNone/>
              <a:defRPr sz="1200" b="0" i="0" u="none" strike="noStrike" cap="none">
                <a:solidFill>
                  <a:srgbClr val="003889"/>
                </a:solidFill>
                <a:latin typeface="Arial"/>
                <a:ea typeface="Arial"/>
                <a:cs typeface="Arial"/>
                <a:sym typeface="Arial"/>
              </a:defRPr>
            </a:lvl3pPr>
            <a:lvl4pPr marL="0" lvl="3" indent="0" algn="l" rtl="0">
              <a:spcBef>
                <a:spcPts val="0"/>
              </a:spcBef>
              <a:buClr>
                <a:srgbClr val="003889"/>
              </a:buClr>
              <a:buSzPts val="1200"/>
              <a:buFont typeface="Arial"/>
              <a:buNone/>
              <a:defRPr sz="1200" b="0" i="0" u="none" strike="noStrike" cap="none">
                <a:solidFill>
                  <a:srgbClr val="003889"/>
                </a:solidFill>
                <a:latin typeface="Arial"/>
                <a:ea typeface="Arial"/>
                <a:cs typeface="Arial"/>
                <a:sym typeface="Arial"/>
              </a:defRPr>
            </a:lvl4pPr>
            <a:lvl5pPr marL="0" lvl="4" indent="0" algn="l" rtl="0">
              <a:spcBef>
                <a:spcPts val="0"/>
              </a:spcBef>
              <a:buClr>
                <a:srgbClr val="003889"/>
              </a:buClr>
              <a:buSzPts val="1200"/>
              <a:buFont typeface="Arial"/>
              <a:buNone/>
              <a:defRPr sz="1200" b="0" i="0" u="none" strike="noStrike" cap="none">
                <a:solidFill>
                  <a:srgbClr val="003889"/>
                </a:solidFill>
                <a:latin typeface="Arial"/>
                <a:ea typeface="Arial"/>
                <a:cs typeface="Arial"/>
                <a:sym typeface="Arial"/>
              </a:defRPr>
            </a:lvl5pPr>
            <a:lvl6pPr marL="0" lvl="5" indent="0" algn="l" rtl="0">
              <a:spcBef>
                <a:spcPts val="0"/>
              </a:spcBef>
              <a:buClr>
                <a:srgbClr val="003889"/>
              </a:buClr>
              <a:buSzPts val="1200"/>
              <a:buFont typeface="Arial"/>
              <a:buNone/>
              <a:defRPr sz="1200" b="0" i="0" u="none" strike="noStrike" cap="none">
                <a:solidFill>
                  <a:srgbClr val="003889"/>
                </a:solidFill>
                <a:latin typeface="Arial"/>
                <a:ea typeface="Arial"/>
                <a:cs typeface="Arial"/>
                <a:sym typeface="Arial"/>
              </a:defRPr>
            </a:lvl6pPr>
            <a:lvl7pPr marL="0" lvl="6" indent="0" algn="l" rtl="0">
              <a:spcBef>
                <a:spcPts val="0"/>
              </a:spcBef>
              <a:buClr>
                <a:srgbClr val="003889"/>
              </a:buClr>
              <a:buSzPts val="1200"/>
              <a:buFont typeface="Arial"/>
              <a:buNone/>
              <a:defRPr sz="1200" b="0" i="0" u="none" strike="noStrike" cap="none">
                <a:solidFill>
                  <a:srgbClr val="003889"/>
                </a:solidFill>
                <a:latin typeface="Arial"/>
                <a:ea typeface="Arial"/>
                <a:cs typeface="Arial"/>
                <a:sym typeface="Arial"/>
              </a:defRPr>
            </a:lvl7pPr>
            <a:lvl8pPr marL="0" lvl="7" indent="0" algn="l" rtl="0">
              <a:spcBef>
                <a:spcPts val="0"/>
              </a:spcBef>
              <a:buClr>
                <a:srgbClr val="003889"/>
              </a:buClr>
              <a:buSzPts val="1200"/>
              <a:buFont typeface="Arial"/>
              <a:buNone/>
              <a:defRPr sz="1200" b="0" i="0" u="none" strike="noStrike" cap="none">
                <a:solidFill>
                  <a:srgbClr val="003889"/>
                </a:solidFill>
                <a:latin typeface="Arial"/>
                <a:ea typeface="Arial"/>
                <a:cs typeface="Arial"/>
                <a:sym typeface="Arial"/>
              </a:defRPr>
            </a:lvl8pPr>
            <a:lvl9pPr marL="0" lvl="8" indent="0" algn="l" rtl="0">
              <a:spcBef>
                <a:spcPts val="0"/>
              </a:spcBef>
              <a:buClr>
                <a:srgbClr val="003889"/>
              </a:buClr>
              <a:buSzPts val="1200"/>
              <a:buFont typeface="Arial"/>
              <a:buNone/>
              <a:defRPr sz="1200" b="0" i="0" u="none" strike="noStrike" cap="none">
                <a:solidFill>
                  <a:srgbClr val="003889"/>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112" name="Google Shape;112;p26"/>
          <p:cNvSpPr txBox="1">
            <a:spLocks noGrp="1"/>
          </p:cNvSpPr>
          <p:nvPr>
            <p:ph type="title"/>
          </p:nvPr>
        </p:nvSpPr>
        <p:spPr>
          <a:xfrm>
            <a:off x="729095" y="260894"/>
            <a:ext cx="7886700" cy="4506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Clr>
                <a:schemeClr val="dk1"/>
              </a:buClr>
              <a:buSzPts val="2100"/>
              <a:buFont typeface="Arial"/>
              <a:buNone/>
              <a:defRPr sz="2100" b="0" i="0">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3"/>
        <p:cNvGrpSpPr/>
        <p:nvPr/>
      </p:nvGrpSpPr>
      <p:grpSpPr>
        <a:xfrm>
          <a:off x="0" y="0"/>
          <a:ext cx="0" cy="0"/>
          <a:chOff x="0" y="0"/>
          <a:chExt cx="0" cy="0"/>
        </a:xfrm>
      </p:grpSpPr>
      <p:sp>
        <p:nvSpPr>
          <p:cNvPr id="114" name="Google Shape;114;p27"/>
          <p:cNvSpPr txBox="1">
            <a:spLocks noGrp="1"/>
          </p:cNvSpPr>
          <p:nvPr>
            <p:ph type="title"/>
          </p:nvPr>
        </p:nvSpPr>
        <p:spPr>
          <a:xfrm>
            <a:off x="457200" y="171450"/>
            <a:ext cx="8229600" cy="6858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dk2"/>
              </a:buClr>
              <a:buSzPts val="3200"/>
              <a:buFont typeface="Bookman Old Style"/>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5" name="Google Shape;115;p27"/>
          <p:cNvSpPr txBox="1">
            <a:spLocks noGrp="1"/>
          </p:cNvSpPr>
          <p:nvPr>
            <p:ph type="body" idx="1"/>
          </p:nvPr>
        </p:nvSpPr>
        <p:spPr>
          <a:xfrm>
            <a:off x="457200" y="964406"/>
            <a:ext cx="4040100" cy="514500"/>
          </a:xfrm>
          <a:prstGeom prst="rect">
            <a:avLst/>
          </a:prstGeom>
          <a:noFill/>
          <a:ln>
            <a:noFill/>
          </a:ln>
        </p:spPr>
        <p:txBody>
          <a:bodyPr spcFirstLastPara="1" wrap="square" lIns="91425" tIns="45700" rIns="91425" bIns="45700" anchor="b" anchorCtr="0">
            <a:normAutofit/>
          </a:bodyPr>
          <a:lstStyle>
            <a:lvl1pPr marL="457200" lvl="0" indent="-228600" algn="l" rtl="0">
              <a:spcBef>
                <a:spcPts val="600"/>
              </a:spcBef>
              <a:spcAft>
                <a:spcPts val="0"/>
              </a:spcAft>
              <a:buSzPts val="1824"/>
              <a:buNone/>
              <a:defRPr sz="2400" b="1">
                <a:solidFill>
                  <a:schemeClr val="accent2"/>
                </a:solidFill>
              </a:defRPr>
            </a:lvl1pPr>
            <a:lvl2pPr marL="914400" lvl="1" indent="-228600" algn="l" rtl="0">
              <a:spcBef>
                <a:spcPts val="500"/>
              </a:spcBef>
              <a:spcAft>
                <a:spcPts val="0"/>
              </a:spcAft>
              <a:buSzPts val="1520"/>
              <a:buNone/>
              <a:defRPr sz="2000" b="1"/>
            </a:lvl2pPr>
            <a:lvl3pPr marL="1371600" lvl="2" indent="-228600" algn="l" rtl="0">
              <a:spcBef>
                <a:spcPts val="500"/>
              </a:spcBef>
              <a:spcAft>
                <a:spcPts val="0"/>
              </a:spcAft>
              <a:buSzPts val="1368"/>
              <a:buNone/>
              <a:defRPr sz="1800" b="1"/>
            </a:lvl3pPr>
            <a:lvl4pPr marL="1828800" lvl="3" indent="-228600" algn="l" rtl="0">
              <a:spcBef>
                <a:spcPts val="400"/>
              </a:spcBef>
              <a:spcAft>
                <a:spcPts val="0"/>
              </a:spcAft>
              <a:buSzPts val="1120"/>
              <a:buNone/>
              <a:defRPr sz="1600" b="1"/>
            </a:lvl4pPr>
            <a:lvl5pPr marL="2286000" lvl="4" indent="-228600" algn="l" rtl="0">
              <a:spcBef>
                <a:spcPts val="300"/>
              </a:spcBef>
              <a:spcAft>
                <a:spcPts val="0"/>
              </a:spcAft>
              <a:buSzPts val="1120"/>
              <a:buNone/>
              <a:defRPr sz="1600" b="1"/>
            </a:lvl5pPr>
            <a:lvl6pPr marL="2743200" lvl="5" indent="-314325" algn="l" rtl="0">
              <a:spcBef>
                <a:spcPts val="300"/>
              </a:spcBef>
              <a:spcAft>
                <a:spcPts val="0"/>
              </a:spcAft>
              <a:buSzPts val="1350"/>
              <a:buChar char="•"/>
              <a:defRPr/>
            </a:lvl6pPr>
            <a:lvl7pPr marL="3200400" lvl="6" indent="-314325" algn="l" rtl="0">
              <a:spcBef>
                <a:spcPts val="300"/>
              </a:spcBef>
              <a:spcAft>
                <a:spcPts val="0"/>
              </a:spcAft>
              <a:buSzPts val="1350"/>
              <a:buChar char="•"/>
              <a:defRPr/>
            </a:lvl7pPr>
            <a:lvl8pPr marL="3657600" lvl="7" indent="-314325" algn="l" rtl="0">
              <a:spcBef>
                <a:spcPts val="300"/>
              </a:spcBef>
              <a:spcAft>
                <a:spcPts val="0"/>
              </a:spcAft>
              <a:buSzPts val="1350"/>
              <a:buChar char="•"/>
              <a:defRPr/>
            </a:lvl8pPr>
            <a:lvl9pPr marL="4114800" lvl="8" indent="-314325" algn="l" rtl="0">
              <a:spcBef>
                <a:spcPts val="300"/>
              </a:spcBef>
              <a:spcAft>
                <a:spcPts val="0"/>
              </a:spcAft>
              <a:buSzPts val="1350"/>
              <a:buChar char="•"/>
              <a:defRPr/>
            </a:lvl9pPr>
          </a:lstStyle>
          <a:p>
            <a:endParaRPr/>
          </a:p>
        </p:txBody>
      </p:sp>
      <p:sp>
        <p:nvSpPr>
          <p:cNvPr id="116" name="Google Shape;116;p27"/>
          <p:cNvSpPr txBox="1">
            <a:spLocks noGrp="1"/>
          </p:cNvSpPr>
          <p:nvPr>
            <p:ph type="body" idx="2"/>
          </p:nvPr>
        </p:nvSpPr>
        <p:spPr>
          <a:xfrm>
            <a:off x="4648200" y="971550"/>
            <a:ext cx="4041900" cy="514500"/>
          </a:xfrm>
          <a:prstGeom prst="rect">
            <a:avLst/>
          </a:prstGeom>
          <a:noFill/>
          <a:ln>
            <a:noFill/>
          </a:ln>
        </p:spPr>
        <p:txBody>
          <a:bodyPr spcFirstLastPara="1" wrap="square" lIns="91425" tIns="45700" rIns="91425" bIns="45700" anchor="b" anchorCtr="0">
            <a:normAutofit/>
          </a:bodyPr>
          <a:lstStyle>
            <a:lvl1pPr marL="457200" lvl="0" indent="-228600" algn="l" rtl="0">
              <a:spcBef>
                <a:spcPts val="600"/>
              </a:spcBef>
              <a:spcAft>
                <a:spcPts val="0"/>
              </a:spcAft>
              <a:buSzPts val="1824"/>
              <a:buNone/>
              <a:defRPr sz="2400" b="1">
                <a:solidFill>
                  <a:schemeClr val="accent2"/>
                </a:solidFill>
              </a:defRPr>
            </a:lvl1pPr>
            <a:lvl2pPr marL="914400" lvl="1" indent="-228600" algn="l" rtl="0">
              <a:spcBef>
                <a:spcPts val="500"/>
              </a:spcBef>
              <a:spcAft>
                <a:spcPts val="0"/>
              </a:spcAft>
              <a:buSzPts val="1520"/>
              <a:buNone/>
              <a:defRPr sz="2000" b="1"/>
            </a:lvl2pPr>
            <a:lvl3pPr marL="1371600" lvl="2" indent="-228600" algn="l" rtl="0">
              <a:spcBef>
                <a:spcPts val="500"/>
              </a:spcBef>
              <a:spcAft>
                <a:spcPts val="0"/>
              </a:spcAft>
              <a:buSzPts val="1368"/>
              <a:buNone/>
              <a:defRPr sz="1800" b="1"/>
            </a:lvl3pPr>
            <a:lvl4pPr marL="1828800" lvl="3" indent="-228600" algn="l" rtl="0">
              <a:spcBef>
                <a:spcPts val="400"/>
              </a:spcBef>
              <a:spcAft>
                <a:spcPts val="0"/>
              </a:spcAft>
              <a:buSzPts val="1120"/>
              <a:buNone/>
              <a:defRPr sz="1600" b="1"/>
            </a:lvl4pPr>
            <a:lvl5pPr marL="2286000" lvl="4" indent="-228600" algn="l" rtl="0">
              <a:spcBef>
                <a:spcPts val="300"/>
              </a:spcBef>
              <a:spcAft>
                <a:spcPts val="0"/>
              </a:spcAft>
              <a:buSzPts val="1120"/>
              <a:buNone/>
              <a:defRPr sz="1600" b="1"/>
            </a:lvl5pPr>
            <a:lvl6pPr marL="2743200" lvl="5" indent="-314325" algn="l" rtl="0">
              <a:spcBef>
                <a:spcPts val="300"/>
              </a:spcBef>
              <a:spcAft>
                <a:spcPts val="0"/>
              </a:spcAft>
              <a:buSzPts val="1350"/>
              <a:buChar char="•"/>
              <a:defRPr/>
            </a:lvl6pPr>
            <a:lvl7pPr marL="3200400" lvl="6" indent="-314325" algn="l" rtl="0">
              <a:spcBef>
                <a:spcPts val="300"/>
              </a:spcBef>
              <a:spcAft>
                <a:spcPts val="0"/>
              </a:spcAft>
              <a:buSzPts val="1350"/>
              <a:buChar char="•"/>
              <a:defRPr/>
            </a:lvl7pPr>
            <a:lvl8pPr marL="3657600" lvl="7" indent="-314325" algn="l" rtl="0">
              <a:spcBef>
                <a:spcPts val="300"/>
              </a:spcBef>
              <a:spcAft>
                <a:spcPts val="0"/>
              </a:spcAft>
              <a:buSzPts val="1350"/>
              <a:buChar char="•"/>
              <a:defRPr/>
            </a:lvl8pPr>
            <a:lvl9pPr marL="4114800" lvl="8" indent="-314325" algn="l" rtl="0">
              <a:spcBef>
                <a:spcPts val="300"/>
              </a:spcBef>
              <a:spcAft>
                <a:spcPts val="0"/>
              </a:spcAft>
              <a:buSzPts val="1350"/>
              <a:buChar char="•"/>
              <a:defRPr/>
            </a:lvl9pPr>
          </a:lstStyle>
          <a:p>
            <a:endParaRPr/>
          </a:p>
        </p:txBody>
      </p:sp>
      <p:sp>
        <p:nvSpPr>
          <p:cNvPr id="117" name="Google Shape;117;p27"/>
          <p:cNvSpPr txBox="1">
            <a:spLocks noGrp="1"/>
          </p:cNvSpPr>
          <p:nvPr>
            <p:ph type="dt" idx="10"/>
          </p:nvPr>
        </p:nvSpPr>
        <p:spPr>
          <a:xfrm>
            <a:off x="6400800" y="4767263"/>
            <a:ext cx="2289000" cy="274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8" name="Google Shape;118;p27"/>
          <p:cNvSpPr txBox="1">
            <a:spLocks noGrp="1"/>
          </p:cNvSpPr>
          <p:nvPr>
            <p:ph type="ftr" idx="11"/>
          </p:nvPr>
        </p:nvSpPr>
        <p:spPr>
          <a:xfrm>
            <a:off x="2898648" y="4767263"/>
            <a:ext cx="3505200" cy="274200"/>
          </a:xfrm>
          <a:prstGeom prst="rect">
            <a:avLst/>
          </a:prstGeom>
          <a:noFill/>
          <a:ln>
            <a:noFill/>
          </a:ln>
        </p:spPr>
        <p:txBody>
          <a:bodyPr spcFirstLastPara="1" wrap="square" lIns="91425" tIns="45700" rIns="91425" bIns="45700" anchor="t"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9" name="Google Shape;119;p27"/>
          <p:cNvSpPr txBox="1">
            <a:spLocks noGrp="1"/>
          </p:cNvSpPr>
          <p:nvPr>
            <p:ph type="body" idx="3"/>
          </p:nvPr>
        </p:nvSpPr>
        <p:spPr>
          <a:xfrm>
            <a:off x="457200" y="1600200"/>
            <a:ext cx="4038600" cy="3029100"/>
          </a:xfrm>
          <a:prstGeom prst="rect">
            <a:avLst/>
          </a:prstGeom>
          <a:noFill/>
          <a:ln>
            <a:noFill/>
          </a:ln>
        </p:spPr>
        <p:txBody>
          <a:bodyPr spcFirstLastPara="1" wrap="square" lIns="91425" tIns="45700" rIns="91425" bIns="45700" anchor="t" anchorCtr="0">
            <a:normAutofit/>
          </a:bodyPr>
          <a:lstStyle>
            <a:lvl1pPr marL="457200" lvl="0" indent="-315468" algn="l" rtl="0">
              <a:spcBef>
                <a:spcPts val="600"/>
              </a:spcBef>
              <a:spcAft>
                <a:spcPts val="0"/>
              </a:spcAft>
              <a:buSzPts val="1368"/>
              <a:buChar char="•"/>
              <a:defRPr/>
            </a:lvl1pPr>
            <a:lvl2pPr marL="914400" lvl="1" indent="-315468" algn="l" rtl="0">
              <a:spcBef>
                <a:spcPts val="500"/>
              </a:spcBef>
              <a:spcAft>
                <a:spcPts val="0"/>
              </a:spcAft>
              <a:buSzPts val="1368"/>
              <a:buChar char="•"/>
              <a:defRPr/>
            </a:lvl2pPr>
            <a:lvl3pPr marL="1371600" lvl="2" indent="-315467" algn="l" rtl="0">
              <a:spcBef>
                <a:spcPts val="500"/>
              </a:spcBef>
              <a:spcAft>
                <a:spcPts val="0"/>
              </a:spcAft>
              <a:buSzPts val="1368"/>
              <a:buChar char="•"/>
              <a:defRPr/>
            </a:lvl3pPr>
            <a:lvl4pPr marL="1828800" lvl="3" indent="-308610" algn="l" rtl="0">
              <a:spcBef>
                <a:spcPts val="400"/>
              </a:spcBef>
              <a:spcAft>
                <a:spcPts val="0"/>
              </a:spcAft>
              <a:buSzPts val="1260"/>
              <a:buChar char="•"/>
              <a:defRPr/>
            </a:lvl4pPr>
            <a:lvl5pPr marL="2286000" lvl="4" indent="-308610" algn="l" rtl="0">
              <a:spcBef>
                <a:spcPts val="300"/>
              </a:spcBef>
              <a:spcAft>
                <a:spcPts val="0"/>
              </a:spcAft>
              <a:buSzPts val="1260"/>
              <a:buChar char="•"/>
              <a:defRPr/>
            </a:lvl5pPr>
            <a:lvl6pPr marL="2743200" lvl="5" indent="-314325" algn="l" rtl="0">
              <a:spcBef>
                <a:spcPts val="300"/>
              </a:spcBef>
              <a:spcAft>
                <a:spcPts val="0"/>
              </a:spcAft>
              <a:buSzPts val="1350"/>
              <a:buChar char="•"/>
              <a:defRPr/>
            </a:lvl6pPr>
            <a:lvl7pPr marL="3200400" lvl="6" indent="-314325" algn="l" rtl="0">
              <a:spcBef>
                <a:spcPts val="300"/>
              </a:spcBef>
              <a:spcAft>
                <a:spcPts val="0"/>
              </a:spcAft>
              <a:buSzPts val="1350"/>
              <a:buChar char="•"/>
              <a:defRPr/>
            </a:lvl7pPr>
            <a:lvl8pPr marL="3657600" lvl="7" indent="-314325" algn="l" rtl="0">
              <a:spcBef>
                <a:spcPts val="300"/>
              </a:spcBef>
              <a:spcAft>
                <a:spcPts val="0"/>
              </a:spcAft>
              <a:buSzPts val="1350"/>
              <a:buChar char="•"/>
              <a:defRPr/>
            </a:lvl8pPr>
            <a:lvl9pPr marL="4114800" lvl="8" indent="-314325" algn="l" rtl="0">
              <a:spcBef>
                <a:spcPts val="300"/>
              </a:spcBef>
              <a:spcAft>
                <a:spcPts val="0"/>
              </a:spcAft>
              <a:buSzPts val="1350"/>
              <a:buChar char="•"/>
              <a:defRPr/>
            </a:lvl9pPr>
          </a:lstStyle>
          <a:p>
            <a:endParaRPr/>
          </a:p>
        </p:txBody>
      </p:sp>
      <p:sp>
        <p:nvSpPr>
          <p:cNvPr id="120" name="Google Shape;120;p27"/>
          <p:cNvSpPr txBox="1">
            <a:spLocks noGrp="1"/>
          </p:cNvSpPr>
          <p:nvPr>
            <p:ph type="body" idx="4"/>
          </p:nvPr>
        </p:nvSpPr>
        <p:spPr>
          <a:xfrm>
            <a:off x="4648200" y="1600200"/>
            <a:ext cx="4038600" cy="3029100"/>
          </a:xfrm>
          <a:prstGeom prst="rect">
            <a:avLst/>
          </a:prstGeom>
          <a:noFill/>
          <a:ln>
            <a:noFill/>
          </a:ln>
        </p:spPr>
        <p:txBody>
          <a:bodyPr spcFirstLastPara="1" wrap="square" lIns="91425" tIns="45700" rIns="91425" bIns="45700" anchor="t" anchorCtr="0">
            <a:normAutofit/>
          </a:bodyPr>
          <a:lstStyle>
            <a:lvl1pPr marL="457200" lvl="0" indent="-315468" algn="l" rtl="0">
              <a:spcBef>
                <a:spcPts val="600"/>
              </a:spcBef>
              <a:spcAft>
                <a:spcPts val="0"/>
              </a:spcAft>
              <a:buSzPts val="1368"/>
              <a:buChar char="•"/>
              <a:defRPr/>
            </a:lvl1pPr>
            <a:lvl2pPr marL="914400" lvl="1" indent="-315468" algn="l" rtl="0">
              <a:spcBef>
                <a:spcPts val="500"/>
              </a:spcBef>
              <a:spcAft>
                <a:spcPts val="0"/>
              </a:spcAft>
              <a:buSzPts val="1368"/>
              <a:buChar char="•"/>
              <a:defRPr/>
            </a:lvl2pPr>
            <a:lvl3pPr marL="1371600" lvl="2" indent="-315467" algn="l" rtl="0">
              <a:spcBef>
                <a:spcPts val="500"/>
              </a:spcBef>
              <a:spcAft>
                <a:spcPts val="0"/>
              </a:spcAft>
              <a:buSzPts val="1368"/>
              <a:buChar char="•"/>
              <a:defRPr/>
            </a:lvl3pPr>
            <a:lvl4pPr marL="1828800" lvl="3" indent="-308610" algn="l" rtl="0">
              <a:spcBef>
                <a:spcPts val="400"/>
              </a:spcBef>
              <a:spcAft>
                <a:spcPts val="0"/>
              </a:spcAft>
              <a:buSzPts val="1260"/>
              <a:buChar char="•"/>
              <a:defRPr/>
            </a:lvl4pPr>
            <a:lvl5pPr marL="2286000" lvl="4" indent="-308610" algn="l" rtl="0">
              <a:spcBef>
                <a:spcPts val="300"/>
              </a:spcBef>
              <a:spcAft>
                <a:spcPts val="0"/>
              </a:spcAft>
              <a:buSzPts val="1260"/>
              <a:buChar char="•"/>
              <a:defRPr/>
            </a:lvl5pPr>
            <a:lvl6pPr marL="2743200" lvl="5" indent="-314325" algn="l" rtl="0">
              <a:spcBef>
                <a:spcPts val="300"/>
              </a:spcBef>
              <a:spcAft>
                <a:spcPts val="0"/>
              </a:spcAft>
              <a:buSzPts val="1350"/>
              <a:buChar char="•"/>
              <a:defRPr/>
            </a:lvl6pPr>
            <a:lvl7pPr marL="3200400" lvl="6" indent="-314325" algn="l" rtl="0">
              <a:spcBef>
                <a:spcPts val="300"/>
              </a:spcBef>
              <a:spcAft>
                <a:spcPts val="0"/>
              </a:spcAft>
              <a:buSzPts val="1350"/>
              <a:buChar char="•"/>
              <a:defRPr/>
            </a:lvl7pPr>
            <a:lvl8pPr marL="3657600" lvl="7" indent="-314325" algn="l" rtl="0">
              <a:spcBef>
                <a:spcPts val="300"/>
              </a:spcBef>
              <a:spcAft>
                <a:spcPts val="0"/>
              </a:spcAft>
              <a:buSzPts val="1350"/>
              <a:buChar char="•"/>
              <a:defRPr/>
            </a:lvl8pPr>
            <a:lvl9pPr marL="4114800" lvl="8" indent="-314325" algn="l" rtl="0">
              <a:spcBef>
                <a:spcPts val="300"/>
              </a:spcBef>
              <a:spcAft>
                <a:spcPts val="0"/>
              </a:spcAft>
              <a:buSzPts val="135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1"/>
        <p:cNvGrpSpPr/>
        <p:nvPr/>
      </p:nvGrpSpPr>
      <p:grpSpPr>
        <a:xfrm>
          <a:off x="0" y="0"/>
          <a:ext cx="0" cy="0"/>
          <a:chOff x="0" y="0"/>
          <a:chExt cx="0" cy="0"/>
        </a:xfrm>
      </p:grpSpPr>
      <p:sp>
        <p:nvSpPr>
          <p:cNvPr id="122" name="Google Shape;122;p28"/>
          <p:cNvSpPr txBox="1">
            <a:spLocks noGrp="1"/>
          </p:cNvSpPr>
          <p:nvPr>
            <p:ph type="title"/>
          </p:nvPr>
        </p:nvSpPr>
        <p:spPr>
          <a:xfrm>
            <a:off x="457200" y="114300"/>
            <a:ext cx="8229600" cy="7431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2"/>
              </a:buClr>
              <a:buSzPts val="18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3" name="Google Shape;123;p28"/>
          <p:cNvSpPr txBox="1">
            <a:spLocks noGrp="1"/>
          </p:cNvSpPr>
          <p:nvPr>
            <p:ph type="body" idx="1"/>
          </p:nvPr>
        </p:nvSpPr>
        <p:spPr>
          <a:xfrm>
            <a:off x="457200" y="914400"/>
            <a:ext cx="8229600" cy="3703200"/>
          </a:xfrm>
          <a:prstGeom prst="rect">
            <a:avLst/>
          </a:prstGeom>
          <a:noFill/>
          <a:ln>
            <a:noFill/>
          </a:ln>
        </p:spPr>
        <p:txBody>
          <a:bodyPr spcFirstLastPara="1" wrap="square" lIns="91425" tIns="45700" rIns="91425" bIns="45700" anchor="t" anchorCtr="0">
            <a:normAutofit/>
          </a:bodyPr>
          <a:lstStyle>
            <a:lvl1pPr marL="457200" lvl="0" indent="-315468" algn="l" rtl="0">
              <a:spcBef>
                <a:spcPts val="600"/>
              </a:spcBef>
              <a:spcAft>
                <a:spcPts val="0"/>
              </a:spcAft>
              <a:buSzPts val="1368"/>
              <a:buChar char="•"/>
              <a:defRPr/>
            </a:lvl1pPr>
            <a:lvl2pPr marL="914400" lvl="1" indent="-315468" algn="l" rtl="0">
              <a:spcBef>
                <a:spcPts val="500"/>
              </a:spcBef>
              <a:spcAft>
                <a:spcPts val="0"/>
              </a:spcAft>
              <a:buSzPts val="1368"/>
              <a:buChar char="•"/>
              <a:defRPr/>
            </a:lvl2pPr>
            <a:lvl3pPr marL="1371600" lvl="2" indent="-315467" algn="l" rtl="0">
              <a:spcBef>
                <a:spcPts val="500"/>
              </a:spcBef>
              <a:spcAft>
                <a:spcPts val="0"/>
              </a:spcAft>
              <a:buSzPts val="1368"/>
              <a:buChar char="•"/>
              <a:defRPr/>
            </a:lvl3pPr>
            <a:lvl4pPr marL="1828800" lvl="3" indent="-308610" algn="l" rtl="0">
              <a:spcBef>
                <a:spcPts val="400"/>
              </a:spcBef>
              <a:spcAft>
                <a:spcPts val="0"/>
              </a:spcAft>
              <a:buSzPts val="1260"/>
              <a:buChar char="•"/>
              <a:defRPr/>
            </a:lvl4pPr>
            <a:lvl5pPr marL="2286000" lvl="4" indent="-308610" algn="l" rtl="0">
              <a:spcBef>
                <a:spcPts val="300"/>
              </a:spcBef>
              <a:spcAft>
                <a:spcPts val="0"/>
              </a:spcAft>
              <a:buSzPts val="1260"/>
              <a:buChar char="•"/>
              <a:defRPr/>
            </a:lvl5pPr>
            <a:lvl6pPr marL="2743200" lvl="5" indent="-314325" algn="l" rtl="0">
              <a:spcBef>
                <a:spcPts val="300"/>
              </a:spcBef>
              <a:spcAft>
                <a:spcPts val="0"/>
              </a:spcAft>
              <a:buSzPts val="1350"/>
              <a:buChar char="•"/>
              <a:defRPr/>
            </a:lvl6pPr>
            <a:lvl7pPr marL="3200400" lvl="6" indent="-314325" algn="l" rtl="0">
              <a:spcBef>
                <a:spcPts val="300"/>
              </a:spcBef>
              <a:spcAft>
                <a:spcPts val="0"/>
              </a:spcAft>
              <a:buSzPts val="1350"/>
              <a:buChar char="•"/>
              <a:defRPr/>
            </a:lvl7pPr>
            <a:lvl8pPr marL="3657600" lvl="7" indent="-314325" algn="l" rtl="0">
              <a:spcBef>
                <a:spcPts val="300"/>
              </a:spcBef>
              <a:spcAft>
                <a:spcPts val="0"/>
              </a:spcAft>
              <a:buSzPts val="1350"/>
              <a:buChar char="•"/>
              <a:defRPr/>
            </a:lvl8pPr>
            <a:lvl9pPr marL="4114800" lvl="8" indent="-314325" algn="l" rtl="0">
              <a:spcBef>
                <a:spcPts val="300"/>
              </a:spcBef>
              <a:spcAft>
                <a:spcPts val="0"/>
              </a:spcAft>
              <a:buSzPts val="1350"/>
              <a:buChar char="•"/>
              <a:defRPr/>
            </a:lvl9pPr>
          </a:lstStyle>
          <a:p>
            <a:endParaRPr/>
          </a:p>
        </p:txBody>
      </p:sp>
      <p:sp>
        <p:nvSpPr>
          <p:cNvPr id="124" name="Google Shape;124;p28"/>
          <p:cNvSpPr txBox="1"/>
          <p:nvPr/>
        </p:nvSpPr>
        <p:spPr>
          <a:xfrm>
            <a:off x="786068" y="4775285"/>
            <a:ext cx="433200" cy="2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 sz="1600">
                <a:solidFill>
                  <a:srgbClr val="7F7F7F"/>
                </a:solidFill>
                <a:latin typeface="Gill Sans"/>
                <a:ea typeface="Gill Sans"/>
                <a:cs typeface="Gill Sans"/>
                <a:sym typeface="Gill Sans"/>
              </a:rPr>
              <a:t>‹#›</a:t>
            </a:fld>
            <a:endParaRPr sz="1600">
              <a:solidFill>
                <a:srgbClr val="7F7F7F"/>
              </a:solidFill>
              <a:latin typeface="Gill Sans"/>
              <a:ea typeface="Gill Sans"/>
              <a:cs typeface="Gill Sans"/>
              <a:sym typeface="Gill Sans"/>
            </a:endParaRPr>
          </a:p>
        </p:txBody>
      </p:sp>
      <p:pic>
        <p:nvPicPr>
          <p:cNvPr id="125" name="Google Shape;125;p28" descr="HSCRC logo.png"/>
          <p:cNvPicPr preferRelativeResize="0"/>
          <p:nvPr/>
        </p:nvPicPr>
        <p:blipFill rotWithShape="1">
          <a:blip r:embed="rId2">
            <a:alphaModFix/>
          </a:blip>
          <a:srcRect/>
          <a:stretch/>
        </p:blipFill>
        <p:spPr>
          <a:xfrm>
            <a:off x="7579894" y="4763931"/>
            <a:ext cx="944702" cy="379568"/>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p:cSld name="Section">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729095" y="1376316"/>
            <a:ext cx="7886700" cy="295800"/>
          </a:xfrm>
          <a:prstGeom prst="rect">
            <a:avLst/>
          </a:prstGeom>
          <a:noFill/>
          <a:ln>
            <a:noFill/>
          </a:ln>
        </p:spPr>
        <p:txBody>
          <a:bodyPr spcFirstLastPara="1" wrap="square" lIns="68575" tIns="34275" rIns="68575" bIns="34275" anchor="t" anchorCtr="0">
            <a:noAutofit/>
          </a:bodyPr>
          <a:lstStyle>
            <a:lvl1pPr lvl="0" algn="r" rtl="0">
              <a:lnSpc>
                <a:spcPct val="90000"/>
              </a:lnSpc>
              <a:spcBef>
                <a:spcPts val="0"/>
              </a:spcBef>
              <a:spcAft>
                <a:spcPts val="0"/>
              </a:spcAft>
              <a:buClr>
                <a:schemeClr val="dk1"/>
              </a:buClr>
              <a:buSzPts val="2400"/>
              <a:buFont typeface="Arial"/>
              <a:buNone/>
              <a:defRPr sz="2400" b="0" i="0">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2" name="Google Shape;72;p17"/>
          <p:cNvSpPr txBox="1">
            <a:spLocks noGrp="1"/>
          </p:cNvSpPr>
          <p:nvPr>
            <p:ph type="sldNum" idx="12"/>
          </p:nvPr>
        </p:nvSpPr>
        <p:spPr>
          <a:xfrm>
            <a:off x="8634413" y="4660106"/>
            <a:ext cx="4335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8554974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ubtitle &amp; Content">
  <p:cSld name="2_Title, Subtitle &amp; Content">
    <p:bg>
      <p:bgPr>
        <a:blipFill>
          <a:blip r:embed="rId2">
            <a:alphaModFix/>
          </a:blip>
          <a:stretch>
            <a:fillRect/>
          </a:stretch>
        </a:blipFill>
        <a:effectLst/>
      </p:bgPr>
    </p:bg>
    <p:spTree>
      <p:nvGrpSpPr>
        <p:cNvPr id="1" name="Shape 66"/>
        <p:cNvGrpSpPr/>
        <p:nvPr/>
      </p:nvGrpSpPr>
      <p:grpSpPr>
        <a:xfrm>
          <a:off x="0" y="0"/>
          <a:ext cx="0" cy="0"/>
          <a:chOff x="0" y="0"/>
          <a:chExt cx="0" cy="0"/>
        </a:xfrm>
      </p:grpSpPr>
      <p:sp>
        <p:nvSpPr>
          <p:cNvPr id="67" name="Google Shape;67;p16"/>
          <p:cNvSpPr txBox="1">
            <a:spLocks noGrp="1"/>
          </p:cNvSpPr>
          <p:nvPr>
            <p:ph type="body" idx="1"/>
          </p:nvPr>
        </p:nvSpPr>
        <p:spPr>
          <a:xfrm>
            <a:off x="728663" y="850106"/>
            <a:ext cx="7886700" cy="3495000"/>
          </a:xfrm>
          <a:prstGeom prst="rect">
            <a:avLst/>
          </a:prstGeom>
          <a:noFill/>
          <a:ln>
            <a:noFill/>
          </a:ln>
        </p:spPr>
        <p:txBody>
          <a:bodyPr spcFirstLastPara="1" wrap="square" lIns="68575" tIns="34275" rIns="68575" bIns="34275" anchor="t" anchorCtr="0">
            <a:normAutofit/>
          </a:bodyPr>
          <a:lstStyle>
            <a:lvl1pPr marL="457200" lvl="0" indent="-323850" algn="l" rtl="0">
              <a:lnSpc>
                <a:spcPct val="114000"/>
              </a:lnSpc>
              <a:spcBef>
                <a:spcPts val="800"/>
              </a:spcBef>
              <a:spcAft>
                <a:spcPts val="0"/>
              </a:spcAft>
              <a:buClr>
                <a:schemeClr val="dk1"/>
              </a:buClr>
              <a:buSzPts val="1500"/>
              <a:buChar char="•"/>
              <a:defRPr sz="1800" b="0" i="0">
                <a:latin typeface="Arial"/>
                <a:ea typeface="Arial"/>
                <a:cs typeface="Arial"/>
                <a:sym typeface="Arial"/>
              </a:defRPr>
            </a:lvl1pPr>
            <a:lvl2pPr marL="914400" lvl="1" indent="-317500" algn="l" rtl="0">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2pPr>
            <a:lvl3pPr marL="1371600" lvl="2" indent="-317500" algn="l" rtl="0">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3pPr>
            <a:lvl4pPr marL="1828800" lvl="3" indent="-317500" algn="l" rtl="0">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4pPr>
            <a:lvl5pPr marL="2286000" lvl="4" indent="-317500" algn="l" rtl="0">
              <a:lnSpc>
                <a:spcPct val="114000"/>
              </a:lnSpc>
              <a:spcBef>
                <a:spcPts val="400"/>
              </a:spcBef>
              <a:spcAft>
                <a:spcPts val="0"/>
              </a:spcAft>
              <a:buClr>
                <a:srgbClr val="0066CC"/>
              </a:buClr>
              <a:buSzPts val="1400"/>
              <a:buChar char="•"/>
              <a:defRPr sz="1400" b="0" i="0">
                <a:solidFill>
                  <a:srgbClr val="0066CC"/>
                </a:solidFill>
                <a:latin typeface="Arial"/>
                <a:ea typeface="Arial"/>
                <a:cs typeface="Arial"/>
                <a:sym typeface="Arial"/>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8" name="Google Shape;68;p16"/>
          <p:cNvSpPr txBox="1">
            <a:spLocks noGrp="1"/>
          </p:cNvSpPr>
          <p:nvPr>
            <p:ph type="sldNum" idx="12"/>
          </p:nvPr>
        </p:nvSpPr>
        <p:spPr>
          <a:xfrm>
            <a:off x="8634413" y="4660106"/>
            <a:ext cx="4335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69" name="Google Shape;69;p16"/>
          <p:cNvSpPr txBox="1">
            <a:spLocks noGrp="1"/>
          </p:cNvSpPr>
          <p:nvPr>
            <p:ph type="title"/>
          </p:nvPr>
        </p:nvSpPr>
        <p:spPr>
          <a:xfrm>
            <a:off x="729095" y="260890"/>
            <a:ext cx="7886700" cy="4506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Clr>
                <a:schemeClr val="dk1"/>
              </a:buClr>
              <a:buSzPts val="2100"/>
              <a:buFont typeface="Arial"/>
              <a:buNone/>
              <a:defRPr sz="2100" b="0" i="0">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1051439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7" name="Google Shape;57;p1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8" name="Google Shape;58;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EB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59" name="Google Shape;59;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EB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60" name="Google Shape;60;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EB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EB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EB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EB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EB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EB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EB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EB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EB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6" r:id="rId13"/>
    <p:sldLayoutId id="2147483677"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04_0.xml"/><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9"/>
          <p:cNvSpPr txBox="1">
            <a:spLocks noGrp="1"/>
          </p:cNvSpPr>
          <p:nvPr>
            <p:ph type="ctrTitle"/>
          </p:nvPr>
        </p:nvSpPr>
        <p:spPr>
          <a:xfrm>
            <a:off x="628000" y="2263700"/>
            <a:ext cx="7570800" cy="491100"/>
          </a:xfrm>
          <a:prstGeom prst="rect">
            <a:avLst/>
          </a:prstGeom>
          <a:noFill/>
          <a:ln>
            <a:noFill/>
          </a:ln>
        </p:spPr>
        <p:txBody>
          <a:bodyPr spcFirstLastPara="1" wrap="square" lIns="68575" tIns="34275" rIns="68575" bIns="34275" anchor="t" anchorCtr="0">
            <a:noAutofit/>
          </a:bodyPr>
          <a:lstStyle/>
          <a:p>
            <a:pPr marL="63500" lvl="0" indent="-63500" algn="ctr" rtl="0">
              <a:lnSpc>
                <a:spcPct val="90000"/>
              </a:lnSpc>
              <a:spcBef>
                <a:spcPts val="0"/>
              </a:spcBef>
              <a:spcAft>
                <a:spcPts val="0"/>
              </a:spcAft>
              <a:buClr>
                <a:schemeClr val="dk1"/>
              </a:buClr>
              <a:buSzPts val="3000"/>
              <a:buFont typeface="Arial"/>
              <a:buNone/>
            </a:pPr>
            <a:r>
              <a:rPr lang="en" sz="1800" dirty="0"/>
              <a:t>First Volume Workgroup Meeting</a:t>
            </a:r>
            <a:endParaRPr sz="1800" dirty="0"/>
          </a:p>
          <a:p>
            <a:pPr marL="63500" lvl="0" indent="-63500" algn="ctr" rtl="0">
              <a:lnSpc>
                <a:spcPct val="90000"/>
              </a:lnSpc>
              <a:spcBef>
                <a:spcPts val="0"/>
              </a:spcBef>
              <a:spcAft>
                <a:spcPts val="0"/>
              </a:spcAft>
              <a:buClr>
                <a:schemeClr val="dk1"/>
              </a:buClr>
              <a:buSzPts val="3000"/>
              <a:buFont typeface="Arial"/>
              <a:buNone/>
            </a:pPr>
            <a:endParaRPr sz="1800" dirty="0"/>
          </a:p>
        </p:txBody>
      </p:sp>
      <p:sp>
        <p:nvSpPr>
          <p:cNvPr id="131" name="Google Shape;131;p29"/>
          <p:cNvSpPr txBox="1">
            <a:spLocks noGrp="1"/>
          </p:cNvSpPr>
          <p:nvPr>
            <p:ph type="body" idx="2"/>
          </p:nvPr>
        </p:nvSpPr>
        <p:spPr>
          <a:xfrm>
            <a:off x="2117199" y="3434631"/>
            <a:ext cx="5931900" cy="809700"/>
          </a:xfrm>
          <a:prstGeom prst="rect">
            <a:avLst/>
          </a:prstGeom>
          <a:noFill/>
          <a:ln>
            <a:noFill/>
          </a:ln>
        </p:spPr>
        <p:txBody>
          <a:bodyPr spcFirstLastPara="1" wrap="square" lIns="68575" tIns="34275" rIns="68575" bIns="34275" anchor="t" anchorCtr="0">
            <a:normAutofit/>
          </a:bodyPr>
          <a:lstStyle/>
          <a:p>
            <a:pPr marL="342900" lvl="0" indent="-165100" algn="r" rtl="0">
              <a:lnSpc>
                <a:spcPct val="90000"/>
              </a:lnSpc>
              <a:spcBef>
                <a:spcPts val="800"/>
              </a:spcBef>
              <a:spcAft>
                <a:spcPts val="0"/>
              </a:spcAft>
              <a:buClr>
                <a:srgbClr val="0066CC"/>
              </a:buClr>
              <a:buSzPts val="1100"/>
              <a:buFont typeface="Arial"/>
              <a:buNone/>
            </a:pPr>
            <a:r>
              <a:rPr lang="en-US" dirty="0"/>
              <a:t>March 18, 2024</a:t>
            </a:r>
            <a:endParaRPr dirty="0"/>
          </a:p>
        </p:txBody>
      </p:sp>
      <p:sp>
        <p:nvSpPr>
          <p:cNvPr id="132" name="Google Shape;132;p29"/>
          <p:cNvSpPr txBox="1">
            <a:spLocks noGrp="1"/>
          </p:cNvSpPr>
          <p:nvPr>
            <p:ph type="sldNum" idx="4294967295"/>
          </p:nvPr>
        </p:nvSpPr>
        <p:spPr>
          <a:xfrm>
            <a:off x="8710613" y="4660106"/>
            <a:ext cx="433500" cy="2739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900"/>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6"/>
          <p:cNvSpPr txBox="1">
            <a:spLocks noGrp="1"/>
          </p:cNvSpPr>
          <p:nvPr>
            <p:ph type="body" idx="1"/>
          </p:nvPr>
        </p:nvSpPr>
        <p:spPr>
          <a:xfrm>
            <a:off x="102662" y="579637"/>
            <a:ext cx="8823000" cy="3928163"/>
          </a:xfrm>
          <a:prstGeom prst="rect">
            <a:avLst/>
          </a:prstGeom>
        </p:spPr>
        <p:txBody>
          <a:bodyPr spcFirstLastPara="1" wrap="square" lIns="68575" tIns="34275" rIns="68575" bIns="34275" anchor="t" anchorCtr="0">
            <a:noAutofit/>
          </a:bodyPr>
          <a:lstStyle/>
          <a:p>
            <a:pPr marL="457200" lvl="0" indent="-317500" algn="l" rtl="0">
              <a:spcBef>
                <a:spcPts val="0"/>
              </a:spcBef>
              <a:spcAft>
                <a:spcPts val="0"/>
              </a:spcAft>
              <a:buSzPts val="1400"/>
              <a:buChar char="•"/>
            </a:pPr>
            <a:r>
              <a:rPr lang="en-US" sz="1400" dirty="0"/>
              <a:t>Volume growth must meet aforementioned materiality thresholds</a:t>
            </a:r>
          </a:p>
          <a:p>
            <a:pPr marL="139700" lvl="0" indent="0" algn="l" rtl="0">
              <a:spcBef>
                <a:spcPts val="0"/>
              </a:spcBef>
              <a:spcAft>
                <a:spcPts val="0"/>
              </a:spcAft>
              <a:buSzPts val="1400"/>
              <a:buNone/>
            </a:pPr>
            <a:endParaRPr lang="en-US" sz="1400" dirty="0"/>
          </a:p>
          <a:p>
            <a:pPr marL="457200" lvl="0" indent="-317500" algn="l" rtl="0">
              <a:spcBef>
                <a:spcPts val="0"/>
              </a:spcBef>
              <a:spcAft>
                <a:spcPts val="0"/>
              </a:spcAft>
              <a:buSzPts val="1400"/>
              <a:buChar char="•"/>
            </a:pPr>
            <a:r>
              <a:rPr lang="en-US" sz="1400" dirty="0"/>
              <a:t>Baseline for hospital evaluation is:</a:t>
            </a:r>
          </a:p>
          <a:p>
            <a:pPr marL="914400" lvl="1" indent="-317500" algn="l" rtl="0">
              <a:spcBef>
                <a:spcPts val="0"/>
              </a:spcBef>
              <a:spcAft>
                <a:spcPts val="0"/>
              </a:spcAft>
              <a:buSzPts val="1400"/>
              <a:buChar char="•"/>
            </a:pPr>
            <a:r>
              <a:rPr lang="en-US" dirty="0"/>
              <a:t>2014 if hospital has not had an adjustment for out-of-state</a:t>
            </a:r>
          </a:p>
          <a:p>
            <a:pPr marL="914400" lvl="1" indent="-317500" algn="l" rtl="0">
              <a:spcBef>
                <a:spcPts val="0"/>
              </a:spcBef>
              <a:spcAft>
                <a:spcPts val="0"/>
              </a:spcAft>
              <a:buSzPts val="1400"/>
              <a:buChar char="•"/>
            </a:pPr>
            <a:r>
              <a:rPr lang="en-US" dirty="0"/>
              <a:t>Rate year subsequent to 2014 that was used to adjudicate out-of-state adjustment</a:t>
            </a:r>
          </a:p>
          <a:p>
            <a:pPr marL="914400" lvl="1" indent="-317500" algn="l" rtl="0">
              <a:spcBef>
                <a:spcPts val="0"/>
              </a:spcBef>
              <a:spcAft>
                <a:spcPts val="0"/>
              </a:spcAft>
              <a:buSzPts val="1400"/>
              <a:buChar char="•"/>
            </a:pPr>
            <a:r>
              <a:rPr lang="en-US" dirty="0"/>
              <a:t>Rate year subsequent to 2014 that was used to adjudicate full rate application</a:t>
            </a:r>
          </a:p>
          <a:p>
            <a:pPr marL="457200" lvl="0" indent="-317500" algn="l" rtl="0">
              <a:spcBef>
                <a:spcPts val="800"/>
              </a:spcBef>
              <a:spcAft>
                <a:spcPts val="0"/>
              </a:spcAft>
              <a:buSzPts val="1400"/>
              <a:buChar char="•"/>
            </a:pPr>
            <a:r>
              <a:rPr lang="en" sz="1400" dirty="0"/>
              <a:t>Performance year for evaluation is last completed fiscal year</a:t>
            </a:r>
          </a:p>
          <a:p>
            <a:pPr lvl="1">
              <a:spcBef>
                <a:spcPts val="800"/>
              </a:spcBef>
            </a:pPr>
            <a:r>
              <a:rPr lang="en" dirty="0"/>
              <a:t>EX: RY 2025 will be based on RY 2024</a:t>
            </a:r>
          </a:p>
          <a:p>
            <a:pPr marL="457200" lvl="0" indent="-317500" algn="l" rtl="0">
              <a:spcBef>
                <a:spcPts val="800"/>
              </a:spcBef>
              <a:spcAft>
                <a:spcPts val="0"/>
              </a:spcAft>
              <a:buSzPts val="1400"/>
              <a:buChar char="•"/>
            </a:pPr>
            <a:r>
              <a:rPr lang="en" sz="1400" dirty="0"/>
              <a:t>All volume changes are measured at a 50% variable cost factor</a:t>
            </a:r>
            <a:endParaRPr sz="1400" dirty="0"/>
          </a:p>
          <a:p>
            <a:pPr marL="914400" lvl="1" indent="-317500" algn="l" rtl="0">
              <a:lnSpc>
                <a:spcPct val="100000"/>
              </a:lnSpc>
              <a:spcBef>
                <a:spcPts val="0"/>
              </a:spcBef>
              <a:spcAft>
                <a:spcPts val="0"/>
              </a:spcAft>
              <a:buSzPts val="1400"/>
              <a:buChar char="•"/>
            </a:pPr>
            <a:r>
              <a:rPr lang="en" dirty="0"/>
              <a:t>OOS Revenue Increase @ 50% VCF = Current Rate X (Performance Year Volume - Base Year Volume)</a:t>
            </a:r>
            <a:endParaRPr dirty="0"/>
          </a:p>
          <a:p>
            <a:pPr marL="914400" lvl="1" indent="-317500" algn="l" rtl="0">
              <a:lnSpc>
                <a:spcPct val="100000"/>
              </a:lnSpc>
              <a:spcBef>
                <a:spcPts val="0"/>
              </a:spcBef>
              <a:spcAft>
                <a:spcPts val="0"/>
              </a:spcAft>
              <a:buSzPts val="1400"/>
              <a:buChar char="•"/>
            </a:pPr>
            <a:r>
              <a:rPr lang="en" dirty="0"/>
              <a:t>Conversion factors are accounted for in volume assessment, e.g. clinic RVU conversion</a:t>
            </a:r>
          </a:p>
          <a:p>
            <a:pPr marL="596900" lvl="1" indent="0" algn="l" rtl="0">
              <a:lnSpc>
                <a:spcPct val="100000"/>
              </a:lnSpc>
              <a:spcBef>
                <a:spcPts val="0"/>
              </a:spcBef>
              <a:spcAft>
                <a:spcPts val="0"/>
              </a:spcAft>
              <a:buSzPts val="1400"/>
              <a:buNone/>
            </a:pPr>
            <a:endParaRPr dirty="0"/>
          </a:p>
          <a:p>
            <a:pPr marL="457200" lvl="0" indent="-317500" algn="l" rtl="0">
              <a:spcBef>
                <a:spcPts val="0"/>
              </a:spcBef>
              <a:spcAft>
                <a:spcPts val="0"/>
              </a:spcAft>
              <a:buSzPts val="1400"/>
              <a:buChar char="•"/>
            </a:pPr>
            <a:r>
              <a:rPr lang="en" sz="1400" dirty="0"/>
              <a:t>Notable Exclusions</a:t>
            </a:r>
            <a:endParaRPr sz="1400" dirty="0"/>
          </a:p>
          <a:p>
            <a:pPr marL="914400" lvl="1" indent="-317500" algn="l" rtl="0">
              <a:spcBef>
                <a:spcPts val="0"/>
              </a:spcBef>
              <a:spcAft>
                <a:spcPts val="0"/>
              </a:spcAft>
              <a:buSzPts val="1400"/>
              <a:buChar char="•"/>
            </a:pPr>
            <a:r>
              <a:rPr lang="en" dirty="0"/>
              <a:t>CDS rate center</a:t>
            </a:r>
            <a:endParaRPr dirty="0"/>
          </a:p>
          <a:p>
            <a:pPr marL="914400" lvl="1" indent="-317500" algn="l" rtl="0">
              <a:spcBef>
                <a:spcPts val="0"/>
              </a:spcBef>
              <a:spcAft>
                <a:spcPts val="0"/>
              </a:spcAft>
              <a:buSzPts val="1400"/>
              <a:buChar char="•"/>
            </a:pPr>
            <a:r>
              <a:rPr lang="en" dirty="0"/>
              <a:t>MSS rate center</a:t>
            </a:r>
            <a:endParaRPr dirty="0"/>
          </a:p>
          <a:p>
            <a:pPr marL="914400" lvl="1" indent="-317500" algn="l" rtl="0">
              <a:spcBef>
                <a:spcPts val="0"/>
              </a:spcBef>
              <a:spcAft>
                <a:spcPts val="0"/>
              </a:spcAft>
              <a:buSzPts val="1400"/>
              <a:buChar char="•"/>
            </a:pPr>
            <a:r>
              <a:rPr lang="en" dirty="0"/>
              <a:t>Material volume declines</a:t>
            </a:r>
            <a:endParaRPr dirty="0"/>
          </a:p>
        </p:txBody>
      </p:sp>
      <p:sp>
        <p:nvSpPr>
          <p:cNvPr id="180" name="Google Shape;180;p36"/>
          <p:cNvSpPr txBox="1">
            <a:spLocks noGrp="1"/>
          </p:cNvSpPr>
          <p:nvPr>
            <p:ph type="title"/>
          </p:nvPr>
        </p:nvSpPr>
        <p:spPr>
          <a:xfrm>
            <a:off x="690545" y="212740"/>
            <a:ext cx="7886700" cy="4506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sz="2400" dirty="0"/>
              <a:t>Out-of-State Volume Methodology Specifics</a:t>
            </a:r>
            <a:endParaRPr sz="2400" dirty="0"/>
          </a:p>
        </p:txBody>
      </p:sp>
      <p:sp>
        <p:nvSpPr>
          <p:cNvPr id="181" name="Google Shape;181;p36"/>
          <p:cNvSpPr/>
          <p:nvPr/>
        </p:nvSpPr>
        <p:spPr>
          <a:xfrm>
            <a:off x="3174013" y="4133263"/>
            <a:ext cx="3525300" cy="616500"/>
          </a:xfrm>
          <a:prstGeom prst="wedgeRectCallout">
            <a:avLst>
              <a:gd name="adj1" fmla="val -70219"/>
              <a:gd name="adj2" fmla="val 10929"/>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Concern about volume unit of cost and overlap with CDS-A</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a:extLst>
            <a:ext uri="{FF2B5EF4-FFF2-40B4-BE49-F238E27FC236}">
              <a16:creationId xmlns:a16="http://schemas.microsoft.com/office/drawing/2014/main" id="{8482648F-4836-41F2-83CC-4DE07495FDC5}"/>
            </a:ext>
          </a:extLst>
        </p:cNvPr>
        <p:cNvGrpSpPr/>
        <p:nvPr/>
      </p:nvGrpSpPr>
      <p:grpSpPr>
        <a:xfrm>
          <a:off x="0" y="0"/>
          <a:ext cx="0" cy="0"/>
          <a:chOff x="0" y="0"/>
          <a:chExt cx="0" cy="0"/>
        </a:xfrm>
      </p:grpSpPr>
      <p:sp>
        <p:nvSpPr>
          <p:cNvPr id="172" name="Google Shape;172;p35">
            <a:extLst>
              <a:ext uri="{FF2B5EF4-FFF2-40B4-BE49-F238E27FC236}">
                <a16:creationId xmlns:a16="http://schemas.microsoft.com/office/drawing/2014/main" id="{830C1491-E3DF-06C3-323A-7AAEC28C390B}"/>
              </a:ext>
            </a:extLst>
          </p:cNvPr>
          <p:cNvSpPr txBox="1">
            <a:spLocks noGrp="1"/>
          </p:cNvSpPr>
          <p:nvPr>
            <p:ph type="body" idx="1"/>
          </p:nvPr>
        </p:nvSpPr>
        <p:spPr>
          <a:xfrm>
            <a:off x="0" y="635700"/>
            <a:ext cx="8823000" cy="3872100"/>
          </a:xfrm>
          <a:prstGeom prst="rect">
            <a:avLst/>
          </a:prstGeom>
        </p:spPr>
        <p:txBody>
          <a:bodyPr spcFirstLastPara="1" wrap="square" lIns="68575" tIns="34275" rIns="68575" bIns="34275" anchor="t" anchorCtr="0">
            <a:noAutofit/>
          </a:bodyPr>
          <a:lstStyle/>
          <a:p>
            <a:pPr marL="457200" lvl="0" indent="-317500" algn="l" rtl="0">
              <a:spcBef>
                <a:spcPts val="0"/>
              </a:spcBef>
              <a:spcAft>
                <a:spcPts val="0"/>
              </a:spcAft>
              <a:buSzPts val="1400"/>
              <a:buChar char="•"/>
            </a:pPr>
            <a:r>
              <a:rPr lang="en" sz="1400" dirty="0"/>
              <a:t>See excel spreadsheet</a:t>
            </a:r>
            <a:endParaRPr dirty="0"/>
          </a:p>
        </p:txBody>
      </p:sp>
      <p:sp>
        <p:nvSpPr>
          <p:cNvPr id="173" name="Google Shape;173;p35">
            <a:extLst>
              <a:ext uri="{FF2B5EF4-FFF2-40B4-BE49-F238E27FC236}">
                <a16:creationId xmlns:a16="http://schemas.microsoft.com/office/drawing/2014/main" id="{09082B65-6DF6-4045-7684-0D143F8ED90F}"/>
              </a:ext>
            </a:extLst>
          </p:cNvPr>
          <p:cNvSpPr txBox="1">
            <a:spLocks noGrp="1"/>
          </p:cNvSpPr>
          <p:nvPr>
            <p:ph type="title"/>
          </p:nvPr>
        </p:nvSpPr>
        <p:spPr>
          <a:xfrm>
            <a:off x="690545" y="212740"/>
            <a:ext cx="7886700" cy="4506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sz="1900" dirty="0"/>
              <a:t>Out-of-State Volume Methdology Walkthrough </a:t>
            </a:r>
            <a:endParaRPr sz="1900" dirty="0"/>
          </a:p>
        </p:txBody>
      </p:sp>
    </p:spTree>
    <p:extLst>
      <p:ext uri="{BB962C8B-B14F-4D97-AF65-F5344CB8AC3E}">
        <p14:creationId xmlns:p14="http://schemas.microsoft.com/office/powerpoint/2010/main" val="214159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a:extLst>
            <a:ext uri="{FF2B5EF4-FFF2-40B4-BE49-F238E27FC236}">
              <a16:creationId xmlns:a16="http://schemas.microsoft.com/office/drawing/2014/main" id="{68A84C2F-C524-CF9D-6585-33A86AF5F46D}"/>
            </a:ext>
          </a:extLst>
        </p:cNvPr>
        <p:cNvGrpSpPr/>
        <p:nvPr/>
      </p:nvGrpSpPr>
      <p:grpSpPr>
        <a:xfrm>
          <a:off x="0" y="0"/>
          <a:ext cx="0" cy="0"/>
          <a:chOff x="0" y="0"/>
          <a:chExt cx="0" cy="0"/>
        </a:xfrm>
      </p:grpSpPr>
      <p:sp>
        <p:nvSpPr>
          <p:cNvPr id="137" name="Google Shape;137;p30">
            <a:extLst>
              <a:ext uri="{FF2B5EF4-FFF2-40B4-BE49-F238E27FC236}">
                <a16:creationId xmlns:a16="http://schemas.microsoft.com/office/drawing/2014/main" id="{744E78CF-987E-F9AB-0A79-5B571AE56D0C}"/>
              </a:ext>
            </a:extLst>
          </p:cNvPr>
          <p:cNvSpPr txBox="1">
            <a:spLocks noGrp="1"/>
          </p:cNvSpPr>
          <p:nvPr>
            <p:ph type="title"/>
          </p:nvPr>
        </p:nvSpPr>
        <p:spPr>
          <a:xfrm>
            <a:off x="182875" y="2963950"/>
            <a:ext cx="8433000" cy="2958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r>
              <a:rPr lang="en" dirty="0"/>
              <a:t>Current Scorecard</a:t>
            </a:r>
            <a:endParaRPr dirty="0"/>
          </a:p>
        </p:txBody>
      </p:sp>
    </p:spTree>
    <p:extLst>
      <p:ext uri="{BB962C8B-B14F-4D97-AF65-F5344CB8AC3E}">
        <p14:creationId xmlns:p14="http://schemas.microsoft.com/office/powerpoint/2010/main" val="3298469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a:extLst>
            <a:ext uri="{FF2B5EF4-FFF2-40B4-BE49-F238E27FC236}">
              <a16:creationId xmlns:a16="http://schemas.microsoft.com/office/drawing/2014/main" id="{1AA273DD-37C4-0C4C-E418-6A56B06D10A0}"/>
            </a:ext>
          </a:extLst>
        </p:cNvPr>
        <p:cNvGrpSpPr/>
        <p:nvPr/>
      </p:nvGrpSpPr>
      <p:grpSpPr>
        <a:xfrm>
          <a:off x="0" y="0"/>
          <a:ext cx="0" cy="0"/>
          <a:chOff x="0" y="0"/>
          <a:chExt cx="0" cy="0"/>
        </a:xfrm>
      </p:grpSpPr>
      <p:sp>
        <p:nvSpPr>
          <p:cNvPr id="149" name="Google Shape;149;p32">
            <a:extLst>
              <a:ext uri="{FF2B5EF4-FFF2-40B4-BE49-F238E27FC236}">
                <a16:creationId xmlns:a16="http://schemas.microsoft.com/office/drawing/2014/main" id="{72EF3755-EF3D-AC55-BA22-41F0F38E2763}"/>
              </a:ext>
            </a:extLst>
          </p:cNvPr>
          <p:cNvSpPr txBox="1">
            <a:spLocks noGrp="1"/>
          </p:cNvSpPr>
          <p:nvPr>
            <p:ph type="title"/>
          </p:nvPr>
        </p:nvSpPr>
        <p:spPr>
          <a:xfrm>
            <a:off x="729095" y="197714"/>
            <a:ext cx="7886700" cy="6552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US" dirty="0"/>
              <a:t>Scorecard Background</a:t>
            </a:r>
            <a:endParaRPr dirty="0"/>
          </a:p>
          <a:p>
            <a:pPr marL="0" lvl="0" indent="0" algn="l" rtl="0">
              <a:spcBef>
                <a:spcPts val="0"/>
              </a:spcBef>
              <a:spcAft>
                <a:spcPts val="0"/>
              </a:spcAft>
              <a:buNone/>
            </a:pPr>
            <a:endParaRPr dirty="0"/>
          </a:p>
        </p:txBody>
      </p:sp>
      <p:pic>
        <p:nvPicPr>
          <p:cNvPr id="150" name="Google Shape;150;p32">
            <a:extLst>
              <a:ext uri="{FF2B5EF4-FFF2-40B4-BE49-F238E27FC236}">
                <a16:creationId xmlns:a16="http://schemas.microsoft.com/office/drawing/2014/main" id="{62C36E35-F9B6-3D0A-C03E-16FB3D82653F}"/>
              </a:ext>
            </a:extLst>
          </p:cNvPr>
          <p:cNvPicPr preferRelativeResize="0"/>
          <p:nvPr/>
        </p:nvPicPr>
        <p:blipFill>
          <a:blip r:embed="rId3">
            <a:alphaModFix/>
          </a:blip>
          <a:stretch>
            <a:fillRect/>
          </a:stretch>
        </p:blipFill>
        <p:spPr>
          <a:xfrm>
            <a:off x="6723345" y="1024850"/>
            <a:ext cx="2129405" cy="2532542"/>
          </a:xfrm>
          <a:prstGeom prst="rect">
            <a:avLst/>
          </a:prstGeom>
          <a:noFill/>
          <a:ln>
            <a:noFill/>
          </a:ln>
        </p:spPr>
      </p:pic>
      <p:sp>
        <p:nvSpPr>
          <p:cNvPr id="151" name="Google Shape;151;p32">
            <a:extLst>
              <a:ext uri="{FF2B5EF4-FFF2-40B4-BE49-F238E27FC236}">
                <a16:creationId xmlns:a16="http://schemas.microsoft.com/office/drawing/2014/main" id="{39912B79-E2AA-3346-BC4F-B5490B95B61A}"/>
              </a:ext>
            </a:extLst>
          </p:cNvPr>
          <p:cNvSpPr txBox="1">
            <a:spLocks noGrp="1"/>
          </p:cNvSpPr>
          <p:nvPr>
            <p:ph type="body" idx="1"/>
          </p:nvPr>
        </p:nvSpPr>
        <p:spPr>
          <a:xfrm>
            <a:off x="104775" y="661424"/>
            <a:ext cx="6665544" cy="4352117"/>
          </a:xfrm>
          <a:prstGeom prst="rect">
            <a:avLst/>
          </a:prstGeom>
        </p:spPr>
        <p:txBody>
          <a:bodyPr spcFirstLastPara="1" wrap="square" lIns="68575" tIns="34275" rIns="68575" bIns="34275" anchor="t" anchorCtr="0">
            <a:normAutofit/>
          </a:bodyPr>
          <a:lstStyle/>
          <a:p>
            <a:pPr indent="-330200">
              <a:lnSpc>
                <a:spcPct val="94000"/>
              </a:lnSpc>
              <a:spcBef>
                <a:spcPts val="0"/>
              </a:spcBef>
              <a:buSzPts val="1600"/>
            </a:pPr>
            <a:r>
              <a:rPr lang="en-US" sz="1600" dirty="0"/>
              <a:t>T</a:t>
            </a:r>
            <a:r>
              <a:rPr lang="en" sz="1600" dirty="0"/>
              <a:t>he HSCRC is no longer a price regulator and thus the market no longer allocates funding in an unimpeded fashion</a:t>
            </a:r>
          </a:p>
          <a:p>
            <a:pPr marL="127000" indent="0">
              <a:lnSpc>
                <a:spcPct val="94000"/>
              </a:lnSpc>
              <a:spcBef>
                <a:spcPts val="0"/>
              </a:spcBef>
              <a:buSzPts val="1600"/>
              <a:buNone/>
            </a:pPr>
            <a:endParaRPr lang="en" sz="1600" dirty="0"/>
          </a:p>
          <a:p>
            <a:pPr indent="-330200">
              <a:lnSpc>
                <a:spcPct val="94000"/>
              </a:lnSpc>
              <a:spcBef>
                <a:spcPts val="0"/>
              </a:spcBef>
              <a:buSzPts val="1600"/>
            </a:pPr>
            <a:r>
              <a:rPr lang="en" sz="1600" dirty="0"/>
              <a:t>With Global Budgets, the Commission must interpret the invisible hand of the market through several volume policies</a:t>
            </a:r>
          </a:p>
          <a:p>
            <a:pPr marL="127000" indent="0">
              <a:lnSpc>
                <a:spcPct val="94000"/>
              </a:lnSpc>
              <a:spcBef>
                <a:spcPts val="0"/>
              </a:spcBef>
              <a:buSzPts val="1600"/>
              <a:buNone/>
            </a:pPr>
            <a:endParaRPr sz="1600" dirty="0"/>
          </a:p>
          <a:p>
            <a:pPr indent="-330200">
              <a:lnSpc>
                <a:spcPct val="94000"/>
              </a:lnSpc>
              <a:spcBef>
                <a:spcPts val="0"/>
              </a:spcBef>
              <a:buSzPts val="1600"/>
            </a:pPr>
            <a:r>
              <a:rPr lang="en" sz="1600" dirty="0"/>
              <a:t>To ensure that the volume policies are working well, it is incumbent on the HSCRC to verify that the policies </a:t>
            </a:r>
            <a:r>
              <a:rPr lang="en-US" sz="1600" dirty="0"/>
              <a:t>in aggregate are adequately covering the costs of new volumes</a:t>
            </a:r>
          </a:p>
          <a:p>
            <a:pPr marL="127000" indent="0">
              <a:lnSpc>
                <a:spcPct val="94000"/>
              </a:lnSpc>
              <a:spcBef>
                <a:spcPts val="0"/>
              </a:spcBef>
              <a:buSzPts val="1600"/>
              <a:buNone/>
            </a:pPr>
            <a:endParaRPr lang="en-US" sz="1600" dirty="0"/>
          </a:p>
          <a:p>
            <a:pPr indent="-330200">
              <a:lnSpc>
                <a:spcPct val="94000"/>
              </a:lnSpc>
              <a:spcBef>
                <a:spcPts val="0"/>
              </a:spcBef>
              <a:buSzPts val="1600"/>
            </a:pPr>
            <a:r>
              <a:rPr lang="en-US" sz="1600" dirty="0"/>
              <a:t>We have demonstrated for several years that the combination of our Demographic Adjustment and </a:t>
            </a:r>
            <a:r>
              <a:rPr lang="en-US" sz="1600" dirty="0" err="1"/>
              <a:t>Marketshift</a:t>
            </a:r>
            <a:r>
              <a:rPr lang="en-US" sz="1600" dirty="0"/>
              <a:t> policies are adequately funding total in-state volume changes (See Current Scorecard)</a:t>
            </a:r>
          </a:p>
          <a:p>
            <a:pPr marL="127000" indent="0">
              <a:lnSpc>
                <a:spcPct val="94000"/>
              </a:lnSpc>
              <a:spcBef>
                <a:spcPts val="0"/>
              </a:spcBef>
              <a:buSzPts val="1600"/>
              <a:buNone/>
            </a:pPr>
            <a:endParaRPr lang="en-US" sz="1600" dirty="0"/>
          </a:p>
          <a:p>
            <a:pPr indent="-330200">
              <a:lnSpc>
                <a:spcPct val="94000"/>
              </a:lnSpc>
              <a:spcBef>
                <a:spcPts val="0"/>
              </a:spcBef>
              <a:buSzPts val="1600"/>
            </a:pPr>
            <a:r>
              <a:rPr lang="en-US" sz="1600" dirty="0"/>
              <a:t>Is that sufficient given various omissions?</a:t>
            </a:r>
          </a:p>
          <a:p>
            <a:pPr lvl="1" indent="-330200">
              <a:lnSpc>
                <a:spcPct val="94000"/>
              </a:lnSpc>
              <a:spcBef>
                <a:spcPts val="0"/>
              </a:spcBef>
              <a:buSzPts val="1600"/>
            </a:pPr>
            <a:r>
              <a:rPr lang="en-US" sz="1200" dirty="0"/>
              <a:t>Out-of-State </a:t>
            </a:r>
          </a:p>
          <a:p>
            <a:pPr lvl="1" indent="-330200">
              <a:lnSpc>
                <a:spcPct val="94000"/>
              </a:lnSpc>
              <a:spcBef>
                <a:spcPts val="0"/>
              </a:spcBef>
              <a:buSzPts val="1600"/>
            </a:pPr>
            <a:r>
              <a:rPr lang="en-US" sz="1200" dirty="0"/>
              <a:t>Deregulation</a:t>
            </a:r>
          </a:p>
          <a:p>
            <a:pPr lvl="1" indent="-330200">
              <a:lnSpc>
                <a:spcPct val="94000"/>
              </a:lnSpc>
              <a:spcBef>
                <a:spcPts val="0"/>
              </a:spcBef>
              <a:buSzPts val="1600"/>
            </a:pPr>
            <a:r>
              <a:rPr lang="en-US" sz="1200" dirty="0"/>
              <a:t>PAU Shared Savings</a:t>
            </a:r>
          </a:p>
          <a:p>
            <a:pPr lvl="1" indent="-330200">
              <a:lnSpc>
                <a:spcPct val="94000"/>
              </a:lnSpc>
              <a:spcBef>
                <a:spcPts val="0"/>
              </a:spcBef>
              <a:buSzPts val="1600"/>
            </a:pPr>
            <a:endParaRPr lang="en" sz="1200" dirty="0"/>
          </a:p>
          <a:p>
            <a:pPr lvl="1" indent="-330200">
              <a:lnSpc>
                <a:spcPct val="94000"/>
              </a:lnSpc>
              <a:spcBef>
                <a:spcPts val="0"/>
              </a:spcBef>
              <a:buSzPts val="1600"/>
            </a:pPr>
            <a:endParaRPr sz="1600" dirty="0"/>
          </a:p>
        </p:txBody>
      </p:sp>
    </p:spTree>
    <p:extLst>
      <p:ext uri="{BB962C8B-B14F-4D97-AF65-F5344CB8AC3E}">
        <p14:creationId xmlns:p14="http://schemas.microsoft.com/office/powerpoint/2010/main" val="4129551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3"/>
          <p:cNvSpPr txBox="1">
            <a:spLocks noGrp="1"/>
          </p:cNvSpPr>
          <p:nvPr>
            <p:ph type="body" idx="1"/>
          </p:nvPr>
        </p:nvSpPr>
        <p:spPr>
          <a:xfrm>
            <a:off x="187200" y="3523687"/>
            <a:ext cx="8769600" cy="1148268"/>
          </a:xfrm>
          <a:prstGeom prst="rect">
            <a:avLst/>
          </a:prstGeom>
        </p:spPr>
        <p:txBody>
          <a:bodyPr spcFirstLastPara="1" wrap="square" lIns="68575" tIns="34275" rIns="68575" bIns="34275" anchor="t" anchorCtr="0">
            <a:noAutofit/>
          </a:bodyPr>
          <a:lstStyle/>
          <a:p>
            <a:pPr marL="457200" lvl="0" indent="-304800" algn="l" rtl="0">
              <a:spcBef>
                <a:spcPts val="800"/>
              </a:spcBef>
              <a:spcAft>
                <a:spcPts val="0"/>
              </a:spcAft>
              <a:buSzPts val="1200"/>
              <a:buChar char="•"/>
            </a:pPr>
            <a:r>
              <a:rPr lang="en" sz="1200" dirty="0"/>
              <a:t>Demonstrates that through the Marketshift alone very few hospitals are not funded for volume at a 50% variable</a:t>
            </a:r>
          </a:p>
          <a:p>
            <a:pPr marL="457200" lvl="0" indent="-304800" algn="l" rtl="0">
              <a:spcBef>
                <a:spcPts val="800"/>
              </a:spcBef>
              <a:spcAft>
                <a:spcPts val="0"/>
              </a:spcAft>
              <a:buSzPts val="1200"/>
              <a:buChar char="•"/>
            </a:pPr>
            <a:r>
              <a:rPr lang="en" sz="1200" dirty="0"/>
              <a:t>Any analysis that only uses Marketshift and/or excludes Demographic Adjustment funding is flawed</a:t>
            </a:r>
          </a:p>
          <a:p>
            <a:pPr lvl="1" indent="-304800">
              <a:spcBef>
                <a:spcPts val="800"/>
              </a:spcBef>
              <a:buSzPts val="1200"/>
            </a:pPr>
            <a:r>
              <a:rPr lang="en" sz="1100" dirty="0"/>
              <a:t>Underfunding is by design, as the Demographic Adjustment funds use rate growth</a:t>
            </a:r>
          </a:p>
          <a:p>
            <a:pPr lvl="1" indent="-304800">
              <a:spcBef>
                <a:spcPts val="800"/>
              </a:spcBef>
              <a:buSzPts val="1200"/>
            </a:pPr>
            <a:r>
              <a:rPr lang="en" sz="1100" dirty="0"/>
              <a:t>Marketshift is not intended to capture volume growth</a:t>
            </a:r>
          </a:p>
          <a:p>
            <a:pPr lvl="1" indent="-304800">
              <a:spcBef>
                <a:spcPts val="800"/>
              </a:spcBef>
              <a:buSzPts val="1200"/>
            </a:pPr>
            <a:endParaRPr sz="800" dirty="0"/>
          </a:p>
        </p:txBody>
      </p:sp>
      <p:sp>
        <p:nvSpPr>
          <p:cNvPr id="157" name="Google Shape;157;p33"/>
          <p:cNvSpPr txBox="1">
            <a:spLocks noGrp="1"/>
          </p:cNvSpPr>
          <p:nvPr>
            <p:ph type="title"/>
          </p:nvPr>
        </p:nvSpPr>
        <p:spPr>
          <a:xfrm>
            <a:off x="690545" y="212740"/>
            <a:ext cx="7886700" cy="4506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dirty="0"/>
              <a:t>Volume Efficacy: Marketshift Funding Only</a:t>
            </a:r>
            <a:endParaRPr dirty="0"/>
          </a:p>
        </p:txBody>
      </p:sp>
      <p:graphicFrame>
        <p:nvGraphicFramePr>
          <p:cNvPr id="6" name="Chart 5">
            <a:extLst>
              <a:ext uri="{FF2B5EF4-FFF2-40B4-BE49-F238E27FC236}">
                <a16:creationId xmlns:a16="http://schemas.microsoft.com/office/drawing/2014/main" id="{AC6F5860-4759-B9DE-8FD2-4ED6E619861A}"/>
              </a:ext>
            </a:extLst>
          </p:cNvPr>
          <p:cNvGraphicFramePr>
            <a:graphicFrameLocks/>
          </p:cNvGraphicFramePr>
          <p:nvPr>
            <p:extLst>
              <p:ext uri="{D42A27DB-BD31-4B8C-83A1-F6EECF244321}">
                <p14:modId xmlns:p14="http://schemas.microsoft.com/office/powerpoint/2010/main" val="480317701"/>
              </p:ext>
            </p:extLst>
          </p:nvPr>
        </p:nvGraphicFramePr>
        <p:xfrm>
          <a:off x="187200" y="575163"/>
          <a:ext cx="8611200" cy="309562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
          <a:extLst>
            <a:ext uri="{FF2B5EF4-FFF2-40B4-BE49-F238E27FC236}">
              <a16:creationId xmlns:a16="http://schemas.microsoft.com/office/drawing/2014/main" id="{28B36FE5-5E32-0F43-6CEC-8C056D230B87}"/>
            </a:ext>
          </a:extLst>
        </p:cNvPr>
        <p:cNvGrpSpPr/>
        <p:nvPr/>
      </p:nvGrpSpPr>
      <p:grpSpPr>
        <a:xfrm>
          <a:off x="0" y="0"/>
          <a:ext cx="0" cy="0"/>
          <a:chOff x="0" y="0"/>
          <a:chExt cx="0" cy="0"/>
        </a:xfrm>
      </p:grpSpPr>
      <p:sp>
        <p:nvSpPr>
          <p:cNvPr id="156" name="Google Shape;156;p33">
            <a:extLst>
              <a:ext uri="{FF2B5EF4-FFF2-40B4-BE49-F238E27FC236}">
                <a16:creationId xmlns:a16="http://schemas.microsoft.com/office/drawing/2014/main" id="{75D5F923-DFD9-0769-3BE4-3234B5ACB179}"/>
              </a:ext>
            </a:extLst>
          </p:cNvPr>
          <p:cNvSpPr txBox="1">
            <a:spLocks noGrp="1"/>
          </p:cNvSpPr>
          <p:nvPr>
            <p:ph type="body" idx="1"/>
          </p:nvPr>
        </p:nvSpPr>
        <p:spPr>
          <a:xfrm>
            <a:off x="80655" y="4067827"/>
            <a:ext cx="8775245" cy="924900"/>
          </a:xfrm>
          <a:prstGeom prst="rect">
            <a:avLst/>
          </a:prstGeom>
        </p:spPr>
        <p:txBody>
          <a:bodyPr spcFirstLastPara="1" wrap="square" lIns="68575" tIns="34275" rIns="68575" bIns="34275" anchor="t" anchorCtr="0">
            <a:noAutofit/>
          </a:bodyPr>
          <a:lstStyle/>
          <a:p>
            <a:pPr marL="457200" lvl="0" indent="-304800" algn="l" rtl="0">
              <a:spcBef>
                <a:spcPts val="800"/>
              </a:spcBef>
              <a:spcAft>
                <a:spcPts val="0"/>
              </a:spcAft>
              <a:buSzPts val="1200"/>
              <a:buChar char="•"/>
            </a:pPr>
            <a:r>
              <a:rPr lang="en" sz="1200" dirty="0"/>
              <a:t>Staff continue to demonstrate that most all hospitals are funded at a 50% VCF for in-state volume changes</a:t>
            </a:r>
            <a:endParaRPr sz="1200" dirty="0"/>
          </a:p>
          <a:p>
            <a:pPr indent="-304800">
              <a:spcBef>
                <a:spcPts val="0"/>
              </a:spcBef>
              <a:buSzPts val="1200"/>
            </a:pPr>
            <a:r>
              <a:rPr lang="en-US" sz="1200" dirty="0"/>
              <a:t>Further scorecards will layer in out-of-state, deregulation and PAU (latter two will reduce over funding)</a:t>
            </a:r>
          </a:p>
          <a:p>
            <a:pPr indent="-304800">
              <a:spcBef>
                <a:spcPts val="0"/>
              </a:spcBef>
              <a:buSzPts val="1200"/>
            </a:pPr>
            <a:r>
              <a:rPr lang="en-US" sz="1200" dirty="0"/>
              <a:t>All scorecards will be updated to 2023, which will also reduce over funding</a:t>
            </a:r>
          </a:p>
          <a:p>
            <a:pPr indent="-304800">
              <a:spcBef>
                <a:spcPts val="0"/>
              </a:spcBef>
              <a:buSzPts val="1200"/>
            </a:pPr>
            <a:r>
              <a:rPr lang="en-US" sz="1200" dirty="0"/>
              <a:t>Staff asks industry to confirm values for respective hospital(s); will send file after meeting</a:t>
            </a:r>
          </a:p>
        </p:txBody>
      </p:sp>
      <p:sp>
        <p:nvSpPr>
          <p:cNvPr id="157" name="Google Shape;157;p33">
            <a:extLst>
              <a:ext uri="{FF2B5EF4-FFF2-40B4-BE49-F238E27FC236}">
                <a16:creationId xmlns:a16="http://schemas.microsoft.com/office/drawing/2014/main" id="{AB601958-8932-A0AA-EE9D-EFCB824410F1}"/>
              </a:ext>
            </a:extLst>
          </p:cNvPr>
          <p:cNvSpPr txBox="1">
            <a:spLocks noGrp="1"/>
          </p:cNvSpPr>
          <p:nvPr>
            <p:ph type="title"/>
          </p:nvPr>
        </p:nvSpPr>
        <p:spPr>
          <a:xfrm>
            <a:off x="690545" y="212740"/>
            <a:ext cx="7886700" cy="4506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dirty="0"/>
              <a:t>Volume Efficacy: Current Scorecard</a:t>
            </a:r>
            <a:endParaRPr dirty="0"/>
          </a:p>
        </p:txBody>
      </p:sp>
      <p:graphicFrame>
        <p:nvGraphicFramePr>
          <p:cNvPr id="2" name="Chart 1">
            <a:extLst>
              <a:ext uri="{FF2B5EF4-FFF2-40B4-BE49-F238E27FC236}">
                <a16:creationId xmlns:a16="http://schemas.microsoft.com/office/drawing/2014/main" id="{1B2D6A90-77BF-9B5F-DE15-98AA87352A23}"/>
              </a:ext>
            </a:extLst>
          </p:cNvPr>
          <p:cNvGraphicFramePr>
            <a:graphicFrameLocks/>
          </p:cNvGraphicFramePr>
          <p:nvPr>
            <p:extLst>
              <p:ext uri="{D42A27DB-BD31-4B8C-83A1-F6EECF244321}">
                <p14:modId xmlns:p14="http://schemas.microsoft.com/office/powerpoint/2010/main" val="74196283"/>
              </p:ext>
            </p:extLst>
          </p:nvPr>
        </p:nvGraphicFramePr>
        <p:xfrm>
          <a:off x="349200" y="755212"/>
          <a:ext cx="8506699" cy="337219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4">
            <a:extLst>
              <a:ext uri="{FF2B5EF4-FFF2-40B4-BE49-F238E27FC236}">
                <a16:creationId xmlns:a16="http://schemas.microsoft.com/office/drawing/2014/main" id="{6A534549-2A2A-6BC6-62D7-4B4DDE67A969}"/>
              </a:ext>
            </a:extLst>
          </p:cNvPr>
          <p:cNvSpPr txBox="1"/>
          <p:nvPr/>
        </p:nvSpPr>
        <p:spPr>
          <a:xfrm>
            <a:off x="5835306" y="1469439"/>
            <a:ext cx="2570988"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b="1" dirty="0"/>
              <a:t>Statewide Over Funding = $1.05B</a:t>
            </a:r>
          </a:p>
        </p:txBody>
      </p:sp>
    </p:spTree>
    <p:extLst>
      <p:ext uri="{BB962C8B-B14F-4D97-AF65-F5344CB8AC3E}">
        <p14:creationId xmlns:p14="http://schemas.microsoft.com/office/powerpoint/2010/main" val="3084519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4"/>
          <p:cNvSpPr txBox="1">
            <a:spLocks noGrp="1"/>
          </p:cNvSpPr>
          <p:nvPr>
            <p:ph type="body" idx="1"/>
          </p:nvPr>
        </p:nvSpPr>
        <p:spPr>
          <a:xfrm>
            <a:off x="190775" y="668627"/>
            <a:ext cx="8536200" cy="3672300"/>
          </a:xfrm>
          <a:prstGeom prst="rect">
            <a:avLst/>
          </a:prstGeom>
        </p:spPr>
        <p:txBody>
          <a:bodyPr spcFirstLastPara="1" wrap="square" lIns="68575" tIns="34275" rIns="68575" bIns="34275" anchor="t" anchorCtr="0">
            <a:normAutofit/>
          </a:bodyPr>
          <a:lstStyle/>
          <a:p>
            <a:pPr marL="457200" lvl="0" indent="-323850" algn="l" rtl="0">
              <a:spcBef>
                <a:spcPts val="800"/>
              </a:spcBef>
              <a:spcAft>
                <a:spcPts val="0"/>
              </a:spcAft>
              <a:buSzPts val="1500"/>
              <a:buChar char="•"/>
            </a:pPr>
            <a:r>
              <a:rPr lang="en-US" dirty="0"/>
              <a:t>Deregulation Methodology</a:t>
            </a:r>
          </a:p>
          <a:p>
            <a:pPr lvl="1" indent="-323850">
              <a:spcBef>
                <a:spcPts val="800"/>
              </a:spcBef>
              <a:buSzPts val="1500"/>
            </a:pPr>
            <a:r>
              <a:rPr lang="en-US" dirty="0"/>
              <a:t>EAPG </a:t>
            </a:r>
            <a:r>
              <a:rPr lang="en-US" dirty="0" err="1"/>
              <a:t>Marketshift</a:t>
            </a:r>
            <a:endParaRPr lang="en-US" dirty="0"/>
          </a:p>
          <a:p>
            <a:pPr lvl="1" indent="-323850">
              <a:spcBef>
                <a:spcPts val="800"/>
              </a:spcBef>
              <a:buSzPts val="1500"/>
            </a:pPr>
            <a:r>
              <a:rPr lang="en-US" dirty="0"/>
              <a:t>Specifics of Deregulation Methodology</a:t>
            </a:r>
          </a:p>
          <a:p>
            <a:pPr lvl="1" indent="-323850">
              <a:spcBef>
                <a:spcPts val="800"/>
              </a:spcBef>
              <a:buSzPts val="1500"/>
            </a:pPr>
            <a:r>
              <a:rPr lang="en-US" dirty="0"/>
              <a:t>Results for CY 2022 (information only)</a:t>
            </a:r>
          </a:p>
          <a:p>
            <a:pPr lvl="1" indent="-323850">
              <a:spcBef>
                <a:spcPts val="800"/>
              </a:spcBef>
              <a:buSzPts val="1500"/>
            </a:pPr>
            <a:endParaRPr dirty="0"/>
          </a:p>
          <a:p>
            <a:pPr marL="457200" lvl="0" indent="-323850" algn="l" rtl="0">
              <a:spcBef>
                <a:spcPts val="0"/>
              </a:spcBef>
              <a:spcAft>
                <a:spcPts val="0"/>
              </a:spcAft>
              <a:buSzPts val="1500"/>
              <a:buChar char="•"/>
            </a:pPr>
            <a:r>
              <a:rPr lang="en" dirty="0"/>
              <a:t>CY 2022 Volume Scorecard Update</a:t>
            </a:r>
          </a:p>
          <a:p>
            <a:pPr lvl="1" indent="-323850">
              <a:spcBef>
                <a:spcPts val="0"/>
              </a:spcBef>
              <a:buSzPts val="1500"/>
            </a:pPr>
            <a:r>
              <a:rPr lang="en" dirty="0"/>
              <a:t>Out-of-state</a:t>
            </a:r>
          </a:p>
          <a:p>
            <a:pPr lvl="1" indent="-323850">
              <a:spcBef>
                <a:spcPts val="0"/>
              </a:spcBef>
              <a:buSzPts val="1500"/>
            </a:pPr>
            <a:r>
              <a:rPr lang="en" dirty="0"/>
              <a:t>PAU</a:t>
            </a:r>
          </a:p>
          <a:p>
            <a:pPr lvl="1" indent="-323850">
              <a:spcBef>
                <a:spcPts val="0"/>
              </a:spcBef>
              <a:buSzPts val="1500"/>
            </a:pPr>
            <a:r>
              <a:rPr lang="en" dirty="0"/>
              <a:t>Deregulation</a:t>
            </a:r>
          </a:p>
          <a:p>
            <a:pPr marL="590550" lvl="1" indent="0">
              <a:spcBef>
                <a:spcPts val="0"/>
              </a:spcBef>
              <a:buSzPts val="1500"/>
              <a:buNone/>
            </a:pPr>
            <a:endParaRPr dirty="0"/>
          </a:p>
        </p:txBody>
      </p:sp>
      <p:sp>
        <p:nvSpPr>
          <p:cNvPr id="231" name="Google Shape;231;p44"/>
          <p:cNvSpPr txBox="1">
            <a:spLocks noGrp="1"/>
          </p:cNvSpPr>
          <p:nvPr>
            <p:ph type="title"/>
          </p:nvPr>
        </p:nvSpPr>
        <p:spPr>
          <a:xfrm>
            <a:off x="729095" y="260890"/>
            <a:ext cx="7886700" cy="4506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dirty="0"/>
              <a:t>Next Meeting (April 25</a:t>
            </a:r>
            <a:r>
              <a:rPr lang="en" baseline="30000" dirty="0"/>
              <a:t>th</a:t>
            </a:r>
            <a:r>
              <a:rPr lang="en" dirty="0"/>
              <a:t>)</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5"/>
          <p:cNvSpPr txBox="1">
            <a:spLocks noGrp="1"/>
          </p:cNvSpPr>
          <p:nvPr>
            <p:ph type="title"/>
          </p:nvPr>
        </p:nvSpPr>
        <p:spPr>
          <a:xfrm>
            <a:off x="729095" y="260890"/>
            <a:ext cx="7886700" cy="4506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Questions?</a:t>
            </a:r>
            <a:endParaRPr/>
          </a:p>
          <a:p>
            <a:pPr marL="0" lvl="0" indent="0" algn="l" rtl="0">
              <a:spcBef>
                <a:spcPts val="0"/>
              </a:spcBef>
              <a:spcAft>
                <a:spcPts val="0"/>
              </a:spcAft>
              <a:buNone/>
            </a:pPr>
            <a:endParaRPr/>
          </a:p>
        </p:txBody>
      </p:sp>
      <p:pic>
        <p:nvPicPr>
          <p:cNvPr id="237" name="Google Shape;237;p45"/>
          <p:cNvPicPr preferRelativeResize="0"/>
          <p:nvPr/>
        </p:nvPicPr>
        <p:blipFill>
          <a:blip r:embed="rId3">
            <a:alphaModFix/>
          </a:blip>
          <a:stretch>
            <a:fillRect/>
          </a:stretch>
        </p:blipFill>
        <p:spPr>
          <a:xfrm>
            <a:off x="3044376" y="1149650"/>
            <a:ext cx="3416800" cy="33811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30"/>
          <p:cNvSpPr txBox="1">
            <a:spLocks noGrp="1"/>
          </p:cNvSpPr>
          <p:nvPr>
            <p:ph type="title"/>
          </p:nvPr>
        </p:nvSpPr>
        <p:spPr>
          <a:xfrm>
            <a:off x="182875" y="2963950"/>
            <a:ext cx="8433000" cy="2958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r>
              <a:rPr lang="en" dirty="0"/>
              <a:t>Background</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a:extLst>
            <a:ext uri="{FF2B5EF4-FFF2-40B4-BE49-F238E27FC236}">
              <a16:creationId xmlns:a16="http://schemas.microsoft.com/office/drawing/2014/main" id="{F27E5799-9567-8CB5-D2F9-704487275A42}"/>
            </a:ext>
          </a:extLst>
        </p:cNvPr>
        <p:cNvGrpSpPr/>
        <p:nvPr/>
      </p:nvGrpSpPr>
      <p:grpSpPr>
        <a:xfrm>
          <a:off x="0" y="0"/>
          <a:ext cx="0" cy="0"/>
          <a:chOff x="0" y="0"/>
          <a:chExt cx="0" cy="0"/>
        </a:xfrm>
      </p:grpSpPr>
      <p:sp>
        <p:nvSpPr>
          <p:cNvPr id="149" name="Google Shape;149;p32">
            <a:extLst>
              <a:ext uri="{FF2B5EF4-FFF2-40B4-BE49-F238E27FC236}">
                <a16:creationId xmlns:a16="http://schemas.microsoft.com/office/drawing/2014/main" id="{957B155D-4412-CE61-8629-BF20D4D56C2D}"/>
              </a:ext>
            </a:extLst>
          </p:cNvPr>
          <p:cNvSpPr txBox="1">
            <a:spLocks noGrp="1"/>
          </p:cNvSpPr>
          <p:nvPr>
            <p:ph type="title"/>
          </p:nvPr>
        </p:nvSpPr>
        <p:spPr>
          <a:xfrm>
            <a:off x="729095" y="197714"/>
            <a:ext cx="7886700" cy="6552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US" dirty="0"/>
              <a:t>Global Budget Volume Policy Background</a:t>
            </a:r>
            <a:endParaRPr dirty="0"/>
          </a:p>
          <a:p>
            <a:pPr marL="0" lvl="0" indent="0" algn="l" rtl="0">
              <a:spcBef>
                <a:spcPts val="0"/>
              </a:spcBef>
              <a:spcAft>
                <a:spcPts val="0"/>
              </a:spcAft>
              <a:buNone/>
            </a:pPr>
            <a:endParaRPr dirty="0"/>
          </a:p>
        </p:txBody>
      </p:sp>
      <p:sp>
        <p:nvSpPr>
          <p:cNvPr id="151" name="Google Shape;151;p32">
            <a:extLst>
              <a:ext uri="{FF2B5EF4-FFF2-40B4-BE49-F238E27FC236}">
                <a16:creationId xmlns:a16="http://schemas.microsoft.com/office/drawing/2014/main" id="{3D1748DF-BD41-9787-871D-F4B5022ACD9A}"/>
              </a:ext>
            </a:extLst>
          </p:cNvPr>
          <p:cNvSpPr txBox="1">
            <a:spLocks noGrp="1"/>
          </p:cNvSpPr>
          <p:nvPr>
            <p:ph type="body" idx="1"/>
          </p:nvPr>
        </p:nvSpPr>
        <p:spPr>
          <a:xfrm>
            <a:off x="106092" y="593669"/>
            <a:ext cx="8931818" cy="4352117"/>
          </a:xfrm>
          <a:prstGeom prst="rect">
            <a:avLst/>
          </a:prstGeom>
        </p:spPr>
        <p:txBody>
          <a:bodyPr spcFirstLastPara="1" wrap="square" lIns="68575" tIns="34275" rIns="68575" bIns="34275" anchor="t" anchorCtr="0">
            <a:normAutofit/>
          </a:bodyPr>
          <a:lstStyle/>
          <a:p>
            <a:pPr indent="-330200">
              <a:lnSpc>
                <a:spcPct val="94000"/>
              </a:lnSpc>
              <a:spcBef>
                <a:spcPts val="0"/>
              </a:spcBef>
              <a:buSzPts val="1600"/>
            </a:pPr>
            <a:r>
              <a:rPr lang="en-US" sz="1600" dirty="0"/>
              <a:t>T</a:t>
            </a:r>
            <a:r>
              <a:rPr lang="en" sz="1600" dirty="0"/>
              <a:t>he HSCRC adjusts global budgets for anticipated changes in demographics/volume patterns a</a:t>
            </a:r>
            <a:r>
              <a:rPr lang="en-US" sz="1600" dirty="0" err="1"/>
              <a:t>nd</a:t>
            </a:r>
            <a:r>
              <a:rPr lang="en" sz="1600" dirty="0"/>
              <a:t> observed shifts in the market </a:t>
            </a:r>
          </a:p>
          <a:p>
            <a:pPr indent="-330200">
              <a:lnSpc>
                <a:spcPct val="94000"/>
              </a:lnSpc>
              <a:spcBef>
                <a:spcPts val="0"/>
              </a:spcBef>
              <a:buSzPts val="1600"/>
            </a:pPr>
            <a:r>
              <a:rPr lang="en" sz="1600" dirty="0"/>
              <a:t>To that end, the Commission implements the following volume adjustments:</a:t>
            </a:r>
            <a:endParaRPr lang="en-US" sz="1600" dirty="0"/>
          </a:p>
          <a:p>
            <a:pPr marL="1041400" lvl="2" indent="0">
              <a:lnSpc>
                <a:spcPct val="94000"/>
              </a:lnSpc>
              <a:spcBef>
                <a:spcPts val="0"/>
              </a:spcBef>
              <a:buSzPts val="1600"/>
              <a:buNone/>
            </a:pPr>
            <a:endParaRPr lang="en" sz="1300" dirty="0"/>
          </a:p>
          <a:p>
            <a:pPr lvl="1" indent="-330200">
              <a:lnSpc>
                <a:spcPct val="94000"/>
              </a:lnSpc>
              <a:spcBef>
                <a:spcPts val="0"/>
              </a:spcBef>
              <a:buSzPts val="1600"/>
            </a:pPr>
            <a:endParaRPr sz="1600" dirty="0"/>
          </a:p>
        </p:txBody>
      </p:sp>
      <p:graphicFrame>
        <p:nvGraphicFramePr>
          <p:cNvPr id="3" name="Table 2">
            <a:extLst>
              <a:ext uri="{FF2B5EF4-FFF2-40B4-BE49-F238E27FC236}">
                <a16:creationId xmlns:a16="http://schemas.microsoft.com/office/drawing/2014/main" id="{D0E270E9-D30D-9B2F-CD54-37690342AA67}"/>
              </a:ext>
            </a:extLst>
          </p:cNvPr>
          <p:cNvGraphicFramePr>
            <a:graphicFrameLocks noGrp="1"/>
          </p:cNvGraphicFramePr>
          <p:nvPr>
            <p:extLst>
              <p:ext uri="{D42A27DB-BD31-4B8C-83A1-F6EECF244321}">
                <p14:modId xmlns:p14="http://schemas.microsoft.com/office/powerpoint/2010/main" val="1649523440"/>
              </p:ext>
            </p:extLst>
          </p:nvPr>
        </p:nvGraphicFramePr>
        <p:xfrm>
          <a:off x="257174" y="1330325"/>
          <a:ext cx="8780734" cy="3755214"/>
        </p:xfrm>
        <a:graphic>
          <a:graphicData uri="http://schemas.openxmlformats.org/drawingml/2006/table">
            <a:tbl>
              <a:tblPr firstRow="1" bandRow="1">
                <a:tableStyleId>{5C22544A-7EE6-4342-B048-85BDC9FD1C3A}</a:tableStyleId>
              </a:tblPr>
              <a:tblGrid>
                <a:gridCol w="1500188">
                  <a:extLst>
                    <a:ext uri="{9D8B030D-6E8A-4147-A177-3AD203B41FA5}">
                      <a16:colId xmlns:a16="http://schemas.microsoft.com/office/drawing/2014/main" val="327762233"/>
                    </a:ext>
                  </a:extLst>
                </a:gridCol>
                <a:gridCol w="1128712">
                  <a:extLst>
                    <a:ext uri="{9D8B030D-6E8A-4147-A177-3AD203B41FA5}">
                      <a16:colId xmlns:a16="http://schemas.microsoft.com/office/drawing/2014/main" val="2952644408"/>
                    </a:ext>
                  </a:extLst>
                </a:gridCol>
                <a:gridCol w="1171575">
                  <a:extLst>
                    <a:ext uri="{9D8B030D-6E8A-4147-A177-3AD203B41FA5}">
                      <a16:colId xmlns:a16="http://schemas.microsoft.com/office/drawing/2014/main" val="867867867"/>
                    </a:ext>
                  </a:extLst>
                </a:gridCol>
                <a:gridCol w="4980259">
                  <a:extLst>
                    <a:ext uri="{9D8B030D-6E8A-4147-A177-3AD203B41FA5}">
                      <a16:colId xmlns:a16="http://schemas.microsoft.com/office/drawing/2014/main" val="2358506786"/>
                    </a:ext>
                  </a:extLst>
                </a:gridCol>
              </a:tblGrid>
              <a:tr h="539509">
                <a:tc>
                  <a:txBody>
                    <a:bodyPr/>
                    <a:lstStyle/>
                    <a:p>
                      <a:pPr algn="ctr"/>
                      <a:r>
                        <a:rPr lang="en-US" dirty="0"/>
                        <a:t>Volume Adjustment</a:t>
                      </a:r>
                    </a:p>
                  </a:txBody>
                  <a:tcPr/>
                </a:tc>
                <a:tc>
                  <a:txBody>
                    <a:bodyPr/>
                    <a:lstStyle/>
                    <a:p>
                      <a:pPr algn="ctr"/>
                      <a:r>
                        <a:rPr lang="en-US" dirty="0"/>
                        <a:t>Approved Policy</a:t>
                      </a:r>
                    </a:p>
                  </a:txBody>
                  <a:tcPr/>
                </a:tc>
                <a:tc>
                  <a:txBody>
                    <a:bodyPr/>
                    <a:lstStyle/>
                    <a:p>
                      <a:pPr algn="ctr"/>
                      <a:r>
                        <a:rPr lang="en-US" dirty="0"/>
                        <a:t>Stand Alone</a:t>
                      </a:r>
                    </a:p>
                  </a:txBody>
                  <a:tcPr/>
                </a:tc>
                <a:tc>
                  <a:txBody>
                    <a:bodyPr/>
                    <a:lstStyle/>
                    <a:p>
                      <a:pPr algn="ctr"/>
                      <a:r>
                        <a:rPr lang="en-US" dirty="0"/>
                        <a:t>Purpose</a:t>
                      </a:r>
                    </a:p>
                  </a:txBody>
                  <a:tcPr/>
                </a:tc>
                <a:extLst>
                  <a:ext uri="{0D108BD9-81ED-4DB2-BD59-A6C34878D82A}">
                    <a16:rowId xmlns:a16="http://schemas.microsoft.com/office/drawing/2014/main" val="3463175754"/>
                  </a:ext>
                </a:extLst>
              </a:tr>
              <a:tr h="539509">
                <a:tc>
                  <a:txBody>
                    <a:bodyPr/>
                    <a:lstStyle/>
                    <a:p>
                      <a:r>
                        <a:rPr lang="en-US" sz="1400" b="0" dirty="0"/>
                        <a:t>Demographic Adjustment </a:t>
                      </a:r>
                      <a:endParaRPr lang="en-US" b="0" dirty="0"/>
                    </a:p>
                  </a:txBody>
                  <a:tcPr/>
                </a:tc>
                <a:tc>
                  <a:txBody>
                    <a:bodyPr/>
                    <a:lstStyle/>
                    <a:p>
                      <a:pPr algn="ctr"/>
                      <a:r>
                        <a:rPr lang="en-US" b="0" dirty="0"/>
                        <a:t>X</a:t>
                      </a:r>
                    </a:p>
                  </a:txBody>
                  <a:tcPr/>
                </a:tc>
                <a:tc>
                  <a:txBody>
                    <a:bodyPr/>
                    <a:lstStyle/>
                    <a:p>
                      <a:endParaRPr lang="en-US" b="0" dirty="0"/>
                    </a:p>
                  </a:txBody>
                  <a:tcPr/>
                </a:tc>
                <a:tc>
                  <a:txBody>
                    <a:bodyPr/>
                    <a:lstStyle/>
                    <a:p>
                      <a:r>
                        <a:rPr lang="en-US" sz="1400" dirty="0"/>
                        <a:t>Annual age adjusted population funding for in-state use rate growth</a:t>
                      </a:r>
                      <a:endParaRPr lang="en-US" b="0" dirty="0"/>
                    </a:p>
                  </a:txBody>
                  <a:tcPr/>
                </a:tc>
                <a:extLst>
                  <a:ext uri="{0D108BD9-81ED-4DB2-BD59-A6C34878D82A}">
                    <a16:rowId xmlns:a16="http://schemas.microsoft.com/office/drawing/2014/main" val="2162101602"/>
                  </a:ext>
                </a:extLst>
              </a:tr>
              <a:tr h="539509">
                <a:tc>
                  <a:txBody>
                    <a:bodyPr/>
                    <a:lstStyle/>
                    <a:p>
                      <a:r>
                        <a:rPr lang="en-US" b="0" dirty="0" err="1"/>
                        <a:t>Marketshift</a:t>
                      </a:r>
                      <a:endParaRPr lang="en-US" b="0" dirty="0"/>
                    </a:p>
                  </a:txBody>
                  <a:tcPr/>
                </a:tc>
                <a:tc>
                  <a:txBody>
                    <a:bodyPr/>
                    <a:lstStyle/>
                    <a:p>
                      <a:pPr algn="ctr"/>
                      <a:r>
                        <a:rPr lang="en-US" b="0" dirty="0"/>
                        <a:t>X</a:t>
                      </a:r>
                    </a:p>
                  </a:txBody>
                  <a:tcPr/>
                </a:tc>
                <a:tc>
                  <a:txBody>
                    <a:bodyPr/>
                    <a:lstStyle/>
                    <a:p>
                      <a:endParaRPr lang="en-US" b="0" dirty="0"/>
                    </a:p>
                  </a:txBody>
                  <a:tcPr/>
                </a:tc>
                <a:tc>
                  <a:txBody>
                    <a:bodyPr/>
                    <a:lstStyle/>
                    <a:p>
                      <a:r>
                        <a:rPr lang="en-US" b="0" dirty="0"/>
                        <a:t>Semi-annual adjustments for regulated market shifts (zero sum)</a:t>
                      </a:r>
                    </a:p>
                  </a:txBody>
                  <a:tcPr/>
                </a:tc>
                <a:extLst>
                  <a:ext uri="{0D108BD9-81ED-4DB2-BD59-A6C34878D82A}">
                    <a16:rowId xmlns:a16="http://schemas.microsoft.com/office/drawing/2014/main" val="117058132"/>
                  </a:ext>
                </a:extLst>
              </a:tr>
              <a:tr h="539509">
                <a:tc>
                  <a:txBody>
                    <a:bodyPr/>
                    <a:lstStyle/>
                    <a:p>
                      <a:r>
                        <a:rPr lang="en-US" b="0" dirty="0"/>
                        <a:t>Out-of-State</a:t>
                      </a:r>
                    </a:p>
                  </a:txBody>
                  <a:tcPr/>
                </a:tc>
                <a:tc>
                  <a:txBody>
                    <a:bodyPr/>
                    <a:lstStyle/>
                    <a:p>
                      <a:pPr algn="ctr"/>
                      <a:endParaRPr lang="en-US" b="0" dirty="0"/>
                    </a:p>
                  </a:txBody>
                  <a:tcPr/>
                </a:tc>
                <a:tc>
                  <a:txBody>
                    <a:bodyPr/>
                    <a:lstStyle/>
                    <a:p>
                      <a:endParaRPr lang="en-US" b="0"/>
                    </a:p>
                  </a:txBody>
                  <a:tcPr/>
                </a:tc>
                <a:tc>
                  <a:txBody>
                    <a:bodyPr/>
                    <a:lstStyle/>
                    <a:p>
                      <a:r>
                        <a:rPr lang="en-US" b="0" dirty="0"/>
                        <a:t>Annual adjustments for material changes to out-of-state volumes</a:t>
                      </a:r>
                    </a:p>
                  </a:txBody>
                  <a:tcPr/>
                </a:tc>
                <a:extLst>
                  <a:ext uri="{0D108BD9-81ED-4DB2-BD59-A6C34878D82A}">
                    <a16:rowId xmlns:a16="http://schemas.microsoft.com/office/drawing/2014/main" val="1495022685"/>
                  </a:ext>
                </a:extLst>
              </a:tr>
              <a:tr h="539509">
                <a:tc>
                  <a:txBody>
                    <a:bodyPr/>
                    <a:lstStyle/>
                    <a:p>
                      <a:r>
                        <a:rPr lang="en-US" b="0" dirty="0"/>
                        <a:t>Deregulation</a:t>
                      </a:r>
                    </a:p>
                  </a:txBody>
                  <a:tcPr/>
                </a:tc>
                <a:tc>
                  <a:txBody>
                    <a:bodyPr/>
                    <a:lstStyle/>
                    <a:p>
                      <a:pPr algn="ctr"/>
                      <a:endParaRPr lang="en-US" b="0" dirty="0"/>
                    </a:p>
                  </a:txBody>
                  <a:tcPr/>
                </a:tc>
                <a:tc>
                  <a:txBody>
                    <a:bodyPr/>
                    <a:lstStyle/>
                    <a:p>
                      <a:endParaRPr lang="en-US" b="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As needed reductions for observed shifts to unregulated settings</a:t>
                      </a:r>
                    </a:p>
                  </a:txBody>
                  <a:tcPr/>
                </a:tc>
                <a:extLst>
                  <a:ext uri="{0D108BD9-81ED-4DB2-BD59-A6C34878D82A}">
                    <a16:rowId xmlns:a16="http://schemas.microsoft.com/office/drawing/2014/main" val="1954191341"/>
                  </a:ext>
                </a:extLst>
              </a:tr>
              <a:tr h="539509">
                <a:tc>
                  <a:txBody>
                    <a:bodyPr/>
                    <a:lstStyle/>
                    <a:p>
                      <a:r>
                        <a:rPr lang="en-US" b="0" dirty="0"/>
                        <a:t>Complexity and Innovation</a:t>
                      </a:r>
                    </a:p>
                  </a:txBody>
                  <a:tcPr/>
                </a:tc>
                <a:tc>
                  <a:txBody>
                    <a:bodyPr/>
                    <a:lstStyle/>
                    <a:p>
                      <a:pPr algn="ctr"/>
                      <a:r>
                        <a:rPr lang="en-US" b="0" dirty="0"/>
                        <a:t>X</a:t>
                      </a:r>
                    </a:p>
                  </a:txBody>
                  <a:tcPr/>
                </a:tc>
                <a:tc>
                  <a:txBody>
                    <a:bodyPr/>
                    <a:lstStyle/>
                    <a:p>
                      <a:pPr algn="ctr"/>
                      <a:r>
                        <a:rPr lang="en-US" b="0" dirty="0"/>
                        <a:t>X</a:t>
                      </a:r>
                    </a:p>
                  </a:txBody>
                  <a:tcPr/>
                </a:tc>
                <a:tc>
                  <a:txBody>
                    <a:bodyPr/>
                    <a:lstStyle/>
                    <a:p>
                      <a:r>
                        <a:rPr lang="en-US" b="0" dirty="0"/>
                        <a:t>Prospective funding to Academic Medical Centers for growth in unique </a:t>
                      </a:r>
                      <a:r>
                        <a:rPr lang="en-US" b="0" dirty="0" err="1"/>
                        <a:t>quarternary</a:t>
                      </a:r>
                      <a:r>
                        <a:rPr lang="en-US" b="0" dirty="0"/>
                        <a:t> services</a:t>
                      </a:r>
                    </a:p>
                  </a:txBody>
                  <a:tcPr/>
                </a:tc>
                <a:extLst>
                  <a:ext uri="{0D108BD9-81ED-4DB2-BD59-A6C34878D82A}">
                    <a16:rowId xmlns:a16="http://schemas.microsoft.com/office/drawing/2014/main" val="1612874511"/>
                  </a:ext>
                </a:extLst>
              </a:tr>
              <a:tr h="354595">
                <a:tc>
                  <a:txBody>
                    <a:bodyPr/>
                    <a:lstStyle/>
                    <a:p>
                      <a:r>
                        <a:rPr lang="en-US" b="0" dirty="0"/>
                        <a:t>CDS-A</a:t>
                      </a:r>
                    </a:p>
                  </a:txBody>
                  <a:tcPr/>
                </a:tc>
                <a:tc>
                  <a:txBody>
                    <a:bodyPr/>
                    <a:lstStyle/>
                    <a:p>
                      <a:pPr algn="ctr"/>
                      <a:r>
                        <a:rPr lang="en-US" b="0" dirty="0"/>
                        <a:t>X</a:t>
                      </a:r>
                    </a:p>
                  </a:txBody>
                  <a:tcPr/>
                </a:tc>
                <a:tc>
                  <a:txBody>
                    <a:bodyPr/>
                    <a:lstStyle/>
                    <a:p>
                      <a:pPr algn="ctr"/>
                      <a:r>
                        <a:rPr lang="en-US" b="0" dirty="0"/>
                        <a:t>X</a:t>
                      </a:r>
                    </a:p>
                  </a:txBody>
                  <a:tcPr/>
                </a:tc>
                <a:tc>
                  <a:txBody>
                    <a:bodyPr/>
                    <a:lstStyle/>
                    <a:p>
                      <a:r>
                        <a:rPr lang="en" sz="1400" dirty="0"/>
                        <a:t>Funding for changes in volume for select drugs (only volume variable methodology) </a:t>
                      </a:r>
                      <a:endParaRPr lang="en-US" b="0" dirty="0"/>
                    </a:p>
                  </a:txBody>
                  <a:tcPr/>
                </a:tc>
                <a:extLst>
                  <a:ext uri="{0D108BD9-81ED-4DB2-BD59-A6C34878D82A}">
                    <a16:rowId xmlns:a16="http://schemas.microsoft.com/office/drawing/2014/main" val="550737063"/>
                  </a:ext>
                </a:extLst>
              </a:tr>
            </a:tbl>
          </a:graphicData>
        </a:graphic>
      </p:graphicFrame>
    </p:spTree>
    <p:extLst>
      <p:ext uri="{BB962C8B-B14F-4D97-AF65-F5344CB8AC3E}">
        <p14:creationId xmlns:p14="http://schemas.microsoft.com/office/powerpoint/2010/main" val="1228724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2"/>
          <p:cNvSpPr txBox="1">
            <a:spLocks noGrp="1"/>
          </p:cNvSpPr>
          <p:nvPr>
            <p:ph type="title"/>
          </p:nvPr>
        </p:nvSpPr>
        <p:spPr>
          <a:xfrm>
            <a:off x="729095" y="197714"/>
            <a:ext cx="7886700" cy="6552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US" sz="2800" dirty="0"/>
              <a:t>Agenda for CY 2024 Volume Subgroup</a:t>
            </a:r>
            <a:endParaRPr sz="2800" dirty="0"/>
          </a:p>
        </p:txBody>
      </p:sp>
      <p:sp>
        <p:nvSpPr>
          <p:cNvPr id="151" name="Google Shape;151;p32"/>
          <p:cNvSpPr txBox="1">
            <a:spLocks noGrp="1"/>
          </p:cNvSpPr>
          <p:nvPr>
            <p:ph type="body" idx="1"/>
          </p:nvPr>
        </p:nvSpPr>
        <p:spPr>
          <a:xfrm>
            <a:off x="171450" y="661424"/>
            <a:ext cx="8743949" cy="4352117"/>
          </a:xfrm>
          <a:prstGeom prst="rect">
            <a:avLst/>
          </a:prstGeom>
        </p:spPr>
        <p:txBody>
          <a:bodyPr spcFirstLastPara="1" wrap="square" lIns="68575" tIns="34275" rIns="68575" bIns="34275" anchor="t" anchorCtr="0">
            <a:normAutofit/>
          </a:bodyPr>
          <a:lstStyle/>
          <a:p>
            <a:pPr indent="-330200">
              <a:lnSpc>
                <a:spcPct val="94000"/>
              </a:lnSpc>
              <a:spcBef>
                <a:spcPts val="0"/>
              </a:spcBef>
              <a:buSzPts val="1600"/>
            </a:pPr>
            <a:r>
              <a:rPr lang="en" dirty="0"/>
              <a:t>Volume tehcnical subgroup provides input to Payment Models Workgroup</a:t>
            </a:r>
          </a:p>
          <a:p>
            <a:pPr marL="127000" indent="0">
              <a:lnSpc>
                <a:spcPct val="94000"/>
              </a:lnSpc>
              <a:spcBef>
                <a:spcPts val="0"/>
              </a:spcBef>
              <a:buSzPts val="1600"/>
              <a:buNone/>
            </a:pPr>
            <a:endParaRPr lang="en" dirty="0"/>
          </a:p>
          <a:p>
            <a:pPr indent="-330200">
              <a:lnSpc>
                <a:spcPct val="94000"/>
              </a:lnSpc>
              <a:spcBef>
                <a:spcPts val="0"/>
              </a:spcBef>
              <a:buSzPts val="1600"/>
            </a:pPr>
            <a:r>
              <a:rPr lang="en" dirty="0"/>
              <a:t>Will provide input for a formal policy on out-of-state and deregulation volume </a:t>
            </a:r>
            <a:r>
              <a:rPr lang="en" sz="1600" dirty="0"/>
              <a:t>adjustments</a:t>
            </a:r>
          </a:p>
          <a:p>
            <a:pPr lvl="1" indent="-330200">
              <a:lnSpc>
                <a:spcPct val="94000"/>
              </a:lnSpc>
              <a:spcBef>
                <a:spcPts val="0"/>
              </a:spcBef>
              <a:buSzPts val="1600"/>
            </a:pPr>
            <a:r>
              <a:rPr lang="en" dirty="0"/>
              <a:t>Established policy will allow for routine adjustments</a:t>
            </a:r>
          </a:p>
          <a:p>
            <a:pPr lvl="1" indent="-330200">
              <a:lnSpc>
                <a:spcPct val="94000"/>
              </a:lnSpc>
              <a:spcBef>
                <a:spcPts val="0"/>
              </a:spcBef>
              <a:buSzPts val="1600"/>
            </a:pPr>
            <a:r>
              <a:rPr lang="en" dirty="0"/>
              <a:t>Will create greater transparency and predictability in the system</a:t>
            </a:r>
          </a:p>
          <a:p>
            <a:pPr marL="584200" lvl="1" indent="0">
              <a:lnSpc>
                <a:spcPct val="94000"/>
              </a:lnSpc>
              <a:spcBef>
                <a:spcPts val="0"/>
              </a:spcBef>
              <a:buSzPts val="1600"/>
              <a:buNone/>
            </a:pPr>
            <a:r>
              <a:rPr lang="en" sz="1200" dirty="0"/>
              <a:t> </a:t>
            </a:r>
          </a:p>
          <a:p>
            <a:pPr indent="-330200">
              <a:lnSpc>
                <a:spcPct val="94000"/>
              </a:lnSpc>
              <a:spcBef>
                <a:spcPts val="0"/>
              </a:spcBef>
              <a:buSzPts val="1600"/>
            </a:pPr>
            <a:r>
              <a:rPr lang="en-US" dirty="0"/>
              <a:t>To this end, workgroup will evaluate methodologies that have been used for adjustments related to out-of-state and deregulated volumes.  Considerations include:</a:t>
            </a:r>
          </a:p>
          <a:p>
            <a:pPr lvl="1" indent="-330200">
              <a:lnSpc>
                <a:spcPct val="94000"/>
              </a:lnSpc>
              <a:spcBef>
                <a:spcPts val="0"/>
              </a:spcBef>
              <a:buSzPts val="1600"/>
            </a:pPr>
            <a:r>
              <a:rPr lang="en-US" dirty="0"/>
              <a:t>Data sources and granularity of analysis</a:t>
            </a:r>
          </a:p>
          <a:p>
            <a:pPr lvl="1" indent="-330200">
              <a:lnSpc>
                <a:spcPct val="94000"/>
              </a:lnSpc>
              <a:spcBef>
                <a:spcPts val="0"/>
              </a:spcBef>
              <a:buSzPts val="1600"/>
            </a:pPr>
            <a:r>
              <a:rPr lang="en-US" dirty="0"/>
              <a:t>Materiality thresholds</a:t>
            </a:r>
          </a:p>
          <a:p>
            <a:pPr lvl="1" indent="-330200">
              <a:lnSpc>
                <a:spcPct val="94000"/>
              </a:lnSpc>
              <a:spcBef>
                <a:spcPts val="0"/>
              </a:spcBef>
              <a:buSzPts val="1600"/>
            </a:pPr>
            <a:r>
              <a:rPr lang="en-US" dirty="0"/>
              <a:t>Time periods for assessment and potential one-time adjustments</a:t>
            </a:r>
          </a:p>
          <a:p>
            <a:pPr lvl="1" indent="-330200">
              <a:lnSpc>
                <a:spcPct val="94000"/>
              </a:lnSpc>
              <a:spcBef>
                <a:spcPts val="0"/>
              </a:spcBef>
              <a:buSzPts val="1600"/>
            </a:pPr>
            <a:r>
              <a:rPr lang="en-US" dirty="0"/>
              <a:t>Implementation schedule</a:t>
            </a:r>
          </a:p>
          <a:p>
            <a:pPr lvl="1" indent="-330200">
              <a:lnSpc>
                <a:spcPct val="94000"/>
              </a:lnSpc>
              <a:spcBef>
                <a:spcPts val="0"/>
              </a:spcBef>
              <a:buSzPts val="1600"/>
            </a:pPr>
            <a:r>
              <a:rPr lang="en-US" dirty="0"/>
              <a:t>Interaction with other policies (e.g., EQIP, total volume policies)</a:t>
            </a:r>
          </a:p>
          <a:p>
            <a:pPr marL="127000" indent="0">
              <a:lnSpc>
                <a:spcPct val="94000"/>
              </a:lnSpc>
              <a:spcBef>
                <a:spcPts val="0"/>
              </a:spcBef>
              <a:buSzPts val="1600"/>
              <a:buNone/>
            </a:pPr>
            <a:endParaRPr lang="en" sz="1600" dirty="0"/>
          </a:p>
          <a:p>
            <a:pPr marL="584200" lvl="1" indent="0">
              <a:lnSpc>
                <a:spcPct val="94000"/>
              </a:lnSpc>
              <a:spcBef>
                <a:spcPts val="0"/>
              </a:spcBef>
              <a:buSzPts val="1600"/>
              <a:buNone/>
            </a:pPr>
            <a:endParaRPr lang="en" sz="1200" dirty="0"/>
          </a:p>
          <a:p>
            <a:pPr lvl="1" indent="-330200">
              <a:lnSpc>
                <a:spcPct val="94000"/>
              </a:lnSpc>
              <a:spcBef>
                <a:spcPts val="0"/>
              </a:spcBef>
              <a:buSzPts val="1600"/>
            </a:pPr>
            <a:endParaRPr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a:extLst>
            <a:ext uri="{FF2B5EF4-FFF2-40B4-BE49-F238E27FC236}">
              <a16:creationId xmlns:a16="http://schemas.microsoft.com/office/drawing/2014/main" id="{C8D8011A-128B-1269-149B-F704B6A9DB62}"/>
            </a:ext>
          </a:extLst>
        </p:cNvPr>
        <p:cNvGrpSpPr/>
        <p:nvPr/>
      </p:nvGrpSpPr>
      <p:grpSpPr>
        <a:xfrm>
          <a:off x="0" y="0"/>
          <a:ext cx="0" cy="0"/>
          <a:chOff x="0" y="0"/>
          <a:chExt cx="0" cy="0"/>
        </a:xfrm>
      </p:grpSpPr>
      <p:sp>
        <p:nvSpPr>
          <p:cNvPr id="149" name="Google Shape;149;p32">
            <a:extLst>
              <a:ext uri="{FF2B5EF4-FFF2-40B4-BE49-F238E27FC236}">
                <a16:creationId xmlns:a16="http://schemas.microsoft.com/office/drawing/2014/main" id="{5A7AA599-4E35-16BE-C786-DF553D617CAC}"/>
              </a:ext>
            </a:extLst>
          </p:cNvPr>
          <p:cNvSpPr txBox="1">
            <a:spLocks noGrp="1"/>
          </p:cNvSpPr>
          <p:nvPr>
            <p:ph type="title"/>
          </p:nvPr>
        </p:nvSpPr>
        <p:spPr>
          <a:xfrm>
            <a:off x="729095" y="197714"/>
            <a:ext cx="7886700" cy="6552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US" sz="2400" dirty="0"/>
              <a:t>Agenda for CY 2024 Volume Subgroup</a:t>
            </a:r>
            <a:endParaRPr sz="2400" dirty="0"/>
          </a:p>
          <a:p>
            <a:pPr marL="0" lvl="0" indent="0" algn="l" rtl="0">
              <a:spcBef>
                <a:spcPts val="0"/>
              </a:spcBef>
              <a:spcAft>
                <a:spcPts val="0"/>
              </a:spcAft>
              <a:buNone/>
            </a:pPr>
            <a:endParaRPr dirty="0"/>
          </a:p>
        </p:txBody>
      </p:sp>
      <p:sp>
        <p:nvSpPr>
          <p:cNvPr id="151" name="Google Shape;151;p32">
            <a:extLst>
              <a:ext uri="{FF2B5EF4-FFF2-40B4-BE49-F238E27FC236}">
                <a16:creationId xmlns:a16="http://schemas.microsoft.com/office/drawing/2014/main" id="{22BF4385-E479-53B2-4EE5-0E3BC16673C0}"/>
              </a:ext>
            </a:extLst>
          </p:cNvPr>
          <p:cNvSpPr txBox="1">
            <a:spLocks noGrp="1"/>
          </p:cNvSpPr>
          <p:nvPr>
            <p:ph type="body" idx="1"/>
          </p:nvPr>
        </p:nvSpPr>
        <p:spPr>
          <a:xfrm>
            <a:off x="171450" y="661424"/>
            <a:ext cx="8743949" cy="4352117"/>
          </a:xfrm>
          <a:prstGeom prst="rect">
            <a:avLst/>
          </a:prstGeom>
        </p:spPr>
        <p:txBody>
          <a:bodyPr spcFirstLastPara="1" wrap="square" lIns="68575" tIns="34275" rIns="68575" bIns="34275" anchor="t" anchorCtr="0">
            <a:normAutofit/>
          </a:bodyPr>
          <a:lstStyle/>
          <a:p>
            <a:pPr indent="-330200">
              <a:lnSpc>
                <a:spcPct val="94000"/>
              </a:lnSpc>
              <a:spcBef>
                <a:spcPts val="0"/>
              </a:spcBef>
              <a:buSzPts val="1600"/>
            </a:pPr>
            <a:r>
              <a:rPr lang="en" dirty="0"/>
              <a:t>Workgroup will also advise on development of comprehensive volume scorecard that accounts for 5 volume policies</a:t>
            </a:r>
          </a:p>
          <a:p>
            <a:pPr lvl="1" indent="-330200">
              <a:lnSpc>
                <a:spcPct val="94000"/>
              </a:lnSpc>
              <a:spcBef>
                <a:spcPts val="0"/>
              </a:spcBef>
              <a:buSzPts val="1600"/>
            </a:pPr>
            <a:r>
              <a:rPr lang="en" dirty="0"/>
              <a:t>Current scorecard is strictly an assessment of Marketshift and Demographic Adjustment funding for growth in in-state volumes (exluding PAU, high cost drugs, innovation, and chronic cases)</a:t>
            </a:r>
          </a:p>
          <a:p>
            <a:pPr lvl="1" indent="-330200">
              <a:lnSpc>
                <a:spcPct val="94000"/>
              </a:lnSpc>
              <a:spcBef>
                <a:spcPts val="0"/>
              </a:spcBef>
              <a:buSzPts val="1600"/>
            </a:pPr>
            <a:r>
              <a:rPr lang="en" dirty="0"/>
              <a:t>Future scorecard will incorporate adjustments for out-of-state volumes, deregulation and PAU as well as adjustments related to Efficiency policies</a:t>
            </a:r>
          </a:p>
          <a:p>
            <a:pPr lvl="1" indent="-330200">
              <a:lnSpc>
                <a:spcPct val="94000"/>
              </a:lnSpc>
              <a:spcBef>
                <a:spcPts val="0"/>
              </a:spcBef>
              <a:buSzPts val="1600"/>
            </a:pPr>
            <a:r>
              <a:rPr lang="en" dirty="0"/>
              <a:t>Future scorecard will not incorporate CDS-A and Complexity and Innovation, as those policies are stand alone</a:t>
            </a:r>
          </a:p>
          <a:p>
            <a:pPr marL="584200" lvl="1" indent="0">
              <a:lnSpc>
                <a:spcPct val="94000"/>
              </a:lnSpc>
              <a:spcBef>
                <a:spcPts val="0"/>
              </a:spcBef>
              <a:buSzPts val="1600"/>
              <a:buNone/>
            </a:pPr>
            <a:endParaRPr lang="en" sz="1200" dirty="0"/>
          </a:p>
          <a:p>
            <a:pPr indent="-330200">
              <a:lnSpc>
                <a:spcPct val="94000"/>
              </a:lnSpc>
              <a:spcBef>
                <a:spcPts val="0"/>
              </a:spcBef>
              <a:buSzPts val="1600"/>
            </a:pPr>
            <a:r>
              <a:rPr lang="en" dirty="0"/>
              <a:t>While there are several tools that prevent gaming under global budgets (see below), a comprehensive scorecard will allow staff to better assess criticisms that bad actors are overfunded in the system and good actors are underfunded. These tools include: </a:t>
            </a:r>
          </a:p>
          <a:p>
            <a:pPr lvl="1" indent="-330200">
              <a:lnSpc>
                <a:spcPct val="94000"/>
              </a:lnSpc>
              <a:spcBef>
                <a:spcPts val="0"/>
              </a:spcBef>
              <a:buSzPts val="1600"/>
            </a:pPr>
            <a:r>
              <a:rPr lang="en" dirty="0"/>
              <a:t>Rate Corridors</a:t>
            </a:r>
          </a:p>
          <a:p>
            <a:pPr lvl="1" indent="-330200">
              <a:lnSpc>
                <a:spcPct val="94000"/>
              </a:lnSpc>
              <a:spcBef>
                <a:spcPts val="0"/>
              </a:spcBef>
              <a:buSzPts val="1600"/>
            </a:pPr>
            <a:r>
              <a:rPr lang="en" dirty="0"/>
              <a:t>Marketshift</a:t>
            </a:r>
          </a:p>
          <a:p>
            <a:pPr lvl="1" indent="-330200">
              <a:lnSpc>
                <a:spcPct val="94000"/>
              </a:lnSpc>
              <a:spcBef>
                <a:spcPts val="0"/>
              </a:spcBef>
              <a:buSzPts val="1600"/>
            </a:pPr>
            <a:r>
              <a:rPr lang="en" dirty="0"/>
              <a:t>Deregulation</a:t>
            </a:r>
          </a:p>
          <a:p>
            <a:pPr lvl="1" indent="-330200">
              <a:lnSpc>
                <a:spcPct val="94000"/>
              </a:lnSpc>
              <a:spcBef>
                <a:spcPts val="0"/>
              </a:spcBef>
              <a:buSzPts val="1600"/>
            </a:pPr>
            <a:r>
              <a:rPr lang="en" dirty="0"/>
              <a:t>Efficiency assessments</a:t>
            </a:r>
          </a:p>
          <a:p>
            <a:pPr lvl="1" indent="-330200">
              <a:lnSpc>
                <a:spcPct val="94000"/>
              </a:lnSpc>
              <a:spcBef>
                <a:spcPts val="0"/>
              </a:spcBef>
              <a:buSzPts val="1600"/>
            </a:pPr>
            <a:endParaRPr lang="en" sz="1200" dirty="0"/>
          </a:p>
          <a:p>
            <a:pPr marL="584200" lvl="1" indent="0">
              <a:lnSpc>
                <a:spcPct val="94000"/>
              </a:lnSpc>
              <a:spcBef>
                <a:spcPts val="0"/>
              </a:spcBef>
              <a:buSzPts val="1600"/>
              <a:buNone/>
            </a:pPr>
            <a:endParaRPr lang="en" sz="1200" dirty="0"/>
          </a:p>
          <a:p>
            <a:pPr lvl="1" indent="-330200">
              <a:lnSpc>
                <a:spcPct val="94000"/>
              </a:lnSpc>
              <a:spcBef>
                <a:spcPts val="0"/>
              </a:spcBef>
              <a:buSzPts val="1600"/>
            </a:pPr>
            <a:endParaRPr sz="1600" dirty="0"/>
          </a:p>
        </p:txBody>
      </p:sp>
    </p:spTree>
    <p:extLst>
      <p:ext uri="{BB962C8B-B14F-4D97-AF65-F5344CB8AC3E}">
        <p14:creationId xmlns:p14="http://schemas.microsoft.com/office/powerpoint/2010/main" val="4047437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a:extLst>
            <a:ext uri="{FF2B5EF4-FFF2-40B4-BE49-F238E27FC236}">
              <a16:creationId xmlns:a16="http://schemas.microsoft.com/office/drawing/2014/main" id="{FF9376D6-0C8B-AC72-A20D-2E26128C1CB6}"/>
            </a:ext>
          </a:extLst>
        </p:cNvPr>
        <p:cNvGrpSpPr/>
        <p:nvPr/>
      </p:nvGrpSpPr>
      <p:grpSpPr>
        <a:xfrm>
          <a:off x="0" y="0"/>
          <a:ext cx="0" cy="0"/>
          <a:chOff x="0" y="0"/>
          <a:chExt cx="0" cy="0"/>
        </a:xfrm>
      </p:grpSpPr>
      <p:sp>
        <p:nvSpPr>
          <p:cNvPr id="149" name="Google Shape;149;p32">
            <a:extLst>
              <a:ext uri="{FF2B5EF4-FFF2-40B4-BE49-F238E27FC236}">
                <a16:creationId xmlns:a16="http://schemas.microsoft.com/office/drawing/2014/main" id="{973DF02D-2E3F-EAA5-8EF1-74C531B171B9}"/>
              </a:ext>
            </a:extLst>
          </p:cNvPr>
          <p:cNvSpPr txBox="1">
            <a:spLocks noGrp="1"/>
          </p:cNvSpPr>
          <p:nvPr>
            <p:ph type="title"/>
          </p:nvPr>
        </p:nvSpPr>
        <p:spPr>
          <a:xfrm>
            <a:off x="729095" y="197714"/>
            <a:ext cx="7886700" cy="6552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US" dirty="0"/>
              <a:t>Timeline for CY 2024 Volume Workgroup</a:t>
            </a:r>
            <a:endParaRPr dirty="0"/>
          </a:p>
          <a:p>
            <a:pPr marL="0" lvl="0" indent="0" algn="l" rtl="0">
              <a:spcBef>
                <a:spcPts val="0"/>
              </a:spcBef>
              <a:spcAft>
                <a:spcPts val="0"/>
              </a:spcAft>
              <a:buNone/>
            </a:pPr>
            <a:endParaRPr dirty="0"/>
          </a:p>
        </p:txBody>
      </p:sp>
      <p:graphicFrame>
        <p:nvGraphicFramePr>
          <p:cNvPr id="4" name="Chart 3">
            <a:extLst>
              <a:ext uri="{FF2B5EF4-FFF2-40B4-BE49-F238E27FC236}">
                <a16:creationId xmlns:a16="http://schemas.microsoft.com/office/drawing/2014/main" id="{7B7EE40B-0AA6-A0F6-4726-E5FEE9DA95F8}"/>
              </a:ext>
            </a:extLst>
          </p:cNvPr>
          <p:cNvGraphicFramePr/>
          <p:nvPr>
            <p:extLst>
              <p:ext uri="{D42A27DB-BD31-4B8C-83A1-F6EECF244321}">
                <p14:modId xmlns:p14="http://schemas.microsoft.com/office/powerpoint/2010/main" val="269032772"/>
              </p:ext>
            </p:extLst>
          </p:nvPr>
        </p:nvGraphicFramePr>
        <p:xfrm>
          <a:off x="114299" y="539751"/>
          <a:ext cx="8955157" cy="417139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2A8435AB-7402-F6C8-592F-E05B2A98F8E9}"/>
              </a:ext>
            </a:extLst>
          </p:cNvPr>
          <p:cNvSpPr txBox="1"/>
          <p:nvPr/>
        </p:nvSpPr>
        <p:spPr>
          <a:xfrm>
            <a:off x="74544" y="4711149"/>
            <a:ext cx="6926896" cy="307777"/>
          </a:xfrm>
          <a:prstGeom prst="rect">
            <a:avLst/>
          </a:prstGeom>
          <a:noFill/>
        </p:spPr>
        <p:txBody>
          <a:bodyPr wrap="none" rtlCol="0">
            <a:spAutoFit/>
          </a:bodyPr>
          <a:lstStyle/>
          <a:p>
            <a:r>
              <a:rPr lang="en-US" dirty="0"/>
              <a:t>Timeline subject to change if data is delayed or workgroup requires more deliberation</a:t>
            </a:r>
          </a:p>
        </p:txBody>
      </p:sp>
    </p:spTree>
    <p:extLst>
      <p:ext uri="{BB962C8B-B14F-4D97-AF65-F5344CB8AC3E}">
        <p14:creationId xmlns:p14="http://schemas.microsoft.com/office/powerpoint/2010/main" val="3388557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a:extLst>
            <a:ext uri="{FF2B5EF4-FFF2-40B4-BE49-F238E27FC236}">
              <a16:creationId xmlns:a16="http://schemas.microsoft.com/office/drawing/2014/main" id="{9F01B8C6-0E7E-0E5F-A4A2-10816EAE94F7}"/>
            </a:ext>
          </a:extLst>
        </p:cNvPr>
        <p:cNvGrpSpPr/>
        <p:nvPr/>
      </p:nvGrpSpPr>
      <p:grpSpPr>
        <a:xfrm>
          <a:off x="0" y="0"/>
          <a:ext cx="0" cy="0"/>
          <a:chOff x="0" y="0"/>
          <a:chExt cx="0" cy="0"/>
        </a:xfrm>
      </p:grpSpPr>
      <p:sp>
        <p:nvSpPr>
          <p:cNvPr id="137" name="Google Shape;137;p30">
            <a:extLst>
              <a:ext uri="{FF2B5EF4-FFF2-40B4-BE49-F238E27FC236}">
                <a16:creationId xmlns:a16="http://schemas.microsoft.com/office/drawing/2014/main" id="{0FC10BB2-3812-C215-57FD-E5F74A71E2B7}"/>
              </a:ext>
            </a:extLst>
          </p:cNvPr>
          <p:cNvSpPr txBox="1">
            <a:spLocks noGrp="1"/>
          </p:cNvSpPr>
          <p:nvPr>
            <p:ph type="title"/>
          </p:nvPr>
        </p:nvSpPr>
        <p:spPr>
          <a:xfrm>
            <a:off x="182875" y="2963950"/>
            <a:ext cx="8433000" cy="2958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r>
              <a:rPr lang="en" dirty="0"/>
              <a:t>Out-of-State Volume</a:t>
            </a:r>
            <a:endParaRPr dirty="0"/>
          </a:p>
        </p:txBody>
      </p:sp>
    </p:spTree>
    <p:extLst>
      <p:ext uri="{BB962C8B-B14F-4D97-AF65-F5344CB8AC3E}">
        <p14:creationId xmlns:p14="http://schemas.microsoft.com/office/powerpoint/2010/main" val="4236752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5"/>
          <p:cNvSpPr txBox="1">
            <a:spLocks noGrp="1"/>
          </p:cNvSpPr>
          <p:nvPr>
            <p:ph type="body" idx="1"/>
          </p:nvPr>
        </p:nvSpPr>
        <p:spPr>
          <a:xfrm>
            <a:off x="160500" y="861754"/>
            <a:ext cx="8823000" cy="3872100"/>
          </a:xfrm>
          <a:prstGeom prst="rect">
            <a:avLst/>
          </a:prstGeom>
        </p:spPr>
        <p:txBody>
          <a:bodyPr spcFirstLastPara="1" wrap="square" lIns="68575" tIns="34275" rIns="68575" bIns="34275" anchor="t" anchorCtr="0">
            <a:noAutofit/>
          </a:bodyPr>
          <a:lstStyle/>
          <a:p>
            <a:pPr marL="457200" lvl="0" indent="-317500" algn="l" rtl="0">
              <a:spcBef>
                <a:spcPts val="800"/>
              </a:spcBef>
              <a:spcAft>
                <a:spcPts val="0"/>
              </a:spcAft>
              <a:buSzPts val="1400"/>
              <a:buChar char="•"/>
            </a:pPr>
            <a:r>
              <a:rPr lang="en" sz="1400" dirty="0"/>
              <a:t>Per the GBR contract, the Commission can adjust a hospital’s global budget revenue “If this percentage [out-of-state volume] changes materially during the term of this Agreement…” - Section X, Global Budget Revenue Agreement</a:t>
            </a:r>
            <a:endParaRPr sz="1400" dirty="0"/>
          </a:p>
          <a:p>
            <a:pPr marL="914400" lvl="1" indent="-317500" algn="l" rtl="0">
              <a:spcBef>
                <a:spcPts val="0"/>
              </a:spcBef>
              <a:spcAft>
                <a:spcPts val="0"/>
              </a:spcAft>
              <a:buSzPts val="1400"/>
              <a:buChar char="•"/>
            </a:pPr>
            <a:r>
              <a:rPr lang="en" dirty="0"/>
              <a:t>To date, staff have adjudicated a few out-of-state adjustments because a) the volume change has been material and b) the volume change represented a material share of the hospital’s global budget</a:t>
            </a:r>
          </a:p>
          <a:p>
            <a:pPr marL="596900" lvl="1" indent="0" algn="l" rtl="0">
              <a:spcBef>
                <a:spcPts val="0"/>
              </a:spcBef>
              <a:spcAft>
                <a:spcPts val="0"/>
              </a:spcAft>
              <a:buSzPts val="1400"/>
              <a:buNone/>
            </a:pPr>
            <a:endParaRPr dirty="0"/>
          </a:p>
          <a:p>
            <a:pPr marL="457200" lvl="0" indent="-317500" algn="l" rtl="0">
              <a:spcBef>
                <a:spcPts val="0"/>
              </a:spcBef>
              <a:spcAft>
                <a:spcPts val="0"/>
              </a:spcAft>
              <a:buSzPts val="1400"/>
              <a:buChar char="•"/>
            </a:pPr>
            <a:r>
              <a:rPr lang="en" sz="1400" dirty="0"/>
              <a:t>Unlike typical volume methodologies, staff have elected to use reported experience data in lieu of ECMADS from abstract data because the longitudinal assessments have base years under:</a:t>
            </a:r>
            <a:endParaRPr sz="1400" dirty="0"/>
          </a:p>
          <a:p>
            <a:pPr marL="914400" lvl="1" indent="-317500" algn="l" rtl="0">
              <a:spcBef>
                <a:spcPts val="0"/>
              </a:spcBef>
              <a:spcAft>
                <a:spcPts val="0"/>
              </a:spcAft>
              <a:buSzPts val="1400"/>
              <a:buChar char="•"/>
            </a:pPr>
            <a:r>
              <a:rPr lang="en" dirty="0"/>
              <a:t>Different Groupers</a:t>
            </a:r>
            <a:endParaRPr dirty="0"/>
          </a:p>
          <a:p>
            <a:pPr marL="914400" lvl="1" indent="-317500" algn="l" rtl="0">
              <a:spcBef>
                <a:spcPts val="0"/>
              </a:spcBef>
              <a:spcAft>
                <a:spcPts val="0"/>
              </a:spcAft>
              <a:buSzPts val="1400"/>
              <a:buChar char="•"/>
            </a:pPr>
            <a:r>
              <a:rPr lang="en" dirty="0"/>
              <a:t>Different Casemix Methodologies</a:t>
            </a:r>
            <a:endParaRPr dirty="0"/>
          </a:p>
          <a:p>
            <a:pPr marL="914400" lvl="1" indent="-317500" algn="l" rtl="0">
              <a:spcBef>
                <a:spcPts val="0"/>
              </a:spcBef>
              <a:spcAft>
                <a:spcPts val="0"/>
              </a:spcAft>
              <a:buSzPts val="1400"/>
              <a:buChar char="•"/>
            </a:pPr>
            <a:r>
              <a:rPr lang="en" dirty="0"/>
              <a:t>Different Diagnosis and Procedure Code Versions (e.g., ICD-9 to ICD-10)</a:t>
            </a:r>
            <a:endParaRPr dirty="0"/>
          </a:p>
        </p:txBody>
      </p:sp>
      <p:sp>
        <p:nvSpPr>
          <p:cNvPr id="173" name="Google Shape;173;p35"/>
          <p:cNvSpPr txBox="1">
            <a:spLocks noGrp="1"/>
          </p:cNvSpPr>
          <p:nvPr>
            <p:ph type="title"/>
          </p:nvPr>
        </p:nvSpPr>
        <p:spPr>
          <a:xfrm>
            <a:off x="690545" y="212740"/>
            <a:ext cx="7886700" cy="4506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sz="2400" dirty="0"/>
              <a:t>Out-of-State Volume Background</a:t>
            </a:r>
            <a:endParaRPr sz="2400" dirty="0"/>
          </a:p>
        </p:txBody>
      </p:sp>
      <p:sp>
        <p:nvSpPr>
          <p:cNvPr id="174" name="Google Shape;174;p35"/>
          <p:cNvSpPr/>
          <p:nvPr/>
        </p:nvSpPr>
        <p:spPr>
          <a:xfrm>
            <a:off x="7305403" y="3541968"/>
            <a:ext cx="1492800" cy="616500"/>
          </a:xfrm>
          <a:prstGeom prst="wedgeRectCallout">
            <a:avLst>
              <a:gd name="adj1" fmla="val -98215"/>
              <a:gd name="adj2" fmla="val -10919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Most hospitals have a base year of 2014</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a:extLst>
            <a:ext uri="{FF2B5EF4-FFF2-40B4-BE49-F238E27FC236}">
              <a16:creationId xmlns:a16="http://schemas.microsoft.com/office/drawing/2014/main" id="{B4DCF40C-FFBA-98DA-F0BA-62690EDAA968}"/>
            </a:ext>
          </a:extLst>
        </p:cNvPr>
        <p:cNvGrpSpPr/>
        <p:nvPr/>
      </p:nvGrpSpPr>
      <p:grpSpPr>
        <a:xfrm>
          <a:off x="0" y="0"/>
          <a:ext cx="0" cy="0"/>
          <a:chOff x="0" y="0"/>
          <a:chExt cx="0" cy="0"/>
        </a:xfrm>
      </p:grpSpPr>
      <p:sp>
        <p:nvSpPr>
          <p:cNvPr id="172" name="Google Shape;172;p35">
            <a:extLst>
              <a:ext uri="{FF2B5EF4-FFF2-40B4-BE49-F238E27FC236}">
                <a16:creationId xmlns:a16="http://schemas.microsoft.com/office/drawing/2014/main" id="{FEF889D7-C5FC-AB4E-186D-3EE0EDAC0D0B}"/>
              </a:ext>
            </a:extLst>
          </p:cNvPr>
          <p:cNvSpPr txBox="1">
            <a:spLocks noGrp="1"/>
          </p:cNvSpPr>
          <p:nvPr>
            <p:ph type="body" idx="1"/>
          </p:nvPr>
        </p:nvSpPr>
        <p:spPr>
          <a:xfrm>
            <a:off x="65093" y="939466"/>
            <a:ext cx="8823000" cy="3872100"/>
          </a:xfrm>
          <a:prstGeom prst="rect">
            <a:avLst/>
          </a:prstGeom>
        </p:spPr>
        <p:txBody>
          <a:bodyPr spcFirstLastPara="1" wrap="square" lIns="68575" tIns="34275" rIns="68575" bIns="34275" anchor="t" anchorCtr="0">
            <a:noAutofit/>
          </a:bodyPr>
          <a:lstStyle/>
          <a:p>
            <a:pPr marL="457200" lvl="0" indent="-317500" algn="l" rtl="0">
              <a:spcBef>
                <a:spcPts val="0"/>
              </a:spcBef>
              <a:spcAft>
                <a:spcPts val="0"/>
              </a:spcAft>
              <a:buSzPts val="1400"/>
              <a:buChar char="•"/>
            </a:pPr>
            <a:r>
              <a:rPr lang="en" sz="1400" dirty="0"/>
              <a:t>Unintended consequences of precisely utilizing reported experience data:</a:t>
            </a:r>
            <a:endParaRPr sz="1400" dirty="0"/>
          </a:p>
          <a:p>
            <a:pPr marL="914400" lvl="1" indent="-317500" algn="l" rtl="0">
              <a:spcBef>
                <a:spcPts val="0"/>
              </a:spcBef>
              <a:spcAft>
                <a:spcPts val="0"/>
              </a:spcAft>
              <a:buSzPts val="1400"/>
              <a:buChar char="•"/>
            </a:pPr>
            <a:r>
              <a:rPr lang="en" dirty="0"/>
              <a:t>Could </a:t>
            </a:r>
            <a:r>
              <a:rPr lang="en" sz="1400" dirty="0"/>
              <a:t>increase hospital’s global budgets for unnecessary increases in service use, e.g., additional labs, longer ED </a:t>
            </a:r>
            <a:r>
              <a:rPr lang="en" dirty="0"/>
              <a:t>length of stay</a:t>
            </a:r>
            <a:endParaRPr dirty="0"/>
          </a:p>
          <a:p>
            <a:pPr marL="914400" lvl="1" indent="-317500" algn="l" rtl="0">
              <a:spcBef>
                <a:spcPts val="0"/>
              </a:spcBef>
              <a:spcAft>
                <a:spcPts val="0"/>
              </a:spcAft>
              <a:buSzPts val="1400"/>
              <a:buChar char="•"/>
            </a:pPr>
            <a:r>
              <a:rPr lang="en" dirty="0"/>
              <a:t>Reconciliation to slightest change could result in less predictable global budget revenues</a:t>
            </a:r>
          </a:p>
          <a:p>
            <a:pPr marL="596900" lvl="1" indent="0" algn="l" rtl="0">
              <a:spcBef>
                <a:spcPts val="0"/>
              </a:spcBef>
              <a:spcAft>
                <a:spcPts val="0"/>
              </a:spcAft>
              <a:buSzPts val="1400"/>
              <a:buNone/>
            </a:pPr>
            <a:endParaRPr lang="en" dirty="0"/>
          </a:p>
          <a:p>
            <a:pPr marL="457200" lvl="0" indent="-317500" algn="l" rtl="0">
              <a:spcBef>
                <a:spcPts val="0"/>
              </a:spcBef>
              <a:spcAft>
                <a:spcPts val="0"/>
              </a:spcAft>
              <a:buSzPts val="1400"/>
              <a:buChar char="•"/>
            </a:pPr>
            <a:r>
              <a:rPr lang="en-US" sz="1400" dirty="0"/>
              <a:t>Although ECMADS would be preferable, staff do believe reported experience data is appropriate when coupled with materiality thresholds:</a:t>
            </a:r>
          </a:p>
          <a:p>
            <a:pPr marL="914400" lvl="1" indent="-317500" algn="l" rtl="0">
              <a:spcBef>
                <a:spcPts val="0"/>
              </a:spcBef>
              <a:spcAft>
                <a:spcPts val="0"/>
              </a:spcAft>
              <a:buSzPts val="1400"/>
              <a:buChar char="•"/>
            </a:pPr>
            <a:r>
              <a:rPr lang="en-US" dirty="0"/>
              <a:t>Growth in out-of-state volume must be greater than 10% of baseline volume AND</a:t>
            </a:r>
          </a:p>
          <a:p>
            <a:pPr marL="914400" lvl="1" indent="-317500" algn="l" rtl="0">
              <a:spcBef>
                <a:spcPts val="0"/>
              </a:spcBef>
              <a:spcAft>
                <a:spcPts val="0"/>
              </a:spcAft>
              <a:buSzPts val="1400"/>
              <a:buChar char="•"/>
            </a:pPr>
            <a:r>
              <a:rPr lang="en-US" dirty="0"/>
              <a:t>Growth must constitute more than 1% of total global budget revenue (in-state &amp; out-of-state)</a:t>
            </a:r>
          </a:p>
          <a:p>
            <a:pPr marL="914400" lvl="1" indent="-317500" algn="l" rtl="0">
              <a:spcBef>
                <a:spcPts val="0"/>
              </a:spcBef>
              <a:spcAft>
                <a:spcPts val="0"/>
              </a:spcAft>
              <a:buSzPts val="1400"/>
              <a:buChar char="•"/>
            </a:pPr>
            <a:r>
              <a:rPr lang="en-US" dirty="0"/>
              <a:t>GBR Adjustments are implemented to remove materiality, e.g., a hospital that has growth that is 2% of GBR will receive a 1% increase to GBR</a:t>
            </a:r>
          </a:p>
          <a:p>
            <a:pPr marL="914400" lvl="1" indent="-317500" algn="l" rtl="0">
              <a:spcBef>
                <a:spcPts val="0"/>
              </a:spcBef>
              <a:spcAft>
                <a:spcPts val="0"/>
              </a:spcAft>
              <a:buSzPts val="1400"/>
              <a:buChar char="•"/>
            </a:pPr>
            <a:endParaRPr dirty="0"/>
          </a:p>
        </p:txBody>
      </p:sp>
      <p:sp>
        <p:nvSpPr>
          <p:cNvPr id="173" name="Google Shape;173;p35">
            <a:extLst>
              <a:ext uri="{FF2B5EF4-FFF2-40B4-BE49-F238E27FC236}">
                <a16:creationId xmlns:a16="http://schemas.microsoft.com/office/drawing/2014/main" id="{A0BAF5B7-A190-EBA9-282A-2C25F82A0BE3}"/>
              </a:ext>
            </a:extLst>
          </p:cNvPr>
          <p:cNvSpPr txBox="1">
            <a:spLocks noGrp="1"/>
          </p:cNvSpPr>
          <p:nvPr>
            <p:ph type="title"/>
          </p:nvPr>
        </p:nvSpPr>
        <p:spPr>
          <a:xfrm>
            <a:off x="690545" y="212740"/>
            <a:ext cx="7886700" cy="4506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sz="2400" dirty="0"/>
              <a:t>Experience Data vs ECMADS</a:t>
            </a:r>
            <a:endParaRPr sz="2400" dirty="0"/>
          </a:p>
        </p:txBody>
      </p:sp>
    </p:spTree>
    <p:extLst>
      <p:ext uri="{BB962C8B-B14F-4D97-AF65-F5344CB8AC3E}">
        <p14:creationId xmlns:p14="http://schemas.microsoft.com/office/powerpoint/2010/main" val="388805087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2">
      <a:dk1>
        <a:srgbClr val="003889"/>
      </a:dk1>
      <a:lt1>
        <a:srgbClr val="FFFFFF"/>
      </a:lt1>
      <a:dk2>
        <a:srgbClr val="001938"/>
      </a:dk2>
      <a:lt2>
        <a:srgbClr val="FFFFFF"/>
      </a:lt2>
      <a:accent1>
        <a:srgbClr val="2E95FF"/>
      </a:accent1>
      <a:accent2>
        <a:srgbClr val="55AAFF"/>
      </a:accent2>
      <a:accent3>
        <a:srgbClr val="D1EAFF"/>
      </a:accent3>
      <a:accent4>
        <a:srgbClr val="347708"/>
      </a:accent4>
      <a:accent5>
        <a:srgbClr val="85BF16"/>
      </a:accent5>
      <a:accent6>
        <a:srgbClr val="CDE2A3"/>
      </a:accent6>
      <a:hlink>
        <a:srgbClr val="538E09"/>
      </a:hlink>
      <a:folHlink>
        <a:srgbClr val="3377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D40D51286D8B4D9C836A50BBB33558" ma:contentTypeVersion="2" ma:contentTypeDescription="Create a new document." ma:contentTypeScope="" ma:versionID="d14e5c4da1db565cb04c30bec4da997c">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A78C0F6-0EAF-4829-91F4-3B162D24DBEE}"/>
</file>

<file path=customXml/itemProps2.xml><?xml version="1.0" encoding="utf-8"?>
<ds:datastoreItem xmlns:ds="http://schemas.openxmlformats.org/officeDocument/2006/customXml" ds:itemID="{9E83F3DE-DFA2-47D8-86CC-6A644EA59716}"/>
</file>

<file path=customXml/itemProps3.xml><?xml version="1.0" encoding="utf-8"?>
<ds:datastoreItem xmlns:ds="http://schemas.openxmlformats.org/officeDocument/2006/customXml" ds:itemID="{310FB9FC-F457-4B99-A66E-FBEF1ADDA425}"/>
</file>

<file path=docProps/app.xml><?xml version="1.0" encoding="utf-8"?>
<Properties xmlns="http://schemas.openxmlformats.org/officeDocument/2006/extended-properties" xmlns:vt="http://schemas.openxmlformats.org/officeDocument/2006/docPropsVTypes">
  <TotalTime>8258</TotalTime>
  <Words>1155</Words>
  <Application>Microsoft Office PowerPoint</Application>
  <PresentationFormat>On-screen Show (16:9)</PresentationFormat>
  <Paragraphs>141</Paragraphs>
  <Slides>17</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Gill Sans</vt:lpstr>
      <vt:lpstr>Raleway</vt:lpstr>
      <vt:lpstr>Bookman Old Style</vt:lpstr>
      <vt:lpstr>Raleway Light</vt:lpstr>
      <vt:lpstr>Simple Light</vt:lpstr>
      <vt:lpstr>Office Theme</vt:lpstr>
      <vt:lpstr>First Volume Workgroup Meeting </vt:lpstr>
      <vt:lpstr>Background</vt:lpstr>
      <vt:lpstr>Global Budget Volume Policy Background </vt:lpstr>
      <vt:lpstr>Agenda for CY 2024 Volume Subgroup</vt:lpstr>
      <vt:lpstr>Agenda for CY 2024 Volume Subgroup </vt:lpstr>
      <vt:lpstr>Timeline for CY 2024 Volume Workgroup </vt:lpstr>
      <vt:lpstr>Out-of-State Volume</vt:lpstr>
      <vt:lpstr>Out-of-State Volume Background</vt:lpstr>
      <vt:lpstr>Experience Data vs ECMADS</vt:lpstr>
      <vt:lpstr>Out-of-State Volume Methodology Specifics</vt:lpstr>
      <vt:lpstr>Out-of-State Volume Methdology Walkthrough </vt:lpstr>
      <vt:lpstr>Current Scorecard</vt:lpstr>
      <vt:lpstr>Scorecard Background </vt:lpstr>
      <vt:lpstr>Volume Efficacy: Marketshift Funding Only</vt:lpstr>
      <vt:lpstr>Volume Efficacy: Current Scorecard</vt:lpstr>
      <vt:lpstr>Next Meeting (April 25th)</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Volume Efficacy</dc:title>
  <dc:creator>William Henderson</dc:creator>
  <cp:lastModifiedBy>Allan Pack</cp:lastModifiedBy>
  <cp:revision>23</cp:revision>
  <dcterms:modified xsi:type="dcterms:W3CDTF">2024-03-11T15:55:06Z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0x0101005AD40D51286D8B4D9C836A50BBB33558</vt:lpwstr>
  </property>
</Properties>
</file>