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Raleway Light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jefK6KzRqMfmNqBRSOYc8CDTyr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RalewayLight-regular.fntdata"/><Relationship Id="rId8" Type="http://schemas.openxmlformats.org/officeDocument/2006/relationships/slide" Target="slides/slide3.xml"/><Relationship Id="rId26" Type="http://schemas.openxmlformats.org/officeDocument/2006/relationships/customXml" Target="../customXml/item2.xml"/><Relationship Id="rId21" Type="http://schemas.openxmlformats.org/officeDocument/2006/relationships/font" Target="fonts/RalewayLight-boldItalic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font" Target="fonts/Raleway-boldItalic.fntdata"/><Relationship Id="rId7" Type="http://schemas.openxmlformats.org/officeDocument/2006/relationships/slide" Target="slides/slide2.xml"/><Relationship Id="rId25" Type="http://schemas.openxmlformats.org/officeDocument/2006/relationships/customXml" Target="../customXml/item1.xml"/><Relationship Id="rId20" Type="http://schemas.openxmlformats.org/officeDocument/2006/relationships/font" Target="fonts/RalewayLight-italic.fntdata"/><Relationship Id="rId2" Type="http://schemas.openxmlformats.org/officeDocument/2006/relationships/viewProps" Target="viewProps.xml"/><Relationship Id="rId16" Type="http://schemas.openxmlformats.org/officeDocument/2006/relationships/font" Target="fonts/Raleway-italic.fntdata"/><Relationship Id="rId11" Type="http://schemas.openxmlformats.org/officeDocument/2006/relationships/slide" Target="slides/slide6.xml"/><Relationship Id="rId24" Type="http://customschemas.google.com/relationships/presentationmetadata" Target="meta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23" Type="http://schemas.openxmlformats.org/officeDocument/2006/relationships/font" Target="fonts/GillSans-bold.fntdata"/><Relationship Id="rId15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RalewayLight-bold.fntdata"/><Relationship Id="rId22" Type="http://schemas.openxmlformats.org/officeDocument/2006/relationships/font" Target="fonts/GillSans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aleway-regular.fntdata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bc0a2e99b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3bc0a2e99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cc7aac98f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dcc7aac98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cc7aac98f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dcc7aac98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cc7aac98f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dcc7aac98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cc7aac98f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2dcc7aac98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bc0a2e99b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3bc0a2e99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143000" y="2308141"/>
            <a:ext cx="68580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143000" y="2663373"/>
            <a:ext cx="68580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0"/>
          <p:cNvSpPr txBox="1"/>
          <p:nvPr>
            <p:ph idx="2" type="body"/>
          </p:nvPr>
        </p:nvSpPr>
        <p:spPr>
          <a:xfrm>
            <a:off x="2069024" y="3376856"/>
            <a:ext cx="59319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C"/>
              </a:buClr>
              <a:buSzPts val="1100"/>
              <a:buFont typeface="Arial"/>
              <a:buNone/>
              <a:defRPr b="0" i="0" sz="11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3" type="body"/>
          </p:nvPr>
        </p:nvSpPr>
        <p:spPr>
          <a:xfrm>
            <a:off x="1111822" y="2918707"/>
            <a:ext cx="37755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1400">
                <a:solidFill>
                  <a:srgbClr val="0066CC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&amp; Content 2">
  <p:cSld name="1_Title, Subtitle &amp;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728663" y="1020893"/>
            <a:ext cx="7886700" cy="3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2" type="sldNum"/>
          </p:nvPr>
        </p:nvSpPr>
        <p:spPr>
          <a:xfrm>
            <a:off x="8634413" y="4660106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29"/>
          <p:cNvSpPr txBox="1"/>
          <p:nvPr>
            <p:ph idx="2" type="body"/>
          </p:nvPr>
        </p:nvSpPr>
        <p:spPr>
          <a:xfrm>
            <a:off x="637222" y="628650"/>
            <a:ext cx="78867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CC"/>
              </a:buClr>
              <a:buSzPts val="1700"/>
              <a:buNone/>
              <a:defRPr b="0" i="0" sz="17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type="title"/>
          </p:nvPr>
        </p:nvSpPr>
        <p:spPr>
          <a:xfrm>
            <a:off x="729095" y="260889"/>
            <a:ext cx="78867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Subtitle &amp; Content 1">
  <p:cSld name="2_Title, Subtitle &amp; Content 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729095" y="260889"/>
            <a:ext cx="7886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" type="body"/>
          </p:nvPr>
        </p:nvSpPr>
        <p:spPr>
          <a:xfrm>
            <a:off x="728663" y="1020893"/>
            <a:ext cx="3843600" cy="3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317500" lvl="2" marL="13716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317500" lvl="3" marL="18288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317500" lvl="4" marL="22860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8634413" y="4660106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637222" y="628650"/>
            <a:ext cx="78867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CC"/>
              </a:buClr>
              <a:buSzPts val="1700"/>
              <a:buNone/>
              <a:defRPr b="0" i="0" sz="17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3" type="body"/>
          </p:nvPr>
        </p:nvSpPr>
        <p:spPr>
          <a:xfrm>
            <a:off x="4791075" y="1020893"/>
            <a:ext cx="3843600" cy="3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317500" lvl="2" marL="13716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317500" lvl="3" marL="18288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317500" lvl="4" marL="22860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&amp; Content 3">
  <p:cSld name="2_Title, Subtitle &amp; Conten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728663" y="850111"/>
            <a:ext cx="7886700" cy="3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2" type="sldNum"/>
          </p:nvPr>
        </p:nvSpPr>
        <p:spPr>
          <a:xfrm>
            <a:off x="8634412" y="4660110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31"/>
          <p:cNvSpPr txBox="1"/>
          <p:nvPr>
            <p:ph type="title"/>
          </p:nvPr>
        </p:nvSpPr>
        <p:spPr>
          <a:xfrm>
            <a:off x="729095" y="260894"/>
            <a:ext cx="78867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/>
          <p:nvPr>
            <p:ph type="title"/>
          </p:nvPr>
        </p:nvSpPr>
        <p:spPr>
          <a:xfrm>
            <a:off x="457200" y="1714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" type="body"/>
          </p:nvPr>
        </p:nvSpPr>
        <p:spPr>
          <a:xfrm>
            <a:off x="457200" y="964406"/>
            <a:ext cx="4040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314325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2" type="body"/>
          </p:nvPr>
        </p:nvSpPr>
        <p:spPr>
          <a:xfrm>
            <a:off x="4648200" y="971550"/>
            <a:ext cx="4041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314325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0" type="dt"/>
          </p:nvPr>
        </p:nvSpPr>
        <p:spPr>
          <a:xfrm>
            <a:off x="6400800" y="4767263"/>
            <a:ext cx="2289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1" type="ftr"/>
          </p:nvPr>
        </p:nvSpPr>
        <p:spPr>
          <a:xfrm>
            <a:off x="2898648" y="4767263"/>
            <a:ext cx="3505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3" type="body"/>
          </p:nvPr>
        </p:nvSpPr>
        <p:spPr>
          <a:xfrm>
            <a:off x="457200" y="1600200"/>
            <a:ext cx="40386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68"/>
              <a:buChar char="•"/>
              <a:defRPr/>
            </a:lvl1pPr>
            <a:lvl2pPr indent="-315468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2pPr>
            <a:lvl3pPr indent="-315467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3pPr>
            <a:lvl4pPr indent="-30861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4pPr>
            <a:lvl5pPr indent="-30861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60"/>
              <a:buChar char="•"/>
              <a:defRPr/>
            </a:lvl5pPr>
            <a:lvl6pPr indent="-314325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4" type="body"/>
          </p:nvPr>
        </p:nvSpPr>
        <p:spPr>
          <a:xfrm>
            <a:off x="4648200" y="1600200"/>
            <a:ext cx="40386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68"/>
              <a:buChar char="•"/>
              <a:defRPr/>
            </a:lvl1pPr>
            <a:lvl2pPr indent="-315468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2pPr>
            <a:lvl3pPr indent="-315467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3pPr>
            <a:lvl4pPr indent="-30861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4pPr>
            <a:lvl5pPr indent="-30861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60"/>
              <a:buChar char="•"/>
              <a:defRPr/>
            </a:lvl5pPr>
            <a:lvl6pPr indent="-314325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/>
          <p:nvPr>
            <p:ph type="title"/>
          </p:nvPr>
        </p:nvSpPr>
        <p:spPr>
          <a:xfrm>
            <a:off x="457200" y="1143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" type="body"/>
          </p:nvPr>
        </p:nvSpPr>
        <p:spPr>
          <a:xfrm>
            <a:off x="457200" y="914400"/>
            <a:ext cx="82296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68"/>
              <a:buChar char="•"/>
              <a:defRPr/>
            </a:lvl1pPr>
            <a:lvl2pPr indent="-315468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2pPr>
            <a:lvl3pPr indent="-315467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3pPr>
            <a:lvl4pPr indent="-30861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4pPr>
            <a:lvl5pPr indent="-30861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60"/>
              <a:buChar char="•"/>
              <a:defRPr/>
            </a:lvl5pPr>
            <a:lvl6pPr indent="-314325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74" name="Google Shape;74;p33"/>
          <p:cNvSpPr txBox="1"/>
          <p:nvPr/>
        </p:nvSpPr>
        <p:spPr>
          <a:xfrm>
            <a:off x="786068" y="4775285"/>
            <a:ext cx="433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" sz="16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600" u="none" cap="none" strike="noStrike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HSCRC logo.png" id="75" name="Google Shape;7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79894" y="4763931"/>
            <a:ext cx="944702" cy="37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Subtitle &amp; Content">
  <p:cSld name="2_Title, Subtitle &amp; Content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/>
          <p:nvPr>
            <p:ph type="title"/>
          </p:nvPr>
        </p:nvSpPr>
        <p:spPr>
          <a:xfrm>
            <a:off x="729095" y="260889"/>
            <a:ext cx="7886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" type="body"/>
          </p:nvPr>
        </p:nvSpPr>
        <p:spPr>
          <a:xfrm>
            <a:off x="728663" y="1020893"/>
            <a:ext cx="3843600" cy="3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rial"/>
              <a:buAutoNum type="arabicPeriod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8634413" y="4660106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22"/>
          <p:cNvSpPr/>
          <p:nvPr>
            <p:ph idx="2" type="pic"/>
          </p:nvPr>
        </p:nvSpPr>
        <p:spPr>
          <a:xfrm>
            <a:off x="4572000" y="1020893"/>
            <a:ext cx="4062300" cy="3324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729095" y="1376316"/>
            <a:ext cx="78867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8634413" y="4660106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&amp; Content">
  <p:cSld name="2_Title, Subtitle &amp;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728663" y="850106"/>
            <a:ext cx="7886700" cy="3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34413" y="4660106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23"/>
          <p:cNvSpPr txBox="1"/>
          <p:nvPr>
            <p:ph type="title"/>
          </p:nvPr>
        </p:nvSpPr>
        <p:spPr>
          <a:xfrm>
            <a:off x="729095" y="260890"/>
            <a:ext cx="78867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&amp; Content">
  <p:cSld name="2_Title, Subtitle &amp; Conten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8634413" y="4660106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24"/>
          <p:cNvSpPr txBox="1"/>
          <p:nvPr>
            <p:ph type="title"/>
          </p:nvPr>
        </p:nvSpPr>
        <p:spPr>
          <a:xfrm>
            <a:off x="729095" y="260889"/>
            <a:ext cx="78867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1 Line &amp; Content">
  <p:cSld name="2_Title 1 Line &amp;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729095" y="260889"/>
            <a:ext cx="78867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634413" y="4660106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25"/>
          <p:cNvSpPr/>
          <p:nvPr>
            <p:ph idx="2" type="pic"/>
          </p:nvPr>
        </p:nvSpPr>
        <p:spPr>
          <a:xfrm>
            <a:off x="721444" y="815741"/>
            <a:ext cx="7905900" cy="3692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Subtitle &amp; Content">
  <p:cSld name="2_Title, Subtitle &amp; Content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/>
          <p:nvPr>
            <p:ph type="title"/>
          </p:nvPr>
        </p:nvSpPr>
        <p:spPr>
          <a:xfrm>
            <a:off x="729095" y="260889"/>
            <a:ext cx="7886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2" type="sldNum"/>
          </p:nvPr>
        </p:nvSpPr>
        <p:spPr>
          <a:xfrm>
            <a:off x="8634413" y="4660106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26"/>
          <p:cNvSpPr txBox="1"/>
          <p:nvPr>
            <p:ph idx="1" type="body"/>
          </p:nvPr>
        </p:nvSpPr>
        <p:spPr>
          <a:xfrm>
            <a:off x="728663" y="1020893"/>
            <a:ext cx="3843600" cy="3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rial"/>
              <a:buAutoNum type="arabicPeriod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4769322" y="1020893"/>
            <a:ext cx="3843600" cy="3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Char char="•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rial"/>
              <a:buAutoNum type="arabicPeriod"/>
              <a:defRPr b="0" i="0" sz="1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Section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729095" y="1376316"/>
            <a:ext cx="7886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728663" y="1796142"/>
            <a:ext cx="78867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C"/>
              </a:buClr>
              <a:buSzPts val="1800"/>
              <a:buNone/>
              <a:defRPr b="0" i="0" sz="18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634413" y="4660106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&amp; Content 1">
  <p:cSld name="Title, Subtitle &amp;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8634413" y="4660106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637222" y="628650"/>
            <a:ext cx="78867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CC"/>
              </a:buClr>
              <a:buSzPts val="1700"/>
              <a:buNone/>
              <a:defRPr b="0" i="0" sz="17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type="title"/>
          </p:nvPr>
        </p:nvSpPr>
        <p:spPr>
          <a:xfrm>
            <a:off x="729095" y="260889"/>
            <a:ext cx="78867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>
            <p:ph type="ctrTitle"/>
          </p:nvPr>
        </p:nvSpPr>
        <p:spPr>
          <a:xfrm>
            <a:off x="608275" y="2257125"/>
            <a:ext cx="75708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635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1800"/>
              <a:t>Responding to </a:t>
            </a:r>
            <a:r>
              <a:rPr lang="en" sz="1800"/>
              <a:t>Respiratory</a:t>
            </a:r>
            <a:r>
              <a:rPr lang="en" sz="1800"/>
              <a:t> Surge in Maryland:</a:t>
            </a:r>
            <a:endParaRPr sz="1800"/>
          </a:p>
          <a:p>
            <a:pPr indent="-63500" lvl="0" marL="635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1800"/>
          </a:p>
          <a:p>
            <a:pPr indent="-63500" lvl="0" marL="635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1800"/>
              <a:t>Proposal Under Consideration</a:t>
            </a:r>
            <a:endParaRPr sz="1800"/>
          </a:p>
          <a:p>
            <a:pPr indent="-63500" lvl="0" marL="63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1800"/>
              <a:t> </a:t>
            </a:r>
            <a:endParaRPr sz="1800"/>
          </a:p>
          <a:p>
            <a:pPr indent="-63500" lvl="0" marL="635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81" name="Google Shape;81;p1"/>
          <p:cNvSpPr txBox="1"/>
          <p:nvPr>
            <p:ph idx="2" type="body"/>
          </p:nvPr>
        </p:nvSpPr>
        <p:spPr>
          <a:xfrm>
            <a:off x="2117199" y="3434631"/>
            <a:ext cx="59319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429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C"/>
              </a:buClr>
              <a:buSzPts val="1100"/>
              <a:buFont typeface="Arial"/>
              <a:buNone/>
            </a:pPr>
            <a:r>
              <a:rPr lang="en"/>
              <a:t>March 2025</a:t>
            </a:r>
            <a:endParaRPr/>
          </a:p>
        </p:txBody>
      </p:sp>
      <p:sp>
        <p:nvSpPr>
          <p:cNvPr id="82" name="Google Shape;82;p1"/>
          <p:cNvSpPr txBox="1"/>
          <p:nvPr>
            <p:ph idx="4294967295" type="sldNum"/>
          </p:nvPr>
        </p:nvSpPr>
        <p:spPr>
          <a:xfrm>
            <a:off x="8710613" y="4660106"/>
            <a:ext cx="4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type="title"/>
          </p:nvPr>
        </p:nvSpPr>
        <p:spPr>
          <a:xfrm>
            <a:off x="729095" y="197714"/>
            <a:ext cx="7886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Agenda </a:t>
            </a:r>
            <a:endParaRPr/>
          </a:p>
        </p:txBody>
      </p:sp>
      <p:sp>
        <p:nvSpPr>
          <p:cNvPr id="88" name="Google Shape;88;p3"/>
          <p:cNvSpPr txBox="1"/>
          <p:nvPr>
            <p:ph idx="1" type="body"/>
          </p:nvPr>
        </p:nvSpPr>
        <p:spPr>
          <a:xfrm>
            <a:off x="171450" y="661424"/>
            <a:ext cx="8743949" cy="43521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Respiratory Surge in Maryland</a:t>
            </a:r>
            <a:endParaRPr/>
          </a:p>
          <a:p>
            <a:pPr indent="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Marketshift Assessment </a:t>
            </a:r>
            <a:endParaRPr/>
          </a:p>
          <a:p>
            <a:pPr indent="0" lvl="0" marL="1270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Proposal for Consideration</a:t>
            </a:r>
            <a:endParaRPr/>
          </a:p>
          <a:p>
            <a:pPr indent="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1270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1" marL="584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-228600" lvl="1" marL="9144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bc0a2e99b_0_101"/>
          <p:cNvSpPr txBox="1"/>
          <p:nvPr>
            <p:ph type="title"/>
          </p:nvPr>
        </p:nvSpPr>
        <p:spPr>
          <a:xfrm>
            <a:off x="729095" y="197714"/>
            <a:ext cx="7886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Volume Pressures</a:t>
            </a:r>
            <a:endParaRPr/>
          </a:p>
        </p:txBody>
      </p:sp>
      <p:sp>
        <p:nvSpPr>
          <p:cNvPr id="94" name="Google Shape;94;g33bc0a2e99b_0_101"/>
          <p:cNvSpPr txBox="1"/>
          <p:nvPr>
            <p:ph idx="1" type="body"/>
          </p:nvPr>
        </p:nvSpPr>
        <p:spPr>
          <a:xfrm>
            <a:off x="98250" y="613250"/>
            <a:ext cx="8778300" cy="4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700"/>
              <a:t>This year’s respiratory season is particularly intense, straining hospitals seeing large numbers of RSV, influenza, and COVID patients.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95" name="Google Shape;95;g33bc0a2e99b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825" y="1178200"/>
            <a:ext cx="2533648" cy="154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3bc0a2e99b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025" y="1236757"/>
            <a:ext cx="2393175" cy="144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33bc0a2e99b_0_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1425" y="2889325"/>
            <a:ext cx="2393175" cy="166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33bc0a2e99b_0_101"/>
          <p:cNvPicPr preferRelativeResize="0"/>
          <p:nvPr/>
        </p:nvPicPr>
        <p:blipFill rotWithShape="1">
          <a:blip r:embed="rId6">
            <a:alphaModFix/>
          </a:blip>
          <a:srcRect b="11103" l="0" r="0" t="0"/>
          <a:stretch/>
        </p:blipFill>
        <p:spPr>
          <a:xfrm>
            <a:off x="173350" y="2720700"/>
            <a:ext cx="2533650" cy="22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3bc0a2e99b_0_101"/>
          <p:cNvPicPr preferRelativeResize="0"/>
          <p:nvPr/>
        </p:nvPicPr>
        <p:blipFill rotWithShape="1">
          <a:blip r:embed="rId7">
            <a:alphaModFix/>
          </a:blip>
          <a:srcRect b="0" l="1963" r="845" t="0"/>
          <a:stretch/>
        </p:blipFill>
        <p:spPr>
          <a:xfrm>
            <a:off x="2659925" y="1374275"/>
            <a:ext cx="3824176" cy="30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3bc0a2e99b_0_101"/>
          <p:cNvSpPr txBox="1"/>
          <p:nvPr/>
        </p:nvSpPr>
        <p:spPr>
          <a:xfrm>
            <a:off x="3069800" y="4342300"/>
            <a:ext cx="3595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“Anita K. Patel, a pediatric critical-care doctor at Children’s National Hospital in D.C., said this is the worst flu season she has seen in more than a decade.”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01" name="Google Shape;101;g33bc0a2e99b_0_101"/>
          <p:cNvSpPr/>
          <p:nvPr/>
        </p:nvSpPr>
        <p:spPr>
          <a:xfrm>
            <a:off x="2659925" y="4475050"/>
            <a:ext cx="409800" cy="42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cc7aac98f_0_1"/>
          <p:cNvSpPr txBox="1"/>
          <p:nvPr>
            <p:ph type="title"/>
          </p:nvPr>
        </p:nvSpPr>
        <p:spPr>
          <a:xfrm>
            <a:off x="729095" y="197714"/>
            <a:ext cx="7886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Review of Marketshift Volumes from 2019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07" name="Google Shape;107;g2dcc7aac98f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625" y="643151"/>
            <a:ext cx="4051376" cy="435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dcc7aac98f_0_1"/>
          <p:cNvSpPr txBox="1"/>
          <p:nvPr>
            <p:ph idx="1" type="body"/>
          </p:nvPr>
        </p:nvSpPr>
        <p:spPr>
          <a:xfrm>
            <a:off x="4572000" y="613525"/>
            <a:ext cx="4370700" cy="44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857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900"/>
              <a:buFont typeface="Calibri"/>
              <a:buChar char="●"/>
            </a:pPr>
            <a:r>
              <a:rPr lang="en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review of volume changes from 2019-2024 shows significant rise in respiratory volumes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900"/>
              <a:buFont typeface="Calibri"/>
              <a:buChar char="●"/>
            </a:pPr>
            <a:r>
              <a:rPr lang="en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2024 is the first year since the pandemic that case volumes have returned to a 2019 baseline such that there is use rate growth beyond marketshift 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900"/>
              <a:buFont typeface="Calibri"/>
              <a:buChar char="●"/>
            </a:pPr>
            <a:r>
              <a:rPr lang="en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This is largely driven by three service lines: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Infectious Disease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Pulmonary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PAU (largely with COVID diagnosis)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cc7aac98f_0_7"/>
          <p:cNvSpPr txBox="1"/>
          <p:nvPr>
            <p:ph type="title"/>
          </p:nvPr>
        </p:nvSpPr>
        <p:spPr>
          <a:xfrm>
            <a:off x="729095" y="197714"/>
            <a:ext cx="7886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Review of Marketshift Volumes from 2019 by Hospital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14" name="Google Shape;114;g2dcc7aac98f_0_7"/>
          <p:cNvSpPr txBox="1"/>
          <p:nvPr>
            <p:ph idx="1" type="body"/>
          </p:nvPr>
        </p:nvSpPr>
        <p:spPr>
          <a:xfrm>
            <a:off x="4572000" y="613525"/>
            <a:ext cx="4370700" cy="44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900"/>
              <a:buFont typeface="Calibri"/>
              <a:buChar char="●"/>
            </a:pPr>
            <a:r>
              <a:rPr lang="en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Out of 50 facilities, 24 had net growth from 2019 through June 2024.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900"/>
              <a:buFont typeface="Calibri"/>
              <a:buChar char="●"/>
            </a:pPr>
            <a:r>
              <a:rPr lang="en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For 13 of them over 100% of the use rate growth was due to infectious disease, pulmonary, and PAU cases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889"/>
              </a:buClr>
              <a:buSzPts val="900"/>
              <a:buFont typeface="Calibri"/>
              <a:buChar char="●"/>
            </a:pPr>
            <a:r>
              <a:rPr lang="en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For 11 of them, 50-84% of use rate growth was due to infectious disease, pulmonary, and PAU cases.  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115" name="Google Shape;115;g2dcc7aac98f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75" y="667176"/>
            <a:ext cx="4139453" cy="436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cc7aac98f_0_84"/>
          <p:cNvSpPr txBox="1"/>
          <p:nvPr>
            <p:ph type="title"/>
          </p:nvPr>
        </p:nvSpPr>
        <p:spPr>
          <a:xfrm>
            <a:off x="729095" y="197714"/>
            <a:ext cx="7886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Respiratory Surge Considerations </a:t>
            </a:r>
            <a:endParaRPr/>
          </a:p>
        </p:txBody>
      </p:sp>
      <p:sp>
        <p:nvSpPr>
          <p:cNvPr id="121" name="Google Shape;121;g2dcc7aac98f_0_84"/>
          <p:cNvSpPr txBox="1"/>
          <p:nvPr>
            <p:ph idx="1" type="body"/>
          </p:nvPr>
        </p:nvSpPr>
        <p:spPr>
          <a:xfrm>
            <a:off x="98250" y="613250"/>
            <a:ext cx="8778300" cy="4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700"/>
              <a:t>Staff suspended the surge policy because COVID had become endemic after the Omicron surge in 2022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7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700"/>
              <a:t>However, COVID continues to create periodic strains on GBR volumes, particularly with the confluence of other respiratory illnesses:</a:t>
            </a:r>
            <a:endParaRPr sz="17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RSV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Pneumonia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Influenza</a:t>
            </a:r>
            <a:endParaRPr sz="13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7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700"/>
              <a:t>In light of sustained cost increases in respiratory </a:t>
            </a:r>
            <a:r>
              <a:rPr lang="en" sz="17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cases</a:t>
            </a:r>
            <a:r>
              <a:rPr lang="en" sz="1700"/>
              <a:t>, a possible approach is reinstating the surge policy with the following parameters:</a:t>
            </a:r>
            <a:endParaRPr sz="17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GBR should be exceeded at standard rates X volumes</a:t>
            </a:r>
            <a:endParaRPr sz="1300"/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Ensures other volume dissipation is not offsetting respiratory increases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Hospital should receive in RY 2025 the lesser of:</a:t>
            </a:r>
            <a:endParaRPr sz="1300"/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b="1" lang="en" sz="1300"/>
              <a:t>GBR at standard rates X volumes MINUS GBR for RY 2024 OR </a:t>
            </a:r>
            <a:endParaRPr b="1" sz="1300"/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b="1" lang="en" sz="1300"/>
              <a:t>Growth in RY 2019-2024 Volumes with a Respiratory Major Diagnosis Code PLUS Sepsis Cases with a co-occuring COVID diagnosis X Standard Rates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Surge allowance should be discounted by funding provided in RY 2025 to account for volume growth, such as </a:t>
            </a:r>
            <a:r>
              <a:rPr lang="en" sz="13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full rate application</a:t>
            </a:r>
            <a:r>
              <a:rPr lang="en" sz="1300"/>
              <a:t> enhancements</a:t>
            </a:r>
            <a:r>
              <a:rPr lang="en" sz="1300"/>
              <a:t> or other applicable revenue adjustments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cc7aac98f_0_89"/>
          <p:cNvSpPr txBox="1"/>
          <p:nvPr>
            <p:ph type="title"/>
          </p:nvPr>
        </p:nvSpPr>
        <p:spPr>
          <a:xfrm>
            <a:off x="729095" y="197714"/>
            <a:ext cx="7886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Surge Policy Modeling</a:t>
            </a:r>
            <a:endParaRPr/>
          </a:p>
        </p:txBody>
      </p:sp>
      <p:sp>
        <p:nvSpPr>
          <p:cNvPr id="127" name="Google Shape;127;g2dcc7aac98f_0_89"/>
          <p:cNvSpPr txBox="1"/>
          <p:nvPr>
            <p:ph idx="1" type="body"/>
          </p:nvPr>
        </p:nvSpPr>
        <p:spPr>
          <a:xfrm>
            <a:off x="4027000" y="702250"/>
            <a:ext cx="458880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23849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Surge Policy modeling identifies $163.2M growth in respiratory cases</a:t>
            </a:r>
            <a:endParaRPr/>
          </a:p>
          <a:p>
            <a:pPr indent="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935"/>
              <a:buNone/>
            </a:pPr>
            <a:r>
              <a:t/>
            </a:r>
            <a:endParaRPr/>
          </a:p>
          <a:p>
            <a:pPr indent="-323849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Discounting this total by funding already provided </a:t>
            </a:r>
            <a:r>
              <a:rPr lang="en"/>
              <a:t>through the full rate application and other applicable revenue adjustments </a:t>
            </a:r>
            <a:r>
              <a:rPr lang="en"/>
              <a:t>will reduce the final allowance to ~$140-$145M</a:t>
            </a:r>
            <a:endParaRPr/>
          </a:p>
          <a:p>
            <a:pPr indent="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935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1270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1" marL="584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-228600" lvl="1" marL="9144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id="128" name="Google Shape;128;g2dcc7aac98f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125" y="639975"/>
            <a:ext cx="2616924" cy="424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bc0a2e99b_0_96"/>
          <p:cNvSpPr txBox="1"/>
          <p:nvPr>
            <p:ph type="title"/>
          </p:nvPr>
        </p:nvSpPr>
        <p:spPr>
          <a:xfrm>
            <a:off x="729095" y="197714"/>
            <a:ext cx="7886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Other Considerations </a:t>
            </a:r>
            <a:endParaRPr/>
          </a:p>
        </p:txBody>
      </p:sp>
      <p:sp>
        <p:nvSpPr>
          <p:cNvPr id="134" name="Google Shape;134;g33bc0a2e99b_0_96"/>
          <p:cNvSpPr txBox="1"/>
          <p:nvPr>
            <p:ph idx="1" type="body"/>
          </p:nvPr>
        </p:nvSpPr>
        <p:spPr>
          <a:xfrm>
            <a:off x="89325" y="800775"/>
            <a:ext cx="8778300" cy="29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49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Staff recommends increasing hospital rates </a:t>
            </a:r>
            <a:r>
              <a:rPr lang="en"/>
              <a:t>in RY 2026, with consideration by staff for earlier charges based on financial condition </a:t>
            </a:r>
            <a:endParaRPr>
              <a:highlight>
                <a:srgbClr val="FFFF00"/>
              </a:highlight>
            </a:endParaRPr>
          </a:p>
          <a:p>
            <a:pPr indent="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Hospitals accepting the funding should </a:t>
            </a:r>
            <a:r>
              <a:rPr lang="en"/>
              <a:t>maintain or increase</a:t>
            </a:r>
            <a:r>
              <a:rPr lang="en"/>
              <a:t> their staffing capacity to meet the needs of patients in Maryland.</a:t>
            </a:r>
            <a:endParaRPr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</a:t>
            </a:r>
            <a:endParaRPr>
              <a:extLst>
                <a:ext uri="http://customooxmlschemas.google.com/">
                  <go:slidesCustomData xmlns:go="http://customooxmlschemas.google.com/" textRoundtripDataId="5"/>
                </a:ext>
              </a:extLst>
            </a:endParaRPr>
          </a:p>
          <a:p>
            <a:pPr indent="-32385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Hospitals should coordinate with respiratory virus prevention activities with Maryland Department of Health.</a:t>
            </a:r>
            <a:endParaRPr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323849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As additional support Staff will make a supplemental addition to the CDS-A drug list for RSV immunization for infants</a:t>
            </a:r>
            <a:r>
              <a:rPr lang="en"/>
              <a:t>.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3889"/>
      </a:dk1>
      <a:lt1>
        <a:srgbClr val="FFFFFF"/>
      </a:lt1>
      <a:dk2>
        <a:srgbClr val="001938"/>
      </a:dk2>
      <a:lt2>
        <a:srgbClr val="FFFFFF"/>
      </a:lt2>
      <a:accent1>
        <a:srgbClr val="2E95FF"/>
      </a:accent1>
      <a:accent2>
        <a:srgbClr val="55AAFF"/>
      </a:accent2>
      <a:accent3>
        <a:srgbClr val="D1EAFF"/>
      </a:accent3>
      <a:accent4>
        <a:srgbClr val="347708"/>
      </a:accent4>
      <a:accent5>
        <a:srgbClr val="85BF16"/>
      </a:accent5>
      <a:accent6>
        <a:srgbClr val="CDE2A3"/>
      </a:accent6>
      <a:hlink>
        <a:srgbClr val="538E09"/>
      </a:hlink>
      <a:folHlink>
        <a:srgbClr val="3377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40D51286D8B4D9C836A50BBB33558" ma:contentTypeVersion="2" ma:contentTypeDescription="Create a new document." ma:contentTypeScope="" ma:versionID="d14e5c4da1db565cb04c30bec4da99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19FE270-966D-45C5-8545-E81C761B67B1}"/>
</file>

<file path=customXml/itemProps2.xml><?xml version="1.0" encoding="utf-8"?>
<ds:datastoreItem xmlns:ds="http://schemas.openxmlformats.org/officeDocument/2006/customXml" ds:itemID="{12334616-C5E4-46AE-985E-A49BB50356F3}"/>
</file>

<file path=customXml/itemProps3.xml><?xml version="1.0" encoding="utf-8"?>
<ds:datastoreItem xmlns:ds="http://schemas.openxmlformats.org/officeDocument/2006/customXml" ds:itemID="{12F22BC5-942F-43C1-B571-343EF3DD0539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William Henderson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0x0101005AD40D51286D8B4D9C836A50BBB33558</vt:lpwstr>
  </property>
</Properties>
</file>