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charts/style3.xml" ContentType="application/vnd.ms-office.chartstyle+xml"/>
  <Override PartName="/ppt/charts/style4.xml" ContentType="application/vnd.ms-office.chartstyle+xml"/>
  <Override PartName="/ppt/theme/theme1.xml" ContentType="application/vnd.openxmlformats-officedocument.theme+xml"/>
  <Override PartName="/ppt/charts/colors4.xml" ContentType="application/vnd.ms-office.chartcolorstyle+xml"/>
  <Override PartName="/ppt/theme/theme2.xml" ContentType="application/vnd.openxmlformats-officedocument.theme+xml"/>
  <Override PartName="/ppt/charts/chart1.xml" ContentType="application/vnd.openxmlformats-officedocument.drawingml.chart+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theme/themeOverride4.xml" ContentType="application/vnd.openxmlformats-officedocument.themeOverride+xml"/>
  <Override PartName="/ppt/charts/style1.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430" r:id="rId8"/>
    <p:sldId id="433" r:id="rId9"/>
    <p:sldId id="432" r:id="rId10"/>
    <p:sldId id="434" r:id="rId11"/>
    <p:sldId id="436" r:id="rId12"/>
    <p:sldId id="444" r:id="rId13"/>
    <p:sldId id="446" r:id="rId14"/>
    <p:sldId id="445" r:id="rId15"/>
    <p:sldId id="443" r:id="rId16"/>
    <p:sldId id="447" r:id="rId17"/>
    <p:sldId id="449" r:id="rId18"/>
    <p:sldId id="450" r:id="rId19"/>
    <p:sldId id="451" r:id="rId20"/>
    <p:sldId id="448" r:id="rId21"/>
    <p:sldId id="263" r:id="rId22"/>
    <p:sldId id="264" r:id="rId23"/>
    <p:sldId id="265" r:id="rId24"/>
    <p:sldId id="266" r:id="rId25"/>
    <p:sldId id="267" r:id="rId2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iHTgsRPabDJk8nj4IbIwBkdfx8P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'Hospital Comparison'!$B$1</c:f>
              <c:strCache>
                <c:ptCount val="1"/>
                <c:pt idx="0">
                  <c:v> Sum of MSA - with Medicare </c:v>
                </c:pt>
              </c:strCache>
            </c:strRef>
          </c:tx>
          <c:spPr>
            <a:solidFill>
              <a:schemeClr val="accent1"/>
            </a:solidFill>
            <a:ln>
              <a:noFill/>
            </a:ln>
            <a:effectLst/>
          </c:spPr>
          <c:invertIfNegative val="0"/>
          <c:cat>
            <c:strRef>
              <c:f>'Hospital Comparison'!$A$2:$A$50</c:f>
              <c:strCache>
                <c:ptCount val="49"/>
                <c:pt idx="0">
                  <c:v>JHH- Bayview</c:v>
                </c:pt>
                <c:pt idx="1">
                  <c:v>Lifebridge- Sinai</c:v>
                </c:pt>
                <c:pt idx="2">
                  <c:v>UMMS- St. Joe</c:v>
                </c:pt>
                <c:pt idx="3">
                  <c:v>Adventist- Shady Grove</c:v>
                </c:pt>
                <c:pt idx="4">
                  <c:v>JHH- Suburban</c:v>
                </c:pt>
                <c:pt idx="5">
                  <c:v>Trinity - Holy Cross</c:v>
                </c:pt>
                <c:pt idx="6">
                  <c:v>Lifebridge- Northwest</c:v>
                </c:pt>
                <c:pt idx="7">
                  <c:v>Frederick</c:v>
                </c:pt>
                <c:pt idx="8">
                  <c:v>UMMS- Charles</c:v>
                </c:pt>
                <c:pt idx="9">
                  <c:v>UMMS- Easton</c:v>
                </c:pt>
                <c:pt idx="10">
                  <c:v>Western Maryland</c:v>
                </c:pt>
                <c:pt idx="11">
                  <c:v>MedStar- Good Sam</c:v>
                </c:pt>
                <c:pt idx="12">
                  <c:v>MedStar- Southern MD</c:v>
                </c:pt>
                <c:pt idx="13">
                  <c:v>Luminis- Doctors</c:v>
                </c:pt>
                <c:pt idx="14">
                  <c:v>Aberdeen_Bel_Air</c:v>
                </c:pt>
                <c:pt idx="15">
                  <c:v>MedStar- Harbor</c:v>
                </c:pt>
                <c:pt idx="16">
                  <c:v>ChristianaCare, Union</c:v>
                </c:pt>
                <c:pt idx="17">
                  <c:v>Lifebridge- Carroll</c:v>
                </c:pt>
                <c:pt idx="18">
                  <c:v>Trinity - Holy Cross Germantown</c:v>
                </c:pt>
                <c:pt idx="19">
                  <c:v>Lifebridge- Grace</c:v>
                </c:pt>
                <c:pt idx="20">
                  <c:v>Adventist- Germantown ED</c:v>
                </c:pt>
                <c:pt idx="21">
                  <c:v>UMMS-Bowie ED</c:v>
                </c:pt>
                <c:pt idx="22">
                  <c:v>UMMS- UMROI</c:v>
                </c:pt>
                <c:pt idx="23">
                  <c:v>UMMS-Queen Anne's ED</c:v>
                </c:pt>
                <c:pt idx="24">
                  <c:v>Tidal- Peninsula</c:v>
                </c:pt>
                <c:pt idx="25">
                  <c:v>Tidal- McCready</c:v>
                </c:pt>
                <c:pt idx="26">
                  <c:v>UMMS- Laurel</c:v>
                </c:pt>
                <c:pt idx="27">
                  <c:v>UMMS- Cambridge</c:v>
                </c:pt>
                <c:pt idx="28">
                  <c:v>JHH- Howard County</c:v>
                </c:pt>
                <c:pt idx="29">
                  <c:v>Calvert</c:v>
                </c:pt>
                <c:pt idx="30">
                  <c:v>GBMC</c:v>
                </c:pt>
                <c:pt idx="31">
                  <c:v>MedStar- St. Mary's</c:v>
                </c:pt>
                <c:pt idx="32">
                  <c:v>Adventist-Ft. Washington</c:v>
                </c:pt>
                <c:pt idx="33">
                  <c:v>Luminis- Anne Arundel</c:v>
                </c:pt>
                <c:pt idx="34">
                  <c:v>UMMS- Chestertown</c:v>
                </c:pt>
                <c:pt idx="35">
                  <c:v>Garrett</c:v>
                </c:pt>
                <c:pt idx="36">
                  <c:v>Atlantic General</c:v>
                </c:pt>
                <c:pt idx="37">
                  <c:v>MedStar- Montgomery</c:v>
                </c:pt>
                <c:pt idx="38">
                  <c:v>MedStar- Union Mem</c:v>
                </c:pt>
                <c:pt idx="39">
                  <c:v>Meritus</c:v>
                </c:pt>
                <c:pt idx="40">
                  <c:v>UMMS- Midtown</c:v>
                </c:pt>
                <c:pt idx="41">
                  <c:v>MedStar- Franklin Square</c:v>
                </c:pt>
                <c:pt idx="42">
                  <c:v>UMMS- Capital Region</c:v>
                </c:pt>
                <c:pt idx="43">
                  <c:v>Saint Agnes</c:v>
                </c:pt>
                <c:pt idx="44">
                  <c:v>JHH- Johns Hopkins</c:v>
                </c:pt>
                <c:pt idx="45">
                  <c:v>Mercy</c:v>
                </c:pt>
                <c:pt idx="46">
                  <c:v>UMMS- BWMC</c:v>
                </c:pt>
                <c:pt idx="47">
                  <c:v>Adventist- White Oak</c:v>
                </c:pt>
                <c:pt idx="48">
                  <c:v>UMMS- UMMC</c:v>
                </c:pt>
              </c:strCache>
            </c:strRef>
          </c:cat>
          <c:val>
            <c:numRef>
              <c:f>'Hospital Comparison'!$B$2:$B$50</c:f>
              <c:numCache>
                <c:formatCode>_("$"* #,##0_);_("$"* \(#,##0\);_("$"* "-"??_);_(@_)</c:formatCode>
                <c:ptCount val="49"/>
                <c:pt idx="0">
                  <c:v>-10196687.979044959</c:v>
                </c:pt>
                <c:pt idx="1">
                  <c:v>-9546599.0104430523</c:v>
                </c:pt>
                <c:pt idx="2">
                  <c:v>-6010753.1751363343</c:v>
                </c:pt>
                <c:pt idx="3">
                  <c:v>-4632167.5059538782</c:v>
                </c:pt>
                <c:pt idx="4">
                  <c:v>-4438633.341074598</c:v>
                </c:pt>
                <c:pt idx="5">
                  <c:v>-3940257.197858592</c:v>
                </c:pt>
                <c:pt idx="6">
                  <c:v>-3543005.8478265703</c:v>
                </c:pt>
                <c:pt idx="7">
                  <c:v>-3428207.970741468</c:v>
                </c:pt>
                <c:pt idx="8">
                  <c:v>-3218943.0737154456</c:v>
                </c:pt>
                <c:pt idx="9">
                  <c:v>-2882599.1395371016</c:v>
                </c:pt>
                <c:pt idx="10">
                  <c:v>-2830642.9912498877</c:v>
                </c:pt>
                <c:pt idx="11">
                  <c:v>-2640018.8411264457</c:v>
                </c:pt>
                <c:pt idx="12">
                  <c:v>-2563529.2674626401</c:v>
                </c:pt>
                <c:pt idx="13">
                  <c:v>-2532316.5754834283</c:v>
                </c:pt>
                <c:pt idx="14">
                  <c:v>-1778873.5520262499</c:v>
                </c:pt>
                <c:pt idx="15">
                  <c:v>-1132164.2187650823</c:v>
                </c:pt>
                <c:pt idx="16">
                  <c:v>-1105155.3715926097</c:v>
                </c:pt>
                <c:pt idx="17">
                  <c:v>-1096034.0594720417</c:v>
                </c:pt>
                <c:pt idx="18">
                  <c:v>-892517.76343464665</c:v>
                </c:pt>
                <c:pt idx="19">
                  <c:v>-468199.55981370294</c:v>
                </c:pt>
                <c:pt idx="20">
                  <c:v>-200676.13746324042</c:v>
                </c:pt>
                <c:pt idx="21">
                  <c:v>-169515.15576660717</c:v>
                </c:pt>
                <c:pt idx="22">
                  <c:v>-113698.72099142868</c:v>
                </c:pt>
                <c:pt idx="23">
                  <c:v>-90763.270246266024</c:v>
                </c:pt>
                <c:pt idx="24">
                  <c:v>-31625.860712320668</c:v>
                </c:pt>
                <c:pt idx="25">
                  <c:v>-14660.564842330094</c:v>
                </c:pt>
                <c:pt idx="26">
                  <c:v>1869.8929289865216</c:v>
                </c:pt>
                <c:pt idx="27">
                  <c:v>54468.588575138965</c:v>
                </c:pt>
                <c:pt idx="28">
                  <c:v>87971.618445590866</c:v>
                </c:pt>
                <c:pt idx="29">
                  <c:v>321740.62120957585</c:v>
                </c:pt>
                <c:pt idx="30">
                  <c:v>364782.27427943976</c:v>
                </c:pt>
                <c:pt idx="31">
                  <c:v>391630.47107787553</c:v>
                </c:pt>
                <c:pt idx="32">
                  <c:v>406687.76370640396</c:v>
                </c:pt>
                <c:pt idx="33">
                  <c:v>562620.79352954798</c:v>
                </c:pt>
                <c:pt idx="34">
                  <c:v>653857.20771414426</c:v>
                </c:pt>
                <c:pt idx="35">
                  <c:v>757062.18562009512</c:v>
                </c:pt>
                <c:pt idx="36">
                  <c:v>971184.40088096913</c:v>
                </c:pt>
                <c:pt idx="37">
                  <c:v>2083390.0949736764</c:v>
                </c:pt>
                <c:pt idx="38">
                  <c:v>2261460.1432802794</c:v>
                </c:pt>
                <c:pt idx="39">
                  <c:v>2369758.9311813707</c:v>
                </c:pt>
                <c:pt idx="40">
                  <c:v>3169210.7965580369</c:v>
                </c:pt>
                <c:pt idx="41">
                  <c:v>3422606.6988960742</c:v>
                </c:pt>
                <c:pt idx="42">
                  <c:v>3683837.6500602746</c:v>
                </c:pt>
                <c:pt idx="43">
                  <c:v>3970191.2409281619</c:v>
                </c:pt>
                <c:pt idx="44">
                  <c:v>4152903.0903732907</c:v>
                </c:pt>
                <c:pt idx="45">
                  <c:v>5275910.692894144</c:v>
                </c:pt>
                <c:pt idx="46">
                  <c:v>5844801.1287075141</c:v>
                </c:pt>
                <c:pt idx="47">
                  <c:v>12193253.792995987</c:v>
                </c:pt>
                <c:pt idx="48">
                  <c:v>23000634.33574494</c:v>
                </c:pt>
              </c:numCache>
            </c:numRef>
          </c:val>
          <c:extLst>
            <c:ext xmlns:c16="http://schemas.microsoft.com/office/drawing/2014/chart" uri="{C3380CC4-5D6E-409C-BE32-E72D297353CC}">
              <c16:uniqueId val="{00000000-A06C-4DF5-8BA8-A439DECFBE15}"/>
            </c:ext>
          </c:extLst>
        </c:ser>
        <c:ser>
          <c:idx val="1"/>
          <c:order val="1"/>
          <c:tx>
            <c:strRef>
              <c:f>'Hospital Comparison'!$C$1</c:f>
              <c:strCache>
                <c:ptCount val="1"/>
                <c:pt idx="0">
                  <c:v> Sum of MSA - without Medicare </c:v>
                </c:pt>
              </c:strCache>
            </c:strRef>
          </c:tx>
          <c:spPr>
            <a:solidFill>
              <a:schemeClr val="accent2"/>
            </a:solidFill>
            <a:ln>
              <a:noFill/>
            </a:ln>
            <a:effectLst/>
          </c:spPr>
          <c:invertIfNegative val="0"/>
          <c:cat>
            <c:strRef>
              <c:f>'Hospital Comparison'!$A$2:$A$50</c:f>
              <c:strCache>
                <c:ptCount val="49"/>
                <c:pt idx="0">
                  <c:v>JHH- Bayview</c:v>
                </c:pt>
                <c:pt idx="1">
                  <c:v>Lifebridge- Sinai</c:v>
                </c:pt>
                <c:pt idx="2">
                  <c:v>UMMS- St. Joe</c:v>
                </c:pt>
                <c:pt idx="3">
                  <c:v>Adventist- Shady Grove</c:v>
                </c:pt>
                <c:pt idx="4">
                  <c:v>JHH- Suburban</c:v>
                </c:pt>
                <c:pt idx="5">
                  <c:v>Trinity - Holy Cross</c:v>
                </c:pt>
                <c:pt idx="6">
                  <c:v>Lifebridge- Northwest</c:v>
                </c:pt>
                <c:pt idx="7">
                  <c:v>Frederick</c:v>
                </c:pt>
                <c:pt idx="8">
                  <c:v>UMMS- Charles</c:v>
                </c:pt>
                <c:pt idx="9">
                  <c:v>UMMS- Easton</c:v>
                </c:pt>
                <c:pt idx="10">
                  <c:v>Western Maryland</c:v>
                </c:pt>
                <c:pt idx="11">
                  <c:v>MedStar- Good Sam</c:v>
                </c:pt>
                <c:pt idx="12">
                  <c:v>MedStar- Southern MD</c:v>
                </c:pt>
                <c:pt idx="13">
                  <c:v>Luminis- Doctors</c:v>
                </c:pt>
                <c:pt idx="14">
                  <c:v>Aberdeen_Bel_Air</c:v>
                </c:pt>
                <c:pt idx="15">
                  <c:v>MedStar- Harbor</c:v>
                </c:pt>
                <c:pt idx="16">
                  <c:v>ChristianaCare, Union</c:v>
                </c:pt>
                <c:pt idx="17">
                  <c:v>Lifebridge- Carroll</c:v>
                </c:pt>
                <c:pt idx="18">
                  <c:v>Trinity - Holy Cross Germantown</c:v>
                </c:pt>
                <c:pt idx="19">
                  <c:v>Lifebridge- Grace</c:v>
                </c:pt>
                <c:pt idx="20">
                  <c:v>Adventist- Germantown ED</c:v>
                </c:pt>
                <c:pt idx="21">
                  <c:v>UMMS-Bowie ED</c:v>
                </c:pt>
                <c:pt idx="22">
                  <c:v>UMMS- UMROI</c:v>
                </c:pt>
                <c:pt idx="23">
                  <c:v>UMMS-Queen Anne's ED</c:v>
                </c:pt>
                <c:pt idx="24">
                  <c:v>Tidal- Peninsula</c:v>
                </c:pt>
                <c:pt idx="25">
                  <c:v>Tidal- McCready</c:v>
                </c:pt>
                <c:pt idx="26">
                  <c:v>UMMS- Laurel</c:v>
                </c:pt>
                <c:pt idx="27">
                  <c:v>UMMS- Cambridge</c:v>
                </c:pt>
                <c:pt idx="28">
                  <c:v>JHH- Howard County</c:v>
                </c:pt>
                <c:pt idx="29">
                  <c:v>Calvert</c:v>
                </c:pt>
                <c:pt idx="30">
                  <c:v>GBMC</c:v>
                </c:pt>
                <c:pt idx="31">
                  <c:v>MedStar- St. Mary's</c:v>
                </c:pt>
                <c:pt idx="32">
                  <c:v>Adventist-Ft. Washington</c:v>
                </c:pt>
                <c:pt idx="33">
                  <c:v>Luminis- Anne Arundel</c:v>
                </c:pt>
                <c:pt idx="34">
                  <c:v>UMMS- Chestertown</c:v>
                </c:pt>
                <c:pt idx="35">
                  <c:v>Garrett</c:v>
                </c:pt>
                <c:pt idx="36">
                  <c:v>Atlantic General</c:v>
                </c:pt>
                <c:pt idx="37">
                  <c:v>MedStar- Montgomery</c:v>
                </c:pt>
                <c:pt idx="38">
                  <c:v>MedStar- Union Mem</c:v>
                </c:pt>
                <c:pt idx="39">
                  <c:v>Meritus</c:v>
                </c:pt>
                <c:pt idx="40">
                  <c:v>UMMS- Midtown</c:v>
                </c:pt>
                <c:pt idx="41">
                  <c:v>MedStar- Franklin Square</c:v>
                </c:pt>
                <c:pt idx="42">
                  <c:v>UMMS- Capital Region</c:v>
                </c:pt>
                <c:pt idx="43">
                  <c:v>Saint Agnes</c:v>
                </c:pt>
                <c:pt idx="44">
                  <c:v>JHH- Johns Hopkins</c:v>
                </c:pt>
                <c:pt idx="45">
                  <c:v>Mercy</c:v>
                </c:pt>
                <c:pt idx="46">
                  <c:v>UMMS- BWMC</c:v>
                </c:pt>
                <c:pt idx="47">
                  <c:v>Adventist- White Oak</c:v>
                </c:pt>
                <c:pt idx="48">
                  <c:v>UMMS- UMMC</c:v>
                </c:pt>
              </c:strCache>
            </c:strRef>
          </c:cat>
          <c:val>
            <c:numRef>
              <c:f>'Hospital Comparison'!$C$2:$C$50</c:f>
              <c:numCache>
                <c:formatCode>_("$"* #,##0_);_("$"* \(#,##0\);_("$"* "-"??_);_(@_)</c:formatCode>
                <c:ptCount val="49"/>
                <c:pt idx="0">
                  <c:v>-5245356.4629885135</c:v>
                </c:pt>
                <c:pt idx="1">
                  <c:v>-6524128.9439149527</c:v>
                </c:pt>
                <c:pt idx="2">
                  <c:v>-5642444.6663398612</c:v>
                </c:pt>
                <c:pt idx="3">
                  <c:v>-3560225.4829530371</c:v>
                </c:pt>
                <c:pt idx="4">
                  <c:v>-2640385.8525145231</c:v>
                </c:pt>
                <c:pt idx="5">
                  <c:v>-3619582.8953604335</c:v>
                </c:pt>
                <c:pt idx="6">
                  <c:v>-3046152.2267328608</c:v>
                </c:pt>
                <c:pt idx="7">
                  <c:v>-1401480.0907057328</c:v>
                </c:pt>
                <c:pt idx="8">
                  <c:v>-1429723.2165832832</c:v>
                </c:pt>
                <c:pt idx="9">
                  <c:v>-1652879.2240036882</c:v>
                </c:pt>
                <c:pt idx="10">
                  <c:v>-1251011.0844182419</c:v>
                </c:pt>
                <c:pt idx="11">
                  <c:v>662059.16364979115</c:v>
                </c:pt>
                <c:pt idx="12">
                  <c:v>-2556606.5154746049</c:v>
                </c:pt>
                <c:pt idx="13">
                  <c:v>-2051443.2617038204</c:v>
                </c:pt>
                <c:pt idx="14">
                  <c:v>172028.368880533</c:v>
                </c:pt>
                <c:pt idx="15">
                  <c:v>-78940.754673037358</c:v>
                </c:pt>
                <c:pt idx="16">
                  <c:v>-953212.78108063643</c:v>
                </c:pt>
                <c:pt idx="17">
                  <c:v>-1751670.2095922073</c:v>
                </c:pt>
                <c:pt idx="18">
                  <c:v>-264560.87307579123</c:v>
                </c:pt>
                <c:pt idx="19">
                  <c:v>-353141.53223424277</c:v>
                </c:pt>
                <c:pt idx="20">
                  <c:v>-169343.09617246795</c:v>
                </c:pt>
                <c:pt idx="21">
                  <c:v>-86366.687919966018</c:v>
                </c:pt>
                <c:pt idx="22">
                  <c:v>-2578958.7035201224</c:v>
                </c:pt>
                <c:pt idx="23">
                  <c:v>-95228.131278117799</c:v>
                </c:pt>
                <c:pt idx="24">
                  <c:v>505808.20928826026</c:v>
                </c:pt>
                <c:pt idx="25">
                  <c:v>-24430.405486332907</c:v>
                </c:pt>
                <c:pt idx="26">
                  <c:v>193378.28262759777</c:v>
                </c:pt>
                <c:pt idx="27">
                  <c:v>15013.318775473588</c:v>
                </c:pt>
                <c:pt idx="28">
                  <c:v>592545.7070830568</c:v>
                </c:pt>
                <c:pt idx="29">
                  <c:v>-603242.35601917421</c:v>
                </c:pt>
                <c:pt idx="30">
                  <c:v>1130309.6061453398</c:v>
                </c:pt>
                <c:pt idx="31">
                  <c:v>1286941.3952630439</c:v>
                </c:pt>
                <c:pt idx="32">
                  <c:v>-24820.249933141018</c:v>
                </c:pt>
                <c:pt idx="33">
                  <c:v>-1548967.0717466152</c:v>
                </c:pt>
                <c:pt idx="34">
                  <c:v>579816.67842706561</c:v>
                </c:pt>
                <c:pt idx="35">
                  <c:v>404608.19701846724</c:v>
                </c:pt>
                <c:pt idx="36">
                  <c:v>466622.71297678369</c:v>
                </c:pt>
                <c:pt idx="37">
                  <c:v>2240480.9554775679</c:v>
                </c:pt>
                <c:pt idx="38">
                  <c:v>2353533.1398484199</c:v>
                </c:pt>
                <c:pt idx="39">
                  <c:v>1853200.5132426559</c:v>
                </c:pt>
                <c:pt idx="40">
                  <c:v>3208978.1399625316</c:v>
                </c:pt>
                <c:pt idx="41">
                  <c:v>1466731.267577644</c:v>
                </c:pt>
                <c:pt idx="42">
                  <c:v>2523487.0448119026</c:v>
                </c:pt>
                <c:pt idx="43">
                  <c:v>5429211.1764594261</c:v>
                </c:pt>
                <c:pt idx="44">
                  <c:v>-5468924.8922980707</c:v>
                </c:pt>
                <c:pt idx="45">
                  <c:v>3019536.7390404623</c:v>
                </c:pt>
                <c:pt idx="46">
                  <c:v>4874787.5841116421</c:v>
                </c:pt>
                <c:pt idx="47">
                  <c:v>8638609.9892786201</c:v>
                </c:pt>
                <c:pt idx="48">
                  <c:v>16845700.990537472</c:v>
                </c:pt>
              </c:numCache>
            </c:numRef>
          </c:val>
          <c:extLst>
            <c:ext xmlns:c16="http://schemas.microsoft.com/office/drawing/2014/chart" uri="{C3380CC4-5D6E-409C-BE32-E72D297353CC}">
              <c16:uniqueId val="{00000001-A06C-4DF5-8BA8-A439DECFBE15}"/>
            </c:ext>
          </c:extLst>
        </c:ser>
        <c:dLbls>
          <c:showLegendKey val="0"/>
          <c:showVal val="0"/>
          <c:showCatName val="0"/>
          <c:showSerName val="0"/>
          <c:showPercent val="0"/>
          <c:showBubbleSize val="0"/>
        </c:dLbls>
        <c:gapWidth val="219"/>
        <c:overlap val="-27"/>
        <c:axId val="425049007"/>
        <c:axId val="449741615"/>
      </c:barChart>
      <c:catAx>
        <c:axId val="4250490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741615"/>
        <c:crosses val="autoZero"/>
        <c:auto val="1"/>
        <c:lblAlgn val="ctr"/>
        <c:lblOffset val="100"/>
        <c:noMultiLvlLbl val="0"/>
      </c:catAx>
      <c:valAx>
        <c:axId val="449741615"/>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5049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'Service Line Comparison'!$C$2</c:f>
              <c:strCache>
                <c:ptCount val="1"/>
                <c:pt idx="0">
                  <c:v> Sum of MSA - with Medicare </c:v>
                </c:pt>
              </c:strCache>
            </c:strRef>
          </c:tx>
          <c:spPr>
            <a:solidFill>
              <a:schemeClr val="accent1"/>
            </a:solidFill>
            <a:ln>
              <a:noFill/>
            </a:ln>
            <a:effectLst/>
          </c:spPr>
          <c:invertIfNegative val="0"/>
          <c:cat>
            <c:strRef>
              <c:f>('Service Line Comparison'!$B$3:$B$34,'Service Line Comparison'!$B$36:$B$48)</c:f>
              <c:strCache>
                <c:ptCount val="45"/>
                <c:pt idx="0">
                  <c:v>Infectious Disease</c:v>
                </c:pt>
                <c:pt idx="1">
                  <c:v>Cardiovascular</c:v>
                </c:pt>
                <c:pt idx="2">
                  <c:v>General Surgery</c:v>
                </c:pt>
                <c:pt idx="3">
                  <c:v>Trauma</c:v>
                </c:pt>
                <c:pt idx="4">
                  <c:v>CT/MRI/PET</c:v>
                </c:pt>
                <c:pt idx="5">
                  <c:v>Injuries/complic. of prior care</c:v>
                </c:pt>
                <c:pt idx="6">
                  <c:v>Urological Surgery</c:v>
                </c:pt>
                <c:pt idx="7">
                  <c:v>Vascular Surgery</c:v>
                </c:pt>
                <c:pt idx="8">
                  <c:v>Thoracic Surgery</c:v>
                </c:pt>
                <c:pt idx="9">
                  <c:v>Radiology</c:v>
                </c:pt>
                <c:pt idx="10">
                  <c:v>Major Surgery</c:v>
                </c:pt>
                <c:pt idx="11">
                  <c:v>Neonatology</c:v>
                </c:pt>
                <c:pt idx="12">
                  <c:v>Rehab &amp; Therapy</c:v>
                </c:pt>
                <c:pt idx="13">
                  <c:v>Cardiology</c:v>
                </c:pt>
                <c:pt idx="14">
                  <c:v>Transplant Surgery</c:v>
                </c:pt>
                <c:pt idx="15">
                  <c:v>Unassigned_IP</c:v>
                </c:pt>
                <c:pt idx="16">
                  <c:v>Unassigned_OP</c:v>
                </c:pt>
                <c:pt idx="17">
                  <c:v>Neurology</c:v>
                </c:pt>
                <c:pt idx="18">
                  <c:v>Ophthalmologic Surg</c:v>
                </c:pt>
                <c:pt idx="19">
                  <c:v>Urology</c:v>
                </c:pt>
                <c:pt idx="20">
                  <c:v>Clinic</c:v>
                </c:pt>
                <c:pt idx="21">
                  <c:v>Gynecological Surg</c:v>
                </c:pt>
                <c:pt idx="22">
                  <c:v>Minor Surgery</c:v>
                </c:pt>
                <c:pt idx="23">
                  <c:v>Orthopedic Surgery</c:v>
                </c:pt>
                <c:pt idx="24">
                  <c:v>Endocrinology Surgery</c:v>
                </c:pt>
                <c:pt idx="25">
                  <c:v>Oncology Related Services</c:v>
                </c:pt>
                <c:pt idx="26">
                  <c:v>Ophthalmology</c:v>
                </c:pt>
                <c:pt idx="27">
                  <c:v>ENT Surgery</c:v>
                </c:pt>
                <c:pt idx="28">
                  <c:v>Other</c:v>
                </c:pt>
                <c:pt idx="29">
                  <c:v>Pulmonary</c:v>
                </c:pt>
                <c:pt idx="30">
                  <c:v>Gastroenterology</c:v>
                </c:pt>
                <c:pt idx="31">
                  <c:v>Rehabilitation_IP</c:v>
                </c:pt>
                <c:pt idx="32">
                  <c:v>General Medicine</c:v>
                </c:pt>
                <c:pt idx="33">
                  <c:v>Cardiothoracic Surgery</c:v>
                </c:pt>
                <c:pt idx="34">
                  <c:v>Outpatient Total</c:v>
                </c:pt>
                <c:pt idx="35">
                  <c:v>Spinal Surgery</c:v>
                </c:pt>
                <c:pt idx="36">
                  <c:v>Hematology</c:v>
                </c:pt>
                <c:pt idx="37">
                  <c:v>Lab</c:v>
                </c:pt>
                <c:pt idx="38">
                  <c:v>Psychiatry_OP</c:v>
                </c:pt>
                <c:pt idx="39">
                  <c:v>Oncology_IP</c:v>
                </c:pt>
                <c:pt idx="40">
                  <c:v>ED</c:v>
                </c:pt>
                <c:pt idx="41">
                  <c:v>Ventilator Support</c:v>
                </c:pt>
                <c:pt idx="42">
                  <c:v>OB/GYN</c:v>
                </c:pt>
                <c:pt idx="43">
                  <c:v>Neurological Surgery</c:v>
                </c:pt>
                <c:pt idx="44">
                  <c:v>Psychiatry_IP</c:v>
                </c:pt>
              </c:strCache>
            </c:strRef>
          </c:cat>
          <c:val>
            <c:numRef>
              <c:f>('Service Line Comparison'!$C$3:$C$34,'Service Line Comparison'!$C$36:$C$48)</c:f>
              <c:numCache>
                <c:formatCode>_("$"* #,##0_);_("$"* \(#,##0\);_("$"* "-"??_);_(@_)</c:formatCode>
                <c:ptCount val="45"/>
                <c:pt idx="0">
                  <c:v>-2661397.7611702234</c:v>
                </c:pt>
                <c:pt idx="1">
                  <c:v>-1462642.3353320626</c:v>
                </c:pt>
                <c:pt idx="2">
                  <c:v>-653117.96352766664</c:v>
                </c:pt>
                <c:pt idx="3">
                  <c:v>-429002.84327469696</c:v>
                </c:pt>
                <c:pt idx="4">
                  <c:v>-253250.64953819354</c:v>
                </c:pt>
                <c:pt idx="5">
                  <c:v>-245061.8332293398</c:v>
                </c:pt>
                <c:pt idx="6">
                  <c:v>-228856.87481629997</c:v>
                </c:pt>
                <c:pt idx="7">
                  <c:v>-214908.15483909936</c:v>
                </c:pt>
                <c:pt idx="8">
                  <c:v>-207025.93200750041</c:v>
                </c:pt>
                <c:pt idx="9">
                  <c:v>-141763.92656726568</c:v>
                </c:pt>
                <c:pt idx="10">
                  <c:v>-90681.44706458642</c:v>
                </c:pt>
                <c:pt idx="11">
                  <c:v>-79140.832272224186</c:v>
                </c:pt>
                <c:pt idx="12">
                  <c:v>-31533.154557522983</c:v>
                </c:pt>
                <c:pt idx="13">
                  <c:v>-14258.979701067166</c:v>
                </c:pt>
                <c:pt idx="14">
                  <c:v>0</c:v>
                </c:pt>
                <c:pt idx="15">
                  <c:v>0</c:v>
                </c:pt>
                <c:pt idx="16">
                  <c:v>0</c:v>
                </c:pt>
                <c:pt idx="17">
                  <c:v>19747.987416616823</c:v>
                </c:pt>
                <c:pt idx="18">
                  <c:v>20722.880975900003</c:v>
                </c:pt>
                <c:pt idx="19">
                  <c:v>31172.570328483991</c:v>
                </c:pt>
                <c:pt idx="20">
                  <c:v>34934.70309182864</c:v>
                </c:pt>
                <c:pt idx="21">
                  <c:v>91778.264444950226</c:v>
                </c:pt>
                <c:pt idx="22">
                  <c:v>123490.68043101743</c:v>
                </c:pt>
                <c:pt idx="23">
                  <c:v>129537.12208264062</c:v>
                </c:pt>
                <c:pt idx="24">
                  <c:v>146512.83412997014</c:v>
                </c:pt>
                <c:pt idx="25">
                  <c:v>152085.0815212313</c:v>
                </c:pt>
                <c:pt idx="26">
                  <c:v>154086.67174509994</c:v>
                </c:pt>
                <c:pt idx="27">
                  <c:v>178040.42891215021</c:v>
                </c:pt>
                <c:pt idx="28">
                  <c:v>222662.38841014629</c:v>
                </c:pt>
                <c:pt idx="29">
                  <c:v>240193.65579846845</c:v>
                </c:pt>
                <c:pt idx="30">
                  <c:v>259955.42962735688</c:v>
                </c:pt>
                <c:pt idx="31">
                  <c:v>268859.91842107981</c:v>
                </c:pt>
                <c:pt idx="32">
                  <c:v>343221.56727398367</c:v>
                </c:pt>
                <c:pt idx="33">
                  <c:v>355143.20271260041</c:v>
                </c:pt>
                <c:pt idx="34">
                  <c:v>366265.73121174681</c:v>
                </c:pt>
                <c:pt idx="35">
                  <c:v>400945.2747104005</c:v>
                </c:pt>
                <c:pt idx="36">
                  <c:v>418162.44879246096</c:v>
                </c:pt>
                <c:pt idx="37">
                  <c:v>445521.68451089005</c:v>
                </c:pt>
                <c:pt idx="38">
                  <c:v>453117.23308427492</c:v>
                </c:pt>
                <c:pt idx="39">
                  <c:v>644628.47114421986</c:v>
                </c:pt>
                <c:pt idx="40">
                  <c:v>914325.47322198946</c:v>
                </c:pt>
                <c:pt idx="41">
                  <c:v>977359.56368659751</c:v>
                </c:pt>
                <c:pt idx="42">
                  <c:v>1099122.9664614033</c:v>
                </c:pt>
                <c:pt idx="43">
                  <c:v>1824748.1286368323</c:v>
                </c:pt>
                <c:pt idx="44">
                  <c:v>2956510.3576766951</c:v>
                </c:pt>
              </c:numCache>
            </c:numRef>
          </c:val>
          <c:extLst>
            <c:ext xmlns:c16="http://schemas.microsoft.com/office/drawing/2014/chart" uri="{C3380CC4-5D6E-409C-BE32-E72D297353CC}">
              <c16:uniqueId val="{00000000-FD24-436D-962C-7AD577FBC128}"/>
            </c:ext>
          </c:extLst>
        </c:ser>
        <c:ser>
          <c:idx val="1"/>
          <c:order val="1"/>
          <c:tx>
            <c:strRef>
              <c:f>'Service Line Comparison'!$D$2</c:f>
              <c:strCache>
                <c:ptCount val="1"/>
                <c:pt idx="0">
                  <c:v> Sum of MSA - without Medicare </c:v>
                </c:pt>
              </c:strCache>
            </c:strRef>
          </c:tx>
          <c:spPr>
            <a:solidFill>
              <a:schemeClr val="accent2"/>
            </a:solidFill>
            <a:ln>
              <a:noFill/>
            </a:ln>
            <a:effectLst/>
          </c:spPr>
          <c:invertIfNegative val="0"/>
          <c:cat>
            <c:strRef>
              <c:f>('Service Line Comparison'!$B$3:$B$34,'Service Line Comparison'!$B$36:$B$48)</c:f>
              <c:strCache>
                <c:ptCount val="45"/>
                <c:pt idx="0">
                  <c:v>Infectious Disease</c:v>
                </c:pt>
                <c:pt idx="1">
                  <c:v>Cardiovascular</c:v>
                </c:pt>
                <c:pt idx="2">
                  <c:v>General Surgery</c:v>
                </c:pt>
                <c:pt idx="3">
                  <c:v>Trauma</c:v>
                </c:pt>
                <c:pt idx="4">
                  <c:v>CT/MRI/PET</c:v>
                </c:pt>
                <c:pt idx="5">
                  <c:v>Injuries/complic. of prior care</c:v>
                </c:pt>
                <c:pt idx="6">
                  <c:v>Urological Surgery</c:v>
                </c:pt>
                <c:pt idx="7">
                  <c:v>Vascular Surgery</c:v>
                </c:pt>
                <c:pt idx="8">
                  <c:v>Thoracic Surgery</c:v>
                </c:pt>
                <c:pt idx="9">
                  <c:v>Radiology</c:v>
                </c:pt>
                <c:pt idx="10">
                  <c:v>Major Surgery</c:v>
                </c:pt>
                <c:pt idx="11">
                  <c:v>Neonatology</c:v>
                </c:pt>
                <c:pt idx="12">
                  <c:v>Rehab &amp; Therapy</c:v>
                </c:pt>
                <c:pt idx="13">
                  <c:v>Cardiology</c:v>
                </c:pt>
                <c:pt idx="14">
                  <c:v>Transplant Surgery</c:v>
                </c:pt>
                <c:pt idx="15">
                  <c:v>Unassigned_IP</c:v>
                </c:pt>
                <c:pt idx="16">
                  <c:v>Unassigned_OP</c:v>
                </c:pt>
                <c:pt idx="17">
                  <c:v>Neurology</c:v>
                </c:pt>
                <c:pt idx="18">
                  <c:v>Ophthalmologic Surg</c:v>
                </c:pt>
                <c:pt idx="19">
                  <c:v>Urology</c:v>
                </c:pt>
                <c:pt idx="20">
                  <c:v>Clinic</c:v>
                </c:pt>
                <c:pt idx="21">
                  <c:v>Gynecological Surg</c:v>
                </c:pt>
                <c:pt idx="22">
                  <c:v>Minor Surgery</c:v>
                </c:pt>
                <c:pt idx="23">
                  <c:v>Orthopedic Surgery</c:v>
                </c:pt>
                <c:pt idx="24">
                  <c:v>Endocrinology Surgery</c:v>
                </c:pt>
                <c:pt idx="25">
                  <c:v>Oncology Related Services</c:v>
                </c:pt>
                <c:pt idx="26">
                  <c:v>Ophthalmology</c:v>
                </c:pt>
                <c:pt idx="27">
                  <c:v>ENT Surgery</c:v>
                </c:pt>
                <c:pt idx="28">
                  <c:v>Other</c:v>
                </c:pt>
                <c:pt idx="29">
                  <c:v>Pulmonary</c:v>
                </c:pt>
                <c:pt idx="30">
                  <c:v>Gastroenterology</c:v>
                </c:pt>
                <c:pt idx="31">
                  <c:v>Rehabilitation_IP</c:v>
                </c:pt>
                <c:pt idx="32">
                  <c:v>General Medicine</c:v>
                </c:pt>
                <c:pt idx="33">
                  <c:v>Cardiothoracic Surgery</c:v>
                </c:pt>
                <c:pt idx="34">
                  <c:v>Outpatient Total</c:v>
                </c:pt>
                <c:pt idx="35">
                  <c:v>Spinal Surgery</c:v>
                </c:pt>
                <c:pt idx="36">
                  <c:v>Hematology</c:v>
                </c:pt>
                <c:pt idx="37">
                  <c:v>Lab</c:v>
                </c:pt>
                <c:pt idx="38">
                  <c:v>Psychiatry_OP</c:v>
                </c:pt>
                <c:pt idx="39">
                  <c:v>Oncology_IP</c:v>
                </c:pt>
                <c:pt idx="40">
                  <c:v>ED</c:v>
                </c:pt>
                <c:pt idx="41">
                  <c:v>Ventilator Support</c:v>
                </c:pt>
                <c:pt idx="42">
                  <c:v>OB/GYN</c:v>
                </c:pt>
                <c:pt idx="43">
                  <c:v>Neurological Surgery</c:v>
                </c:pt>
                <c:pt idx="44">
                  <c:v>Psychiatry_IP</c:v>
                </c:pt>
              </c:strCache>
            </c:strRef>
          </c:cat>
          <c:val>
            <c:numRef>
              <c:f>('Service Line Comparison'!$D$3:$D$34,'Service Line Comparison'!$D$36:$D$48)</c:f>
              <c:numCache>
                <c:formatCode>_("$"* #,##0_);_("$"* \(#,##0\);_("$"* "-"??_);_(@_)</c:formatCode>
                <c:ptCount val="45"/>
                <c:pt idx="0">
                  <c:v>-1313270.3993054717</c:v>
                </c:pt>
                <c:pt idx="1">
                  <c:v>-940912.74110604497</c:v>
                </c:pt>
                <c:pt idx="2">
                  <c:v>-937572.10642780201</c:v>
                </c:pt>
                <c:pt idx="3">
                  <c:v>-403711.57226178044</c:v>
                </c:pt>
                <c:pt idx="4">
                  <c:v>-234681.99978034236</c:v>
                </c:pt>
                <c:pt idx="5">
                  <c:v>-218147.98901707007</c:v>
                </c:pt>
                <c:pt idx="6">
                  <c:v>-85189.414581920151</c:v>
                </c:pt>
                <c:pt idx="7">
                  <c:v>-1412708.1565629991</c:v>
                </c:pt>
                <c:pt idx="8">
                  <c:v>-184919.98259146945</c:v>
                </c:pt>
                <c:pt idx="9">
                  <c:v>-140456.47011756917</c:v>
                </c:pt>
                <c:pt idx="10">
                  <c:v>547332.84721055673</c:v>
                </c:pt>
                <c:pt idx="11">
                  <c:v>-85855.541353606794</c:v>
                </c:pt>
                <c:pt idx="12">
                  <c:v>-74658.176712964414</c:v>
                </c:pt>
                <c:pt idx="13">
                  <c:v>44417.092517147779</c:v>
                </c:pt>
                <c:pt idx="14">
                  <c:v>0</c:v>
                </c:pt>
                <c:pt idx="15">
                  <c:v>0</c:v>
                </c:pt>
                <c:pt idx="16">
                  <c:v>0</c:v>
                </c:pt>
                <c:pt idx="17">
                  <c:v>-232396.47956214673</c:v>
                </c:pt>
                <c:pt idx="18">
                  <c:v>59881.01482323352</c:v>
                </c:pt>
                <c:pt idx="19">
                  <c:v>51066.1183772691</c:v>
                </c:pt>
                <c:pt idx="20">
                  <c:v>154336.71946950129</c:v>
                </c:pt>
                <c:pt idx="21">
                  <c:v>139552.01673231064</c:v>
                </c:pt>
                <c:pt idx="22">
                  <c:v>201361.67146391165</c:v>
                </c:pt>
                <c:pt idx="23">
                  <c:v>392825.01299571164</c:v>
                </c:pt>
                <c:pt idx="24">
                  <c:v>261875.45791279001</c:v>
                </c:pt>
                <c:pt idx="25">
                  <c:v>683235.02427111054</c:v>
                </c:pt>
                <c:pt idx="26">
                  <c:v>91395.739772290108</c:v>
                </c:pt>
                <c:pt idx="27">
                  <c:v>245714.4251656594</c:v>
                </c:pt>
                <c:pt idx="28">
                  <c:v>23370.260343986818</c:v>
                </c:pt>
                <c:pt idx="29">
                  <c:v>-88053.000004986738</c:v>
                </c:pt>
                <c:pt idx="30">
                  <c:v>-35764.318996716349</c:v>
                </c:pt>
                <c:pt idx="31">
                  <c:v>-328085.13619710086</c:v>
                </c:pt>
                <c:pt idx="32">
                  <c:v>53486.689600803627</c:v>
                </c:pt>
                <c:pt idx="33">
                  <c:v>268346.93787239969</c:v>
                </c:pt>
                <c:pt idx="34">
                  <c:v>1832314.9250395366</c:v>
                </c:pt>
                <c:pt idx="35">
                  <c:v>143680.65197675978</c:v>
                </c:pt>
                <c:pt idx="36">
                  <c:v>118747.17071289106</c:v>
                </c:pt>
                <c:pt idx="37">
                  <c:v>238323.94137019594</c:v>
                </c:pt>
                <c:pt idx="38">
                  <c:v>392241.68284974032</c:v>
                </c:pt>
                <c:pt idx="39">
                  <c:v>552024.70898421074</c:v>
                </c:pt>
                <c:pt idx="40">
                  <c:v>982822.16577745415</c:v>
                </c:pt>
                <c:pt idx="41">
                  <c:v>637994.50812910078</c:v>
                </c:pt>
                <c:pt idx="42">
                  <c:v>1126015.2324216107</c:v>
                </c:pt>
                <c:pt idx="43">
                  <c:v>808736.56847580185</c:v>
                </c:pt>
                <c:pt idx="44">
                  <c:v>2016486.2223076827</c:v>
                </c:pt>
              </c:numCache>
            </c:numRef>
          </c:val>
          <c:extLst>
            <c:ext xmlns:c16="http://schemas.microsoft.com/office/drawing/2014/chart" uri="{C3380CC4-5D6E-409C-BE32-E72D297353CC}">
              <c16:uniqueId val="{00000001-FD24-436D-962C-7AD577FBC128}"/>
            </c:ext>
          </c:extLst>
        </c:ser>
        <c:dLbls>
          <c:showLegendKey val="0"/>
          <c:showVal val="0"/>
          <c:showCatName val="0"/>
          <c:showSerName val="0"/>
          <c:showPercent val="0"/>
          <c:showBubbleSize val="0"/>
        </c:dLbls>
        <c:gapWidth val="219"/>
        <c:overlap val="-27"/>
        <c:axId val="425037871"/>
        <c:axId val="449725295"/>
      </c:barChart>
      <c:catAx>
        <c:axId val="4250378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725295"/>
        <c:crosses val="autoZero"/>
        <c:auto val="1"/>
        <c:lblAlgn val="ctr"/>
        <c:lblOffset val="100"/>
        <c:noMultiLvlLbl val="0"/>
      </c:catAx>
      <c:valAx>
        <c:axId val="449725295"/>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50378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Inpatient Service</a:t>
            </a:r>
            <a:r>
              <a:rPr lang="en-US" b="1" baseline="0"/>
              <a:t> Lines, CY25 Discharges with and without Medicare</a:t>
            </a:r>
            <a:endParaRPr lang="en-US"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'Service Line Comparison'!$H$2</c:f>
              <c:strCache>
                <c:ptCount val="1"/>
                <c:pt idx="0">
                  <c:v>CY25 Discharges/Visit - with Medicare</c:v>
                </c:pt>
              </c:strCache>
            </c:strRef>
          </c:tx>
          <c:spPr>
            <a:solidFill>
              <a:schemeClr val="accent1"/>
            </a:solidFill>
            <a:ln>
              <a:noFill/>
            </a:ln>
            <a:effectLst/>
          </c:spPr>
          <c:invertIfNegative val="0"/>
          <c:cat>
            <c:strRef>
              <c:f>'Service Line Comparison'!$C$3:$C$34</c:f>
              <c:strCache>
                <c:ptCount val="32"/>
                <c:pt idx="0">
                  <c:v>Cardiology</c:v>
                </c:pt>
                <c:pt idx="1">
                  <c:v>Cardiothoracic Surgery</c:v>
                </c:pt>
                <c:pt idx="2">
                  <c:v>Endocrinology Surgery</c:v>
                </c:pt>
                <c:pt idx="3">
                  <c:v>ENT Surgery</c:v>
                </c:pt>
                <c:pt idx="4">
                  <c:v>Gastroenterology</c:v>
                </c:pt>
                <c:pt idx="5">
                  <c:v>General Medicine</c:v>
                </c:pt>
                <c:pt idx="6">
                  <c:v>General Surgery</c:v>
                </c:pt>
                <c:pt idx="7">
                  <c:v>Gynecological Surg</c:v>
                </c:pt>
                <c:pt idx="8">
                  <c:v>Hematology</c:v>
                </c:pt>
                <c:pt idx="9">
                  <c:v>Infectious Disease</c:v>
                </c:pt>
                <c:pt idx="10">
                  <c:v>Injuries/complic. of prior care</c:v>
                </c:pt>
                <c:pt idx="11">
                  <c:v>Invasive Cardiology</c:v>
                </c:pt>
                <c:pt idx="12">
                  <c:v>Neonatology</c:v>
                </c:pt>
                <c:pt idx="13">
                  <c:v>Neurological Surgery</c:v>
                </c:pt>
                <c:pt idx="14">
                  <c:v>Neurology</c:v>
                </c:pt>
                <c:pt idx="15">
                  <c:v>OB/GYN</c:v>
                </c:pt>
                <c:pt idx="16">
                  <c:v>Oncology_IP</c:v>
                </c:pt>
                <c:pt idx="17">
                  <c:v>Ophthalmologic Surg</c:v>
                </c:pt>
                <c:pt idx="18">
                  <c:v>Ophthalmology</c:v>
                </c:pt>
                <c:pt idx="19">
                  <c:v>Orthopedic Surgery</c:v>
                </c:pt>
                <c:pt idx="20">
                  <c:v>Psychiatry_IP</c:v>
                </c:pt>
                <c:pt idx="21">
                  <c:v>Pulmonary</c:v>
                </c:pt>
                <c:pt idx="22">
                  <c:v>Rehabilitation_IP</c:v>
                </c:pt>
                <c:pt idx="23">
                  <c:v>Spinal Surgery</c:v>
                </c:pt>
                <c:pt idx="24">
                  <c:v>Thoracic Surgery</c:v>
                </c:pt>
                <c:pt idx="25">
                  <c:v>Transplant Surgery</c:v>
                </c:pt>
                <c:pt idx="26">
                  <c:v>Trauma</c:v>
                </c:pt>
                <c:pt idx="27">
                  <c:v>Unassigned_IP</c:v>
                </c:pt>
                <c:pt idx="28">
                  <c:v>Urological Surgery</c:v>
                </c:pt>
                <c:pt idx="29">
                  <c:v>Urology</c:v>
                </c:pt>
                <c:pt idx="30">
                  <c:v>Vascular Surgery</c:v>
                </c:pt>
                <c:pt idx="31">
                  <c:v>Ventilator Support</c:v>
                </c:pt>
              </c:strCache>
            </c:strRef>
          </c:cat>
          <c:val>
            <c:numRef>
              <c:f>'Service Line Comparison'!$H$3:$H$34</c:f>
              <c:numCache>
                <c:formatCode>#,##0</c:formatCode>
                <c:ptCount val="32"/>
                <c:pt idx="0">
                  <c:v>25732</c:v>
                </c:pt>
                <c:pt idx="1">
                  <c:v>4092</c:v>
                </c:pt>
                <c:pt idx="2">
                  <c:v>1406</c:v>
                </c:pt>
                <c:pt idx="3">
                  <c:v>1034</c:v>
                </c:pt>
                <c:pt idx="4">
                  <c:v>38899</c:v>
                </c:pt>
                <c:pt idx="5">
                  <c:v>57042</c:v>
                </c:pt>
                <c:pt idx="6">
                  <c:v>22505</c:v>
                </c:pt>
                <c:pt idx="7">
                  <c:v>1594</c:v>
                </c:pt>
                <c:pt idx="8">
                  <c:v>6816</c:v>
                </c:pt>
                <c:pt idx="9">
                  <c:v>43815</c:v>
                </c:pt>
                <c:pt idx="10">
                  <c:v>1661</c:v>
                </c:pt>
                <c:pt idx="11">
                  <c:v>9988</c:v>
                </c:pt>
                <c:pt idx="12">
                  <c:v>57779</c:v>
                </c:pt>
                <c:pt idx="13">
                  <c:v>5236</c:v>
                </c:pt>
                <c:pt idx="14">
                  <c:v>30435</c:v>
                </c:pt>
                <c:pt idx="15">
                  <c:v>60038</c:v>
                </c:pt>
                <c:pt idx="16">
                  <c:v>8883</c:v>
                </c:pt>
                <c:pt idx="17">
                  <c:v>97</c:v>
                </c:pt>
                <c:pt idx="18">
                  <c:v>945</c:v>
                </c:pt>
                <c:pt idx="19">
                  <c:v>36052</c:v>
                </c:pt>
                <c:pt idx="20">
                  <c:v>25482</c:v>
                </c:pt>
                <c:pt idx="21">
                  <c:v>25976</c:v>
                </c:pt>
                <c:pt idx="22">
                  <c:v>5229</c:v>
                </c:pt>
                <c:pt idx="23">
                  <c:v>1798</c:v>
                </c:pt>
                <c:pt idx="24">
                  <c:v>1546</c:v>
                </c:pt>
                <c:pt idx="25">
                  <c:v>1</c:v>
                </c:pt>
                <c:pt idx="26">
                  <c:v>2865</c:v>
                </c:pt>
                <c:pt idx="27">
                  <c:v>136</c:v>
                </c:pt>
                <c:pt idx="28">
                  <c:v>1460</c:v>
                </c:pt>
                <c:pt idx="29">
                  <c:v>2107</c:v>
                </c:pt>
                <c:pt idx="30">
                  <c:v>2385</c:v>
                </c:pt>
                <c:pt idx="31">
                  <c:v>973</c:v>
                </c:pt>
              </c:numCache>
            </c:numRef>
          </c:val>
          <c:extLst>
            <c:ext xmlns:c16="http://schemas.microsoft.com/office/drawing/2014/chart" uri="{C3380CC4-5D6E-409C-BE32-E72D297353CC}">
              <c16:uniqueId val="{00000000-9988-485D-96DA-0D1B3BA94A61}"/>
            </c:ext>
          </c:extLst>
        </c:ser>
        <c:ser>
          <c:idx val="1"/>
          <c:order val="1"/>
          <c:tx>
            <c:strRef>
              <c:f>'Service Line Comparison'!$I$2</c:f>
              <c:strCache>
                <c:ptCount val="1"/>
                <c:pt idx="0">
                  <c:v>CY25 Discharges/Visit - without Medicare</c:v>
                </c:pt>
              </c:strCache>
            </c:strRef>
          </c:tx>
          <c:spPr>
            <a:solidFill>
              <a:schemeClr val="accent2"/>
            </a:solidFill>
            <a:ln>
              <a:noFill/>
            </a:ln>
            <a:effectLst/>
          </c:spPr>
          <c:invertIfNegative val="0"/>
          <c:cat>
            <c:strRef>
              <c:f>'Service Line Comparison'!$C$3:$C$34</c:f>
              <c:strCache>
                <c:ptCount val="32"/>
                <c:pt idx="0">
                  <c:v>Cardiology</c:v>
                </c:pt>
                <c:pt idx="1">
                  <c:v>Cardiothoracic Surgery</c:v>
                </c:pt>
                <c:pt idx="2">
                  <c:v>Endocrinology Surgery</c:v>
                </c:pt>
                <c:pt idx="3">
                  <c:v>ENT Surgery</c:v>
                </c:pt>
                <c:pt idx="4">
                  <c:v>Gastroenterology</c:v>
                </c:pt>
                <c:pt idx="5">
                  <c:v>General Medicine</c:v>
                </c:pt>
                <c:pt idx="6">
                  <c:v>General Surgery</c:v>
                </c:pt>
                <c:pt idx="7">
                  <c:v>Gynecological Surg</c:v>
                </c:pt>
                <c:pt idx="8">
                  <c:v>Hematology</c:v>
                </c:pt>
                <c:pt idx="9">
                  <c:v>Infectious Disease</c:v>
                </c:pt>
                <c:pt idx="10">
                  <c:v>Injuries/complic. of prior care</c:v>
                </c:pt>
                <c:pt idx="11">
                  <c:v>Invasive Cardiology</c:v>
                </c:pt>
                <c:pt idx="12">
                  <c:v>Neonatology</c:v>
                </c:pt>
                <c:pt idx="13">
                  <c:v>Neurological Surgery</c:v>
                </c:pt>
                <c:pt idx="14">
                  <c:v>Neurology</c:v>
                </c:pt>
                <c:pt idx="15">
                  <c:v>OB/GYN</c:v>
                </c:pt>
                <c:pt idx="16">
                  <c:v>Oncology_IP</c:v>
                </c:pt>
                <c:pt idx="17">
                  <c:v>Ophthalmologic Surg</c:v>
                </c:pt>
                <c:pt idx="18">
                  <c:v>Ophthalmology</c:v>
                </c:pt>
                <c:pt idx="19">
                  <c:v>Orthopedic Surgery</c:v>
                </c:pt>
                <c:pt idx="20">
                  <c:v>Psychiatry_IP</c:v>
                </c:pt>
                <c:pt idx="21">
                  <c:v>Pulmonary</c:v>
                </c:pt>
                <c:pt idx="22">
                  <c:v>Rehabilitation_IP</c:v>
                </c:pt>
                <c:pt idx="23">
                  <c:v>Spinal Surgery</c:v>
                </c:pt>
                <c:pt idx="24">
                  <c:v>Thoracic Surgery</c:v>
                </c:pt>
                <c:pt idx="25">
                  <c:v>Transplant Surgery</c:v>
                </c:pt>
                <c:pt idx="26">
                  <c:v>Trauma</c:v>
                </c:pt>
                <c:pt idx="27">
                  <c:v>Unassigned_IP</c:v>
                </c:pt>
                <c:pt idx="28">
                  <c:v>Urological Surgery</c:v>
                </c:pt>
                <c:pt idx="29">
                  <c:v>Urology</c:v>
                </c:pt>
                <c:pt idx="30">
                  <c:v>Vascular Surgery</c:v>
                </c:pt>
                <c:pt idx="31">
                  <c:v>Ventilator Support</c:v>
                </c:pt>
              </c:strCache>
            </c:strRef>
          </c:cat>
          <c:val>
            <c:numRef>
              <c:f>'Service Line Comparison'!$I$3:$I$34</c:f>
              <c:numCache>
                <c:formatCode>#,##0</c:formatCode>
                <c:ptCount val="32"/>
                <c:pt idx="0">
                  <c:v>14457</c:v>
                </c:pt>
                <c:pt idx="1">
                  <c:v>2619</c:v>
                </c:pt>
                <c:pt idx="2">
                  <c:v>1226</c:v>
                </c:pt>
                <c:pt idx="3">
                  <c:v>823</c:v>
                </c:pt>
                <c:pt idx="4">
                  <c:v>26278</c:v>
                </c:pt>
                <c:pt idx="5">
                  <c:v>34120</c:v>
                </c:pt>
                <c:pt idx="6">
                  <c:v>15178</c:v>
                </c:pt>
                <c:pt idx="7">
                  <c:v>1371</c:v>
                </c:pt>
                <c:pt idx="8">
                  <c:v>4779</c:v>
                </c:pt>
                <c:pt idx="9">
                  <c:v>25259</c:v>
                </c:pt>
                <c:pt idx="10">
                  <c:v>1065</c:v>
                </c:pt>
                <c:pt idx="11">
                  <c:v>5012</c:v>
                </c:pt>
                <c:pt idx="12">
                  <c:v>57774</c:v>
                </c:pt>
                <c:pt idx="13">
                  <c:v>3332</c:v>
                </c:pt>
                <c:pt idx="14">
                  <c:v>17960</c:v>
                </c:pt>
                <c:pt idx="15">
                  <c:v>59815</c:v>
                </c:pt>
                <c:pt idx="16">
                  <c:v>5557</c:v>
                </c:pt>
                <c:pt idx="17">
                  <c:v>79</c:v>
                </c:pt>
                <c:pt idx="18">
                  <c:v>638</c:v>
                </c:pt>
                <c:pt idx="19">
                  <c:v>19473</c:v>
                </c:pt>
                <c:pt idx="20">
                  <c:v>22309</c:v>
                </c:pt>
                <c:pt idx="21">
                  <c:v>15457</c:v>
                </c:pt>
                <c:pt idx="22">
                  <c:v>2435</c:v>
                </c:pt>
                <c:pt idx="23">
                  <c:v>1083</c:v>
                </c:pt>
                <c:pt idx="24">
                  <c:v>978</c:v>
                </c:pt>
                <c:pt idx="25">
                  <c:v>1</c:v>
                </c:pt>
                <c:pt idx="26">
                  <c:v>1864</c:v>
                </c:pt>
                <c:pt idx="27">
                  <c:v>131</c:v>
                </c:pt>
                <c:pt idx="28">
                  <c:v>864</c:v>
                </c:pt>
                <c:pt idx="29">
                  <c:v>1477</c:v>
                </c:pt>
                <c:pt idx="30">
                  <c:v>1260</c:v>
                </c:pt>
                <c:pt idx="31">
                  <c:v>667</c:v>
                </c:pt>
              </c:numCache>
            </c:numRef>
          </c:val>
          <c:extLst>
            <c:ext xmlns:c16="http://schemas.microsoft.com/office/drawing/2014/chart" uri="{C3380CC4-5D6E-409C-BE32-E72D297353CC}">
              <c16:uniqueId val="{00000001-9988-485D-96DA-0D1B3BA94A61}"/>
            </c:ext>
          </c:extLst>
        </c:ser>
        <c:dLbls>
          <c:showLegendKey val="0"/>
          <c:showVal val="0"/>
          <c:showCatName val="0"/>
          <c:showSerName val="0"/>
          <c:showPercent val="0"/>
          <c:showBubbleSize val="0"/>
        </c:dLbls>
        <c:gapWidth val="219"/>
        <c:overlap val="-27"/>
        <c:axId val="1373227888"/>
        <c:axId val="1255001520"/>
      </c:barChart>
      <c:catAx>
        <c:axId val="137322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5001520"/>
        <c:crosses val="autoZero"/>
        <c:auto val="1"/>
        <c:lblAlgn val="ctr"/>
        <c:lblOffset val="100"/>
        <c:noMultiLvlLbl val="0"/>
      </c:catAx>
      <c:valAx>
        <c:axId val="1255001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7322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rgbClr val="003889"/>
      </a:solid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Outpatient Service</a:t>
            </a:r>
            <a:r>
              <a:rPr lang="en-US" b="1" baseline="0"/>
              <a:t> Lines, CY25 Discharges with and without Medicare</a:t>
            </a:r>
            <a:endParaRPr lang="en-US"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'Service Line Comparison'!$H$2</c:f>
              <c:strCache>
                <c:ptCount val="1"/>
                <c:pt idx="0">
                  <c:v>CY25 Discharges/Visit - with Medicare</c:v>
                </c:pt>
              </c:strCache>
            </c:strRef>
          </c:tx>
          <c:spPr>
            <a:solidFill>
              <a:schemeClr val="accent1"/>
            </a:solidFill>
            <a:ln>
              <a:noFill/>
            </a:ln>
            <a:effectLst/>
          </c:spPr>
          <c:invertIfNegative val="0"/>
          <c:cat>
            <c:strRef>
              <c:f>'Service Line Comparison'!$C$36:$C$48</c:f>
              <c:strCache>
                <c:ptCount val="13"/>
                <c:pt idx="0">
                  <c:v>Cardiovascular</c:v>
                </c:pt>
                <c:pt idx="1">
                  <c:v>Clinic</c:v>
                </c:pt>
                <c:pt idx="2">
                  <c:v>CT/MRI/PET</c:v>
                </c:pt>
                <c:pt idx="3">
                  <c:v>ED</c:v>
                </c:pt>
                <c:pt idx="4">
                  <c:v>Lab</c:v>
                </c:pt>
                <c:pt idx="5">
                  <c:v>Major Surgery</c:v>
                </c:pt>
                <c:pt idx="6">
                  <c:v>Minor Surgery</c:v>
                </c:pt>
                <c:pt idx="7">
                  <c:v>Oncology Related Services</c:v>
                </c:pt>
                <c:pt idx="8">
                  <c:v>Other</c:v>
                </c:pt>
                <c:pt idx="9">
                  <c:v>Psychiatry_OP</c:v>
                </c:pt>
                <c:pt idx="10">
                  <c:v>Radiology</c:v>
                </c:pt>
                <c:pt idx="11">
                  <c:v>Rehab &amp; Therapy</c:v>
                </c:pt>
                <c:pt idx="12">
                  <c:v>Unassigned_OP</c:v>
                </c:pt>
              </c:strCache>
            </c:strRef>
          </c:cat>
          <c:val>
            <c:numRef>
              <c:f>'Service Line Comparison'!$H$36:$H$48</c:f>
              <c:numCache>
                <c:formatCode>#,##0</c:formatCode>
                <c:ptCount val="13"/>
                <c:pt idx="0">
                  <c:v>71028</c:v>
                </c:pt>
                <c:pt idx="1">
                  <c:v>715377</c:v>
                </c:pt>
                <c:pt idx="2">
                  <c:v>75634</c:v>
                </c:pt>
                <c:pt idx="3">
                  <c:v>1641946</c:v>
                </c:pt>
                <c:pt idx="4">
                  <c:v>287320</c:v>
                </c:pt>
                <c:pt idx="5">
                  <c:v>103808</c:v>
                </c:pt>
                <c:pt idx="6">
                  <c:v>302519</c:v>
                </c:pt>
                <c:pt idx="7">
                  <c:v>363899</c:v>
                </c:pt>
                <c:pt idx="8">
                  <c:v>765258</c:v>
                </c:pt>
                <c:pt idx="9">
                  <c:v>169118</c:v>
                </c:pt>
                <c:pt idx="10">
                  <c:v>226929</c:v>
                </c:pt>
                <c:pt idx="11">
                  <c:v>185755</c:v>
                </c:pt>
                <c:pt idx="12">
                  <c:v>51926</c:v>
                </c:pt>
              </c:numCache>
            </c:numRef>
          </c:val>
          <c:extLst>
            <c:ext xmlns:c16="http://schemas.microsoft.com/office/drawing/2014/chart" uri="{C3380CC4-5D6E-409C-BE32-E72D297353CC}">
              <c16:uniqueId val="{00000000-E675-4BB6-B6E6-12E503F3099B}"/>
            </c:ext>
          </c:extLst>
        </c:ser>
        <c:ser>
          <c:idx val="1"/>
          <c:order val="1"/>
          <c:tx>
            <c:strRef>
              <c:f>'Service Line Comparison'!$I$2</c:f>
              <c:strCache>
                <c:ptCount val="1"/>
                <c:pt idx="0">
                  <c:v>CY25 Discharges/Visit - without Medicare</c:v>
                </c:pt>
              </c:strCache>
            </c:strRef>
          </c:tx>
          <c:spPr>
            <a:solidFill>
              <a:schemeClr val="accent2"/>
            </a:solidFill>
            <a:ln>
              <a:noFill/>
            </a:ln>
            <a:effectLst/>
          </c:spPr>
          <c:invertIfNegative val="0"/>
          <c:cat>
            <c:strRef>
              <c:f>'Service Line Comparison'!$C$36:$C$48</c:f>
              <c:strCache>
                <c:ptCount val="13"/>
                <c:pt idx="0">
                  <c:v>Cardiovascular</c:v>
                </c:pt>
                <c:pt idx="1">
                  <c:v>Clinic</c:v>
                </c:pt>
                <c:pt idx="2">
                  <c:v>CT/MRI/PET</c:v>
                </c:pt>
                <c:pt idx="3">
                  <c:v>ED</c:v>
                </c:pt>
                <c:pt idx="4">
                  <c:v>Lab</c:v>
                </c:pt>
                <c:pt idx="5">
                  <c:v>Major Surgery</c:v>
                </c:pt>
                <c:pt idx="6">
                  <c:v>Minor Surgery</c:v>
                </c:pt>
                <c:pt idx="7">
                  <c:v>Oncology Related Services</c:v>
                </c:pt>
                <c:pt idx="8">
                  <c:v>Other</c:v>
                </c:pt>
                <c:pt idx="9">
                  <c:v>Psychiatry_OP</c:v>
                </c:pt>
                <c:pt idx="10">
                  <c:v>Radiology</c:v>
                </c:pt>
                <c:pt idx="11">
                  <c:v>Rehab &amp; Therapy</c:v>
                </c:pt>
                <c:pt idx="12">
                  <c:v>Unassigned_OP</c:v>
                </c:pt>
              </c:strCache>
            </c:strRef>
          </c:cat>
          <c:val>
            <c:numRef>
              <c:f>'Service Line Comparison'!$I$36:$I$48</c:f>
              <c:numCache>
                <c:formatCode>#,##0</c:formatCode>
                <c:ptCount val="13"/>
                <c:pt idx="0">
                  <c:v>44868</c:v>
                </c:pt>
                <c:pt idx="1">
                  <c:v>519292</c:v>
                </c:pt>
                <c:pt idx="2">
                  <c:v>49275</c:v>
                </c:pt>
                <c:pt idx="3">
                  <c:v>1411697</c:v>
                </c:pt>
                <c:pt idx="4">
                  <c:v>176672</c:v>
                </c:pt>
                <c:pt idx="5">
                  <c:v>80638</c:v>
                </c:pt>
                <c:pt idx="6">
                  <c:v>217884</c:v>
                </c:pt>
                <c:pt idx="7">
                  <c:v>229077</c:v>
                </c:pt>
                <c:pt idx="8">
                  <c:v>525258</c:v>
                </c:pt>
                <c:pt idx="9">
                  <c:v>136436</c:v>
                </c:pt>
                <c:pt idx="10">
                  <c:v>174189</c:v>
                </c:pt>
                <c:pt idx="11">
                  <c:v>102280</c:v>
                </c:pt>
                <c:pt idx="12">
                  <c:v>37677</c:v>
                </c:pt>
              </c:numCache>
            </c:numRef>
          </c:val>
          <c:extLst>
            <c:ext xmlns:c16="http://schemas.microsoft.com/office/drawing/2014/chart" uri="{C3380CC4-5D6E-409C-BE32-E72D297353CC}">
              <c16:uniqueId val="{00000001-E675-4BB6-B6E6-12E503F3099B}"/>
            </c:ext>
          </c:extLst>
        </c:ser>
        <c:dLbls>
          <c:showLegendKey val="0"/>
          <c:showVal val="0"/>
          <c:showCatName val="0"/>
          <c:showSerName val="0"/>
          <c:showPercent val="0"/>
          <c:showBubbleSize val="0"/>
        </c:dLbls>
        <c:gapWidth val="219"/>
        <c:overlap val="-27"/>
        <c:axId val="1373227888"/>
        <c:axId val="1255001520"/>
      </c:barChart>
      <c:catAx>
        <c:axId val="137322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5001520"/>
        <c:crosses val="autoZero"/>
        <c:auto val="1"/>
        <c:lblAlgn val="ctr"/>
        <c:lblOffset val="100"/>
        <c:noMultiLvlLbl val="0"/>
      </c:catAx>
      <c:valAx>
        <c:axId val="1255001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7322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rgbClr val="003889"/>
      </a:solid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f9d44d9247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g3f9d44d924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f8c9d9a6ce_0_2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 name="Google Shape;92;g3f8c9d9a6ce_0_2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fa24533d5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g3fa24533d5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 name="Google Shape;100;g3fa24533d5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fb937e13e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g3fb937e13e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h1b57ea0491821de5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h1b57ea0491821de5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h1b57ea0491821de5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h1b57ea0491821de5_0_2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5" name="Google Shape;145;h1b57ea0491821de5_0_2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fb937e13ef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3fb937e13ef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g3fb937e13ef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fb937e13ef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g3fb937e13ef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fbc60cceb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3fbc60cceb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$25 UCC fund was approved to provide access to UCC funding earlier than hospitals would otherwise have access to (September 2028). We are working on a policy proposal for how to distribute this amount. </a:t>
            </a:r>
            <a:endParaRPr/>
          </a:p>
        </p:txBody>
      </p:sp>
      <p:sp>
        <p:nvSpPr>
          <p:cNvPr id="176" name="Google Shape;176;g3fbc60cceb8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a:t>23</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fbc60cceb8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fbc60cceb8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g3fbc60cceb8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fb937e13ef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3fb937e13ef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g3fb937e13ef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1">
  <p:cSld name="1_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21"/>
          <p:cNvSpPr txBox="1">
            <a:spLocks noGrp="1"/>
          </p:cNvSpPr>
          <p:nvPr>
            <p:ph type="ctrTitle"/>
          </p:nvPr>
        </p:nvSpPr>
        <p:spPr>
          <a:xfrm>
            <a:off x="1524000" y="3077521"/>
            <a:ext cx="9144000" cy="5064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1"/>
          <p:cNvSpPr txBox="1">
            <a:spLocks noGrp="1"/>
          </p:cNvSpPr>
          <p:nvPr>
            <p:ph type="subTitle" idx="1"/>
          </p:nvPr>
        </p:nvSpPr>
        <p:spPr>
          <a:xfrm>
            <a:off x="1524000" y="3551164"/>
            <a:ext cx="9144000" cy="411300"/>
          </a:xfrm>
          <a:prstGeom prst="rect">
            <a:avLst/>
          </a:prstGeom>
          <a:noFill/>
          <a:ln>
            <a:noFill/>
          </a:ln>
        </p:spPr>
        <p:txBody>
          <a:bodyPr spcFirstLastPara="1" wrap="square" lIns="91425" tIns="45700" rIns="91425" bIns="45700" anchor="b" anchorCtr="0">
            <a:noAutofit/>
          </a:bodyPr>
          <a:lstStyle>
            <a:lvl1pPr lvl="0" algn="l">
              <a:lnSpc>
                <a:spcPct val="90000"/>
              </a:lnSpc>
              <a:spcBef>
                <a:spcPts val="1000"/>
              </a:spcBef>
              <a:spcAft>
                <a:spcPts val="0"/>
              </a:spcAft>
              <a:buClr>
                <a:schemeClr val="dk1"/>
              </a:buClr>
              <a:buSzPts val="2200"/>
              <a:buNone/>
              <a:defRPr sz="2200" b="0" i="0" u="none" strike="noStrike" cap="none">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1"/>
          <p:cNvSpPr txBox="1">
            <a:spLocks noGrp="1"/>
          </p:cNvSpPr>
          <p:nvPr>
            <p:ph type="body" idx="2"/>
          </p:nvPr>
        </p:nvSpPr>
        <p:spPr>
          <a:xfrm>
            <a:off x="2758698" y="4502475"/>
            <a:ext cx="7909200" cy="10794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rgbClr val="0066CC"/>
              </a:buClr>
              <a:buSzPts val="1400"/>
              <a:buFont typeface="Arial"/>
              <a:buNone/>
              <a:defRPr sz="1400" b="0" i="0">
                <a:solidFill>
                  <a:srgbClr val="0066CC"/>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21"/>
          <p:cNvSpPr txBox="1">
            <a:spLocks noGrp="1"/>
          </p:cNvSpPr>
          <p:nvPr>
            <p:ph type="body" idx="3"/>
          </p:nvPr>
        </p:nvSpPr>
        <p:spPr>
          <a:xfrm>
            <a:off x="1482429" y="3891609"/>
            <a:ext cx="5034000" cy="496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1800">
                <a:solidFill>
                  <a:srgbClr val="0066CC"/>
                </a:solidFill>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p:bg>
      <p:bgPr>
        <a:blipFill>
          <a:blip r:embed="rId2">
            <a:alphaModFix/>
          </a:blip>
          <a:stretch>
            <a:fillRect/>
          </a:stretch>
        </a:blipFill>
        <a:effectLst/>
      </p:bgPr>
    </p:bg>
    <p:spTree>
      <p:nvGrpSpPr>
        <p:cNvPr id="1" name="Shape 20"/>
        <p:cNvGrpSpPr/>
        <p:nvPr/>
      </p:nvGrpSpPr>
      <p:grpSpPr>
        <a:xfrm>
          <a:off x="0" y="0"/>
          <a:ext cx="0" cy="0"/>
          <a:chOff x="0" y="0"/>
          <a:chExt cx="0" cy="0"/>
        </a:xfrm>
      </p:grpSpPr>
      <p:sp>
        <p:nvSpPr>
          <p:cNvPr id="21" name="Google Shape;21;p10"/>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2" name="Google Shape;22;p10"/>
          <p:cNvSpPr txBox="1">
            <a:spLocks noGrp="1"/>
          </p:cNvSpPr>
          <p:nvPr>
            <p:ph type="title"/>
          </p:nvPr>
        </p:nvSpPr>
        <p:spPr>
          <a:xfrm>
            <a:off x="972127" y="347852"/>
            <a:ext cx="10515600" cy="60504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p:cSld name="1_Section">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9"/>
          <p:cNvSpPr txBox="1">
            <a:spLocks noGrp="1"/>
          </p:cNvSpPr>
          <p:nvPr>
            <p:ph type="title"/>
          </p:nvPr>
        </p:nvSpPr>
        <p:spPr>
          <a:xfrm>
            <a:off x="972127" y="1835088"/>
            <a:ext cx="10515600" cy="394545"/>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ubtitle &amp; Content">
  <p:cSld name="2_Title, Subtitle &amp; Content 2">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11"/>
          <p:cNvSpPr txBox="1">
            <a:spLocks noGrp="1"/>
          </p:cNvSpPr>
          <p:nvPr>
            <p:ph type="body" idx="1"/>
          </p:nvPr>
        </p:nvSpPr>
        <p:spPr>
          <a:xfrm>
            <a:off x="971550" y="1133475"/>
            <a:ext cx="10515600" cy="4660015"/>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11"/>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9" name="Google Shape;29;p11"/>
          <p:cNvSpPr txBox="1">
            <a:spLocks noGrp="1"/>
          </p:cNvSpPr>
          <p:nvPr>
            <p:ph type="title"/>
          </p:nvPr>
        </p:nvSpPr>
        <p:spPr>
          <a:xfrm>
            <a:off x="972127" y="347853"/>
            <a:ext cx="10515600" cy="600837"/>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1">
  <p:cSld name="Section">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18"/>
          <p:cNvSpPr txBox="1">
            <a:spLocks noGrp="1"/>
          </p:cNvSpPr>
          <p:nvPr>
            <p:ph type="title"/>
          </p:nvPr>
        </p:nvSpPr>
        <p:spPr>
          <a:xfrm>
            <a:off x="972127" y="1835088"/>
            <a:ext cx="10515600" cy="394500"/>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8"/>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ubtitle &amp; Content 1">
  <p:cSld name="1_Title, Subtitle &amp; Content">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16"/>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16"/>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6" name="Google Shape;36;p16"/>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2">
  <p:cSld name="Section_1">
    <p:bg>
      <p:bgPr>
        <a:blipFill>
          <a:blip r:embed="rId2">
            <a:alphaModFix/>
          </a:blip>
          <a:stretch>
            <a:fillRect/>
          </a:stretch>
        </a:blipFill>
        <a:effectLst/>
      </p:bgPr>
    </p:bg>
    <p:spTree>
      <p:nvGrpSpPr>
        <p:cNvPr id="1" name="Shape 37"/>
        <p:cNvGrpSpPr/>
        <p:nvPr/>
      </p:nvGrpSpPr>
      <p:grpSpPr>
        <a:xfrm>
          <a:off x="0" y="0"/>
          <a:ext cx="0" cy="0"/>
          <a:chOff x="0" y="0"/>
          <a:chExt cx="0" cy="0"/>
        </a:xfrm>
      </p:grpSpPr>
      <p:sp>
        <p:nvSpPr>
          <p:cNvPr id="38" name="Google Shape;38;p13"/>
          <p:cNvSpPr txBox="1">
            <a:spLocks noGrp="1"/>
          </p:cNvSpPr>
          <p:nvPr>
            <p:ph type="title"/>
          </p:nvPr>
        </p:nvSpPr>
        <p:spPr>
          <a:xfrm>
            <a:off x="972127" y="1835088"/>
            <a:ext cx="10515600" cy="873600"/>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9" name="Google Shape;39;p13"/>
          <p:cNvSpPr txBox="1">
            <a:spLocks noGrp="1"/>
          </p:cNvSpPr>
          <p:nvPr>
            <p:ph type="body" idx="1"/>
          </p:nvPr>
        </p:nvSpPr>
        <p:spPr>
          <a:xfrm>
            <a:off x="971550" y="2394856"/>
            <a:ext cx="10515600" cy="381300"/>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100"/>
              </a:spcBef>
              <a:spcAft>
                <a:spcPts val="0"/>
              </a:spcAft>
              <a:buClr>
                <a:srgbClr val="0066CC"/>
              </a:buClr>
              <a:buSzPts val="2400"/>
              <a:buNone/>
              <a:defRPr sz="24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0" name="Google Shape;40;p13"/>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ubtitle &amp; Content 1 2">
  <p:cSld name="1_Title, Subtitle &amp; Content_2">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14"/>
          <p:cNvSpPr txBox="1">
            <a:spLocks noGrp="1"/>
          </p:cNvSpPr>
          <p:nvPr>
            <p:ph type="body" idx="1"/>
          </p:nvPr>
        </p:nvSpPr>
        <p:spPr>
          <a:xfrm>
            <a:off x="971550" y="1361190"/>
            <a:ext cx="10515600" cy="44325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100"/>
              </a:spcBef>
              <a:spcAft>
                <a:spcPts val="0"/>
              </a:spcAft>
              <a:buClr>
                <a:schemeClr val="dk1"/>
              </a:buClr>
              <a:buSzPts val="2000"/>
              <a:buChar char="•"/>
              <a:defRPr sz="2000" b="0" i="0">
                <a:latin typeface="Arial"/>
                <a:ea typeface="Arial"/>
                <a:cs typeface="Arial"/>
                <a:sym typeface="Arial"/>
              </a:defRPr>
            </a:lvl1pPr>
            <a:lvl2pPr marL="914400" lvl="1"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2pPr>
            <a:lvl3pPr marL="1371600" lvl="2"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3pPr>
            <a:lvl4pPr marL="1828800" lvl="3"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4pPr>
            <a:lvl5pPr marL="2286000" lvl="4" indent="-349250" algn="l">
              <a:lnSpc>
                <a:spcPct val="114000"/>
              </a:lnSpc>
              <a:spcBef>
                <a:spcPts val="500"/>
              </a:spcBef>
              <a:spcAft>
                <a:spcPts val="0"/>
              </a:spcAft>
              <a:buClr>
                <a:srgbClr val="0066CC"/>
              </a:buClr>
              <a:buSzPts val="1900"/>
              <a:buChar char="•"/>
              <a:defRPr sz="1900" b="0" i="0">
                <a:solidFill>
                  <a:srgbClr val="0066CC"/>
                </a:solidFill>
                <a:latin typeface="Arial"/>
                <a:ea typeface="Arial"/>
                <a:cs typeface="Arial"/>
                <a:sym typeface="Aria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3" name="Google Shape;43;p14"/>
          <p:cNvSpPr txBox="1">
            <a:spLocks noGrp="1"/>
          </p:cNvSpPr>
          <p:nvPr>
            <p:ph type="sldNum" idx="12"/>
          </p:nvPr>
        </p:nvSpPr>
        <p:spPr>
          <a:xfrm>
            <a:off x="11512550" y="6213474"/>
            <a:ext cx="5781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1pPr>
            <a:lvl2pPr marL="0" marR="0" lvl="1"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2pPr>
            <a:lvl3pPr marL="0" marR="0" lvl="2"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3pPr>
            <a:lvl4pPr marL="0" marR="0" lvl="3"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4pPr>
            <a:lvl5pPr marL="0" marR="0" lvl="4"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5pPr>
            <a:lvl6pPr marL="0" marR="0" lvl="5"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6pPr>
            <a:lvl7pPr marL="0" marR="0" lvl="6"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7pPr>
            <a:lvl8pPr marL="0" marR="0" lvl="7"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8pPr>
            <a:lvl9pPr marL="0" marR="0" lvl="8" indent="0" algn="l">
              <a:lnSpc>
                <a:spcPct val="100000"/>
              </a:lnSpc>
              <a:spcBef>
                <a:spcPts val="0"/>
              </a:spcBef>
              <a:spcAft>
                <a:spcPts val="0"/>
              </a:spcAft>
              <a:buClr>
                <a:srgbClr val="464653"/>
              </a:buClr>
              <a:buSzPts val="1600"/>
              <a:buFont typeface="Arial"/>
              <a:buNone/>
              <a:defRPr sz="1600" b="0" i="0" u="none" strike="noStrike" cap="none">
                <a:solidFill>
                  <a:srgbClr val="464653"/>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4" name="Google Shape;44;p14"/>
          <p:cNvSpPr txBox="1">
            <a:spLocks noGrp="1"/>
          </p:cNvSpPr>
          <p:nvPr>
            <p:ph type="body" idx="2"/>
          </p:nvPr>
        </p:nvSpPr>
        <p:spPr>
          <a:xfrm>
            <a:off x="849630" y="838200"/>
            <a:ext cx="10515600" cy="522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100"/>
              </a:spcBef>
              <a:spcAft>
                <a:spcPts val="0"/>
              </a:spcAft>
              <a:buClr>
                <a:srgbClr val="0066CC"/>
              </a:buClr>
              <a:buSzPts val="2300"/>
              <a:buNone/>
              <a:defRPr sz="2300" b="0" i="0">
                <a:solidFill>
                  <a:srgbClr val="0066CC"/>
                </a:solidFill>
                <a:latin typeface="Arial"/>
                <a:ea typeface="Arial"/>
                <a:cs typeface="Arial"/>
                <a:sym typeface="Arial"/>
              </a:defRPr>
            </a:lvl1pPr>
            <a:lvl2pPr marL="914400" lvl="1" indent="-381000" algn="l">
              <a:lnSpc>
                <a:spcPct val="90000"/>
              </a:lnSpc>
              <a:spcBef>
                <a:spcPts val="500"/>
              </a:spcBef>
              <a:spcAft>
                <a:spcPts val="0"/>
              </a:spcAft>
              <a:buClr>
                <a:schemeClr val="dk2"/>
              </a:buClr>
              <a:buSzPts val="2400"/>
              <a:buChar char="•"/>
              <a:defRPr>
                <a:solidFill>
                  <a:schemeClr val="dk2"/>
                </a:solidFill>
              </a:defRPr>
            </a:lvl2pPr>
            <a:lvl3pPr marL="1371600" lvl="2" indent="-355600" algn="l">
              <a:lnSpc>
                <a:spcPct val="90000"/>
              </a:lnSpc>
              <a:spcBef>
                <a:spcPts val="500"/>
              </a:spcBef>
              <a:spcAft>
                <a:spcPts val="0"/>
              </a:spcAft>
              <a:buClr>
                <a:schemeClr val="dk2"/>
              </a:buClr>
              <a:buSzPts val="2000"/>
              <a:buChar char="•"/>
              <a:defRPr>
                <a:solidFill>
                  <a:schemeClr val="dk2"/>
                </a:solidFill>
              </a:defRPr>
            </a:lvl3pPr>
            <a:lvl4pPr marL="1828800" lvl="3" indent="-349250" algn="l">
              <a:lnSpc>
                <a:spcPct val="90000"/>
              </a:lnSpc>
              <a:spcBef>
                <a:spcPts val="500"/>
              </a:spcBef>
              <a:spcAft>
                <a:spcPts val="0"/>
              </a:spcAft>
              <a:buClr>
                <a:schemeClr val="dk2"/>
              </a:buClr>
              <a:buSzPts val="1900"/>
              <a:buChar char="•"/>
              <a:defRPr>
                <a:solidFill>
                  <a:schemeClr val="dk2"/>
                </a:solidFill>
              </a:defRPr>
            </a:lvl4pPr>
            <a:lvl5pPr marL="2286000" lvl="4" indent="-349250" algn="l">
              <a:lnSpc>
                <a:spcPct val="90000"/>
              </a:lnSpc>
              <a:spcBef>
                <a:spcPts val="500"/>
              </a:spcBef>
              <a:spcAft>
                <a:spcPts val="0"/>
              </a:spcAft>
              <a:buClr>
                <a:schemeClr val="dk2"/>
              </a:buClr>
              <a:buSzPts val="1900"/>
              <a:buChar char="•"/>
              <a:defRPr>
                <a:solidFill>
                  <a:schemeClr val="dk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5" name="Google Shape;45;p14"/>
          <p:cNvSpPr txBox="1">
            <a:spLocks noGrp="1"/>
          </p:cNvSpPr>
          <p:nvPr>
            <p:ph type="title"/>
          </p:nvPr>
        </p:nvSpPr>
        <p:spPr>
          <a:xfrm>
            <a:off x="972127" y="347852"/>
            <a:ext cx="10515600" cy="1013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Slide">
  <p:cSld name="Title Slide">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Google Shape;47;p15"/>
          <p:cNvSpPr txBox="1">
            <a:spLocks noGrp="1"/>
          </p:cNvSpPr>
          <p:nvPr>
            <p:ph type="ctrTitle"/>
          </p:nvPr>
        </p:nvSpPr>
        <p:spPr>
          <a:xfrm>
            <a:off x="1524000" y="3077521"/>
            <a:ext cx="9144000" cy="50642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Arial"/>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5"/>
          <p:cNvSpPr txBox="1">
            <a:spLocks noGrp="1"/>
          </p:cNvSpPr>
          <p:nvPr>
            <p:ph type="subTitle" idx="1"/>
          </p:nvPr>
        </p:nvSpPr>
        <p:spPr>
          <a:xfrm>
            <a:off x="1524000" y="3551164"/>
            <a:ext cx="9144000" cy="411162"/>
          </a:xfrm>
          <a:prstGeom prst="rect">
            <a:avLst/>
          </a:prstGeom>
          <a:noFill/>
          <a:ln>
            <a:noFill/>
          </a:ln>
        </p:spPr>
        <p:txBody>
          <a:bodyPr spcFirstLastPara="1" wrap="square" lIns="91425" tIns="45700" rIns="91425" bIns="45700" anchor="b" anchorCtr="0">
            <a:noAutofit/>
          </a:bodyPr>
          <a:lstStyle>
            <a:lvl1pPr lvl="0" algn="l">
              <a:lnSpc>
                <a:spcPct val="90000"/>
              </a:lnSpc>
              <a:spcBef>
                <a:spcPts val="1000"/>
              </a:spcBef>
              <a:spcAft>
                <a:spcPts val="0"/>
              </a:spcAft>
              <a:buClr>
                <a:schemeClr val="dk1"/>
              </a:buClr>
              <a:buSzPts val="2200"/>
              <a:buNone/>
              <a:defRPr sz="2200" b="0" i="0" u="none" strike="noStrike" cap="none">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9" name="Google Shape;49;p15"/>
          <p:cNvSpPr txBox="1">
            <a:spLocks noGrp="1"/>
          </p:cNvSpPr>
          <p:nvPr>
            <p:ph type="body" idx="2"/>
          </p:nvPr>
        </p:nvSpPr>
        <p:spPr>
          <a:xfrm>
            <a:off x="2758698" y="4502475"/>
            <a:ext cx="7909302" cy="10795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rgbClr val="0066CC"/>
              </a:buClr>
              <a:buSzPts val="1400"/>
              <a:buFont typeface="Arial"/>
              <a:buNone/>
              <a:defRPr sz="1400" b="0" i="0">
                <a:solidFill>
                  <a:srgbClr val="0066CC"/>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5"/>
          <p:cNvSpPr txBox="1">
            <a:spLocks noGrp="1"/>
          </p:cNvSpPr>
          <p:nvPr>
            <p:ph type="body" idx="3"/>
          </p:nvPr>
        </p:nvSpPr>
        <p:spPr>
          <a:xfrm>
            <a:off x="1482429" y="3891609"/>
            <a:ext cx="5033963" cy="4968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sz="1800">
                <a:solidFill>
                  <a:srgbClr val="0066CC"/>
                </a:solidFill>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ubtitle &amp; Content 2">
  <p:cSld name="1_Title, Subtitle &amp; Content_1">
    <p:bg>
      <p:bgPr>
        <a:blipFill>
          <a:blip r:embed="rId2">
            <a:alphaModFix/>
          </a:blip>
          <a:stretch>
            <a:fillRect/>
          </a:stretch>
        </a:blipFill>
        <a:effectLst/>
      </p:bgPr>
    </p:bg>
    <p:spTree>
      <p:nvGrpSpPr>
        <p:cNvPr id="1" name="Shape 51"/>
        <p:cNvGrpSpPr/>
        <p:nvPr/>
      </p:nvGrpSpPr>
      <p:grpSpPr>
        <a:xfrm>
          <a:off x="0" y="0"/>
          <a:ext cx="0" cy="0"/>
          <a:chOff x="0" y="0"/>
          <a:chExt cx="0" cy="0"/>
        </a:xfrm>
      </p:grpSpPr>
      <p:sp>
        <p:nvSpPr>
          <p:cNvPr id="52" name="Google Shape;52;p1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3" name="Google Shape;53;p17"/>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le 1 Line &amp; Content">
  <p:cSld name="2_Title 1 Line &amp; Content">
    <p:bg>
      <p:bgPr>
        <a:blipFill>
          <a:blip r:embed="rId2">
            <a:alphaModFix/>
          </a:blip>
          <a:stretch>
            <a:fillRect/>
          </a:stretch>
        </a:blipFill>
        <a:effectLst/>
      </p:bgPr>
    </p:bg>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972127" y="347852"/>
            <a:ext cx="10515600" cy="59542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9"/>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7" name="Google Shape;57;p19"/>
          <p:cNvSpPr>
            <a:spLocks noGrp="1"/>
          </p:cNvSpPr>
          <p:nvPr>
            <p:ph type="pic" idx="2"/>
          </p:nvPr>
        </p:nvSpPr>
        <p:spPr>
          <a:xfrm>
            <a:off x="961925" y="1087655"/>
            <a:ext cx="10541000" cy="4923001"/>
          </a:xfrm>
          <a:prstGeom prst="rect">
            <a:avLst/>
          </a:prstGeom>
          <a:noFill/>
          <a:ln>
            <a:noFill/>
          </a:ln>
        </p:spPr>
        <p:txBody>
          <a:body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ubtitle &amp; Content">
  <p:cSld name="2_Title, Subtitle &amp; Content 3">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972127" y="347852"/>
            <a:ext cx="10515600" cy="87363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2800"/>
              <a:buFont typeface="Arial"/>
              <a:buNone/>
              <a:defRPr sz="28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971550" y="1361190"/>
            <a:ext cx="5124450" cy="4432300"/>
          </a:xfrm>
          <a:prstGeom prst="rect">
            <a:avLst/>
          </a:prstGeom>
          <a:noFill/>
          <a:ln>
            <a:noFill/>
          </a:ln>
        </p:spPr>
        <p:txBody>
          <a:bodyPr spcFirstLastPara="1" wrap="square" lIns="91425" tIns="45700" rIns="91425" bIns="45700" anchor="t" anchorCtr="0">
            <a:normAutofit/>
          </a:bodyPr>
          <a:lstStyle>
            <a:lvl1pPr marL="457200" lvl="0" indent="-355600" algn="l">
              <a:lnSpc>
                <a:spcPct val="114000"/>
              </a:lnSpc>
              <a:spcBef>
                <a:spcPts val="1000"/>
              </a:spcBef>
              <a:spcAft>
                <a:spcPts val="0"/>
              </a:spcAft>
              <a:buClr>
                <a:schemeClr val="dk1"/>
              </a:buClr>
              <a:buSzPts val="2000"/>
              <a:buFont typeface="Arial"/>
              <a:buChar char="•"/>
              <a:defRPr sz="2400" b="0" i="0">
                <a:latin typeface="Arial"/>
                <a:ea typeface="Arial"/>
                <a:cs typeface="Arial"/>
                <a:sym typeface="Arial"/>
              </a:defRPr>
            </a:lvl1pPr>
            <a:lvl2pPr marL="914400" lvl="1"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2pPr>
            <a:lvl3pPr marL="1371600" lvl="2"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3pPr>
            <a:lvl4pPr marL="1828800" lvl="3" indent="-342900" algn="l">
              <a:lnSpc>
                <a:spcPct val="114000"/>
              </a:lnSpc>
              <a:spcBef>
                <a:spcPts val="500"/>
              </a:spcBef>
              <a:spcAft>
                <a:spcPts val="0"/>
              </a:spcAft>
              <a:buClr>
                <a:srgbClr val="0066CC"/>
              </a:buClr>
              <a:buSzPts val="1800"/>
              <a:buChar char="•"/>
              <a:defRPr sz="1800" b="0" i="0">
                <a:solidFill>
                  <a:srgbClr val="0066CC"/>
                </a:solidFill>
                <a:latin typeface="Arial"/>
                <a:ea typeface="Arial"/>
                <a:cs typeface="Arial"/>
                <a:sym typeface="Arial"/>
              </a:defRPr>
            </a:lvl4pPr>
            <a:lvl5pPr marL="2286000" lvl="4" indent="-342900" algn="l">
              <a:lnSpc>
                <a:spcPct val="114000"/>
              </a:lnSpc>
              <a:spcBef>
                <a:spcPts val="500"/>
              </a:spcBef>
              <a:spcAft>
                <a:spcPts val="0"/>
              </a:spcAft>
              <a:buClr>
                <a:srgbClr val="0066CC"/>
              </a:buClr>
              <a:buSzPts val="1800"/>
              <a:buFont typeface="Arial"/>
              <a:buAutoNum type="arabicPeriod"/>
              <a:defRPr sz="1800" b="0" i="0">
                <a:solidFill>
                  <a:srgbClr val="0066CC"/>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20"/>
          <p:cNvSpPr txBox="1">
            <a:spLocks noGrp="1"/>
          </p:cNvSpPr>
          <p:nvPr>
            <p:ph type="sldNum" idx="12"/>
          </p:nvPr>
        </p:nvSpPr>
        <p:spPr>
          <a:xfrm>
            <a:off x="11512550" y="6213474"/>
            <a:ext cx="57785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2" name="Google Shape;62;p20"/>
          <p:cNvSpPr>
            <a:spLocks noGrp="1"/>
          </p:cNvSpPr>
          <p:nvPr>
            <p:ph type="pic" idx="2"/>
          </p:nvPr>
        </p:nvSpPr>
        <p:spPr>
          <a:xfrm>
            <a:off x="6096000" y="1361190"/>
            <a:ext cx="5416550" cy="44323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hapter">
  <p:cSld name="Chapter">
    <p:spTree>
      <p:nvGrpSpPr>
        <p:cNvPr id="1" name="Shape 63"/>
        <p:cNvGrpSpPr/>
        <p:nvPr/>
      </p:nvGrpSpPr>
      <p:grpSpPr>
        <a:xfrm>
          <a:off x="0" y="0"/>
          <a:ext cx="0" cy="0"/>
          <a:chOff x="0" y="0"/>
          <a:chExt cx="0" cy="0"/>
        </a:xfrm>
      </p:grpSpPr>
      <p:sp>
        <p:nvSpPr>
          <p:cNvPr id="64" name="Google Shape;64;p22"/>
          <p:cNvSpPr txBox="1">
            <a:spLocks noGrp="1"/>
          </p:cNvSpPr>
          <p:nvPr>
            <p:ph type="body" idx="1"/>
          </p:nvPr>
        </p:nvSpPr>
        <p:spPr>
          <a:xfrm>
            <a:off x="2669117" y="3667125"/>
            <a:ext cx="9522900" cy="4890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262626"/>
              </a:buClr>
              <a:buSzPts val="3500"/>
              <a:buNone/>
              <a:defRPr sz="3500" i="1"/>
            </a:lvl1pPr>
            <a:lvl2pPr marL="914400" lvl="1" indent="-342900" algn="l">
              <a:lnSpc>
                <a:spcPct val="90000"/>
              </a:lnSpc>
              <a:spcBef>
                <a:spcPts val="500"/>
              </a:spcBef>
              <a:spcAft>
                <a:spcPts val="0"/>
              </a:spcAft>
              <a:buClr>
                <a:srgbClr val="262626"/>
              </a:buClr>
              <a:buSzPts val="1800"/>
              <a:buChar char="•"/>
              <a:defRPr/>
            </a:lvl2pPr>
            <a:lvl3pPr marL="1371600" lvl="2" indent="-342900" algn="l">
              <a:lnSpc>
                <a:spcPct val="90000"/>
              </a:lnSpc>
              <a:spcBef>
                <a:spcPts val="500"/>
              </a:spcBef>
              <a:spcAft>
                <a:spcPts val="0"/>
              </a:spcAft>
              <a:buClr>
                <a:srgbClr val="262626"/>
              </a:buClr>
              <a:buSzPts val="1800"/>
              <a:buChar char="•"/>
              <a:defRPr/>
            </a:lvl3pPr>
            <a:lvl4pPr marL="1828800" lvl="3" indent="-342900" algn="l">
              <a:lnSpc>
                <a:spcPct val="90000"/>
              </a:lnSpc>
              <a:spcBef>
                <a:spcPts val="500"/>
              </a:spcBef>
              <a:spcAft>
                <a:spcPts val="0"/>
              </a:spcAft>
              <a:buClr>
                <a:srgbClr val="262626"/>
              </a:buClr>
              <a:buSzPts val="1800"/>
              <a:buChar char="•"/>
              <a:defRPr/>
            </a:lvl4pPr>
            <a:lvl5pPr marL="2286000" lvl="4" indent="-342900" algn="l">
              <a:lnSpc>
                <a:spcPct val="90000"/>
              </a:lnSpc>
              <a:spcBef>
                <a:spcPts val="5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22"/>
          <p:cNvSpPr txBox="1">
            <a:spLocks noGrp="1"/>
          </p:cNvSpPr>
          <p:nvPr>
            <p:ph type="body" idx="2"/>
          </p:nvPr>
        </p:nvSpPr>
        <p:spPr>
          <a:xfrm>
            <a:off x="2669117" y="4248708"/>
            <a:ext cx="9522900" cy="934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4500"/>
              <a:buNone/>
              <a:defRPr sz="4500" b="1"/>
            </a:lvl1pPr>
            <a:lvl2pPr marL="914400" lvl="1" indent="-342900" algn="l">
              <a:lnSpc>
                <a:spcPct val="90000"/>
              </a:lnSpc>
              <a:spcBef>
                <a:spcPts val="500"/>
              </a:spcBef>
              <a:spcAft>
                <a:spcPts val="0"/>
              </a:spcAft>
              <a:buClr>
                <a:srgbClr val="262626"/>
              </a:buClr>
              <a:buSzPts val="1800"/>
              <a:buChar char="•"/>
              <a:defRPr/>
            </a:lvl2pPr>
            <a:lvl3pPr marL="1371600" lvl="2" indent="-342900" algn="l">
              <a:lnSpc>
                <a:spcPct val="90000"/>
              </a:lnSpc>
              <a:spcBef>
                <a:spcPts val="500"/>
              </a:spcBef>
              <a:spcAft>
                <a:spcPts val="0"/>
              </a:spcAft>
              <a:buClr>
                <a:srgbClr val="262626"/>
              </a:buClr>
              <a:buSzPts val="1800"/>
              <a:buChar char="•"/>
              <a:defRPr/>
            </a:lvl3pPr>
            <a:lvl4pPr marL="1828800" lvl="3" indent="-342900" algn="l">
              <a:lnSpc>
                <a:spcPct val="90000"/>
              </a:lnSpc>
              <a:spcBef>
                <a:spcPts val="500"/>
              </a:spcBef>
              <a:spcAft>
                <a:spcPts val="0"/>
              </a:spcAft>
              <a:buClr>
                <a:srgbClr val="262626"/>
              </a:buClr>
              <a:buSzPts val="1800"/>
              <a:buChar char="•"/>
              <a:defRPr/>
            </a:lvl4pPr>
            <a:lvl5pPr marL="2286000" lvl="4" indent="-342900" algn="l">
              <a:lnSpc>
                <a:spcPct val="90000"/>
              </a:lnSpc>
              <a:spcBef>
                <a:spcPts val="5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66" name="Google Shape;66;p22"/>
          <p:cNvCxnSpPr/>
          <p:nvPr/>
        </p:nvCxnSpPr>
        <p:spPr>
          <a:xfrm>
            <a:off x="2669117" y="4247549"/>
            <a:ext cx="9522900" cy="0"/>
          </a:xfrm>
          <a:prstGeom prst="straightConnector1">
            <a:avLst/>
          </a:prstGeom>
          <a:noFill/>
          <a:ln w="28575" cap="flat" cmpd="sng">
            <a:solidFill>
              <a:srgbClr val="C40E3E"/>
            </a:solidFill>
            <a:prstDash val="solid"/>
            <a:round/>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67"/>
        <p:cNvGrpSpPr/>
        <p:nvPr/>
      </p:nvGrpSpPr>
      <p:grpSpPr>
        <a:xfrm>
          <a:off x="0" y="0"/>
          <a:ext cx="0" cy="0"/>
          <a:chOff x="0" y="0"/>
          <a:chExt cx="0" cy="0"/>
        </a:xfrm>
      </p:grpSpPr>
      <p:sp>
        <p:nvSpPr>
          <p:cNvPr id="68" name="Google Shape;68;p23"/>
          <p:cNvSpPr txBox="1">
            <a:spLocks noGrp="1"/>
          </p:cNvSpPr>
          <p:nvPr>
            <p:ph type="title"/>
          </p:nvPr>
        </p:nvSpPr>
        <p:spPr>
          <a:xfrm>
            <a:off x="838200" y="365127"/>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262626"/>
              </a:buClr>
              <a:buSzPts val="2800"/>
              <a:buChar char="•"/>
              <a:defRPr>
                <a:solidFill>
                  <a:srgbClr val="262626"/>
                </a:solidFill>
              </a:defRPr>
            </a:lvl1pPr>
            <a:lvl2pPr marL="914400" lvl="1" indent="-381000" algn="l">
              <a:lnSpc>
                <a:spcPct val="90000"/>
              </a:lnSpc>
              <a:spcBef>
                <a:spcPts val="500"/>
              </a:spcBef>
              <a:spcAft>
                <a:spcPts val="0"/>
              </a:spcAft>
              <a:buClr>
                <a:srgbClr val="262626"/>
              </a:buClr>
              <a:buSzPts val="2400"/>
              <a:buChar char="•"/>
              <a:defRPr>
                <a:solidFill>
                  <a:srgbClr val="262626"/>
                </a:solidFill>
              </a:defRPr>
            </a:lvl2pPr>
            <a:lvl3pPr marL="1371600" lvl="2" indent="-381000" algn="l">
              <a:lnSpc>
                <a:spcPct val="90000"/>
              </a:lnSpc>
              <a:spcBef>
                <a:spcPts val="500"/>
              </a:spcBef>
              <a:spcAft>
                <a:spcPts val="0"/>
              </a:spcAft>
              <a:buClr>
                <a:srgbClr val="262626"/>
              </a:buClr>
              <a:buSzPts val="2400"/>
              <a:buChar char="•"/>
              <a:defRPr>
                <a:solidFill>
                  <a:srgbClr val="262626"/>
                </a:solidFill>
              </a:defRPr>
            </a:lvl3pPr>
            <a:lvl4pPr marL="1828800" lvl="3" indent="-381000" algn="l">
              <a:lnSpc>
                <a:spcPct val="90000"/>
              </a:lnSpc>
              <a:spcBef>
                <a:spcPts val="500"/>
              </a:spcBef>
              <a:spcAft>
                <a:spcPts val="0"/>
              </a:spcAft>
              <a:buClr>
                <a:srgbClr val="262626"/>
              </a:buClr>
              <a:buSzPts val="2400"/>
              <a:buChar char="•"/>
              <a:defRPr>
                <a:solidFill>
                  <a:srgbClr val="262626"/>
                </a:solidFill>
              </a:defRPr>
            </a:lvl4pPr>
            <a:lvl5pPr marL="2286000" lvl="4" indent="-381000" algn="l">
              <a:lnSpc>
                <a:spcPct val="90000"/>
              </a:lnSpc>
              <a:spcBef>
                <a:spcPts val="500"/>
              </a:spcBef>
              <a:spcAft>
                <a:spcPts val="0"/>
              </a:spcAft>
              <a:buClr>
                <a:srgbClr val="262626"/>
              </a:buClr>
              <a:buSzPts val="2400"/>
              <a:buChar char="•"/>
              <a:defRPr>
                <a:solidFill>
                  <a:srgbClr val="262626"/>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23"/>
          <p:cNvSpPr txBox="1">
            <a:spLocks noGrp="1"/>
          </p:cNvSpPr>
          <p:nvPr>
            <p:ph type="sldNum" idx="12"/>
          </p:nvPr>
        </p:nvSpPr>
        <p:spPr>
          <a:xfrm>
            <a:off x="770283" y="6152496"/>
            <a:ext cx="6657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71" name="Google Shape;71;p23"/>
          <p:cNvSpPr txBox="1">
            <a:spLocks noGrp="1"/>
          </p:cNvSpPr>
          <p:nvPr>
            <p:ph type="body" idx="2"/>
          </p:nvPr>
        </p:nvSpPr>
        <p:spPr>
          <a:xfrm>
            <a:off x="838200" y="365127"/>
            <a:ext cx="10515600" cy="447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342900" algn="l">
              <a:lnSpc>
                <a:spcPct val="90000"/>
              </a:lnSpc>
              <a:spcBef>
                <a:spcPts val="500"/>
              </a:spcBef>
              <a:spcAft>
                <a:spcPts val="0"/>
              </a:spcAft>
              <a:buClr>
                <a:srgbClr val="262626"/>
              </a:buClr>
              <a:buSzPts val="1800"/>
              <a:buChar char="•"/>
              <a:defRPr/>
            </a:lvl2pPr>
            <a:lvl3pPr marL="1371600" lvl="2" indent="-342900" algn="l">
              <a:lnSpc>
                <a:spcPct val="90000"/>
              </a:lnSpc>
              <a:spcBef>
                <a:spcPts val="500"/>
              </a:spcBef>
              <a:spcAft>
                <a:spcPts val="0"/>
              </a:spcAft>
              <a:buClr>
                <a:srgbClr val="262626"/>
              </a:buClr>
              <a:buSzPts val="1800"/>
              <a:buChar char="•"/>
              <a:defRPr/>
            </a:lvl3pPr>
            <a:lvl4pPr marL="1828800" lvl="3" indent="-342900" algn="l">
              <a:lnSpc>
                <a:spcPct val="90000"/>
              </a:lnSpc>
              <a:spcBef>
                <a:spcPts val="500"/>
              </a:spcBef>
              <a:spcAft>
                <a:spcPts val="0"/>
              </a:spcAft>
              <a:buClr>
                <a:srgbClr val="262626"/>
              </a:buClr>
              <a:buSzPts val="1800"/>
              <a:buChar char="•"/>
              <a:defRPr/>
            </a:lvl4pPr>
            <a:lvl5pPr marL="2286000" lvl="4" indent="-342900" algn="l">
              <a:lnSpc>
                <a:spcPct val="90000"/>
              </a:lnSpc>
              <a:spcBef>
                <a:spcPts val="5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2" name="Google Shape;72;p23"/>
          <p:cNvCxnSpPr/>
          <p:nvPr/>
        </p:nvCxnSpPr>
        <p:spPr>
          <a:xfrm>
            <a:off x="985381" y="1394181"/>
            <a:ext cx="11206500" cy="0"/>
          </a:xfrm>
          <a:prstGeom prst="straightConnector1">
            <a:avLst/>
          </a:prstGeom>
          <a:noFill/>
          <a:ln w="28575" cap="flat" cmpd="sng">
            <a:solidFill>
              <a:srgbClr val="C40E3E"/>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3"/>
        <p:cNvGrpSpPr/>
        <p:nvPr/>
      </p:nvGrpSpPr>
      <p:grpSpPr>
        <a:xfrm>
          <a:off x="0" y="0"/>
          <a:ext cx="0" cy="0"/>
          <a:chOff x="0" y="0"/>
          <a:chExt cx="0" cy="0"/>
        </a:xfrm>
      </p:grpSpPr>
      <p:sp>
        <p:nvSpPr>
          <p:cNvPr id="74" name="Google Shape;74;p24"/>
          <p:cNvSpPr txBox="1">
            <a:spLocks noGrp="1"/>
          </p:cNvSpPr>
          <p:nvPr>
            <p:ph type="title"/>
          </p:nvPr>
        </p:nvSpPr>
        <p:spPr>
          <a:xfrm>
            <a:off x="838200" y="365127"/>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62626"/>
              </a:buClr>
              <a:buSzPts val="1800"/>
              <a:buChar char="•"/>
              <a:defRPr/>
            </a:lvl1pPr>
            <a:lvl2pPr marL="914400" lvl="1" indent="-342900" algn="l">
              <a:lnSpc>
                <a:spcPct val="90000"/>
              </a:lnSpc>
              <a:spcBef>
                <a:spcPts val="500"/>
              </a:spcBef>
              <a:spcAft>
                <a:spcPts val="0"/>
              </a:spcAft>
              <a:buClr>
                <a:srgbClr val="262626"/>
              </a:buClr>
              <a:buSzPts val="1800"/>
              <a:buChar char="•"/>
              <a:defRPr/>
            </a:lvl2pPr>
            <a:lvl3pPr marL="1371600" lvl="2" indent="-342900" algn="l">
              <a:lnSpc>
                <a:spcPct val="90000"/>
              </a:lnSpc>
              <a:spcBef>
                <a:spcPts val="500"/>
              </a:spcBef>
              <a:spcAft>
                <a:spcPts val="0"/>
              </a:spcAft>
              <a:buClr>
                <a:srgbClr val="262626"/>
              </a:buClr>
              <a:buSzPts val="1800"/>
              <a:buChar char="•"/>
              <a:defRPr/>
            </a:lvl3pPr>
            <a:lvl4pPr marL="1828800" lvl="3" indent="-342900" algn="l">
              <a:lnSpc>
                <a:spcPct val="90000"/>
              </a:lnSpc>
              <a:spcBef>
                <a:spcPts val="500"/>
              </a:spcBef>
              <a:spcAft>
                <a:spcPts val="0"/>
              </a:spcAft>
              <a:buClr>
                <a:srgbClr val="262626"/>
              </a:buClr>
              <a:buSzPts val="1800"/>
              <a:buChar char="•"/>
              <a:defRPr/>
            </a:lvl4pPr>
            <a:lvl5pPr marL="2286000" lvl="4" indent="-342900" algn="l">
              <a:lnSpc>
                <a:spcPct val="90000"/>
              </a:lnSpc>
              <a:spcBef>
                <a:spcPts val="5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2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62626"/>
              </a:buClr>
              <a:buSzPts val="1800"/>
              <a:buChar char="•"/>
              <a:defRPr/>
            </a:lvl1pPr>
            <a:lvl2pPr marL="914400" lvl="1" indent="-342900" algn="l">
              <a:lnSpc>
                <a:spcPct val="90000"/>
              </a:lnSpc>
              <a:spcBef>
                <a:spcPts val="500"/>
              </a:spcBef>
              <a:spcAft>
                <a:spcPts val="0"/>
              </a:spcAft>
              <a:buClr>
                <a:srgbClr val="262626"/>
              </a:buClr>
              <a:buSzPts val="1800"/>
              <a:buChar char="•"/>
              <a:defRPr/>
            </a:lvl2pPr>
            <a:lvl3pPr marL="1371600" lvl="2" indent="-342900" algn="l">
              <a:lnSpc>
                <a:spcPct val="90000"/>
              </a:lnSpc>
              <a:spcBef>
                <a:spcPts val="500"/>
              </a:spcBef>
              <a:spcAft>
                <a:spcPts val="0"/>
              </a:spcAft>
              <a:buClr>
                <a:srgbClr val="262626"/>
              </a:buClr>
              <a:buSzPts val="1800"/>
              <a:buChar char="•"/>
              <a:defRPr/>
            </a:lvl3pPr>
            <a:lvl4pPr marL="1828800" lvl="3" indent="-342900" algn="l">
              <a:lnSpc>
                <a:spcPct val="90000"/>
              </a:lnSpc>
              <a:spcBef>
                <a:spcPts val="500"/>
              </a:spcBef>
              <a:spcAft>
                <a:spcPts val="0"/>
              </a:spcAft>
              <a:buClr>
                <a:srgbClr val="262626"/>
              </a:buClr>
              <a:buSzPts val="1800"/>
              <a:buChar char="•"/>
              <a:defRPr/>
            </a:lvl4pPr>
            <a:lvl5pPr marL="2286000" lvl="4" indent="-342900" algn="l">
              <a:lnSpc>
                <a:spcPct val="90000"/>
              </a:lnSpc>
              <a:spcBef>
                <a:spcPts val="5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4"/>
          <p:cNvSpPr txBox="1">
            <a:spLocks noGrp="1"/>
          </p:cNvSpPr>
          <p:nvPr>
            <p:ph type="sldNum" idx="12"/>
          </p:nvPr>
        </p:nvSpPr>
        <p:spPr>
          <a:xfrm>
            <a:off x="689003" y="6152496"/>
            <a:ext cx="665700" cy="365100"/>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rgbClr val="88888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cxnSp>
        <p:nvCxnSpPr>
          <p:cNvPr id="78" name="Google Shape;78;p24"/>
          <p:cNvCxnSpPr/>
          <p:nvPr/>
        </p:nvCxnSpPr>
        <p:spPr>
          <a:xfrm>
            <a:off x="985381" y="1394181"/>
            <a:ext cx="11206500" cy="0"/>
          </a:xfrm>
          <a:prstGeom prst="straightConnector1">
            <a:avLst/>
          </a:prstGeom>
          <a:noFill/>
          <a:ln w="28575" cap="flat" cmpd="sng">
            <a:solidFill>
              <a:srgbClr val="C40E3E"/>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STER">
  <p:cSld name="MASTER">
    <p:bg>
      <p:bgPr>
        <a:solidFill>
          <a:srgbClr val="F7F8FC"/>
        </a:solidFill>
        <a:effectLst/>
      </p:bgPr>
    </p:bg>
    <p:spTree>
      <p:nvGrpSpPr>
        <p:cNvPr id="1" name="Shape 79"/>
        <p:cNvGrpSpPr/>
        <p:nvPr/>
      </p:nvGrpSpPr>
      <p:grpSpPr>
        <a:xfrm>
          <a:off x="0" y="0"/>
          <a:ext cx="0" cy="0"/>
          <a:chOff x="0" y="0"/>
          <a:chExt cx="0" cy="0"/>
        </a:xfrm>
      </p:grpSpPr>
      <p:sp>
        <p:nvSpPr>
          <p:cNvPr id="80" name="Google Shape;80;h1b57ea0491821de5_0_153"/>
          <p:cNvSpPr/>
          <p:nvPr/>
        </p:nvSpPr>
        <p:spPr>
          <a:xfrm>
            <a:off x="0" y="0"/>
            <a:ext cx="12191700" cy="109800"/>
          </a:xfrm>
          <a:prstGeom prst="rect">
            <a:avLst/>
          </a:prstGeom>
          <a:solidFill>
            <a:srgbClr val="00338D"/>
          </a:solidFill>
          <a:ln w="12700" cap="flat" cmpd="sng">
            <a:solidFill>
              <a:srgbClr val="0033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1" name="Google Shape;81;h1b57ea0491821de5_0_153"/>
          <p:cNvSpPr/>
          <p:nvPr/>
        </p:nvSpPr>
        <p:spPr>
          <a:xfrm>
            <a:off x="9738360" y="201168"/>
            <a:ext cx="1965900" cy="2286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6F7A"/>
              </a:buClr>
              <a:buSzPts val="900"/>
              <a:buFont typeface="Arial"/>
              <a:buNone/>
            </a:pPr>
            <a:r>
              <a:rPr lang="en-US" sz="900" b="1">
                <a:solidFill>
                  <a:srgbClr val="6B6F7A"/>
                </a:solidFill>
                <a:latin typeface="Arial"/>
                <a:ea typeface="Arial"/>
                <a:cs typeface="Arial"/>
                <a:sym typeface="Arial"/>
              </a:rPr>
              <a:t>ILLUSTRATIVE EXAMPLE</a:t>
            </a:r>
            <a:endParaRPr sz="900">
              <a:solidFill>
                <a:schemeClr val="dk1"/>
              </a:solidFill>
              <a:latin typeface="Arial"/>
              <a:ea typeface="Arial"/>
              <a:cs typeface="Arial"/>
              <a:sym typeface="Arial"/>
            </a:endParaRPr>
          </a:p>
        </p:txBody>
      </p:sp>
      <p:sp>
        <p:nvSpPr>
          <p:cNvPr id="82" name="Google Shape;82;h1b57ea0491821de5_0_153"/>
          <p:cNvSpPr/>
          <p:nvPr/>
        </p:nvSpPr>
        <p:spPr>
          <a:xfrm>
            <a:off x="502920" y="6519672"/>
            <a:ext cx="11155800" cy="183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F7A"/>
              </a:buClr>
              <a:buSzPts val="850"/>
              <a:buFont typeface="Arial"/>
              <a:buNone/>
            </a:pPr>
            <a:r>
              <a:rPr lang="en-US" sz="850">
                <a:solidFill>
                  <a:srgbClr val="6B6F7A"/>
                </a:solidFill>
                <a:latin typeface="Arial"/>
                <a:ea typeface="Arial"/>
                <a:cs typeface="Arial"/>
                <a:sym typeface="Arial"/>
              </a:rPr>
              <a:t>Note: Dollar values are dummy numbers; actual inflation factors and amounts are to be determined.</a:t>
            </a:r>
            <a:endParaRPr sz="850">
              <a:solidFill>
                <a:schemeClr val="dk1"/>
              </a:solidFill>
              <a:latin typeface="Arial"/>
              <a:ea typeface="Arial"/>
              <a:cs typeface="Arial"/>
              <a:sym typeface="Arial"/>
            </a:endParaRPr>
          </a:p>
        </p:txBody>
      </p:sp>
      <p:sp>
        <p:nvSpPr>
          <p:cNvPr id="83" name="Google Shape;83;h1b57ea0491821de5_0_153"/>
          <p:cNvSpPr txBox="1">
            <a:spLocks noGrp="1"/>
          </p:cNvSpPr>
          <p:nvPr>
            <p:ph type="sldNum" idx="12"/>
          </p:nvPr>
        </p:nvSpPr>
        <p:spPr>
          <a:xfrm>
            <a:off x="11750040" y="6492240"/>
            <a:ext cx="800100" cy="3000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800" b="0" i="0" u="none" strike="noStrike" cap="none">
                <a:solidFill>
                  <a:srgbClr val="6B6F7A"/>
                </a:solidFill>
                <a:latin typeface="Arial"/>
                <a:ea typeface="Arial"/>
                <a:cs typeface="Arial"/>
                <a:sym typeface="Arial"/>
              </a:defRPr>
            </a:lvl1pPr>
            <a:lvl2pPr marL="0" marR="0" lvl="1" indent="0" algn="l">
              <a:spcBef>
                <a:spcPts val="0"/>
              </a:spcBef>
              <a:buNone/>
              <a:defRPr sz="800" b="0" i="0" u="none" strike="noStrike" cap="none">
                <a:solidFill>
                  <a:srgbClr val="6B6F7A"/>
                </a:solidFill>
                <a:latin typeface="Arial"/>
                <a:ea typeface="Arial"/>
                <a:cs typeface="Arial"/>
                <a:sym typeface="Arial"/>
              </a:defRPr>
            </a:lvl2pPr>
            <a:lvl3pPr marL="0" marR="0" lvl="2" indent="0" algn="l">
              <a:spcBef>
                <a:spcPts val="0"/>
              </a:spcBef>
              <a:buNone/>
              <a:defRPr sz="800" b="0" i="0" u="none" strike="noStrike" cap="none">
                <a:solidFill>
                  <a:srgbClr val="6B6F7A"/>
                </a:solidFill>
                <a:latin typeface="Arial"/>
                <a:ea typeface="Arial"/>
                <a:cs typeface="Arial"/>
                <a:sym typeface="Arial"/>
              </a:defRPr>
            </a:lvl3pPr>
            <a:lvl4pPr marL="0" marR="0" lvl="3" indent="0" algn="l">
              <a:spcBef>
                <a:spcPts val="0"/>
              </a:spcBef>
              <a:buNone/>
              <a:defRPr sz="800" b="0" i="0" u="none" strike="noStrike" cap="none">
                <a:solidFill>
                  <a:srgbClr val="6B6F7A"/>
                </a:solidFill>
                <a:latin typeface="Arial"/>
                <a:ea typeface="Arial"/>
                <a:cs typeface="Arial"/>
                <a:sym typeface="Arial"/>
              </a:defRPr>
            </a:lvl4pPr>
            <a:lvl5pPr marL="0" marR="0" lvl="4" indent="0" algn="l">
              <a:spcBef>
                <a:spcPts val="0"/>
              </a:spcBef>
              <a:buNone/>
              <a:defRPr sz="800" b="0" i="0" u="none" strike="noStrike" cap="none">
                <a:solidFill>
                  <a:srgbClr val="6B6F7A"/>
                </a:solidFill>
                <a:latin typeface="Arial"/>
                <a:ea typeface="Arial"/>
                <a:cs typeface="Arial"/>
                <a:sym typeface="Arial"/>
              </a:defRPr>
            </a:lvl5pPr>
            <a:lvl6pPr marL="0" marR="0" lvl="5" indent="0" algn="l">
              <a:spcBef>
                <a:spcPts val="0"/>
              </a:spcBef>
              <a:buNone/>
              <a:defRPr sz="800" b="0" i="0" u="none" strike="noStrike" cap="none">
                <a:solidFill>
                  <a:srgbClr val="6B6F7A"/>
                </a:solidFill>
                <a:latin typeface="Arial"/>
                <a:ea typeface="Arial"/>
                <a:cs typeface="Arial"/>
                <a:sym typeface="Arial"/>
              </a:defRPr>
            </a:lvl6pPr>
            <a:lvl7pPr marL="0" marR="0" lvl="6" indent="0" algn="l">
              <a:spcBef>
                <a:spcPts val="0"/>
              </a:spcBef>
              <a:buNone/>
              <a:defRPr sz="800" b="0" i="0" u="none" strike="noStrike" cap="none">
                <a:solidFill>
                  <a:srgbClr val="6B6F7A"/>
                </a:solidFill>
                <a:latin typeface="Arial"/>
                <a:ea typeface="Arial"/>
                <a:cs typeface="Arial"/>
                <a:sym typeface="Arial"/>
              </a:defRPr>
            </a:lvl7pPr>
            <a:lvl8pPr marL="0" marR="0" lvl="7" indent="0" algn="l">
              <a:spcBef>
                <a:spcPts val="0"/>
              </a:spcBef>
              <a:buNone/>
              <a:defRPr sz="800" b="0" i="0" u="none" strike="noStrike" cap="none">
                <a:solidFill>
                  <a:srgbClr val="6B6F7A"/>
                </a:solidFill>
                <a:latin typeface="Arial"/>
                <a:ea typeface="Arial"/>
                <a:cs typeface="Arial"/>
                <a:sym typeface="Arial"/>
              </a:defRPr>
            </a:lvl8pPr>
            <a:lvl9pPr marL="0" marR="0" lvl="8" indent="0" algn="l">
              <a:spcBef>
                <a:spcPts val="0"/>
              </a:spcBef>
              <a:buNone/>
              <a:defRPr sz="800" b="0" i="0" u="none" strike="noStrike" cap="none">
                <a:solidFill>
                  <a:srgbClr val="6B6F7A"/>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EB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EB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cms.gov/priorities/innovation/files/ahead-fin-specs-ffs-hgb-md-add-v3-2.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8.emf"/><Relationship Id="rId1" Type="http://schemas.openxmlformats.org/officeDocument/2006/relationships/slideLayout" Target="../slideLayouts/slideLayout11.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f9d44d9247_0_6"/>
          <p:cNvSpPr txBox="1">
            <a:spLocks noGrp="1"/>
          </p:cNvSpPr>
          <p:nvPr>
            <p:ph type="ctrTitle"/>
          </p:nvPr>
        </p:nvSpPr>
        <p:spPr>
          <a:xfrm>
            <a:off x="1524000" y="3098303"/>
            <a:ext cx="9144000" cy="506400"/>
          </a:xfrm>
          <a:prstGeom prst="rect">
            <a:avLst/>
          </a:prstGeom>
          <a:noFill/>
          <a:ln>
            <a:noFill/>
          </a:ln>
        </p:spPr>
        <p:txBody>
          <a:bodyPr spcFirstLastPara="1" wrap="square" lIns="91425" tIns="45700" rIns="91425" bIns="45700" anchor="t" anchorCtr="0">
            <a:normAutofit fontScale="90000"/>
          </a:bodyPr>
          <a:lstStyle/>
          <a:p>
            <a:pPr marL="91440" lvl="0" indent="-91440" algn="l" rtl="0">
              <a:lnSpc>
                <a:spcPct val="90000"/>
              </a:lnSpc>
              <a:spcBef>
                <a:spcPts val="0"/>
              </a:spcBef>
              <a:spcAft>
                <a:spcPts val="0"/>
              </a:spcAft>
              <a:buSzPct val="111111"/>
              <a:buNone/>
            </a:pPr>
            <a:r>
              <a:rPr lang="en-US"/>
              <a:t>Payment Models Workgroup</a:t>
            </a:r>
            <a:endParaRPr/>
          </a:p>
        </p:txBody>
      </p:sp>
      <p:sp>
        <p:nvSpPr>
          <p:cNvPr id="89" name="Google Shape;89;g3f9d44d9247_0_6"/>
          <p:cNvSpPr txBox="1">
            <a:spLocks noGrp="1"/>
          </p:cNvSpPr>
          <p:nvPr>
            <p:ph type="body" idx="2"/>
          </p:nvPr>
        </p:nvSpPr>
        <p:spPr>
          <a:xfrm>
            <a:off x="2758698" y="4529075"/>
            <a:ext cx="7909200" cy="1079400"/>
          </a:xfrm>
          <a:prstGeom prst="rect">
            <a:avLst/>
          </a:prstGeom>
          <a:noFill/>
          <a:ln>
            <a:noFill/>
          </a:ln>
        </p:spPr>
        <p:txBody>
          <a:bodyPr spcFirstLastPara="1" wrap="square" lIns="91425" tIns="45700" rIns="91425" bIns="45700" anchor="t" anchorCtr="0">
            <a:normAutofit/>
          </a:bodyPr>
          <a:lstStyle/>
          <a:p>
            <a:pPr marL="457200" lvl="0" indent="-228600" algn="r" rtl="0">
              <a:lnSpc>
                <a:spcPct val="90000"/>
              </a:lnSpc>
              <a:spcBef>
                <a:spcPts val="1000"/>
              </a:spcBef>
              <a:spcAft>
                <a:spcPts val="0"/>
              </a:spcAft>
              <a:buClr>
                <a:srgbClr val="0066CC"/>
              </a:buClr>
              <a:buSzPts val="1400"/>
              <a:buFont typeface="Arial"/>
              <a:buNone/>
            </a:pPr>
            <a:r>
              <a:rPr lang="en-US"/>
              <a:t>September 23, 2026</a:t>
            </a:r>
            <a:endParaRPr/>
          </a:p>
          <a:p>
            <a:pPr marL="457200" lvl="0" indent="-228600" algn="r" rtl="0">
              <a:lnSpc>
                <a:spcPct val="90000"/>
              </a:lnSpc>
              <a:spcBef>
                <a:spcPts val="1000"/>
              </a:spcBef>
              <a:spcAft>
                <a:spcPts val="0"/>
              </a:spcAft>
              <a:buClr>
                <a:srgbClr val="0066CC"/>
              </a:buClr>
              <a:buSzPts val="1400"/>
              <a:buFont typeface="Arial"/>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g3f8c9d9a6ce_0_24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2</a:t>
            </a:fld>
            <a:endParaRPr/>
          </a:p>
        </p:txBody>
      </p:sp>
      <p:sp>
        <p:nvSpPr>
          <p:cNvPr id="95" name="Google Shape;95;g3f8c9d9a6ce_0_247"/>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a:t>Agenda</a:t>
            </a:r>
            <a:endParaRPr/>
          </a:p>
          <a:p>
            <a:pPr marL="0" lvl="0" indent="0" algn="l" rtl="0">
              <a:lnSpc>
                <a:spcPct val="100000"/>
              </a:lnSpc>
              <a:spcBef>
                <a:spcPts val="0"/>
              </a:spcBef>
              <a:spcAft>
                <a:spcPts val="0"/>
              </a:spcAft>
              <a:buClr>
                <a:schemeClr val="dk1"/>
              </a:buClr>
              <a:buSzPts val="2800"/>
              <a:buFont typeface="Arial"/>
              <a:buNone/>
            </a:pPr>
            <a:endParaRPr/>
          </a:p>
        </p:txBody>
      </p:sp>
      <p:sp>
        <p:nvSpPr>
          <p:cNvPr id="96" name="Google Shape;96;g3f8c9d9a6ce_0_247"/>
          <p:cNvSpPr txBox="1"/>
          <p:nvPr/>
        </p:nvSpPr>
        <p:spPr>
          <a:xfrm>
            <a:off x="971550" y="1133475"/>
            <a:ext cx="10515600" cy="4762800"/>
          </a:xfrm>
          <a:prstGeom prst="rect">
            <a:avLst/>
          </a:prstGeom>
          <a:noFill/>
          <a:ln>
            <a:noFill/>
          </a:ln>
        </p:spPr>
        <p:txBody>
          <a:bodyPr spcFirstLastPara="1" wrap="square" lIns="91425" tIns="45700" rIns="91425" bIns="45700" anchor="t" anchorCtr="0">
            <a:normAutofit/>
          </a:bodyPr>
          <a:lstStyle/>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Assessment Changes Under Split Global Budgets</a:t>
            </a:r>
            <a:endParaRPr sz="2700">
              <a:solidFill>
                <a:schemeClr val="dk1"/>
              </a:solidFill>
            </a:endParaRPr>
          </a:p>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Market Shift Discussion</a:t>
            </a:r>
            <a:endParaRPr sz="2700">
              <a:solidFill>
                <a:schemeClr val="dk1"/>
              </a:solidFill>
            </a:endParaRPr>
          </a:p>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Bridge Policy for CMS Global Budgets follow up Discussion </a:t>
            </a:r>
            <a:endParaRPr sz="2700">
              <a:solidFill>
                <a:schemeClr val="dk1"/>
              </a:solidFill>
            </a:endParaRPr>
          </a:p>
          <a:p>
            <a:pPr marL="914400" lvl="1" indent="-400050" algn="l" rtl="0">
              <a:lnSpc>
                <a:spcPct val="115000"/>
              </a:lnSpc>
              <a:spcBef>
                <a:spcPts val="0"/>
              </a:spcBef>
              <a:spcAft>
                <a:spcPts val="0"/>
              </a:spcAft>
              <a:buClr>
                <a:schemeClr val="dk1"/>
              </a:buClr>
              <a:buSzPts val="2700"/>
              <a:buChar char="○"/>
            </a:pPr>
            <a:r>
              <a:rPr lang="en-US" sz="2700">
                <a:solidFill>
                  <a:schemeClr val="dk1"/>
                </a:solidFill>
              </a:rPr>
              <a:t>Workgroup Feedback on Weighting &amp; Other Items</a:t>
            </a:r>
            <a:endParaRPr sz="2700">
              <a:solidFill>
                <a:schemeClr val="dk1"/>
              </a:solidFill>
            </a:endParaRPr>
          </a:p>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Adjournment</a:t>
            </a:r>
            <a:endParaRPr sz="40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3fa24533d57_0_0"/>
          <p:cNvSpPr txBox="1">
            <a:spLocks noGrp="1"/>
          </p:cNvSpPr>
          <p:nvPr>
            <p:ph type="title"/>
          </p:nvPr>
        </p:nvSpPr>
        <p:spPr>
          <a:xfrm>
            <a:off x="972127" y="1835088"/>
            <a:ext cx="10515600" cy="3945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SzPts val="3200"/>
              <a:buNone/>
            </a:pPr>
            <a:r>
              <a:rPr lang="en-US" sz="2880"/>
              <a:t>Assessment Changes Under Split Global Budgets </a:t>
            </a:r>
            <a:endParaRPr sz="2880"/>
          </a:p>
          <a:p>
            <a:pPr marL="0" lvl="0" indent="0" algn="r" rtl="0">
              <a:lnSpc>
                <a:spcPct val="90000"/>
              </a:lnSpc>
              <a:spcBef>
                <a:spcPts val="0"/>
              </a:spcBef>
              <a:spcAft>
                <a:spcPts val="0"/>
              </a:spcAft>
              <a:buSzPts val="3200"/>
              <a:buNone/>
            </a:pPr>
            <a:r>
              <a:rPr lang="en-US" sz="2880"/>
              <a:t>FY 2028 &amp; Beyond</a:t>
            </a:r>
            <a:endParaRPr sz="2880"/>
          </a:p>
        </p:txBody>
      </p:sp>
      <p:sp>
        <p:nvSpPr>
          <p:cNvPr id="103" name="Google Shape;103;g3fa24533d57_0_0"/>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6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g3fb937e13ef_0_0"/>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4</a:t>
            </a:fld>
            <a:endParaRPr/>
          </a:p>
        </p:txBody>
      </p:sp>
      <p:sp>
        <p:nvSpPr>
          <p:cNvPr id="109" name="Google Shape;109;g3fb937e13ef_0_0"/>
          <p:cNvSpPr txBox="1">
            <a:spLocks noGrp="1"/>
          </p:cNvSpPr>
          <p:nvPr>
            <p:ph type="title"/>
          </p:nvPr>
        </p:nvSpPr>
        <p:spPr>
          <a:xfrm>
            <a:off x="972127" y="347852"/>
            <a:ext cx="10515600" cy="60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a:t>Assessments Included in Base Year HGBs under FFS</a:t>
            </a:r>
            <a:endParaRPr/>
          </a:p>
          <a:p>
            <a:pPr marL="0" lvl="0" indent="0" algn="l" rtl="0">
              <a:lnSpc>
                <a:spcPct val="100000"/>
              </a:lnSpc>
              <a:spcBef>
                <a:spcPts val="0"/>
              </a:spcBef>
              <a:spcAft>
                <a:spcPts val="0"/>
              </a:spcAft>
              <a:buClr>
                <a:schemeClr val="dk1"/>
              </a:buClr>
              <a:buSzPts val="2800"/>
              <a:buFont typeface="Arial"/>
              <a:buNone/>
            </a:pPr>
            <a:endParaRPr/>
          </a:p>
          <a:p>
            <a:pPr marL="0" lvl="0" indent="0" algn="l" rtl="0">
              <a:lnSpc>
                <a:spcPct val="100000"/>
              </a:lnSpc>
              <a:spcBef>
                <a:spcPts val="0"/>
              </a:spcBef>
              <a:spcAft>
                <a:spcPts val="0"/>
              </a:spcAft>
              <a:buClr>
                <a:schemeClr val="dk1"/>
              </a:buClr>
              <a:buSzPts val="2800"/>
              <a:buFont typeface="Arial"/>
              <a:buNone/>
            </a:pPr>
            <a:endParaRPr/>
          </a:p>
        </p:txBody>
      </p:sp>
      <p:sp>
        <p:nvSpPr>
          <p:cNvPr id="110" name="Google Shape;110;g3fb937e13ef_0_0"/>
          <p:cNvSpPr txBox="1"/>
          <p:nvPr/>
        </p:nvSpPr>
        <p:spPr>
          <a:xfrm>
            <a:off x="971550" y="1133475"/>
            <a:ext cx="10623300" cy="3849300"/>
          </a:xfrm>
          <a:prstGeom prst="rect">
            <a:avLst/>
          </a:prstGeom>
          <a:noFill/>
          <a:ln>
            <a:noFill/>
          </a:ln>
        </p:spPr>
        <p:txBody>
          <a:bodyPr spcFirstLastPara="1" wrap="square" lIns="91425" tIns="45700" rIns="91425" bIns="45700" anchor="t" anchorCtr="0">
            <a:normAutofit/>
          </a:bodyPr>
          <a:lstStyle/>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Medicaid Deficit Assessment</a:t>
            </a:r>
            <a:endParaRPr sz="2700">
              <a:solidFill>
                <a:schemeClr val="dk1"/>
              </a:solidFill>
            </a:endParaRPr>
          </a:p>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Healthcare Coverage Fund</a:t>
            </a:r>
            <a:endParaRPr sz="2700">
              <a:solidFill>
                <a:schemeClr val="dk1"/>
              </a:solidFill>
            </a:endParaRPr>
          </a:p>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CRISP Assessment</a:t>
            </a:r>
            <a:endParaRPr sz="2700">
              <a:solidFill>
                <a:schemeClr val="dk1"/>
              </a:solidFill>
            </a:endParaRPr>
          </a:p>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Nurse Support Program I</a:t>
            </a:r>
            <a:endParaRPr sz="2700">
              <a:solidFill>
                <a:schemeClr val="dk1"/>
              </a:solidFill>
            </a:endParaRPr>
          </a:p>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Nurse Support Program II</a:t>
            </a:r>
            <a:endParaRPr sz="2700">
              <a:solidFill>
                <a:schemeClr val="dk1"/>
              </a:solidFill>
            </a:endParaRPr>
          </a:p>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HSCRC User Fees</a:t>
            </a:r>
            <a:endParaRPr sz="2700">
              <a:solidFill>
                <a:schemeClr val="dk1"/>
              </a:solidFill>
            </a:endParaRPr>
          </a:p>
          <a:p>
            <a:pPr marL="457200" lvl="0" indent="-400050" algn="l" rtl="0">
              <a:lnSpc>
                <a:spcPct val="115000"/>
              </a:lnSpc>
              <a:spcBef>
                <a:spcPts val="0"/>
              </a:spcBef>
              <a:spcAft>
                <a:spcPts val="0"/>
              </a:spcAft>
              <a:buClr>
                <a:schemeClr val="dk1"/>
              </a:buClr>
              <a:buSzPts val="2700"/>
              <a:buAutoNum type="arabicPeriod"/>
            </a:pPr>
            <a:r>
              <a:rPr lang="en-US" sz="2700">
                <a:solidFill>
                  <a:schemeClr val="dk1"/>
                </a:solidFill>
              </a:rPr>
              <a:t>MHCC User Fees</a:t>
            </a:r>
            <a:endParaRPr sz="2700">
              <a:solidFill>
                <a:schemeClr val="dk1"/>
              </a:solidFill>
            </a:endParaRPr>
          </a:p>
          <a:p>
            <a:pPr marL="0" lvl="0" indent="0" algn="l" rtl="0">
              <a:lnSpc>
                <a:spcPct val="115000"/>
              </a:lnSpc>
              <a:spcBef>
                <a:spcPts val="0"/>
              </a:spcBef>
              <a:spcAft>
                <a:spcPts val="0"/>
              </a:spcAft>
              <a:buNone/>
            </a:pPr>
            <a:endParaRPr sz="2700">
              <a:solidFill>
                <a:schemeClr val="dk1"/>
              </a:solidFill>
            </a:endParaRPr>
          </a:p>
        </p:txBody>
      </p:sp>
      <p:sp>
        <p:nvSpPr>
          <p:cNvPr id="111" name="Google Shape;111;g3fb937e13ef_0_0"/>
          <p:cNvSpPr txBox="1"/>
          <p:nvPr/>
        </p:nvSpPr>
        <p:spPr>
          <a:xfrm>
            <a:off x="6649650" y="1204875"/>
            <a:ext cx="4638600" cy="3777900"/>
          </a:xfrm>
          <a:prstGeom prst="rect">
            <a:avLst/>
          </a:prstGeom>
          <a:solidFill>
            <a:schemeClr val="accen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600">
                <a:solidFill>
                  <a:schemeClr val="lt1"/>
                </a:solidFill>
                <a:highlight>
                  <a:srgbClr val="2690FE"/>
                </a:highlight>
              </a:rPr>
              <a:t>These assessments are updated every year as part of each hospital’s rate structure.  This list is HSCRC staff’s understanding of assessments that will be included in the base year of each hospitals Medicare Global Budget.</a:t>
            </a:r>
            <a:endParaRPr sz="2600">
              <a:solidFill>
                <a:schemeClr val="lt1"/>
              </a:solidFill>
              <a:highlight>
                <a:srgbClr val="2690FE"/>
              </a:highlight>
            </a:endParaRPr>
          </a:p>
        </p:txBody>
      </p:sp>
      <p:sp>
        <p:nvSpPr>
          <p:cNvPr id="112" name="Google Shape;112;g3fb937e13ef_0_0"/>
          <p:cNvSpPr txBox="1"/>
          <p:nvPr/>
        </p:nvSpPr>
        <p:spPr>
          <a:xfrm>
            <a:off x="969350" y="5517200"/>
            <a:ext cx="7147800" cy="40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300">
                <a:solidFill>
                  <a:schemeClr val="dk1"/>
                </a:solidFill>
              </a:rPr>
              <a:t>Source: </a:t>
            </a:r>
            <a:r>
              <a:rPr lang="en-US" sz="1300" u="sng">
                <a:solidFill>
                  <a:schemeClr val="hlink"/>
                </a:solidFill>
                <a:hlinkClick r:id="rId3"/>
              </a:rPr>
              <a:t>Appendix A Maryland specifications</a:t>
            </a:r>
            <a:endParaRPr sz="1300">
              <a:solidFill>
                <a:schemeClr val="dk1"/>
              </a:solidFill>
            </a:endParaRPr>
          </a:p>
          <a:p>
            <a:pPr marL="0" lvl="0" indent="0" algn="l" rtl="0">
              <a:spcBef>
                <a:spcPts val="0"/>
              </a:spcBef>
              <a:spcAft>
                <a:spcPts val="0"/>
              </a:spcAft>
              <a:buNone/>
            </a:pPr>
            <a:endParaRPr sz="28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h1b57ea0491821de5_0_8"/>
          <p:cNvSpPr txBox="1"/>
          <p:nvPr/>
        </p:nvSpPr>
        <p:spPr>
          <a:xfrm>
            <a:off x="280595" y="151539"/>
            <a:ext cx="84795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8D"/>
              </a:buClr>
              <a:buSzPts val="2200"/>
              <a:buFont typeface="Arial"/>
              <a:buNone/>
            </a:pPr>
            <a:r>
              <a:rPr lang="en-US" sz="2200" b="1" i="0" u="none" strike="noStrike" cap="none">
                <a:solidFill>
                  <a:srgbClr val="00338D"/>
                </a:solidFill>
                <a:latin typeface="Arial"/>
                <a:ea typeface="Arial"/>
                <a:cs typeface="Arial"/>
                <a:sym typeface="Arial"/>
              </a:rPr>
              <a:t>Future Assessment Calculation Under Split Payment Systems</a:t>
            </a:r>
            <a:endParaRPr/>
          </a:p>
        </p:txBody>
      </p:sp>
      <p:sp>
        <p:nvSpPr>
          <p:cNvPr id="119" name="Google Shape;119;h1b57ea0491821de5_0_8"/>
          <p:cNvSpPr/>
          <p:nvPr/>
        </p:nvSpPr>
        <p:spPr>
          <a:xfrm>
            <a:off x="381000" y="762000"/>
            <a:ext cx="11430000" cy="7620"/>
          </a:xfrm>
          <a:custGeom>
            <a:avLst/>
            <a:gdLst/>
            <a:ahLst/>
            <a:cxnLst/>
            <a:rect l="l" t="t" r="r" b="b"/>
            <a:pathLst>
              <a:path w="11430000" h="7620" extrusionOk="0">
                <a:moveTo>
                  <a:pt x="0" y="0"/>
                </a:moveTo>
                <a:lnTo>
                  <a:pt x="11430000" y="0"/>
                </a:lnTo>
              </a:path>
            </a:pathLst>
          </a:custGeom>
          <a:noFill/>
          <a:ln w="11425" cap="flat" cmpd="sng">
            <a:solidFill>
              <a:srgbClr val="DDE1E8"/>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0" name="Google Shape;120;h1b57ea0491821de5_0_8"/>
          <p:cNvSpPr/>
          <p:nvPr/>
        </p:nvSpPr>
        <p:spPr>
          <a:xfrm>
            <a:off x="1182098" y="924883"/>
            <a:ext cx="9217152" cy="341376"/>
          </a:xfrm>
          <a:custGeom>
            <a:avLst/>
            <a:gdLst/>
            <a:ahLst/>
            <a:cxnLst/>
            <a:rect l="l" t="t" r="r" b="b"/>
            <a:pathLst>
              <a:path w="5486400" h="426720" extrusionOk="0">
                <a:moveTo>
                  <a:pt x="0" y="45720"/>
                </a:moveTo>
                <a:cubicBezTo>
                  <a:pt x="0" y="20470"/>
                  <a:pt x="20470" y="0"/>
                  <a:pt x="45720" y="0"/>
                </a:cubicBezTo>
                <a:lnTo>
                  <a:pt x="5440680" y="0"/>
                </a:lnTo>
                <a:cubicBezTo>
                  <a:pt x="5465931" y="0"/>
                  <a:pt x="5486400" y="20470"/>
                  <a:pt x="5486400" y="45720"/>
                </a:cubicBezTo>
                <a:lnTo>
                  <a:pt x="5486400" y="426720"/>
                </a:lnTo>
                <a:lnTo>
                  <a:pt x="0" y="426720"/>
                </a:lnTo>
                <a:close/>
              </a:path>
            </a:pathLst>
          </a:custGeom>
          <a:solidFill>
            <a:srgbClr val="0033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1" name="Google Shape;121;h1b57ea0491821de5_0_8"/>
          <p:cNvSpPr txBox="1"/>
          <p:nvPr/>
        </p:nvSpPr>
        <p:spPr>
          <a:xfrm>
            <a:off x="1451803" y="957121"/>
            <a:ext cx="15183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200"/>
              <a:buFont typeface="Arial"/>
              <a:buNone/>
            </a:pPr>
            <a:r>
              <a:rPr lang="en-US" sz="1200" b="1" i="0" u="none" strike="noStrike" cap="none">
                <a:solidFill>
                  <a:srgbClr val="FFFFFF"/>
                </a:solidFill>
                <a:latin typeface="Arial"/>
                <a:ea typeface="Arial"/>
                <a:cs typeface="Arial"/>
                <a:sym typeface="Arial"/>
              </a:rPr>
              <a:t>FUTURE STATE</a:t>
            </a:r>
            <a:endParaRPr/>
          </a:p>
        </p:txBody>
      </p:sp>
      <p:sp>
        <p:nvSpPr>
          <p:cNvPr id="122" name="Google Shape;122;h1b57ea0491821de5_0_8"/>
          <p:cNvSpPr txBox="1"/>
          <p:nvPr/>
        </p:nvSpPr>
        <p:spPr>
          <a:xfrm>
            <a:off x="8062207" y="942896"/>
            <a:ext cx="14334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BBD0EE"/>
              </a:buClr>
              <a:buSzPts val="1000"/>
              <a:buFont typeface="Arial"/>
              <a:buNone/>
            </a:pPr>
            <a:r>
              <a:rPr lang="en-US" sz="1000" b="0" i="0" u="none" strike="noStrike" cap="none">
                <a:solidFill>
                  <a:srgbClr val="BBD0EE"/>
                </a:solidFill>
                <a:latin typeface="Arial"/>
                <a:ea typeface="Arial"/>
                <a:cs typeface="Arial"/>
                <a:sym typeface="Arial"/>
              </a:rPr>
              <a:t>Split Payment System</a:t>
            </a:r>
            <a:endParaRPr/>
          </a:p>
        </p:txBody>
      </p:sp>
      <p:sp>
        <p:nvSpPr>
          <p:cNvPr id="123" name="Google Shape;123;h1b57ea0491821de5_0_8"/>
          <p:cNvSpPr/>
          <p:nvPr/>
        </p:nvSpPr>
        <p:spPr>
          <a:xfrm>
            <a:off x="2438405" y="1399259"/>
            <a:ext cx="7315200" cy="502800"/>
          </a:xfrm>
          <a:prstGeom prst="roundRect">
            <a:avLst>
              <a:gd name="adj" fmla="val 7575"/>
            </a:avLst>
          </a:prstGeom>
          <a:solidFill>
            <a:srgbClr val="EAF6FD"/>
          </a:solidFill>
          <a:ln w="13700" cap="flat" cmpd="sng">
            <a:solidFill>
              <a:srgbClr val="0091DA"/>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4" name="Google Shape;124;h1b57ea0491821de5_0_8"/>
          <p:cNvSpPr txBox="1"/>
          <p:nvPr/>
        </p:nvSpPr>
        <p:spPr>
          <a:xfrm>
            <a:off x="3017149" y="1451815"/>
            <a:ext cx="5369100" cy="338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338D"/>
              </a:buClr>
              <a:buSzPts val="1200"/>
              <a:buFont typeface="Arial"/>
              <a:buNone/>
            </a:pPr>
            <a:r>
              <a:rPr lang="en-US" sz="1600" b="1" i="0" u="none" strike="noStrike" cap="none">
                <a:solidFill>
                  <a:srgbClr val="00338D"/>
                </a:solidFill>
                <a:latin typeface="Arial"/>
                <a:ea typeface="Arial"/>
                <a:cs typeface="Arial"/>
                <a:sym typeface="Arial"/>
              </a:rPr>
              <a:t>Assessment A:  $100 million for Fiscal Year</a:t>
            </a:r>
            <a:endParaRPr sz="1800"/>
          </a:p>
        </p:txBody>
      </p:sp>
      <p:sp>
        <p:nvSpPr>
          <p:cNvPr id="125" name="Google Shape;125;h1b57ea0491821de5_0_8"/>
          <p:cNvSpPr txBox="1"/>
          <p:nvPr/>
        </p:nvSpPr>
        <p:spPr>
          <a:xfrm>
            <a:off x="3593699" y="2578192"/>
            <a:ext cx="11769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000"/>
              <a:buFont typeface="Arial"/>
              <a:buNone/>
            </a:pPr>
            <a:r>
              <a:rPr lang="en-US" sz="1000" b="1" i="0" u="none" strike="noStrike" cap="none">
                <a:solidFill>
                  <a:srgbClr val="FFFFFF"/>
                </a:solidFill>
                <a:latin typeface="Arial"/>
                <a:ea typeface="Arial"/>
                <a:cs typeface="Arial"/>
                <a:sym typeface="Arial"/>
              </a:rPr>
              <a:t>All Other Payers</a:t>
            </a:r>
            <a:endParaRPr/>
          </a:p>
        </p:txBody>
      </p:sp>
      <p:sp>
        <p:nvSpPr>
          <p:cNvPr id="126" name="Google Shape;126;h1b57ea0491821de5_0_8"/>
          <p:cNvSpPr/>
          <p:nvPr/>
        </p:nvSpPr>
        <p:spPr>
          <a:xfrm>
            <a:off x="2272806" y="3376498"/>
            <a:ext cx="7480800" cy="502800"/>
          </a:xfrm>
          <a:prstGeom prst="roundRect">
            <a:avLst>
              <a:gd name="adj" fmla="val 5681"/>
            </a:avLst>
          </a:prstGeom>
          <a:solidFill>
            <a:srgbClr val="EAF6FD"/>
          </a:solidFill>
          <a:ln w="13700" cap="flat" cmpd="sng">
            <a:solidFill>
              <a:srgbClr val="0091DA"/>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338D"/>
              </a:buClr>
              <a:buSzPts val="1200"/>
              <a:buFont typeface="Arial"/>
              <a:buNone/>
            </a:pPr>
            <a:r>
              <a:rPr lang="en-US" sz="1500" b="1">
                <a:solidFill>
                  <a:srgbClr val="00338D"/>
                </a:solidFill>
                <a:latin typeface="Arial"/>
                <a:ea typeface="Arial"/>
                <a:cs typeface="Arial"/>
                <a:sym typeface="Arial"/>
              </a:rPr>
              <a:t>Assessment</a:t>
            </a:r>
            <a:r>
              <a:rPr lang="en-US" sz="2100" b="0" i="0" u="none" strike="noStrike" cap="none">
                <a:solidFill>
                  <a:srgbClr val="000000"/>
                </a:solidFill>
                <a:latin typeface="Arial"/>
                <a:ea typeface="Arial"/>
                <a:cs typeface="Arial"/>
                <a:sym typeface="Arial"/>
              </a:rPr>
              <a:t> </a:t>
            </a:r>
            <a:r>
              <a:rPr lang="en-US" sz="1500" b="1">
                <a:solidFill>
                  <a:srgbClr val="00338D"/>
                </a:solidFill>
                <a:latin typeface="Arial"/>
                <a:ea typeface="Arial"/>
                <a:cs typeface="Arial"/>
                <a:sym typeface="Arial"/>
              </a:rPr>
              <a:t>A: $125 million for Fiscal Year</a:t>
            </a:r>
            <a:endParaRPr sz="1700"/>
          </a:p>
        </p:txBody>
      </p:sp>
      <p:sp>
        <p:nvSpPr>
          <p:cNvPr id="127" name="Google Shape;127;h1b57ea0491821de5_0_8"/>
          <p:cNvSpPr/>
          <p:nvPr/>
        </p:nvSpPr>
        <p:spPr>
          <a:xfrm>
            <a:off x="7119448" y="5420583"/>
            <a:ext cx="2046600" cy="396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128" name="Google Shape;128;h1b57ea0491821de5_0_8"/>
          <p:cNvPicPr preferRelativeResize="0"/>
          <p:nvPr/>
        </p:nvPicPr>
        <p:blipFill rotWithShape="1">
          <a:blip r:embed="rId3">
            <a:alphaModFix/>
          </a:blip>
          <a:srcRect/>
          <a:stretch/>
        </p:blipFill>
        <p:spPr>
          <a:xfrm>
            <a:off x="2955520" y="2112130"/>
            <a:ext cx="2024047" cy="353599"/>
          </a:xfrm>
          <a:prstGeom prst="rect">
            <a:avLst/>
          </a:prstGeom>
          <a:noFill/>
          <a:ln>
            <a:noFill/>
          </a:ln>
        </p:spPr>
      </p:pic>
      <p:pic>
        <p:nvPicPr>
          <p:cNvPr id="129" name="Google Shape;129;h1b57ea0491821de5_0_8"/>
          <p:cNvPicPr preferRelativeResize="0"/>
          <p:nvPr/>
        </p:nvPicPr>
        <p:blipFill rotWithShape="1">
          <a:blip r:embed="rId4">
            <a:alphaModFix/>
          </a:blip>
          <a:srcRect/>
          <a:stretch/>
        </p:blipFill>
        <p:spPr>
          <a:xfrm>
            <a:off x="4993689" y="2116738"/>
            <a:ext cx="3036071" cy="353599"/>
          </a:xfrm>
          <a:prstGeom prst="rect">
            <a:avLst/>
          </a:prstGeom>
          <a:noFill/>
          <a:ln>
            <a:noFill/>
          </a:ln>
        </p:spPr>
      </p:pic>
      <p:sp>
        <p:nvSpPr>
          <p:cNvPr id="130" name="Google Shape;130;h1b57ea0491821de5_0_8"/>
          <p:cNvSpPr txBox="1"/>
          <p:nvPr/>
        </p:nvSpPr>
        <p:spPr>
          <a:xfrm>
            <a:off x="3017154" y="2130261"/>
            <a:ext cx="18489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FFFFFF"/>
                </a:solidFill>
                <a:latin typeface="Arial"/>
                <a:ea typeface="Arial"/>
                <a:cs typeface="Arial"/>
                <a:sym typeface="Arial"/>
              </a:rPr>
              <a:t>Medicare FFS % = 35%</a:t>
            </a:r>
            <a:endParaRPr/>
          </a:p>
        </p:txBody>
      </p:sp>
      <p:sp>
        <p:nvSpPr>
          <p:cNvPr id="131" name="Google Shape;131;h1b57ea0491821de5_0_8"/>
          <p:cNvSpPr txBox="1"/>
          <p:nvPr/>
        </p:nvSpPr>
        <p:spPr>
          <a:xfrm>
            <a:off x="5041201" y="2154520"/>
            <a:ext cx="26100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FFFFFF"/>
                </a:solidFill>
                <a:latin typeface="Arial"/>
                <a:ea typeface="Arial"/>
                <a:cs typeface="Arial"/>
                <a:sym typeface="Arial"/>
              </a:rPr>
              <a:t>Multi Payer % = 65%</a:t>
            </a:r>
            <a:endParaRPr/>
          </a:p>
        </p:txBody>
      </p:sp>
      <p:sp>
        <p:nvSpPr>
          <p:cNvPr id="132" name="Google Shape;132;h1b57ea0491821de5_0_8"/>
          <p:cNvSpPr txBox="1"/>
          <p:nvPr/>
        </p:nvSpPr>
        <p:spPr>
          <a:xfrm>
            <a:off x="6652219" y="3244247"/>
            <a:ext cx="269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200"/>
              <a:buFont typeface="Arial"/>
              <a:buNone/>
            </a:pPr>
            <a:r>
              <a:rPr lang="en-US" sz="1200" b="1" i="0" u="none" strike="noStrike" cap="none">
                <a:solidFill>
                  <a:srgbClr val="FFFFFF"/>
                </a:solidFill>
                <a:latin typeface="Arial"/>
                <a:ea typeface="Arial"/>
                <a:cs typeface="Arial"/>
                <a:sym typeface="Arial"/>
              </a:rPr>
              <a:t>2</a:t>
            </a:r>
            <a:endParaRPr/>
          </a:p>
        </p:txBody>
      </p:sp>
      <p:sp>
        <p:nvSpPr>
          <p:cNvPr id="133" name="Google Shape;133;h1b57ea0491821de5_0_8"/>
          <p:cNvSpPr/>
          <p:nvPr/>
        </p:nvSpPr>
        <p:spPr>
          <a:xfrm>
            <a:off x="1036175" y="1414426"/>
            <a:ext cx="959100" cy="1522500"/>
          </a:xfrm>
          <a:prstGeom prst="roundRect">
            <a:avLst>
              <a:gd name="adj" fmla="val 16667"/>
            </a:avLst>
          </a:prstGeom>
          <a:solidFill>
            <a:schemeClr val="accent1"/>
          </a:solidFill>
          <a:ln w="12700" cap="flat" cmpd="sng">
            <a:solidFill>
              <a:srgbClr val="1C305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Base Year</a:t>
            </a:r>
            <a:endParaRPr/>
          </a:p>
        </p:txBody>
      </p:sp>
      <p:sp>
        <p:nvSpPr>
          <p:cNvPr id="134" name="Google Shape;134;h1b57ea0491821de5_0_8"/>
          <p:cNvSpPr/>
          <p:nvPr/>
        </p:nvSpPr>
        <p:spPr>
          <a:xfrm>
            <a:off x="1089636" y="3581714"/>
            <a:ext cx="959100" cy="1895400"/>
          </a:xfrm>
          <a:prstGeom prst="roundRect">
            <a:avLst>
              <a:gd name="adj" fmla="val 16667"/>
            </a:avLst>
          </a:prstGeom>
          <a:solidFill>
            <a:schemeClr val="accent1"/>
          </a:solidFill>
          <a:ln w="12700" cap="flat" cmpd="sng">
            <a:solidFill>
              <a:srgbClr val="1C305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Base Year + 1</a:t>
            </a:r>
            <a:endParaRPr/>
          </a:p>
        </p:txBody>
      </p:sp>
      <p:pic>
        <p:nvPicPr>
          <p:cNvPr id="135" name="Google Shape;135;h1b57ea0491821de5_0_8"/>
          <p:cNvPicPr preferRelativeResize="0"/>
          <p:nvPr/>
        </p:nvPicPr>
        <p:blipFill rotWithShape="1">
          <a:blip r:embed="rId3">
            <a:alphaModFix/>
          </a:blip>
          <a:srcRect/>
          <a:stretch/>
        </p:blipFill>
        <p:spPr>
          <a:xfrm>
            <a:off x="2970900" y="4112589"/>
            <a:ext cx="2477625" cy="1042050"/>
          </a:xfrm>
          <a:prstGeom prst="rect">
            <a:avLst/>
          </a:prstGeom>
          <a:noFill/>
          <a:ln>
            <a:noFill/>
          </a:ln>
        </p:spPr>
      </p:pic>
      <p:sp>
        <p:nvSpPr>
          <p:cNvPr id="136" name="Google Shape;136;h1b57ea0491821de5_0_8"/>
          <p:cNvSpPr txBox="1"/>
          <p:nvPr/>
        </p:nvSpPr>
        <p:spPr>
          <a:xfrm>
            <a:off x="3073050" y="4175701"/>
            <a:ext cx="2218200" cy="908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FFFFFF"/>
                </a:solidFill>
                <a:latin typeface="Arial"/>
                <a:ea typeface="Arial"/>
                <a:cs typeface="Arial"/>
                <a:sym typeface="Arial"/>
              </a:rPr>
              <a:t>$35 million X 3% </a:t>
            </a:r>
            <a:r>
              <a:rPr lang="en-US" sz="1100">
                <a:solidFill>
                  <a:srgbClr val="E5E5E5"/>
                </a:solidFill>
                <a:latin typeface="Arial"/>
                <a:ea typeface="Arial"/>
                <a:cs typeface="Arial"/>
                <a:sym typeface="Arial"/>
              </a:rPr>
              <a:t>(Medicare FFS inflation)</a:t>
            </a:r>
            <a:endParaRPr/>
          </a:p>
          <a:p>
            <a:pPr marL="0" marR="0" lvl="0" indent="0" algn="ctr" rtl="0">
              <a:spcBef>
                <a:spcPts val="0"/>
              </a:spcBef>
              <a:spcAft>
                <a:spcPts val="0"/>
              </a:spcAft>
              <a:buNone/>
            </a:pPr>
            <a:r>
              <a:rPr lang="en-US" sz="1400">
                <a:solidFill>
                  <a:schemeClr val="lt1"/>
                </a:solidFill>
                <a:latin typeface="Arial"/>
                <a:ea typeface="Arial"/>
                <a:cs typeface="Arial"/>
                <a:sym typeface="Arial"/>
              </a:rPr>
              <a:t>$36 million FFS</a:t>
            </a:r>
            <a:endParaRPr sz="1400">
              <a:solidFill>
                <a:schemeClr val="lt1"/>
              </a:solidFill>
              <a:latin typeface="Arial"/>
              <a:ea typeface="Arial"/>
              <a:cs typeface="Arial"/>
              <a:sym typeface="Arial"/>
            </a:endParaRPr>
          </a:p>
          <a:p>
            <a:pPr marL="0" marR="0" lvl="0" indent="0" algn="ctr" rtl="0">
              <a:spcBef>
                <a:spcPts val="0"/>
              </a:spcBef>
              <a:spcAft>
                <a:spcPts val="0"/>
              </a:spcAft>
              <a:buNone/>
            </a:pPr>
            <a:r>
              <a:rPr lang="en-US" i="1">
                <a:solidFill>
                  <a:schemeClr val="lt1"/>
                </a:solidFill>
              </a:rPr>
              <a:t>28% FFS Share</a:t>
            </a:r>
            <a:endParaRPr i="1">
              <a:solidFill>
                <a:schemeClr val="lt1"/>
              </a:solidFill>
            </a:endParaRPr>
          </a:p>
        </p:txBody>
      </p:sp>
      <p:pic>
        <p:nvPicPr>
          <p:cNvPr id="137" name="Google Shape;137;h1b57ea0491821de5_0_8"/>
          <p:cNvPicPr preferRelativeResize="0"/>
          <p:nvPr/>
        </p:nvPicPr>
        <p:blipFill rotWithShape="1">
          <a:blip r:embed="rId4">
            <a:alphaModFix/>
          </a:blip>
          <a:srcRect/>
          <a:stretch/>
        </p:blipFill>
        <p:spPr>
          <a:xfrm>
            <a:off x="5934575" y="4101276"/>
            <a:ext cx="3561025" cy="1042050"/>
          </a:xfrm>
          <a:prstGeom prst="rect">
            <a:avLst/>
          </a:prstGeom>
          <a:noFill/>
          <a:ln>
            <a:noFill/>
          </a:ln>
        </p:spPr>
      </p:pic>
      <p:sp>
        <p:nvSpPr>
          <p:cNvPr id="138" name="Google Shape;138;h1b57ea0491821de5_0_8"/>
          <p:cNvSpPr txBox="1"/>
          <p:nvPr/>
        </p:nvSpPr>
        <p:spPr>
          <a:xfrm>
            <a:off x="6076100" y="4131651"/>
            <a:ext cx="3491700" cy="954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FFFFFF"/>
                </a:solidFill>
                <a:latin typeface="Arial"/>
                <a:ea typeface="Arial"/>
                <a:cs typeface="Arial"/>
                <a:sym typeface="Arial"/>
              </a:rPr>
              <a:t>$125 million - $36 million</a:t>
            </a:r>
            <a:endParaRPr/>
          </a:p>
          <a:p>
            <a:pPr marL="0" marR="0" lvl="0" indent="0" algn="ctr" rtl="0">
              <a:spcBef>
                <a:spcPts val="0"/>
              </a:spcBef>
              <a:spcAft>
                <a:spcPts val="0"/>
              </a:spcAft>
              <a:buNone/>
            </a:pPr>
            <a:r>
              <a:rPr lang="en-US" sz="1400">
                <a:solidFill>
                  <a:srgbClr val="FFFFFF"/>
                </a:solidFill>
                <a:latin typeface="Arial"/>
                <a:ea typeface="Arial"/>
                <a:cs typeface="Arial"/>
                <a:sym typeface="Arial"/>
              </a:rPr>
              <a:t>$8</a:t>
            </a:r>
            <a:r>
              <a:rPr lang="en-US">
                <a:solidFill>
                  <a:srgbClr val="FFFFFF"/>
                </a:solidFill>
              </a:rPr>
              <a:t>9 </a:t>
            </a:r>
            <a:r>
              <a:rPr lang="en-US" sz="1400">
                <a:solidFill>
                  <a:srgbClr val="FFFFFF"/>
                </a:solidFill>
                <a:latin typeface="Arial"/>
                <a:ea typeface="Arial"/>
                <a:cs typeface="Arial"/>
                <a:sym typeface="Arial"/>
              </a:rPr>
              <a:t>million multi payer</a:t>
            </a:r>
            <a:endParaRPr/>
          </a:p>
          <a:p>
            <a:pPr marL="0" marR="0" lvl="0" indent="0" algn="ctr" rtl="0">
              <a:spcBef>
                <a:spcPts val="0"/>
              </a:spcBef>
              <a:spcAft>
                <a:spcPts val="0"/>
              </a:spcAft>
              <a:buNone/>
            </a:pPr>
            <a:r>
              <a:rPr lang="en-US" sz="1400">
                <a:solidFill>
                  <a:srgbClr val="FFFFFF"/>
                </a:solidFill>
                <a:latin typeface="Arial"/>
                <a:ea typeface="Arial"/>
                <a:cs typeface="Arial"/>
                <a:sym typeface="Arial"/>
              </a:rPr>
              <a:t>Assessed on multi-payer GBRs</a:t>
            </a:r>
            <a:endParaRPr sz="1400">
              <a:solidFill>
                <a:srgbClr val="FFFFFF"/>
              </a:solidFill>
              <a:latin typeface="Arial"/>
              <a:ea typeface="Arial"/>
              <a:cs typeface="Arial"/>
              <a:sym typeface="Arial"/>
            </a:endParaRPr>
          </a:p>
          <a:p>
            <a:pPr marL="0" marR="0" lvl="0" indent="0" algn="ctr" rtl="0">
              <a:spcBef>
                <a:spcPts val="0"/>
              </a:spcBef>
              <a:spcAft>
                <a:spcPts val="0"/>
              </a:spcAft>
              <a:buNone/>
            </a:pPr>
            <a:r>
              <a:rPr lang="en-US" i="1">
                <a:solidFill>
                  <a:srgbClr val="FFFFFF"/>
                </a:solidFill>
              </a:rPr>
              <a:t>72% Multi-Payer Share</a:t>
            </a:r>
            <a:endParaRPr i="1">
              <a:solidFill>
                <a:srgbClr val="FFFFFF"/>
              </a:solidFill>
            </a:endParaRPr>
          </a:p>
        </p:txBody>
      </p:sp>
      <p:sp>
        <p:nvSpPr>
          <p:cNvPr id="139" name="Google Shape;139;h1b57ea0491821de5_0_8"/>
          <p:cNvSpPr/>
          <p:nvPr/>
        </p:nvSpPr>
        <p:spPr>
          <a:xfrm>
            <a:off x="2929699" y="2472696"/>
            <a:ext cx="2023800" cy="670500"/>
          </a:xfrm>
          <a:prstGeom prst="roundRect">
            <a:avLst>
              <a:gd name="adj" fmla="val 5681"/>
            </a:avLst>
          </a:prstGeom>
          <a:solidFill>
            <a:srgbClr val="EAF6FD"/>
          </a:solidFill>
          <a:ln w="13700" cap="flat" cmpd="sng">
            <a:solidFill>
              <a:srgbClr val="0091DA"/>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2F5496"/>
              </a:buClr>
              <a:buSzPts val="1800"/>
              <a:buFont typeface="Arial"/>
              <a:buNone/>
            </a:pPr>
            <a:r>
              <a:rPr lang="en-US" sz="1800">
                <a:solidFill>
                  <a:srgbClr val="2F5496"/>
                </a:solidFill>
                <a:latin typeface="Arial"/>
                <a:ea typeface="Arial"/>
                <a:cs typeface="Arial"/>
                <a:sym typeface="Arial"/>
              </a:rPr>
              <a:t>Base Year HGBs</a:t>
            </a:r>
            <a:endParaRPr/>
          </a:p>
          <a:p>
            <a:pPr marL="0" marR="0" lvl="0" indent="0" algn="ctr" rtl="0">
              <a:lnSpc>
                <a:spcPct val="100000"/>
              </a:lnSpc>
              <a:spcBef>
                <a:spcPts val="0"/>
              </a:spcBef>
              <a:spcAft>
                <a:spcPts val="0"/>
              </a:spcAft>
              <a:buClr>
                <a:srgbClr val="2F5496"/>
              </a:buClr>
              <a:buSzPts val="1800"/>
              <a:buFont typeface="Arial"/>
              <a:buNone/>
            </a:pPr>
            <a:r>
              <a:rPr lang="en-US" sz="1800" b="0" i="0" u="none" strike="noStrike" cap="none">
                <a:solidFill>
                  <a:srgbClr val="2F5496"/>
                </a:solidFill>
                <a:latin typeface="Arial"/>
                <a:ea typeface="Arial"/>
                <a:cs typeface="Arial"/>
                <a:sym typeface="Arial"/>
              </a:rPr>
              <a:t>$35 million </a:t>
            </a:r>
            <a:endParaRPr/>
          </a:p>
        </p:txBody>
      </p:sp>
      <p:sp>
        <p:nvSpPr>
          <p:cNvPr id="140" name="Google Shape;140;h1b57ea0491821de5_0_8"/>
          <p:cNvSpPr/>
          <p:nvPr/>
        </p:nvSpPr>
        <p:spPr>
          <a:xfrm>
            <a:off x="3590243" y="5637999"/>
            <a:ext cx="5011500" cy="392100"/>
          </a:xfrm>
          <a:prstGeom prst="roundRect">
            <a:avLst>
              <a:gd name="adj" fmla="val 5681"/>
            </a:avLst>
          </a:prstGeom>
          <a:solidFill>
            <a:srgbClr val="EAF6FD"/>
          </a:solidFill>
          <a:ln w="13700" cap="flat" cmpd="sng">
            <a:solidFill>
              <a:schemeClr val="dk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2F5496"/>
              </a:buClr>
              <a:buSzPts val="1800"/>
              <a:buFont typeface="Arial"/>
              <a:buNone/>
            </a:pPr>
            <a:r>
              <a:rPr lang="en-US" sz="1800">
                <a:solidFill>
                  <a:srgbClr val="2F5496"/>
                </a:solidFill>
                <a:latin typeface="Arial"/>
                <a:ea typeface="Arial"/>
                <a:cs typeface="Arial"/>
                <a:sym typeface="Arial"/>
              </a:rPr>
              <a:t>Total Assessed Value for Fiscal Year $125m</a:t>
            </a:r>
            <a:endParaRPr sz="1800" b="0" i="0" u="none" strike="noStrike" cap="none">
              <a:solidFill>
                <a:srgbClr val="2F5496"/>
              </a:solidFill>
              <a:latin typeface="Arial"/>
              <a:ea typeface="Arial"/>
              <a:cs typeface="Arial"/>
              <a:sym typeface="Arial"/>
            </a:endParaRPr>
          </a:p>
        </p:txBody>
      </p:sp>
      <p:pic>
        <p:nvPicPr>
          <p:cNvPr id="141" name="Google Shape;141;h1b57ea0491821de5_0_8"/>
          <p:cNvPicPr preferRelativeResize="0"/>
          <p:nvPr/>
        </p:nvPicPr>
        <p:blipFill rotWithShape="1">
          <a:blip r:embed="rId5">
            <a:alphaModFix/>
          </a:blip>
          <a:srcRect r="8433"/>
          <a:stretch/>
        </p:blipFill>
        <p:spPr>
          <a:xfrm rot="3413437">
            <a:off x="4221133" y="5316867"/>
            <a:ext cx="339527" cy="158911"/>
          </a:xfrm>
          <a:prstGeom prst="rect">
            <a:avLst/>
          </a:prstGeom>
          <a:noFill/>
          <a:ln>
            <a:noFill/>
          </a:ln>
        </p:spPr>
      </p:pic>
      <p:pic>
        <p:nvPicPr>
          <p:cNvPr id="142" name="Google Shape;142;h1b57ea0491821de5_0_8"/>
          <p:cNvPicPr preferRelativeResize="0"/>
          <p:nvPr/>
        </p:nvPicPr>
        <p:blipFill rotWithShape="1">
          <a:blip r:embed="rId5">
            <a:alphaModFix/>
          </a:blip>
          <a:srcRect r="8433"/>
          <a:stretch/>
        </p:blipFill>
        <p:spPr>
          <a:xfrm rot="7395789">
            <a:off x="6830596" y="5311203"/>
            <a:ext cx="339527" cy="15891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h1b57ea0491821de5_0_23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600"/>
              <a:buNone/>
            </a:pPr>
            <a:fld id="{00000000-1234-1234-1234-123412341234}" type="slidenum">
              <a:rPr lang="en-US"/>
              <a:t>6</a:t>
            </a:fld>
            <a:endParaRPr/>
          </a:p>
        </p:txBody>
      </p:sp>
      <p:sp>
        <p:nvSpPr>
          <p:cNvPr id="148" name="Google Shape;148;h1b57ea0491821de5_0_237"/>
          <p:cNvSpPr txBox="1">
            <a:spLocks noGrp="1"/>
          </p:cNvSpPr>
          <p:nvPr>
            <p:ph type="title"/>
          </p:nvPr>
        </p:nvSpPr>
        <p:spPr>
          <a:xfrm>
            <a:off x="899652" y="393352"/>
            <a:ext cx="10515600" cy="60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a:t>Other Assessments Items</a:t>
            </a:r>
            <a:endParaRPr/>
          </a:p>
          <a:p>
            <a:pPr marL="0" lvl="0" indent="0" algn="l" rtl="0">
              <a:lnSpc>
                <a:spcPct val="100000"/>
              </a:lnSpc>
              <a:spcBef>
                <a:spcPts val="0"/>
              </a:spcBef>
              <a:spcAft>
                <a:spcPts val="0"/>
              </a:spcAft>
              <a:buClr>
                <a:schemeClr val="dk1"/>
              </a:buClr>
              <a:buSzPts val="2800"/>
              <a:buFont typeface="Arial"/>
              <a:buNone/>
            </a:pPr>
            <a:endParaRPr/>
          </a:p>
          <a:p>
            <a:pPr marL="0" lvl="0" indent="0" algn="l" rtl="0">
              <a:lnSpc>
                <a:spcPct val="100000"/>
              </a:lnSpc>
              <a:spcBef>
                <a:spcPts val="0"/>
              </a:spcBef>
              <a:spcAft>
                <a:spcPts val="0"/>
              </a:spcAft>
              <a:buClr>
                <a:schemeClr val="dk1"/>
              </a:buClr>
              <a:buSzPts val="2800"/>
              <a:buFont typeface="Arial"/>
              <a:buNone/>
            </a:pPr>
            <a:endParaRPr/>
          </a:p>
          <a:p>
            <a:pPr marL="0" lvl="0" indent="0" algn="l" rtl="0">
              <a:lnSpc>
                <a:spcPct val="100000"/>
              </a:lnSpc>
              <a:spcBef>
                <a:spcPts val="0"/>
              </a:spcBef>
              <a:spcAft>
                <a:spcPts val="0"/>
              </a:spcAft>
              <a:buClr>
                <a:schemeClr val="dk1"/>
              </a:buClr>
              <a:buSzPts val="2800"/>
              <a:buFont typeface="Arial"/>
              <a:buNone/>
            </a:pPr>
            <a:endParaRPr/>
          </a:p>
        </p:txBody>
      </p:sp>
      <p:sp>
        <p:nvSpPr>
          <p:cNvPr id="149" name="Google Shape;149;h1b57ea0491821de5_0_237"/>
          <p:cNvSpPr txBox="1"/>
          <p:nvPr/>
        </p:nvSpPr>
        <p:spPr>
          <a:xfrm>
            <a:off x="4155163" y="1235875"/>
            <a:ext cx="3827700" cy="46947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normAutofit/>
          </a:bodyPr>
          <a:lstStyle/>
          <a:p>
            <a:pPr marL="0" lvl="0" indent="0" algn="ctr" rtl="0">
              <a:lnSpc>
                <a:spcPct val="115000"/>
              </a:lnSpc>
              <a:spcBef>
                <a:spcPts val="0"/>
              </a:spcBef>
              <a:spcAft>
                <a:spcPts val="0"/>
              </a:spcAft>
              <a:buNone/>
            </a:pPr>
            <a:r>
              <a:rPr lang="en-US" sz="2450">
                <a:solidFill>
                  <a:schemeClr val="dk1"/>
                </a:solidFill>
              </a:rPr>
              <a:t>Future New Assessments</a:t>
            </a:r>
            <a:endParaRPr sz="2450">
              <a:solidFill>
                <a:schemeClr val="dk1"/>
              </a:solidFill>
            </a:endParaRPr>
          </a:p>
          <a:p>
            <a:pPr marL="457200" lvl="0" indent="0" algn="l" rtl="0">
              <a:lnSpc>
                <a:spcPct val="115000"/>
              </a:lnSpc>
              <a:spcBef>
                <a:spcPts val="0"/>
              </a:spcBef>
              <a:spcAft>
                <a:spcPts val="0"/>
              </a:spcAft>
              <a:buNone/>
            </a:pPr>
            <a:endParaRPr sz="2400">
              <a:solidFill>
                <a:schemeClr val="dk1"/>
              </a:solidFill>
            </a:endParaRPr>
          </a:p>
          <a:p>
            <a:pPr marL="457200" lvl="0" indent="-317500" algn="l" rtl="0">
              <a:lnSpc>
                <a:spcPct val="115000"/>
              </a:lnSpc>
              <a:spcBef>
                <a:spcPts val="0"/>
              </a:spcBef>
              <a:spcAft>
                <a:spcPts val="0"/>
              </a:spcAft>
              <a:buClr>
                <a:schemeClr val="dk1"/>
              </a:buClr>
              <a:buSzPts val="1400"/>
              <a:buChar char="●"/>
            </a:pPr>
            <a:r>
              <a:rPr lang="en-US">
                <a:solidFill>
                  <a:schemeClr val="dk1"/>
                </a:solidFill>
              </a:rPr>
              <a:t>Assessments not included in Base Year HGBs will need to be assessed on the multi-payer GBRs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US">
                <a:solidFill>
                  <a:schemeClr val="dk1"/>
                </a:solidFill>
              </a:rPr>
              <a:t>Funding levels for future assessments will be decided at creation of assessment  </a:t>
            </a:r>
            <a:endParaRPr>
              <a:solidFill>
                <a:schemeClr val="dk1"/>
              </a:solidFill>
            </a:endParaRPr>
          </a:p>
        </p:txBody>
      </p:sp>
      <p:sp>
        <p:nvSpPr>
          <p:cNvPr id="150" name="Google Shape;150;h1b57ea0491821de5_0_237"/>
          <p:cNvSpPr txBox="1"/>
          <p:nvPr/>
        </p:nvSpPr>
        <p:spPr>
          <a:xfrm>
            <a:off x="8113250" y="1278850"/>
            <a:ext cx="3977100" cy="46542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normAutofit/>
          </a:bodyPr>
          <a:lstStyle/>
          <a:p>
            <a:pPr marL="0" lvl="0" indent="0" algn="ctr" rtl="0">
              <a:spcBef>
                <a:spcPts val="0"/>
              </a:spcBef>
              <a:spcAft>
                <a:spcPts val="0"/>
              </a:spcAft>
              <a:buNone/>
            </a:pPr>
            <a:r>
              <a:rPr lang="en-US" sz="2400">
                <a:solidFill>
                  <a:schemeClr val="dk1"/>
                </a:solidFill>
              </a:rPr>
              <a:t>Assessments in FY 2028</a:t>
            </a:r>
            <a:endParaRPr sz="2400">
              <a:solidFill>
                <a:schemeClr val="dk1"/>
              </a:solidFill>
            </a:endParaRPr>
          </a:p>
          <a:p>
            <a:pPr marL="0" lvl="0" indent="0" algn="l" rtl="0">
              <a:spcBef>
                <a:spcPts val="0"/>
              </a:spcBef>
              <a:spcAft>
                <a:spcPts val="0"/>
              </a:spcAft>
              <a:buNone/>
            </a:pPr>
            <a:endParaRPr sz="2800">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Staff will determine appropriate split of assessments in FY 2028 as part of operationalizing strategy work</a:t>
            </a:r>
            <a:endParaRPr>
              <a:solidFill>
                <a:schemeClr val="dk1"/>
              </a:solidFill>
            </a:endParaRPr>
          </a:p>
          <a:p>
            <a:pPr marL="0" lvl="0" indent="0" algn="l" rtl="0">
              <a:spcBef>
                <a:spcPts val="0"/>
              </a:spcBef>
              <a:spcAft>
                <a:spcPts val="0"/>
              </a:spcAft>
              <a:buNone/>
            </a:pPr>
            <a:endParaRPr>
              <a:solidFill>
                <a:schemeClr val="dk1"/>
              </a:solidFill>
            </a:endParaRPr>
          </a:p>
          <a:p>
            <a:pPr marL="457200" lvl="0" indent="0" algn="l" rtl="0">
              <a:lnSpc>
                <a:spcPct val="115000"/>
              </a:lnSpc>
              <a:spcBef>
                <a:spcPts val="0"/>
              </a:spcBef>
              <a:spcAft>
                <a:spcPts val="0"/>
              </a:spcAft>
              <a:buNone/>
            </a:pPr>
            <a:endParaRPr sz="2700">
              <a:solidFill>
                <a:schemeClr val="dk1"/>
              </a:solidFill>
            </a:endParaRPr>
          </a:p>
        </p:txBody>
      </p:sp>
      <p:sp>
        <p:nvSpPr>
          <p:cNvPr id="151" name="Google Shape;151;h1b57ea0491821de5_0_237"/>
          <p:cNvSpPr/>
          <p:nvPr/>
        </p:nvSpPr>
        <p:spPr>
          <a:xfrm>
            <a:off x="76975" y="1235863"/>
            <a:ext cx="3977100" cy="4694700"/>
          </a:xfrm>
          <a:prstGeom prst="rect">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2" name="Google Shape;152;h1b57ea0491821de5_0_237"/>
          <p:cNvSpPr txBox="1"/>
          <p:nvPr/>
        </p:nvSpPr>
        <p:spPr>
          <a:xfrm>
            <a:off x="197100" y="1235875"/>
            <a:ext cx="3827700" cy="458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chemeClr val="dk1"/>
                </a:solidFill>
              </a:rPr>
              <a:t>Ongoing Assessments</a:t>
            </a:r>
            <a:endParaRPr sz="2400">
              <a:solidFill>
                <a:schemeClr val="dk1"/>
              </a:solidFill>
            </a:endParaRPr>
          </a:p>
          <a:p>
            <a:pPr marL="0" lvl="0" indent="0" algn="l" rtl="0">
              <a:spcBef>
                <a:spcPts val="0"/>
              </a:spcBef>
              <a:spcAft>
                <a:spcPts val="0"/>
              </a:spcAft>
              <a:buNone/>
            </a:pPr>
            <a:endParaRPr sz="2400">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Calculation shown on previous slide  would be done for each assessment</a:t>
            </a: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Continue review of Medicare proportion to understand Medicare share Significant shift to the multi-payer share may require Commission discussion.</a:t>
            </a:r>
            <a:endParaRPr>
              <a:solidFill>
                <a:schemeClr val="dk1"/>
              </a:solidFill>
            </a:endParaRPr>
          </a:p>
          <a:p>
            <a:pPr marL="914400" lvl="1" indent="-317500" algn="l" rtl="0">
              <a:spcBef>
                <a:spcPts val="0"/>
              </a:spcBef>
              <a:spcAft>
                <a:spcPts val="0"/>
              </a:spcAft>
              <a:buClr>
                <a:schemeClr val="dk1"/>
              </a:buClr>
              <a:buSzPts val="1400"/>
              <a:buChar char="○"/>
            </a:pPr>
            <a:r>
              <a:rPr lang="en-US">
                <a:solidFill>
                  <a:schemeClr val="dk1"/>
                </a:solidFill>
              </a:rPr>
              <a:t>Healthcare Coverage Fund &amp; Medicaid Deficit Assessment are tied to Legislation</a:t>
            </a: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Future share split is determined by HGB inflation AND share of Medicare recipients </a:t>
            </a:r>
            <a:endParaRPr>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700E0B9-B70E-2604-0CD5-BC8C316CFBF2}"/>
              </a:ext>
            </a:extLst>
          </p:cNvPr>
          <p:cNvSpPr>
            <a:spLocks noGrp="1"/>
          </p:cNvSpPr>
          <p:nvPr>
            <p:ph type="title"/>
          </p:nvPr>
        </p:nvSpPr>
        <p:spPr/>
        <p:txBody>
          <a:bodyPr/>
          <a:lstStyle/>
          <a:p>
            <a:r>
              <a:rPr lang="en-US" dirty="0"/>
              <a:t>Market Shift Policy – Potential Adjustments for AHEAD</a:t>
            </a:r>
            <a:endParaRPr lang="en-US" dirty="0">
              <a:solidFill>
                <a:srgbClr val="FF0000"/>
              </a:solidFill>
            </a:endParaRPr>
          </a:p>
        </p:txBody>
      </p:sp>
      <p:sp>
        <p:nvSpPr>
          <p:cNvPr id="4" name="Slide Number Placeholder 3">
            <a:extLst>
              <a:ext uri="{FF2B5EF4-FFF2-40B4-BE49-F238E27FC236}">
                <a16:creationId xmlns:a16="http://schemas.microsoft.com/office/drawing/2014/main" id="{95B3AD1D-E0D8-9D14-B8A0-CF475D0BB91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3902544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75E87-A166-D946-AFD2-03EFFEB99138}"/>
              </a:ext>
            </a:extLst>
          </p:cNvPr>
          <p:cNvSpPr>
            <a:spLocks noGrp="1"/>
          </p:cNvSpPr>
          <p:nvPr>
            <p:ph type="title"/>
          </p:nvPr>
        </p:nvSpPr>
        <p:spPr/>
        <p:txBody>
          <a:bodyPr/>
          <a:lstStyle/>
          <a:p>
            <a:r>
              <a:rPr lang="en-US" dirty="0"/>
              <a:t>Summary</a:t>
            </a:r>
          </a:p>
        </p:txBody>
      </p:sp>
      <p:sp>
        <p:nvSpPr>
          <p:cNvPr id="3" name="Slide Number Placeholder 2">
            <a:extLst>
              <a:ext uri="{FF2B5EF4-FFF2-40B4-BE49-F238E27FC236}">
                <a16:creationId xmlns:a16="http://schemas.microsoft.com/office/drawing/2014/main" id="{CD58A2A8-DD04-8F45-6096-5E98D23011E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
        <p:nvSpPr>
          <p:cNvPr id="4" name="Picture Placeholder 3">
            <a:extLst>
              <a:ext uri="{FF2B5EF4-FFF2-40B4-BE49-F238E27FC236}">
                <a16:creationId xmlns:a16="http://schemas.microsoft.com/office/drawing/2014/main" id="{4FD877C3-E892-0750-E076-D52D97C0115E}"/>
              </a:ext>
            </a:extLst>
          </p:cNvPr>
          <p:cNvSpPr>
            <a:spLocks noGrp="1"/>
          </p:cNvSpPr>
          <p:nvPr>
            <p:ph type="pic" idx="2"/>
          </p:nvPr>
        </p:nvSpPr>
        <p:spPr/>
        <p:txBody>
          <a:bodyPr/>
          <a:lstStyle/>
          <a:p>
            <a:r>
              <a:rPr lang="en-US" dirty="0"/>
              <a:t>Need to update HSCRC Market Shift algorithm as Medicare Fee for Service* patients are no longer paid for under the multi-payer GBR</a:t>
            </a:r>
          </a:p>
          <a:p>
            <a:r>
              <a:rPr lang="en-US" dirty="0"/>
              <a:t>Conceptual options:</a:t>
            </a:r>
          </a:p>
          <a:p>
            <a:pPr lvl="1"/>
            <a:r>
              <a:rPr lang="en-US" dirty="0"/>
              <a:t>1 – remove Medicare patients before running market shift algorithm</a:t>
            </a:r>
          </a:p>
          <a:p>
            <a:pPr lvl="1"/>
            <a:r>
              <a:rPr lang="en-US" dirty="0"/>
              <a:t>2 – run market shift algorithm and then remove Medicare patients</a:t>
            </a:r>
          </a:p>
          <a:p>
            <a:pPr lvl="2"/>
            <a:r>
              <a:rPr lang="en-US" dirty="0"/>
              <a:t>This option not feasible to mixing Medicare and non-Medicare patients in measuring volume changes</a:t>
            </a:r>
          </a:p>
          <a:p>
            <a:r>
              <a:rPr lang="en-US" dirty="0"/>
              <a:t>How does removing Medicare patients affect market shift volumes and stability?</a:t>
            </a:r>
          </a:p>
          <a:p>
            <a:endParaRPr lang="en-US" dirty="0"/>
          </a:p>
        </p:txBody>
      </p:sp>
      <p:sp>
        <p:nvSpPr>
          <p:cNvPr id="5" name="TextBox 4">
            <a:extLst>
              <a:ext uri="{FF2B5EF4-FFF2-40B4-BE49-F238E27FC236}">
                <a16:creationId xmlns:a16="http://schemas.microsoft.com/office/drawing/2014/main" id="{C5942BC8-320E-4EA8-00F2-37DF6F09D74E}"/>
              </a:ext>
            </a:extLst>
          </p:cNvPr>
          <p:cNvSpPr txBox="1"/>
          <p:nvPr/>
        </p:nvSpPr>
        <p:spPr>
          <a:xfrm>
            <a:off x="213852" y="5943600"/>
            <a:ext cx="5981125" cy="307777"/>
          </a:xfrm>
          <a:prstGeom prst="rect">
            <a:avLst/>
          </a:prstGeom>
          <a:noFill/>
        </p:spPr>
        <p:txBody>
          <a:bodyPr wrap="none" rtlCol="0">
            <a:spAutoFit/>
          </a:bodyPr>
          <a:lstStyle/>
          <a:p>
            <a:r>
              <a:rPr lang="en-US" dirty="0"/>
              <a:t>*For this presentation Medicare refers to Medicare Fee for Service (FFS) </a:t>
            </a:r>
          </a:p>
        </p:txBody>
      </p:sp>
    </p:spTree>
    <p:extLst>
      <p:ext uri="{BB962C8B-B14F-4D97-AF65-F5344CB8AC3E}">
        <p14:creationId xmlns:p14="http://schemas.microsoft.com/office/powerpoint/2010/main" val="1919562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CC93-D50C-1ACE-1EAD-A60A67EC80E6}"/>
              </a:ext>
            </a:extLst>
          </p:cNvPr>
          <p:cNvSpPr>
            <a:spLocks noGrp="1"/>
          </p:cNvSpPr>
          <p:nvPr>
            <p:ph type="title"/>
          </p:nvPr>
        </p:nvSpPr>
        <p:spPr/>
        <p:txBody>
          <a:bodyPr/>
          <a:lstStyle/>
          <a:p>
            <a:r>
              <a:rPr lang="en-US" dirty="0"/>
              <a:t>Market Shift Adjustment Summary</a:t>
            </a:r>
          </a:p>
        </p:txBody>
      </p:sp>
      <p:sp>
        <p:nvSpPr>
          <p:cNvPr id="3" name="Slide Number Placeholder 2">
            <a:extLst>
              <a:ext uri="{FF2B5EF4-FFF2-40B4-BE49-F238E27FC236}">
                <a16:creationId xmlns:a16="http://schemas.microsoft.com/office/drawing/2014/main" id="{E711FA24-E54D-88E4-2482-F7857BAA40C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
        <p:nvSpPr>
          <p:cNvPr id="4" name="Picture Placeholder 3">
            <a:extLst>
              <a:ext uri="{FF2B5EF4-FFF2-40B4-BE49-F238E27FC236}">
                <a16:creationId xmlns:a16="http://schemas.microsoft.com/office/drawing/2014/main" id="{49356A9E-7F57-264C-AA20-C6A2ED7CCA29}"/>
              </a:ext>
            </a:extLst>
          </p:cNvPr>
          <p:cNvSpPr>
            <a:spLocks noGrp="1"/>
          </p:cNvSpPr>
          <p:nvPr>
            <p:ph type="pic" idx="2"/>
          </p:nvPr>
        </p:nvSpPr>
        <p:spPr/>
        <p:txBody>
          <a:bodyPr>
            <a:normAutofit/>
          </a:bodyPr>
          <a:lstStyle/>
          <a:p>
            <a:r>
              <a:rPr lang="en-US" dirty="0"/>
              <a:t>Changes approved in December 2025</a:t>
            </a:r>
          </a:p>
          <a:p>
            <a:r>
              <a:rPr lang="en-US" dirty="0"/>
              <a:t>45 services (32 inpatient, 13 outpatient)</a:t>
            </a:r>
          </a:p>
          <a:p>
            <a:r>
              <a:rPr lang="en-US" dirty="0"/>
              <a:t>264 geographies (zip codes, county-level for 15 counties)</a:t>
            </a:r>
          </a:p>
          <a:p>
            <a:r>
              <a:rPr lang="en-US" dirty="0"/>
              <a:t>Excludes out of state, high cost drugs, </a:t>
            </a:r>
            <a:r>
              <a:rPr lang="en-US" dirty="0" err="1"/>
              <a:t>quarternary</a:t>
            </a:r>
            <a:r>
              <a:rPr lang="en-US" dirty="0"/>
              <a:t>, PAU</a:t>
            </a:r>
          </a:p>
          <a:p>
            <a:r>
              <a:rPr lang="en-US" dirty="0"/>
              <a:t>Variable cost factor for inpatient/outpatient, medical/surgical grouping</a:t>
            </a:r>
          </a:p>
          <a:p>
            <a:pPr lvl="1"/>
            <a:r>
              <a:rPr lang="en-US" dirty="0"/>
              <a:t>inpatient medical: 57 percent / inpatient surgical: 66 percent</a:t>
            </a:r>
          </a:p>
          <a:p>
            <a:pPr lvl="1"/>
            <a:r>
              <a:rPr lang="en-US" dirty="0"/>
              <a:t>outpatient medical: 54 percent / outpatient surgical: 63 percent</a:t>
            </a:r>
          </a:p>
          <a:p>
            <a:r>
              <a:rPr lang="en-US" dirty="0"/>
              <a:t>Market Shift calculations implemented twice per year</a:t>
            </a:r>
          </a:p>
          <a:p>
            <a:pPr lvl="1"/>
            <a:r>
              <a:rPr lang="en-US" dirty="0"/>
              <a:t>January – 6-month temporary adjustment</a:t>
            </a:r>
          </a:p>
          <a:p>
            <a:pPr lvl="1"/>
            <a:r>
              <a:rPr lang="en-US" dirty="0"/>
              <a:t>July – 12-month permanent adjustment</a:t>
            </a:r>
            <a:br>
              <a:rPr lang="en-US" dirty="0"/>
            </a:br>
            <a:br>
              <a:rPr lang="en-US" dirty="0"/>
            </a:br>
            <a:endParaRPr lang="en-US" dirty="0"/>
          </a:p>
        </p:txBody>
      </p:sp>
    </p:spTree>
    <p:extLst>
      <p:ext uri="{BB962C8B-B14F-4D97-AF65-F5344CB8AC3E}">
        <p14:creationId xmlns:p14="http://schemas.microsoft.com/office/powerpoint/2010/main" val="3639660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6D3A-1AE9-75D0-F0EB-DECEEECEAB07}"/>
              </a:ext>
            </a:extLst>
          </p:cNvPr>
          <p:cNvSpPr>
            <a:spLocks noGrp="1"/>
          </p:cNvSpPr>
          <p:nvPr>
            <p:ph type="title"/>
          </p:nvPr>
        </p:nvSpPr>
        <p:spPr/>
        <p:txBody>
          <a:bodyPr/>
          <a:lstStyle/>
          <a:p>
            <a:r>
              <a:rPr lang="en-US" dirty="0"/>
              <a:t>Summary of Market Shift Differences</a:t>
            </a:r>
          </a:p>
        </p:txBody>
      </p:sp>
      <p:graphicFrame>
        <p:nvGraphicFramePr>
          <p:cNvPr id="4" name="Content Placeholder 3">
            <a:extLst>
              <a:ext uri="{FF2B5EF4-FFF2-40B4-BE49-F238E27FC236}">
                <a16:creationId xmlns:a16="http://schemas.microsoft.com/office/drawing/2014/main" id="{87B013B4-ADA9-80EF-229F-9657A50F1C0A}"/>
              </a:ext>
            </a:extLst>
          </p:cNvPr>
          <p:cNvGraphicFramePr>
            <a:graphicFrameLocks noGrp="1"/>
          </p:cNvGraphicFramePr>
          <p:nvPr>
            <p:ph idx="4294967295"/>
          </p:nvPr>
        </p:nvGraphicFramePr>
        <p:xfrm>
          <a:off x="458536" y="952902"/>
          <a:ext cx="11395108" cy="5162671"/>
        </p:xfrm>
        <a:graphic>
          <a:graphicData uri="http://schemas.openxmlformats.org/drawingml/2006/table">
            <a:tbl>
              <a:tblPr firstRow="1" bandRow="1">
                <a:tableStyleId>{5C22544A-7EE6-4342-B048-85BDC9FD1C3A}</a:tableStyleId>
              </a:tblPr>
              <a:tblGrid>
                <a:gridCol w="1546530">
                  <a:extLst>
                    <a:ext uri="{9D8B030D-6E8A-4147-A177-3AD203B41FA5}">
                      <a16:colId xmlns:a16="http://schemas.microsoft.com/office/drawing/2014/main" val="3299265152"/>
                    </a:ext>
                  </a:extLst>
                </a:gridCol>
                <a:gridCol w="3479695">
                  <a:extLst>
                    <a:ext uri="{9D8B030D-6E8A-4147-A177-3AD203B41FA5}">
                      <a16:colId xmlns:a16="http://schemas.microsoft.com/office/drawing/2014/main" val="4181389668"/>
                    </a:ext>
                  </a:extLst>
                </a:gridCol>
                <a:gridCol w="6368883">
                  <a:extLst>
                    <a:ext uri="{9D8B030D-6E8A-4147-A177-3AD203B41FA5}">
                      <a16:colId xmlns:a16="http://schemas.microsoft.com/office/drawing/2014/main" val="2816292575"/>
                    </a:ext>
                  </a:extLst>
                </a:gridCol>
              </a:tblGrid>
              <a:tr h="3241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Policy Area</a:t>
                      </a:r>
                    </a:p>
                  </a:txBody>
                  <a:tcPr/>
                </a:tc>
                <a:tc>
                  <a:txBody>
                    <a:bodyPr/>
                    <a:lstStyle/>
                    <a:p>
                      <a:r>
                        <a:rPr lang="en-US" dirty="0"/>
                        <a:t>Maryland approach</a:t>
                      </a:r>
                    </a:p>
                  </a:txBody>
                  <a:tcPr/>
                </a:tc>
                <a:tc>
                  <a:txBody>
                    <a:bodyPr/>
                    <a:lstStyle/>
                    <a:p>
                      <a:r>
                        <a:rPr lang="en-US" dirty="0"/>
                        <a:t>CMMI approach</a:t>
                      </a:r>
                    </a:p>
                  </a:txBody>
                  <a:tcPr/>
                </a:tc>
                <a:extLst>
                  <a:ext uri="{0D108BD9-81ED-4DB2-BD59-A6C34878D82A}">
                    <a16:rowId xmlns:a16="http://schemas.microsoft.com/office/drawing/2014/main" val="963713249"/>
                  </a:ext>
                </a:extLst>
              </a:tr>
              <a:tr h="689274">
                <a:tc>
                  <a:txBody>
                    <a:bodyPr/>
                    <a:lstStyle/>
                    <a:p>
                      <a:r>
                        <a:rPr lang="en-US" sz="1400" b="1" dirty="0"/>
                        <a:t>Qualifying Volume</a:t>
                      </a:r>
                    </a:p>
                  </a:txBody>
                  <a:tcPr/>
                </a:tc>
                <a:tc>
                  <a:txBody>
                    <a:bodyPr/>
                    <a:lstStyle/>
                    <a:p>
                      <a:r>
                        <a:rPr lang="en-US" sz="1200" dirty="0"/>
                        <a:t>Focuses on shifts, taking the lesser of approach to prevent overall volume growth incentives</a:t>
                      </a:r>
                    </a:p>
                  </a:txBody>
                  <a:tcPr/>
                </a:tc>
                <a:tc>
                  <a:txBody>
                    <a:bodyPr/>
                    <a:lstStyle/>
                    <a:p>
                      <a:pPr marL="0" marR="0" indent="0" algn="l" rtl="0" eaLnBrk="1" hangingPunct="1">
                        <a:lnSpc>
                          <a:spcPct val="100000"/>
                        </a:lnSpc>
                        <a:spcBef>
                          <a:spcPts val="0"/>
                        </a:spcBef>
                        <a:spcAft>
                          <a:spcPts val="0"/>
                        </a:spcAft>
                        <a:buClr>
                          <a:schemeClr val="tx1"/>
                        </a:buClr>
                        <a:buFont typeface="Arial" panose="020B0604020202020204" pitchFamily="34" charset="0"/>
                        <a:buNone/>
                      </a:pPr>
                      <a:r>
                        <a:rPr lang="en-US" sz="1200" b="0" i="0" u="none" strike="noStrike" cap="none" dirty="0">
                          <a:solidFill>
                            <a:schemeClr val="dk1"/>
                          </a:solidFill>
                          <a:latin typeface="+mn-lt"/>
                          <a:ea typeface="+mn-ea"/>
                          <a:cs typeface="+mn-cs"/>
                          <a:sym typeface="Arial"/>
                        </a:rPr>
                        <a:t>Includes all volume changes but with gains limited to revenue in the hospital-specific market area plus overlapping zip codes; revenue updates based on proportion of services within service area</a:t>
                      </a:r>
                    </a:p>
                  </a:txBody>
                  <a:tcPr/>
                </a:tc>
                <a:extLst>
                  <a:ext uri="{0D108BD9-81ED-4DB2-BD59-A6C34878D82A}">
                    <a16:rowId xmlns:a16="http://schemas.microsoft.com/office/drawing/2014/main" val="2191633118"/>
                  </a:ext>
                </a:extLst>
              </a:tr>
              <a:tr h="551134">
                <a:tc>
                  <a:txBody>
                    <a:bodyPr/>
                    <a:lstStyle/>
                    <a:p>
                      <a:r>
                        <a:rPr lang="en-US" sz="1400" b="1" dirty="0"/>
                        <a:t>Service Line Distinction</a:t>
                      </a:r>
                    </a:p>
                  </a:txBody>
                  <a:tcPr/>
                </a:tc>
                <a:tc>
                  <a:txBody>
                    <a:bodyPr/>
                    <a:lstStyle/>
                    <a:p>
                      <a:r>
                        <a:rPr lang="en-US" sz="1200" dirty="0"/>
                        <a:t>Attempts to identify volume changes at a granular level, allowing insights into shifts</a:t>
                      </a:r>
                    </a:p>
                  </a:txBody>
                  <a:tcPr/>
                </a:tc>
                <a:tc>
                  <a:txBody>
                    <a:bodyPr/>
                    <a:lstStyle/>
                    <a:p>
                      <a:r>
                        <a:rPr lang="en-US" sz="1200" dirty="0"/>
                        <a:t>Volume considered at the overall level, no service line granularity</a:t>
                      </a:r>
                    </a:p>
                  </a:txBody>
                  <a:tcPr/>
                </a:tc>
                <a:extLst>
                  <a:ext uri="{0D108BD9-81ED-4DB2-BD59-A6C34878D82A}">
                    <a16:rowId xmlns:a16="http://schemas.microsoft.com/office/drawing/2014/main" val="662600288"/>
                  </a:ext>
                </a:extLst>
              </a:tr>
              <a:tr h="890312">
                <a:tc>
                  <a:txBody>
                    <a:bodyPr/>
                    <a:lstStyle/>
                    <a:p>
                      <a:r>
                        <a:rPr lang="en-US" sz="1400" b="1" dirty="0"/>
                        <a:t>PAU</a:t>
                      </a:r>
                    </a:p>
                  </a:txBody>
                  <a:tcPr/>
                </a:tc>
                <a:tc>
                  <a:txBody>
                    <a:bodyPr/>
                    <a:lstStyle/>
                    <a:p>
                      <a:r>
                        <a:rPr lang="en-US" sz="1200" b="0" i="0" u="none" strike="noStrike" cap="none" dirty="0">
                          <a:solidFill>
                            <a:schemeClr val="dk1"/>
                          </a:solidFill>
                          <a:effectLst/>
                          <a:latin typeface="+mn-lt"/>
                          <a:ea typeface="+mn-ea"/>
                          <a:cs typeface="+mn-cs"/>
                          <a:sym typeface="Arial"/>
                        </a:rPr>
                        <a:t>Preserves global budget financial incentives for hospitals to reduce unnecessary care by excluding PAU volumes</a:t>
                      </a:r>
                      <a:endParaRPr lang="en-US" sz="1200" dirty="0"/>
                    </a:p>
                  </a:txBody>
                  <a:tcPr/>
                </a:tc>
                <a:tc>
                  <a:txBody>
                    <a:bodyPr/>
                    <a:lstStyle/>
                    <a:p>
                      <a:r>
                        <a:rPr lang="en-US" sz="1200" dirty="0"/>
                        <a:t>PAU volume is not excluded</a:t>
                      </a:r>
                    </a:p>
                  </a:txBody>
                  <a:tcPr/>
                </a:tc>
                <a:extLst>
                  <a:ext uri="{0D108BD9-81ED-4DB2-BD59-A6C34878D82A}">
                    <a16:rowId xmlns:a16="http://schemas.microsoft.com/office/drawing/2014/main" val="1752935077"/>
                  </a:ext>
                </a:extLst>
              </a:tr>
              <a:tr h="778072">
                <a:tc>
                  <a:txBody>
                    <a:bodyPr/>
                    <a:lstStyle/>
                    <a:p>
                      <a:r>
                        <a:rPr lang="en-US" sz="1400" b="1" dirty="0"/>
                        <a:t>Overlap with Demographic Adjustment </a:t>
                      </a:r>
                    </a:p>
                  </a:txBody>
                  <a:tcPr/>
                </a:tc>
                <a:tc>
                  <a:txBody>
                    <a:bodyPr/>
                    <a:lstStyle/>
                    <a:p>
                      <a:r>
                        <a:rPr lang="en-US" sz="1200" dirty="0"/>
                        <a:t>Focus on true offsetting shifts localizes the adjustment to true changes in market competitive position</a:t>
                      </a:r>
                    </a:p>
                  </a:txBody>
                  <a:tcPr/>
                </a:tc>
                <a:tc>
                  <a:txBody>
                    <a:bodyPr/>
                    <a:lstStyle/>
                    <a:p>
                      <a:r>
                        <a:rPr lang="en-US" sz="1200" dirty="0"/>
                        <a:t>Scoring of all volume changes means demographic impacts are included in market shift calculation</a:t>
                      </a:r>
                    </a:p>
                  </a:txBody>
                  <a:tcPr/>
                </a:tc>
                <a:extLst>
                  <a:ext uri="{0D108BD9-81ED-4DB2-BD59-A6C34878D82A}">
                    <a16:rowId xmlns:a16="http://schemas.microsoft.com/office/drawing/2014/main" val="3279289677"/>
                  </a:ext>
                </a:extLst>
              </a:tr>
              <a:tr h="890312">
                <a:tc>
                  <a:txBody>
                    <a:bodyPr/>
                    <a:lstStyle/>
                    <a:p>
                      <a:r>
                        <a:rPr lang="en-US" sz="1400" b="1" dirty="0"/>
                        <a:t>Funding Factor</a:t>
                      </a:r>
                    </a:p>
                  </a:txBody>
                  <a:tcPr/>
                </a:tc>
                <a:tc>
                  <a:txBody>
                    <a:bodyPr/>
                    <a:lstStyle/>
                    <a:p>
                      <a:r>
                        <a:rPr lang="en-US" sz="1200" dirty="0"/>
                        <a:t>Uses data-derived estimate of service-specific costs to assign variable costs, balancing resource reimbursement with incentives for volume growth</a:t>
                      </a:r>
                    </a:p>
                  </a:txBody>
                  <a:tcPr/>
                </a:tc>
                <a:tc>
                  <a:txBody>
                    <a:bodyPr/>
                    <a:lstStyle/>
                    <a:p>
                      <a:r>
                        <a:rPr lang="en-US" sz="1200" dirty="0"/>
                        <a:t>Uses 80% funding factor</a:t>
                      </a:r>
                    </a:p>
                  </a:txBody>
                  <a:tcPr/>
                </a:tc>
                <a:extLst>
                  <a:ext uri="{0D108BD9-81ED-4DB2-BD59-A6C34878D82A}">
                    <a16:rowId xmlns:a16="http://schemas.microsoft.com/office/drawing/2014/main" val="669638065"/>
                  </a:ext>
                </a:extLst>
              </a:tr>
              <a:tr h="488236">
                <a:tc>
                  <a:txBody>
                    <a:bodyPr/>
                    <a:lstStyle/>
                    <a:p>
                      <a:r>
                        <a:rPr lang="en-US" sz="1400" b="1" dirty="0"/>
                        <a:t>Small Hospitals</a:t>
                      </a:r>
                    </a:p>
                  </a:txBody>
                  <a:tcPr/>
                </a:tc>
                <a:tc>
                  <a:txBody>
                    <a:bodyPr/>
                    <a:lstStyle/>
                    <a:p>
                      <a:r>
                        <a:rPr lang="en-US" sz="1200" dirty="0"/>
                        <a:t>Market shift applied consistently to all hospitals</a:t>
                      </a:r>
                    </a:p>
                  </a:txBody>
                  <a:tcPr/>
                </a:tc>
                <a:tc>
                  <a:txBody>
                    <a:bodyPr/>
                    <a:lstStyle/>
                    <a:p>
                      <a:r>
                        <a:rPr lang="en-US" sz="1200" dirty="0"/>
                        <a:t>Small hospitals with less than 2% of state Medicare payments protected from negative market shift adjustment</a:t>
                      </a:r>
                    </a:p>
                  </a:txBody>
                  <a:tcPr/>
                </a:tc>
                <a:extLst>
                  <a:ext uri="{0D108BD9-81ED-4DB2-BD59-A6C34878D82A}">
                    <a16:rowId xmlns:a16="http://schemas.microsoft.com/office/drawing/2014/main" val="3513741965"/>
                  </a:ext>
                </a:extLst>
              </a:tr>
              <a:tr h="551134">
                <a:tc>
                  <a:txBody>
                    <a:bodyPr/>
                    <a:lstStyle/>
                    <a:p>
                      <a:r>
                        <a:rPr lang="en-US" sz="1400" b="1" dirty="0"/>
                        <a:t>Shift Calculation</a:t>
                      </a:r>
                    </a:p>
                  </a:txBody>
                  <a:tcPr/>
                </a:tc>
                <a:tc>
                  <a:txBody>
                    <a:bodyPr/>
                    <a:lstStyle/>
                    <a:p>
                      <a:r>
                        <a:rPr lang="en-US" sz="1200" dirty="0"/>
                        <a:t>Shift calculated based on ECMADs</a:t>
                      </a:r>
                    </a:p>
                  </a:txBody>
                  <a:tcPr/>
                </a:tc>
                <a:tc>
                  <a:txBody>
                    <a:bodyPr/>
                    <a:lstStyle/>
                    <a:p>
                      <a:r>
                        <a:rPr lang="en-US" sz="1200" dirty="0"/>
                        <a:t>Shift calculated based on average of weights and payments</a:t>
                      </a:r>
                    </a:p>
                  </a:txBody>
                  <a:tcPr/>
                </a:tc>
                <a:extLst>
                  <a:ext uri="{0D108BD9-81ED-4DB2-BD59-A6C34878D82A}">
                    <a16:rowId xmlns:a16="http://schemas.microsoft.com/office/drawing/2014/main" val="2332647706"/>
                  </a:ext>
                </a:extLst>
              </a:tr>
            </a:tbl>
          </a:graphicData>
        </a:graphic>
      </p:graphicFrame>
      <p:sp>
        <p:nvSpPr>
          <p:cNvPr id="3" name="Slide Number Placeholder 2">
            <a:extLst>
              <a:ext uri="{FF2B5EF4-FFF2-40B4-BE49-F238E27FC236}">
                <a16:creationId xmlns:a16="http://schemas.microsoft.com/office/drawing/2014/main" id="{76B4A9C8-4B9B-E832-2FDC-E4D6047DA7BB}"/>
              </a:ext>
            </a:extLst>
          </p:cNvPr>
          <p:cNvSpPr>
            <a:spLocks noGrp="1"/>
          </p:cNvSpPr>
          <p:nvPr>
            <p:ph type="sldNum" idx="12"/>
          </p:nvPr>
        </p:nvSpPr>
        <p:spPr>
          <a:xfrm>
            <a:off x="11512550" y="6213474"/>
            <a:ext cx="577850" cy="365125"/>
          </a:xfrm>
        </p:spPr>
        <p:txBody>
          <a:bodyPr/>
          <a:lstStyle/>
          <a:p>
            <a:pPr marL="0" lvl="0" indent="0" algn="r" rtl="0">
              <a:spcBef>
                <a:spcPts val="0"/>
              </a:spcBef>
              <a:spcAft>
                <a:spcPts val="0"/>
              </a:spcAft>
              <a:buNone/>
            </a:pPr>
            <a:fld id="{00000000-1234-1234-1234-123412341234}" type="slidenum">
              <a:rPr lang="en-US" smtClean="0"/>
              <a:t>10</a:t>
            </a:fld>
            <a:endParaRPr lang="en-US" dirty="0"/>
          </a:p>
        </p:txBody>
      </p:sp>
    </p:spTree>
    <p:extLst>
      <p:ext uri="{BB962C8B-B14F-4D97-AF65-F5344CB8AC3E}">
        <p14:creationId xmlns:p14="http://schemas.microsoft.com/office/powerpoint/2010/main" val="2750815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1CF2D-733D-58D6-C595-C385AFFF598F}"/>
              </a:ext>
            </a:extLst>
          </p:cNvPr>
          <p:cNvSpPr>
            <a:spLocks noGrp="1"/>
          </p:cNvSpPr>
          <p:nvPr>
            <p:ph type="title"/>
          </p:nvPr>
        </p:nvSpPr>
        <p:spPr/>
        <p:txBody>
          <a:bodyPr/>
          <a:lstStyle/>
          <a:p>
            <a:r>
              <a:rPr lang="en-US" dirty="0"/>
              <a:t>Impact of Removing Medicare from Market Shift</a:t>
            </a:r>
          </a:p>
        </p:txBody>
      </p:sp>
      <p:sp>
        <p:nvSpPr>
          <p:cNvPr id="3" name="Slide Number Placeholder 2">
            <a:extLst>
              <a:ext uri="{FF2B5EF4-FFF2-40B4-BE49-F238E27FC236}">
                <a16:creationId xmlns:a16="http://schemas.microsoft.com/office/drawing/2014/main" id="{0F290B26-ED2F-8695-8C28-927C61368E0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dirty="0"/>
          </a:p>
        </p:txBody>
      </p:sp>
      <p:sp>
        <p:nvSpPr>
          <p:cNvPr id="4" name="Picture Placeholder 3">
            <a:extLst>
              <a:ext uri="{FF2B5EF4-FFF2-40B4-BE49-F238E27FC236}">
                <a16:creationId xmlns:a16="http://schemas.microsoft.com/office/drawing/2014/main" id="{4990476B-FC1F-A172-76F7-B6DC951D7815}"/>
              </a:ext>
            </a:extLst>
          </p:cNvPr>
          <p:cNvSpPr>
            <a:spLocks noGrp="1"/>
          </p:cNvSpPr>
          <p:nvPr>
            <p:ph type="pic" idx="2"/>
          </p:nvPr>
        </p:nvSpPr>
        <p:spPr/>
        <p:txBody>
          <a:bodyPr/>
          <a:lstStyle/>
          <a:p>
            <a:r>
              <a:rPr lang="en-US" sz="2000" dirty="0"/>
              <a:t>Market Shift Algorithm comparing CY25 and CY24 with Medicare patients excluded</a:t>
            </a:r>
          </a:p>
          <a:p>
            <a:pPr lvl="1"/>
            <a:r>
              <a:rPr lang="en-US" sz="2000" dirty="0"/>
              <a:t>Total MSA with Medicare - $6.5M</a:t>
            </a:r>
          </a:p>
          <a:p>
            <a:pPr lvl="1"/>
            <a:r>
              <a:rPr lang="en-US" sz="2000" dirty="0"/>
              <a:t>Total MSA without Medicare - $3.8M</a:t>
            </a:r>
          </a:p>
          <a:p>
            <a:r>
              <a:rPr lang="en-US" sz="2000" dirty="0"/>
              <a:t>Differential impact across service lines</a:t>
            </a:r>
          </a:p>
          <a:p>
            <a:r>
              <a:rPr lang="en-US" sz="2000" dirty="0"/>
              <a:t>Note market shift associated with Medicare FFS patients will be accounted for by CMMI HGB market shift adjustment</a:t>
            </a:r>
          </a:p>
          <a:p>
            <a:endParaRPr lang="en-US" dirty="0"/>
          </a:p>
        </p:txBody>
      </p:sp>
      <p:pic>
        <p:nvPicPr>
          <p:cNvPr id="6" name="Picture 5">
            <a:extLst>
              <a:ext uri="{FF2B5EF4-FFF2-40B4-BE49-F238E27FC236}">
                <a16:creationId xmlns:a16="http://schemas.microsoft.com/office/drawing/2014/main" id="{8FC04FB6-AE16-DDBC-9C8B-1F3B3E601A28}"/>
              </a:ext>
            </a:extLst>
          </p:cNvPr>
          <p:cNvPicPr>
            <a:picLocks noChangeAspect="1"/>
          </p:cNvPicPr>
          <p:nvPr/>
        </p:nvPicPr>
        <p:blipFill>
          <a:blip r:embed="rId2"/>
          <a:stretch>
            <a:fillRect/>
          </a:stretch>
        </p:blipFill>
        <p:spPr>
          <a:xfrm>
            <a:off x="879480" y="3429000"/>
            <a:ext cx="10083087" cy="1516726"/>
          </a:xfrm>
          <a:prstGeom prst="rect">
            <a:avLst/>
          </a:prstGeom>
        </p:spPr>
      </p:pic>
      <p:graphicFrame>
        <p:nvGraphicFramePr>
          <p:cNvPr id="9" name="Table 8">
            <a:extLst>
              <a:ext uri="{FF2B5EF4-FFF2-40B4-BE49-F238E27FC236}">
                <a16:creationId xmlns:a16="http://schemas.microsoft.com/office/drawing/2014/main" id="{1020D6BA-A7E3-7225-6202-3D0633EC9976}"/>
              </a:ext>
            </a:extLst>
          </p:cNvPr>
          <p:cNvGraphicFramePr>
            <a:graphicFrameLocks noGrp="1"/>
          </p:cNvGraphicFramePr>
          <p:nvPr/>
        </p:nvGraphicFramePr>
        <p:xfrm>
          <a:off x="879480" y="5137306"/>
          <a:ext cx="4744080" cy="969296"/>
        </p:xfrm>
        <a:graphic>
          <a:graphicData uri="http://schemas.openxmlformats.org/drawingml/2006/table">
            <a:tbl>
              <a:tblPr/>
              <a:tblGrid>
                <a:gridCol w="1566852">
                  <a:extLst>
                    <a:ext uri="{9D8B030D-6E8A-4147-A177-3AD203B41FA5}">
                      <a16:colId xmlns:a16="http://schemas.microsoft.com/office/drawing/2014/main" val="616761155"/>
                    </a:ext>
                  </a:extLst>
                </a:gridCol>
                <a:gridCol w="1682915">
                  <a:extLst>
                    <a:ext uri="{9D8B030D-6E8A-4147-A177-3AD203B41FA5}">
                      <a16:colId xmlns:a16="http://schemas.microsoft.com/office/drawing/2014/main" val="2297490776"/>
                    </a:ext>
                  </a:extLst>
                </a:gridCol>
                <a:gridCol w="1494313">
                  <a:extLst>
                    <a:ext uri="{9D8B030D-6E8A-4147-A177-3AD203B41FA5}">
                      <a16:colId xmlns:a16="http://schemas.microsoft.com/office/drawing/2014/main" val="1482764166"/>
                    </a:ext>
                  </a:extLst>
                </a:gridCol>
              </a:tblGrid>
              <a:tr h="291116">
                <a:tc>
                  <a:txBody>
                    <a:bodyPr/>
                    <a:lstStyle/>
                    <a:p>
                      <a:pPr algn="l" fontAlgn="b">
                        <a:buNone/>
                      </a:pPr>
                      <a:r>
                        <a:rPr lang="en-US" sz="1100" b="1" i="0" u="none" strike="noStrike">
                          <a:solidFill>
                            <a:srgbClr val="000000"/>
                          </a:solidFill>
                          <a:effectLst/>
                          <a:latin typeface="Aptos Narrow" panose="020B0004020202020204" pitchFamily="34" charset="0"/>
                        </a:rPr>
                        <a:t> </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ctr" fontAlgn="b">
                        <a:buNone/>
                      </a:pPr>
                      <a:r>
                        <a:rPr lang="en-US" sz="1100" b="1" i="0" u="none" strike="noStrike">
                          <a:solidFill>
                            <a:srgbClr val="000000"/>
                          </a:solidFill>
                          <a:effectLst/>
                          <a:latin typeface="Aptos Narrow" panose="020B0004020202020204" pitchFamily="34" charset="0"/>
                        </a:rPr>
                        <a:t>With Medicare</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ctr" fontAlgn="b">
                        <a:buNone/>
                      </a:pPr>
                      <a:r>
                        <a:rPr lang="en-US" sz="1100" b="1" i="0" u="none" strike="noStrike">
                          <a:solidFill>
                            <a:srgbClr val="000000"/>
                          </a:solidFill>
                          <a:effectLst/>
                          <a:latin typeface="Aptos Narrow" panose="020B0004020202020204" pitchFamily="34" charset="0"/>
                        </a:rPr>
                        <a:t>Without Medicare</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extLst>
                  <a:ext uri="{0D108BD9-81ED-4DB2-BD59-A6C34878D82A}">
                    <a16:rowId xmlns:a16="http://schemas.microsoft.com/office/drawing/2014/main" val="3837376713"/>
                  </a:ext>
                </a:extLst>
              </a:tr>
              <a:tr h="291116">
                <a:tc>
                  <a:txBody>
                    <a:bodyPr/>
                    <a:lstStyle/>
                    <a:p>
                      <a:pPr algn="l" fontAlgn="b">
                        <a:buNone/>
                      </a:pPr>
                      <a:r>
                        <a:rPr lang="en-US" sz="1100" b="1" i="0" u="none" strike="noStrike" dirty="0">
                          <a:solidFill>
                            <a:srgbClr val="000000"/>
                          </a:solidFill>
                          <a:effectLst/>
                          <a:latin typeface="Aptos Narrow" panose="020B0004020202020204" pitchFamily="34" charset="0"/>
                        </a:rPr>
                        <a:t>Average Hospital MSA (absolute value)</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l" fontAlgn="b">
                        <a:buNone/>
                      </a:pPr>
                      <a:r>
                        <a:rPr lang="en-US" sz="1100" b="1" i="0" u="none" strike="noStrike">
                          <a:solidFill>
                            <a:srgbClr val="000000"/>
                          </a:solidFill>
                          <a:effectLst/>
                          <a:latin typeface="Aptos Narrow" panose="020B0004020202020204" pitchFamily="34" charset="0"/>
                        </a:rPr>
                        <a:t> $                        2,969,389 </a:t>
                      </a:r>
                    </a:p>
                  </a:txBody>
                  <a:tcPr marL="800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Aptos Narrow" panose="020B0004020202020204" pitchFamily="34" charset="0"/>
                        </a:rPr>
                        <a:t> $                 2,307,890 </a:t>
                      </a:r>
                    </a:p>
                  </a:txBody>
                  <a:tcPr marL="800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6089833"/>
                  </a:ext>
                </a:extLst>
              </a:tr>
              <a:tr h="291116">
                <a:tc>
                  <a:txBody>
                    <a:bodyPr/>
                    <a:lstStyle/>
                    <a:p>
                      <a:pPr algn="l" fontAlgn="b">
                        <a:buNone/>
                      </a:pPr>
                      <a:r>
                        <a:rPr lang="en-US" sz="1100" b="1" i="0" u="none" strike="noStrike" dirty="0">
                          <a:solidFill>
                            <a:srgbClr val="000000"/>
                          </a:solidFill>
                          <a:effectLst/>
                          <a:latin typeface="Aptos Narrow" panose="020B0004020202020204" pitchFamily="34" charset="0"/>
                        </a:rPr>
                        <a:t>Median Hospital MSA (absolute value)</a:t>
                      </a:r>
                    </a:p>
                  </a:txBody>
                  <a:tcPr marL="38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l" fontAlgn="b">
                        <a:buNone/>
                      </a:pPr>
                      <a:r>
                        <a:rPr lang="en-US" sz="1100" b="1" i="0" u="none" strike="noStrike">
                          <a:solidFill>
                            <a:srgbClr val="000000"/>
                          </a:solidFill>
                          <a:effectLst/>
                          <a:latin typeface="Aptos Narrow" panose="020B0004020202020204" pitchFamily="34" charset="0"/>
                        </a:rPr>
                        <a:t> $                        2,261,460 </a:t>
                      </a:r>
                    </a:p>
                  </a:txBody>
                  <a:tcPr marL="800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Aptos Narrow" panose="020B0004020202020204" pitchFamily="34" charset="0"/>
                        </a:rPr>
                        <a:t> $                 1,466,731 </a:t>
                      </a:r>
                    </a:p>
                  </a:txBody>
                  <a:tcPr marL="80010" marR="3810" marT="38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8115731"/>
                  </a:ext>
                </a:extLst>
              </a:tr>
            </a:tbl>
          </a:graphicData>
        </a:graphic>
      </p:graphicFrame>
    </p:spTree>
    <p:extLst>
      <p:ext uri="{BB962C8B-B14F-4D97-AF65-F5344CB8AC3E}">
        <p14:creationId xmlns:p14="http://schemas.microsoft.com/office/powerpoint/2010/main" val="4088610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48810-E457-5F9D-775E-37420A12D73C}"/>
              </a:ext>
            </a:extLst>
          </p:cNvPr>
          <p:cNvSpPr>
            <a:spLocks noGrp="1"/>
          </p:cNvSpPr>
          <p:nvPr>
            <p:ph type="title"/>
          </p:nvPr>
        </p:nvSpPr>
        <p:spPr/>
        <p:txBody>
          <a:bodyPr/>
          <a:lstStyle/>
          <a:p>
            <a:r>
              <a:rPr lang="en-US" sz="2000" dirty="0"/>
              <a:t>Hospital MSA Comparing CY25 and CY24, with and without Medicare</a:t>
            </a:r>
            <a:br>
              <a:rPr lang="en-US" dirty="0"/>
            </a:br>
            <a:endParaRPr lang="en-US" dirty="0"/>
          </a:p>
        </p:txBody>
      </p:sp>
      <p:sp>
        <p:nvSpPr>
          <p:cNvPr id="3" name="Slide Number Placeholder 2">
            <a:extLst>
              <a:ext uri="{FF2B5EF4-FFF2-40B4-BE49-F238E27FC236}">
                <a16:creationId xmlns:a16="http://schemas.microsoft.com/office/drawing/2014/main" id="{2BD6EF7A-747D-50A1-DAAF-A2756E8DCD4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graphicFrame>
        <p:nvGraphicFramePr>
          <p:cNvPr id="7" name="Chart 6">
            <a:extLst>
              <a:ext uri="{FF2B5EF4-FFF2-40B4-BE49-F238E27FC236}">
                <a16:creationId xmlns:a16="http://schemas.microsoft.com/office/drawing/2014/main" id="{75127A71-9433-1856-086D-D726CF8195B8}"/>
              </a:ext>
            </a:extLst>
          </p:cNvPr>
          <p:cNvGraphicFramePr>
            <a:graphicFrameLocks/>
          </p:cNvGraphicFramePr>
          <p:nvPr/>
        </p:nvGraphicFramePr>
        <p:xfrm>
          <a:off x="499622" y="1065230"/>
          <a:ext cx="10988106" cy="46191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73304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1E638-1076-1ACF-9F87-F41D2BBA9D5A}"/>
              </a:ext>
            </a:extLst>
          </p:cNvPr>
          <p:cNvSpPr>
            <a:spLocks noGrp="1"/>
          </p:cNvSpPr>
          <p:nvPr>
            <p:ph type="title"/>
          </p:nvPr>
        </p:nvSpPr>
        <p:spPr/>
        <p:txBody>
          <a:bodyPr/>
          <a:lstStyle/>
          <a:p>
            <a:r>
              <a:rPr lang="en-US" sz="2000" dirty="0"/>
              <a:t>Service Line MSA Comparing CY25 and CY24, with and without Medicare</a:t>
            </a:r>
          </a:p>
        </p:txBody>
      </p:sp>
      <p:sp>
        <p:nvSpPr>
          <p:cNvPr id="3" name="Slide Number Placeholder 2">
            <a:extLst>
              <a:ext uri="{FF2B5EF4-FFF2-40B4-BE49-F238E27FC236}">
                <a16:creationId xmlns:a16="http://schemas.microsoft.com/office/drawing/2014/main" id="{3704271A-C0AA-CCBB-0C7C-727289BDDF0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graphicFrame>
        <p:nvGraphicFramePr>
          <p:cNvPr id="5" name="Chart 4">
            <a:extLst>
              <a:ext uri="{FF2B5EF4-FFF2-40B4-BE49-F238E27FC236}">
                <a16:creationId xmlns:a16="http://schemas.microsoft.com/office/drawing/2014/main" id="{E6165008-87C1-C8C8-9F29-59FC67CCFE68}"/>
              </a:ext>
            </a:extLst>
          </p:cNvPr>
          <p:cNvGraphicFramePr>
            <a:graphicFrameLocks/>
          </p:cNvGraphicFramePr>
          <p:nvPr/>
        </p:nvGraphicFramePr>
        <p:xfrm>
          <a:off x="617793" y="1242949"/>
          <a:ext cx="11196256" cy="43342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52045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D69B9-D343-BE53-1864-0A07FED87807}"/>
              </a:ext>
            </a:extLst>
          </p:cNvPr>
          <p:cNvSpPr>
            <a:spLocks noGrp="1"/>
          </p:cNvSpPr>
          <p:nvPr>
            <p:ph type="title"/>
          </p:nvPr>
        </p:nvSpPr>
        <p:spPr/>
        <p:txBody>
          <a:bodyPr/>
          <a:lstStyle/>
          <a:p>
            <a:r>
              <a:rPr lang="en-US" dirty="0"/>
              <a:t>Service Line Volume Changes</a:t>
            </a:r>
          </a:p>
        </p:txBody>
      </p:sp>
      <p:sp>
        <p:nvSpPr>
          <p:cNvPr id="3" name="Slide Number Placeholder 2">
            <a:extLst>
              <a:ext uri="{FF2B5EF4-FFF2-40B4-BE49-F238E27FC236}">
                <a16:creationId xmlns:a16="http://schemas.microsoft.com/office/drawing/2014/main" id="{5B5BF2A6-EAC6-0B08-6EAC-C982C7423B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pic>
        <p:nvPicPr>
          <p:cNvPr id="6" name="Picture 5">
            <a:extLst>
              <a:ext uri="{FF2B5EF4-FFF2-40B4-BE49-F238E27FC236}">
                <a16:creationId xmlns:a16="http://schemas.microsoft.com/office/drawing/2014/main" id="{4CAD8EBC-3235-3C4A-F4CD-BE1800F63085}"/>
              </a:ext>
            </a:extLst>
          </p:cNvPr>
          <p:cNvPicPr>
            <a:picLocks noChangeAspect="1"/>
          </p:cNvPicPr>
          <p:nvPr/>
        </p:nvPicPr>
        <p:blipFill>
          <a:blip r:embed="rId2"/>
          <a:stretch>
            <a:fillRect/>
          </a:stretch>
        </p:blipFill>
        <p:spPr>
          <a:xfrm>
            <a:off x="330682" y="1000325"/>
            <a:ext cx="11530635" cy="1198817"/>
          </a:xfrm>
          <a:prstGeom prst="rect">
            <a:avLst/>
          </a:prstGeom>
        </p:spPr>
      </p:pic>
      <p:graphicFrame>
        <p:nvGraphicFramePr>
          <p:cNvPr id="8" name="Chart 7">
            <a:extLst>
              <a:ext uri="{FF2B5EF4-FFF2-40B4-BE49-F238E27FC236}">
                <a16:creationId xmlns:a16="http://schemas.microsoft.com/office/drawing/2014/main" id="{3A511F01-DA1C-6162-15BC-4622C11F82EF}"/>
              </a:ext>
            </a:extLst>
          </p:cNvPr>
          <p:cNvGraphicFramePr>
            <a:graphicFrameLocks/>
          </p:cNvGraphicFramePr>
          <p:nvPr/>
        </p:nvGraphicFramePr>
        <p:xfrm>
          <a:off x="258404" y="2256191"/>
          <a:ext cx="6429990" cy="36014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E220B8B2-E740-4E87-8FF0-1DBF78AB151B}"/>
              </a:ext>
            </a:extLst>
          </p:cNvPr>
          <p:cNvGraphicFramePr>
            <a:graphicFrameLocks/>
          </p:cNvGraphicFramePr>
          <p:nvPr/>
        </p:nvGraphicFramePr>
        <p:xfrm>
          <a:off x="6740013" y="2256190"/>
          <a:ext cx="5121304" cy="36014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09765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8AE3-F5CE-3207-7674-6631B2522CAF}"/>
              </a:ext>
            </a:extLst>
          </p:cNvPr>
          <p:cNvSpPr>
            <a:spLocks noGrp="1"/>
          </p:cNvSpPr>
          <p:nvPr>
            <p:ph type="title"/>
          </p:nvPr>
        </p:nvSpPr>
        <p:spPr/>
        <p:txBody>
          <a:bodyPr/>
          <a:lstStyle/>
          <a:p>
            <a:r>
              <a:rPr lang="en-US" dirty="0"/>
              <a:t>Low Volume Service Lines</a:t>
            </a:r>
          </a:p>
        </p:txBody>
      </p:sp>
      <p:sp>
        <p:nvSpPr>
          <p:cNvPr id="3" name="Slide Number Placeholder 2">
            <a:extLst>
              <a:ext uri="{FF2B5EF4-FFF2-40B4-BE49-F238E27FC236}">
                <a16:creationId xmlns:a16="http://schemas.microsoft.com/office/drawing/2014/main" id="{F6F7D3F4-1E4F-664F-5CF0-C0AC3DDF2C8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
        <p:nvSpPr>
          <p:cNvPr id="4" name="Picture Placeholder 3">
            <a:extLst>
              <a:ext uri="{FF2B5EF4-FFF2-40B4-BE49-F238E27FC236}">
                <a16:creationId xmlns:a16="http://schemas.microsoft.com/office/drawing/2014/main" id="{0DBF639C-74BA-D113-AA5C-C86CFA377F42}"/>
              </a:ext>
            </a:extLst>
          </p:cNvPr>
          <p:cNvSpPr>
            <a:spLocks noGrp="1"/>
          </p:cNvSpPr>
          <p:nvPr>
            <p:ph type="pic" idx="2"/>
          </p:nvPr>
        </p:nvSpPr>
        <p:spPr/>
        <p:txBody>
          <a:bodyPr>
            <a:normAutofit fontScale="77500" lnSpcReduction="20000"/>
          </a:bodyPr>
          <a:lstStyle/>
          <a:p>
            <a:r>
              <a:rPr lang="en-US" dirty="0"/>
              <a:t>December 2025 Market Shift Recommendation: </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r>
              <a:rPr lang="en-US" dirty="0"/>
              <a:t>After removing Medicare patients 17 service lines have 20% or more of geographies with fewer than 10 patients</a:t>
            </a:r>
          </a:p>
          <a:p>
            <a:pPr lvl="1"/>
            <a:r>
              <a:rPr lang="en-US" sz="2800" dirty="0"/>
              <a:t>Psychiatry IP, Pulmonary, Cardiology, Urology, Ophthalmology, </a:t>
            </a:r>
            <a:r>
              <a:rPr lang="en-US" sz="2800" dirty="0" err="1"/>
              <a:t>Unassigned_IP</a:t>
            </a:r>
            <a:r>
              <a:rPr lang="en-US" sz="2800" dirty="0"/>
              <a:t> at zip code level</a:t>
            </a:r>
          </a:p>
          <a:p>
            <a:pPr lvl="1"/>
            <a:r>
              <a:rPr lang="en-US" sz="2800" dirty="0" err="1"/>
              <a:t>Rehabilitation_IP</a:t>
            </a:r>
            <a:r>
              <a:rPr lang="en-US" sz="2800" dirty="0"/>
              <a:t>, Vascular Surgery, Spinal Surgery, Injuries/Complications, Urological Surgery, ENT Surgery, Gynecological Surgery, Ventilator Support, Ophthalmologic Surgery, Transplant Surgery at county level</a:t>
            </a:r>
          </a:p>
        </p:txBody>
      </p:sp>
      <p:pic>
        <p:nvPicPr>
          <p:cNvPr id="6" name="Picture 5">
            <a:extLst>
              <a:ext uri="{FF2B5EF4-FFF2-40B4-BE49-F238E27FC236}">
                <a16:creationId xmlns:a16="http://schemas.microsoft.com/office/drawing/2014/main" id="{20D8B506-2ED1-485C-A228-D97113FE2B66}"/>
              </a:ext>
            </a:extLst>
          </p:cNvPr>
          <p:cNvPicPr>
            <a:picLocks noChangeAspect="1"/>
          </p:cNvPicPr>
          <p:nvPr/>
        </p:nvPicPr>
        <p:blipFill>
          <a:blip r:embed="rId2"/>
          <a:stretch>
            <a:fillRect/>
          </a:stretch>
        </p:blipFill>
        <p:spPr>
          <a:xfrm>
            <a:off x="2761098" y="1708072"/>
            <a:ext cx="6585065" cy="1987278"/>
          </a:xfrm>
          <a:prstGeom prst="rect">
            <a:avLst/>
          </a:prstGeom>
        </p:spPr>
      </p:pic>
    </p:spTree>
    <p:extLst>
      <p:ext uri="{BB962C8B-B14F-4D97-AF65-F5344CB8AC3E}">
        <p14:creationId xmlns:p14="http://schemas.microsoft.com/office/powerpoint/2010/main" val="3509551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8165C-D9DF-9E22-32C5-491FF0DB907D}"/>
              </a:ext>
            </a:extLst>
          </p:cNvPr>
          <p:cNvSpPr>
            <a:spLocks noGrp="1"/>
          </p:cNvSpPr>
          <p:nvPr>
            <p:ph type="title"/>
          </p:nvPr>
        </p:nvSpPr>
        <p:spPr/>
        <p:txBody>
          <a:bodyPr/>
          <a:lstStyle/>
          <a:p>
            <a:r>
              <a:rPr lang="en-US" dirty="0"/>
              <a:t>Low Volume Service Lines (cont.)</a:t>
            </a:r>
          </a:p>
        </p:txBody>
      </p:sp>
      <p:sp>
        <p:nvSpPr>
          <p:cNvPr id="3" name="Slide Number Placeholder 2">
            <a:extLst>
              <a:ext uri="{FF2B5EF4-FFF2-40B4-BE49-F238E27FC236}">
                <a16:creationId xmlns:a16="http://schemas.microsoft.com/office/drawing/2014/main" id="{80D6FB8E-B4F0-22E3-EECF-D02DCB4296F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
        <p:nvSpPr>
          <p:cNvPr id="4" name="Picture Placeholder 3">
            <a:extLst>
              <a:ext uri="{FF2B5EF4-FFF2-40B4-BE49-F238E27FC236}">
                <a16:creationId xmlns:a16="http://schemas.microsoft.com/office/drawing/2014/main" id="{C67727DF-4168-614F-181C-D66117E2236B}"/>
              </a:ext>
            </a:extLst>
          </p:cNvPr>
          <p:cNvSpPr>
            <a:spLocks noGrp="1"/>
          </p:cNvSpPr>
          <p:nvPr>
            <p:ph type="pic" idx="2"/>
          </p:nvPr>
        </p:nvSpPr>
        <p:spPr>
          <a:xfrm>
            <a:off x="961924" y="1087655"/>
            <a:ext cx="10449787" cy="4923001"/>
          </a:xfrm>
        </p:spPr>
        <p:txBody>
          <a:bodyPr>
            <a:normAutofit/>
          </a:bodyPr>
          <a:lstStyle/>
          <a:p>
            <a:r>
              <a:rPr lang="en-US" dirty="0"/>
              <a:t>Carve-out will further reduce volumes included in GBR and market shift</a:t>
            </a:r>
          </a:p>
          <a:p>
            <a:r>
              <a:rPr lang="en-US" dirty="0"/>
              <a:t>Options</a:t>
            </a:r>
          </a:p>
          <a:p>
            <a:pPr lvl="1"/>
            <a:r>
              <a:rPr lang="en-US" dirty="0"/>
              <a:t>Geographic Aggregation – use county instead of zip code</a:t>
            </a:r>
          </a:p>
          <a:p>
            <a:pPr lvl="1"/>
            <a:r>
              <a:rPr lang="en-US" dirty="0"/>
              <a:t>Service Line Aggregation – combine with other service lines or add to General Surgery / General Medicine</a:t>
            </a:r>
          </a:p>
          <a:p>
            <a:pPr lvl="1"/>
            <a:r>
              <a:rPr lang="en-US" dirty="0"/>
              <a:t>Exclude from Market Shift and use Out of State methodology*</a:t>
            </a:r>
          </a:p>
          <a:p>
            <a:pPr lvl="2"/>
            <a:r>
              <a:rPr lang="en-US" dirty="0"/>
              <a:t>*volume would also be excluded from % revenue under GBR</a:t>
            </a:r>
          </a:p>
          <a:p>
            <a:pPr lvl="1"/>
            <a:r>
              <a:rPr lang="en-US" dirty="0"/>
              <a:t>Leave unchanged</a:t>
            </a:r>
          </a:p>
        </p:txBody>
      </p:sp>
    </p:spTree>
    <p:extLst>
      <p:ext uri="{BB962C8B-B14F-4D97-AF65-F5344CB8AC3E}">
        <p14:creationId xmlns:p14="http://schemas.microsoft.com/office/powerpoint/2010/main" val="597232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4FFCD-7523-4516-201A-EFBC7A39E6F2}"/>
              </a:ext>
            </a:extLst>
          </p:cNvPr>
          <p:cNvSpPr>
            <a:spLocks noGrp="1"/>
          </p:cNvSpPr>
          <p:nvPr>
            <p:ph type="title"/>
          </p:nvPr>
        </p:nvSpPr>
        <p:spPr/>
        <p:txBody>
          <a:bodyPr/>
          <a:lstStyle/>
          <a:p>
            <a:r>
              <a:rPr lang="en-US" dirty="0"/>
              <a:t>Timing for Market Shift</a:t>
            </a:r>
          </a:p>
        </p:txBody>
      </p:sp>
      <p:sp>
        <p:nvSpPr>
          <p:cNvPr id="3" name="Slide Number Placeholder 2">
            <a:extLst>
              <a:ext uri="{FF2B5EF4-FFF2-40B4-BE49-F238E27FC236}">
                <a16:creationId xmlns:a16="http://schemas.microsoft.com/office/drawing/2014/main" id="{AA867227-3721-DA84-F35A-B3A34F1D981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
        <p:nvSpPr>
          <p:cNvPr id="4" name="Picture Placeholder 3">
            <a:extLst>
              <a:ext uri="{FF2B5EF4-FFF2-40B4-BE49-F238E27FC236}">
                <a16:creationId xmlns:a16="http://schemas.microsoft.com/office/drawing/2014/main" id="{19C8AE17-1976-BFAD-3F66-49DBBBD3B6B3}"/>
              </a:ext>
            </a:extLst>
          </p:cNvPr>
          <p:cNvSpPr>
            <a:spLocks noGrp="1"/>
          </p:cNvSpPr>
          <p:nvPr>
            <p:ph type="pic" idx="2"/>
          </p:nvPr>
        </p:nvSpPr>
        <p:spPr>
          <a:xfrm>
            <a:off x="471778" y="954733"/>
            <a:ext cx="11227242" cy="5313145"/>
          </a:xfrm>
        </p:spPr>
        <p:txBody>
          <a:bodyPr/>
          <a:lstStyle/>
          <a:p>
            <a:pPr marL="50800" indent="0">
              <a:buNone/>
            </a:pPr>
            <a:endParaRPr lang="en-US" dirty="0"/>
          </a:p>
        </p:txBody>
      </p:sp>
      <p:graphicFrame>
        <p:nvGraphicFramePr>
          <p:cNvPr id="6" name="Table 5">
            <a:extLst>
              <a:ext uri="{FF2B5EF4-FFF2-40B4-BE49-F238E27FC236}">
                <a16:creationId xmlns:a16="http://schemas.microsoft.com/office/drawing/2014/main" id="{3FAC6173-EB94-912C-6EC0-233597C1E728}"/>
              </a:ext>
            </a:extLst>
          </p:cNvPr>
          <p:cNvGraphicFramePr>
            <a:graphicFrameLocks noGrp="1"/>
          </p:cNvGraphicFramePr>
          <p:nvPr/>
        </p:nvGraphicFramePr>
        <p:xfrm>
          <a:off x="471778" y="954734"/>
          <a:ext cx="11111823" cy="4366348"/>
        </p:xfrm>
        <a:graphic>
          <a:graphicData uri="http://schemas.openxmlformats.org/drawingml/2006/table">
            <a:tbl>
              <a:tblPr/>
              <a:tblGrid>
                <a:gridCol w="2265662">
                  <a:extLst>
                    <a:ext uri="{9D8B030D-6E8A-4147-A177-3AD203B41FA5}">
                      <a16:colId xmlns:a16="http://schemas.microsoft.com/office/drawing/2014/main" val="953321677"/>
                    </a:ext>
                  </a:extLst>
                </a:gridCol>
                <a:gridCol w="2741009">
                  <a:extLst>
                    <a:ext uri="{9D8B030D-6E8A-4147-A177-3AD203B41FA5}">
                      <a16:colId xmlns:a16="http://schemas.microsoft.com/office/drawing/2014/main" val="483968707"/>
                    </a:ext>
                  </a:extLst>
                </a:gridCol>
                <a:gridCol w="3207640">
                  <a:extLst>
                    <a:ext uri="{9D8B030D-6E8A-4147-A177-3AD203B41FA5}">
                      <a16:colId xmlns:a16="http://schemas.microsoft.com/office/drawing/2014/main" val="2872562581"/>
                    </a:ext>
                  </a:extLst>
                </a:gridCol>
                <a:gridCol w="2897512">
                  <a:extLst>
                    <a:ext uri="{9D8B030D-6E8A-4147-A177-3AD203B41FA5}">
                      <a16:colId xmlns:a16="http://schemas.microsoft.com/office/drawing/2014/main" val="153115410"/>
                    </a:ext>
                  </a:extLst>
                </a:gridCol>
              </a:tblGrid>
              <a:tr h="954644">
                <a:tc>
                  <a:txBody>
                    <a:bodyPr/>
                    <a:lstStyle/>
                    <a:p>
                      <a:pPr fontAlgn="b">
                        <a:buNone/>
                      </a:pPr>
                      <a:r>
                        <a:rPr lang="en-US" sz="1300">
                          <a:effectLst/>
                        </a:rPr>
                        <a:t> </a:t>
                      </a:r>
                    </a:p>
                  </a:txBody>
                  <a:tcPr marL="89724" marR="170475" marT="89724" marB="44862" anchor="b">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dirty="0">
                          <a:ln>
                            <a:noFill/>
                          </a:ln>
                          <a:solidFill>
                            <a:srgbClr val="000000"/>
                          </a:solidFill>
                          <a:effectLst/>
                          <a:uLnTx/>
                          <a:uFillTx/>
                          <a:latin typeface="Arial" panose="020B0604020202020204" pitchFamily="34" charset="0"/>
                          <a:ea typeface="+mn-ea"/>
                          <a:cs typeface="+mn-cs"/>
                          <a:sym typeface="Arial"/>
                        </a:rPr>
                        <a:t>RY 2028 Full Year Market Shift</a:t>
                      </a:r>
                      <a:endParaRPr kumimoji="0" lang="en-US" sz="1300" b="0" i="0" u="none" strike="noStrike" kern="0" cap="none" spc="0" normalizeH="0" baseline="0" noProof="0" dirty="0">
                        <a:ln>
                          <a:noFill/>
                        </a:ln>
                        <a:solidFill>
                          <a:srgbClr val="003889"/>
                        </a:solidFill>
                        <a:effectLst/>
                        <a:uLnTx/>
                        <a:uFillTx/>
                        <a:latin typeface="+mn-lt"/>
                        <a:ea typeface="+mn-ea"/>
                        <a:cs typeface="+mn-cs"/>
                        <a:sym typeface="Arial"/>
                      </a:endParaRPr>
                    </a:p>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dirty="0">
                          <a:ln>
                            <a:noFill/>
                          </a:ln>
                          <a:solidFill>
                            <a:srgbClr val="000000"/>
                          </a:solidFill>
                          <a:effectLst/>
                          <a:uLnTx/>
                          <a:uFillTx/>
                          <a:latin typeface="Arial" panose="020B0604020202020204" pitchFamily="34" charset="0"/>
                          <a:ea typeface="+mn-ea"/>
                          <a:cs typeface="+mn-cs"/>
                          <a:sym typeface="Arial"/>
                        </a:rPr>
                        <a:t>(Jan – Dec)</a:t>
                      </a:r>
                      <a:endParaRPr lang="en-US" sz="1300" dirty="0">
                        <a:effectLst/>
                      </a:endParaRPr>
                    </a:p>
                  </a:txBody>
                  <a:tcPr marL="89724" marR="89724" marT="89724" marB="44862" anchor="b">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algn="ctr" rtl="0" fontAlgn="b">
                        <a:buNone/>
                      </a:pPr>
                      <a:r>
                        <a:rPr lang="en-US" sz="1900" b="1" i="0" u="none" strike="noStrike" dirty="0">
                          <a:solidFill>
                            <a:srgbClr val="000000"/>
                          </a:solidFill>
                          <a:effectLst/>
                          <a:latin typeface="Arial" panose="020B0604020202020204" pitchFamily="34" charset="0"/>
                        </a:rPr>
                        <a:t>RY 2029 Temporary Market Shift </a:t>
                      </a:r>
                      <a:endParaRPr lang="en-US" sz="1300" dirty="0">
                        <a:effectLst/>
                      </a:endParaRPr>
                    </a:p>
                    <a:p>
                      <a:pPr algn="ctr" rtl="0" fontAlgn="b">
                        <a:buNone/>
                      </a:pPr>
                      <a:r>
                        <a:rPr lang="en-US" sz="1900" b="1" i="0" u="none" strike="noStrike" dirty="0">
                          <a:solidFill>
                            <a:srgbClr val="000000"/>
                          </a:solidFill>
                          <a:effectLst/>
                          <a:latin typeface="Arial" panose="020B0604020202020204" pitchFamily="34" charset="0"/>
                        </a:rPr>
                        <a:t>(Jan – Jun)**</a:t>
                      </a:r>
                      <a:endParaRPr lang="en-US" sz="1300" dirty="0">
                        <a:effectLst/>
                      </a:endParaRPr>
                    </a:p>
                  </a:txBody>
                  <a:tcPr marL="89724" marR="89724" marT="89724" marB="44862" anchor="b">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algn="ctr" rtl="0" fontAlgn="b">
                        <a:buNone/>
                      </a:pPr>
                      <a:r>
                        <a:rPr lang="en-US" sz="1900" b="1" i="0" u="none" strike="noStrike" dirty="0">
                          <a:solidFill>
                            <a:srgbClr val="000000"/>
                          </a:solidFill>
                          <a:effectLst/>
                          <a:latin typeface="Arial" panose="020B0604020202020204" pitchFamily="34" charset="0"/>
                        </a:rPr>
                        <a:t>RY 2029 Full Year Market Shift</a:t>
                      </a:r>
                      <a:endParaRPr lang="en-US" sz="1300" dirty="0">
                        <a:effectLst/>
                      </a:endParaRPr>
                    </a:p>
                    <a:p>
                      <a:pPr algn="ctr" rtl="0" fontAlgn="b">
                        <a:buNone/>
                      </a:pPr>
                      <a:r>
                        <a:rPr lang="en-US" sz="1900" b="1" i="0" u="none" strike="noStrike" dirty="0">
                          <a:solidFill>
                            <a:srgbClr val="000000"/>
                          </a:solidFill>
                          <a:effectLst/>
                          <a:latin typeface="Arial" panose="020B0604020202020204" pitchFamily="34" charset="0"/>
                        </a:rPr>
                        <a:t>(Jan – Dec)**</a:t>
                      </a:r>
                      <a:endParaRPr lang="en-US" sz="1300" dirty="0">
                        <a:effectLst/>
                      </a:endParaRPr>
                    </a:p>
                  </a:txBody>
                  <a:tcPr marL="89724" marR="89724" marT="89724" marB="44862" anchor="b">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extLst>
                  <a:ext uri="{0D108BD9-81ED-4DB2-BD59-A6C34878D82A}">
                    <a16:rowId xmlns:a16="http://schemas.microsoft.com/office/drawing/2014/main" val="2508365487"/>
                  </a:ext>
                </a:extLst>
              </a:tr>
              <a:tr h="621112">
                <a:tc>
                  <a:txBody>
                    <a:bodyPr/>
                    <a:lstStyle/>
                    <a:p>
                      <a:pPr algn="r" rtl="0" fontAlgn="t">
                        <a:buNone/>
                      </a:pPr>
                      <a:r>
                        <a:rPr lang="en-US" sz="1700" b="1" i="0" u="none" strike="noStrike" dirty="0">
                          <a:solidFill>
                            <a:srgbClr val="000000"/>
                          </a:solidFill>
                          <a:effectLst/>
                          <a:latin typeface="Arial" panose="020B0604020202020204" pitchFamily="34" charset="0"/>
                        </a:rPr>
                        <a:t>APR/EAPG Version</a:t>
                      </a:r>
                      <a:endParaRPr lang="en-US" sz="1300" dirty="0">
                        <a:effectLst/>
                      </a:endParaRPr>
                    </a:p>
                  </a:txBody>
                  <a:tcPr marL="89724" marR="170475"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marL="0" marR="0" lvl="0" indent="0" algn="l" defTabSz="914400" rtl="0" eaLnBrk="1" fontAlgn="t" latinLnBrk="0" hangingPunct="1">
                        <a:lnSpc>
                          <a:spcPct val="100000"/>
                        </a:lnSpc>
                        <a:spcBef>
                          <a:spcPts val="0"/>
                        </a:spcBef>
                        <a:spcAft>
                          <a:spcPts val="0"/>
                        </a:spcAft>
                        <a:buClr>
                          <a:srgbClr val="000000"/>
                        </a:buClr>
                        <a:buSzTx/>
                        <a:buFont typeface="Arial"/>
                        <a:buNone/>
                        <a:tabLst/>
                        <a:defRPr/>
                      </a:pPr>
                      <a:r>
                        <a:rPr kumimoji="0" lang="en-US" sz="1700" b="0" i="0" u="none" strike="noStrike" kern="0" cap="none" spc="0" normalizeH="0" baseline="0" noProof="0" dirty="0">
                          <a:ln>
                            <a:noFill/>
                          </a:ln>
                          <a:solidFill>
                            <a:srgbClr val="000000"/>
                          </a:solidFill>
                          <a:effectLst/>
                          <a:uLnTx/>
                          <a:uFillTx/>
                          <a:latin typeface="Arial" panose="020B0604020202020204" pitchFamily="34" charset="0"/>
                          <a:ea typeface="+mn-ea"/>
                          <a:cs typeface="+mn-cs"/>
                          <a:sym typeface="Arial"/>
                        </a:rPr>
                        <a:t>APR: 43</a:t>
                      </a:r>
                      <a:endParaRPr kumimoji="0" lang="en-US" sz="1300" b="0" i="0" u="none" strike="noStrike" kern="0" cap="none" spc="0" normalizeH="0" baseline="0" noProof="0" dirty="0">
                        <a:ln>
                          <a:noFill/>
                        </a:ln>
                        <a:solidFill>
                          <a:srgbClr val="003889"/>
                        </a:solidFill>
                        <a:effectLst/>
                        <a:uLnTx/>
                        <a:uFillTx/>
                        <a:latin typeface="+mn-lt"/>
                        <a:ea typeface="+mn-ea"/>
                        <a:cs typeface="+mn-cs"/>
                        <a:sym typeface="Arial"/>
                      </a:endParaRPr>
                    </a:p>
                    <a:p>
                      <a:pPr marL="0" marR="0" lvl="0" indent="0" algn="l" defTabSz="914400" rtl="0" eaLnBrk="1" fontAlgn="t" latinLnBrk="0" hangingPunct="1">
                        <a:lnSpc>
                          <a:spcPct val="100000"/>
                        </a:lnSpc>
                        <a:spcBef>
                          <a:spcPts val="0"/>
                        </a:spcBef>
                        <a:spcAft>
                          <a:spcPts val="0"/>
                        </a:spcAft>
                        <a:buClr>
                          <a:srgbClr val="000000"/>
                        </a:buClr>
                        <a:buSzTx/>
                        <a:buFont typeface="Arial"/>
                        <a:buNone/>
                        <a:tabLst/>
                        <a:defRPr/>
                      </a:pPr>
                      <a:r>
                        <a:rPr kumimoji="0" lang="en-US" sz="1700" b="0" i="0" u="none" strike="noStrike" kern="0" cap="none" spc="0" normalizeH="0" baseline="0" noProof="0" dirty="0">
                          <a:ln>
                            <a:noFill/>
                          </a:ln>
                          <a:solidFill>
                            <a:srgbClr val="000000"/>
                          </a:solidFill>
                          <a:effectLst/>
                          <a:uLnTx/>
                          <a:uFillTx/>
                          <a:latin typeface="Arial" panose="020B0604020202020204" pitchFamily="34" charset="0"/>
                          <a:ea typeface="+mn-ea"/>
                          <a:cs typeface="+mn-cs"/>
                          <a:sym typeface="Arial"/>
                        </a:rPr>
                        <a:t>EAPG: 4.0</a:t>
                      </a:r>
                      <a:endParaRPr kumimoji="0" lang="en-US" sz="1300" b="0" i="0" u="none" strike="noStrike" kern="0" cap="none" spc="0" normalizeH="0" baseline="0" noProof="0" dirty="0">
                        <a:ln>
                          <a:noFill/>
                        </a:ln>
                        <a:solidFill>
                          <a:srgbClr val="003889"/>
                        </a:solidFill>
                        <a:effectLst/>
                        <a:uLnTx/>
                        <a:uFillTx/>
                        <a:latin typeface="+mn-lt"/>
                        <a:ea typeface="+mn-ea"/>
                        <a:cs typeface="+mn-cs"/>
                        <a:sym typeface="Arial"/>
                      </a:endParaRPr>
                    </a:p>
                  </a:txBody>
                  <a:tcPr marL="89724" marR="89724"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rtl="0" fontAlgn="t">
                        <a:buNone/>
                      </a:pPr>
                      <a:r>
                        <a:rPr lang="en-US" sz="1700" b="0" i="0" u="none" strike="noStrike" dirty="0">
                          <a:solidFill>
                            <a:srgbClr val="000000"/>
                          </a:solidFill>
                          <a:effectLst/>
                          <a:latin typeface="Arial" panose="020B0604020202020204" pitchFamily="34" charset="0"/>
                        </a:rPr>
                        <a:t>APR: 44</a:t>
                      </a:r>
                      <a:endParaRPr lang="en-US" sz="1300" dirty="0">
                        <a:effectLst/>
                      </a:endParaRPr>
                    </a:p>
                    <a:p>
                      <a:pPr rtl="0" fontAlgn="t">
                        <a:buNone/>
                      </a:pPr>
                      <a:r>
                        <a:rPr lang="en-US" sz="1700" b="0" i="0" u="none" strike="noStrike" dirty="0">
                          <a:solidFill>
                            <a:srgbClr val="000000"/>
                          </a:solidFill>
                          <a:effectLst/>
                          <a:latin typeface="Arial" panose="020B0604020202020204" pitchFamily="34" charset="0"/>
                        </a:rPr>
                        <a:t>EAPG: 4.1</a:t>
                      </a:r>
                      <a:endParaRPr lang="en-US" sz="1300" dirty="0">
                        <a:effectLst/>
                      </a:endParaRPr>
                    </a:p>
                  </a:txBody>
                  <a:tcPr marL="89724" marR="89724"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rtl="0" fontAlgn="t">
                        <a:buNone/>
                      </a:pPr>
                      <a:r>
                        <a:rPr lang="en-US" sz="1700" b="0" i="0" u="none" strike="noStrike" dirty="0">
                          <a:solidFill>
                            <a:srgbClr val="000000"/>
                          </a:solidFill>
                          <a:effectLst/>
                          <a:latin typeface="Arial" panose="020B0604020202020204" pitchFamily="34" charset="0"/>
                        </a:rPr>
                        <a:t>APR: 44</a:t>
                      </a:r>
                      <a:endParaRPr lang="en-US" sz="1300" dirty="0">
                        <a:effectLst/>
                      </a:endParaRPr>
                    </a:p>
                    <a:p>
                      <a:pPr rtl="0" fontAlgn="t">
                        <a:buNone/>
                      </a:pPr>
                      <a:r>
                        <a:rPr lang="en-US" sz="1700" b="0" i="0" u="none" strike="noStrike" dirty="0">
                          <a:solidFill>
                            <a:srgbClr val="000000"/>
                          </a:solidFill>
                          <a:effectLst/>
                          <a:latin typeface="Arial" panose="020B0604020202020204" pitchFamily="34" charset="0"/>
                        </a:rPr>
                        <a:t>EAPG: 4.1</a:t>
                      </a:r>
                      <a:endParaRPr lang="en-US" sz="1300" dirty="0">
                        <a:effectLst/>
                      </a:endParaRPr>
                    </a:p>
                  </a:txBody>
                  <a:tcPr marL="89724" marR="89724"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extLst>
                  <a:ext uri="{0D108BD9-81ED-4DB2-BD59-A6C34878D82A}">
                    <a16:rowId xmlns:a16="http://schemas.microsoft.com/office/drawing/2014/main" val="552856972"/>
                  </a:ext>
                </a:extLst>
              </a:tr>
              <a:tr h="1114160">
                <a:tc>
                  <a:txBody>
                    <a:bodyPr/>
                    <a:lstStyle/>
                    <a:p>
                      <a:pPr algn="r" rtl="0" fontAlgn="t">
                        <a:buNone/>
                      </a:pPr>
                      <a:r>
                        <a:rPr lang="en-US" sz="1700" b="1" i="0" u="none" strike="noStrike" dirty="0">
                          <a:solidFill>
                            <a:srgbClr val="000000"/>
                          </a:solidFill>
                          <a:effectLst/>
                          <a:latin typeface="Arial" panose="020B0604020202020204" pitchFamily="34" charset="0"/>
                        </a:rPr>
                        <a:t>Data Period Used:</a:t>
                      </a:r>
                      <a:endParaRPr lang="en-US" sz="1300" dirty="0">
                        <a:effectLst/>
                      </a:endParaRPr>
                    </a:p>
                    <a:p>
                      <a:pPr algn="r" rtl="0" fontAlgn="t">
                        <a:buNone/>
                      </a:pPr>
                      <a:r>
                        <a:rPr lang="en-US" sz="1700" b="1" i="0" u="none" strike="noStrike" dirty="0">
                          <a:solidFill>
                            <a:srgbClr val="000000"/>
                          </a:solidFill>
                          <a:effectLst/>
                          <a:latin typeface="Arial" panose="020B0604020202020204" pitchFamily="34" charset="0"/>
                        </a:rPr>
                        <a:t>Base Period</a:t>
                      </a:r>
                      <a:endParaRPr lang="en-US" sz="1300" dirty="0">
                        <a:effectLst/>
                      </a:endParaRPr>
                    </a:p>
                    <a:p>
                      <a:pPr algn="r" rtl="0" fontAlgn="t">
                        <a:buNone/>
                      </a:pPr>
                      <a:r>
                        <a:rPr lang="en-US" sz="1700" b="1" i="0" u="none" strike="noStrike" dirty="0">
                          <a:solidFill>
                            <a:srgbClr val="000000"/>
                          </a:solidFill>
                          <a:effectLst/>
                          <a:latin typeface="Arial" panose="020B0604020202020204" pitchFamily="34" charset="0"/>
                        </a:rPr>
                        <a:t>Performance Period </a:t>
                      </a:r>
                      <a:endParaRPr lang="en-US" sz="1300" dirty="0">
                        <a:effectLst/>
                      </a:endParaRPr>
                    </a:p>
                  </a:txBody>
                  <a:tcPr marL="89724" marR="170475"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marL="0" marR="0" lvl="0" indent="0" algn="l" defTabSz="914400" rtl="0" eaLnBrk="1" fontAlgn="t" latinLnBrk="0" hangingPunct="1">
                        <a:lnSpc>
                          <a:spcPct val="100000"/>
                        </a:lnSpc>
                        <a:spcBef>
                          <a:spcPts val="0"/>
                        </a:spcBef>
                        <a:spcAft>
                          <a:spcPts val="0"/>
                        </a:spcAft>
                        <a:buClr>
                          <a:srgbClr val="000000"/>
                        </a:buClr>
                        <a:buSzTx/>
                        <a:buFont typeface="Arial"/>
                        <a:buNone/>
                        <a:tabLst/>
                        <a:defRPr/>
                      </a:pPr>
                      <a:endParaRPr kumimoji="0" lang="en-US" sz="1700" b="0" i="0" u="none" strike="noStrike" kern="0" cap="none" spc="0" normalizeH="0" baseline="0" noProof="0" dirty="0">
                        <a:ln>
                          <a:noFill/>
                        </a:ln>
                        <a:solidFill>
                          <a:srgbClr val="000000"/>
                        </a:solidFill>
                        <a:effectLst/>
                        <a:uLnTx/>
                        <a:uFillTx/>
                        <a:latin typeface="Arial" panose="020B0604020202020204" pitchFamily="34" charset="0"/>
                        <a:ea typeface="+mn-ea"/>
                        <a:cs typeface="+mn-cs"/>
                        <a:sym typeface="Arial"/>
                      </a:endParaRPr>
                    </a:p>
                    <a:p>
                      <a:pPr marL="0" marR="0" lvl="0" indent="0" algn="l" defTabSz="914400" rtl="0" eaLnBrk="1" fontAlgn="t" latinLnBrk="0" hangingPunct="1">
                        <a:lnSpc>
                          <a:spcPct val="100000"/>
                        </a:lnSpc>
                        <a:spcBef>
                          <a:spcPts val="0"/>
                        </a:spcBef>
                        <a:spcAft>
                          <a:spcPts val="0"/>
                        </a:spcAft>
                        <a:buClr>
                          <a:srgbClr val="000000"/>
                        </a:buClr>
                        <a:buSzTx/>
                        <a:buFont typeface="Arial"/>
                        <a:buNone/>
                        <a:tabLst/>
                        <a:defRPr/>
                      </a:pPr>
                      <a:r>
                        <a:rPr kumimoji="0" lang="en-US" sz="1700" b="0" i="0" u="none" strike="noStrike" kern="0" cap="none" spc="0" normalizeH="0" baseline="0" noProof="0" dirty="0">
                          <a:ln>
                            <a:noFill/>
                          </a:ln>
                          <a:solidFill>
                            <a:srgbClr val="000000"/>
                          </a:solidFill>
                          <a:effectLst/>
                          <a:uLnTx/>
                          <a:uFillTx/>
                          <a:latin typeface="Arial" panose="020B0604020202020204" pitchFamily="34" charset="0"/>
                          <a:ea typeface="+mn-ea"/>
                          <a:cs typeface="+mn-cs"/>
                          <a:sym typeface="Arial"/>
                        </a:rPr>
                        <a:t>January – December 2025</a:t>
                      </a:r>
                    </a:p>
                    <a:p>
                      <a:pPr marL="0" marR="0" lvl="0" indent="0" algn="l" defTabSz="914400" rtl="0" eaLnBrk="1" fontAlgn="t" latinLnBrk="0" hangingPunct="1">
                        <a:lnSpc>
                          <a:spcPct val="100000"/>
                        </a:lnSpc>
                        <a:spcBef>
                          <a:spcPts val="0"/>
                        </a:spcBef>
                        <a:spcAft>
                          <a:spcPts val="0"/>
                        </a:spcAft>
                        <a:buClr>
                          <a:srgbClr val="000000"/>
                        </a:buClr>
                        <a:buSzTx/>
                        <a:buFont typeface="Arial"/>
                        <a:buNone/>
                        <a:tabLst/>
                        <a:defRPr/>
                      </a:pPr>
                      <a:r>
                        <a:rPr kumimoji="0" lang="en-US" sz="1700" b="0" i="0" u="none" strike="noStrike" kern="0" cap="none" spc="0" normalizeH="0" baseline="0" noProof="0" dirty="0">
                          <a:ln>
                            <a:noFill/>
                          </a:ln>
                          <a:solidFill>
                            <a:srgbClr val="000000"/>
                          </a:solidFill>
                          <a:effectLst/>
                          <a:uLnTx/>
                          <a:uFillTx/>
                          <a:latin typeface="Arial" panose="020B0604020202020204" pitchFamily="34" charset="0"/>
                          <a:ea typeface="+mn-ea"/>
                          <a:cs typeface="+mn-cs"/>
                          <a:sym typeface="Arial"/>
                        </a:rPr>
                        <a:t>January – December 2026</a:t>
                      </a:r>
                      <a:endParaRPr kumimoji="0" lang="en-US" sz="1300" b="0" i="0" u="none" strike="noStrike" kern="0" cap="none" spc="0" normalizeH="0" baseline="0" noProof="0" dirty="0">
                        <a:ln>
                          <a:noFill/>
                        </a:ln>
                        <a:solidFill>
                          <a:srgbClr val="003889"/>
                        </a:solidFill>
                        <a:effectLst/>
                        <a:uLnTx/>
                        <a:uFillTx/>
                        <a:latin typeface="+mn-lt"/>
                        <a:ea typeface="+mn-ea"/>
                        <a:cs typeface="+mn-cs"/>
                        <a:sym typeface="Arial"/>
                      </a:endParaRPr>
                    </a:p>
                    <a:p>
                      <a:pPr rtl="0" fontAlgn="t">
                        <a:buNone/>
                      </a:pPr>
                      <a:endParaRPr lang="en-US" sz="1300" dirty="0">
                        <a:effectLst/>
                      </a:endParaRPr>
                    </a:p>
                  </a:txBody>
                  <a:tcPr marL="89724" marR="89724"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fontAlgn="t">
                        <a:buNone/>
                      </a:pPr>
                      <a:br>
                        <a:rPr lang="en-US" sz="1300" dirty="0">
                          <a:effectLst/>
                        </a:rPr>
                      </a:br>
                      <a:r>
                        <a:rPr lang="en-US" sz="1700" b="0" i="0" u="none" strike="noStrike" dirty="0">
                          <a:solidFill>
                            <a:srgbClr val="000000"/>
                          </a:solidFill>
                          <a:effectLst/>
                          <a:latin typeface="Arial" panose="020B0604020202020204" pitchFamily="34" charset="0"/>
                        </a:rPr>
                        <a:t>January – June 2026</a:t>
                      </a:r>
                      <a:endParaRPr lang="en-US" sz="1300" dirty="0">
                        <a:effectLst/>
                      </a:endParaRPr>
                    </a:p>
                    <a:p>
                      <a:pPr rtl="0" fontAlgn="t">
                        <a:buNone/>
                      </a:pPr>
                      <a:r>
                        <a:rPr lang="en-US" sz="1700" b="0" i="0" u="none" strike="noStrike" dirty="0">
                          <a:solidFill>
                            <a:srgbClr val="000000"/>
                          </a:solidFill>
                          <a:effectLst/>
                          <a:latin typeface="Arial" panose="020B0604020202020204" pitchFamily="34" charset="0"/>
                        </a:rPr>
                        <a:t>January – June 2027</a:t>
                      </a:r>
                      <a:endParaRPr lang="en-US" sz="1300" dirty="0">
                        <a:effectLst/>
                      </a:endParaRPr>
                    </a:p>
                  </a:txBody>
                  <a:tcPr marL="89724" marR="89724"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fontAlgn="t">
                        <a:buNone/>
                      </a:pPr>
                      <a:br>
                        <a:rPr lang="en-US" sz="1300" dirty="0">
                          <a:effectLst/>
                        </a:rPr>
                      </a:br>
                      <a:r>
                        <a:rPr lang="en-US" sz="1700" b="0" i="0" u="none" strike="noStrike" dirty="0">
                          <a:solidFill>
                            <a:srgbClr val="000000"/>
                          </a:solidFill>
                          <a:effectLst/>
                          <a:latin typeface="Arial" panose="020B0604020202020204" pitchFamily="34" charset="0"/>
                        </a:rPr>
                        <a:t>January – December 2026</a:t>
                      </a:r>
                      <a:endParaRPr lang="en-US" sz="1300" dirty="0">
                        <a:effectLst/>
                      </a:endParaRPr>
                    </a:p>
                    <a:p>
                      <a:pPr rtl="0" fontAlgn="t">
                        <a:buNone/>
                      </a:pPr>
                      <a:r>
                        <a:rPr lang="en-US" sz="1700" b="0" i="0" u="none" strike="noStrike" dirty="0">
                          <a:solidFill>
                            <a:srgbClr val="000000"/>
                          </a:solidFill>
                          <a:effectLst/>
                          <a:latin typeface="Arial" panose="020B0604020202020204" pitchFamily="34" charset="0"/>
                        </a:rPr>
                        <a:t>January – December 2027</a:t>
                      </a:r>
                      <a:endParaRPr lang="en-US" sz="1300" dirty="0">
                        <a:effectLst/>
                      </a:endParaRPr>
                    </a:p>
                  </a:txBody>
                  <a:tcPr marL="89724" marR="89724"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extLst>
                  <a:ext uri="{0D108BD9-81ED-4DB2-BD59-A6C34878D82A}">
                    <a16:rowId xmlns:a16="http://schemas.microsoft.com/office/drawing/2014/main" val="4021592869"/>
                  </a:ext>
                </a:extLst>
              </a:tr>
              <a:tr h="621112">
                <a:tc>
                  <a:txBody>
                    <a:bodyPr/>
                    <a:lstStyle/>
                    <a:p>
                      <a:pPr algn="r" rtl="0" fontAlgn="t">
                        <a:buNone/>
                      </a:pPr>
                      <a:r>
                        <a:rPr lang="en-US" sz="1700" b="1" i="0" u="none" strike="noStrike" dirty="0">
                          <a:solidFill>
                            <a:srgbClr val="000000"/>
                          </a:solidFill>
                          <a:effectLst/>
                          <a:latin typeface="Arial" panose="020B0604020202020204" pitchFamily="34" charset="0"/>
                        </a:rPr>
                        <a:t>Implementation Date</a:t>
                      </a:r>
                      <a:endParaRPr lang="en-US" sz="1300" dirty="0">
                        <a:effectLst/>
                      </a:endParaRPr>
                    </a:p>
                  </a:txBody>
                  <a:tcPr marL="89724" marR="170475"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fontAlgn="t">
                        <a:buNone/>
                      </a:pPr>
                      <a:r>
                        <a:rPr kumimoji="0" lang="en-US" sz="1600" b="0" i="0" u="none" strike="noStrike" kern="0" cap="none" spc="0" normalizeH="0" baseline="0" noProof="0" dirty="0">
                          <a:ln>
                            <a:noFill/>
                          </a:ln>
                          <a:solidFill>
                            <a:srgbClr val="003889"/>
                          </a:solidFill>
                          <a:effectLst/>
                          <a:uLnTx/>
                          <a:uFillTx/>
                          <a:latin typeface="+mn-lt"/>
                          <a:ea typeface="+mn-ea"/>
                          <a:cs typeface="+mn-cs"/>
                          <a:sym typeface="Arial"/>
                        </a:rPr>
                        <a:t>July 2027 </a:t>
                      </a:r>
                      <a:endParaRPr lang="en-US" sz="1600" dirty="0">
                        <a:effectLst/>
                        <a:latin typeface="+mn-lt"/>
                      </a:endParaRPr>
                    </a:p>
                  </a:txBody>
                  <a:tcPr marL="89724" marR="89724"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fontAlgn="t">
                        <a:buNone/>
                      </a:pPr>
                      <a:r>
                        <a:rPr lang="en-US" sz="1300" dirty="0">
                          <a:effectLst/>
                        </a:rPr>
                        <a:t> </a:t>
                      </a:r>
                      <a:r>
                        <a:rPr lang="en-US" sz="1600" dirty="0">
                          <a:effectLst/>
                          <a:latin typeface="+mn-lt"/>
                        </a:rPr>
                        <a:t>January 2028 </a:t>
                      </a:r>
                    </a:p>
                  </a:txBody>
                  <a:tcPr marL="89724" marR="89724"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a:txBody>
                    <a:bodyPr/>
                    <a:lstStyle/>
                    <a:p>
                      <a:pPr rtl="0" fontAlgn="t">
                        <a:buNone/>
                      </a:pPr>
                      <a:r>
                        <a:rPr lang="en-US" sz="1700" b="0" i="0" u="none" strike="noStrike" dirty="0">
                          <a:solidFill>
                            <a:srgbClr val="003889"/>
                          </a:solidFill>
                          <a:effectLst/>
                          <a:latin typeface="Arial" panose="020B0604020202020204" pitchFamily="34" charset="0"/>
                        </a:rPr>
                        <a:t>July 2028 </a:t>
                      </a:r>
                      <a:endParaRPr lang="en-US" sz="1300" dirty="0">
                        <a:effectLst/>
                      </a:endParaRPr>
                    </a:p>
                  </a:txBody>
                  <a:tcPr marL="89724" marR="89724"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extLst>
                  <a:ext uri="{0D108BD9-81ED-4DB2-BD59-A6C34878D82A}">
                    <a16:rowId xmlns:a16="http://schemas.microsoft.com/office/drawing/2014/main" val="3452456114"/>
                  </a:ext>
                </a:extLst>
              </a:tr>
              <a:tr h="886684">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r>
                        <a:rPr kumimoji="0" lang="en-US" sz="1700" b="1" i="0" u="none" strike="noStrike" kern="0" cap="none" spc="0" normalizeH="0" baseline="0" noProof="0" dirty="0">
                          <a:ln>
                            <a:noFill/>
                          </a:ln>
                          <a:solidFill>
                            <a:srgbClr val="000000"/>
                          </a:solidFill>
                          <a:effectLst/>
                          <a:uLnTx/>
                          <a:uFillTx/>
                          <a:latin typeface="Arial" panose="020B0604020202020204" pitchFamily="34" charset="0"/>
                          <a:ea typeface="+mn-ea"/>
                          <a:cs typeface="+mn-cs"/>
                          <a:sym typeface="Arial"/>
                        </a:rPr>
                        <a:t>AHEAD Implications</a:t>
                      </a:r>
                      <a:endParaRPr kumimoji="0" lang="en-US" sz="1300" b="0" i="0" u="none" strike="noStrike" kern="0" cap="none" spc="0" normalizeH="0" baseline="0" noProof="0" dirty="0">
                        <a:ln>
                          <a:noFill/>
                        </a:ln>
                        <a:solidFill>
                          <a:srgbClr val="003889"/>
                        </a:solidFill>
                        <a:effectLst/>
                        <a:uLnTx/>
                        <a:uFillTx/>
                        <a:latin typeface="+mn-lt"/>
                        <a:ea typeface="+mn-ea"/>
                        <a:cs typeface="+mn-cs"/>
                        <a:sym typeface="Arial"/>
                      </a:endParaRPr>
                    </a:p>
                    <a:p>
                      <a:pPr algn="r" rtl="0" fontAlgn="t">
                        <a:buNone/>
                      </a:pPr>
                      <a:endParaRPr lang="en-US" sz="1300" dirty="0">
                        <a:effectLst/>
                      </a:endParaRPr>
                    </a:p>
                  </a:txBody>
                  <a:tcPr marL="89724" marR="170475" marT="89724" marB="44862">
                    <a:lnL w="12697" cap="flat" cmpd="sng" algn="ctr">
                      <a:solidFill>
                        <a:srgbClr val="003889"/>
                      </a:solidFill>
                      <a:prstDash val="solid"/>
                      <a:round/>
                      <a:headEnd type="none" w="med" len="med"/>
                      <a:tailEnd type="none" w="med" len="med"/>
                    </a:lnL>
                    <a:lnR w="12697" cap="flat" cmpd="sng" algn="ctr">
                      <a:solidFill>
                        <a:srgbClr val="003889"/>
                      </a:solidFill>
                      <a:prstDash val="solid"/>
                      <a:round/>
                      <a:headEnd type="none" w="med" len="med"/>
                      <a:tailEnd type="none" w="med" len="med"/>
                    </a:lnR>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gridSpan="3">
                  <a:txBody>
                    <a:bodyPr/>
                    <a:lstStyle/>
                    <a:p>
                      <a:r>
                        <a:rPr lang="en-US" sz="1800" b="0" i="0" u="none" strike="noStrike" dirty="0">
                          <a:solidFill>
                            <a:srgbClr val="000000"/>
                          </a:solidFill>
                          <a:effectLst/>
                          <a:latin typeface="Arial" panose="020B0604020202020204" pitchFamily="34" charset="0"/>
                        </a:rPr>
                        <a:t>**Split hospital global budgets take effect January 1, 2028, which could influence the application of market shift for these periods</a:t>
                      </a:r>
                      <a:endParaRPr sz="1800" dirty="0"/>
                    </a:p>
                  </a:txBody>
                  <a:tcPr marL="89724" marR="89724" marT="89724" marB="44862">
                    <a:lnL w="12697" cap="flat" cmpd="sng" algn="ctr">
                      <a:solidFill>
                        <a:srgbClr val="003889"/>
                      </a:solidFill>
                      <a:prstDash val="solid"/>
                      <a:round/>
                      <a:headEnd type="none" w="med" len="med"/>
                      <a:tailEnd type="none" w="med" len="med"/>
                    </a:lnL>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hMerge="1">
                  <a:txBody>
                    <a:bodyPr/>
                    <a:lstStyle/>
                    <a:p>
                      <a:endParaRPr dirty="0"/>
                    </a:p>
                  </a:txBody>
                  <a:tcPr marL="89724" marR="89724" marT="89724" marB="44862">
                    <a:lnL w="12697" cap="flat" cmpd="sng" algn="ctr">
                      <a:solidFill>
                        <a:srgbClr val="003889"/>
                      </a:solidFill>
                      <a:prstDash val="solid"/>
                      <a:round/>
                      <a:headEnd type="none" w="med" len="med"/>
                      <a:tailEnd type="none" w="med" len="med"/>
                    </a:lnL>
                    <a:lnT w="12697" cap="flat" cmpd="sng" algn="ctr">
                      <a:solidFill>
                        <a:srgbClr val="003889"/>
                      </a:solidFill>
                      <a:prstDash val="solid"/>
                      <a:round/>
                      <a:headEnd type="none" w="med" len="med"/>
                      <a:tailEnd type="none" w="med" len="med"/>
                    </a:lnT>
                    <a:lnB w="12697" cap="flat" cmpd="sng" algn="ctr">
                      <a:solidFill>
                        <a:srgbClr val="003889"/>
                      </a:solidFill>
                      <a:prstDash val="solid"/>
                      <a:round/>
                      <a:headEnd type="none" w="med" len="med"/>
                      <a:tailEnd type="none" w="med" len="med"/>
                    </a:lnB>
                    <a:solidFill>
                      <a:srgbClr val="FFFFFF"/>
                    </a:solidFill>
                  </a:tcPr>
                </a:tc>
                <a:tc hMerge="1">
                  <a:txBody>
                    <a:bodyPr/>
                    <a:lstStyle/>
                    <a:p>
                      <a:endParaRPr lang="en-US"/>
                    </a:p>
                  </a:txBody>
                  <a:tcPr>
                    <a:lnT w="12697" cap="flat" cmpd="sng" algn="ctr">
                      <a:solidFill>
                        <a:srgbClr val="003889"/>
                      </a:solidFill>
                      <a:prstDash val="solid"/>
                      <a:round/>
                      <a:headEnd type="none" w="med" len="med"/>
                      <a:tailEnd type="none" w="med" len="med"/>
                    </a:lnT>
                  </a:tcPr>
                </a:tc>
                <a:extLst>
                  <a:ext uri="{0D108BD9-81ED-4DB2-BD59-A6C34878D82A}">
                    <a16:rowId xmlns:a16="http://schemas.microsoft.com/office/drawing/2014/main" val="2616905956"/>
                  </a:ext>
                </a:extLst>
              </a:tr>
            </a:tbl>
          </a:graphicData>
        </a:graphic>
      </p:graphicFrame>
    </p:spTree>
    <p:extLst>
      <p:ext uri="{BB962C8B-B14F-4D97-AF65-F5344CB8AC3E}">
        <p14:creationId xmlns:p14="http://schemas.microsoft.com/office/powerpoint/2010/main" val="2012735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CFD36-C218-FA26-BAF1-FEDD10B5D2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E7E00-7364-95B3-4089-04DC78D1BE45}"/>
              </a:ext>
            </a:extLst>
          </p:cNvPr>
          <p:cNvSpPr>
            <a:spLocks noGrp="1"/>
          </p:cNvSpPr>
          <p:nvPr>
            <p:ph type="title"/>
          </p:nvPr>
        </p:nvSpPr>
        <p:spPr/>
        <p:txBody>
          <a:bodyPr/>
          <a:lstStyle/>
          <a:p>
            <a:r>
              <a:rPr lang="en-US" dirty="0"/>
              <a:t>Categorical Exclusions</a:t>
            </a:r>
          </a:p>
        </p:txBody>
      </p:sp>
      <p:sp>
        <p:nvSpPr>
          <p:cNvPr id="3" name="Slide Number Placeholder 2">
            <a:extLst>
              <a:ext uri="{FF2B5EF4-FFF2-40B4-BE49-F238E27FC236}">
                <a16:creationId xmlns:a16="http://schemas.microsoft.com/office/drawing/2014/main" id="{2CB91D10-C9A9-792F-D55C-45CF993E4A5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
        <p:nvSpPr>
          <p:cNvPr id="4" name="Picture Placeholder 3">
            <a:extLst>
              <a:ext uri="{FF2B5EF4-FFF2-40B4-BE49-F238E27FC236}">
                <a16:creationId xmlns:a16="http://schemas.microsoft.com/office/drawing/2014/main" id="{BDF79BEE-C1ED-B239-F875-C7C77E5107A9}"/>
              </a:ext>
            </a:extLst>
          </p:cNvPr>
          <p:cNvSpPr>
            <a:spLocks noGrp="1"/>
          </p:cNvSpPr>
          <p:nvPr>
            <p:ph type="pic" idx="2"/>
          </p:nvPr>
        </p:nvSpPr>
        <p:spPr>
          <a:xfrm>
            <a:off x="961925" y="874643"/>
            <a:ext cx="10541000" cy="5136013"/>
          </a:xfrm>
        </p:spPr>
        <p:txBody>
          <a:bodyPr>
            <a:noAutofit/>
          </a:bodyPr>
          <a:lstStyle/>
          <a:p>
            <a:pPr>
              <a:lnSpc>
                <a:spcPct val="120000"/>
              </a:lnSpc>
            </a:pPr>
            <a:r>
              <a:rPr lang="en-US" sz="1800" dirty="0"/>
              <a:t>The categorical exclusion flag created at the on-set of the All-Payer Model, flagged certain cases deemed as highly specialized and innovative for removal from market shift calculations</a:t>
            </a:r>
          </a:p>
          <a:p>
            <a:pPr lvl="1">
              <a:lnSpc>
                <a:spcPct val="120000"/>
              </a:lnSpc>
            </a:pPr>
            <a:r>
              <a:rPr lang="en-US" sz="1600" dirty="0"/>
              <a:t>Certain tertiary and quaternary services mainly occurring at the State’s Academic Medical Centers (AMCs)</a:t>
            </a:r>
          </a:p>
          <a:p>
            <a:pPr>
              <a:lnSpc>
                <a:spcPct val="120000"/>
              </a:lnSpc>
            </a:pPr>
            <a:r>
              <a:rPr lang="en-US" sz="1800" dirty="0"/>
              <a:t>Growth associated with these cases have been funded in various ways:</a:t>
            </a:r>
          </a:p>
          <a:p>
            <a:pPr lvl="1">
              <a:lnSpc>
                <a:spcPct val="120000"/>
              </a:lnSpc>
            </a:pPr>
            <a:r>
              <a:rPr lang="en-US" sz="1600" dirty="0"/>
              <a:t>Categorical cost growth (Prior to RY 2017)</a:t>
            </a:r>
          </a:p>
          <a:p>
            <a:pPr lvl="1">
              <a:lnSpc>
                <a:spcPct val="120000"/>
              </a:lnSpc>
            </a:pPr>
            <a:r>
              <a:rPr lang="en-US" sz="1600" dirty="0"/>
              <a:t>Intensity adjustments (RY 2017 – RY 2020)</a:t>
            </a:r>
          </a:p>
          <a:p>
            <a:pPr lvl="1">
              <a:lnSpc>
                <a:spcPct val="120000"/>
              </a:lnSpc>
            </a:pPr>
            <a:r>
              <a:rPr lang="en-US" sz="1600" dirty="0"/>
              <a:t>Complexity and Innovation Policy (RY 2021 – RY 2026)</a:t>
            </a:r>
          </a:p>
          <a:p>
            <a:pPr lvl="1">
              <a:lnSpc>
                <a:spcPct val="120000"/>
              </a:lnSpc>
            </a:pPr>
            <a:r>
              <a:rPr lang="en-US" sz="1600" dirty="0"/>
              <a:t>Global budget carveouts (As of RY 2027)</a:t>
            </a:r>
          </a:p>
          <a:p>
            <a:pPr>
              <a:lnSpc>
                <a:spcPct val="120000"/>
              </a:lnSpc>
            </a:pPr>
            <a:r>
              <a:rPr lang="en-US" sz="1800" dirty="0"/>
              <a:t>About 57% of revenue flagged as categorical exclusions in CY 2025 is now being carved out of hospital global budgets (as shown on the next slide)</a:t>
            </a:r>
          </a:p>
          <a:p>
            <a:pPr lvl="1">
              <a:lnSpc>
                <a:spcPct val="120000"/>
              </a:lnSpc>
            </a:pPr>
            <a:r>
              <a:rPr lang="en-US" sz="1600" dirty="0"/>
              <a:t>The remainder mainly include certain research and hematological cases</a:t>
            </a:r>
          </a:p>
        </p:txBody>
      </p:sp>
    </p:spTree>
    <p:extLst>
      <p:ext uri="{BB962C8B-B14F-4D97-AF65-F5344CB8AC3E}">
        <p14:creationId xmlns:p14="http://schemas.microsoft.com/office/powerpoint/2010/main" val="1595324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CA8997-3BDC-9184-D65F-3ECC8A12E98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
        <p:nvSpPr>
          <p:cNvPr id="3" name="Title 2">
            <a:extLst>
              <a:ext uri="{FF2B5EF4-FFF2-40B4-BE49-F238E27FC236}">
                <a16:creationId xmlns:a16="http://schemas.microsoft.com/office/drawing/2014/main" id="{9793125E-38E6-FD8E-DEF6-0D28E901E29A}"/>
              </a:ext>
            </a:extLst>
          </p:cNvPr>
          <p:cNvSpPr>
            <a:spLocks noGrp="1"/>
          </p:cNvSpPr>
          <p:nvPr>
            <p:ph type="title"/>
          </p:nvPr>
        </p:nvSpPr>
        <p:spPr/>
        <p:txBody>
          <a:bodyPr/>
          <a:lstStyle/>
          <a:p>
            <a:r>
              <a:rPr lang="en-US" dirty="0"/>
              <a:t>Categorical Exclusions </a:t>
            </a:r>
            <a:r>
              <a:rPr lang="en-US" dirty="0" err="1"/>
              <a:t>Cont</a:t>
            </a:r>
            <a:r>
              <a:rPr lang="en-US" dirty="0"/>
              <a:t>….</a:t>
            </a:r>
          </a:p>
        </p:txBody>
      </p:sp>
      <p:graphicFrame>
        <p:nvGraphicFramePr>
          <p:cNvPr id="7" name="Table 6">
            <a:extLst>
              <a:ext uri="{FF2B5EF4-FFF2-40B4-BE49-F238E27FC236}">
                <a16:creationId xmlns:a16="http://schemas.microsoft.com/office/drawing/2014/main" id="{D9425D3A-0809-E3FE-7167-A7F5EB5EEBF9}"/>
              </a:ext>
            </a:extLst>
          </p:cNvPr>
          <p:cNvGraphicFramePr>
            <a:graphicFrameLocks noGrp="1"/>
          </p:cNvGraphicFramePr>
          <p:nvPr/>
        </p:nvGraphicFramePr>
        <p:xfrm>
          <a:off x="507148" y="1126181"/>
          <a:ext cx="6292949" cy="2230918"/>
        </p:xfrm>
        <a:graphic>
          <a:graphicData uri="http://schemas.openxmlformats.org/drawingml/2006/table">
            <a:tbl>
              <a:tblPr/>
              <a:tblGrid>
                <a:gridCol w="1870877">
                  <a:extLst>
                    <a:ext uri="{9D8B030D-6E8A-4147-A177-3AD203B41FA5}">
                      <a16:colId xmlns:a16="http://schemas.microsoft.com/office/drawing/2014/main" val="2135155967"/>
                    </a:ext>
                  </a:extLst>
                </a:gridCol>
                <a:gridCol w="1096069">
                  <a:extLst>
                    <a:ext uri="{9D8B030D-6E8A-4147-A177-3AD203B41FA5}">
                      <a16:colId xmlns:a16="http://schemas.microsoft.com/office/drawing/2014/main" val="2848502675"/>
                    </a:ext>
                  </a:extLst>
                </a:gridCol>
                <a:gridCol w="888194">
                  <a:extLst>
                    <a:ext uri="{9D8B030D-6E8A-4147-A177-3AD203B41FA5}">
                      <a16:colId xmlns:a16="http://schemas.microsoft.com/office/drawing/2014/main" val="3225767376"/>
                    </a:ext>
                  </a:extLst>
                </a:gridCol>
                <a:gridCol w="1011029">
                  <a:extLst>
                    <a:ext uri="{9D8B030D-6E8A-4147-A177-3AD203B41FA5}">
                      <a16:colId xmlns:a16="http://schemas.microsoft.com/office/drawing/2014/main" val="4034339196"/>
                    </a:ext>
                  </a:extLst>
                </a:gridCol>
                <a:gridCol w="1426780">
                  <a:extLst>
                    <a:ext uri="{9D8B030D-6E8A-4147-A177-3AD203B41FA5}">
                      <a16:colId xmlns:a16="http://schemas.microsoft.com/office/drawing/2014/main" val="1051944299"/>
                    </a:ext>
                  </a:extLst>
                </a:gridCol>
              </a:tblGrid>
              <a:tr h="320439">
                <a:tc gridSpan="5">
                  <a:txBody>
                    <a:bodyPr/>
                    <a:lstStyle/>
                    <a:p>
                      <a:pPr algn="ctr" fontAlgn="b">
                        <a:buNone/>
                      </a:pPr>
                      <a:r>
                        <a:rPr lang="en-US" sz="1000" b="1" u="none" strike="noStrike" dirty="0">
                          <a:effectLst/>
                        </a:rPr>
                        <a:t>Categorical Exclusion Service Line</a:t>
                      </a:r>
                      <a:endParaRPr lang="en-US" sz="1000" b="1" i="0" u="none" strike="noStrike" dirty="0">
                        <a:solidFill>
                          <a:srgbClr val="000000"/>
                        </a:solidFill>
                        <a:effectLst/>
                        <a:latin typeface="Calibri" panose="020F0502020204030204" pitchFamily="34" charset="0"/>
                      </a:endParaRPr>
                    </a:p>
                  </a:txBody>
                  <a:tcPr marL="74377" marR="74377" marT="37189" marB="37189"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48325086"/>
                  </a:ext>
                </a:extLst>
              </a:tr>
              <a:tr h="194542">
                <a:tc>
                  <a:txBody>
                    <a:bodyPr/>
                    <a:lstStyle/>
                    <a:p>
                      <a:pPr algn="l" fontAlgn="b">
                        <a:buNone/>
                      </a:pPr>
                      <a:r>
                        <a:rPr lang="en-US" sz="800" u="none" strike="noStrike">
                          <a:effectLst/>
                        </a:rPr>
                        <a:t> </a:t>
                      </a:r>
                      <a:endParaRPr lang="en-US" sz="800" b="0" i="0" u="none" strike="noStrike">
                        <a:solidFill>
                          <a:srgbClr val="000000"/>
                        </a:solidFill>
                        <a:effectLst/>
                        <a:latin typeface="Calibri" panose="020F0502020204030204" pitchFamily="34" charset="0"/>
                      </a:endParaRPr>
                    </a:p>
                  </a:txBody>
                  <a:tcPr marL="7246" marR="7246" marT="7246" marB="0" anchor="b"/>
                </a:tc>
                <a:tc gridSpan="3">
                  <a:txBody>
                    <a:bodyPr/>
                    <a:lstStyle/>
                    <a:p>
                      <a:pPr algn="ctr" fontAlgn="b">
                        <a:buNone/>
                      </a:pPr>
                      <a:r>
                        <a:rPr lang="en-US" sz="800" b="1" u="none" strike="noStrike" dirty="0">
                          <a:effectLst/>
                        </a:rPr>
                        <a:t>Revenue</a:t>
                      </a:r>
                      <a:endParaRPr lang="en-US" sz="800" b="1" i="0" u="none" strike="noStrike" dirty="0">
                        <a:solidFill>
                          <a:srgbClr val="000000"/>
                        </a:solidFill>
                        <a:effectLst/>
                        <a:latin typeface="Calibri" panose="020F0502020204030204" pitchFamily="34" charset="0"/>
                      </a:endParaRPr>
                    </a:p>
                  </a:txBody>
                  <a:tcPr marL="74377" marR="74377" marT="37189" marB="37189" anchor="b"/>
                </a:tc>
                <a:tc hMerge="1">
                  <a:txBody>
                    <a:bodyPr/>
                    <a:lstStyle/>
                    <a:p>
                      <a:endParaRPr lang="en-US"/>
                    </a:p>
                  </a:txBody>
                  <a:tcPr/>
                </a:tc>
                <a:tc hMerge="1">
                  <a:txBody>
                    <a:bodyPr/>
                    <a:lstStyle/>
                    <a:p>
                      <a:endParaRPr lang="en-US"/>
                    </a:p>
                  </a:txBody>
                  <a:tcPr/>
                </a:tc>
                <a:tc>
                  <a:txBody>
                    <a:bodyPr/>
                    <a:lstStyle/>
                    <a:p>
                      <a:pPr algn="ctr" fontAlgn="b">
                        <a:buNone/>
                      </a:pPr>
                      <a:r>
                        <a:rPr lang="en-US" sz="800" b="1" u="none" strike="noStrike" dirty="0">
                          <a:effectLst/>
                        </a:rPr>
                        <a:t>Percent Revenue</a:t>
                      </a:r>
                      <a:endParaRPr lang="en-US" sz="800" b="1" i="0" u="none" strike="noStrike" dirty="0">
                        <a:solidFill>
                          <a:srgbClr val="000000"/>
                        </a:solidFill>
                        <a:effectLst/>
                        <a:latin typeface="Calibri" panose="020F0502020204030204" pitchFamily="34" charset="0"/>
                      </a:endParaRPr>
                    </a:p>
                  </a:txBody>
                  <a:tcPr marL="7246" marR="7246" marT="7246" marB="0" anchor="b"/>
                </a:tc>
                <a:extLst>
                  <a:ext uri="{0D108BD9-81ED-4DB2-BD59-A6C34878D82A}">
                    <a16:rowId xmlns:a16="http://schemas.microsoft.com/office/drawing/2014/main" val="3356109434"/>
                  </a:ext>
                </a:extLst>
              </a:tr>
              <a:tr h="244883">
                <a:tc>
                  <a:txBody>
                    <a:bodyPr/>
                    <a:lstStyle/>
                    <a:p>
                      <a:pPr algn="l" fontAlgn="b">
                        <a:buNone/>
                      </a:pPr>
                      <a:r>
                        <a:rPr lang="en-US" sz="800" b="1" u="none" strike="noStrike" dirty="0">
                          <a:effectLst/>
                        </a:rPr>
                        <a:t>Exclusion Type</a:t>
                      </a:r>
                      <a:endParaRPr lang="en-US" sz="800" b="1" i="0"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b="1" u="none" strike="noStrike" dirty="0">
                          <a:effectLst/>
                        </a:rPr>
                        <a:t>Non-Carve-out</a:t>
                      </a:r>
                      <a:endParaRPr lang="en-US" sz="800" b="1" i="0"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b="1" u="none" strike="noStrike" dirty="0">
                          <a:effectLst/>
                        </a:rPr>
                        <a:t>Carve-out </a:t>
                      </a:r>
                      <a:endParaRPr lang="en-US" sz="800" b="1" i="0"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b="1" u="none" strike="noStrike" dirty="0">
                          <a:effectLst/>
                        </a:rPr>
                        <a:t>Total</a:t>
                      </a:r>
                      <a:endParaRPr lang="en-US" sz="800" b="1" i="0"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b="1" u="none" strike="noStrike" dirty="0">
                          <a:effectLst/>
                        </a:rPr>
                        <a:t>Percent Non-Carve-out</a:t>
                      </a:r>
                      <a:endParaRPr lang="en-US" sz="800" b="1" i="0" u="none" strike="noStrike" dirty="0">
                        <a:solidFill>
                          <a:srgbClr val="000000"/>
                        </a:solidFill>
                        <a:effectLst/>
                        <a:latin typeface="Calibri" panose="020F0502020204030204" pitchFamily="34" charset="0"/>
                      </a:endParaRPr>
                    </a:p>
                  </a:txBody>
                  <a:tcPr marL="7246" marR="7246" marT="7246" marB="0" anchor="b"/>
                </a:tc>
                <a:extLst>
                  <a:ext uri="{0D108BD9-81ED-4DB2-BD59-A6C34878D82A}">
                    <a16:rowId xmlns:a16="http://schemas.microsoft.com/office/drawing/2014/main" val="2421773130"/>
                  </a:ext>
                </a:extLst>
              </a:tr>
              <a:tr h="244883">
                <a:tc>
                  <a:txBody>
                    <a:bodyPr/>
                    <a:lstStyle/>
                    <a:p>
                      <a:pPr algn="l" fontAlgn="b">
                        <a:buNone/>
                      </a:pPr>
                      <a:r>
                        <a:rPr lang="en-US" sz="800" u="none" strike="noStrike" dirty="0">
                          <a:effectLst/>
                        </a:rPr>
                        <a:t>Bone Marrow Transplant</a:t>
                      </a:r>
                      <a:endParaRPr lang="en-US" sz="800" b="0" i="1"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254,399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254,399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r" fontAlgn="b">
                        <a:buNone/>
                      </a:pPr>
                      <a:r>
                        <a:rPr lang="en-US" sz="800" u="none" strike="noStrike">
                          <a:effectLst/>
                        </a:rPr>
                        <a:t>0%</a:t>
                      </a:r>
                      <a:endParaRPr lang="en-US" sz="800" b="1" i="0" u="none" strike="noStrike">
                        <a:solidFill>
                          <a:srgbClr val="000000"/>
                        </a:solidFill>
                        <a:effectLst/>
                        <a:latin typeface="Calibri" panose="020F0502020204030204" pitchFamily="34" charset="0"/>
                      </a:endParaRPr>
                    </a:p>
                  </a:txBody>
                  <a:tcPr marL="7246" marR="7246" marT="7246" marB="0" anchor="b"/>
                </a:tc>
                <a:extLst>
                  <a:ext uri="{0D108BD9-81ED-4DB2-BD59-A6C34878D82A}">
                    <a16:rowId xmlns:a16="http://schemas.microsoft.com/office/drawing/2014/main" val="2505823269"/>
                  </a:ext>
                </a:extLst>
              </a:tr>
              <a:tr h="244883">
                <a:tc>
                  <a:txBody>
                    <a:bodyPr/>
                    <a:lstStyle/>
                    <a:p>
                      <a:pPr algn="l" fontAlgn="b">
                        <a:buNone/>
                      </a:pPr>
                      <a:r>
                        <a:rPr lang="en-US" sz="800" u="none" strike="noStrike" dirty="0">
                          <a:effectLst/>
                        </a:rPr>
                        <a:t>Burn</a:t>
                      </a:r>
                      <a:endParaRPr lang="en-US" sz="800" b="0" i="1"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dirty="0">
                          <a:effectLst/>
                        </a:rPr>
                        <a:t> $             1,447,008 </a:t>
                      </a:r>
                      <a:endParaRPr lang="en-US" sz="800" b="0" i="0"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dirty="0">
                          <a:effectLst/>
                        </a:rPr>
                        <a:t> $    24,855,411 </a:t>
                      </a:r>
                      <a:endParaRPr lang="en-US" sz="800" b="0" i="0"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26,302,419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r" fontAlgn="b">
                        <a:buNone/>
                      </a:pPr>
                      <a:r>
                        <a:rPr lang="en-US" sz="800" u="none" strike="noStrike">
                          <a:effectLst/>
                        </a:rPr>
                        <a:t>2%</a:t>
                      </a:r>
                      <a:endParaRPr lang="en-US" sz="800" b="1" i="0" u="none" strike="noStrike">
                        <a:solidFill>
                          <a:srgbClr val="000000"/>
                        </a:solidFill>
                        <a:effectLst/>
                        <a:latin typeface="Calibri" panose="020F0502020204030204" pitchFamily="34" charset="0"/>
                      </a:endParaRPr>
                    </a:p>
                  </a:txBody>
                  <a:tcPr marL="7246" marR="7246" marT="7246" marB="0" anchor="b"/>
                </a:tc>
                <a:extLst>
                  <a:ext uri="{0D108BD9-81ED-4DB2-BD59-A6C34878D82A}">
                    <a16:rowId xmlns:a16="http://schemas.microsoft.com/office/drawing/2014/main" val="2194164180"/>
                  </a:ext>
                </a:extLst>
              </a:tr>
              <a:tr h="244883">
                <a:tc>
                  <a:txBody>
                    <a:bodyPr/>
                    <a:lstStyle/>
                    <a:p>
                      <a:pPr algn="l" fontAlgn="b">
                        <a:buNone/>
                      </a:pPr>
                      <a:r>
                        <a:rPr lang="en-US" sz="800" u="none" strike="noStrike" dirty="0">
                          <a:effectLst/>
                        </a:rPr>
                        <a:t>Hematological Cases</a:t>
                      </a:r>
                      <a:endParaRPr lang="en-US" sz="800" b="0" i="1"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19,834,111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21,041,799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40,875,910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r" fontAlgn="b">
                        <a:buNone/>
                      </a:pPr>
                      <a:r>
                        <a:rPr lang="en-US" sz="800" u="none" strike="noStrike" dirty="0">
                          <a:effectLst/>
                        </a:rPr>
                        <a:t>22%</a:t>
                      </a:r>
                      <a:endParaRPr lang="en-US" sz="800" b="1" i="0" u="none" strike="noStrike" dirty="0">
                        <a:solidFill>
                          <a:srgbClr val="000000"/>
                        </a:solidFill>
                        <a:effectLst/>
                        <a:latin typeface="Calibri" panose="020F0502020204030204" pitchFamily="34" charset="0"/>
                      </a:endParaRPr>
                    </a:p>
                  </a:txBody>
                  <a:tcPr marL="7246" marR="7246" marT="7246" marB="0" anchor="b"/>
                </a:tc>
                <a:extLst>
                  <a:ext uri="{0D108BD9-81ED-4DB2-BD59-A6C34878D82A}">
                    <a16:rowId xmlns:a16="http://schemas.microsoft.com/office/drawing/2014/main" val="1765606991"/>
                  </a:ext>
                </a:extLst>
              </a:tr>
              <a:tr h="244883">
                <a:tc>
                  <a:txBody>
                    <a:bodyPr/>
                    <a:lstStyle/>
                    <a:p>
                      <a:pPr algn="l" fontAlgn="b">
                        <a:buNone/>
                      </a:pPr>
                      <a:r>
                        <a:rPr lang="en-US" sz="800" u="none" strike="noStrike" dirty="0">
                          <a:effectLst/>
                        </a:rPr>
                        <a:t>Myelodysplastic</a:t>
                      </a:r>
                      <a:endParaRPr lang="en-US" sz="800" b="0" i="1"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3,325,495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1,298,021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4,623,516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r" fontAlgn="b">
                        <a:buNone/>
                      </a:pPr>
                      <a:r>
                        <a:rPr lang="en-US" sz="800" u="none" strike="noStrike">
                          <a:effectLst/>
                        </a:rPr>
                        <a:t>4%</a:t>
                      </a:r>
                      <a:endParaRPr lang="en-US" sz="800" b="1" i="0" u="none" strike="noStrike">
                        <a:solidFill>
                          <a:srgbClr val="000000"/>
                        </a:solidFill>
                        <a:effectLst/>
                        <a:latin typeface="Calibri" panose="020F0502020204030204" pitchFamily="34" charset="0"/>
                      </a:endParaRPr>
                    </a:p>
                  </a:txBody>
                  <a:tcPr marL="7246" marR="7246" marT="7246" marB="0" anchor="b"/>
                </a:tc>
                <a:extLst>
                  <a:ext uri="{0D108BD9-81ED-4DB2-BD59-A6C34878D82A}">
                    <a16:rowId xmlns:a16="http://schemas.microsoft.com/office/drawing/2014/main" val="1088997750"/>
                  </a:ext>
                </a:extLst>
              </a:tr>
              <a:tr h="244883">
                <a:tc>
                  <a:txBody>
                    <a:bodyPr/>
                    <a:lstStyle/>
                    <a:p>
                      <a:pPr algn="l" fontAlgn="b">
                        <a:buNone/>
                      </a:pPr>
                      <a:r>
                        <a:rPr lang="en-US" sz="800" u="none" strike="noStrike" dirty="0">
                          <a:effectLst/>
                        </a:rPr>
                        <a:t>Research Cases</a:t>
                      </a:r>
                      <a:endParaRPr lang="en-US" sz="800" b="0" i="1"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14,636,013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3,950,015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u="none" strike="noStrike">
                          <a:effectLst/>
                        </a:rPr>
                        <a:t> $        18,586,028 </a:t>
                      </a:r>
                      <a:endParaRPr lang="en-US" sz="800" b="0" i="0" u="none" strike="noStrike">
                        <a:solidFill>
                          <a:srgbClr val="000000"/>
                        </a:solidFill>
                        <a:effectLst/>
                        <a:latin typeface="Calibri" panose="020F0502020204030204" pitchFamily="34" charset="0"/>
                      </a:endParaRPr>
                    </a:p>
                  </a:txBody>
                  <a:tcPr marL="7246" marR="7246" marT="7246" marB="0" anchor="b"/>
                </a:tc>
                <a:tc>
                  <a:txBody>
                    <a:bodyPr/>
                    <a:lstStyle/>
                    <a:p>
                      <a:pPr algn="r" fontAlgn="b">
                        <a:buNone/>
                      </a:pPr>
                      <a:r>
                        <a:rPr lang="en-US" sz="800" u="none" strike="noStrike">
                          <a:effectLst/>
                        </a:rPr>
                        <a:t>16%</a:t>
                      </a:r>
                      <a:endParaRPr lang="en-US" sz="800" b="1" i="0" u="none" strike="noStrike">
                        <a:solidFill>
                          <a:srgbClr val="000000"/>
                        </a:solidFill>
                        <a:effectLst/>
                        <a:latin typeface="Calibri" panose="020F0502020204030204" pitchFamily="34" charset="0"/>
                      </a:endParaRPr>
                    </a:p>
                  </a:txBody>
                  <a:tcPr marL="7246" marR="7246" marT="7246" marB="0" anchor="b"/>
                </a:tc>
                <a:extLst>
                  <a:ext uri="{0D108BD9-81ED-4DB2-BD59-A6C34878D82A}">
                    <a16:rowId xmlns:a16="http://schemas.microsoft.com/office/drawing/2014/main" val="3438816496"/>
                  </a:ext>
                </a:extLst>
              </a:tr>
              <a:tr h="244883">
                <a:tc>
                  <a:txBody>
                    <a:bodyPr/>
                    <a:lstStyle/>
                    <a:p>
                      <a:pPr algn="l" fontAlgn="b">
                        <a:buNone/>
                      </a:pPr>
                      <a:r>
                        <a:rPr lang="en-US" sz="800" b="1" u="none" strike="noStrike" dirty="0">
                          <a:effectLst/>
                        </a:rPr>
                        <a:t>Total </a:t>
                      </a:r>
                      <a:endParaRPr lang="en-US" sz="800" b="1" i="0"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b="1" u="none" strike="noStrike" dirty="0">
                          <a:effectLst/>
                        </a:rPr>
                        <a:t> $           39,242,627 </a:t>
                      </a:r>
                      <a:endParaRPr lang="en-US" sz="800" b="1" i="0"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b="1" u="none" strike="noStrike" dirty="0">
                          <a:effectLst/>
                        </a:rPr>
                        <a:t> $    51,399,644 </a:t>
                      </a:r>
                      <a:endParaRPr lang="en-US" sz="800" b="1" i="0" u="none" strike="noStrike" dirty="0">
                        <a:solidFill>
                          <a:srgbClr val="000000"/>
                        </a:solidFill>
                        <a:effectLst/>
                        <a:latin typeface="Calibri" panose="020F0502020204030204" pitchFamily="34" charset="0"/>
                      </a:endParaRPr>
                    </a:p>
                  </a:txBody>
                  <a:tcPr marL="7246" marR="7246" marT="7246" marB="0" anchor="b"/>
                </a:tc>
                <a:tc>
                  <a:txBody>
                    <a:bodyPr/>
                    <a:lstStyle/>
                    <a:p>
                      <a:pPr algn="l" fontAlgn="b">
                        <a:buNone/>
                      </a:pPr>
                      <a:r>
                        <a:rPr lang="en-US" sz="800" b="1" u="none" strike="noStrike" dirty="0">
                          <a:effectLst/>
                        </a:rPr>
                        <a:t> $        90,642,272 </a:t>
                      </a:r>
                      <a:endParaRPr lang="en-US" sz="800" b="1" i="0" u="none" strike="noStrike" dirty="0">
                        <a:solidFill>
                          <a:srgbClr val="000000"/>
                        </a:solidFill>
                        <a:effectLst/>
                        <a:latin typeface="Calibri" panose="020F0502020204030204" pitchFamily="34" charset="0"/>
                      </a:endParaRPr>
                    </a:p>
                  </a:txBody>
                  <a:tcPr marL="7246" marR="7246" marT="7246" marB="0" anchor="b"/>
                </a:tc>
                <a:tc>
                  <a:txBody>
                    <a:bodyPr/>
                    <a:lstStyle/>
                    <a:p>
                      <a:pPr algn="r" fontAlgn="b">
                        <a:buNone/>
                      </a:pPr>
                      <a:r>
                        <a:rPr lang="en-US" sz="800" b="1" u="none" strike="noStrike" dirty="0">
                          <a:effectLst/>
                        </a:rPr>
                        <a:t>43%</a:t>
                      </a:r>
                      <a:endParaRPr lang="en-US" sz="800" b="1" i="0" u="none" strike="noStrike" dirty="0">
                        <a:solidFill>
                          <a:srgbClr val="000000"/>
                        </a:solidFill>
                        <a:effectLst/>
                        <a:latin typeface="Calibri" panose="020F0502020204030204" pitchFamily="34" charset="0"/>
                      </a:endParaRPr>
                    </a:p>
                  </a:txBody>
                  <a:tcPr marL="7246" marR="7246" marT="7246" marB="0" anchor="b"/>
                </a:tc>
                <a:extLst>
                  <a:ext uri="{0D108BD9-81ED-4DB2-BD59-A6C34878D82A}">
                    <a16:rowId xmlns:a16="http://schemas.microsoft.com/office/drawing/2014/main" val="1358106644"/>
                  </a:ext>
                </a:extLst>
              </a:tr>
            </a:tbl>
          </a:graphicData>
        </a:graphic>
      </p:graphicFrame>
      <p:graphicFrame>
        <p:nvGraphicFramePr>
          <p:cNvPr id="8" name="Table 7">
            <a:extLst>
              <a:ext uri="{FF2B5EF4-FFF2-40B4-BE49-F238E27FC236}">
                <a16:creationId xmlns:a16="http://schemas.microsoft.com/office/drawing/2014/main" id="{17C66EA2-DA8B-48C4-4656-F686C402EC09}"/>
              </a:ext>
            </a:extLst>
          </p:cNvPr>
          <p:cNvGraphicFramePr>
            <a:graphicFrameLocks noGrp="1"/>
          </p:cNvGraphicFramePr>
          <p:nvPr/>
        </p:nvGraphicFramePr>
        <p:xfrm>
          <a:off x="7013051" y="1510308"/>
          <a:ext cx="2675614" cy="4369894"/>
        </p:xfrm>
        <a:graphic>
          <a:graphicData uri="http://schemas.openxmlformats.org/drawingml/2006/table">
            <a:tbl>
              <a:tblPr/>
              <a:tblGrid>
                <a:gridCol w="1687171">
                  <a:extLst>
                    <a:ext uri="{9D8B030D-6E8A-4147-A177-3AD203B41FA5}">
                      <a16:colId xmlns:a16="http://schemas.microsoft.com/office/drawing/2014/main" val="3399071347"/>
                    </a:ext>
                  </a:extLst>
                </a:gridCol>
                <a:gridCol w="988443">
                  <a:extLst>
                    <a:ext uri="{9D8B030D-6E8A-4147-A177-3AD203B41FA5}">
                      <a16:colId xmlns:a16="http://schemas.microsoft.com/office/drawing/2014/main" val="1404867880"/>
                    </a:ext>
                  </a:extLst>
                </a:gridCol>
              </a:tblGrid>
              <a:tr h="200113">
                <a:tc gridSpan="2">
                  <a:txBody>
                    <a:bodyPr/>
                    <a:lstStyle/>
                    <a:p>
                      <a:pPr algn="ctr" fontAlgn="b">
                        <a:buNone/>
                      </a:pPr>
                      <a:r>
                        <a:rPr lang="en-US" sz="800" b="1" u="none" strike="noStrike" dirty="0">
                          <a:effectLst/>
                        </a:rPr>
                        <a:t>HEMOTOLOGICAL CASES</a:t>
                      </a:r>
                      <a:endParaRPr lang="en-US" sz="800" b="1" i="0" u="none" strike="noStrike" dirty="0">
                        <a:solidFill>
                          <a:srgbClr val="000000"/>
                        </a:solidFill>
                        <a:effectLst/>
                        <a:latin typeface="Calibri" panose="020F0502020204030204" pitchFamily="34" charset="0"/>
                      </a:endParaRPr>
                    </a:p>
                  </a:txBody>
                  <a:tcPr marL="62166" marR="62166" marT="31083" marB="31083" anchor="b"/>
                </a:tc>
                <a:tc hMerge="1">
                  <a:txBody>
                    <a:bodyPr/>
                    <a:lstStyle/>
                    <a:p>
                      <a:endParaRPr lang="en-US"/>
                    </a:p>
                  </a:txBody>
                  <a:tcPr/>
                </a:tc>
                <a:extLst>
                  <a:ext uri="{0D108BD9-81ED-4DB2-BD59-A6C34878D82A}">
                    <a16:rowId xmlns:a16="http://schemas.microsoft.com/office/drawing/2014/main" val="2295815951"/>
                  </a:ext>
                </a:extLst>
              </a:tr>
              <a:tr h="277678">
                <a:tc>
                  <a:txBody>
                    <a:bodyPr/>
                    <a:lstStyle/>
                    <a:p>
                      <a:pPr algn="l" fontAlgn="b">
                        <a:buNone/>
                      </a:pPr>
                      <a:r>
                        <a:rPr lang="en-US" sz="800" u="none" strike="noStrike" dirty="0">
                          <a:effectLst/>
                        </a:rPr>
                        <a:t>Oncology</a:t>
                      </a:r>
                      <a:endParaRPr lang="en-US" sz="800" b="0" i="0" u="none" strike="noStrike" dirty="0">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7,957,190 </a:t>
                      </a:r>
                      <a:endParaRPr lang="en-US" sz="800" b="0"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744837221"/>
                  </a:ext>
                </a:extLst>
              </a:tr>
              <a:tr h="277678">
                <a:tc>
                  <a:txBody>
                    <a:bodyPr/>
                    <a:lstStyle/>
                    <a:p>
                      <a:pPr algn="l" fontAlgn="b">
                        <a:buNone/>
                      </a:pPr>
                      <a:r>
                        <a:rPr lang="en-US" sz="800" u="none" strike="noStrike" dirty="0">
                          <a:effectLst/>
                        </a:rPr>
                        <a:t>Hematology</a:t>
                      </a:r>
                      <a:endParaRPr lang="en-US" sz="800" b="0" i="0" u="none" strike="noStrike" dirty="0">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a:effectLst/>
                        </a:rPr>
                        <a:t> $             4,100,224 </a:t>
                      </a:r>
                      <a:endParaRPr lang="en-US" sz="800" b="0" i="0" u="none" strike="noStrike">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1794950806"/>
                  </a:ext>
                </a:extLst>
              </a:tr>
              <a:tr h="277678">
                <a:tc>
                  <a:txBody>
                    <a:bodyPr/>
                    <a:lstStyle/>
                    <a:p>
                      <a:pPr algn="l" fontAlgn="b">
                        <a:buNone/>
                      </a:pPr>
                      <a:r>
                        <a:rPr lang="en-US" sz="800" u="none" strike="noStrike" dirty="0">
                          <a:effectLst/>
                        </a:rPr>
                        <a:t>Infectious Disease</a:t>
                      </a:r>
                      <a:endParaRPr lang="en-US" sz="800" b="0" i="0" u="none" strike="noStrike" dirty="0">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a:effectLst/>
                        </a:rPr>
                        <a:t> $             2,471,737 </a:t>
                      </a:r>
                      <a:endParaRPr lang="en-US" sz="800" b="0" i="0" u="none" strike="noStrike">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3368677121"/>
                  </a:ext>
                </a:extLst>
              </a:tr>
              <a:tr h="277678">
                <a:tc>
                  <a:txBody>
                    <a:bodyPr/>
                    <a:lstStyle/>
                    <a:p>
                      <a:pPr algn="l" fontAlgn="b">
                        <a:buNone/>
                      </a:pPr>
                      <a:r>
                        <a:rPr lang="en-US" sz="800" u="none" strike="noStrike">
                          <a:effectLst/>
                        </a:rPr>
                        <a:t>General Surgery</a:t>
                      </a:r>
                      <a:endParaRPr lang="en-US" sz="800" b="0"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a:effectLst/>
                        </a:rPr>
                        <a:t> $             1,436,802 </a:t>
                      </a:r>
                      <a:endParaRPr lang="en-US" sz="800" b="0" i="0" u="none" strike="noStrike">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3736758253"/>
                  </a:ext>
                </a:extLst>
              </a:tr>
              <a:tr h="277678">
                <a:tc>
                  <a:txBody>
                    <a:bodyPr/>
                    <a:lstStyle/>
                    <a:p>
                      <a:pPr algn="l" fontAlgn="b">
                        <a:buNone/>
                      </a:pPr>
                      <a:r>
                        <a:rPr lang="en-US" sz="800" u="none" strike="noStrike">
                          <a:effectLst/>
                        </a:rPr>
                        <a:t>General Medicine</a:t>
                      </a:r>
                      <a:endParaRPr lang="en-US" sz="800" b="0"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1,188,495 </a:t>
                      </a:r>
                      <a:endParaRPr lang="en-US" sz="800" b="0"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2630416527"/>
                  </a:ext>
                </a:extLst>
              </a:tr>
              <a:tr h="277678">
                <a:tc>
                  <a:txBody>
                    <a:bodyPr/>
                    <a:lstStyle/>
                    <a:p>
                      <a:pPr algn="l" fontAlgn="b">
                        <a:buNone/>
                      </a:pPr>
                      <a:r>
                        <a:rPr lang="en-US" sz="800" u="none" strike="noStrike">
                          <a:effectLst/>
                        </a:rPr>
                        <a:t>Pulmonary</a:t>
                      </a:r>
                      <a:endParaRPr lang="en-US" sz="800" b="0"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1,161,391 </a:t>
                      </a:r>
                      <a:endParaRPr lang="en-US" sz="800" b="0"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3894117491"/>
                  </a:ext>
                </a:extLst>
              </a:tr>
              <a:tr h="277678">
                <a:tc>
                  <a:txBody>
                    <a:bodyPr/>
                    <a:lstStyle/>
                    <a:p>
                      <a:pPr algn="l" fontAlgn="b">
                        <a:buNone/>
                      </a:pPr>
                      <a:r>
                        <a:rPr lang="en-US" sz="800" u="none" strike="noStrike">
                          <a:effectLst/>
                        </a:rPr>
                        <a:t>Gastroenterology</a:t>
                      </a:r>
                      <a:endParaRPr lang="en-US" sz="800" b="0"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553,336 </a:t>
                      </a:r>
                      <a:endParaRPr lang="en-US" sz="800" b="0"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3985962320"/>
                  </a:ext>
                </a:extLst>
              </a:tr>
              <a:tr h="277678">
                <a:tc>
                  <a:txBody>
                    <a:bodyPr/>
                    <a:lstStyle/>
                    <a:p>
                      <a:pPr algn="l" fontAlgn="b">
                        <a:buNone/>
                      </a:pPr>
                      <a:r>
                        <a:rPr lang="en-US" sz="800" u="none" strike="noStrike" dirty="0">
                          <a:effectLst/>
                        </a:rPr>
                        <a:t>Cardiology</a:t>
                      </a:r>
                      <a:endParaRPr lang="en-US" sz="800" b="0" i="0" u="none" strike="noStrike" dirty="0">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a:effectLst/>
                        </a:rPr>
                        <a:t> $                 380,037 </a:t>
                      </a:r>
                      <a:endParaRPr lang="en-US" sz="800" b="0" i="0" u="none" strike="noStrike">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3208456731"/>
                  </a:ext>
                </a:extLst>
              </a:tr>
              <a:tr h="277678">
                <a:tc>
                  <a:txBody>
                    <a:bodyPr/>
                    <a:lstStyle/>
                    <a:p>
                      <a:pPr algn="l" fontAlgn="b">
                        <a:buNone/>
                      </a:pPr>
                      <a:r>
                        <a:rPr lang="en-US" sz="800" u="none" strike="noStrike">
                          <a:effectLst/>
                        </a:rPr>
                        <a:t>Neurology</a:t>
                      </a:r>
                      <a:endParaRPr lang="en-US" sz="800" b="0"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332,021 </a:t>
                      </a:r>
                      <a:endParaRPr lang="en-US" sz="800" b="0"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21034682"/>
                  </a:ext>
                </a:extLst>
              </a:tr>
              <a:tr h="277678">
                <a:tc>
                  <a:txBody>
                    <a:bodyPr/>
                    <a:lstStyle/>
                    <a:p>
                      <a:pPr algn="l" fontAlgn="b">
                        <a:buNone/>
                      </a:pPr>
                      <a:r>
                        <a:rPr lang="en-US" sz="800" u="none" strike="noStrike">
                          <a:effectLst/>
                        </a:rPr>
                        <a:t>Orthopedic Surgery</a:t>
                      </a:r>
                      <a:endParaRPr lang="en-US" sz="800" b="0"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172,727 </a:t>
                      </a:r>
                      <a:endParaRPr lang="en-US" sz="800" b="0"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1573149879"/>
                  </a:ext>
                </a:extLst>
              </a:tr>
              <a:tr h="277678">
                <a:tc>
                  <a:txBody>
                    <a:bodyPr/>
                    <a:lstStyle/>
                    <a:p>
                      <a:pPr algn="l" fontAlgn="b">
                        <a:buNone/>
                      </a:pPr>
                      <a:r>
                        <a:rPr lang="en-US" sz="800" u="none" strike="noStrike">
                          <a:effectLst/>
                        </a:rPr>
                        <a:t>Spinal Surgery</a:t>
                      </a:r>
                      <a:endParaRPr lang="en-US" sz="800" b="0"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49,137 </a:t>
                      </a:r>
                      <a:endParaRPr lang="en-US" sz="800" b="0"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1534717249"/>
                  </a:ext>
                </a:extLst>
              </a:tr>
              <a:tr h="277678">
                <a:tc>
                  <a:txBody>
                    <a:bodyPr/>
                    <a:lstStyle/>
                    <a:p>
                      <a:pPr algn="l" fontAlgn="b">
                        <a:buNone/>
                      </a:pPr>
                      <a:r>
                        <a:rPr lang="en-US" sz="800" u="none" strike="noStrike">
                          <a:effectLst/>
                        </a:rPr>
                        <a:t>Vascular Surgery</a:t>
                      </a:r>
                      <a:endParaRPr lang="en-US" sz="800" b="0"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12,634 </a:t>
                      </a:r>
                      <a:endParaRPr lang="en-US" sz="800" b="0"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1566627027"/>
                  </a:ext>
                </a:extLst>
              </a:tr>
              <a:tr h="277678">
                <a:tc>
                  <a:txBody>
                    <a:bodyPr/>
                    <a:lstStyle/>
                    <a:p>
                      <a:pPr algn="l" fontAlgn="b">
                        <a:buNone/>
                      </a:pPr>
                      <a:r>
                        <a:rPr lang="en-US" sz="800" u="none" strike="noStrike">
                          <a:effectLst/>
                        </a:rPr>
                        <a:t>Urology</a:t>
                      </a:r>
                      <a:endParaRPr lang="en-US" sz="800" b="0"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11,348 </a:t>
                      </a:r>
                      <a:endParaRPr lang="en-US" sz="800" b="0"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1997654875"/>
                  </a:ext>
                </a:extLst>
              </a:tr>
              <a:tr h="282289">
                <a:tc>
                  <a:txBody>
                    <a:bodyPr/>
                    <a:lstStyle/>
                    <a:p>
                      <a:pPr algn="l" fontAlgn="b">
                        <a:buNone/>
                      </a:pPr>
                      <a:r>
                        <a:rPr lang="en-US" sz="800" u="none" strike="noStrike">
                          <a:effectLst/>
                        </a:rPr>
                        <a:t>Ophthalmology</a:t>
                      </a:r>
                      <a:endParaRPr lang="en-US" sz="800" b="0"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7,031 </a:t>
                      </a:r>
                      <a:endParaRPr lang="en-US" sz="800" b="0"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3080072426"/>
                  </a:ext>
                </a:extLst>
              </a:tr>
              <a:tr h="277678">
                <a:tc>
                  <a:txBody>
                    <a:bodyPr/>
                    <a:lstStyle/>
                    <a:p>
                      <a:pPr algn="l" fontAlgn="b">
                        <a:buNone/>
                      </a:pPr>
                      <a:r>
                        <a:rPr lang="en-US" sz="800" u="none" strike="noStrike">
                          <a:effectLst/>
                        </a:rPr>
                        <a:t>Total </a:t>
                      </a:r>
                      <a:endParaRPr lang="en-US" sz="800" b="1" i="0" u="none" strike="noStrike">
                        <a:solidFill>
                          <a:srgbClr val="000000"/>
                        </a:solidFill>
                        <a:effectLst/>
                        <a:latin typeface="Calibri" panose="020F0502020204030204" pitchFamily="34" charset="0"/>
                      </a:endParaRPr>
                    </a:p>
                  </a:txBody>
                  <a:tcPr marL="6351" marR="6351" marT="6351" marB="0" anchor="b"/>
                </a:tc>
                <a:tc>
                  <a:txBody>
                    <a:bodyPr/>
                    <a:lstStyle/>
                    <a:p>
                      <a:pPr algn="l" fontAlgn="b">
                        <a:buNone/>
                      </a:pPr>
                      <a:r>
                        <a:rPr lang="en-US" sz="800" u="none" strike="noStrike" dirty="0">
                          <a:effectLst/>
                        </a:rPr>
                        <a:t> $           19,834,111 </a:t>
                      </a:r>
                      <a:endParaRPr lang="en-US" sz="800" b="1" i="0" u="none" strike="noStrike" dirty="0">
                        <a:solidFill>
                          <a:srgbClr val="000000"/>
                        </a:solidFill>
                        <a:effectLst/>
                        <a:latin typeface="Calibri" panose="020F0502020204030204" pitchFamily="34" charset="0"/>
                      </a:endParaRPr>
                    </a:p>
                  </a:txBody>
                  <a:tcPr marL="6351" marR="6351" marT="6351" marB="0" anchor="b"/>
                </a:tc>
                <a:extLst>
                  <a:ext uri="{0D108BD9-81ED-4DB2-BD59-A6C34878D82A}">
                    <a16:rowId xmlns:a16="http://schemas.microsoft.com/office/drawing/2014/main" val="924700380"/>
                  </a:ext>
                </a:extLst>
              </a:tr>
            </a:tbl>
          </a:graphicData>
        </a:graphic>
      </p:graphicFrame>
      <p:graphicFrame>
        <p:nvGraphicFramePr>
          <p:cNvPr id="9" name="Table 8">
            <a:extLst>
              <a:ext uri="{FF2B5EF4-FFF2-40B4-BE49-F238E27FC236}">
                <a16:creationId xmlns:a16="http://schemas.microsoft.com/office/drawing/2014/main" id="{47C89DB9-9710-89EA-3241-EB0D6A33F407}"/>
              </a:ext>
            </a:extLst>
          </p:cNvPr>
          <p:cNvGraphicFramePr>
            <a:graphicFrameLocks noGrp="1"/>
          </p:cNvGraphicFramePr>
          <p:nvPr/>
        </p:nvGraphicFramePr>
        <p:xfrm>
          <a:off x="9801029" y="1507495"/>
          <a:ext cx="2140366" cy="4372713"/>
        </p:xfrm>
        <a:graphic>
          <a:graphicData uri="http://schemas.openxmlformats.org/drawingml/2006/table">
            <a:tbl>
              <a:tblPr/>
              <a:tblGrid>
                <a:gridCol w="1287630">
                  <a:extLst>
                    <a:ext uri="{9D8B030D-6E8A-4147-A177-3AD203B41FA5}">
                      <a16:colId xmlns:a16="http://schemas.microsoft.com/office/drawing/2014/main" val="1956279641"/>
                    </a:ext>
                  </a:extLst>
                </a:gridCol>
                <a:gridCol w="852736">
                  <a:extLst>
                    <a:ext uri="{9D8B030D-6E8A-4147-A177-3AD203B41FA5}">
                      <a16:colId xmlns:a16="http://schemas.microsoft.com/office/drawing/2014/main" val="2655963864"/>
                    </a:ext>
                  </a:extLst>
                </a:gridCol>
              </a:tblGrid>
              <a:tr h="164791">
                <a:tc gridSpan="2">
                  <a:txBody>
                    <a:bodyPr/>
                    <a:lstStyle/>
                    <a:p>
                      <a:pPr algn="ctr" fontAlgn="b">
                        <a:buNone/>
                      </a:pPr>
                      <a:r>
                        <a:rPr lang="en-US" sz="800" b="1" u="none" strike="noStrike" dirty="0">
                          <a:effectLst/>
                        </a:rPr>
                        <a:t>RESEARCH CASES</a:t>
                      </a:r>
                      <a:endParaRPr lang="en-US" sz="800" b="1" i="0" u="none" strike="noStrike" dirty="0">
                        <a:solidFill>
                          <a:srgbClr val="000000"/>
                        </a:solidFill>
                        <a:effectLst/>
                        <a:latin typeface="Calibri" panose="020F0502020204030204" pitchFamily="34" charset="0"/>
                      </a:endParaRPr>
                    </a:p>
                  </a:txBody>
                  <a:tcPr marL="7171" marR="7171" marT="7171" marB="0" anchor="b"/>
                </a:tc>
                <a:tc hMerge="1">
                  <a:txBody>
                    <a:bodyPr/>
                    <a:lstStyle/>
                    <a:p>
                      <a:endParaRPr lang="en-US"/>
                    </a:p>
                  </a:txBody>
                  <a:tcPr/>
                </a:tc>
                <a:extLst>
                  <a:ext uri="{0D108BD9-81ED-4DB2-BD59-A6C34878D82A}">
                    <a16:rowId xmlns:a16="http://schemas.microsoft.com/office/drawing/2014/main" val="213525158"/>
                  </a:ext>
                </a:extLst>
              </a:tr>
              <a:tr h="143419">
                <a:tc>
                  <a:txBody>
                    <a:bodyPr/>
                    <a:lstStyle/>
                    <a:p>
                      <a:pPr algn="l" fontAlgn="b">
                        <a:buNone/>
                      </a:pPr>
                      <a:r>
                        <a:rPr lang="en-US" sz="800" u="none" strike="noStrike">
                          <a:effectLst/>
                        </a:rPr>
                        <a:t>Hematology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3,826,134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1272544447"/>
                  </a:ext>
                </a:extLst>
              </a:tr>
              <a:tr h="143419">
                <a:tc>
                  <a:txBody>
                    <a:bodyPr/>
                    <a:lstStyle/>
                    <a:p>
                      <a:pPr algn="l" fontAlgn="b">
                        <a:buNone/>
                      </a:pPr>
                      <a:r>
                        <a:rPr lang="en-US" sz="800" u="none" strike="noStrike">
                          <a:effectLst/>
                        </a:rPr>
                        <a:t>Oncology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3,103,981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3866160904"/>
                  </a:ext>
                </a:extLst>
              </a:tr>
              <a:tr h="143419">
                <a:tc>
                  <a:txBody>
                    <a:bodyPr/>
                    <a:lstStyle/>
                    <a:p>
                      <a:pPr algn="l" fontAlgn="b">
                        <a:buNone/>
                      </a:pPr>
                      <a:r>
                        <a:rPr lang="en-US" sz="800" u="none" strike="noStrike">
                          <a:effectLst/>
                        </a:rPr>
                        <a:t>Infectious Disease</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3,065,531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2386381000"/>
                  </a:ext>
                </a:extLst>
              </a:tr>
              <a:tr h="143419">
                <a:tc>
                  <a:txBody>
                    <a:bodyPr/>
                    <a:lstStyle/>
                    <a:p>
                      <a:pPr algn="l" fontAlgn="b">
                        <a:buNone/>
                      </a:pPr>
                      <a:r>
                        <a:rPr lang="en-US" sz="800" u="none" strike="noStrike" dirty="0">
                          <a:effectLst/>
                        </a:rPr>
                        <a:t>General Surgery</a:t>
                      </a:r>
                      <a:endParaRPr lang="en-US" sz="800" b="0" i="0" u="none" strike="noStrike" dirty="0">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1,111,914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2017670762"/>
                  </a:ext>
                </a:extLst>
              </a:tr>
              <a:tr h="259589">
                <a:tc>
                  <a:txBody>
                    <a:bodyPr/>
                    <a:lstStyle/>
                    <a:p>
                      <a:pPr algn="l" fontAlgn="b">
                        <a:buNone/>
                      </a:pPr>
                      <a:r>
                        <a:rPr lang="en-US" sz="800" u="none" strike="noStrike">
                          <a:effectLst/>
                        </a:rPr>
                        <a:t>Gastroenterology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dirty="0">
                          <a:effectLst/>
                        </a:rPr>
                        <a:t> $            810,966 </a:t>
                      </a:r>
                      <a:endParaRPr lang="en-US" sz="800" b="0" i="0" u="none" strike="noStrike" dirty="0">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2410798888"/>
                  </a:ext>
                </a:extLst>
              </a:tr>
              <a:tr h="259589">
                <a:tc>
                  <a:txBody>
                    <a:bodyPr/>
                    <a:lstStyle/>
                    <a:p>
                      <a:pPr algn="l" fontAlgn="b">
                        <a:buNone/>
                      </a:pPr>
                      <a:r>
                        <a:rPr lang="en-US" sz="800" u="none" strike="noStrike">
                          <a:effectLst/>
                        </a:rPr>
                        <a:t>General Medicine</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702,389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214347266"/>
                  </a:ext>
                </a:extLst>
              </a:tr>
              <a:tr h="259589">
                <a:tc>
                  <a:txBody>
                    <a:bodyPr/>
                    <a:lstStyle/>
                    <a:p>
                      <a:pPr algn="l" fontAlgn="b">
                        <a:buNone/>
                      </a:pPr>
                      <a:r>
                        <a:rPr lang="en-US" sz="800" u="none" strike="noStrike">
                          <a:effectLst/>
                        </a:rPr>
                        <a:t>Neurology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494,142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3144073255"/>
                  </a:ext>
                </a:extLst>
              </a:tr>
              <a:tr h="259589">
                <a:tc>
                  <a:txBody>
                    <a:bodyPr/>
                    <a:lstStyle/>
                    <a:p>
                      <a:pPr algn="l" fontAlgn="b">
                        <a:buNone/>
                      </a:pPr>
                      <a:r>
                        <a:rPr lang="en-US" sz="800" u="none" strike="noStrike">
                          <a:effectLst/>
                        </a:rPr>
                        <a:t>Pulmonary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445,071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113538046"/>
                  </a:ext>
                </a:extLst>
              </a:tr>
              <a:tr h="259589">
                <a:tc>
                  <a:txBody>
                    <a:bodyPr/>
                    <a:lstStyle/>
                    <a:p>
                      <a:pPr algn="l" fontAlgn="b">
                        <a:buNone/>
                      </a:pPr>
                      <a:r>
                        <a:rPr lang="en-US" sz="800" u="none" strike="noStrike">
                          <a:effectLst/>
                        </a:rPr>
                        <a:t>Urological Surgery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417,180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1026395200"/>
                  </a:ext>
                </a:extLst>
              </a:tr>
              <a:tr h="259589">
                <a:tc>
                  <a:txBody>
                    <a:bodyPr/>
                    <a:lstStyle/>
                    <a:p>
                      <a:pPr algn="l" fontAlgn="b">
                        <a:buNone/>
                      </a:pPr>
                      <a:r>
                        <a:rPr lang="en-US" sz="800" u="none" strike="noStrike" dirty="0">
                          <a:effectLst/>
                        </a:rPr>
                        <a:t>Cardiology</a:t>
                      </a:r>
                      <a:endParaRPr lang="en-US" sz="800" b="0" i="0" u="none" strike="noStrike" dirty="0">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237,889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1471178635"/>
                  </a:ext>
                </a:extLst>
              </a:tr>
              <a:tr h="259589">
                <a:tc>
                  <a:txBody>
                    <a:bodyPr/>
                    <a:lstStyle/>
                    <a:p>
                      <a:pPr algn="l" fontAlgn="b">
                        <a:buNone/>
                      </a:pPr>
                      <a:r>
                        <a:rPr lang="en-US" sz="800" u="none" strike="noStrike">
                          <a:effectLst/>
                        </a:rPr>
                        <a:t>Thoracic Surgery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139,488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1651225074"/>
                  </a:ext>
                </a:extLst>
              </a:tr>
              <a:tr h="259589">
                <a:tc>
                  <a:txBody>
                    <a:bodyPr/>
                    <a:lstStyle/>
                    <a:p>
                      <a:pPr algn="l" fontAlgn="b">
                        <a:buNone/>
                      </a:pPr>
                      <a:r>
                        <a:rPr lang="en-US" sz="800" u="none" strike="noStrike">
                          <a:effectLst/>
                        </a:rPr>
                        <a:t>Neurological Surgery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90,428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3943122368"/>
                  </a:ext>
                </a:extLst>
              </a:tr>
              <a:tr h="259589">
                <a:tc>
                  <a:txBody>
                    <a:bodyPr/>
                    <a:lstStyle/>
                    <a:p>
                      <a:pPr algn="l" fontAlgn="b">
                        <a:buNone/>
                      </a:pPr>
                      <a:r>
                        <a:rPr lang="en-US" sz="800" u="none" strike="noStrike">
                          <a:effectLst/>
                        </a:rPr>
                        <a:t>Orthopedic Surgery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50,260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1818331427"/>
                  </a:ext>
                </a:extLst>
              </a:tr>
              <a:tr h="259589">
                <a:tc>
                  <a:txBody>
                    <a:bodyPr/>
                    <a:lstStyle/>
                    <a:p>
                      <a:pPr algn="l" fontAlgn="b">
                        <a:buNone/>
                      </a:pPr>
                      <a:r>
                        <a:rPr lang="en-US" sz="800" u="none" strike="noStrike">
                          <a:effectLst/>
                        </a:rPr>
                        <a:t>Invasive Cardiology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42,584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892189089"/>
                  </a:ext>
                </a:extLst>
              </a:tr>
              <a:tr h="259589">
                <a:tc>
                  <a:txBody>
                    <a:bodyPr/>
                    <a:lstStyle/>
                    <a:p>
                      <a:pPr algn="l" fontAlgn="b">
                        <a:buNone/>
                      </a:pPr>
                      <a:r>
                        <a:rPr lang="en-US" sz="800" u="none" strike="noStrike">
                          <a:effectLst/>
                        </a:rPr>
                        <a:t>Injuries/complic. of prior care</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38,485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3242673534"/>
                  </a:ext>
                </a:extLst>
              </a:tr>
              <a:tr h="259589">
                <a:tc>
                  <a:txBody>
                    <a:bodyPr/>
                    <a:lstStyle/>
                    <a:p>
                      <a:pPr algn="l" fontAlgn="b">
                        <a:buNone/>
                      </a:pPr>
                      <a:r>
                        <a:rPr lang="en-US" sz="800" u="none" strike="noStrike">
                          <a:effectLst/>
                        </a:rPr>
                        <a:t>Ophthalmology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35,924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1165140954"/>
                  </a:ext>
                </a:extLst>
              </a:tr>
              <a:tr h="259589">
                <a:tc>
                  <a:txBody>
                    <a:bodyPr/>
                    <a:lstStyle/>
                    <a:p>
                      <a:pPr algn="l" fontAlgn="b">
                        <a:buNone/>
                      </a:pPr>
                      <a:r>
                        <a:rPr lang="en-US" sz="800" u="none" strike="noStrike">
                          <a:effectLst/>
                        </a:rPr>
                        <a:t>Urology</a:t>
                      </a:r>
                      <a:endParaRPr lang="en-US" sz="800" b="0"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a:effectLst/>
                        </a:rPr>
                        <a:t> $              23,649 </a:t>
                      </a:r>
                      <a:endParaRPr lang="en-US" sz="800" b="0" i="0" u="none" strike="noStrike">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4017623995"/>
                  </a:ext>
                </a:extLst>
              </a:tr>
              <a:tr h="259589">
                <a:tc>
                  <a:txBody>
                    <a:bodyPr/>
                    <a:lstStyle/>
                    <a:p>
                      <a:pPr algn="l" fontAlgn="b">
                        <a:buNone/>
                      </a:pPr>
                      <a:r>
                        <a:rPr lang="en-US" sz="800" u="none" strike="noStrike">
                          <a:effectLst/>
                        </a:rPr>
                        <a:t>Total </a:t>
                      </a:r>
                      <a:endParaRPr lang="en-US" sz="800" b="1" i="0" u="none" strike="noStrike">
                        <a:solidFill>
                          <a:srgbClr val="000000"/>
                        </a:solidFill>
                        <a:effectLst/>
                        <a:latin typeface="Calibri" panose="020F0502020204030204" pitchFamily="34" charset="0"/>
                      </a:endParaRPr>
                    </a:p>
                  </a:txBody>
                  <a:tcPr marL="7171" marR="7171" marT="7171" marB="0" anchor="b"/>
                </a:tc>
                <a:tc>
                  <a:txBody>
                    <a:bodyPr/>
                    <a:lstStyle/>
                    <a:p>
                      <a:pPr algn="l" fontAlgn="b">
                        <a:buNone/>
                      </a:pPr>
                      <a:r>
                        <a:rPr lang="en-US" sz="800" u="none" strike="noStrike" dirty="0">
                          <a:effectLst/>
                        </a:rPr>
                        <a:t> $      14,636,013 </a:t>
                      </a:r>
                      <a:endParaRPr lang="en-US" sz="800" b="1" i="0" u="none" strike="noStrike" dirty="0">
                        <a:solidFill>
                          <a:srgbClr val="000000"/>
                        </a:solidFill>
                        <a:effectLst/>
                        <a:latin typeface="Calibri" panose="020F0502020204030204" pitchFamily="34" charset="0"/>
                      </a:endParaRPr>
                    </a:p>
                  </a:txBody>
                  <a:tcPr marL="7171" marR="7171" marT="7171" marB="0" anchor="b"/>
                </a:tc>
                <a:extLst>
                  <a:ext uri="{0D108BD9-81ED-4DB2-BD59-A6C34878D82A}">
                    <a16:rowId xmlns:a16="http://schemas.microsoft.com/office/drawing/2014/main" val="335857659"/>
                  </a:ext>
                </a:extLst>
              </a:tr>
            </a:tbl>
          </a:graphicData>
        </a:graphic>
      </p:graphicFrame>
      <p:sp>
        <p:nvSpPr>
          <p:cNvPr id="10" name="TextBox 9">
            <a:extLst>
              <a:ext uri="{FF2B5EF4-FFF2-40B4-BE49-F238E27FC236}">
                <a16:creationId xmlns:a16="http://schemas.microsoft.com/office/drawing/2014/main" id="{0565F4A2-8141-82DE-91E6-2C3DCF47B7B4}"/>
              </a:ext>
            </a:extLst>
          </p:cNvPr>
          <p:cNvSpPr txBox="1"/>
          <p:nvPr/>
        </p:nvSpPr>
        <p:spPr>
          <a:xfrm>
            <a:off x="507148" y="3530379"/>
            <a:ext cx="6292949" cy="2354491"/>
          </a:xfrm>
          <a:prstGeom prst="rect">
            <a:avLst/>
          </a:prstGeom>
          <a:noFill/>
          <a:ln w="28575">
            <a:solidFill>
              <a:schemeClr val="tx1"/>
            </a:solidFill>
          </a:ln>
        </p:spPr>
        <p:txBody>
          <a:bodyPr wrap="square" rtlCol="0">
            <a:spAutoFit/>
          </a:bodyPr>
          <a:lstStyle/>
          <a:p>
            <a:pPr marL="285750" indent="-285750">
              <a:buFont typeface="Arial" panose="020B0604020202020204" pitchFamily="34" charset="0"/>
              <a:buChar char="•"/>
            </a:pPr>
            <a:r>
              <a:rPr lang="en-US" sz="1900" dirty="0">
                <a:solidFill>
                  <a:schemeClr val="tx1"/>
                </a:solidFill>
              </a:rPr>
              <a:t>Medicare FFS accounts for about 13 percent of non-Carve-out revenues in the Categorical Exclusions service</a:t>
            </a:r>
          </a:p>
          <a:p>
            <a:pPr marL="285750" indent="-285750">
              <a:buFont typeface="Arial" panose="020B0604020202020204" pitchFamily="34" charset="0"/>
              <a:buChar char="•"/>
            </a:pPr>
            <a:r>
              <a:rPr lang="en-US" sz="1900" dirty="0">
                <a:solidFill>
                  <a:schemeClr val="tx1"/>
                </a:solidFill>
              </a:rPr>
              <a:t>Is there a strong industry preference on how to handle the non-carve out categorical exclusion cases?</a:t>
            </a:r>
          </a:p>
          <a:p>
            <a:pPr marL="285750" lvl="2" indent="-285750">
              <a:buFont typeface="Arial" panose="020B0604020202020204" pitchFamily="34" charset="0"/>
              <a:buChar char="•"/>
            </a:pPr>
            <a:r>
              <a:rPr lang="en-US" sz="1900" dirty="0">
                <a:solidFill>
                  <a:schemeClr val="tx1"/>
                </a:solidFill>
              </a:rPr>
              <a:t>One alternative is to roll them back into the originally assigned product lines</a:t>
            </a:r>
          </a:p>
          <a:p>
            <a:endParaRPr lang="en-US" dirty="0"/>
          </a:p>
        </p:txBody>
      </p:sp>
      <p:sp>
        <p:nvSpPr>
          <p:cNvPr id="11" name="TextBox 10">
            <a:extLst>
              <a:ext uri="{FF2B5EF4-FFF2-40B4-BE49-F238E27FC236}">
                <a16:creationId xmlns:a16="http://schemas.microsoft.com/office/drawing/2014/main" id="{C5D1C3F9-ECFB-DC07-67D5-981156D64982}"/>
              </a:ext>
            </a:extLst>
          </p:cNvPr>
          <p:cNvSpPr txBox="1"/>
          <p:nvPr/>
        </p:nvSpPr>
        <p:spPr>
          <a:xfrm>
            <a:off x="7097403" y="1136117"/>
            <a:ext cx="4843992" cy="338554"/>
          </a:xfrm>
          <a:prstGeom prst="rect">
            <a:avLst/>
          </a:prstGeom>
          <a:noFill/>
          <a:ln w="28575">
            <a:solidFill>
              <a:schemeClr val="tx1"/>
            </a:solidFill>
          </a:ln>
        </p:spPr>
        <p:txBody>
          <a:bodyPr wrap="square" rtlCol="0">
            <a:spAutoFit/>
          </a:bodyPr>
          <a:lstStyle/>
          <a:p>
            <a:r>
              <a:rPr lang="en-US" sz="1600" dirty="0">
                <a:solidFill>
                  <a:schemeClr val="tx1"/>
                </a:solidFill>
              </a:rPr>
              <a:t>Original Product Lines for Categorical Exclusions</a:t>
            </a:r>
          </a:p>
        </p:txBody>
      </p:sp>
    </p:spTree>
    <p:extLst>
      <p:ext uri="{BB962C8B-B14F-4D97-AF65-F5344CB8AC3E}">
        <p14:creationId xmlns:p14="http://schemas.microsoft.com/office/powerpoint/2010/main" val="203020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3B544-25AC-EF5C-A185-DAAC0B0598D3}"/>
              </a:ext>
            </a:extLst>
          </p:cNvPr>
          <p:cNvSpPr>
            <a:spLocks noGrp="1"/>
          </p:cNvSpPr>
          <p:nvPr>
            <p:ph type="title"/>
          </p:nvPr>
        </p:nvSpPr>
        <p:spPr/>
        <p:txBody>
          <a:bodyPr/>
          <a:lstStyle/>
          <a:p>
            <a:r>
              <a:rPr lang="en-US" dirty="0"/>
              <a:t>Next Steps</a:t>
            </a:r>
          </a:p>
        </p:txBody>
      </p:sp>
      <p:sp>
        <p:nvSpPr>
          <p:cNvPr id="3" name="Slide Number Placeholder 2">
            <a:extLst>
              <a:ext uri="{FF2B5EF4-FFF2-40B4-BE49-F238E27FC236}">
                <a16:creationId xmlns:a16="http://schemas.microsoft.com/office/drawing/2014/main" id="{3CC80F5A-1A3E-205A-8408-2857F8E998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
        <p:nvSpPr>
          <p:cNvPr id="4" name="Picture Placeholder 3">
            <a:extLst>
              <a:ext uri="{FF2B5EF4-FFF2-40B4-BE49-F238E27FC236}">
                <a16:creationId xmlns:a16="http://schemas.microsoft.com/office/drawing/2014/main" id="{94951EA4-7AF3-4989-0A08-DAF71AC39034}"/>
              </a:ext>
            </a:extLst>
          </p:cNvPr>
          <p:cNvSpPr>
            <a:spLocks noGrp="1"/>
          </p:cNvSpPr>
          <p:nvPr>
            <p:ph type="pic" idx="2"/>
          </p:nvPr>
        </p:nvSpPr>
        <p:spPr/>
        <p:txBody>
          <a:bodyPr/>
          <a:lstStyle/>
          <a:p>
            <a:r>
              <a:rPr lang="en-US" dirty="0"/>
              <a:t>Further analysis on impact of removing carve-out services and Medicare patients on Market Shift</a:t>
            </a:r>
          </a:p>
          <a:p>
            <a:r>
              <a:rPr lang="en-US" dirty="0"/>
              <a:t>Service Line Adjustment / Exclusions</a:t>
            </a:r>
          </a:p>
          <a:p>
            <a:r>
              <a:rPr lang="en-US" dirty="0"/>
              <a:t>Revisit at Next Payment Models Workgroup on October 7</a:t>
            </a:r>
          </a:p>
          <a:p>
            <a:r>
              <a:rPr lang="en-US" dirty="0"/>
              <a:t>Draft Recommendation – November Commission meeting</a:t>
            </a:r>
          </a:p>
          <a:p>
            <a:pPr marL="50800" indent="0">
              <a:buNone/>
            </a:pPr>
            <a:endParaRPr lang="en-US" dirty="0"/>
          </a:p>
          <a:p>
            <a:endParaRPr lang="en-US" dirty="0"/>
          </a:p>
        </p:txBody>
      </p:sp>
    </p:spTree>
    <p:extLst>
      <p:ext uri="{BB962C8B-B14F-4D97-AF65-F5344CB8AC3E}">
        <p14:creationId xmlns:p14="http://schemas.microsoft.com/office/powerpoint/2010/main" val="3298426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fb937e13ef_0_57"/>
          <p:cNvSpPr txBox="1">
            <a:spLocks noGrp="1"/>
          </p:cNvSpPr>
          <p:nvPr>
            <p:ph type="title"/>
          </p:nvPr>
        </p:nvSpPr>
        <p:spPr>
          <a:xfrm>
            <a:off x="972127" y="1835088"/>
            <a:ext cx="10515600" cy="3945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SzPts val="3200"/>
              <a:buNone/>
            </a:pPr>
            <a:r>
              <a:rPr lang="en-US" sz="2880"/>
              <a:t>Bridge Policy Follow Up Discussion</a:t>
            </a:r>
            <a:endParaRPr sz="2880"/>
          </a:p>
          <a:p>
            <a:pPr marL="0" lvl="0" indent="0" algn="r" rtl="0">
              <a:lnSpc>
                <a:spcPct val="90000"/>
              </a:lnSpc>
              <a:spcBef>
                <a:spcPts val="0"/>
              </a:spcBef>
              <a:spcAft>
                <a:spcPts val="0"/>
              </a:spcAft>
              <a:buSzPts val="3200"/>
              <a:buNone/>
            </a:pPr>
            <a:r>
              <a:rPr lang="en-US" sz="2880"/>
              <a:t> </a:t>
            </a:r>
            <a:endParaRPr sz="2880"/>
          </a:p>
        </p:txBody>
      </p:sp>
      <p:sp>
        <p:nvSpPr>
          <p:cNvPr id="166" name="Google Shape;166;g3fb937e13ef_0_57"/>
          <p:cNvSpPr txBox="1">
            <a:spLocks noGrp="1"/>
          </p:cNvSpPr>
          <p:nvPr>
            <p:ph type="sldNum" idx="12"/>
          </p:nvPr>
        </p:nvSpPr>
        <p:spPr>
          <a:xfrm>
            <a:off x="11512550" y="6213474"/>
            <a:ext cx="5778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000000"/>
              </a:buClr>
              <a:buSzPts val="1600"/>
              <a:buFont typeface="Arial"/>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3fb937e13ef_0_7"/>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Font typeface="Arial"/>
              <a:buNone/>
            </a:pPr>
            <a:r>
              <a:rPr lang="en-US"/>
              <a:t>Modeling Review</a:t>
            </a:r>
            <a:endParaRPr/>
          </a:p>
        </p:txBody>
      </p:sp>
      <p:pic>
        <p:nvPicPr>
          <p:cNvPr id="172" name="Google Shape;172;g3fb937e13ef_0_7"/>
          <p:cNvPicPr preferRelativeResize="0"/>
          <p:nvPr/>
        </p:nvPicPr>
        <p:blipFill rotWithShape="1">
          <a:blip r:embed="rId3">
            <a:alphaModFix/>
          </a:blip>
          <a:srcRect/>
          <a:stretch/>
        </p:blipFill>
        <p:spPr>
          <a:xfrm>
            <a:off x="0" y="1169428"/>
            <a:ext cx="12191999" cy="451914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3fbc60cceb8_0_0"/>
          <p:cNvSpPr txBox="1">
            <a:spLocks noGrp="1"/>
          </p:cNvSpPr>
          <p:nvPr>
            <p:ph type="body" idx="1"/>
          </p:nvPr>
        </p:nvSpPr>
        <p:spPr>
          <a:xfrm>
            <a:off x="971550" y="1133475"/>
            <a:ext cx="10515600" cy="4659900"/>
          </a:xfrm>
          <a:prstGeom prst="rect">
            <a:avLst/>
          </a:prstGeom>
          <a:noFill/>
          <a:ln>
            <a:noFill/>
          </a:ln>
        </p:spPr>
        <p:txBody>
          <a:bodyPr spcFirstLastPara="1" wrap="square" lIns="91425" tIns="45700" rIns="91425" bIns="45700" anchor="t" anchorCtr="0">
            <a:normAutofit/>
          </a:bodyPr>
          <a:lstStyle/>
          <a:p>
            <a:pPr marL="457200" lvl="0" indent="-355600" algn="l" rtl="0">
              <a:lnSpc>
                <a:spcPct val="114000"/>
              </a:lnSpc>
              <a:spcBef>
                <a:spcPts val="1000"/>
              </a:spcBef>
              <a:spcAft>
                <a:spcPts val="0"/>
              </a:spcAft>
              <a:buClr>
                <a:schemeClr val="dk1"/>
              </a:buClr>
              <a:buSzPts val="2000"/>
              <a:buChar char="•"/>
            </a:pPr>
            <a:r>
              <a:rPr lang="en-US"/>
              <a:t>Scope</a:t>
            </a:r>
            <a:endParaRPr/>
          </a:p>
          <a:p>
            <a:pPr marL="914400" lvl="1" indent="-342900" algn="l" rtl="0">
              <a:spcBef>
                <a:spcPts val="500"/>
              </a:spcBef>
              <a:spcAft>
                <a:spcPts val="0"/>
              </a:spcAft>
              <a:buSzPts val="1800"/>
              <a:buChar char="•"/>
            </a:pPr>
            <a:r>
              <a:rPr lang="en-US"/>
              <a:t>Distribution of statewide/net impact</a:t>
            </a:r>
            <a:endParaRPr/>
          </a:p>
          <a:p>
            <a:pPr marL="914400" lvl="1" indent="-342900" algn="l" rtl="0">
              <a:spcBef>
                <a:spcPts val="500"/>
              </a:spcBef>
              <a:spcAft>
                <a:spcPts val="0"/>
              </a:spcAft>
              <a:buSzPts val="1800"/>
              <a:buChar char="•"/>
            </a:pPr>
            <a:r>
              <a:rPr lang="en-US"/>
              <a:t>Limit impact at a hospital level</a:t>
            </a:r>
            <a:endParaRPr/>
          </a:p>
          <a:p>
            <a:pPr marL="1371600" lvl="2" indent="-342900" algn="l" rtl="0">
              <a:spcBef>
                <a:spcPts val="500"/>
              </a:spcBef>
              <a:spcAft>
                <a:spcPts val="0"/>
              </a:spcAft>
              <a:buSzPts val="1800"/>
              <a:buChar char="•"/>
            </a:pPr>
            <a:r>
              <a:rPr lang="en-US"/>
              <a:t>Bridge adjustment is applied to only a certain threshold at an individual hospital level?</a:t>
            </a:r>
            <a:endParaRPr/>
          </a:p>
          <a:p>
            <a:pPr marL="1371600" lvl="2" indent="-342900" algn="l" rtl="0">
              <a:spcBef>
                <a:spcPts val="500"/>
              </a:spcBef>
              <a:spcAft>
                <a:spcPts val="0"/>
              </a:spcAft>
              <a:buSzPts val="1800"/>
              <a:buChar char="•"/>
            </a:pPr>
            <a:r>
              <a:rPr lang="en-US"/>
              <a:t>Adjustments get collapsed to smaller range</a:t>
            </a:r>
            <a:endParaRPr/>
          </a:p>
          <a:p>
            <a:pPr marL="914400" lvl="1" indent="-342900" algn="l" rtl="0">
              <a:spcBef>
                <a:spcPts val="500"/>
              </a:spcBef>
              <a:spcAft>
                <a:spcPts val="0"/>
              </a:spcAft>
              <a:buSzPts val="1800"/>
              <a:buChar char="•"/>
            </a:pPr>
            <a:r>
              <a:rPr lang="en-US"/>
              <a:t>Adjustment-specific consideration?</a:t>
            </a:r>
            <a:endParaRPr/>
          </a:p>
          <a:p>
            <a:pPr marL="1371600" lvl="2" indent="-342900" algn="l" rtl="0">
              <a:spcBef>
                <a:spcPts val="500"/>
              </a:spcBef>
              <a:spcAft>
                <a:spcPts val="0"/>
              </a:spcAft>
              <a:buSzPts val="1800"/>
              <a:buChar char="•"/>
            </a:pPr>
            <a:r>
              <a:rPr lang="en-US"/>
              <a:t>Limiting to the bottom and top performing repricing quartiles</a:t>
            </a:r>
            <a:endParaRPr/>
          </a:p>
          <a:p>
            <a:pPr marL="1371600" lvl="2" indent="-342900" algn="l" rtl="0">
              <a:spcBef>
                <a:spcPts val="500"/>
              </a:spcBef>
              <a:spcAft>
                <a:spcPts val="0"/>
              </a:spcAft>
              <a:buSzPts val="1800"/>
              <a:buChar char="•"/>
            </a:pPr>
            <a:r>
              <a:rPr lang="en-US"/>
              <a:t>Any other adjustments?</a:t>
            </a:r>
            <a:endParaRPr/>
          </a:p>
          <a:p>
            <a:pPr marL="457200" lvl="0" indent="-355600" algn="l" rtl="0">
              <a:lnSpc>
                <a:spcPct val="114000"/>
              </a:lnSpc>
              <a:spcBef>
                <a:spcPts val="1000"/>
              </a:spcBef>
              <a:spcAft>
                <a:spcPts val="0"/>
              </a:spcAft>
              <a:buClr>
                <a:schemeClr val="dk1"/>
              </a:buClr>
              <a:buSzPts val="2000"/>
              <a:buChar char="•"/>
            </a:pPr>
            <a:r>
              <a:rPr lang="en-US"/>
              <a:t>State weight</a:t>
            </a:r>
            <a:endParaRPr/>
          </a:p>
          <a:p>
            <a:pPr marL="914400" lvl="1" indent="-342900" algn="l" rtl="0">
              <a:lnSpc>
                <a:spcPct val="114000"/>
              </a:lnSpc>
              <a:spcBef>
                <a:spcPts val="500"/>
              </a:spcBef>
              <a:spcAft>
                <a:spcPts val="0"/>
              </a:spcAft>
              <a:buSzPts val="1800"/>
              <a:buChar char="•"/>
            </a:pPr>
            <a:r>
              <a:rPr lang="en-US"/>
              <a:t>No 100% state weight</a:t>
            </a:r>
            <a:endParaRPr/>
          </a:p>
          <a:p>
            <a:pPr marL="914400" lvl="1" indent="-342900" algn="l" rtl="0">
              <a:lnSpc>
                <a:spcPct val="114000"/>
              </a:lnSpc>
              <a:spcBef>
                <a:spcPts val="500"/>
              </a:spcBef>
              <a:spcAft>
                <a:spcPts val="0"/>
              </a:spcAft>
              <a:buSzPts val="1800"/>
              <a:buChar char="•"/>
            </a:pPr>
            <a:r>
              <a:rPr lang="en-US"/>
              <a:t>Gradual glide path</a:t>
            </a:r>
            <a:endParaRPr/>
          </a:p>
          <a:p>
            <a:pPr marL="457200" lvl="0" indent="-228600" algn="l" rtl="0">
              <a:lnSpc>
                <a:spcPct val="114000"/>
              </a:lnSpc>
              <a:spcBef>
                <a:spcPts val="1000"/>
              </a:spcBef>
              <a:spcAft>
                <a:spcPts val="0"/>
              </a:spcAft>
              <a:buClr>
                <a:schemeClr val="dk1"/>
              </a:buClr>
              <a:buSzPts val="2000"/>
              <a:buNone/>
            </a:pPr>
            <a:endParaRPr/>
          </a:p>
        </p:txBody>
      </p:sp>
      <p:sp>
        <p:nvSpPr>
          <p:cNvPr id="179" name="Google Shape;179;g3fbc60cceb8_0_0"/>
          <p:cNvSpPr txBox="1">
            <a:spLocks noGrp="1"/>
          </p:cNvSpPr>
          <p:nvPr>
            <p:ph type="title"/>
          </p:nvPr>
        </p:nvSpPr>
        <p:spPr>
          <a:xfrm>
            <a:off x="972127" y="347853"/>
            <a:ext cx="10515600" cy="600900"/>
          </a:xfrm>
          <a:prstGeom prst="rect">
            <a:avLst/>
          </a:prstGeom>
          <a:noFill/>
          <a:ln>
            <a:noFill/>
          </a:ln>
        </p:spPr>
        <p:txBody>
          <a:bodyPr spcFirstLastPara="1" wrap="square" lIns="91425" tIns="45700" rIns="91425" bIns="45700" anchor="t" anchorCtr="0">
            <a:noAutofit/>
          </a:bodyPr>
          <a:lstStyle/>
          <a:p>
            <a:pPr marL="101600" lvl="0" indent="0" algn="l" rtl="0">
              <a:lnSpc>
                <a:spcPct val="114000"/>
              </a:lnSpc>
              <a:spcBef>
                <a:spcPts val="1000"/>
              </a:spcBef>
              <a:spcAft>
                <a:spcPts val="0"/>
              </a:spcAft>
              <a:buClr>
                <a:srgbClr val="000000"/>
              </a:buClr>
              <a:buSzPts val="2000"/>
              <a:buFont typeface="Arial"/>
              <a:buNone/>
            </a:pPr>
            <a:r>
              <a:rPr lang="en-US" sz="2400"/>
              <a:t>Feedback Received To-Date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3fbc60cceb8_0_6"/>
          <p:cNvSpPr txBox="1">
            <a:spLocks noGrp="1"/>
          </p:cNvSpPr>
          <p:nvPr>
            <p:ph type="body" idx="1"/>
          </p:nvPr>
        </p:nvSpPr>
        <p:spPr>
          <a:xfrm>
            <a:off x="971550" y="1133475"/>
            <a:ext cx="10086600" cy="46599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“Split-the-difference” approach</a:t>
            </a:r>
            <a:endParaRPr/>
          </a:p>
          <a:p>
            <a:pPr marL="457200" lvl="0" indent="-355600" algn="l" rtl="0">
              <a:spcBef>
                <a:spcPts val="1000"/>
              </a:spcBef>
              <a:spcAft>
                <a:spcPts val="0"/>
              </a:spcAft>
              <a:buSzPts val="2000"/>
              <a:buChar char="●"/>
            </a:pPr>
            <a:r>
              <a:rPr lang="en-US"/>
              <a:t>Weighted average of CMMI and state budgets</a:t>
            </a:r>
            <a:endParaRPr/>
          </a:p>
          <a:p>
            <a:pPr marL="457200" lvl="0" indent="-355600" algn="l" rtl="0">
              <a:spcBef>
                <a:spcPts val="0"/>
              </a:spcBef>
              <a:spcAft>
                <a:spcPts val="0"/>
              </a:spcAft>
              <a:buSzPts val="2000"/>
              <a:buChar char="●"/>
            </a:pPr>
            <a:r>
              <a:rPr lang="en-US"/>
              <a:t>Redistribution “pool” limited to net negative adjustment to ensure revenue neutrality</a:t>
            </a:r>
            <a:endParaRPr/>
          </a:p>
          <a:p>
            <a:pPr marL="0" lvl="0" indent="0" algn="l" rtl="0">
              <a:spcBef>
                <a:spcPts val="1000"/>
              </a:spcBef>
              <a:spcAft>
                <a:spcPts val="0"/>
              </a:spcAft>
              <a:buNone/>
            </a:pPr>
            <a:endParaRPr/>
          </a:p>
          <a:p>
            <a:pPr marL="0" lvl="0" indent="0" algn="l" rtl="0">
              <a:spcBef>
                <a:spcPts val="1000"/>
              </a:spcBef>
              <a:spcAft>
                <a:spcPts val="0"/>
              </a:spcAft>
              <a:buNone/>
            </a:pPr>
            <a:r>
              <a:rPr lang="en-US"/>
              <a:t>Adjustment-specific approach </a:t>
            </a:r>
            <a:endParaRPr/>
          </a:p>
          <a:p>
            <a:pPr marL="457200" lvl="0" indent="-355600" algn="l" rtl="0">
              <a:spcBef>
                <a:spcPts val="1000"/>
              </a:spcBef>
              <a:spcAft>
                <a:spcPts val="0"/>
              </a:spcAft>
              <a:buSzPts val="2000"/>
              <a:buChar char="●"/>
            </a:pPr>
            <a:r>
              <a:rPr lang="en-US"/>
              <a:t>Just repricing?</a:t>
            </a:r>
            <a:endParaRPr/>
          </a:p>
          <a:p>
            <a:pPr marL="457200" lvl="0" indent="-355600" algn="l" rtl="0">
              <a:spcBef>
                <a:spcPts val="0"/>
              </a:spcBef>
              <a:spcAft>
                <a:spcPts val="0"/>
              </a:spcAft>
              <a:buSzPts val="2000"/>
              <a:buChar char="●"/>
            </a:pPr>
            <a:r>
              <a:rPr lang="en-US"/>
              <a:t>Would need to quantify the impact of each adjustment </a:t>
            </a:r>
            <a:endParaRPr/>
          </a:p>
        </p:txBody>
      </p:sp>
      <p:sp>
        <p:nvSpPr>
          <p:cNvPr id="186" name="Google Shape;186;g3fbc60cceb8_0_6"/>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Alternative Approach(es)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3fb937e13ef_0_18"/>
          <p:cNvSpPr txBox="1">
            <a:spLocks noGrp="1"/>
          </p:cNvSpPr>
          <p:nvPr>
            <p:ph type="body" idx="1"/>
          </p:nvPr>
        </p:nvSpPr>
        <p:spPr>
          <a:xfrm>
            <a:off x="971550" y="1133475"/>
            <a:ext cx="10515600" cy="4659900"/>
          </a:xfrm>
          <a:prstGeom prst="rect">
            <a:avLst/>
          </a:prstGeom>
        </p:spPr>
        <p:txBody>
          <a:bodyPr spcFirstLastPara="1" wrap="square" lIns="91425" tIns="45700" rIns="91425" bIns="45700" anchor="t" anchorCtr="0">
            <a:normAutofit/>
          </a:bodyPr>
          <a:lstStyle/>
          <a:p>
            <a:pPr marL="457200" lvl="0" indent="-355600" algn="l" rtl="0">
              <a:spcBef>
                <a:spcPts val="1000"/>
              </a:spcBef>
              <a:spcAft>
                <a:spcPts val="0"/>
              </a:spcAft>
              <a:buSzPts val="2000"/>
              <a:buChar char="•"/>
            </a:pPr>
            <a:r>
              <a:rPr lang="en-US"/>
              <a:t>Bridge adjustment to provide a ‘glide path’ between HSCRC and CMMI MFFS global budgets</a:t>
            </a:r>
            <a:endParaRPr/>
          </a:p>
          <a:p>
            <a:pPr marL="914400" lvl="1" indent="-342900" algn="l" rtl="0">
              <a:spcBef>
                <a:spcPts val="0"/>
              </a:spcBef>
              <a:spcAft>
                <a:spcPts val="0"/>
              </a:spcAft>
              <a:buSzPts val="1800"/>
              <a:buChar char="•"/>
            </a:pPr>
            <a:r>
              <a:rPr lang="en-US"/>
              <a:t>Not planning adjustment to undo all changes</a:t>
            </a:r>
            <a:endParaRPr/>
          </a:p>
          <a:p>
            <a:pPr marL="457200" lvl="0" indent="-355600" algn="l" rtl="0">
              <a:spcBef>
                <a:spcPts val="0"/>
              </a:spcBef>
              <a:spcAft>
                <a:spcPts val="0"/>
              </a:spcAft>
              <a:buSzPts val="2000"/>
              <a:buChar char="•"/>
            </a:pPr>
            <a:r>
              <a:rPr lang="en-US"/>
              <a:t>Options for focus of adjustment:</a:t>
            </a:r>
            <a:endParaRPr/>
          </a:p>
          <a:p>
            <a:pPr marL="914400" lvl="1" indent="-342900" algn="l" rtl="0">
              <a:spcBef>
                <a:spcPts val="0"/>
              </a:spcBef>
              <a:spcAft>
                <a:spcPts val="0"/>
              </a:spcAft>
              <a:buSzPts val="1800"/>
              <a:buChar char="•"/>
            </a:pPr>
            <a:r>
              <a:rPr lang="en-US"/>
              <a:t>Overall GBR/HGB difference</a:t>
            </a:r>
            <a:endParaRPr/>
          </a:p>
          <a:p>
            <a:pPr marL="914400" lvl="1" indent="-342900" algn="l" rtl="0">
              <a:spcBef>
                <a:spcPts val="0"/>
              </a:spcBef>
              <a:spcAft>
                <a:spcPts val="0"/>
              </a:spcAft>
              <a:buSzPts val="1800"/>
              <a:buChar char="•"/>
            </a:pPr>
            <a:r>
              <a:rPr lang="en-US"/>
              <a:t>Repricing</a:t>
            </a:r>
            <a:endParaRPr/>
          </a:p>
          <a:p>
            <a:pPr marL="914400" lvl="1" indent="-342900" algn="l" rtl="0">
              <a:spcBef>
                <a:spcPts val="0"/>
              </a:spcBef>
              <a:spcAft>
                <a:spcPts val="0"/>
              </a:spcAft>
              <a:buSzPts val="1800"/>
              <a:buChar char="•"/>
            </a:pPr>
            <a:r>
              <a:rPr lang="en-US"/>
              <a:t>Specific adjustments</a:t>
            </a:r>
            <a:endParaRPr/>
          </a:p>
          <a:p>
            <a:pPr marL="457200" lvl="0" indent="-355600" algn="l" rtl="0">
              <a:spcBef>
                <a:spcPts val="0"/>
              </a:spcBef>
              <a:spcAft>
                <a:spcPts val="0"/>
              </a:spcAft>
              <a:buSzPts val="2000"/>
              <a:buChar char="•"/>
            </a:pPr>
            <a:r>
              <a:rPr lang="en-US"/>
              <a:t>Draft Recommendation - October Commission meeting</a:t>
            </a:r>
            <a:endParaRPr/>
          </a:p>
          <a:p>
            <a:pPr marL="457200" lvl="0" indent="-355600" algn="l" rtl="0">
              <a:spcBef>
                <a:spcPts val="0"/>
              </a:spcBef>
              <a:spcAft>
                <a:spcPts val="0"/>
              </a:spcAft>
              <a:buSzPts val="2000"/>
              <a:buChar char="•"/>
            </a:pPr>
            <a:r>
              <a:rPr lang="en-US"/>
              <a:t>Final Recommendation - February Commission meeting</a:t>
            </a:r>
            <a:endParaRPr/>
          </a:p>
        </p:txBody>
      </p:sp>
      <p:sp>
        <p:nvSpPr>
          <p:cNvPr id="193" name="Google Shape;193;g3fb937e13ef_0_18"/>
          <p:cNvSpPr txBox="1">
            <a:spLocks noGrp="1"/>
          </p:cNvSpPr>
          <p:nvPr>
            <p:ph type="title"/>
          </p:nvPr>
        </p:nvSpPr>
        <p:spPr>
          <a:xfrm>
            <a:off x="972127" y="347853"/>
            <a:ext cx="10515600" cy="60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Summary and Next Steps</a:t>
            </a:r>
            <a:endParaRPr/>
          </a:p>
        </p:txBody>
      </p:sp>
    </p:spTree>
  </p:cSld>
  <p:clrMapOvr>
    <a:masterClrMapping/>
  </p:clrMapOvr>
</p:sld>
</file>

<file path=ppt/theme/theme1.xml><?xml version="1.0" encoding="utf-8"?>
<a:theme xmlns:a="http://schemas.openxmlformats.org/drawingml/2006/main" name="Office Theme">
  <a:themeElements>
    <a:clrScheme name="Custom 2">
      <a:dk1>
        <a:srgbClr val="003889"/>
      </a:dk1>
      <a:lt1>
        <a:srgbClr val="FFFFFF"/>
      </a:lt1>
      <a:dk2>
        <a:srgbClr val="001938"/>
      </a:dk2>
      <a:lt2>
        <a:srgbClr val="FFFFFF"/>
      </a:lt2>
      <a:accent1>
        <a:srgbClr val="2E95FF"/>
      </a:accent1>
      <a:accent2>
        <a:srgbClr val="55AAFF"/>
      </a:accent2>
      <a:accent3>
        <a:srgbClr val="D1EAFF"/>
      </a:accent3>
      <a:accent4>
        <a:srgbClr val="347708"/>
      </a:accent4>
      <a:accent5>
        <a:srgbClr val="85BF16"/>
      </a:accent5>
      <a:accent6>
        <a:srgbClr val="CDE2A3"/>
      </a:accent6>
      <a:hlink>
        <a:srgbClr val="538E09"/>
      </a:hlink>
      <a:folHlink>
        <a:srgbClr val="33770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D40D51286D8B4D9C836A50BBB33558" ma:contentTypeVersion="2" ma:contentTypeDescription="Create a new document." ma:contentTypeScope="" ma:versionID="d14e5c4da1db565cb04c30bec4da997c">
  <xsd:schema xmlns:xsd="http://www.w3.org/2001/XMLSchema" xmlns:xs="http://www.w3.org/2001/XMLSchema" xmlns:p="http://schemas.microsoft.com/office/2006/metadata/properties" xmlns:ns1="http://schemas.microsoft.com/sharepoint/v3" targetNamespace="http://schemas.microsoft.com/office/2006/metadata/properties" ma:root="true" ma:fieldsID="ff328a1cd662c37536c074f55b1464a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7C24897-ED1D-41BA-AE1D-B5FBAAA0668E}"/>
</file>

<file path=customXml/itemProps2.xml><?xml version="1.0" encoding="utf-8"?>
<ds:datastoreItem xmlns:ds="http://schemas.openxmlformats.org/officeDocument/2006/customXml" ds:itemID="{7C5F0BE6-3686-4B5D-A1B6-0BDD624ACF59}"/>
</file>

<file path=customXml/itemProps3.xml><?xml version="1.0" encoding="utf-8"?>
<ds:datastoreItem xmlns:ds="http://schemas.openxmlformats.org/officeDocument/2006/customXml" ds:itemID="{96F4A28A-4298-4296-BDBB-BA646F64B221}"/>
</file>

<file path=docProps/app.xml><?xml version="1.0" encoding="utf-8"?>
<Properties xmlns="http://schemas.openxmlformats.org/officeDocument/2006/extended-properties" xmlns:vt="http://schemas.openxmlformats.org/officeDocument/2006/docPropsVTypes">
  <TotalTime>3</TotalTime>
  <Words>1842</Words>
  <Application>Microsoft Office PowerPoint</Application>
  <PresentationFormat>Widescreen</PresentationFormat>
  <Paragraphs>358</Paragraphs>
  <Slides>25</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 Narrow</vt:lpstr>
      <vt:lpstr>Arial</vt:lpstr>
      <vt:lpstr>Calibri</vt:lpstr>
      <vt:lpstr>Office Theme</vt:lpstr>
      <vt:lpstr>Payment Models Workgroup</vt:lpstr>
      <vt:lpstr>Agenda </vt:lpstr>
      <vt:lpstr>Assessment Changes Under Split Global Budgets  FY 2028 &amp; Beyond</vt:lpstr>
      <vt:lpstr>Assessments Included in Base Year HGBs under FFS  </vt:lpstr>
      <vt:lpstr>PowerPoint Presentation</vt:lpstr>
      <vt:lpstr>Other Assessments Items   </vt:lpstr>
      <vt:lpstr>Market Shift Policy – Potential Adjustments for AHEAD</vt:lpstr>
      <vt:lpstr>Summary</vt:lpstr>
      <vt:lpstr>Market Shift Adjustment Summary</vt:lpstr>
      <vt:lpstr>Summary of Market Shift Differences</vt:lpstr>
      <vt:lpstr>Impact of Removing Medicare from Market Shift</vt:lpstr>
      <vt:lpstr>Hospital MSA Comparing CY25 and CY24, with and without Medicare </vt:lpstr>
      <vt:lpstr>Service Line MSA Comparing CY25 and CY24, with and without Medicare</vt:lpstr>
      <vt:lpstr>Service Line Volume Changes</vt:lpstr>
      <vt:lpstr>Low Volume Service Lines</vt:lpstr>
      <vt:lpstr>Low Volume Service Lines (cont.)</vt:lpstr>
      <vt:lpstr>Timing for Market Shift</vt:lpstr>
      <vt:lpstr>Categorical Exclusions</vt:lpstr>
      <vt:lpstr>Categorical Exclusions Cont….</vt:lpstr>
      <vt:lpstr>Next Steps</vt:lpstr>
      <vt:lpstr>Bridge Policy Follow Up Discussion  </vt:lpstr>
      <vt:lpstr>Modeling Review</vt:lpstr>
      <vt:lpstr>Feedback Received To-Date</vt:lpstr>
      <vt:lpstr>Alternative Approach(es)</vt:lpstr>
      <vt:lpstr>Summary and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Aline Lin</dc:creator>
  <cp:lastModifiedBy>Daniela Tamayo</cp:lastModifiedBy>
  <cp:revision>3</cp:revision>
  <dcterms:created xsi:type="dcterms:W3CDTF">2020-04-28T19:02:29Z</dcterms:created>
  <dcterms:modified xsi:type="dcterms:W3CDTF">2026-09-21T21:46:59Z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0x0101005AD40D51286D8B4D9C836A50BBB33558</vt:lpwstr>
  </property>
</Properties>
</file>