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5" r:id="rId2"/>
    <p:sldMasterId id="2147483673" r:id="rId3"/>
  </p:sldMasterIdLst>
  <p:notesMasterIdLst>
    <p:notesMasterId r:id="rId2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hehUceA3tBl6cRbzWcJ/rHDrw+4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363D597-BEE4-4F82-9A6B-332C466B20FE}">
  <a:tblStyle styleId="{1363D597-BEE4-4F82-9A6B-332C466B20F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1A9F2D2-F438-49FE-BE09-7A10E5FCD74C}"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EFF"/>
          </a:solidFill>
        </a:fill>
      </a:tcStyle>
    </a:wholeTbl>
    <a:band1H>
      <a:tcTxStyle/>
      <a:tcStyle>
        <a:tcBdr/>
        <a:fill>
          <a:solidFill>
            <a:srgbClr val="CCDCFF"/>
          </a:solidFill>
        </a:fill>
      </a:tcStyle>
    </a:band1H>
    <a:band2H>
      <a:tcTxStyle/>
      <a:tcStyle>
        <a:tcBdr/>
      </a:tcStyle>
    </a:band2H>
    <a:band1V>
      <a:tcTxStyle/>
      <a:tcStyle>
        <a:tcBdr/>
        <a:fill>
          <a:solidFill>
            <a:srgbClr val="CCDCF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0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ustomXml" Target="../customXml/item2.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customschemas.google.com/relationships/presentationmetadata" Target="metadata"/><Relationship Id="rId38"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2.o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f9d44d9247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g3f9d44d924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f8c9d9a6ce_0_2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g3f8c9d9a6ce_0_2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h3c0507894f2938af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h3c0507894f2938af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h3c0507894f2938af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h3c0507894f2938af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h3c0507894f2938af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h3c0507894f2938af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h596519a77e868f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h596519a77e868f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h596519a77e868f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h3c0507894f2938af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h3c0507894f2938af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h3c0507894f2938af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h4f6fec5dd466420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h4f6fec5dd466420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h4f6fec5dd466420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h4f6fec5dd4664208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h4f6fec5dd4664208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h4f6fec5dd4664208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h4f6fec5dd4664208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h4f6fec5dd4664208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h4f6fec5dd4664208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h4f6fec5dd4664208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h4f6fec5dd4664208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h4f6fec5dd4664208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h3c0507894f2938af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h3c0507894f2938af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h3c0507894f2938af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h3c0507894f2938af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h3c0507894f2938af_0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h3c0507894f2938af_0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h4f6fec5dd4664208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h4f6fec5dd4664208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h4f6fec5dd4664208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h1badc8d734d6fade_3_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This presentation is about the potential changes to be made to the Maryland Demographic Adjustment Methodology. </a:t>
            </a:r>
            <a:endParaRPr/>
          </a:p>
        </p:txBody>
      </p:sp>
      <p:sp>
        <p:nvSpPr>
          <p:cNvPr id="268" name="Google Shape;268;h1badc8d734d6fade_3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h1badc8d734d6fade_5_6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h1badc8d734d6fade_5_6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AutoNum type="arabicPeriod"/>
            </a:pPr>
            <a:r>
              <a:rPr lang="en-US"/>
              <a:t>The Maryland Demographic adjustment is designed to adjust the hospital’s global budget to reflect changes in </a:t>
            </a:r>
            <a:r>
              <a:rPr lang="en-US">
                <a:latin typeface="Arial"/>
                <a:ea typeface="Arial"/>
                <a:cs typeface="Arial"/>
                <a:sym typeface="Arial"/>
              </a:rPr>
              <a:t>utilizations within their respective service area based upon projected age-adjusted population changes at the zip code level, while disallowing increases in utilizations due to potentially avoidable utilization (PAU).  </a:t>
            </a:r>
            <a:r>
              <a:rPr lang="en-US"/>
              <a:t>  It includes utilzation…</a:t>
            </a:r>
            <a:endParaRPr/>
          </a:p>
          <a:p>
            <a:pPr marL="0" lvl="0" indent="0" algn="l" rtl="0">
              <a:spcBef>
                <a:spcPts val="0"/>
              </a:spcBef>
              <a:spcAft>
                <a:spcPts val="0"/>
              </a:spcAft>
              <a:buNone/>
            </a:pPr>
            <a:endParaRPr/>
          </a:p>
          <a:p>
            <a:pPr marL="0" lvl="0" indent="0" algn="l" rtl="0">
              <a:spcBef>
                <a:spcPts val="0"/>
              </a:spcBef>
              <a:spcAft>
                <a:spcPts val="0"/>
              </a:spcAft>
              <a:buNone/>
            </a:pPr>
            <a:r>
              <a:rPr lang="en-US" u="sng">
                <a:solidFill>
                  <a:schemeClr val="hlink"/>
                </a:solidFill>
                <a:hlinkClick r:id="rId3"/>
              </a:rPr>
              <a:t>2.On</a:t>
            </a:r>
            <a:r>
              <a:rPr lang="en-US"/>
              <a:t> the otherhand, The CMMI Demographic Adjustment (DA) is designed to adjust HGBs to reflect changes in both the size and medical risk of the Medicare population served by the Participant Hospital.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 </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rabicPeriod"/>
            </a:pPr>
            <a:endParaRPr/>
          </a:p>
          <a:p>
            <a:pPr marL="0" lvl="0" indent="0" algn="l" rtl="0">
              <a:spcBef>
                <a:spcPts val="0"/>
              </a:spcBef>
              <a:spcAft>
                <a:spcPts val="0"/>
              </a:spcAft>
              <a:buNone/>
            </a:pPr>
            <a:r>
              <a:rPr lang="en-US" sz="1300"/>
              <a:t>2. The CMMI Demographic Adjustment (DA) is designed to adjust HGBs to reflect changes in both the size and medical risk of the population served by the Participant Hospital.</a:t>
            </a:r>
            <a:r>
              <a:rPr lang="en-US"/>
              <a:t> </a:t>
            </a:r>
            <a:endParaRPr/>
          </a:p>
        </p:txBody>
      </p:sp>
      <p:sp>
        <p:nvSpPr>
          <p:cNvPr id="275" name="Google Shape;275;h1badc8d734d6fade_5_6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h1badc8d734d6fade_3_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On a granular level, the Maryland and CMMI Demographic adjustments are based on the following…..</a:t>
            </a:r>
            <a:endParaRPr/>
          </a:p>
          <a:p>
            <a:pPr marL="0" lvl="0" indent="0" algn="l" rtl="0">
              <a:spcBef>
                <a:spcPts val="0"/>
              </a:spcBef>
              <a:spcAft>
                <a:spcPts val="0"/>
              </a:spcAft>
              <a:buNone/>
            </a:pPr>
            <a:r>
              <a:rPr lang="en-US"/>
              <a:t>Although CMMI uses </a:t>
            </a:r>
            <a:endParaRPr/>
          </a:p>
        </p:txBody>
      </p:sp>
      <p:sp>
        <p:nvSpPr>
          <p:cNvPr id="310" name="Google Shape;310;h1badc8d734d6fade_3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h1badc8d734d6fade_5_5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Since Medicare FFS patients will no longer exist in the MD GBR model, staff will remove this revenue,  utilization and population from the current MD Demo. Adjustment. In addition, we are modifying the  demand modifier. First, we will remove…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17" name="Google Shape;317;h1badc8d734d6fade_5_5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h1badc8d734d6fade_5_7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This is how we proposed to remove the Medicare populations from the DA .  Box 1 shows the data source which are the Medicare FFS part-A enrollment numbers from CMS. Box 2 shows that we will adjust the 65+ age group. They represent 91% of enrollees.  Box 3 show how staff will actually remove the records.</a:t>
            </a:r>
            <a:endParaRPr/>
          </a:p>
        </p:txBody>
      </p:sp>
      <p:sp>
        <p:nvSpPr>
          <p:cNvPr id="352" name="Google Shape;352;h1badc8d734d6fade_5_7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h4f6fec5dd4664208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h4f6fec5dd4664208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h4f6fec5dd4664208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h4bd0f751b85622a4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2" name="Google Shape;382;h4bd0f751b85622a4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h4bd0f751b85622a4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h4bd0f751b85622a4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h4bd0f751b85622a4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h4bd0f751b85622a4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h4bd0f751b85622a4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h4bd0f751b85622a4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h13bddbd43224700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h13bddbd43224700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5" name="Google Shape;405;h13bddbd432247002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h4bd0f751b85622a4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h4bd0f751b85622a4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3" name="Google Shape;413;h4bd0f751b85622a4_0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1">
  <p:cSld name="1_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1"/>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1"/>
          <p:cNvSpPr txBox="1">
            <a:spLocks noGrp="1"/>
          </p:cNvSpPr>
          <p:nvPr>
            <p:ph type="subTitle" idx="1"/>
          </p:nvPr>
        </p:nvSpPr>
        <p:spPr>
          <a:xfrm>
            <a:off x="1524000" y="3551164"/>
            <a:ext cx="9144000" cy="411300"/>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1"/>
          <p:cNvSpPr txBox="1">
            <a:spLocks noGrp="1"/>
          </p:cNvSpPr>
          <p:nvPr>
            <p:ph type="body" idx="2"/>
          </p:nvPr>
        </p:nvSpPr>
        <p:spPr>
          <a:xfrm>
            <a:off x="2758698" y="4502475"/>
            <a:ext cx="7909200" cy="10794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21"/>
          <p:cNvSpPr txBox="1">
            <a:spLocks noGrp="1"/>
          </p:cNvSpPr>
          <p:nvPr>
            <p:ph type="body" idx="3"/>
          </p:nvPr>
        </p:nvSpPr>
        <p:spPr>
          <a:xfrm>
            <a:off x="1482429" y="3891609"/>
            <a:ext cx="5034000" cy="49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10"/>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2" name="Google Shape;22;p10"/>
          <p:cNvSpPr txBox="1">
            <a:spLocks noGrp="1"/>
          </p:cNvSpPr>
          <p:nvPr>
            <p:ph type="title"/>
          </p:nvPr>
        </p:nvSpPr>
        <p:spPr>
          <a:xfrm>
            <a:off x="972127" y="347852"/>
            <a:ext cx="10515600" cy="60504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p:cSld name="1_Section">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972127" y="1835088"/>
            <a:ext cx="10515600" cy="394545"/>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STER">
  <p:cSld name="MASTER">
    <p:bg>
      <p:bgPr>
        <a:solidFill>
          <a:srgbClr val="F7F8FC"/>
        </a:solidFill>
        <a:effectLst/>
      </p:bgPr>
    </p:bg>
    <p:spTree>
      <p:nvGrpSpPr>
        <p:cNvPr id="1" name="Shape 26"/>
        <p:cNvGrpSpPr/>
        <p:nvPr/>
      </p:nvGrpSpPr>
      <p:grpSpPr>
        <a:xfrm>
          <a:off x="0" y="0"/>
          <a:ext cx="0" cy="0"/>
          <a:chOff x="0" y="0"/>
          <a:chExt cx="0" cy="0"/>
        </a:xfrm>
      </p:grpSpPr>
      <p:sp>
        <p:nvSpPr>
          <p:cNvPr id="27" name="Google Shape;27;h1b57ea0491821de5_0_153"/>
          <p:cNvSpPr/>
          <p:nvPr/>
        </p:nvSpPr>
        <p:spPr>
          <a:xfrm>
            <a:off x="0" y="0"/>
            <a:ext cx="12191700" cy="109800"/>
          </a:xfrm>
          <a:prstGeom prst="rect">
            <a:avLst/>
          </a:prstGeom>
          <a:solidFill>
            <a:srgbClr val="00338D"/>
          </a:solidFill>
          <a:ln w="12700" cap="flat" cmpd="sng">
            <a:solidFill>
              <a:srgbClr val="0033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h1b57ea0491821de5_0_153"/>
          <p:cNvSpPr/>
          <p:nvPr/>
        </p:nvSpPr>
        <p:spPr>
          <a:xfrm>
            <a:off x="9738360" y="201168"/>
            <a:ext cx="1965900" cy="2286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6B6F7A"/>
              </a:buClr>
              <a:buSzPts val="900"/>
              <a:buFont typeface="Arial"/>
              <a:buNone/>
            </a:pPr>
            <a:r>
              <a:rPr lang="en-US" sz="900" b="1" i="0" u="none" strike="noStrike" cap="none">
                <a:solidFill>
                  <a:srgbClr val="6B6F7A"/>
                </a:solidFill>
                <a:latin typeface="Arial"/>
                <a:ea typeface="Arial"/>
                <a:cs typeface="Arial"/>
                <a:sym typeface="Arial"/>
              </a:rPr>
              <a:t>ILLUSTRATIVE EXAMPLE</a:t>
            </a:r>
            <a:endParaRPr sz="900" b="0" i="0" u="none" strike="noStrike" cap="none">
              <a:solidFill>
                <a:schemeClr val="dk1"/>
              </a:solidFill>
              <a:latin typeface="Arial"/>
              <a:ea typeface="Arial"/>
              <a:cs typeface="Arial"/>
              <a:sym typeface="Arial"/>
            </a:endParaRPr>
          </a:p>
        </p:txBody>
      </p:sp>
      <p:sp>
        <p:nvSpPr>
          <p:cNvPr id="29" name="Google Shape;29;h1b57ea0491821de5_0_153"/>
          <p:cNvSpPr/>
          <p:nvPr/>
        </p:nvSpPr>
        <p:spPr>
          <a:xfrm>
            <a:off x="502920" y="6519672"/>
            <a:ext cx="11155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F7A"/>
              </a:buClr>
              <a:buSzPts val="850"/>
              <a:buFont typeface="Arial"/>
              <a:buNone/>
            </a:pPr>
            <a:r>
              <a:rPr lang="en-US" sz="850" b="0" i="0" u="none" strike="noStrike" cap="none">
                <a:solidFill>
                  <a:srgbClr val="6B6F7A"/>
                </a:solidFill>
                <a:latin typeface="Arial"/>
                <a:ea typeface="Arial"/>
                <a:cs typeface="Arial"/>
                <a:sym typeface="Arial"/>
              </a:rPr>
              <a:t>Note: Dollar values are dummy numbers; actual inflation factors and amounts are to be determined.</a:t>
            </a:r>
            <a:endParaRPr sz="850" b="0" i="0" u="none" strike="noStrike" cap="none">
              <a:solidFill>
                <a:schemeClr val="dk1"/>
              </a:solidFill>
              <a:latin typeface="Arial"/>
              <a:ea typeface="Arial"/>
              <a:cs typeface="Arial"/>
              <a:sym typeface="Arial"/>
            </a:endParaRPr>
          </a:p>
        </p:txBody>
      </p:sp>
      <p:sp>
        <p:nvSpPr>
          <p:cNvPr id="30" name="Google Shape;30;h1b57ea0491821de5_0_153"/>
          <p:cNvSpPr txBox="1">
            <a:spLocks noGrp="1"/>
          </p:cNvSpPr>
          <p:nvPr>
            <p:ph type="sldNum" idx="12"/>
          </p:nvPr>
        </p:nvSpPr>
        <p:spPr>
          <a:xfrm>
            <a:off x="11750040" y="6492240"/>
            <a:ext cx="800100" cy="3000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800" b="0" i="0" u="none" strike="noStrike" cap="none">
                <a:solidFill>
                  <a:srgbClr val="6B6F7A"/>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1 Line &amp; Content">
  <p:cSld name="2_Title 1 Line &amp; Content">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19"/>
          <p:cNvSpPr txBox="1">
            <a:spLocks noGrp="1"/>
          </p:cNvSpPr>
          <p:nvPr>
            <p:ph type="title"/>
          </p:nvPr>
        </p:nvSpPr>
        <p:spPr>
          <a:xfrm>
            <a:off x="972127" y="347852"/>
            <a:ext cx="10515600" cy="59542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9"/>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4" name="Google Shape;34;p19"/>
          <p:cNvSpPr>
            <a:spLocks noGrp="1"/>
          </p:cNvSpPr>
          <p:nvPr>
            <p:ph type="pic" idx="2"/>
          </p:nvPr>
        </p:nvSpPr>
        <p:spPr>
          <a:xfrm>
            <a:off x="961925" y="1087655"/>
            <a:ext cx="10541000" cy="4923001"/>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ubtitle &amp; Content 1">
  <p:cSld name="1_Title, Subtitle &amp; Content">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6"/>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8" name="Google Shape;38;p1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2">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11"/>
          <p:cNvSpPr txBox="1">
            <a:spLocks noGrp="1"/>
          </p:cNvSpPr>
          <p:nvPr>
            <p:ph type="body" idx="1"/>
          </p:nvPr>
        </p:nvSpPr>
        <p:spPr>
          <a:xfrm>
            <a:off x="971550" y="1133475"/>
            <a:ext cx="10515600" cy="4660015"/>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1"/>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2" name="Google Shape;42;p11"/>
          <p:cNvSpPr txBox="1">
            <a:spLocks noGrp="1"/>
          </p:cNvSpPr>
          <p:nvPr>
            <p:ph type="title"/>
          </p:nvPr>
        </p:nvSpPr>
        <p:spPr>
          <a:xfrm>
            <a:off x="972127" y="347853"/>
            <a:ext cx="10515600" cy="60083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1">
  <p:cSld name="Section">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18"/>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8"/>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2">
  <p:cSld name="Section_1">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3"/>
          <p:cNvSpPr txBox="1">
            <a:spLocks noGrp="1"/>
          </p:cNvSpPr>
          <p:nvPr>
            <p:ph type="title"/>
          </p:nvPr>
        </p:nvSpPr>
        <p:spPr>
          <a:xfrm>
            <a:off x="972127" y="1835088"/>
            <a:ext cx="10515600" cy="8736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 name="Google Shape;48;p13"/>
          <p:cNvSpPr txBox="1">
            <a:spLocks noGrp="1"/>
          </p:cNvSpPr>
          <p:nvPr>
            <p:ph type="body" idx="1"/>
          </p:nvPr>
        </p:nvSpPr>
        <p:spPr>
          <a:xfrm>
            <a:off x="971550" y="2394856"/>
            <a:ext cx="10515600" cy="381300"/>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100"/>
              </a:spcBef>
              <a:spcAft>
                <a:spcPts val="0"/>
              </a:spcAft>
              <a:buClr>
                <a:srgbClr val="0066CC"/>
              </a:buClr>
              <a:buSzPts val="2400"/>
              <a:buNone/>
              <a:defRPr sz="24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9" name="Google Shape;49;p1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ubtitle &amp; Content 1 2">
  <p:cSld name="1_Title, Subtitle &amp; Content_2">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14"/>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 name="Google Shape;52;p1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3" name="Google Shape;53;p14"/>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4" name="Google Shape;54;p14"/>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Slide">
  <p:cSld name="Title Slide">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15"/>
          <p:cNvSpPr txBox="1">
            <a:spLocks noGrp="1"/>
          </p:cNvSpPr>
          <p:nvPr>
            <p:ph type="ctrTitle"/>
          </p:nvPr>
        </p:nvSpPr>
        <p:spPr>
          <a:xfrm>
            <a:off x="1524000" y="3077521"/>
            <a:ext cx="9144000" cy="50642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5"/>
          <p:cNvSpPr txBox="1">
            <a:spLocks noGrp="1"/>
          </p:cNvSpPr>
          <p:nvPr>
            <p:ph type="subTitle" idx="1"/>
          </p:nvPr>
        </p:nvSpPr>
        <p:spPr>
          <a:xfrm>
            <a:off x="1524000" y="3551164"/>
            <a:ext cx="9144000" cy="411162"/>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8" name="Google Shape;58;p15"/>
          <p:cNvSpPr txBox="1">
            <a:spLocks noGrp="1"/>
          </p:cNvSpPr>
          <p:nvPr>
            <p:ph type="body" idx="2"/>
          </p:nvPr>
        </p:nvSpPr>
        <p:spPr>
          <a:xfrm>
            <a:off x="2758698" y="4502475"/>
            <a:ext cx="7909302" cy="10795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15"/>
          <p:cNvSpPr txBox="1">
            <a:spLocks noGrp="1"/>
          </p:cNvSpPr>
          <p:nvPr>
            <p:ph type="body" idx="3"/>
          </p:nvPr>
        </p:nvSpPr>
        <p:spPr>
          <a:xfrm>
            <a:off x="1482429" y="3891609"/>
            <a:ext cx="5033963" cy="4968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ubtitle &amp; Content 2">
  <p:cSld name="1_Title, Subtitle &amp; Content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2" name="Google Shape;62;p17"/>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3">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20"/>
          <p:cNvSpPr txBox="1">
            <a:spLocks noGrp="1"/>
          </p:cNvSpPr>
          <p:nvPr>
            <p:ph type="title"/>
          </p:nvPr>
        </p:nvSpPr>
        <p:spPr>
          <a:xfrm>
            <a:off x="972127" y="347852"/>
            <a:ext cx="10515600" cy="87363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0"/>
          <p:cNvSpPr txBox="1">
            <a:spLocks noGrp="1"/>
          </p:cNvSpPr>
          <p:nvPr>
            <p:ph type="body" idx="1"/>
          </p:nvPr>
        </p:nvSpPr>
        <p:spPr>
          <a:xfrm>
            <a:off x="971550" y="1361190"/>
            <a:ext cx="5124450" cy="44323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20"/>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7" name="Google Shape;67;p20"/>
          <p:cNvSpPr>
            <a:spLocks noGrp="1"/>
          </p:cNvSpPr>
          <p:nvPr>
            <p:ph type="pic" idx="2"/>
          </p:nvPr>
        </p:nvSpPr>
        <p:spPr>
          <a:xfrm>
            <a:off x="6096000" y="1361190"/>
            <a:ext cx="5416550" cy="44323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hapter">
  <p:cSld name="Chapter">
    <p:spTree>
      <p:nvGrpSpPr>
        <p:cNvPr id="1" name="Shape 68"/>
        <p:cNvGrpSpPr/>
        <p:nvPr/>
      </p:nvGrpSpPr>
      <p:grpSpPr>
        <a:xfrm>
          <a:off x="0" y="0"/>
          <a:ext cx="0" cy="0"/>
          <a:chOff x="0" y="0"/>
          <a:chExt cx="0" cy="0"/>
        </a:xfrm>
      </p:grpSpPr>
      <p:sp>
        <p:nvSpPr>
          <p:cNvPr id="69" name="Google Shape;69;p22"/>
          <p:cNvSpPr txBox="1">
            <a:spLocks noGrp="1"/>
          </p:cNvSpPr>
          <p:nvPr>
            <p:ph type="body" idx="1"/>
          </p:nvPr>
        </p:nvSpPr>
        <p:spPr>
          <a:xfrm>
            <a:off x="2669117" y="3667125"/>
            <a:ext cx="9522900" cy="489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262626"/>
              </a:buClr>
              <a:buSzPts val="3500"/>
              <a:buNone/>
              <a:defRPr sz="3500" i="1"/>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2"/>
          <p:cNvSpPr txBox="1">
            <a:spLocks noGrp="1"/>
          </p:cNvSpPr>
          <p:nvPr>
            <p:ph type="body" idx="2"/>
          </p:nvPr>
        </p:nvSpPr>
        <p:spPr>
          <a:xfrm>
            <a:off x="2669117" y="4248708"/>
            <a:ext cx="9522900" cy="934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4500"/>
              <a:buNone/>
              <a:defRPr sz="4500" b="1"/>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1" name="Google Shape;71;p22"/>
          <p:cNvCxnSpPr/>
          <p:nvPr/>
        </p:nvCxnSpPr>
        <p:spPr>
          <a:xfrm>
            <a:off x="2669117" y="4247549"/>
            <a:ext cx="9522900" cy="0"/>
          </a:xfrm>
          <a:prstGeom prst="straightConnector1">
            <a:avLst/>
          </a:prstGeom>
          <a:noFill/>
          <a:ln w="28575" cap="flat" cmpd="sng">
            <a:solidFill>
              <a:srgbClr val="C40E3E"/>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72"/>
        <p:cNvGrpSpPr/>
        <p:nvPr/>
      </p:nvGrpSpPr>
      <p:grpSpPr>
        <a:xfrm>
          <a:off x="0" y="0"/>
          <a:ext cx="0" cy="0"/>
          <a:chOff x="0" y="0"/>
          <a:chExt cx="0" cy="0"/>
        </a:xfrm>
      </p:grpSpPr>
      <p:sp>
        <p:nvSpPr>
          <p:cNvPr id="73" name="Google Shape;73;p23"/>
          <p:cNvSpPr txBox="1">
            <a:spLocks noGrp="1"/>
          </p:cNvSpPr>
          <p:nvPr>
            <p:ph type="title"/>
          </p:nvPr>
        </p:nvSpPr>
        <p:spPr>
          <a:xfrm>
            <a:off x="838200" y="365127"/>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262626"/>
              </a:buClr>
              <a:buSzPts val="2800"/>
              <a:buChar char="•"/>
              <a:defRPr>
                <a:solidFill>
                  <a:srgbClr val="262626"/>
                </a:solidFill>
              </a:defRPr>
            </a:lvl1pPr>
            <a:lvl2pPr marL="914400" lvl="1" indent="-381000" algn="l">
              <a:lnSpc>
                <a:spcPct val="90000"/>
              </a:lnSpc>
              <a:spcBef>
                <a:spcPts val="500"/>
              </a:spcBef>
              <a:spcAft>
                <a:spcPts val="0"/>
              </a:spcAft>
              <a:buClr>
                <a:srgbClr val="262626"/>
              </a:buClr>
              <a:buSzPts val="2400"/>
              <a:buChar char="•"/>
              <a:defRPr>
                <a:solidFill>
                  <a:srgbClr val="262626"/>
                </a:solidFill>
              </a:defRPr>
            </a:lvl2pPr>
            <a:lvl3pPr marL="1371600" lvl="2" indent="-381000" algn="l">
              <a:lnSpc>
                <a:spcPct val="90000"/>
              </a:lnSpc>
              <a:spcBef>
                <a:spcPts val="500"/>
              </a:spcBef>
              <a:spcAft>
                <a:spcPts val="0"/>
              </a:spcAft>
              <a:buClr>
                <a:srgbClr val="262626"/>
              </a:buClr>
              <a:buSzPts val="2400"/>
              <a:buChar char="•"/>
              <a:defRPr>
                <a:solidFill>
                  <a:srgbClr val="262626"/>
                </a:solidFill>
              </a:defRPr>
            </a:lvl3pPr>
            <a:lvl4pPr marL="1828800" lvl="3" indent="-381000" algn="l">
              <a:lnSpc>
                <a:spcPct val="90000"/>
              </a:lnSpc>
              <a:spcBef>
                <a:spcPts val="500"/>
              </a:spcBef>
              <a:spcAft>
                <a:spcPts val="0"/>
              </a:spcAft>
              <a:buClr>
                <a:srgbClr val="262626"/>
              </a:buClr>
              <a:buSzPts val="2400"/>
              <a:buChar char="•"/>
              <a:defRPr>
                <a:solidFill>
                  <a:srgbClr val="262626"/>
                </a:solidFill>
              </a:defRPr>
            </a:lvl4pPr>
            <a:lvl5pPr marL="2286000" lvl="4" indent="-381000" algn="l">
              <a:lnSpc>
                <a:spcPct val="90000"/>
              </a:lnSpc>
              <a:spcBef>
                <a:spcPts val="500"/>
              </a:spcBef>
              <a:spcAft>
                <a:spcPts val="0"/>
              </a:spcAft>
              <a:buClr>
                <a:srgbClr val="262626"/>
              </a:buClr>
              <a:buSzPts val="2400"/>
              <a:buChar char="•"/>
              <a:defRPr>
                <a:solidFill>
                  <a:srgbClr val="262626"/>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3"/>
          <p:cNvSpPr txBox="1">
            <a:spLocks noGrp="1"/>
          </p:cNvSpPr>
          <p:nvPr>
            <p:ph type="sldNum" idx="12"/>
          </p:nvPr>
        </p:nvSpPr>
        <p:spPr>
          <a:xfrm>
            <a:off x="770283" y="6152496"/>
            <a:ext cx="6657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76" name="Google Shape;76;p23"/>
          <p:cNvSpPr txBox="1">
            <a:spLocks noGrp="1"/>
          </p:cNvSpPr>
          <p:nvPr>
            <p:ph type="body" idx="2"/>
          </p:nvPr>
        </p:nvSpPr>
        <p:spPr>
          <a:xfrm>
            <a:off x="838200" y="365127"/>
            <a:ext cx="10515600" cy="447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7" name="Google Shape;77;p23"/>
          <p:cNvCxnSpPr/>
          <p:nvPr/>
        </p:nvCxnSpPr>
        <p:spPr>
          <a:xfrm>
            <a:off x="985381" y="1394181"/>
            <a:ext cx="11206500" cy="0"/>
          </a:xfrm>
          <a:prstGeom prst="straightConnector1">
            <a:avLst/>
          </a:prstGeom>
          <a:noFill/>
          <a:ln w="28575" cap="flat" cmpd="sng">
            <a:solidFill>
              <a:srgbClr val="C40E3E"/>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24"/>
          <p:cNvSpPr txBox="1">
            <a:spLocks noGrp="1"/>
          </p:cNvSpPr>
          <p:nvPr>
            <p:ph type="title"/>
          </p:nvPr>
        </p:nvSpPr>
        <p:spPr>
          <a:xfrm>
            <a:off x="838200" y="365127"/>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62626"/>
              </a:buClr>
              <a:buSzPts val="1800"/>
              <a:buChar char="•"/>
              <a:defRPr/>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62626"/>
              </a:buClr>
              <a:buSzPts val="1800"/>
              <a:buChar char="•"/>
              <a:defRPr/>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24"/>
          <p:cNvSpPr txBox="1">
            <a:spLocks noGrp="1"/>
          </p:cNvSpPr>
          <p:nvPr>
            <p:ph type="sldNum" idx="12"/>
          </p:nvPr>
        </p:nvSpPr>
        <p:spPr>
          <a:xfrm>
            <a:off x="689003" y="6152496"/>
            <a:ext cx="6657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cxnSp>
        <p:nvCxnSpPr>
          <p:cNvPr id="83" name="Google Shape;83;p24"/>
          <p:cNvCxnSpPr/>
          <p:nvPr/>
        </p:nvCxnSpPr>
        <p:spPr>
          <a:xfrm>
            <a:off x="985381" y="1394181"/>
            <a:ext cx="11206500" cy="0"/>
          </a:xfrm>
          <a:prstGeom prst="straightConnector1">
            <a:avLst/>
          </a:prstGeom>
          <a:noFill/>
          <a:ln w="28575" cap="flat" cmpd="sng">
            <a:solidFill>
              <a:srgbClr val="C40E3E"/>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p:cSld name="Section">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h1badc8d734d6fade_3_6"/>
          <p:cNvSpPr txBox="1">
            <a:spLocks noGrp="1"/>
          </p:cNvSpPr>
          <p:nvPr>
            <p:ph type="title"/>
          </p:nvPr>
        </p:nvSpPr>
        <p:spPr>
          <a:xfrm>
            <a:off x="972127" y="1835088"/>
            <a:ext cx="10515600" cy="394545"/>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h1badc8d734d6fade_3_6"/>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1 Line &amp; Content">
  <p:cSld name="1_Title 1 Line &amp; Conten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h1badc8d734d6fade_3_9"/>
          <p:cNvSpPr txBox="1">
            <a:spLocks noGrp="1"/>
          </p:cNvSpPr>
          <p:nvPr>
            <p:ph type="title"/>
          </p:nvPr>
        </p:nvSpPr>
        <p:spPr>
          <a:xfrm>
            <a:off x="972127" y="347852"/>
            <a:ext cx="10515600" cy="59542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h1badc8d734d6fade_3_9"/>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h1badc8d734d6fade_3_9"/>
          <p:cNvSpPr>
            <a:spLocks noGrp="1"/>
          </p:cNvSpPr>
          <p:nvPr>
            <p:ph type="pic" idx="2"/>
          </p:nvPr>
        </p:nvSpPr>
        <p:spPr>
          <a:xfrm>
            <a:off x="961925" y="1087655"/>
            <a:ext cx="10541000" cy="4923001"/>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ubtitle &amp; Content">
  <p:cSld name="Title, Subtitle &amp; Content">
    <p:bg>
      <p:bgPr>
        <a:blipFill>
          <a:blip r:embed="rId2">
            <a:alphaModFix/>
          </a:blip>
          <a:stretch>
            <a:fillRect/>
          </a:stretch>
        </a:blipFill>
        <a:effectLst/>
      </p:bgPr>
    </p:bg>
    <p:spTree>
      <p:nvGrpSpPr>
        <p:cNvPr id="1" name="Shape 97"/>
        <p:cNvGrpSpPr/>
        <p:nvPr/>
      </p:nvGrpSpPr>
      <p:grpSpPr>
        <a:xfrm>
          <a:off x="0" y="0"/>
          <a:ext cx="0" cy="0"/>
          <a:chOff x="0" y="0"/>
          <a:chExt cx="0" cy="0"/>
        </a:xfrm>
      </p:grpSpPr>
      <p:sp>
        <p:nvSpPr>
          <p:cNvPr id="98" name="Google Shape;98;h1badc8d734d6fade_3_13"/>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99" name="Google Shape;99;h1badc8d734d6fade_3_13"/>
          <p:cNvSpPr txBox="1">
            <a:spLocks noGrp="1"/>
          </p:cNvSpPr>
          <p:nvPr>
            <p:ph type="title"/>
          </p:nvPr>
        </p:nvSpPr>
        <p:spPr>
          <a:xfrm>
            <a:off x="972127" y="347852"/>
            <a:ext cx="10515600" cy="60504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p:bg>
      <p:bgPr>
        <a:blipFill>
          <a:blip r:embed="rId2">
            <a:alphaModFix/>
          </a:blip>
          <a:stretch>
            <a:fillRect/>
          </a:stretch>
        </a:blipFill>
        <a:effectLst/>
      </p:bgPr>
    </p:bg>
    <p:spTree>
      <p:nvGrpSpPr>
        <p:cNvPr id="1" name="Shape 100"/>
        <p:cNvGrpSpPr/>
        <p:nvPr/>
      </p:nvGrpSpPr>
      <p:grpSpPr>
        <a:xfrm>
          <a:off x="0" y="0"/>
          <a:ext cx="0" cy="0"/>
          <a:chOff x="0" y="0"/>
          <a:chExt cx="0" cy="0"/>
        </a:xfrm>
      </p:grpSpPr>
      <p:sp>
        <p:nvSpPr>
          <p:cNvPr id="101" name="Google Shape;101;h1badc8d734d6fade_3_16"/>
          <p:cNvSpPr txBox="1">
            <a:spLocks noGrp="1"/>
          </p:cNvSpPr>
          <p:nvPr>
            <p:ph type="title"/>
          </p:nvPr>
        </p:nvSpPr>
        <p:spPr>
          <a:xfrm>
            <a:off x="972127" y="347852"/>
            <a:ext cx="10515600" cy="87363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h1badc8d734d6fade_3_16"/>
          <p:cNvSpPr txBox="1">
            <a:spLocks noGrp="1"/>
          </p:cNvSpPr>
          <p:nvPr>
            <p:ph type="body" idx="1"/>
          </p:nvPr>
        </p:nvSpPr>
        <p:spPr>
          <a:xfrm>
            <a:off x="971550" y="1361190"/>
            <a:ext cx="5124450" cy="44323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h1badc8d734d6fade_3_16"/>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4" name="Google Shape;104;h1badc8d734d6fade_3_16"/>
          <p:cNvSpPr>
            <a:spLocks noGrp="1"/>
          </p:cNvSpPr>
          <p:nvPr>
            <p:ph type="pic" idx="2"/>
          </p:nvPr>
        </p:nvSpPr>
        <p:spPr>
          <a:xfrm>
            <a:off x="6096000" y="1361190"/>
            <a:ext cx="5416550" cy="44323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105"/>
        <p:cNvGrpSpPr/>
        <p:nvPr/>
      </p:nvGrpSpPr>
      <p:grpSpPr>
        <a:xfrm>
          <a:off x="0" y="0"/>
          <a:ext cx="0" cy="0"/>
          <a:chOff x="0" y="0"/>
          <a:chExt cx="0" cy="0"/>
        </a:xfrm>
      </p:grpSpPr>
      <p:sp>
        <p:nvSpPr>
          <p:cNvPr id="106" name="Google Shape;106;h1badc8d734d6fade_3_21"/>
          <p:cNvSpPr txBox="1">
            <a:spLocks noGrp="1"/>
          </p:cNvSpPr>
          <p:nvPr>
            <p:ph type="ctrTitle"/>
          </p:nvPr>
        </p:nvSpPr>
        <p:spPr>
          <a:xfrm>
            <a:off x="1524000" y="3077521"/>
            <a:ext cx="9144000" cy="50642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h1badc8d734d6fade_3_21"/>
          <p:cNvSpPr txBox="1">
            <a:spLocks noGrp="1"/>
          </p:cNvSpPr>
          <p:nvPr>
            <p:ph type="subTitle" idx="1"/>
          </p:nvPr>
        </p:nvSpPr>
        <p:spPr>
          <a:xfrm>
            <a:off x="1524000" y="3551164"/>
            <a:ext cx="9144000" cy="411162"/>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8" name="Google Shape;108;h1badc8d734d6fade_3_21"/>
          <p:cNvSpPr txBox="1">
            <a:spLocks noGrp="1"/>
          </p:cNvSpPr>
          <p:nvPr>
            <p:ph type="body" idx="2"/>
          </p:nvPr>
        </p:nvSpPr>
        <p:spPr>
          <a:xfrm>
            <a:off x="2758698" y="4502475"/>
            <a:ext cx="7909302" cy="10795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h1badc8d734d6fade_3_21"/>
          <p:cNvSpPr txBox="1">
            <a:spLocks noGrp="1"/>
          </p:cNvSpPr>
          <p:nvPr>
            <p:ph type="body" idx="3"/>
          </p:nvPr>
        </p:nvSpPr>
        <p:spPr>
          <a:xfrm>
            <a:off x="1482429" y="3891609"/>
            <a:ext cx="5033963" cy="4968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itle, Subtitle &amp; Content">
  <p:cSld name="3_Title, Subtitle &amp; Content">
    <p:bg>
      <p:bgPr>
        <a:blipFill>
          <a:blip r:embed="rId2">
            <a:alphaModFix/>
          </a:blip>
          <a:stretch>
            <a:fillRect/>
          </a:stretch>
        </a:blipFill>
        <a:effectLst/>
      </p:bgPr>
    </p:bg>
    <p:spTree>
      <p:nvGrpSpPr>
        <p:cNvPr id="1" name="Shape 110"/>
        <p:cNvGrpSpPr/>
        <p:nvPr/>
      </p:nvGrpSpPr>
      <p:grpSpPr>
        <a:xfrm>
          <a:off x="0" y="0"/>
          <a:ext cx="0" cy="0"/>
          <a:chOff x="0" y="0"/>
          <a:chExt cx="0" cy="0"/>
        </a:xfrm>
      </p:grpSpPr>
      <p:sp>
        <p:nvSpPr>
          <p:cNvPr id="111" name="Google Shape;111;h1badc8d734d6fade_3_26"/>
          <p:cNvSpPr txBox="1">
            <a:spLocks noGrp="1"/>
          </p:cNvSpPr>
          <p:nvPr>
            <p:ph type="title"/>
          </p:nvPr>
        </p:nvSpPr>
        <p:spPr>
          <a:xfrm>
            <a:off x="972127" y="347852"/>
            <a:ext cx="10515600" cy="87363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h1badc8d734d6fade_3_26"/>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13" name="Google Shape;113;h1badc8d734d6fade_3_26"/>
          <p:cNvSpPr txBox="1">
            <a:spLocks noGrp="1"/>
          </p:cNvSpPr>
          <p:nvPr>
            <p:ph type="body" idx="1"/>
          </p:nvPr>
        </p:nvSpPr>
        <p:spPr>
          <a:xfrm>
            <a:off x="971550" y="1361190"/>
            <a:ext cx="5124450" cy="44323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h1badc8d734d6fade_3_26"/>
          <p:cNvSpPr txBox="1">
            <a:spLocks noGrp="1"/>
          </p:cNvSpPr>
          <p:nvPr>
            <p:ph type="body" idx="2"/>
          </p:nvPr>
        </p:nvSpPr>
        <p:spPr>
          <a:xfrm>
            <a:off x="6359096" y="1361190"/>
            <a:ext cx="5124450" cy="44323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15"/>
        <p:cNvGrpSpPr/>
        <p:nvPr/>
      </p:nvGrpSpPr>
      <p:grpSpPr>
        <a:xfrm>
          <a:off x="0" y="0"/>
          <a:ext cx="0" cy="0"/>
          <a:chOff x="0" y="0"/>
          <a:chExt cx="0" cy="0"/>
        </a:xfrm>
      </p:grpSpPr>
      <p:sp>
        <p:nvSpPr>
          <p:cNvPr id="116" name="Google Shape;116;h1badc8d734d6fade_3_31"/>
          <p:cNvSpPr txBox="1">
            <a:spLocks noGrp="1"/>
          </p:cNvSpPr>
          <p:nvPr>
            <p:ph type="title"/>
          </p:nvPr>
        </p:nvSpPr>
        <p:spPr>
          <a:xfrm>
            <a:off x="1625600" y="2971800"/>
            <a:ext cx="9144000" cy="10668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SzPts val="4400"/>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h1badc8d734d6fade_3_31"/>
          <p:cNvSpPr txBox="1">
            <a:spLocks noGrp="1"/>
          </p:cNvSpPr>
          <p:nvPr>
            <p:ph type="body" idx="1"/>
          </p:nvPr>
        </p:nvSpPr>
        <p:spPr>
          <a:xfrm>
            <a:off x="1727200" y="4267200"/>
            <a:ext cx="9042400" cy="11430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solidFill>
                  <a:schemeClr val="lt1"/>
                </a:solidFill>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600">
                <a:solidFill>
                  <a:schemeClr val="lt1"/>
                </a:solidFill>
              </a:defRPr>
            </a:lvl3pPr>
            <a:lvl4pPr marL="1828800" lvl="3" indent="-228600" algn="l">
              <a:lnSpc>
                <a:spcPct val="90000"/>
              </a:lnSpc>
              <a:spcBef>
                <a:spcPts val="500"/>
              </a:spcBef>
              <a:spcAft>
                <a:spcPts val="0"/>
              </a:spcAft>
              <a:buSzPts val="1800"/>
              <a:buNone/>
              <a:defRPr sz="1400">
                <a:solidFill>
                  <a:schemeClr val="lt1"/>
                </a:solidFill>
              </a:defRPr>
            </a:lvl4pPr>
            <a:lvl5pPr marL="2286000" lvl="4" indent="-228600" algn="l">
              <a:lnSpc>
                <a:spcPct val="90000"/>
              </a:lnSpc>
              <a:spcBef>
                <a:spcPts val="500"/>
              </a:spcBef>
              <a:spcAft>
                <a:spcPts val="0"/>
              </a:spcAft>
              <a:buSzPts val="1800"/>
              <a:buNone/>
              <a:defRPr sz="14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8" name="Google Shape;118;h1badc8d734d6fade_3_31"/>
          <p:cNvSpPr txBox="1">
            <a:spLocks noGrp="1"/>
          </p:cNvSpPr>
          <p:nvPr>
            <p:ph type="dt" idx="10"/>
          </p:nvPr>
        </p:nvSpPr>
        <p:spPr>
          <a:xfrm>
            <a:off x="8534400" y="6355080"/>
            <a:ext cx="3048000" cy="36576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EB0"/>
              </a:buClr>
              <a:buSzPts val="1400"/>
              <a:buNone/>
              <a:defRPr/>
            </a:lvl1pPr>
            <a:lvl2pPr lvl="1" algn="l">
              <a:lnSpc>
                <a:spcPct val="100000"/>
              </a:lnSpc>
              <a:spcBef>
                <a:spcPts val="0"/>
              </a:spcBef>
              <a:spcAft>
                <a:spcPts val="0"/>
              </a:spcAft>
              <a:buClr>
                <a:schemeClr val="dk1"/>
              </a:buClr>
              <a:buSzPts val="1400"/>
              <a:buNone/>
              <a:defRPr/>
            </a:lvl2pPr>
            <a:lvl3pPr lvl="2" algn="l">
              <a:lnSpc>
                <a:spcPct val="100000"/>
              </a:lnSpc>
              <a:spcBef>
                <a:spcPts val="0"/>
              </a:spcBef>
              <a:spcAft>
                <a:spcPts val="0"/>
              </a:spcAft>
              <a:buClr>
                <a:schemeClr val="dk1"/>
              </a:buClr>
              <a:buSzPts val="1400"/>
              <a:buNone/>
              <a:defRPr/>
            </a:lvl3pPr>
            <a:lvl4pPr lvl="3" algn="l">
              <a:lnSpc>
                <a:spcPct val="100000"/>
              </a:lnSpc>
              <a:spcBef>
                <a:spcPts val="0"/>
              </a:spcBef>
              <a:spcAft>
                <a:spcPts val="0"/>
              </a:spcAft>
              <a:buClr>
                <a:schemeClr val="dk1"/>
              </a:buClr>
              <a:buSzPts val="1400"/>
              <a:buNone/>
              <a:defRPr/>
            </a:lvl4pPr>
            <a:lvl5pPr lvl="4" algn="l">
              <a:lnSpc>
                <a:spcPct val="100000"/>
              </a:lnSpc>
              <a:spcBef>
                <a:spcPts val="0"/>
              </a:spcBef>
              <a:spcAft>
                <a:spcPts val="0"/>
              </a:spcAft>
              <a:buClr>
                <a:schemeClr val="dk1"/>
              </a:buClr>
              <a:buSzPts val="1400"/>
              <a:buNone/>
              <a:defRPr/>
            </a:lvl5pPr>
            <a:lvl6pPr lvl="5" algn="l">
              <a:lnSpc>
                <a:spcPct val="100000"/>
              </a:lnSpc>
              <a:spcBef>
                <a:spcPts val="0"/>
              </a:spcBef>
              <a:spcAft>
                <a:spcPts val="0"/>
              </a:spcAft>
              <a:buClr>
                <a:schemeClr val="dk1"/>
              </a:buClr>
              <a:buSzPts val="1400"/>
              <a:buNone/>
              <a:defRPr/>
            </a:lvl6pPr>
            <a:lvl7pPr lvl="6" algn="l">
              <a:lnSpc>
                <a:spcPct val="100000"/>
              </a:lnSpc>
              <a:spcBef>
                <a:spcPts val="0"/>
              </a:spcBef>
              <a:spcAft>
                <a:spcPts val="0"/>
              </a:spcAft>
              <a:buClr>
                <a:schemeClr val="dk1"/>
              </a:buClr>
              <a:buSzPts val="1400"/>
              <a:buNone/>
              <a:defRPr/>
            </a:lvl7pPr>
            <a:lvl8pPr lvl="7" algn="l">
              <a:lnSpc>
                <a:spcPct val="100000"/>
              </a:lnSpc>
              <a:spcBef>
                <a:spcPts val="0"/>
              </a:spcBef>
              <a:spcAft>
                <a:spcPts val="0"/>
              </a:spcAft>
              <a:buClr>
                <a:schemeClr val="dk1"/>
              </a:buClr>
              <a:buSzPts val="1400"/>
              <a:buNone/>
              <a:defRPr/>
            </a:lvl8pPr>
            <a:lvl9pPr lvl="8" algn="l">
              <a:lnSpc>
                <a:spcPct val="100000"/>
              </a:lnSpc>
              <a:spcBef>
                <a:spcPts val="0"/>
              </a:spcBef>
              <a:spcAft>
                <a:spcPts val="0"/>
              </a:spcAft>
              <a:buClr>
                <a:schemeClr val="dk1"/>
              </a:buClr>
              <a:buSzPts val="1400"/>
              <a:buNone/>
              <a:defRPr/>
            </a:lvl9pPr>
          </a:lstStyle>
          <a:p>
            <a:endParaRPr/>
          </a:p>
        </p:txBody>
      </p:sp>
      <p:sp>
        <p:nvSpPr>
          <p:cNvPr id="119" name="Google Shape;119;h1badc8d734d6fade_3_31"/>
          <p:cNvSpPr txBox="1">
            <a:spLocks noGrp="1"/>
          </p:cNvSpPr>
          <p:nvPr>
            <p:ph type="ftr" idx="11"/>
          </p:nvPr>
        </p:nvSpPr>
        <p:spPr>
          <a:xfrm>
            <a:off x="3864864" y="6355080"/>
            <a:ext cx="4632960" cy="36576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EB0"/>
              </a:buClr>
              <a:buSzPts val="1400"/>
              <a:buNone/>
              <a:defRPr/>
            </a:lvl1pPr>
            <a:lvl2pPr lvl="1" algn="l">
              <a:lnSpc>
                <a:spcPct val="100000"/>
              </a:lnSpc>
              <a:spcBef>
                <a:spcPts val="0"/>
              </a:spcBef>
              <a:spcAft>
                <a:spcPts val="0"/>
              </a:spcAft>
              <a:buClr>
                <a:schemeClr val="dk1"/>
              </a:buClr>
              <a:buSzPts val="1400"/>
              <a:buNone/>
              <a:defRPr/>
            </a:lvl2pPr>
            <a:lvl3pPr lvl="2" algn="l">
              <a:lnSpc>
                <a:spcPct val="100000"/>
              </a:lnSpc>
              <a:spcBef>
                <a:spcPts val="0"/>
              </a:spcBef>
              <a:spcAft>
                <a:spcPts val="0"/>
              </a:spcAft>
              <a:buClr>
                <a:schemeClr val="dk1"/>
              </a:buClr>
              <a:buSzPts val="1400"/>
              <a:buNone/>
              <a:defRPr/>
            </a:lvl3pPr>
            <a:lvl4pPr lvl="3" algn="l">
              <a:lnSpc>
                <a:spcPct val="100000"/>
              </a:lnSpc>
              <a:spcBef>
                <a:spcPts val="0"/>
              </a:spcBef>
              <a:spcAft>
                <a:spcPts val="0"/>
              </a:spcAft>
              <a:buClr>
                <a:schemeClr val="dk1"/>
              </a:buClr>
              <a:buSzPts val="1400"/>
              <a:buNone/>
              <a:defRPr/>
            </a:lvl4pPr>
            <a:lvl5pPr lvl="4" algn="l">
              <a:lnSpc>
                <a:spcPct val="100000"/>
              </a:lnSpc>
              <a:spcBef>
                <a:spcPts val="0"/>
              </a:spcBef>
              <a:spcAft>
                <a:spcPts val="0"/>
              </a:spcAft>
              <a:buClr>
                <a:schemeClr val="dk1"/>
              </a:buClr>
              <a:buSzPts val="1400"/>
              <a:buNone/>
              <a:defRPr/>
            </a:lvl5pPr>
            <a:lvl6pPr lvl="5" algn="l">
              <a:lnSpc>
                <a:spcPct val="100000"/>
              </a:lnSpc>
              <a:spcBef>
                <a:spcPts val="0"/>
              </a:spcBef>
              <a:spcAft>
                <a:spcPts val="0"/>
              </a:spcAft>
              <a:buClr>
                <a:schemeClr val="dk1"/>
              </a:buClr>
              <a:buSzPts val="1400"/>
              <a:buNone/>
              <a:defRPr/>
            </a:lvl6pPr>
            <a:lvl7pPr lvl="6" algn="l">
              <a:lnSpc>
                <a:spcPct val="100000"/>
              </a:lnSpc>
              <a:spcBef>
                <a:spcPts val="0"/>
              </a:spcBef>
              <a:spcAft>
                <a:spcPts val="0"/>
              </a:spcAft>
              <a:buClr>
                <a:schemeClr val="dk1"/>
              </a:buClr>
              <a:buSzPts val="1400"/>
              <a:buNone/>
              <a:defRPr/>
            </a:lvl7pPr>
            <a:lvl8pPr lvl="7" algn="l">
              <a:lnSpc>
                <a:spcPct val="100000"/>
              </a:lnSpc>
              <a:spcBef>
                <a:spcPts val="0"/>
              </a:spcBef>
              <a:spcAft>
                <a:spcPts val="0"/>
              </a:spcAft>
              <a:buClr>
                <a:schemeClr val="dk1"/>
              </a:buClr>
              <a:buSzPts val="1400"/>
              <a:buNone/>
              <a:defRPr/>
            </a:lvl8pPr>
            <a:lvl9pPr lvl="8" algn="l">
              <a:lnSpc>
                <a:spcPct val="100000"/>
              </a:lnSpc>
              <a:spcBef>
                <a:spcPts val="0"/>
              </a:spcBef>
              <a:spcAft>
                <a:spcPts val="0"/>
              </a:spcAft>
              <a:buClr>
                <a:schemeClr val="dk1"/>
              </a:buClr>
              <a:buSzPts val="1400"/>
              <a:buNone/>
              <a:defRPr/>
            </a:lvl9pPr>
          </a:lstStyle>
          <a:p>
            <a:endParaRPr/>
          </a:p>
        </p:txBody>
      </p:sp>
      <p:sp>
        <p:nvSpPr>
          <p:cNvPr id="120" name="Google Shape;120;h1badc8d734d6fade_3_31"/>
          <p:cNvSpPr txBox="1">
            <a:spLocks noGrp="1"/>
          </p:cNvSpPr>
          <p:nvPr>
            <p:ph type="sldNum" idx="12"/>
          </p:nvPr>
        </p:nvSpPr>
        <p:spPr>
          <a:xfrm>
            <a:off x="1426464" y="6355080"/>
            <a:ext cx="2027936" cy="36576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1pPr>
            <a:lvl2pPr marL="0" marR="0" lvl="1"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2pPr>
            <a:lvl3pPr marL="0" marR="0" lvl="2"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3pPr>
            <a:lvl4pPr marL="0" marR="0" lvl="3"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4pPr>
            <a:lvl5pPr marL="0" marR="0" lvl="4"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5pPr>
            <a:lvl6pPr marL="0" marR="0" lvl="5"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6pPr>
            <a:lvl7pPr marL="0" marR="0" lvl="6"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7pPr>
            <a:lvl8pPr marL="0" marR="0" lvl="7"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8pPr>
            <a:lvl9pPr marL="0" marR="0" lvl="8"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p:cSld name="Section">
    <p:bg>
      <p:bgPr>
        <a:blipFill>
          <a:blip r:embed="rId2">
            <a:alphaModFix/>
          </a:blip>
          <a:stretch>
            <a:fillRect/>
          </a:stretch>
        </a:blipFill>
        <a:effectLst/>
      </p:bgPr>
    </p:bg>
    <p:spTree>
      <p:nvGrpSpPr>
        <p:cNvPr id="1" name="Shape 127"/>
        <p:cNvGrpSpPr/>
        <p:nvPr/>
      </p:nvGrpSpPr>
      <p:grpSpPr>
        <a:xfrm>
          <a:off x="0" y="0"/>
          <a:ext cx="0" cy="0"/>
          <a:chOff x="0" y="0"/>
          <a:chExt cx="0" cy="0"/>
        </a:xfrm>
      </p:grpSpPr>
      <p:sp>
        <p:nvSpPr>
          <p:cNvPr id="128" name="Google Shape;128;h77caea468ff72099_0_188"/>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h77caea468ff72099_0_188"/>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1 Line &amp; Content">
  <p:cSld name="1_Title 1 Line &amp; Content">
    <p:bg>
      <p:bgPr>
        <a:blipFill>
          <a:blip r:embed="rId2">
            <a:alphaModFix/>
          </a:blip>
          <a:stretch>
            <a:fillRect/>
          </a:stretch>
        </a:blipFill>
        <a:effectLst/>
      </p:bgPr>
    </p:bg>
    <p:spTree>
      <p:nvGrpSpPr>
        <p:cNvPr id="1" name="Shape 130"/>
        <p:cNvGrpSpPr/>
        <p:nvPr/>
      </p:nvGrpSpPr>
      <p:grpSpPr>
        <a:xfrm>
          <a:off x="0" y="0"/>
          <a:ext cx="0" cy="0"/>
          <a:chOff x="0" y="0"/>
          <a:chExt cx="0" cy="0"/>
        </a:xfrm>
      </p:grpSpPr>
      <p:sp>
        <p:nvSpPr>
          <p:cNvPr id="131" name="Google Shape;131;h77caea468ff72099_0_191"/>
          <p:cNvSpPr txBox="1">
            <a:spLocks noGrp="1"/>
          </p:cNvSpPr>
          <p:nvPr>
            <p:ph type="title"/>
          </p:nvPr>
        </p:nvSpPr>
        <p:spPr>
          <a:xfrm>
            <a:off x="972127" y="347852"/>
            <a:ext cx="10515600" cy="595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h77caea468ff72099_0_191"/>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3" name="Google Shape;133;h77caea468ff72099_0_191"/>
          <p:cNvSpPr>
            <a:spLocks noGrp="1"/>
          </p:cNvSpPr>
          <p:nvPr>
            <p:ph type="pic" idx="2"/>
          </p:nvPr>
        </p:nvSpPr>
        <p:spPr>
          <a:xfrm>
            <a:off x="961925" y="1087655"/>
            <a:ext cx="10541100" cy="4923000"/>
          </a:xfrm>
          <a:prstGeom prst="rect">
            <a:avLst/>
          </a:prstGeom>
          <a:noFill/>
          <a:ln>
            <a:noFill/>
          </a:ln>
        </p:spPr>
        <p:txBody>
          <a:bodyPr/>
          <a:lstStyle/>
          <a:p>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ubtitle &amp; Content">
  <p:cSld name="Title, Subtitle &amp; Content">
    <p:bg>
      <p:bgPr>
        <a:blipFill>
          <a:blip r:embed="rId2">
            <a:alphaModFix/>
          </a:blip>
          <a:stretch>
            <a:fillRect/>
          </a:stretch>
        </a:blipFill>
        <a:effectLst/>
      </p:bgPr>
    </p:bg>
    <p:spTree>
      <p:nvGrpSpPr>
        <p:cNvPr id="1" name="Shape 134"/>
        <p:cNvGrpSpPr/>
        <p:nvPr/>
      </p:nvGrpSpPr>
      <p:grpSpPr>
        <a:xfrm>
          <a:off x="0" y="0"/>
          <a:ext cx="0" cy="0"/>
          <a:chOff x="0" y="0"/>
          <a:chExt cx="0" cy="0"/>
        </a:xfrm>
      </p:grpSpPr>
      <p:sp>
        <p:nvSpPr>
          <p:cNvPr id="135" name="Google Shape;135;h77caea468ff72099_0_195"/>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h77caea468ff72099_0_195"/>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p:bg>
      <p:bgPr>
        <a:blipFill>
          <a:blip r:embed="rId2">
            <a:alphaModFix/>
          </a:blip>
          <a:stretch>
            <a:fillRect/>
          </a:stretch>
        </a:blipFill>
        <a:effectLst/>
      </p:bgPr>
    </p:bg>
    <p:spTree>
      <p:nvGrpSpPr>
        <p:cNvPr id="1" name="Shape 137"/>
        <p:cNvGrpSpPr/>
        <p:nvPr/>
      </p:nvGrpSpPr>
      <p:grpSpPr>
        <a:xfrm>
          <a:off x="0" y="0"/>
          <a:ext cx="0" cy="0"/>
          <a:chOff x="0" y="0"/>
          <a:chExt cx="0" cy="0"/>
        </a:xfrm>
      </p:grpSpPr>
      <p:sp>
        <p:nvSpPr>
          <p:cNvPr id="138" name="Google Shape;138;h77caea468ff72099_0_198"/>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h77caea468ff72099_0_198"/>
          <p:cNvSpPr txBox="1">
            <a:spLocks noGrp="1"/>
          </p:cNvSpPr>
          <p:nvPr>
            <p:ph type="body" idx="1"/>
          </p:nvPr>
        </p:nvSpPr>
        <p:spPr>
          <a:xfrm>
            <a:off x="971550"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h77caea468ff72099_0_198"/>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1" name="Google Shape;141;h77caea468ff72099_0_198"/>
          <p:cNvSpPr>
            <a:spLocks noGrp="1"/>
          </p:cNvSpPr>
          <p:nvPr>
            <p:ph type="pic" idx="2"/>
          </p:nvPr>
        </p:nvSpPr>
        <p:spPr>
          <a:xfrm>
            <a:off x="6096000" y="1361190"/>
            <a:ext cx="5416500" cy="4432200"/>
          </a:xfrm>
          <a:prstGeom prst="rect">
            <a:avLst/>
          </a:prstGeom>
          <a:noFill/>
          <a:ln>
            <a:noFill/>
          </a:ln>
        </p:spPr>
        <p:txBody>
          <a:bodyPr/>
          <a:lstStyle/>
          <a:p>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142"/>
        <p:cNvGrpSpPr/>
        <p:nvPr/>
      </p:nvGrpSpPr>
      <p:grpSpPr>
        <a:xfrm>
          <a:off x="0" y="0"/>
          <a:ext cx="0" cy="0"/>
          <a:chOff x="0" y="0"/>
          <a:chExt cx="0" cy="0"/>
        </a:xfrm>
      </p:grpSpPr>
      <p:sp>
        <p:nvSpPr>
          <p:cNvPr id="143" name="Google Shape;143;h77caea468ff72099_0_203"/>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h77caea468ff72099_0_203"/>
          <p:cNvSpPr txBox="1">
            <a:spLocks noGrp="1"/>
          </p:cNvSpPr>
          <p:nvPr>
            <p:ph type="subTitle" idx="1"/>
          </p:nvPr>
        </p:nvSpPr>
        <p:spPr>
          <a:xfrm>
            <a:off x="1524000" y="3551164"/>
            <a:ext cx="9144000" cy="411300"/>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5" name="Google Shape;145;h77caea468ff72099_0_203"/>
          <p:cNvSpPr txBox="1">
            <a:spLocks noGrp="1"/>
          </p:cNvSpPr>
          <p:nvPr>
            <p:ph type="body" idx="2"/>
          </p:nvPr>
        </p:nvSpPr>
        <p:spPr>
          <a:xfrm>
            <a:off x="2758698" y="4502475"/>
            <a:ext cx="7909200" cy="10794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h77caea468ff72099_0_203"/>
          <p:cNvSpPr txBox="1">
            <a:spLocks noGrp="1"/>
          </p:cNvSpPr>
          <p:nvPr>
            <p:ph type="body" idx="3"/>
          </p:nvPr>
        </p:nvSpPr>
        <p:spPr>
          <a:xfrm>
            <a:off x="1482429" y="3891609"/>
            <a:ext cx="5034000" cy="49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Subtitle &amp; Content">
  <p:cSld name="3_Title, Subtitle &amp; Content">
    <p:bg>
      <p:bgPr>
        <a:blipFill>
          <a:blip r:embed="rId2">
            <a:alphaModFix/>
          </a:blip>
          <a:stretch>
            <a:fillRect/>
          </a:stretch>
        </a:blipFill>
        <a:effectLst/>
      </p:bgPr>
    </p:bg>
    <p:spTree>
      <p:nvGrpSpPr>
        <p:cNvPr id="1" name="Shape 147"/>
        <p:cNvGrpSpPr/>
        <p:nvPr/>
      </p:nvGrpSpPr>
      <p:grpSpPr>
        <a:xfrm>
          <a:off x="0" y="0"/>
          <a:ext cx="0" cy="0"/>
          <a:chOff x="0" y="0"/>
          <a:chExt cx="0" cy="0"/>
        </a:xfrm>
      </p:grpSpPr>
      <p:sp>
        <p:nvSpPr>
          <p:cNvPr id="148" name="Google Shape;148;h77caea468ff72099_0_208"/>
          <p:cNvSpPr txBox="1">
            <a:spLocks noGrp="1"/>
          </p:cNvSpPr>
          <p:nvPr>
            <p:ph type="title"/>
          </p:nvPr>
        </p:nvSpPr>
        <p:spPr>
          <a:xfrm>
            <a:off x="972127" y="347852"/>
            <a:ext cx="10515600" cy="87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h77caea468ff72099_0_208"/>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0" name="Google Shape;150;h77caea468ff72099_0_208"/>
          <p:cNvSpPr txBox="1">
            <a:spLocks noGrp="1"/>
          </p:cNvSpPr>
          <p:nvPr>
            <p:ph type="body" idx="1"/>
          </p:nvPr>
        </p:nvSpPr>
        <p:spPr>
          <a:xfrm>
            <a:off x="971550"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h77caea468ff72099_0_208"/>
          <p:cNvSpPr txBox="1">
            <a:spLocks noGrp="1"/>
          </p:cNvSpPr>
          <p:nvPr>
            <p:ph type="body" idx="2"/>
          </p:nvPr>
        </p:nvSpPr>
        <p:spPr>
          <a:xfrm>
            <a:off x="6359096" y="1361190"/>
            <a:ext cx="5124600" cy="44322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52"/>
        <p:cNvGrpSpPr/>
        <p:nvPr/>
      </p:nvGrpSpPr>
      <p:grpSpPr>
        <a:xfrm>
          <a:off x="0" y="0"/>
          <a:ext cx="0" cy="0"/>
          <a:chOff x="0" y="0"/>
          <a:chExt cx="0" cy="0"/>
        </a:xfrm>
      </p:grpSpPr>
      <p:sp>
        <p:nvSpPr>
          <p:cNvPr id="153" name="Google Shape;153;h77caea468ff72099_0_213"/>
          <p:cNvSpPr txBox="1">
            <a:spLocks noGrp="1"/>
          </p:cNvSpPr>
          <p:nvPr>
            <p:ph type="title"/>
          </p:nvPr>
        </p:nvSpPr>
        <p:spPr>
          <a:xfrm>
            <a:off x="1625600" y="2971800"/>
            <a:ext cx="9144000" cy="10668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SzPts val="4400"/>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h77caea468ff72099_0_213"/>
          <p:cNvSpPr txBox="1">
            <a:spLocks noGrp="1"/>
          </p:cNvSpPr>
          <p:nvPr>
            <p:ph type="body" idx="1"/>
          </p:nvPr>
        </p:nvSpPr>
        <p:spPr>
          <a:xfrm>
            <a:off x="1727200" y="4267200"/>
            <a:ext cx="9042300" cy="11430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SzPts val="2800"/>
              <a:buNone/>
              <a:defRPr sz="2000">
                <a:solidFill>
                  <a:schemeClr val="lt1"/>
                </a:solidFill>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600">
                <a:solidFill>
                  <a:schemeClr val="lt1"/>
                </a:solidFill>
              </a:defRPr>
            </a:lvl3pPr>
            <a:lvl4pPr marL="1828800" lvl="3" indent="-228600" algn="l">
              <a:lnSpc>
                <a:spcPct val="90000"/>
              </a:lnSpc>
              <a:spcBef>
                <a:spcPts val="500"/>
              </a:spcBef>
              <a:spcAft>
                <a:spcPts val="0"/>
              </a:spcAft>
              <a:buSzPts val="1800"/>
              <a:buNone/>
              <a:defRPr sz="1400">
                <a:solidFill>
                  <a:schemeClr val="lt1"/>
                </a:solidFill>
              </a:defRPr>
            </a:lvl4pPr>
            <a:lvl5pPr marL="2286000" lvl="4" indent="-228600" algn="l">
              <a:lnSpc>
                <a:spcPct val="90000"/>
              </a:lnSpc>
              <a:spcBef>
                <a:spcPts val="500"/>
              </a:spcBef>
              <a:spcAft>
                <a:spcPts val="0"/>
              </a:spcAft>
              <a:buSzPts val="1800"/>
              <a:buNone/>
              <a:defRPr sz="14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55" name="Google Shape;155;h77caea468ff72099_0_213"/>
          <p:cNvSpPr txBox="1">
            <a:spLocks noGrp="1"/>
          </p:cNvSpPr>
          <p:nvPr>
            <p:ph type="dt" idx="10"/>
          </p:nvPr>
        </p:nvSpPr>
        <p:spPr>
          <a:xfrm>
            <a:off x="8534400" y="6355080"/>
            <a:ext cx="3048000" cy="36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EB0"/>
              </a:buClr>
              <a:buSzPts val="1400"/>
              <a:buNone/>
              <a:defRPr/>
            </a:lvl1pPr>
            <a:lvl2pPr lvl="1" algn="l">
              <a:lnSpc>
                <a:spcPct val="100000"/>
              </a:lnSpc>
              <a:spcBef>
                <a:spcPts val="0"/>
              </a:spcBef>
              <a:spcAft>
                <a:spcPts val="0"/>
              </a:spcAft>
              <a:buClr>
                <a:schemeClr val="dk1"/>
              </a:buClr>
              <a:buSzPts val="1400"/>
              <a:buNone/>
              <a:defRPr/>
            </a:lvl2pPr>
            <a:lvl3pPr lvl="2" algn="l">
              <a:lnSpc>
                <a:spcPct val="100000"/>
              </a:lnSpc>
              <a:spcBef>
                <a:spcPts val="0"/>
              </a:spcBef>
              <a:spcAft>
                <a:spcPts val="0"/>
              </a:spcAft>
              <a:buClr>
                <a:schemeClr val="dk1"/>
              </a:buClr>
              <a:buSzPts val="1400"/>
              <a:buNone/>
              <a:defRPr/>
            </a:lvl3pPr>
            <a:lvl4pPr lvl="3" algn="l">
              <a:lnSpc>
                <a:spcPct val="100000"/>
              </a:lnSpc>
              <a:spcBef>
                <a:spcPts val="0"/>
              </a:spcBef>
              <a:spcAft>
                <a:spcPts val="0"/>
              </a:spcAft>
              <a:buClr>
                <a:schemeClr val="dk1"/>
              </a:buClr>
              <a:buSzPts val="1400"/>
              <a:buNone/>
              <a:defRPr/>
            </a:lvl4pPr>
            <a:lvl5pPr lvl="4" algn="l">
              <a:lnSpc>
                <a:spcPct val="100000"/>
              </a:lnSpc>
              <a:spcBef>
                <a:spcPts val="0"/>
              </a:spcBef>
              <a:spcAft>
                <a:spcPts val="0"/>
              </a:spcAft>
              <a:buClr>
                <a:schemeClr val="dk1"/>
              </a:buClr>
              <a:buSzPts val="1400"/>
              <a:buNone/>
              <a:defRPr/>
            </a:lvl5pPr>
            <a:lvl6pPr lvl="5" algn="l">
              <a:lnSpc>
                <a:spcPct val="100000"/>
              </a:lnSpc>
              <a:spcBef>
                <a:spcPts val="0"/>
              </a:spcBef>
              <a:spcAft>
                <a:spcPts val="0"/>
              </a:spcAft>
              <a:buClr>
                <a:schemeClr val="dk1"/>
              </a:buClr>
              <a:buSzPts val="1400"/>
              <a:buNone/>
              <a:defRPr/>
            </a:lvl6pPr>
            <a:lvl7pPr lvl="6" algn="l">
              <a:lnSpc>
                <a:spcPct val="100000"/>
              </a:lnSpc>
              <a:spcBef>
                <a:spcPts val="0"/>
              </a:spcBef>
              <a:spcAft>
                <a:spcPts val="0"/>
              </a:spcAft>
              <a:buClr>
                <a:schemeClr val="dk1"/>
              </a:buClr>
              <a:buSzPts val="1400"/>
              <a:buNone/>
              <a:defRPr/>
            </a:lvl7pPr>
            <a:lvl8pPr lvl="7" algn="l">
              <a:lnSpc>
                <a:spcPct val="100000"/>
              </a:lnSpc>
              <a:spcBef>
                <a:spcPts val="0"/>
              </a:spcBef>
              <a:spcAft>
                <a:spcPts val="0"/>
              </a:spcAft>
              <a:buClr>
                <a:schemeClr val="dk1"/>
              </a:buClr>
              <a:buSzPts val="1400"/>
              <a:buNone/>
              <a:defRPr/>
            </a:lvl8pPr>
            <a:lvl9pPr lvl="8" algn="l">
              <a:lnSpc>
                <a:spcPct val="100000"/>
              </a:lnSpc>
              <a:spcBef>
                <a:spcPts val="0"/>
              </a:spcBef>
              <a:spcAft>
                <a:spcPts val="0"/>
              </a:spcAft>
              <a:buClr>
                <a:schemeClr val="dk1"/>
              </a:buClr>
              <a:buSzPts val="1400"/>
              <a:buNone/>
              <a:defRPr/>
            </a:lvl9pPr>
          </a:lstStyle>
          <a:p>
            <a:endParaRPr/>
          </a:p>
        </p:txBody>
      </p:sp>
      <p:sp>
        <p:nvSpPr>
          <p:cNvPr id="156" name="Google Shape;156;h77caea468ff72099_0_213"/>
          <p:cNvSpPr txBox="1">
            <a:spLocks noGrp="1"/>
          </p:cNvSpPr>
          <p:nvPr>
            <p:ph type="ftr" idx="11"/>
          </p:nvPr>
        </p:nvSpPr>
        <p:spPr>
          <a:xfrm>
            <a:off x="3864864" y="6355080"/>
            <a:ext cx="4632900" cy="3657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EB0"/>
              </a:buClr>
              <a:buSzPts val="1400"/>
              <a:buNone/>
              <a:defRPr/>
            </a:lvl1pPr>
            <a:lvl2pPr lvl="1" algn="l">
              <a:lnSpc>
                <a:spcPct val="100000"/>
              </a:lnSpc>
              <a:spcBef>
                <a:spcPts val="0"/>
              </a:spcBef>
              <a:spcAft>
                <a:spcPts val="0"/>
              </a:spcAft>
              <a:buClr>
                <a:schemeClr val="dk1"/>
              </a:buClr>
              <a:buSzPts val="1400"/>
              <a:buNone/>
              <a:defRPr/>
            </a:lvl2pPr>
            <a:lvl3pPr lvl="2" algn="l">
              <a:lnSpc>
                <a:spcPct val="100000"/>
              </a:lnSpc>
              <a:spcBef>
                <a:spcPts val="0"/>
              </a:spcBef>
              <a:spcAft>
                <a:spcPts val="0"/>
              </a:spcAft>
              <a:buClr>
                <a:schemeClr val="dk1"/>
              </a:buClr>
              <a:buSzPts val="1400"/>
              <a:buNone/>
              <a:defRPr/>
            </a:lvl3pPr>
            <a:lvl4pPr lvl="3" algn="l">
              <a:lnSpc>
                <a:spcPct val="100000"/>
              </a:lnSpc>
              <a:spcBef>
                <a:spcPts val="0"/>
              </a:spcBef>
              <a:spcAft>
                <a:spcPts val="0"/>
              </a:spcAft>
              <a:buClr>
                <a:schemeClr val="dk1"/>
              </a:buClr>
              <a:buSzPts val="1400"/>
              <a:buNone/>
              <a:defRPr/>
            </a:lvl4pPr>
            <a:lvl5pPr lvl="4" algn="l">
              <a:lnSpc>
                <a:spcPct val="100000"/>
              </a:lnSpc>
              <a:spcBef>
                <a:spcPts val="0"/>
              </a:spcBef>
              <a:spcAft>
                <a:spcPts val="0"/>
              </a:spcAft>
              <a:buClr>
                <a:schemeClr val="dk1"/>
              </a:buClr>
              <a:buSzPts val="1400"/>
              <a:buNone/>
              <a:defRPr/>
            </a:lvl5pPr>
            <a:lvl6pPr lvl="5" algn="l">
              <a:lnSpc>
                <a:spcPct val="100000"/>
              </a:lnSpc>
              <a:spcBef>
                <a:spcPts val="0"/>
              </a:spcBef>
              <a:spcAft>
                <a:spcPts val="0"/>
              </a:spcAft>
              <a:buClr>
                <a:schemeClr val="dk1"/>
              </a:buClr>
              <a:buSzPts val="1400"/>
              <a:buNone/>
              <a:defRPr/>
            </a:lvl6pPr>
            <a:lvl7pPr lvl="6" algn="l">
              <a:lnSpc>
                <a:spcPct val="100000"/>
              </a:lnSpc>
              <a:spcBef>
                <a:spcPts val="0"/>
              </a:spcBef>
              <a:spcAft>
                <a:spcPts val="0"/>
              </a:spcAft>
              <a:buClr>
                <a:schemeClr val="dk1"/>
              </a:buClr>
              <a:buSzPts val="1400"/>
              <a:buNone/>
              <a:defRPr/>
            </a:lvl7pPr>
            <a:lvl8pPr lvl="7" algn="l">
              <a:lnSpc>
                <a:spcPct val="100000"/>
              </a:lnSpc>
              <a:spcBef>
                <a:spcPts val="0"/>
              </a:spcBef>
              <a:spcAft>
                <a:spcPts val="0"/>
              </a:spcAft>
              <a:buClr>
                <a:schemeClr val="dk1"/>
              </a:buClr>
              <a:buSzPts val="1400"/>
              <a:buNone/>
              <a:defRPr/>
            </a:lvl8pPr>
            <a:lvl9pPr lvl="8" algn="l">
              <a:lnSpc>
                <a:spcPct val="100000"/>
              </a:lnSpc>
              <a:spcBef>
                <a:spcPts val="0"/>
              </a:spcBef>
              <a:spcAft>
                <a:spcPts val="0"/>
              </a:spcAft>
              <a:buClr>
                <a:schemeClr val="dk1"/>
              </a:buClr>
              <a:buSzPts val="1400"/>
              <a:buNone/>
              <a:defRPr/>
            </a:lvl9pPr>
          </a:lstStyle>
          <a:p>
            <a:endParaRPr/>
          </a:p>
        </p:txBody>
      </p:sp>
      <p:sp>
        <p:nvSpPr>
          <p:cNvPr id="157" name="Google Shape;157;h77caea468ff72099_0_213"/>
          <p:cNvSpPr txBox="1">
            <a:spLocks noGrp="1"/>
          </p:cNvSpPr>
          <p:nvPr>
            <p:ph type="sldNum" idx="12"/>
          </p:nvPr>
        </p:nvSpPr>
        <p:spPr>
          <a:xfrm>
            <a:off x="1426464" y="6355080"/>
            <a:ext cx="2028000" cy="365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1pPr>
            <a:lvl2pPr marL="0" marR="0" lvl="1"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2pPr>
            <a:lvl3pPr marL="0" marR="0" lvl="2"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3pPr>
            <a:lvl4pPr marL="0" marR="0" lvl="3"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4pPr>
            <a:lvl5pPr marL="0" marR="0" lvl="4"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5pPr>
            <a:lvl6pPr marL="0" marR="0" lvl="5"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6pPr>
            <a:lvl7pPr marL="0" marR="0" lvl="6"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7pPr>
            <a:lvl8pPr marL="0" marR="0" lvl="7"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8pPr>
            <a:lvl9pPr marL="0" marR="0" lvl="8" indent="0" algn="r">
              <a:lnSpc>
                <a:spcPct val="100000"/>
              </a:lnSpc>
              <a:spcBef>
                <a:spcPts val="0"/>
              </a:spcBef>
              <a:spcAft>
                <a:spcPts val="0"/>
              </a:spcAft>
              <a:buClr>
                <a:srgbClr val="DDE9EC"/>
              </a:buClr>
              <a:buSzPts val="1200"/>
              <a:buFont typeface="Arial"/>
              <a:buNone/>
              <a:defRPr sz="1200" b="0" i="0" u="none" strike="noStrike" cap="none">
                <a:solidFill>
                  <a:srgbClr val="DDE9EC"/>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h1badc8d734d6fade_3_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h1badc8d734d6fade_3_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7" name="Google Shape;87;h1badc8d734d6fade_3_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8" name="Google Shape;88;h1badc8d734d6fade_3_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9" name="Google Shape;89;h1badc8d734d6fade_3_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
        <p:cNvGrpSpPr/>
        <p:nvPr/>
      </p:nvGrpSpPr>
      <p:grpSpPr>
        <a:xfrm>
          <a:off x="0" y="0"/>
          <a:ext cx="0" cy="0"/>
          <a:chOff x="0" y="0"/>
          <a:chExt cx="0" cy="0"/>
        </a:xfrm>
      </p:grpSpPr>
      <p:sp>
        <p:nvSpPr>
          <p:cNvPr id="122" name="Google Shape;122;h77caea468ff72099_0_18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3" name="Google Shape;123;h77caea468ff72099_0_18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4" name="Google Shape;124;h77caea468ff72099_0_18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5" name="Google Shape;125;h77caea468ff72099_0_18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6" name="Google Shape;126;h77caea468ff72099_0_1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mailto:cait.cooksey@maryland.gov"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3f9d44d9247_0_6"/>
          <p:cNvSpPr txBox="1">
            <a:spLocks noGrp="1"/>
          </p:cNvSpPr>
          <p:nvPr>
            <p:ph type="ctrTitle"/>
          </p:nvPr>
        </p:nvSpPr>
        <p:spPr>
          <a:xfrm>
            <a:off x="1524000" y="3098303"/>
            <a:ext cx="9144000" cy="506400"/>
          </a:xfrm>
          <a:prstGeom prst="rect">
            <a:avLst/>
          </a:prstGeom>
          <a:noFill/>
          <a:ln>
            <a:noFill/>
          </a:ln>
        </p:spPr>
        <p:txBody>
          <a:bodyPr spcFirstLastPara="1" wrap="square" lIns="91425" tIns="45700" rIns="91425" bIns="45700" anchor="t" anchorCtr="0">
            <a:normAutofit fontScale="90000"/>
          </a:bodyPr>
          <a:lstStyle/>
          <a:p>
            <a:pPr marL="91440" lvl="0" indent="-91440" algn="l" rtl="0">
              <a:lnSpc>
                <a:spcPct val="90000"/>
              </a:lnSpc>
              <a:spcBef>
                <a:spcPts val="0"/>
              </a:spcBef>
              <a:spcAft>
                <a:spcPts val="0"/>
              </a:spcAft>
              <a:buSzPct val="111111"/>
              <a:buNone/>
            </a:pPr>
            <a:r>
              <a:rPr lang="en-US"/>
              <a:t>Payment Models Workgroup</a:t>
            </a:r>
            <a:endParaRPr/>
          </a:p>
        </p:txBody>
      </p:sp>
      <p:sp>
        <p:nvSpPr>
          <p:cNvPr id="163" name="Google Shape;163;g3f9d44d9247_0_6"/>
          <p:cNvSpPr txBox="1">
            <a:spLocks noGrp="1"/>
          </p:cNvSpPr>
          <p:nvPr>
            <p:ph type="body" idx="2"/>
          </p:nvPr>
        </p:nvSpPr>
        <p:spPr>
          <a:xfrm>
            <a:off x="2758698" y="4529075"/>
            <a:ext cx="7909200" cy="1079400"/>
          </a:xfrm>
          <a:prstGeom prst="rect">
            <a:avLst/>
          </a:prstGeom>
          <a:noFill/>
          <a:ln>
            <a:noFill/>
          </a:ln>
        </p:spPr>
        <p:txBody>
          <a:bodyPr spcFirstLastPara="1" wrap="square" lIns="91425" tIns="45700" rIns="91425" bIns="45700" anchor="t" anchorCtr="0">
            <a:normAutofit/>
          </a:bodyPr>
          <a:lstStyle/>
          <a:p>
            <a:pPr marL="457200" lvl="0" indent="-228600" algn="r" rtl="0">
              <a:lnSpc>
                <a:spcPct val="90000"/>
              </a:lnSpc>
              <a:spcBef>
                <a:spcPts val="1000"/>
              </a:spcBef>
              <a:spcAft>
                <a:spcPts val="0"/>
              </a:spcAft>
              <a:buClr>
                <a:srgbClr val="0066CC"/>
              </a:buClr>
              <a:buSzPts val="1400"/>
              <a:buFont typeface="Arial"/>
              <a:buNone/>
            </a:pPr>
            <a:r>
              <a:rPr lang="en-US"/>
              <a:t>October 7, 2026</a:t>
            </a:r>
            <a:endParaRPr/>
          </a:p>
          <a:p>
            <a:pPr marL="457200" lvl="0" indent="-228600" algn="r" rtl="0">
              <a:lnSpc>
                <a:spcPct val="90000"/>
              </a:lnSpc>
              <a:spcBef>
                <a:spcPts val="1000"/>
              </a:spcBef>
              <a:spcAft>
                <a:spcPts val="0"/>
              </a:spcAft>
              <a:buClr>
                <a:srgbClr val="0066CC"/>
              </a:buClr>
              <a:buSzPts val="1400"/>
              <a:buFont typeface="Arial"/>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3f8c9d9a6ce_0_24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2</a:t>
            </a:fld>
            <a:endParaRPr/>
          </a:p>
        </p:txBody>
      </p:sp>
      <p:sp>
        <p:nvSpPr>
          <p:cNvPr id="169" name="Google Shape;169;g3f8c9d9a6ce_0_247"/>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Agenda</a:t>
            </a:r>
            <a:endParaRPr/>
          </a:p>
          <a:p>
            <a:pPr marL="0" lvl="0" indent="0" algn="l" rtl="0">
              <a:lnSpc>
                <a:spcPct val="100000"/>
              </a:lnSpc>
              <a:spcBef>
                <a:spcPts val="0"/>
              </a:spcBef>
              <a:spcAft>
                <a:spcPts val="0"/>
              </a:spcAft>
              <a:buClr>
                <a:schemeClr val="dk1"/>
              </a:buClr>
              <a:buSzPts val="2800"/>
              <a:buFont typeface="Arial"/>
              <a:buNone/>
            </a:pPr>
            <a:endParaRPr/>
          </a:p>
        </p:txBody>
      </p:sp>
      <p:sp>
        <p:nvSpPr>
          <p:cNvPr id="170" name="Google Shape;170;g3f8c9d9a6ce_0_247"/>
          <p:cNvSpPr txBox="1"/>
          <p:nvPr/>
        </p:nvSpPr>
        <p:spPr>
          <a:xfrm>
            <a:off x="971550" y="1133475"/>
            <a:ext cx="10515600" cy="4762800"/>
          </a:xfrm>
          <a:prstGeom prst="rect">
            <a:avLst/>
          </a:prstGeom>
          <a:noFill/>
          <a:ln>
            <a:noFill/>
          </a:ln>
        </p:spPr>
        <p:txBody>
          <a:bodyPr spcFirstLastPara="1" wrap="square" lIns="91425" tIns="45700" rIns="91425" bIns="45700" anchor="t" anchorCtr="0">
            <a:normAutofit/>
          </a:bodyPr>
          <a:lstStyle/>
          <a:p>
            <a:pPr marL="457200" marR="0" lvl="0" indent="-400050" algn="l" rtl="0">
              <a:lnSpc>
                <a:spcPct val="115000"/>
              </a:lnSpc>
              <a:spcBef>
                <a:spcPts val="0"/>
              </a:spcBef>
              <a:spcAft>
                <a:spcPts val="0"/>
              </a:spcAft>
              <a:buClr>
                <a:schemeClr val="dk1"/>
              </a:buClr>
              <a:buSzPts val="2700"/>
              <a:buFont typeface="Arial"/>
              <a:buAutoNum type="arabicPeriod"/>
            </a:pPr>
            <a:r>
              <a:rPr lang="en-US" sz="2700">
                <a:solidFill>
                  <a:schemeClr val="dk1"/>
                </a:solidFill>
              </a:rPr>
              <a:t>Continued </a:t>
            </a:r>
            <a:r>
              <a:rPr lang="en-US" sz="2700" b="0" i="0" u="none" strike="noStrike" cap="none">
                <a:solidFill>
                  <a:schemeClr val="dk1"/>
                </a:solidFill>
                <a:latin typeface="Arial"/>
                <a:ea typeface="Arial"/>
                <a:cs typeface="Arial"/>
                <a:sym typeface="Arial"/>
              </a:rPr>
              <a:t>Market Shift Discussion</a:t>
            </a:r>
            <a:endParaRPr sz="2700" b="0" i="0" u="none" strike="noStrike" cap="none">
              <a:solidFill>
                <a:schemeClr val="dk1"/>
              </a:solidFill>
              <a:latin typeface="Arial"/>
              <a:ea typeface="Arial"/>
              <a:cs typeface="Arial"/>
              <a:sym typeface="Arial"/>
            </a:endParaRPr>
          </a:p>
          <a:p>
            <a:pPr marL="457200" marR="0" lvl="0" indent="-400050" algn="l" rtl="0">
              <a:lnSpc>
                <a:spcPct val="115000"/>
              </a:lnSpc>
              <a:spcBef>
                <a:spcPts val="0"/>
              </a:spcBef>
              <a:spcAft>
                <a:spcPts val="0"/>
              </a:spcAft>
              <a:buClr>
                <a:schemeClr val="dk1"/>
              </a:buClr>
              <a:buSzPts val="2700"/>
              <a:buFont typeface="Arial"/>
              <a:buAutoNum type="arabicPeriod"/>
            </a:pPr>
            <a:r>
              <a:rPr lang="en-US" sz="2700">
                <a:solidFill>
                  <a:schemeClr val="dk1"/>
                </a:solidFill>
              </a:rPr>
              <a:t>Demographic Adjustment</a:t>
            </a:r>
            <a:endParaRPr sz="2700">
              <a:solidFill>
                <a:schemeClr val="dk1"/>
              </a:solidFill>
            </a:endParaRPr>
          </a:p>
          <a:p>
            <a:pPr marL="457200" marR="0" lvl="0" indent="-400050" algn="l" rtl="0">
              <a:lnSpc>
                <a:spcPct val="115000"/>
              </a:lnSpc>
              <a:spcBef>
                <a:spcPts val="0"/>
              </a:spcBef>
              <a:spcAft>
                <a:spcPts val="0"/>
              </a:spcAft>
              <a:buClr>
                <a:schemeClr val="dk1"/>
              </a:buClr>
              <a:buSzPts val="2700"/>
              <a:buAutoNum type="arabicPeriod"/>
            </a:pPr>
            <a:r>
              <a:rPr lang="en-US" sz="2700">
                <a:solidFill>
                  <a:schemeClr val="dk1"/>
                </a:solidFill>
              </a:rPr>
              <a:t>Bridge Adjustment Updates</a:t>
            </a:r>
            <a:endParaRPr sz="2700">
              <a:solidFill>
                <a:schemeClr val="dk1"/>
              </a:solidFill>
            </a:endParaRPr>
          </a:p>
          <a:p>
            <a:pPr marL="457200" marR="0" lvl="0" indent="-400050" algn="l" rtl="0">
              <a:lnSpc>
                <a:spcPct val="115000"/>
              </a:lnSpc>
              <a:spcBef>
                <a:spcPts val="0"/>
              </a:spcBef>
              <a:spcAft>
                <a:spcPts val="0"/>
              </a:spcAft>
              <a:buClr>
                <a:schemeClr val="dk1"/>
              </a:buClr>
              <a:buSzPts val="2700"/>
              <a:buAutoNum type="arabicPeriod"/>
            </a:pPr>
            <a:r>
              <a:rPr lang="en-US" sz="2700">
                <a:solidFill>
                  <a:schemeClr val="dk1"/>
                </a:solidFill>
              </a:rPr>
              <a:t>Upcoming CMMI Office Hours</a:t>
            </a:r>
            <a:endParaRPr sz="2700">
              <a:solidFill>
                <a:schemeClr val="dk1"/>
              </a:solidFill>
            </a:endParaRPr>
          </a:p>
          <a:p>
            <a:pPr marL="457200" marR="0" lvl="0" indent="-400050" algn="l" rtl="0">
              <a:lnSpc>
                <a:spcPct val="115000"/>
              </a:lnSpc>
              <a:spcBef>
                <a:spcPts val="0"/>
              </a:spcBef>
              <a:spcAft>
                <a:spcPts val="0"/>
              </a:spcAft>
              <a:buClr>
                <a:schemeClr val="dk1"/>
              </a:buClr>
              <a:buSzPts val="2700"/>
              <a:buFont typeface="Arial"/>
              <a:buAutoNum type="arabicPeriod"/>
            </a:pPr>
            <a:r>
              <a:rPr lang="en-US" sz="2700" b="0" i="0" u="none" strike="noStrike" cap="none">
                <a:solidFill>
                  <a:schemeClr val="dk1"/>
                </a:solidFill>
                <a:latin typeface="Arial"/>
                <a:ea typeface="Arial"/>
                <a:cs typeface="Arial"/>
                <a:sym typeface="Arial"/>
              </a:rPr>
              <a:t>Adjournment</a:t>
            </a:r>
            <a:endParaRPr sz="40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
          <p:cNvSpPr txBox="1">
            <a:spLocks noGrp="1"/>
          </p:cNvSpPr>
          <p:nvPr>
            <p:ph type="title"/>
          </p:nvPr>
        </p:nvSpPr>
        <p:spPr>
          <a:xfrm>
            <a:off x="972127" y="1835088"/>
            <a:ext cx="10515600" cy="394545"/>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chemeClr val="dk1"/>
              </a:buClr>
              <a:buSzPts val="3200"/>
              <a:buFont typeface="Arial"/>
              <a:buNone/>
            </a:pPr>
            <a:r>
              <a:rPr lang="en-US"/>
              <a:t>Market Shift Policy – Continued Discussion Potential Adjustments for AHEAD</a:t>
            </a:r>
            <a:endParaRPr>
              <a:solidFill>
                <a:srgbClr val="FF0000"/>
              </a:solidFill>
            </a:endParaRPr>
          </a:p>
        </p:txBody>
      </p:sp>
      <p:sp>
        <p:nvSpPr>
          <p:cNvPr id="176" name="Google Shape;176;p1"/>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h3c0507894f2938af_0_6"/>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a:bodyPr>
          <a:lstStyle/>
          <a:p>
            <a:pPr marL="457200" lvl="0" indent="-355600" algn="l" rtl="0">
              <a:spcBef>
                <a:spcPts val="1000"/>
              </a:spcBef>
              <a:spcAft>
                <a:spcPts val="0"/>
              </a:spcAft>
              <a:buSzPts val="2000"/>
              <a:buChar char="•"/>
            </a:pPr>
            <a:r>
              <a:rPr lang="en-US"/>
              <a:t>Prior meeting reviewed current State and proposed CMMI market shift policies</a:t>
            </a:r>
            <a:endParaRPr/>
          </a:p>
          <a:p>
            <a:pPr marL="457200" lvl="0" indent="-355600" algn="l" rtl="0">
              <a:spcBef>
                <a:spcPts val="0"/>
              </a:spcBef>
              <a:spcAft>
                <a:spcPts val="0"/>
              </a:spcAft>
              <a:buSzPts val="2000"/>
              <a:buChar char="•"/>
            </a:pPr>
            <a:r>
              <a:rPr lang="en-US"/>
              <a:t>Review analysis removing Medicare FFS beneficiaries from market shift</a:t>
            </a:r>
            <a:endParaRPr/>
          </a:p>
          <a:p>
            <a:pPr marL="914400" lvl="1" indent="-342900" algn="l" rtl="0">
              <a:spcBef>
                <a:spcPts val="0"/>
              </a:spcBef>
              <a:spcAft>
                <a:spcPts val="0"/>
              </a:spcAft>
              <a:buSzPts val="1800"/>
              <a:buChar char="•"/>
            </a:pPr>
            <a:r>
              <a:rPr lang="en-US"/>
              <a:t>Creates 17 “low volume” services lines</a:t>
            </a:r>
            <a:endParaRPr/>
          </a:p>
          <a:p>
            <a:pPr marL="914400" lvl="1" indent="-342900" algn="l" rtl="0">
              <a:spcBef>
                <a:spcPts val="0"/>
              </a:spcBef>
              <a:spcAft>
                <a:spcPts val="0"/>
              </a:spcAft>
              <a:buSzPts val="1800"/>
              <a:buChar char="•"/>
            </a:pPr>
            <a:r>
              <a:rPr lang="en-US"/>
              <a:t>Options for geographic or service line aggregation</a:t>
            </a:r>
            <a:endParaRPr/>
          </a:p>
          <a:p>
            <a:pPr marL="457200" lvl="0" indent="-355600" algn="l" rtl="0">
              <a:spcBef>
                <a:spcPts val="0"/>
              </a:spcBef>
              <a:spcAft>
                <a:spcPts val="0"/>
              </a:spcAft>
              <a:buSzPts val="2000"/>
              <a:buChar char="•"/>
            </a:pPr>
            <a:r>
              <a:rPr lang="en-US"/>
              <a:t>Discuss market shift policy timing - updated policy to be implemented in January 2028 for 6 month 2027/2026 comparison</a:t>
            </a:r>
            <a:endParaRPr/>
          </a:p>
          <a:p>
            <a:pPr marL="457200" lvl="0" indent="-355600" algn="l" rtl="0">
              <a:spcBef>
                <a:spcPts val="0"/>
              </a:spcBef>
              <a:spcAft>
                <a:spcPts val="0"/>
              </a:spcAft>
              <a:buSzPts val="2000"/>
              <a:buChar char="•"/>
            </a:pPr>
            <a:r>
              <a:rPr lang="en-US"/>
              <a:t>Discussed Categorical Exclusions - with carve-out policy, should these be rolled back into assigned service lines?</a:t>
            </a:r>
            <a:endParaRPr/>
          </a:p>
          <a:p>
            <a:pPr marL="457200" lvl="0" indent="-355600" algn="l" rtl="0">
              <a:spcBef>
                <a:spcPts val="0"/>
              </a:spcBef>
              <a:spcAft>
                <a:spcPts val="0"/>
              </a:spcAft>
              <a:buSzPts val="2000"/>
              <a:buChar char="•"/>
            </a:pPr>
            <a:r>
              <a:rPr lang="en-US"/>
              <a:t>Stakeholders see value in aligned market shift policies</a:t>
            </a:r>
            <a:endParaRPr/>
          </a:p>
          <a:p>
            <a:pPr marL="914400" lvl="1" indent="-342900" algn="l" rtl="0">
              <a:spcBef>
                <a:spcPts val="0"/>
              </a:spcBef>
              <a:spcAft>
                <a:spcPts val="0"/>
              </a:spcAft>
              <a:buSzPts val="1800"/>
              <a:buChar char="•"/>
            </a:pPr>
            <a:r>
              <a:rPr lang="en-US"/>
              <a:t>Interest in reducing administrative complexity</a:t>
            </a:r>
            <a:endParaRPr/>
          </a:p>
        </p:txBody>
      </p:sp>
      <p:sp>
        <p:nvSpPr>
          <p:cNvPr id="183" name="Google Shape;183;h3c0507894f2938af_0_6"/>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4</a:t>
            </a:fld>
            <a:endParaRPr/>
          </a:p>
        </p:txBody>
      </p:sp>
      <p:sp>
        <p:nvSpPr>
          <p:cNvPr id="184" name="Google Shape;184;h3c0507894f2938af_0_6"/>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Summary of Prior Discussion and Feedback</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h3c0507894f2938af_0_28"/>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lnSpcReduction="20000"/>
          </a:bodyPr>
          <a:lstStyle/>
          <a:p>
            <a:pPr marL="457200" lvl="0" indent="-355600" algn="l" rtl="0">
              <a:spcBef>
                <a:spcPts val="1000"/>
              </a:spcBef>
              <a:spcAft>
                <a:spcPts val="0"/>
              </a:spcAft>
              <a:buSzPts val="2000"/>
              <a:buChar char="•"/>
            </a:pPr>
            <a:r>
              <a:rPr lang="en-US"/>
              <a:t>4 hospitals (Hospital A, Hospital B, Hospital C, Hospital D)</a:t>
            </a:r>
            <a:endParaRPr/>
          </a:p>
          <a:p>
            <a:pPr marL="457200" lvl="0" indent="-355600" algn="l" rtl="0">
              <a:spcBef>
                <a:spcPts val="0"/>
              </a:spcBef>
              <a:spcAft>
                <a:spcPts val="0"/>
              </a:spcAft>
              <a:buSzPts val="2000"/>
              <a:buChar char="•"/>
            </a:pPr>
            <a:r>
              <a:rPr lang="en-US"/>
              <a:t>4 services (IP Surgical, IP Medical, OP Surgical, OP Medical)</a:t>
            </a:r>
            <a:endParaRPr/>
          </a:p>
          <a:p>
            <a:pPr marL="457200" lvl="0" indent="-355600" algn="l" rtl="0">
              <a:spcBef>
                <a:spcPts val="0"/>
              </a:spcBef>
              <a:spcAft>
                <a:spcPts val="0"/>
              </a:spcAft>
              <a:buSzPts val="2000"/>
              <a:buChar char="•"/>
            </a:pPr>
            <a:r>
              <a:rPr lang="en-US"/>
              <a:t>Changes in volume (Y1, Y2) across service lines</a:t>
            </a:r>
            <a:endParaRPr/>
          </a:p>
          <a:p>
            <a:pPr marL="914400" lvl="1" indent="-342900" algn="l" rtl="0">
              <a:spcBef>
                <a:spcPts val="0"/>
              </a:spcBef>
              <a:spcAft>
                <a:spcPts val="0"/>
              </a:spcAft>
              <a:buSzPts val="1800"/>
              <a:buChar char="•"/>
            </a:pPr>
            <a:r>
              <a:rPr lang="en-US"/>
              <a:t>Volume changes not associated with service line adjustment</a:t>
            </a:r>
            <a:endParaRPr/>
          </a:p>
          <a:p>
            <a:pPr marL="457200" lvl="0" indent="-355600" algn="l" rtl="0">
              <a:spcBef>
                <a:spcPts val="0"/>
              </a:spcBef>
              <a:spcAft>
                <a:spcPts val="0"/>
              </a:spcAft>
              <a:buSzPts val="2000"/>
              <a:buChar char="•"/>
            </a:pPr>
            <a:r>
              <a:rPr lang="en-US"/>
              <a:t>Medicare and non-Medicare patients</a:t>
            </a:r>
            <a:endParaRPr/>
          </a:p>
          <a:p>
            <a:pPr marL="914400" lvl="1" indent="-342900" algn="l" rtl="0">
              <a:spcBef>
                <a:spcPts val="0"/>
              </a:spcBef>
              <a:spcAft>
                <a:spcPts val="0"/>
              </a:spcAft>
              <a:buSzPts val="1800"/>
              <a:buChar char="•"/>
            </a:pPr>
            <a:r>
              <a:rPr lang="en-US"/>
              <a:t>Assumed equal volumes </a:t>
            </a:r>
            <a:endParaRPr/>
          </a:p>
          <a:p>
            <a:pPr marL="457200" lvl="0" indent="-355600" algn="l" rtl="0">
              <a:spcBef>
                <a:spcPts val="0"/>
              </a:spcBef>
              <a:spcAft>
                <a:spcPts val="0"/>
              </a:spcAft>
              <a:buSzPts val="2000"/>
              <a:buChar char="•"/>
            </a:pPr>
            <a:r>
              <a:rPr lang="en-US"/>
              <a:t>Assumes shared service area</a:t>
            </a:r>
            <a:endParaRPr/>
          </a:p>
          <a:p>
            <a:pPr marL="914400" lvl="1" indent="-342900" algn="l" rtl="0">
              <a:spcBef>
                <a:spcPts val="0"/>
              </a:spcBef>
              <a:spcAft>
                <a:spcPts val="0"/>
              </a:spcAft>
              <a:buSzPts val="1800"/>
              <a:buChar char="•"/>
            </a:pPr>
            <a:r>
              <a:rPr lang="en-US"/>
              <a:t>Single geography for HSCRC policy</a:t>
            </a:r>
            <a:endParaRPr/>
          </a:p>
          <a:p>
            <a:pPr marL="914400" lvl="1" indent="-342900" algn="l" rtl="0">
              <a:spcBef>
                <a:spcPts val="0"/>
              </a:spcBef>
              <a:spcAft>
                <a:spcPts val="0"/>
              </a:spcAft>
              <a:buSzPts val="1800"/>
              <a:buChar char="•"/>
            </a:pPr>
            <a:r>
              <a:rPr lang="en-US"/>
              <a:t>Overlapping hospital service area for CMS policy</a:t>
            </a:r>
            <a:endParaRPr/>
          </a:p>
          <a:p>
            <a:pPr marL="457200" lvl="0" indent="-355600" algn="l" rtl="0">
              <a:spcBef>
                <a:spcPts val="0"/>
              </a:spcBef>
              <a:spcAft>
                <a:spcPts val="0"/>
              </a:spcAft>
              <a:buSzPts val="2000"/>
              <a:buChar char="•"/>
            </a:pPr>
            <a:r>
              <a:rPr lang="en-US"/>
              <a:t>Assumes same payment rates across hospitals, 3% inflation</a:t>
            </a:r>
            <a:endParaRPr/>
          </a:p>
          <a:p>
            <a:pPr marL="457200" lvl="0" indent="-355600" algn="l" rtl="0">
              <a:spcBef>
                <a:spcPts val="0"/>
              </a:spcBef>
              <a:spcAft>
                <a:spcPts val="0"/>
              </a:spcAft>
              <a:buSzPts val="2000"/>
              <a:buChar char="•"/>
            </a:pPr>
            <a:r>
              <a:rPr lang="en-US"/>
              <a:t>Scenarios model potential outcomes under policy</a:t>
            </a:r>
            <a:endParaRPr/>
          </a:p>
          <a:p>
            <a:pPr marL="457200" lvl="0" indent="-355600" algn="l" rtl="0">
              <a:spcBef>
                <a:spcPts val="0"/>
              </a:spcBef>
              <a:spcAft>
                <a:spcPts val="0"/>
              </a:spcAft>
              <a:buSzPts val="2000"/>
              <a:buChar char="•"/>
            </a:pPr>
            <a:r>
              <a:rPr lang="en-US"/>
              <a:t>Scenarios are not predictions of behavior or expected outcomes</a:t>
            </a:r>
            <a:endParaRPr/>
          </a:p>
          <a:p>
            <a:pPr marL="457200" lvl="0" indent="0" algn="l" rtl="0">
              <a:spcBef>
                <a:spcPts val="1000"/>
              </a:spcBef>
              <a:spcAft>
                <a:spcPts val="0"/>
              </a:spcAft>
              <a:buNone/>
            </a:pPr>
            <a:endParaRPr/>
          </a:p>
        </p:txBody>
      </p:sp>
      <p:sp>
        <p:nvSpPr>
          <p:cNvPr id="191" name="Google Shape;191;h3c0507894f2938af_0_28"/>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5</a:t>
            </a:fld>
            <a:endParaRPr/>
          </a:p>
        </p:txBody>
      </p:sp>
      <p:sp>
        <p:nvSpPr>
          <p:cNvPr id="192" name="Google Shape;192;h3c0507894f2938af_0_28"/>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457200" lvl="0" indent="0" algn="l" rtl="0">
              <a:lnSpc>
                <a:spcPct val="114000"/>
              </a:lnSpc>
              <a:spcBef>
                <a:spcPts val="1000"/>
              </a:spcBef>
              <a:spcAft>
                <a:spcPts val="0"/>
              </a:spcAft>
              <a:buNone/>
            </a:pPr>
            <a:r>
              <a:rPr lang="en-US" sz="2400"/>
              <a:t>Modeled Differential Impact of Market Shift Policies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h596519a77e868f7_0_0"/>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a:bodyPr>
          <a:lstStyle/>
          <a:p>
            <a:pPr marL="457200" lvl="0" indent="-355600" algn="l" rtl="0">
              <a:spcBef>
                <a:spcPts val="1000"/>
              </a:spcBef>
              <a:spcAft>
                <a:spcPts val="0"/>
              </a:spcAft>
              <a:buSzPts val="2000"/>
              <a:buChar char="•"/>
            </a:pPr>
            <a:r>
              <a:rPr lang="en-US"/>
              <a:t>Market shift policy dynamics</a:t>
            </a:r>
            <a:endParaRPr/>
          </a:p>
          <a:p>
            <a:pPr marL="914400" lvl="1" indent="-342900" algn="l" rtl="0">
              <a:spcBef>
                <a:spcPts val="0"/>
              </a:spcBef>
              <a:spcAft>
                <a:spcPts val="0"/>
              </a:spcAft>
              <a:buSzPts val="1800"/>
              <a:buChar char="•"/>
            </a:pPr>
            <a:r>
              <a:rPr lang="en-US"/>
              <a:t>Maryland: lesser of volume growth and decline</a:t>
            </a:r>
            <a:endParaRPr/>
          </a:p>
          <a:p>
            <a:pPr marL="1371600" lvl="2" indent="-342900" algn="l" rtl="0">
              <a:spcBef>
                <a:spcPts val="0"/>
              </a:spcBef>
              <a:spcAft>
                <a:spcPts val="0"/>
              </a:spcAft>
              <a:buSzPts val="1800"/>
              <a:buChar char="•"/>
            </a:pPr>
            <a:r>
              <a:rPr lang="en-US"/>
              <a:t>State MSA = Volume change * Average cost per unit * VCF</a:t>
            </a:r>
            <a:endParaRPr/>
          </a:p>
          <a:p>
            <a:pPr marL="1371600" lvl="2" indent="-342900" algn="l" rtl="0">
              <a:spcBef>
                <a:spcPts val="0"/>
              </a:spcBef>
              <a:spcAft>
                <a:spcPts val="0"/>
              </a:spcAft>
              <a:buSzPts val="1800"/>
              <a:buChar char="•"/>
            </a:pPr>
            <a:r>
              <a:rPr lang="en-US"/>
              <a:t>Volume increases limited by volume decreases within a service line and geography</a:t>
            </a:r>
            <a:endParaRPr/>
          </a:p>
          <a:p>
            <a:pPr marL="914400" lvl="1" indent="-342900" algn="l" rtl="0">
              <a:spcBef>
                <a:spcPts val="0"/>
              </a:spcBef>
              <a:spcAft>
                <a:spcPts val="0"/>
              </a:spcAft>
              <a:buSzPts val="1800"/>
              <a:buChar char="•"/>
            </a:pPr>
            <a:r>
              <a:rPr lang="en-US"/>
              <a:t>CMMI: proportional change within service area</a:t>
            </a:r>
            <a:endParaRPr/>
          </a:p>
          <a:p>
            <a:pPr marL="1371600" lvl="2" indent="-342900" algn="l" rtl="0">
              <a:spcBef>
                <a:spcPts val="0"/>
              </a:spcBef>
              <a:spcAft>
                <a:spcPts val="0"/>
              </a:spcAft>
              <a:buSzPts val="1800"/>
              <a:buChar char="•"/>
            </a:pPr>
            <a:r>
              <a:rPr lang="en-US"/>
              <a:t>CMMI MSA = Average of proportional change in weights and prices * MSA Allowance </a:t>
            </a:r>
            <a:endParaRPr/>
          </a:p>
          <a:p>
            <a:pPr marL="1371600" lvl="2" indent="-342900" algn="l" rtl="0">
              <a:spcBef>
                <a:spcPts val="0"/>
              </a:spcBef>
              <a:spcAft>
                <a:spcPts val="0"/>
              </a:spcAft>
              <a:buSzPts val="1800"/>
              <a:buChar char="•"/>
            </a:pPr>
            <a:r>
              <a:rPr lang="en-US"/>
              <a:t>MSA Allowance = Sum of Y2 payments within service area * State Growth Benchmark (1.05) * Funding Factor (80%)</a:t>
            </a:r>
            <a:endParaRPr/>
          </a:p>
          <a:p>
            <a:pPr marL="1371600" lvl="2" indent="-342900" algn="l" rtl="0">
              <a:spcBef>
                <a:spcPts val="0"/>
              </a:spcBef>
              <a:spcAft>
                <a:spcPts val="0"/>
              </a:spcAft>
              <a:buSzPts val="1800"/>
              <a:buChar char="•"/>
            </a:pPr>
            <a:r>
              <a:rPr lang="en-US"/>
              <a:t>Proportional change in weights = (Y2 hospital weights / Y2 service area weights) - (Y1 hospital weights / Y1 service area weights)</a:t>
            </a:r>
            <a:endParaRPr/>
          </a:p>
          <a:p>
            <a:pPr marL="1371600" lvl="2" indent="-342900" algn="l" rtl="0">
              <a:spcBef>
                <a:spcPts val="0"/>
              </a:spcBef>
              <a:spcAft>
                <a:spcPts val="0"/>
              </a:spcAft>
              <a:buSzPts val="1800"/>
              <a:buChar char="•"/>
            </a:pPr>
            <a:r>
              <a:rPr lang="en-US"/>
              <a:t>Proportional change in prices = (Y2 hospital prices / Y2 service area prices ) - (Y1 hospital prices / Y1 service area prices )</a:t>
            </a:r>
            <a:endParaRPr/>
          </a:p>
        </p:txBody>
      </p:sp>
      <p:sp>
        <p:nvSpPr>
          <p:cNvPr id="199" name="Google Shape;199;h596519a77e868f7_0_0"/>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a:t>
            </a:fld>
            <a:endParaRPr/>
          </a:p>
        </p:txBody>
      </p:sp>
      <p:sp>
        <p:nvSpPr>
          <p:cNvPr id="200" name="Google Shape;200;h596519a77e868f7_0_0"/>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Market Shift Policy Modeling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h3c0507894f2938af_0_56"/>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7</a:t>
            </a:fld>
            <a:endParaRPr/>
          </a:p>
        </p:txBody>
      </p:sp>
      <p:sp>
        <p:nvSpPr>
          <p:cNvPr id="207" name="Google Shape;207;h3c0507894f2938af_0_56"/>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Balanced Growth Scenario</a:t>
            </a:r>
            <a:endParaRPr/>
          </a:p>
        </p:txBody>
      </p:sp>
      <p:graphicFrame>
        <p:nvGraphicFramePr>
          <p:cNvPr id="208" name="Google Shape;208;h3c0507894f2938af_0_56"/>
          <p:cNvGraphicFramePr/>
          <p:nvPr/>
        </p:nvGraphicFramePr>
        <p:xfrm>
          <a:off x="682475" y="1008175"/>
          <a:ext cx="3000000" cy="3000000"/>
        </p:xfrm>
        <a:graphic>
          <a:graphicData uri="http://schemas.openxmlformats.org/drawingml/2006/table">
            <a:tbl>
              <a:tblPr>
                <a:noFill/>
                <a:tableStyleId>{1363D597-BEE4-4F82-9A6B-332C466B20FE}</a:tableStyleId>
              </a:tblPr>
              <a:tblGrid>
                <a:gridCol w="2102975">
                  <a:extLst>
                    <a:ext uri="{9D8B030D-6E8A-4147-A177-3AD203B41FA5}">
                      <a16:colId xmlns:a16="http://schemas.microsoft.com/office/drawing/2014/main" val="20000"/>
                    </a:ext>
                  </a:extLst>
                </a:gridCol>
                <a:gridCol w="2080500">
                  <a:extLst>
                    <a:ext uri="{9D8B030D-6E8A-4147-A177-3AD203B41FA5}">
                      <a16:colId xmlns:a16="http://schemas.microsoft.com/office/drawing/2014/main" val="20001"/>
                    </a:ext>
                  </a:extLst>
                </a:gridCol>
                <a:gridCol w="2507825">
                  <a:extLst>
                    <a:ext uri="{9D8B030D-6E8A-4147-A177-3AD203B41FA5}">
                      <a16:colId xmlns:a16="http://schemas.microsoft.com/office/drawing/2014/main" val="20002"/>
                    </a:ext>
                  </a:extLst>
                </a:gridCol>
                <a:gridCol w="1968025">
                  <a:extLst>
                    <a:ext uri="{9D8B030D-6E8A-4147-A177-3AD203B41FA5}">
                      <a16:colId xmlns:a16="http://schemas.microsoft.com/office/drawing/2014/main" val="20003"/>
                    </a:ext>
                  </a:extLst>
                </a:gridCol>
                <a:gridCol w="2069250">
                  <a:extLst>
                    <a:ext uri="{9D8B030D-6E8A-4147-A177-3AD203B41FA5}">
                      <a16:colId xmlns:a16="http://schemas.microsoft.com/office/drawing/2014/main" val="20004"/>
                    </a:ext>
                  </a:extLst>
                </a:gridCol>
              </a:tblGrid>
              <a:tr h="1106000">
                <a:tc gridSpan="5">
                  <a:txBody>
                    <a:bodyPr/>
                    <a:lstStyle/>
                    <a:p>
                      <a:pPr marL="0" lvl="0" indent="0" algn="l" rtl="0">
                        <a:spcBef>
                          <a:spcPts val="0"/>
                        </a:spcBef>
                        <a:spcAft>
                          <a:spcPts val="0"/>
                        </a:spcAft>
                        <a:buNone/>
                      </a:pPr>
                      <a:r>
                        <a:rPr lang="en-US" sz="1800" b="1">
                          <a:solidFill>
                            <a:schemeClr val="dk1"/>
                          </a:solidFill>
                        </a:rPr>
                        <a:t>Balanced Growth: In a scenario in which hospitals gain and lose value equivalently, CMMI and HSCRC market shift policies yield similar outcomes except for small hospitals not receiving a negative MSA.</a:t>
                      </a:r>
                      <a:endParaRPr sz="18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04075">
                <a:tc>
                  <a:txBody>
                    <a:bodyPr/>
                    <a:lstStyle/>
                    <a:p>
                      <a:pPr marL="0" lvl="0" indent="0" algn="ctr" rtl="0">
                        <a:spcBef>
                          <a:spcPts val="0"/>
                        </a:spcBef>
                        <a:spcAft>
                          <a:spcPts val="0"/>
                        </a:spcAft>
                        <a:buNone/>
                      </a:pPr>
                      <a:r>
                        <a:rPr lang="en-US" sz="1800" b="1">
                          <a:solidFill>
                            <a:schemeClr val="dk1"/>
                          </a:solidFill>
                        </a:rPr>
                        <a:t>Hospital</a:t>
                      </a:r>
                      <a:endParaRPr sz="18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Medicare</a:t>
                      </a:r>
                      <a:endParaRPr sz="18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Non-Medicare</a:t>
                      </a:r>
                      <a:endParaRPr sz="1800" b="1">
                        <a:solidFill>
                          <a:schemeClr val="dk1"/>
                        </a:solidFill>
                      </a:endParaRPr>
                    </a:p>
                  </a:txBody>
                  <a:tcPr marL="91425" marR="91425" marT="91425" marB="91425">
                    <a:lnL w="9525"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Medicare MSA </a:t>
                      </a:r>
                      <a:r>
                        <a:rPr lang="en-US" b="1">
                          <a:solidFill>
                            <a:schemeClr val="dk1"/>
                          </a:solidFill>
                        </a:rPr>
                        <a:t>(CMMI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Multi-payer MSA </a:t>
                      </a:r>
                      <a:r>
                        <a:rPr lang="en-US" b="1">
                          <a:solidFill>
                            <a:schemeClr val="dk1"/>
                          </a:solidFill>
                        </a:rPr>
                        <a:t>(State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extLst>
                  <a:ext uri="{0D108BD9-81ED-4DB2-BD59-A6C34878D82A}">
                    <a16:rowId xmlns:a16="http://schemas.microsoft.com/office/drawing/2014/main" val="10001"/>
                  </a:ext>
                </a:extLst>
              </a:tr>
              <a:tr h="759400">
                <a:tc>
                  <a:txBody>
                    <a:bodyPr/>
                    <a:lstStyle/>
                    <a:p>
                      <a:pPr marL="0" lvl="0" indent="0" algn="l" rtl="0">
                        <a:spcBef>
                          <a:spcPts val="0"/>
                        </a:spcBef>
                        <a:spcAft>
                          <a:spcPts val="0"/>
                        </a:spcAft>
                        <a:buNone/>
                      </a:pPr>
                      <a:r>
                        <a:rPr lang="en-US" sz="2100">
                          <a:solidFill>
                            <a:schemeClr val="dk1"/>
                          </a:solidFill>
                        </a:rPr>
                        <a:t>Hospital A </a:t>
                      </a:r>
                      <a:endParaRPr sz="2100">
                        <a:solidFill>
                          <a:schemeClr val="dk1"/>
                        </a:solidFill>
                      </a:endParaRPr>
                    </a:p>
                  </a:txBody>
                  <a:tcPr marL="91425" marR="91425" marT="91425" marB="91425">
                    <a:lnL w="9525"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$ 457,152</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$ 356,401</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59400">
                <a:tc>
                  <a:txBody>
                    <a:bodyPr/>
                    <a:lstStyle/>
                    <a:p>
                      <a:pPr marL="0" lvl="0" indent="0" algn="l" rtl="0">
                        <a:spcBef>
                          <a:spcPts val="0"/>
                        </a:spcBef>
                        <a:spcAft>
                          <a:spcPts val="0"/>
                        </a:spcAft>
                        <a:buNone/>
                      </a:pPr>
                      <a:r>
                        <a:rPr lang="en-US" sz="2100">
                          <a:solidFill>
                            <a:schemeClr val="dk1"/>
                          </a:solidFill>
                        </a:rPr>
                        <a:t>Hospital B</a:t>
                      </a:r>
                      <a:endParaRPr sz="2100">
                        <a:solidFill>
                          <a:schemeClr val="dk1"/>
                        </a:solidFill>
                      </a:endParaRPr>
                    </a:p>
                  </a:txBody>
                  <a:tcPr marL="91425" marR="91425" marT="91425" marB="91425">
                    <a:lnL w="9525"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(457,152)</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(356,401)</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59400">
                <a:tc>
                  <a:txBody>
                    <a:bodyPr/>
                    <a:lstStyle/>
                    <a:p>
                      <a:pPr marL="0" lvl="0" indent="0" algn="l" rtl="0">
                        <a:spcBef>
                          <a:spcPts val="0"/>
                        </a:spcBef>
                        <a:spcAft>
                          <a:spcPts val="0"/>
                        </a:spcAft>
                        <a:buNone/>
                      </a:pPr>
                      <a:r>
                        <a:rPr lang="en-US" sz="2100">
                          <a:solidFill>
                            <a:schemeClr val="dk1"/>
                          </a:solidFill>
                        </a:rPr>
                        <a:t>Hospital C</a:t>
                      </a:r>
                      <a:endParaRPr sz="2100">
                        <a:solidFill>
                          <a:schemeClr val="dk1"/>
                        </a:solidFill>
                      </a:endParaRPr>
                    </a:p>
                  </a:txBody>
                  <a:tcPr marL="91425" marR="91425" marT="91425" marB="91425">
                    <a:lnL w="9525"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$ 91,549</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$ 69,834</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759400">
                <a:tc>
                  <a:txBody>
                    <a:bodyPr/>
                    <a:lstStyle/>
                    <a:p>
                      <a:pPr marL="0" lvl="0" indent="0" algn="l" rtl="0">
                        <a:spcBef>
                          <a:spcPts val="0"/>
                        </a:spcBef>
                        <a:spcAft>
                          <a:spcPts val="0"/>
                        </a:spcAft>
                        <a:buNone/>
                      </a:pPr>
                      <a:r>
                        <a:rPr lang="en-US" sz="2100">
                          <a:solidFill>
                            <a:schemeClr val="dk1"/>
                          </a:solidFill>
                        </a:rPr>
                        <a:t>Hospital D (small hospital)</a:t>
                      </a:r>
                      <a:endParaRPr sz="2100">
                        <a:solidFill>
                          <a:schemeClr val="dk1"/>
                        </a:solidFill>
                      </a:endParaRPr>
                    </a:p>
                  </a:txBody>
                  <a:tcPr marL="91425" marR="91425" marT="91425" marB="91425">
                    <a:lnL w="9525"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(69,834)</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h4f6fec5dd4664208_0_0"/>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8</a:t>
            </a:fld>
            <a:endParaRPr/>
          </a:p>
        </p:txBody>
      </p:sp>
      <p:sp>
        <p:nvSpPr>
          <p:cNvPr id="215" name="Google Shape;215;h4f6fec5dd4664208_0_0"/>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Unbalanced Growth</a:t>
            </a:r>
            <a:endParaRPr/>
          </a:p>
        </p:txBody>
      </p:sp>
      <p:graphicFrame>
        <p:nvGraphicFramePr>
          <p:cNvPr id="216" name="Google Shape;216;h4f6fec5dd4664208_0_0"/>
          <p:cNvGraphicFramePr/>
          <p:nvPr/>
        </p:nvGraphicFramePr>
        <p:xfrm>
          <a:off x="648400" y="863475"/>
          <a:ext cx="3000000" cy="3000000"/>
        </p:xfrm>
        <a:graphic>
          <a:graphicData uri="http://schemas.openxmlformats.org/drawingml/2006/table">
            <a:tbl>
              <a:tblPr>
                <a:noFill/>
                <a:tableStyleId>{1363D597-BEE4-4F82-9A6B-332C466B20FE}</a:tableStyleId>
              </a:tblPr>
              <a:tblGrid>
                <a:gridCol w="2131375">
                  <a:extLst>
                    <a:ext uri="{9D8B030D-6E8A-4147-A177-3AD203B41FA5}">
                      <a16:colId xmlns:a16="http://schemas.microsoft.com/office/drawing/2014/main" val="20000"/>
                    </a:ext>
                  </a:extLst>
                </a:gridCol>
                <a:gridCol w="2108600">
                  <a:extLst>
                    <a:ext uri="{9D8B030D-6E8A-4147-A177-3AD203B41FA5}">
                      <a16:colId xmlns:a16="http://schemas.microsoft.com/office/drawing/2014/main" val="20001"/>
                    </a:ext>
                  </a:extLst>
                </a:gridCol>
                <a:gridCol w="2530325">
                  <a:extLst>
                    <a:ext uri="{9D8B030D-6E8A-4147-A177-3AD203B41FA5}">
                      <a16:colId xmlns:a16="http://schemas.microsoft.com/office/drawing/2014/main" val="20002"/>
                    </a:ext>
                  </a:extLst>
                </a:gridCol>
                <a:gridCol w="1983225">
                  <a:extLst>
                    <a:ext uri="{9D8B030D-6E8A-4147-A177-3AD203B41FA5}">
                      <a16:colId xmlns:a16="http://schemas.microsoft.com/office/drawing/2014/main" val="20003"/>
                    </a:ext>
                  </a:extLst>
                </a:gridCol>
                <a:gridCol w="2085800">
                  <a:extLst>
                    <a:ext uri="{9D8B030D-6E8A-4147-A177-3AD203B41FA5}">
                      <a16:colId xmlns:a16="http://schemas.microsoft.com/office/drawing/2014/main" val="20004"/>
                    </a:ext>
                  </a:extLst>
                </a:gridCol>
              </a:tblGrid>
              <a:tr h="1028600">
                <a:tc gridSpan="5">
                  <a:txBody>
                    <a:bodyPr/>
                    <a:lstStyle/>
                    <a:p>
                      <a:pPr marL="0" lvl="0" indent="0" algn="l" rtl="0">
                        <a:spcBef>
                          <a:spcPts val="0"/>
                        </a:spcBef>
                        <a:spcAft>
                          <a:spcPts val="0"/>
                        </a:spcAft>
                        <a:buNone/>
                      </a:pPr>
                      <a:r>
                        <a:rPr lang="en-US" sz="1800" b="1">
                          <a:solidFill>
                            <a:schemeClr val="dk1"/>
                          </a:solidFill>
                        </a:rPr>
                        <a:t>Unbalanced Growth: In a scenario in which the gaining hospitals grow more than the losing hospitals, the gaining hospitals receive a higher MSA and the losing hospitals receive a lower MSA under CMMI policy.</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1075">
                <a:tc>
                  <a:txBody>
                    <a:bodyPr/>
                    <a:lstStyle/>
                    <a:p>
                      <a:pPr marL="0" lvl="0" indent="0" algn="ctr" rtl="0">
                        <a:spcBef>
                          <a:spcPts val="0"/>
                        </a:spcBef>
                        <a:spcAft>
                          <a:spcPts val="0"/>
                        </a:spcAft>
                        <a:buNone/>
                      </a:pPr>
                      <a:r>
                        <a:rPr lang="en-US" sz="1800" b="1">
                          <a:solidFill>
                            <a:schemeClr val="dk1"/>
                          </a:solidFill>
                        </a:rPr>
                        <a:t>Hospital</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Medicare</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Non-Medicare</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Medicare MSA </a:t>
                      </a:r>
                      <a:r>
                        <a:rPr lang="en-US" b="1">
                          <a:solidFill>
                            <a:schemeClr val="dk1"/>
                          </a:solidFill>
                        </a:rPr>
                        <a:t>(CMMI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Multi-payer MSA </a:t>
                      </a:r>
                      <a:r>
                        <a:rPr lang="en-US" b="1">
                          <a:solidFill>
                            <a:schemeClr val="dk1"/>
                          </a:solidFill>
                        </a:rPr>
                        <a:t>(State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extLst>
                  <a:ext uri="{0D108BD9-81ED-4DB2-BD59-A6C34878D82A}">
                    <a16:rowId xmlns:a16="http://schemas.microsoft.com/office/drawing/2014/main" val="10001"/>
                  </a:ext>
                </a:extLst>
              </a:tr>
              <a:tr h="821075">
                <a:tc>
                  <a:txBody>
                    <a:bodyPr/>
                    <a:lstStyle/>
                    <a:p>
                      <a:pPr marL="0" lvl="0" indent="0" algn="l" rtl="0">
                        <a:spcBef>
                          <a:spcPts val="0"/>
                        </a:spcBef>
                        <a:spcAft>
                          <a:spcPts val="0"/>
                        </a:spcAft>
                        <a:buNone/>
                      </a:pPr>
                      <a:r>
                        <a:rPr lang="en-US" sz="2000">
                          <a:solidFill>
                            <a:schemeClr val="dk1"/>
                          </a:solidFill>
                        </a:rPr>
                        <a:t>Hospital A </a:t>
                      </a:r>
                      <a:endParaRPr sz="20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40</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40</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$ 525,118</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$ 333,099</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21075">
                <a:tc>
                  <a:txBody>
                    <a:bodyPr/>
                    <a:lstStyle/>
                    <a:p>
                      <a:pPr marL="0" lvl="0" indent="0" algn="l" rtl="0">
                        <a:spcBef>
                          <a:spcPts val="0"/>
                        </a:spcBef>
                        <a:spcAft>
                          <a:spcPts val="0"/>
                        </a:spcAft>
                        <a:buNone/>
                      </a:pPr>
                      <a:r>
                        <a:rPr lang="en-US" sz="2000">
                          <a:solidFill>
                            <a:schemeClr val="dk1"/>
                          </a:solidFill>
                        </a:rPr>
                        <a:t>Hospital B</a:t>
                      </a:r>
                      <a:endParaRPr sz="20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-30</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-30</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(569,666)</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(356,401)</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21075">
                <a:tc>
                  <a:txBody>
                    <a:bodyPr/>
                    <a:lstStyle/>
                    <a:p>
                      <a:pPr marL="0" lvl="0" indent="0" algn="l" rtl="0">
                        <a:spcBef>
                          <a:spcPts val="0"/>
                        </a:spcBef>
                        <a:spcAft>
                          <a:spcPts val="0"/>
                        </a:spcAft>
                        <a:buNone/>
                      </a:pPr>
                      <a:r>
                        <a:rPr lang="en-US" sz="2000">
                          <a:solidFill>
                            <a:schemeClr val="dk1"/>
                          </a:solidFill>
                        </a:rPr>
                        <a:t>Hospital C</a:t>
                      </a:r>
                      <a:endParaRPr sz="20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13</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13</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$ 153,195</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$ 93,135</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821075">
                <a:tc>
                  <a:txBody>
                    <a:bodyPr/>
                    <a:lstStyle/>
                    <a:p>
                      <a:pPr marL="0" lvl="0" indent="0" algn="l" rtl="0">
                        <a:spcBef>
                          <a:spcPts val="0"/>
                        </a:spcBef>
                        <a:spcAft>
                          <a:spcPts val="0"/>
                        </a:spcAft>
                        <a:buNone/>
                      </a:pPr>
                      <a:r>
                        <a:rPr lang="en-US" sz="2000">
                          <a:solidFill>
                            <a:schemeClr val="dk1"/>
                          </a:solidFill>
                        </a:rPr>
                        <a:t>Hospital D </a:t>
                      </a:r>
                      <a:endParaRPr sz="2000">
                        <a:solidFill>
                          <a:schemeClr val="dk1"/>
                        </a:solidFill>
                      </a:endParaRPr>
                    </a:p>
                    <a:p>
                      <a:pPr marL="0" lvl="0" indent="0" algn="l" rtl="0">
                        <a:spcBef>
                          <a:spcPts val="0"/>
                        </a:spcBef>
                        <a:spcAft>
                          <a:spcPts val="0"/>
                        </a:spcAft>
                        <a:buNone/>
                      </a:pPr>
                      <a:r>
                        <a:rPr lang="en-US" sz="2000">
                          <a:solidFill>
                            <a:schemeClr val="dk1"/>
                          </a:solidFill>
                        </a:rPr>
                        <a:t>(small hospital)</a:t>
                      </a:r>
                      <a:endParaRPr sz="20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-8</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000">
                          <a:solidFill>
                            <a:schemeClr val="dk1"/>
                          </a:solidFill>
                        </a:rPr>
                        <a:t>-8</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  </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000">
                          <a:solidFill>
                            <a:schemeClr val="dk1"/>
                          </a:solidFill>
                        </a:rPr>
                        <a:t> $ (69,834)</a:t>
                      </a:r>
                      <a:endParaRPr sz="20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h4f6fec5dd4664208_0_9"/>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9</a:t>
            </a:fld>
            <a:endParaRPr/>
          </a:p>
        </p:txBody>
      </p:sp>
      <p:sp>
        <p:nvSpPr>
          <p:cNvPr id="223" name="Google Shape;223;h4f6fec5dd4664208_0_9"/>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One Hospital Grows</a:t>
            </a:r>
            <a:endParaRPr/>
          </a:p>
        </p:txBody>
      </p:sp>
      <p:graphicFrame>
        <p:nvGraphicFramePr>
          <p:cNvPr id="224" name="Google Shape;224;h4f6fec5dd4664208_0_9"/>
          <p:cNvGraphicFramePr/>
          <p:nvPr/>
        </p:nvGraphicFramePr>
        <p:xfrm>
          <a:off x="383725" y="948800"/>
          <a:ext cx="3000000" cy="3000000"/>
        </p:xfrm>
        <a:graphic>
          <a:graphicData uri="http://schemas.openxmlformats.org/drawingml/2006/table">
            <a:tbl>
              <a:tblPr>
                <a:noFill/>
                <a:tableStyleId>{1363D597-BEE4-4F82-9A6B-332C466B20FE}</a:tableStyleId>
              </a:tblPr>
              <a:tblGrid>
                <a:gridCol w="2224750">
                  <a:extLst>
                    <a:ext uri="{9D8B030D-6E8A-4147-A177-3AD203B41FA5}">
                      <a16:colId xmlns:a16="http://schemas.microsoft.com/office/drawing/2014/main" val="20000"/>
                    </a:ext>
                  </a:extLst>
                </a:gridCol>
                <a:gridCol w="2200950">
                  <a:extLst>
                    <a:ext uri="{9D8B030D-6E8A-4147-A177-3AD203B41FA5}">
                      <a16:colId xmlns:a16="http://schemas.microsoft.com/office/drawing/2014/main" val="20001"/>
                    </a:ext>
                  </a:extLst>
                </a:gridCol>
                <a:gridCol w="264115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gridCol w="2367525">
                  <a:extLst>
                    <a:ext uri="{9D8B030D-6E8A-4147-A177-3AD203B41FA5}">
                      <a16:colId xmlns:a16="http://schemas.microsoft.com/office/drawing/2014/main" val="20004"/>
                    </a:ext>
                  </a:extLst>
                </a:gridCol>
              </a:tblGrid>
              <a:tr h="1470275">
                <a:tc gridSpan="5">
                  <a:txBody>
                    <a:bodyPr/>
                    <a:lstStyle/>
                    <a:p>
                      <a:pPr marL="0" lvl="0" indent="0" algn="l" rtl="0">
                        <a:spcBef>
                          <a:spcPts val="0"/>
                        </a:spcBef>
                        <a:spcAft>
                          <a:spcPts val="0"/>
                        </a:spcAft>
                        <a:buNone/>
                      </a:pPr>
                      <a:r>
                        <a:rPr lang="en-US" sz="1800" b="1">
                          <a:solidFill>
                            <a:schemeClr val="dk1"/>
                          </a:solidFill>
                        </a:rPr>
                        <a:t>One Hospital Grows: In a scenario in which a single hospital grows while volume at other hospitals remains unchanged, the growing hospital receiving a positive MSA, two hospitals receive a negative MSA, and the small hospital does not receive a MSA under CMMI policy. There are no adjustments under the HSCRC market shift policy, however adjustment under demographic or repatriation may apply.</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91250">
                <a:tc>
                  <a:txBody>
                    <a:bodyPr/>
                    <a:lstStyle/>
                    <a:p>
                      <a:pPr marL="0" lvl="0" indent="0" algn="ctr" rtl="0">
                        <a:spcBef>
                          <a:spcPts val="0"/>
                        </a:spcBef>
                        <a:spcAft>
                          <a:spcPts val="0"/>
                        </a:spcAft>
                        <a:buNone/>
                      </a:pPr>
                      <a:r>
                        <a:rPr lang="en-US" sz="1800" b="1">
                          <a:solidFill>
                            <a:schemeClr val="dk1"/>
                          </a:solidFill>
                        </a:rPr>
                        <a:t>Hospital</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Medicare</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Non-Medicare</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Medicare MSA </a:t>
                      </a:r>
                      <a:r>
                        <a:rPr lang="en-US" b="1">
                          <a:solidFill>
                            <a:schemeClr val="dk1"/>
                          </a:solidFill>
                        </a:rPr>
                        <a:t>(CMMI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Multi-payer MSA </a:t>
                      </a:r>
                      <a:r>
                        <a:rPr lang="en-US" b="1">
                          <a:solidFill>
                            <a:schemeClr val="dk1"/>
                          </a:solidFill>
                        </a:rPr>
                        <a:t>(State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extLst>
                  <a:ext uri="{0D108BD9-81ED-4DB2-BD59-A6C34878D82A}">
                    <a16:rowId xmlns:a16="http://schemas.microsoft.com/office/drawing/2014/main" val="10001"/>
                  </a:ext>
                </a:extLst>
              </a:tr>
              <a:tr h="669900">
                <a:tc>
                  <a:txBody>
                    <a:bodyPr/>
                    <a:lstStyle/>
                    <a:p>
                      <a:pPr marL="0" lvl="0" indent="0" algn="l" rtl="0">
                        <a:spcBef>
                          <a:spcPts val="0"/>
                        </a:spcBef>
                        <a:spcAft>
                          <a:spcPts val="0"/>
                        </a:spcAft>
                        <a:buNone/>
                      </a:pPr>
                      <a:r>
                        <a:rPr lang="en-US" sz="2100">
                          <a:solidFill>
                            <a:schemeClr val="dk1"/>
                          </a:solidFill>
                        </a:rPr>
                        <a:t>Hospital A </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$ 266,814</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69900">
                <a:tc>
                  <a:txBody>
                    <a:bodyPr/>
                    <a:lstStyle/>
                    <a:p>
                      <a:pPr marL="0" lvl="0" indent="0" algn="l" rtl="0">
                        <a:spcBef>
                          <a:spcPts val="0"/>
                        </a:spcBef>
                        <a:spcAft>
                          <a:spcPts val="0"/>
                        </a:spcAft>
                        <a:buNone/>
                      </a:pPr>
                      <a:r>
                        <a:rPr lang="en-US" sz="2100">
                          <a:solidFill>
                            <a:schemeClr val="dk1"/>
                          </a:solidFill>
                        </a:rPr>
                        <a:t>Hospital B</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(190,444)</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69900">
                <a:tc>
                  <a:txBody>
                    <a:bodyPr/>
                    <a:lstStyle/>
                    <a:p>
                      <a:pPr marL="0" lvl="0" indent="0" algn="l" rtl="0">
                        <a:spcBef>
                          <a:spcPts val="0"/>
                        </a:spcBef>
                        <a:spcAft>
                          <a:spcPts val="0"/>
                        </a:spcAft>
                        <a:buNone/>
                      </a:pPr>
                      <a:r>
                        <a:rPr lang="en-US" sz="2100">
                          <a:solidFill>
                            <a:schemeClr val="dk1"/>
                          </a:solidFill>
                        </a:rPr>
                        <a:t>Hospital C</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(47,293)</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780800">
                <a:tc>
                  <a:txBody>
                    <a:bodyPr/>
                    <a:lstStyle/>
                    <a:p>
                      <a:pPr marL="0" lvl="0" indent="0" algn="l" rtl="0">
                        <a:spcBef>
                          <a:spcPts val="0"/>
                        </a:spcBef>
                        <a:spcAft>
                          <a:spcPts val="0"/>
                        </a:spcAft>
                        <a:buNone/>
                      </a:pPr>
                      <a:r>
                        <a:rPr lang="en-US" sz="2100">
                          <a:solidFill>
                            <a:schemeClr val="dk1"/>
                          </a:solidFill>
                        </a:rPr>
                        <a:t>Hospital D (small hospital)</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h4f6fec5dd4664208_0_18"/>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10</a:t>
            </a:fld>
            <a:endParaRPr/>
          </a:p>
        </p:txBody>
      </p:sp>
      <p:sp>
        <p:nvSpPr>
          <p:cNvPr id="231" name="Google Shape;231;h4f6fec5dd4664208_0_18"/>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Medicare and Multi-payer Variation</a:t>
            </a:r>
            <a:endParaRPr/>
          </a:p>
        </p:txBody>
      </p:sp>
      <p:graphicFrame>
        <p:nvGraphicFramePr>
          <p:cNvPr id="232" name="Google Shape;232;h4f6fec5dd4664208_0_18"/>
          <p:cNvGraphicFramePr/>
          <p:nvPr/>
        </p:nvGraphicFramePr>
        <p:xfrm>
          <a:off x="503550" y="859575"/>
          <a:ext cx="3000000" cy="3000000"/>
        </p:xfrm>
        <a:graphic>
          <a:graphicData uri="http://schemas.openxmlformats.org/drawingml/2006/table">
            <a:tbl>
              <a:tblPr>
                <a:noFill/>
                <a:tableStyleId>{1363D597-BEE4-4F82-9A6B-332C466B20FE}</a:tableStyleId>
              </a:tblPr>
              <a:tblGrid>
                <a:gridCol w="2174175">
                  <a:extLst>
                    <a:ext uri="{9D8B030D-6E8A-4147-A177-3AD203B41FA5}">
                      <a16:colId xmlns:a16="http://schemas.microsoft.com/office/drawing/2014/main" val="20000"/>
                    </a:ext>
                  </a:extLst>
                </a:gridCol>
                <a:gridCol w="2150925">
                  <a:extLst>
                    <a:ext uri="{9D8B030D-6E8A-4147-A177-3AD203B41FA5}">
                      <a16:colId xmlns:a16="http://schemas.microsoft.com/office/drawing/2014/main" val="20001"/>
                    </a:ext>
                  </a:extLst>
                </a:gridCol>
                <a:gridCol w="2581125">
                  <a:extLst>
                    <a:ext uri="{9D8B030D-6E8A-4147-A177-3AD203B41FA5}">
                      <a16:colId xmlns:a16="http://schemas.microsoft.com/office/drawing/2014/main" val="20002"/>
                    </a:ext>
                  </a:extLst>
                </a:gridCol>
                <a:gridCol w="2023025">
                  <a:extLst>
                    <a:ext uri="{9D8B030D-6E8A-4147-A177-3AD203B41FA5}">
                      <a16:colId xmlns:a16="http://schemas.microsoft.com/office/drawing/2014/main" val="20003"/>
                    </a:ext>
                  </a:extLst>
                </a:gridCol>
                <a:gridCol w="2174175">
                  <a:extLst>
                    <a:ext uri="{9D8B030D-6E8A-4147-A177-3AD203B41FA5}">
                      <a16:colId xmlns:a16="http://schemas.microsoft.com/office/drawing/2014/main" val="20004"/>
                    </a:ext>
                  </a:extLst>
                </a:gridCol>
              </a:tblGrid>
              <a:tr h="1478750">
                <a:tc gridSpan="5">
                  <a:txBody>
                    <a:bodyPr/>
                    <a:lstStyle/>
                    <a:p>
                      <a:pPr marL="0" lvl="0" indent="0" algn="l" rtl="0">
                        <a:spcBef>
                          <a:spcPts val="0"/>
                        </a:spcBef>
                        <a:spcAft>
                          <a:spcPts val="0"/>
                        </a:spcAft>
                        <a:buNone/>
                      </a:pPr>
                      <a:r>
                        <a:rPr lang="en-US" sz="1800" b="1">
                          <a:solidFill>
                            <a:schemeClr val="dk1"/>
                          </a:solidFill>
                        </a:rPr>
                        <a:t>Medicare and Multi-payer Variation: In a scenario in which some hospitals grow in volume for Medicare patients while other hospital grow in volume for non-Medicare patients, market shift policies attribute growth to the hospital with volume increases. However, a small hospital that decreases volume for Medicare patients does not receive a negative adjustment while receiving a positive adjustment for increasing volume to multi-payer patients.</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95225">
                <a:tc>
                  <a:txBody>
                    <a:bodyPr/>
                    <a:lstStyle/>
                    <a:p>
                      <a:pPr marL="0" lvl="0" indent="0" algn="ctr" rtl="0">
                        <a:spcBef>
                          <a:spcPts val="0"/>
                        </a:spcBef>
                        <a:spcAft>
                          <a:spcPts val="0"/>
                        </a:spcAft>
                        <a:buNone/>
                      </a:pPr>
                      <a:r>
                        <a:rPr lang="en-US" sz="1800" b="1">
                          <a:solidFill>
                            <a:schemeClr val="dk1"/>
                          </a:solidFill>
                        </a:rPr>
                        <a:t>Hospital</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Medicare</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Volume Change Non-Medicare</a:t>
                      </a:r>
                      <a:endParaRPr sz="18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Medicare MSA </a:t>
                      </a:r>
                      <a:r>
                        <a:rPr lang="en-US" b="1">
                          <a:solidFill>
                            <a:schemeClr val="dk1"/>
                          </a:solidFill>
                        </a:rPr>
                        <a:t>(CMMI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sz="1800" b="1">
                          <a:solidFill>
                            <a:schemeClr val="dk1"/>
                          </a:solidFill>
                        </a:rPr>
                        <a:t>Multi-payer MSA </a:t>
                      </a:r>
                      <a:r>
                        <a:rPr lang="en-US" b="1">
                          <a:solidFill>
                            <a:schemeClr val="dk1"/>
                          </a:solidFill>
                        </a:rPr>
                        <a:t>(State methodology)</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rgbClr val="000000"/>
                      </a:solidFill>
                      <a:prstDash val="solid"/>
                      <a:round/>
                      <a:headEnd type="none" w="sm" len="sm"/>
                      <a:tailEnd type="none" w="sm" len="sm"/>
                    </a:lnB>
                    <a:solidFill>
                      <a:schemeClr val="accent2"/>
                    </a:solidFill>
                  </a:tcPr>
                </a:tc>
                <a:extLst>
                  <a:ext uri="{0D108BD9-81ED-4DB2-BD59-A6C34878D82A}">
                    <a16:rowId xmlns:a16="http://schemas.microsoft.com/office/drawing/2014/main" val="10001"/>
                  </a:ext>
                </a:extLst>
              </a:tr>
              <a:tr h="684850">
                <a:tc>
                  <a:txBody>
                    <a:bodyPr/>
                    <a:lstStyle/>
                    <a:p>
                      <a:pPr marL="0" lvl="0" indent="0" algn="l" rtl="0">
                        <a:spcBef>
                          <a:spcPts val="0"/>
                        </a:spcBef>
                        <a:spcAft>
                          <a:spcPts val="0"/>
                        </a:spcAft>
                        <a:buNone/>
                      </a:pPr>
                      <a:r>
                        <a:rPr lang="en-US" sz="2100">
                          <a:solidFill>
                            <a:schemeClr val="dk1"/>
                          </a:solidFill>
                        </a:rPr>
                        <a:t>Hospital A </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$ 457,152</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(356,401)</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84850">
                <a:tc>
                  <a:txBody>
                    <a:bodyPr/>
                    <a:lstStyle/>
                    <a:p>
                      <a:pPr marL="0" lvl="0" indent="0" algn="l" rtl="0">
                        <a:spcBef>
                          <a:spcPts val="0"/>
                        </a:spcBef>
                        <a:spcAft>
                          <a:spcPts val="0"/>
                        </a:spcAft>
                        <a:buNone/>
                      </a:pPr>
                      <a:r>
                        <a:rPr lang="en-US" sz="2100">
                          <a:solidFill>
                            <a:schemeClr val="dk1"/>
                          </a:solidFill>
                        </a:rPr>
                        <a:t>Hospital B</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30</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(457,152)</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$ 356,401</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84850">
                <a:tc>
                  <a:txBody>
                    <a:bodyPr/>
                    <a:lstStyle/>
                    <a:p>
                      <a:pPr marL="0" lvl="0" indent="0" algn="l" rtl="0">
                        <a:spcBef>
                          <a:spcPts val="0"/>
                        </a:spcBef>
                        <a:spcAft>
                          <a:spcPts val="0"/>
                        </a:spcAft>
                        <a:buNone/>
                      </a:pPr>
                      <a:r>
                        <a:rPr lang="en-US" sz="2100">
                          <a:solidFill>
                            <a:schemeClr val="dk1"/>
                          </a:solidFill>
                        </a:rPr>
                        <a:t>Hospital C</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$ 91,549</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(69,834)</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785300">
                <a:tc>
                  <a:txBody>
                    <a:bodyPr/>
                    <a:lstStyle/>
                    <a:p>
                      <a:pPr marL="0" lvl="0" indent="0" algn="l" rtl="0">
                        <a:spcBef>
                          <a:spcPts val="0"/>
                        </a:spcBef>
                        <a:spcAft>
                          <a:spcPts val="0"/>
                        </a:spcAft>
                        <a:buNone/>
                      </a:pPr>
                      <a:r>
                        <a:rPr lang="en-US" sz="2100">
                          <a:solidFill>
                            <a:schemeClr val="dk1"/>
                          </a:solidFill>
                        </a:rPr>
                        <a:t>Hospital D (small hospital)</a:t>
                      </a:r>
                      <a:endParaRPr sz="2100">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100">
                          <a:solidFill>
                            <a:schemeClr val="dk1"/>
                          </a:solidFill>
                        </a:rPr>
                        <a:t>8</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  </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2100">
                          <a:solidFill>
                            <a:schemeClr val="dk1"/>
                          </a:solidFill>
                        </a:rPr>
                        <a:t> $ 69,834</a:t>
                      </a:r>
                      <a:endParaRPr sz="2100">
                        <a:solidFill>
                          <a:schemeClr val="dk1"/>
                        </a:solidFill>
                      </a:endParaRPr>
                    </a:p>
                  </a:txBody>
                  <a:tcPr marL="91425" marR="91425" marT="91425" marB="91425">
                    <a:lnL w="3800" cap="flat" cmpd="sng">
                      <a:solidFill>
                        <a:srgbClr val="000000"/>
                      </a:solidFill>
                      <a:prstDash val="solid"/>
                      <a:round/>
                      <a:headEnd type="none" w="sm" len="sm"/>
                      <a:tailEnd type="none" w="sm" len="sm"/>
                    </a:lnL>
                    <a:lnR w="3800" cap="flat" cmpd="sng">
                      <a:solidFill>
                        <a:srgbClr val="000000"/>
                      </a:solidFill>
                      <a:prstDash val="solid"/>
                      <a:round/>
                      <a:headEnd type="none" w="sm" len="sm"/>
                      <a:tailEnd type="none" w="sm" len="sm"/>
                    </a:lnR>
                    <a:lnT w="3800" cap="flat" cmpd="sng">
                      <a:solidFill>
                        <a:srgbClr val="000000"/>
                      </a:solidFill>
                      <a:prstDash val="solid"/>
                      <a:round/>
                      <a:headEnd type="none" w="sm" len="sm"/>
                      <a:tailEnd type="none" w="sm" len="sm"/>
                    </a:lnT>
                    <a:lnB w="38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h4f6fec5dd4664208_0_27"/>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11</a:t>
            </a:fld>
            <a:endParaRPr/>
          </a:p>
        </p:txBody>
      </p:sp>
      <p:sp>
        <p:nvSpPr>
          <p:cNvPr id="239" name="Google Shape;239;h4f6fec5dd4664208_0_27"/>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Service Line Variation</a:t>
            </a:r>
            <a:endParaRPr/>
          </a:p>
        </p:txBody>
      </p:sp>
      <p:graphicFrame>
        <p:nvGraphicFramePr>
          <p:cNvPr id="240" name="Google Shape;240;h4f6fec5dd4664208_0_27"/>
          <p:cNvGraphicFramePr/>
          <p:nvPr/>
        </p:nvGraphicFramePr>
        <p:xfrm>
          <a:off x="401400" y="2493000"/>
          <a:ext cx="3000000" cy="3000000"/>
        </p:xfrm>
        <a:graphic>
          <a:graphicData uri="http://schemas.openxmlformats.org/drawingml/2006/table">
            <a:tbl>
              <a:tblPr>
                <a:noFill/>
                <a:tableStyleId>{1363D597-BEE4-4F82-9A6B-332C466B20FE}</a:tableStyleId>
              </a:tblPr>
              <a:tblGrid>
                <a:gridCol w="1632675">
                  <a:extLst>
                    <a:ext uri="{9D8B030D-6E8A-4147-A177-3AD203B41FA5}">
                      <a16:colId xmlns:a16="http://schemas.microsoft.com/office/drawing/2014/main" val="20000"/>
                    </a:ext>
                  </a:extLst>
                </a:gridCol>
                <a:gridCol w="1615200">
                  <a:extLst>
                    <a:ext uri="{9D8B030D-6E8A-4147-A177-3AD203B41FA5}">
                      <a16:colId xmlns:a16="http://schemas.microsoft.com/office/drawing/2014/main" val="20001"/>
                    </a:ext>
                  </a:extLst>
                </a:gridCol>
                <a:gridCol w="1938250">
                  <a:extLst>
                    <a:ext uri="{9D8B030D-6E8A-4147-A177-3AD203B41FA5}">
                      <a16:colId xmlns:a16="http://schemas.microsoft.com/office/drawing/2014/main" val="20002"/>
                    </a:ext>
                  </a:extLst>
                </a:gridCol>
                <a:gridCol w="1519175">
                  <a:extLst>
                    <a:ext uri="{9D8B030D-6E8A-4147-A177-3AD203B41FA5}">
                      <a16:colId xmlns:a16="http://schemas.microsoft.com/office/drawing/2014/main" val="20003"/>
                    </a:ext>
                  </a:extLst>
                </a:gridCol>
                <a:gridCol w="1519175">
                  <a:extLst>
                    <a:ext uri="{9D8B030D-6E8A-4147-A177-3AD203B41FA5}">
                      <a16:colId xmlns:a16="http://schemas.microsoft.com/office/drawing/2014/main" val="20004"/>
                    </a:ext>
                  </a:extLst>
                </a:gridCol>
                <a:gridCol w="1519175">
                  <a:extLst>
                    <a:ext uri="{9D8B030D-6E8A-4147-A177-3AD203B41FA5}">
                      <a16:colId xmlns:a16="http://schemas.microsoft.com/office/drawing/2014/main" val="20005"/>
                    </a:ext>
                  </a:extLst>
                </a:gridCol>
                <a:gridCol w="1597725">
                  <a:extLst>
                    <a:ext uri="{9D8B030D-6E8A-4147-A177-3AD203B41FA5}">
                      <a16:colId xmlns:a16="http://schemas.microsoft.com/office/drawing/2014/main" val="20006"/>
                    </a:ext>
                  </a:extLst>
                </a:gridCol>
              </a:tblGrid>
              <a:tr h="648350">
                <a:tc>
                  <a:txBody>
                    <a:bodyPr/>
                    <a:lstStyle/>
                    <a:p>
                      <a:pPr marL="0" lvl="0" indent="0" algn="ctr" rtl="0">
                        <a:spcBef>
                          <a:spcPts val="0"/>
                        </a:spcBef>
                        <a:spcAft>
                          <a:spcPts val="0"/>
                        </a:spcAft>
                        <a:buNone/>
                      </a:pPr>
                      <a:r>
                        <a:rPr lang="en-US" sz="1700" b="1">
                          <a:solidFill>
                            <a:schemeClr val="dk1"/>
                          </a:solidFill>
                        </a:rPr>
                        <a:t>Hospital</a:t>
                      </a:r>
                      <a:endParaRPr sz="17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b="1">
                          <a:solidFill>
                            <a:schemeClr val="dk1"/>
                          </a:solidFill>
                        </a:rPr>
                        <a:t>Inpatient Surgical Volume Change Medicare</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b="1">
                          <a:solidFill>
                            <a:schemeClr val="dk1"/>
                          </a:solidFill>
                        </a:rPr>
                        <a:t>Inpatient Surgical Volume Change  Non-Medicare</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b="1">
                          <a:solidFill>
                            <a:schemeClr val="dk1"/>
                          </a:solidFill>
                        </a:rPr>
                        <a:t>Inpatient Medical Volume Change Medicare</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b="1">
                          <a:solidFill>
                            <a:schemeClr val="dk1"/>
                          </a:solidFill>
                        </a:rPr>
                        <a:t>Inpatient Medical Volume Change  Non-Medicare</a:t>
                      </a:r>
                      <a:endParaRPr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b="1">
                          <a:solidFill>
                            <a:schemeClr val="dk1"/>
                          </a:solidFill>
                        </a:rPr>
                        <a:t>Medicare MSA</a:t>
                      </a:r>
                      <a:r>
                        <a:rPr lang="en-US" sz="1700" b="1">
                          <a:solidFill>
                            <a:schemeClr val="dk1"/>
                          </a:solidFill>
                        </a:rPr>
                        <a:t> </a:t>
                      </a:r>
                      <a:r>
                        <a:rPr lang="en-US" sz="1300" b="1">
                          <a:solidFill>
                            <a:schemeClr val="dk1"/>
                          </a:solidFill>
                        </a:rPr>
                        <a:t>(CMMI methodology)</a:t>
                      </a:r>
                      <a:endParaRPr sz="13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US" b="1">
                          <a:solidFill>
                            <a:schemeClr val="dk1"/>
                          </a:solidFill>
                        </a:rPr>
                        <a:t>Multi-payer MSA</a:t>
                      </a:r>
                      <a:r>
                        <a:rPr lang="en-US" sz="1700" b="1">
                          <a:solidFill>
                            <a:schemeClr val="dk1"/>
                          </a:solidFill>
                        </a:rPr>
                        <a:t> </a:t>
                      </a:r>
                      <a:r>
                        <a:rPr lang="en-US" sz="1300" b="1">
                          <a:solidFill>
                            <a:schemeClr val="dk1"/>
                          </a:solidFill>
                        </a:rPr>
                        <a:t>(State methodology)</a:t>
                      </a:r>
                      <a:endParaRPr sz="1300" b="1">
                        <a:solidFill>
                          <a:schemeClr val="dk1"/>
                        </a:solidFill>
                      </a:endParaRPr>
                    </a:p>
                  </a:txBody>
                  <a:tcPr marL="91425" marR="91425" marT="91425" marB="91425">
                    <a:lnL w="3800" cap="flat" cmpd="sng">
                      <a:solidFill>
                        <a:schemeClr val="dk1"/>
                      </a:solidFill>
                      <a:prstDash val="solid"/>
                      <a:round/>
                      <a:headEnd type="none" w="sm" len="sm"/>
                      <a:tailEnd type="none" w="sm" len="sm"/>
                    </a:lnL>
                    <a:lnR w="3800"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592800">
                <a:tc>
                  <a:txBody>
                    <a:bodyPr/>
                    <a:lstStyle/>
                    <a:p>
                      <a:pPr marL="0" lvl="0" indent="0" algn="l" rtl="0">
                        <a:spcBef>
                          <a:spcPts val="0"/>
                        </a:spcBef>
                        <a:spcAft>
                          <a:spcPts val="0"/>
                        </a:spcAft>
                        <a:buNone/>
                      </a:pPr>
                      <a:r>
                        <a:rPr lang="en-US" sz="1500" b="1">
                          <a:solidFill>
                            <a:schemeClr val="dk1"/>
                          </a:solidFill>
                        </a:rPr>
                        <a:t>Hospital A </a:t>
                      </a:r>
                      <a:endParaRPr sz="1500" b="1">
                        <a:solidFill>
                          <a:schemeClr val="dk1"/>
                        </a:solidFill>
                      </a:endParaRPr>
                    </a:p>
                  </a:txBody>
                  <a:tcPr marL="91425" marR="91425" marT="91425" marB="91425">
                    <a:lnL w="38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$ 173,040</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$ 276,555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92800">
                <a:tc>
                  <a:txBody>
                    <a:bodyPr/>
                    <a:lstStyle/>
                    <a:p>
                      <a:pPr marL="0" lvl="0" indent="0" algn="l" rtl="0">
                        <a:spcBef>
                          <a:spcPts val="0"/>
                        </a:spcBef>
                        <a:spcAft>
                          <a:spcPts val="0"/>
                        </a:spcAft>
                        <a:buNone/>
                      </a:pPr>
                      <a:r>
                        <a:rPr lang="en-US" sz="1500" b="1">
                          <a:solidFill>
                            <a:schemeClr val="dk1"/>
                          </a:solidFill>
                        </a:rPr>
                        <a:t>Hospital B</a:t>
                      </a:r>
                      <a:endParaRPr sz="1500" b="1">
                        <a:solidFill>
                          <a:schemeClr val="dk1"/>
                        </a:solidFill>
                      </a:endParaRPr>
                    </a:p>
                  </a:txBody>
                  <a:tcPr marL="91425" marR="91425" marT="91425" marB="91425">
                    <a:lnL w="38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(173,040)</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(276,555)</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92800">
                <a:tc>
                  <a:txBody>
                    <a:bodyPr/>
                    <a:lstStyle/>
                    <a:p>
                      <a:pPr marL="0" lvl="0" indent="0" algn="l" rtl="0">
                        <a:spcBef>
                          <a:spcPts val="0"/>
                        </a:spcBef>
                        <a:spcAft>
                          <a:spcPts val="0"/>
                        </a:spcAft>
                        <a:buNone/>
                      </a:pPr>
                      <a:r>
                        <a:rPr lang="en-US" sz="1500" b="1">
                          <a:solidFill>
                            <a:schemeClr val="dk1"/>
                          </a:solidFill>
                        </a:rPr>
                        <a:t>Hospital C</a:t>
                      </a:r>
                      <a:endParaRPr sz="1500" b="1">
                        <a:solidFill>
                          <a:schemeClr val="dk1"/>
                        </a:solidFill>
                      </a:endParaRPr>
                    </a:p>
                  </a:txBody>
                  <a:tcPr marL="91425" marR="91425" marT="91425" marB="91425">
                    <a:lnL w="38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$ 34,608</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$ 55,311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732350">
                <a:tc>
                  <a:txBody>
                    <a:bodyPr/>
                    <a:lstStyle/>
                    <a:p>
                      <a:pPr marL="0" lvl="0" indent="0" algn="l" rtl="0">
                        <a:spcBef>
                          <a:spcPts val="0"/>
                        </a:spcBef>
                        <a:spcAft>
                          <a:spcPts val="0"/>
                        </a:spcAft>
                        <a:buNone/>
                      </a:pPr>
                      <a:r>
                        <a:rPr lang="en-US" sz="1500" b="1">
                          <a:solidFill>
                            <a:schemeClr val="dk1"/>
                          </a:solidFill>
                        </a:rPr>
                        <a:t>Hospital D </a:t>
                      </a:r>
                      <a:endParaRPr sz="1500" b="1">
                        <a:solidFill>
                          <a:schemeClr val="dk1"/>
                        </a:solidFill>
                      </a:endParaRPr>
                    </a:p>
                    <a:p>
                      <a:pPr marL="0" lvl="0" indent="0" algn="l" rtl="0">
                        <a:spcBef>
                          <a:spcPts val="0"/>
                        </a:spcBef>
                        <a:spcAft>
                          <a:spcPts val="0"/>
                        </a:spcAft>
                        <a:buNone/>
                      </a:pPr>
                      <a:r>
                        <a:rPr lang="en-US" sz="1500" b="1">
                          <a:solidFill>
                            <a:schemeClr val="dk1"/>
                          </a:solidFill>
                        </a:rPr>
                        <a:t>(small hospital)</a:t>
                      </a:r>
                      <a:endParaRPr sz="1500" b="1">
                        <a:solidFill>
                          <a:schemeClr val="dk1"/>
                        </a:solidFill>
                      </a:endParaRPr>
                    </a:p>
                  </a:txBody>
                  <a:tcPr marL="91425" marR="91425" marT="91425" marB="91425">
                    <a:lnL w="38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3800" cap="flat" cmpd="sng">
                      <a:solidFill>
                        <a:schemeClr val="dk1"/>
                      </a:solidFill>
                      <a:prstDash val="solid"/>
                      <a:round/>
                      <a:headEnd type="none" w="sm" len="sm"/>
                      <a:tailEnd type="none" w="sm" len="sm"/>
                    </a:lnT>
                    <a:lnB w="3800"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500" b="1">
                          <a:solidFill>
                            <a:schemeClr val="dk1"/>
                          </a:solidFill>
                        </a:rPr>
                        <a:t>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sz="1500" b="1">
                          <a:solidFill>
                            <a:schemeClr val="dk1"/>
                          </a:solidFill>
                        </a:rPr>
                        <a:t> $ (55,311)</a:t>
                      </a:r>
                      <a:endParaRPr sz="150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41" name="Google Shape;241;h4f6fec5dd4664208_0_27"/>
          <p:cNvSpPr txBox="1"/>
          <p:nvPr/>
        </p:nvSpPr>
        <p:spPr>
          <a:xfrm>
            <a:off x="332600" y="1074375"/>
            <a:ext cx="11410200" cy="1231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solidFill>
                  <a:schemeClr val="dk1"/>
                </a:solidFill>
              </a:rPr>
              <a:t>Service Line Variation: In a scenario in which volume changes are offsetting across different service lines such that overall volume is unchanged, but some hospitals increase volume in higher cost cases while reducing volume in lower cost cases and other hospitals move in the opposite direction, the hospitals with increased volume in lower cost services receive a negative MSA.</a:t>
            </a:r>
            <a:endParaRPr sz="13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h3c0507894f2938af_0_35"/>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Elements that concern HSCRC staff about aligning with CMS market shift policy based on proportional volume within a service area:</a:t>
            </a:r>
            <a:endParaRPr/>
          </a:p>
          <a:p>
            <a:pPr marL="457200" lvl="0" indent="-355600" algn="l" rtl="0">
              <a:spcBef>
                <a:spcPts val="1000"/>
              </a:spcBef>
              <a:spcAft>
                <a:spcPts val="0"/>
              </a:spcAft>
              <a:buSzPts val="2000"/>
              <a:buChar char="•"/>
            </a:pPr>
            <a:r>
              <a:rPr lang="en-US"/>
              <a:t>Potential incentives for growth </a:t>
            </a:r>
            <a:endParaRPr/>
          </a:p>
          <a:p>
            <a:pPr marL="457200" lvl="0" indent="-355600" algn="l" rtl="0">
              <a:spcBef>
                <a:spcPts val="0"/>
              </a:spcBef>
              <a:spcAft>
                <a:spcPts val="0"/>
              </a:spcAft>
              <a:buSzPts val="2000"/>
              <a:buChar char="•"/>
            </a:pPr>
            <a:r>
              <a:rPr lang="en-US"/>
              <a:t>Negative impact on hospitals that maintain volume</a:t>
            </a:r>
            <a:endParaRPr/>
          </a:p>
          <a:p>
            <a:pPr marL="457200" lvl="0" indent="-355600" algn="l" rtl="0">
              <a:spcBef>
                <a:spcPts val="0"/>
              </a:spcBef>
              <a:spcAft>
                <a:spcPts val="0"/>
              </a:spcAft>
              <a:buSzPts val="2000"/>
              <a:buChar char="•"/>
            </a:pPr>
            <a:r>
              <a:rPr lang="en-US"/>
              <a:t>Inclusion of PAU volume</a:t>
            </a:r>
            <a:endParaRPr/>
          </a:p>
          <a:p>
            <a:pPr marL="457200" lvl="0" indent="-355600" algn="l" rtl="0">
              <a:spcBef>
                <a:spcPts val="0"/>
              </a:spcBef>
              <a:spcAft>
                <a:spcPts val="0"/>
              </a:spcAft>
              <a:buSzPts val="2000"/>
              <a:buChar char="•"/>
            </a:pPr>
            <a:r>
              <a:rPr lang="en-US"/>
              <a:t>No service line granularity</a:t>
            </a:r>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
        <p:nvSpPr>
          <p:cNvPr id="248" name="Google Shape;248;h3c0507894f2938af_0_35"/>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12</a:t>
            </a:fld>
            <a:endParaRPr/>
          </a:p>
        </p:txBody>
      </p:sp>
      <p:sp>
        <p:nvSpPr>
          <p:cNvPr id="249" name="Google Shape;249;h3c0507894f2938af_0_35"/>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Path to Alignment?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h3c0507894f2938af_0_49"/>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fontScale="77500" lnSpcReduction="10000"/>
          </a:bodyPr>
          <a:lstStyle/>
          <a:p>
            <a:pPr marL="0" lvl="0" indent="0" algn="l" rtl="0">
              <a:spcBef>
                <a:spcPts val="1000"/>
              </a:spcBef>
              <a:spcAft>
                <a:spcPts val="0"/>
              </a:spcAft>
              <a:buNone/>
            </a:pPr>
            <a:r>
              <a:rPr lang="en-US"/>
              <a:t>Current HSCRC Market Shift Policy describes 5 categories for service line adjustment requests:</a:t>
            </a:r>
            <a:endParaRPr/>
          </a:p>
          <a:p>
            <a:pPr marL="457200" lvl="0" indent="-327025" algn="l" rtl="0">
              <a:spcBef>
                <a:spcPts val="1000"/>
              </a:spcBef>
              <a:spcAft>
                <a:spcPts val="0"/>
              </a:spcAft>
              <a:buSzPct val="83333"/>
              <a:buChar char="•"/>
            </a:pPr>
            <a:r>
              <a:rPr lang="en-US"/>
              <a:t>Facility Conversions</a:t>
            </a:r>
            <a:endParaRPr/>
          </a:p>
          <a:p>
            <a:pPr marL="457200" lvl="0" indent="-327025" algn="l" rtl="0">
              <a:spcBef>
                <a:spcPts val="0"/>
              </a:spcBef>
              <a:spcAft>
                <a:spcPts val="0"/>
              </a:spcAft>
              <a:buSzPct val="83333"/>
              <a:buChar char="•"/>
            </a:pPr>
            <a:r>
              <a:rPr lang="en-US"/>
              <a:t>Intersystem Shifts</a:t>
            </a:r>
            <a:endParaRPr/>
          </a:p>
          <a:p>
            <a:pPr marL="457200" lvl="0" indent="-327025" algn="l" rtl="0">
              <a:spcBef>
                <a:spcPts val="0"/>
              </a:spcBef>
              <a:spcAft>
                <a:spcPts val="0"/>
              </a:spcAft>
              <a:buSzPct val="83333"/>
              <a:buChar char="•"/>
            </a:pPr>
            <a:r>
              <a:rPr lang="en-US"/>
              <a:t>Payer-Driven Volume Shifts</a:t>
            </a:r>
            <a:endParaRPr/>
          </a:p>
          <a:p>
            <a:pPr marL="457200" lvl="0" indent="-327025" algn="l" rtl="0">
              <a:spcBef>
                <a:spcPts val="0"/>
              </a:spcBef>
              <a:spcAft>
                <a:spcPts val="0"/>
              </a:spcAft>
              <a:buSzPct val="83333"/>
              <a:buChar char="•"/>
            </a:pPr>
            <a:r>
              <a:rPr lang="en-US"/>
              <a:t>Materiality Exclusions</a:t>
            </a:r>
            <a:endParaRPr/>
          </a:p>
          <a:p>
            <a:pPr marL="457200" lvl="0" indent="-327025" algn="l" rtl="0">
              <a:spcBef>
                <a:spcPts val="0"/>
              </a:spcBef>
              <a:spcAft>
                <a:spcPts val="0"/>
              </a:spcAft>
              <a:buSzPct val="83333"/>
              <a:buChar char="•"/>
            </a:pPr>
            <a:r>
              <a:rPr lang="en-US"/>
              <a:t>CON-Approved Service Expansions</a:t>
            </a:r>
            <a:endParaRPr/>
          </a:p>
          <a:p>
            <a:pPr marL="0" lvl="0" indent="0" algn="l" rtl="0">
              <a:spcBef>
                <a:spcPts val="1000"/>
              </a:spcBef>
              <a:spcAft>
                <a:spcPts val="0"/>
              </a:spcAft>
              <a:buNone/>
            </a:pPr>
            <a:r>
              <a:rPr lang="en-US"/>
              <a:t>Staff recommendation included future evaluation of Latent Demand as an additional category</a:t>
            </a:r>
            <a:endParaRPr/>
          </a:p>
          <a:p>
            <a:pPr marL="0" lvl="0" indent="0" algn="l" rtl="0">
              <a:spcBef>
                <a:spcPts val="1000"/>
              </a:spcBef>
              <a:spcAft>
                <a:spcPts val="0"/>
              </a:spcAft>
              <a:buNone/>
            </a:pPr>
            <a:r>
              <a:rPr lang="en-US"/>
              <a:t>Proposed CMMI specifications include service line adjustment process with specific eligibility criteria</a:t>
            </a:r>
            <a:endParaRPr/>
          </a:p>
          <a:p>
            <a:pPr marL="0" lvl="0" indent="0" algn="l" rtl="0">
              <a:spcBef>
                <a:spcPts val="1000"/>
              </a:spcBef>
              <a:spcAft>
                <a:spcPts val="0"/>
              </a:spcAft>
              <a:buNone/>
            </a:pPr>
            <a:r>
              <a:rPr lang="en-US"/>
              <a:t>	Prospective revenue for new capacity or capacity shifts</a:t>
            </a:r>
            <a:endParaRPr/>
          </a:p>
          <a:p>
            <a:pPr marL="0" lvl="0" indent="0" algn="l" rtl="0">
              <a:spcBef>
                <a:spcPts val="1000"/>
              </a:spcBef>
              <a:spcAft>
                <a:spcPts val="0"/>
              </a:spcAft>
              <a:buNone/>
            </a:pPr>
            <a:r>
              <a:rPr lang="en-US"/>
              <a:t>	Excluded from market shift temporarily</a:t>
            </a:r>
            <a:endParaRPr/>
          </a:p>
          <a:p>
            <a:pPr marL="0" lvl="0" indent="0" algn="l" rtl="0">
              <a:spcBef>
                <a:spcPts val="1000"/>
              </a:spcBef>
              <a:spcAft>
                <a:spcPts val="0"/>
              </a:spcAft>
              <a:buNone/>
            </a:pPr>
            <a:r>
              <a:rPr lang="en-US"/>
              <a:t>	Also includes process for service line reductions</a:t>
            </a:r>
            <a:endParaRPr/>
          </a:p>
        </p:txBody>
      </p:sp>
      <p:sp>
        <p:nvSpPr>
          <p:cNvPr id="256" name="Google Shape;256;h3c0507894f2938af_0_49"/>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13</a:t>
            </a:fld>
            <a:endParaRPr/>
          </a:p>
        </p:txBody>
      </p:sp>
      <p:sp>
        <p:nvSpPr>
          <p:cNvPr id="257" name="Google Shape;257;h3c0507894f2938af_0_49"/>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Service Line Adjustment Requests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h4f6fec5dd4664208_0_36"/>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Potential recommendation to:</a:t>
            </a:r>
            <a:endParaRPr/>
          </a:p>
          <a:p>
            <a:pPr marL="457200" lvl="0" indent="-355600" algn="l" rtl="0">
              <a:spcBef>
                <a:spcPts val="1000"/>
              </a:spcBef>
              <a:spcAft>
                <a:spcPts val="0"/>
              </a:spcAft>
              <a:buSzPts val="2000"/>
              <a:buChar char="•"/>
            </a:pPr>
            <a:r>
              <a:rPr lang="en-US"/>
              <a:t>Further define process for service line adjustments/exclusions</a:t>
            </a:r>
            <a:endParaRPr/>
          </a:p>
          <a:p>
            <a:pPr marL="457200" lvl="0" indent="-355600" algn="l" rtl="0">
              <a:spcBef>
                <a:spcPts val="0"/>
              </a:spcBef>
              <a:spcAft>
                <a:spcPts val="0"/>
              </a:spcAft>
              <a:buSzPts val="2000"/>
              <a:buChar char="•"/>
            </a:pPr>
            <a:r>
              <a:rPr lang="en-US"/>
              <a:t>Clarify category definitions and requirements</a:t>
            </a:r>
            <a:endParaRPr/>
          </a:p>
          <a:p>
            <a:pPr marL="457200" lvl="0" indent="-355600" algn="l" rtl="0">
              <a:spcBef>
                <a:spcPts val="0"/>
              </a:spcBef>
              <a:spcAft>
                <a:spcPts val="0"/>
              </a:spcAft>
              <a:buSzPts val="2000"/>
              <a:buChar char="•"/>
            </a:pPr>
            <a:r>
              <a:rPr lang="en-US"/>
              <a:t>Build in coordination with CMMI for service line adjustment requests</a:t>
            </a:r>
            <a:endParaRPr/>
          </a:p>
        </p:txBody>
      </p:sp>
      <p:sp>
        <p:nvSpPr>
          <p:cNvPr id="264" name="Google Shape;264;h4f6fec5dd4664208_0_36"/>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14</a:t>
            </a:fld>
            <a:endParaRPr/>
          </a:p>
        </p:txBody>
      </p:sp>
      <p:sp>
        <p:nvSpPr>
          <p:cNvPr id="265" name="Google Shape;265;h4f6fec5dd4664208_0_36"/>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Potential Service Line Adjustment Recommendation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h1badc8d734d6fade_3_37"/>
          <p:cNvSpPr txBox="1">
            <a:spLocks noGrp="1"/>
          </p:cNvSpPr>
          <p:nvPr>
            <p:ph type="title"/>
          </p:nvPr>
        </p:nvSpPr>
        <p:spPr>
          <a:xfrm>
            <a:off x="288926" y="1848535"/>
            <a:ext cx="11512549" cy="92155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en-US"/>
              <a:t>Demographic Adjustment – Potential Adjustments for AHEAD</a:t>
            </a:r>
            <a:endParaRPr>
              <a:solidFill>
                <a:srgbClr val="FF0000"/>
              </a:solidFill>
            </a:endParaRPr>
          </a:p>
        </p:txBody>
      </p:sp>
      <p:sp>
        <p:nvSpPr>
          <p:cNvPr id="271" name="Google Shape;271;h1badc8d734d6fade_3_37"/>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h1badc8d734d6fade_5_685"/>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US"/>
              <a:t>16</a:t>
            </a:fld>
            <a:endParaRPr/>
          </a:p>
        </p:txBody>
      </p:sp>
      <p:sp>
        <p:nvSpPr>
          <p:cNvPr id="278" name="Google Shape;278;h1badc8d734d6fade_5_685"/>
          <p:cNvSpPr txBox="1"/>
          <p:nvPr/>
        </p:nvSpPr>
        <p:spPr>
          <a:xfrm>
            <a:off x="971550" y="342900"/>
            <a:ext cx="102489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800" b="1">
                <a:solidFill>
                  <a:srgbClr val="003889"/>
                </a:solidFill>
                <a:latin typeface="Arial"/>
                <a:ea typeface="Arial"/>
                <a:cs typeface="Arial"/>
                <a:sym typeface="Arial"/>
              </a:rPr>
              <a:t>Scope</a:t>
            </a:r>
            <a:endParaRPr sz="2800" b="1">
              <a:solidFill>
                <a:srgbClr val="003889"/>
              </a:solidFill>
              <a:latin typeface="Arial"/>
              <a:ea typeface="Arial"/>
              <a:cs typeface="Arial"/>
              <a:sym typeface="Arial"/>
            </a:endParaRPr>
          </a:p>
        </p:txBody>
      </p:sp>
      <p:grpSp>
        <p:nvGrpSpPr>
          <p:cNvPr id="279" name="Google Shape;279;h1badc8d734d6fade_5_685"/>
          <p:cNvGrpSpPr/>
          <p:nvPr/>
        </p:nvGrpSpPr>
        <p:grpSpPr>
          <a:xfrm>
            <a:off x="971550" y="1333500"/>
            <a:ext cx="4857900" cy="3619500"/>
            <a:chOff x="0" y="0"/>
            <a:chExt cx="4857900" cy="3619500"/>
          </a:xfrm>
        </p:grpSpPr>
        <p:sp>
          <p:nvSpPr>
            <p:cNvPr id="280" name="Google Shape;280;h1badc8d734d6fade_5_685"/>
            <p:cNvSpPr/>
            <p:nvPr/>
          </p:nvSpPr>
          <p:spPr>
            <a:xfrm>
              <a:off x="0" y="0"/>
              <a:ext cx="4857900" cy="3619500"/>
            </a:xfrm>
            <a:prstGeom prst="roundRect">
              <a:avLst>
                <a:gd name="adj" fmla="val 3157"/>
              </a:avLst>
            </a:prstGeom>
            <a:solidFill>
              <a:srgbClr val="FFFFFF"/>
            </a:solidFill>
            <a:ln w="14300"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1" name="Google Shape;281;h1badc8d734d6fade_5_685"/>
            <p:cNvSpPr/>
            <p:nvPr/>
          </p:nvSpPr>
          <p:spPr>
            <a:xfrm>
              <a:off x="0" y="0"/>
              <a:ext cx="4857900" cy="609600"/>
            </a:xfrm>
            <a:custGeom>
              <a:avLst/>
              <a:gdLst/>
              <a:ahLst/>
              <a:cxnLst/>
              <a:rect l="l" t="t" r="r" b="b"/>
              <a:pathLst>
                <a:path w="120000" h="120000" extrusionOk="0">
                  <a:moveTo>
                    <a:pt x="0" y="22500"/>
                  </a:moveTo>
                  <a:cubicBezTo>
                    <a:pt x="0" y="10074"/>
                    <a:pt x="1264" y="0"/>
                    <a:pt x="2824" y="0"/>
                  </a:cubicBezTo>
                  <a:lnTo>
                    <a:pt x="117176" y="0"/>
                  </a:lnTo>
                  <a:cubicBezTo>
                    <a:pt x="118736" y="0"/>
                    <a:pt x="120000" y="10074"/>
                    <a:pt x="120000" y="22500"/>
                  </a:cubicBezTo>
                  <a:lnTo>
                    <a:pt x="120000" y="120000"/>
                  </a:lnTo>
                  <a:lnTo>
                    <a:pt x="0" y="120000"/>
                  </a:lnTo>
                  <a:close/>
                </a:path>
              </a:pathLst>
            </a:cu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2" name="Google Shape;282;h1badc8d734d6fade_5_685"/>
            <p:cNvSpPr txBox="1"/>
            <p:nvPr/>
          </p:nvSpPr>
          <p:spPr>
            <a:xfrm>
              <a:off x="228600" y="0"/>
              <a:ext cx="4400700" cy="60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a:solidFill>
                    <a:srgbClr val="FFFFFF"/>
                  </a:solidFill>
                  <a:latin typeface="Arial"/>
                  <a:ea typeface="Arial"/>
                  <a:cs typeface="Arial"/>
                  <a:sym typeface="Arial"/>
                </a:rPr>
                <a:t>Maryland Current Methodology</a:t>
              </a:r>
              <a:endParaRPr sz="1600" b="1">
                <a:solidFill>
                  <a:srgbClr val="FFFFFF"/>
                </a:solidFill>
                <a:latin typeface="Arial"/>
                <a:ea typeface="Arial"/>
                <a:cs typeface="Arial"/>
                <a:sym typeface="Arial"/>
              </a:endParaRPr>
            </a:p>
          </p:txBody>
        </p:sp>
        <p:grpSp>
          <p:nvGrpSpPr>
            <p:cNvPr id="283" name="Google Shape;283;h1badc8d734d6fade_5_685"/>
            <p:cNvGrpSpPr/>
            <p:nvPr/>
          </p:nvGrpSpPr>
          <p:grpSpPr>
            <a:xfrm>
              <a:off x="228600" y="838200"/>
              <a:ext cx="4400700" cy="723900"/>
              <a:chOff x="0" y="0"/>
              <a:chExt cx="4400700" cy="723900"/>
            </a:xfrm>
          </p:grpSpPr>
          <p:sp>
            <p:nvSpPr>
              <p:cNvPr id="284" name="Google Shape;284;h1badc8d734d6fade_5_685"/>
              <p:cNvSpPr/>
              <p:nvPr/>
            </p:nvSpPr>
            <p:spPr>
              <a:xfrm>
                <a:off x="0" y="0"/>
                <a:ext cx="4400700" cy="723900"/>
              </a:xfrm>
              <a:prstGeom prst="roundRect">
                <a:avLst>
                  <a:gd name="adj" fmla="val 1052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5" name="Google Shape;285;h1badc8d734d6fade_5_685"/>
              <p:cNvSpPr txBox="1"/>
              <p:nvPr/>
            </p:nvSpPr>
            <p:spPr>
              <a:xfrm>
                <a:off x="190500" y="0"/>
                <a:ext cx="4019700" cy="723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0">
                    <a:solidFill>
                      <a:srgbClr val="1E293B"/>
                    </a:solidFill>
                    <a:latin typeface="Arial"/>
                    <a:ea typeface="Arial"/>
                    <a:cs typeface="Arial"/>
                    <a:sym typeface="Arial"/>
                  </a:rPr>
                  <a:t>Utilization changes</a:t>
                </a:r>
                <a:endParaRPr sz="1400" b="0">
                  <a:solidFill>
                    <a:srgbClr val="1E293B"/>
                  </a:solidFill>
                  <a:latin typeface="Arial"/>
                  <a:ea typeface="Arial"/>
                  <a:cs typeface="Arial"/>
                  <a:sym typeface="Arial"/>
                </a:endParaRPr>
              </a:p>
            </p:txBody>
          </p:sp>
        </p:grpSp>
        <p:grpSp>
          <p:nvGrpSpPr>
            <p:cNvPr id="286" name="Google Shape;286;h1badc8d734d6fade_5_685"/>
            <p:cNvGrpSpPr/>
            <p:nvPr/>
          </p:nvGrpSpPr>
          <p:grpSpPr>
            <a:xfrm>
              <a:off x="228600" y="1676400"/>
              <a:ext cx="4400700" cy="723900"/>
              <a:chOff x="0" y="0"/>
              <a:chExt cx="4400700" cy="723900"/>
            </a:xfrm>
          </p:grpSpPr>
          <p:sp>
            <p:nvSpPr>
              <p:cNvPr id="287" name="Google Shape;287;h1badc8d734d6fade_5_685"/>
              <p:cNvSpPr/>
              <p:nvPr/>
            </p:nvSpPr>
            <p:spPr>
              <a:xfrm>
                <a:off x="0" y="0"/>
                <a:ext cx="4400700" cy="723900"/>
              </a:xfrm>
              <a:prstGeom prst="roundRect">
                <a:avLst>
                  <a:gd name="adj" fmla="val 1052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8" name="Google Shape;288;h1badc8d734d6fade_5_685"/>
              <p:cNvSpPr txBox="1"/>
              <p:nvPr/>
            </p:nvSpPr>
            <p:spPr>
              <a:xfrm>
                <a:off x="190500" y="0"/>
                <a:ext cx="4019700" cy="723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0">
                    <a:solidFill>
                      <a:srgbClr val="1E293B"/>
                    </a:solidFill>
                    <a:latin typeface="Arial"/>
                    <a:ea typeface="Arial"/>
                    <a:cs typeface="Arial"/>
                    <a:sym typeface="Arial"/>
                  </a:rPr>
                  <a:t>Age-Adjusted population to distribute funding</a:t>
                </a:r>
                <a:endParaRPr sz="1400" b="0">
                  <a:solidFill>
                    <a:srgbClr val="1E293B"/>
                  </a:solidFill>
                  <a:latin typeface="Arial"/>
                  <a:ea typeface="Arial"/>
                  <a:cs typeface="Arial"/>
                  <a:sym typeface="Arial"/>
                </a:endParaRPr>
              </a:p>
            </p:txBody>
          </p:sp>
        </p:grpSp>
        <p:grpSp>
          <p:nvGrpSpPr>
            <p:cNvPr id="289" name="Google Shape;289;h1badc8d734d6fade_5_685"/>
            <p:cNvGrpSpPr/>
            <p:nvPr/>
          </p:nvGrpSpPr>
          <p:grpSpPr>
            <a:xfrm>
              <a:off x="228600" y="2514600"/>
              <a:ext cx="4400700" cy="723900"/>
              <a:chOff x="0" y="0"/>
              <a:chExt cx="4400700" cy="723900"/>
            </a:xfrm>
          </p:grpSpPr>
          <p:sp>
            <p:nvSpPr>
              <p:cNvPr id="290" name="Google Shape;290;h1badc8d734d6fade_5_685"/>
              <p:cNvSpPr/>
              <p:nvPr/>
            </p:nvSpPr>
            <p:spPr>
              <a:xfrm>
                <a:off x="0" y="0"/>
                <a:ext cx="4400700" cy="723900"/>
              </a:xfrm>
              <a:prstGeom prst="roundRect">
                <a:avLst>
                  <a:gd name="adj" fmla="val 1052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1" name="Google Shape;291;h1badc8d734d6fade_5_685"/>
              <p:cNvSpPr txBox="1"/>
              <p:nvPr/>
            </p:nvSpPr>
            <p:spPr>
              <a:xfrm>
                <a:off x="190500" y="0"/>
                <a:ext cx="4019700" cy="723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0">
                    <a:solidFill>
                      <a:srgbClr val="1E293B"/>
                    </a:solidFill>
                    <a:latin typeface="Arial"/>
                    <a:ea typeface="Arial"/>
                    <a:cs typeface="Arial"/>
                    <a:sym typeface="Arial"/>
                  </a:rPr>
                  <a:t>Excludes PAU</a:t>
                </a:r>
                <a:endParaRPr sz="1400" b="0">
                  <a:solidFill>
                    <a:srgbClr val="1E293B"/>
                  </a:solidFill>
                  <a:latin typeface="Arial"/>
                  <a:ea typeface="Arial"/>
                  <a:cs typeface="Arial"/>
                  <a:sym typeface="Arial"/>
                </a:endParaRPr>
              </a:p>
            </p:txBody>
          </p:sp>
        </p:grpSp>
      </p:grpSp>
      <p:grpSp>
        <p:nvGrpSpPr>
          <p:cNvPr id="292" name="Google Shape;292;h1badc8d734d6fade_5_685"/>
          <p:cNvGrpSpPr/>
          <p:nvPr/>
        </p:nvGrpSpPr>
        <p:grpSpPr>
          <a:xfrm>
            <a:off x="6362700" y="1333500"/>
            <a:ext cx="4857900" cy="3619500"/>
            <a:chOff x="0" y="0"/>
            <a:chExt cx="4857900" cy="3619500"/>
          </a:xfrm>
        </p:grpSpPr>
        <p:sp>
          <p:nvSpPr>
            <p:cNvPr id="293" name="Google Shape;293;h1badc8d734d6fade_5_685"/>
            <p:cNvSpPr/>
            <p:nvPr/>
          </p:nvSpPr>
          <p:spPr>
            <a:xfrm>
              <a:off x="0" y="0"/>
              <a:ext cx="4857900" cy="3619500"/>
            </a:xfrm>
            <a:prstGeom prst="roundRect">
              <a:avLst>
                <a:gd name="adj" fmla="val 3157"/>
              </a:avLst>
            </a:prstGeom>
            <a:solidFill>
              <a:srgbClr val="FFFFFF"/>
            </a:solidFill>
            <a:ln w="14300"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4" name="Google Shape;294;h1badc8d734d6fade_5_685"/>
            <p:cNvSpPr/>
            <p:nvPr/>
          </p:nvSpPr>
          <p:spPr>
            <a:xfrm>
              <a:off x="0" y="0"/>
              <a:ext cx="4857900" cy="609600"/>
            </a:xfrm>
            <a:custGeom>
              <a:avLst/>
              <a:gdLst/>
              <a:ahLst/>
              <a:cxnLst/>
              <a:rect l="l" t="t" r="r" b="b"/>
              <a:pathLst>
                <a:path w="120000" h="120000" extrusionOk="0">
                  <a:moveTo>
                    <a:pt x="0" y="22500"/>
                  </a:moveTo>
                  <a:cubicBezTo>
                    <a:pt x="0" y="10074"/>
                    <a:pt x="1264" y="0"/>
                    <a:pt x="2824" y="0"/>
                  </a:cubicBezTo>
                  <a:lnTo>
                    <a:pt x="117176" y="0"/>
                  </a:lnTo>
                  <a:cubicBezTo>
                    <a:pt x="118736" y="0"/>
                    <a:pt x="120000" y="10074"/>
                    <a:pt x="120000" y="22500"/>
                  </a:cubicBezTo>
                  <a:lnTo>
                    <a:pt x="120000" y="120000"/>
                  </a:lnTo>
                  <a:lnTo>
                    <a:pt x="0" y="120000"/>
                  </a:lnTo>
                  <a:close/>
                </a:path>
              </a:pathLst>
            </a:custGeom>
            <a:solidFill>
              <a:srgbClr val="0284C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5" name="Google Shape;295;h1badc8d734d6fade_5_685"/>
            <p:cNvSpPr txBox="1"/>
            <p:nvPr/>
          </p:nvSpPr>
          <p:spPr>
            <a:xfrm>
              <a:off x="228600" y="0"/>
              <a:ext cx="4400700" cy="60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a:solidFill>
                    <a:srgbClr val="FFFFFF"/>
                  </a:solidFill>
                  <a:latin typeface="Arial"/>
                  <a:ea typeface="Arial"/>
                  <a:cs typeface="Arial"/>
                  <a:sym typeface="Arial"/>
                </a:rPr>
                <a:t>CMMI Methodology</a:t>
              </a:r>
              <a:endParaRPr sz="1600" b="1">
                <a:solidFill>
                  <a:srgbClr val="FFFFFF"/>
                </a:solidFill>
                <a:latin typeface="Arial"/>
                <a:ea typeface="Arial"/>
                <a:cs typeface="Arial"/>
                <a:sym typeface="Arial"/>
              </a:endParaRPr>
            </a:p>
          </p:txBody>
        </p:sp>
        <p:grpSp>
          <p:nvGrpSpPr>
            <p:cNvPr id="296" name="Google Shape;296;h1badc8d734d6fade_5_685"/>
            <p:cNvGrpSpPr/>
            <p:nvPr/>
          </p:nvGrpSpPr>
          <p:grpSpPr>
            <a:xfrm>
              <a:off x="228600" y="838200"/>
              <a:ext cx="4400700" cy="723900"/>
              <a:chOff x="0" y="0"/>
              <a:chExt cx="4400700" cy="723900"/>
            </a:xfrm>
          </p:grpSpPr>
          <p:sp>
            <p:nvSpPr>
              <p:cNvPr id="297" name="Google Shape;297;h1badc8d734d6fade_5_685"/>
              <p:cNvSpPr/>
              <p:nvPr/>
            </p:nvSpPr>
            <p:spPr>
              <a:xfrm>
                <a:off x="0" y="0"/>
                <a:ext cx="4400700" cy="723900"/>
              </a:xfrm>
              <a:prstGeom prst="roundRect">
                <a:avLst>
                  <a:gd name="adj" fmla="val 1052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8" name="Google Shape;298;h1badc8d734d6fade_5_685"/>
              <p:cNvSpPr txBox="1"/>
              <p:nvPr/>
            </p:nvSpPr>
            <p:spPr>
              <a:xfrm>
                <a:off x="190500" y="0"/>
                <a:ext cx="4019700" cy="723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0">
                    <a:solidFill>
                      <a:srgbClr val="1E293B"/>
                    </a:solidFill>
                    <a:latin typeface="Arial"/>
                    <a:ea typeface="Arial"/>
                    <a:cs typeface="Arial"/>
                    <a:sym typeface="Arial"/>
                  </a:rPr>
                  <a:t>Revenue Shifts</a:t>
                </a:r>
                <a:endParaRPr sz="1400" b="0">
                  <a:solidFill>
                    <a:srgbClr val="1E293B"/>
                  </a:solidFill>
                  <a:latin typeface="Arial"/>
                  <a:ea typeface="Arial"/>
                  <a:cs typeface="Arial"/>
                  <a:sym typeface="Arial"/>
                </a:endParaRPr>
              </a:p>
            </p:txBody>
          </p:sp>
        </p:grpSp>
        <p:grpSp>
          <p:nvGrpSpPr>
            <p:cNvPr id="299" name="Google Shape;299;h1badc8d734d6fade_5_685"/>
            <p:cNvGrpSpPr/>
            <p:nvPr/>
          </p:nvGrpSpPr>
          <p:grpSpPr>
            <a:xfrm>
              <a:off x="228600" y="1676400"/>
              <a:ext cx="4400700" cy="723900"/>
              <a:chOff x="0" y="0"/>
              <a:chExt cx="4400700" cy="723900"/>
            </a:xfrm>
          </p:grpSpPr>
          <p:sp>
            <p:nvSpPr>
              <p:cNvPr id="300" name="Google Shape;300;h1badc8d734d6fade_5_685"/>
              <p:cNvSpPr/>
              <p:nvPr/>
            </p:nvSpPr>
            <p:spPr>
              <a:xfrm>
                <a:off x="0" y="0"/>
                <a:ext cx="4400700" cy="723900"/>
              </a:xfrm>
              <a:prstGeom prst="roundRect">
                <a:avLst>
                  <a:gd name="adj" fmla="val 1052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1" name="Google Shape;301;h1badc8d734d6fade_5_685"/>
              <p:cNvSpPr txBox="1"/>
              <p:nvPr/>
            </p:nvSpPr>
            <p:spPr>
              <a:xfrm>
                <a:off x="190500" y="0"/>
                <a:ext cx="4019700" cy="723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0">
                    <a:solidFill>
                      <a:srgbClr val="1E293B"/>
                    </a:solidFill>
                    <a:latin typeface="Arial"/>
                    <a:ea typeface="Arial"/>
                    <a:cs typeface="Arial"/>
                    <a:sym typeface="Arial"/>
                  </a:rPr>
                  <a:t>Traditional Medicare</a:t>
                </a:r>
                <a:endParaRPr sz="1400" b="0">
                  <a:solidFill>
                    <a:srgbClr val="1E293B"/>
                  </a:solidFill>
                  <a:latin typeface="Arial"/>
                  <a:ea typeface="Arial"/>
                  <a:cs typeface="Arial"/>
                  <a:sym typeface="Arial"/>
                </a:endParaRPr>
              </a:p>
            </p:txBody>
          </p:sp>
        </p:grpSp>
        <p:grpSp>
          <p:nvGrpSpPr>
            <p:cNvPr id="302" name="Google Shape;302;h1badc8d734d6fade_5_685"/>
            <p:cNvGrpSpPr/>
            <p:nvPr/>
          </p:nvGrpSpPr>
          <p:grpSpPr>
            <a:xfrm>
              <a:off x="228600" y="2514600"/>
              <a:ext cx="4400700" cy="723900"/>
              <a:chOff x="0" y="0"/>
              <a:chExt cx="4400700" cy="723900"/>
            </a:xfrm>
          </p:grpSpPr>
          <p:sp>
            <p:nvSpPr>
              <p:cNvPr id="303" name="Google Shape;303;h1badc8d734d6fade_5_685"/>
              <p:cNvSpPr/>
              <p:nvPr/>
            </p:nvSpPr>
            <p:spPr>
              <a:xfrm>
                <a:off x="0" y="0"/>
                <a:ext cx="4400700" cy="723900"/>
              </a:xfrm>
              <a:prstGeom prst="roundRect">
                <a:avLst>
                  <a:gd name="adj" fmla="val 1052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4" name="Google Shape;304;h1badc8d734d6fade_5_685"/>
              <p:cNvSpPr txBox="1"/>
              <p:nvPr/>
            </p:nvSpPr>
            <p:spPr>
              <a:xfrm>
                <a:off x="190500" y="0"/>
                <a:ext cx="4019700" cy="723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0">
                    <a:solidFill>
                      <a:srgbClr val="1E293B"/>
                    </a:solidFill>
                    <a:latin typeface="Arial"/>
                    <a:ea typeface="Arial"/>
                    <a:cs typeface="Arial"/>
                    <a:sym typeface="Arial"/>
                  </a:rPr>
                  <a:t>HCC Scores</a:t>
                </a:r>
                <a:endParaRPr sz="1400" b="0">
                  <a:solidFill>
                    <a:srgbClr val="1E293B"/>
                  </a:solidFill>
                  <a:latin typeface="Arial"/>
                  <a:ea typeface="Arial"/>
                  <a:cs typeface="Arial"/>
                  <a:sym typeface="Arial"/>
                </a:endParaRPr>
              </a:p>
            </p:txBody>
          </p:sp>
        </p:grpSp>
      </p:grpSp>
      <p:grpSp>
        <p:nvGrpSpPr>
          <p:cNvPr id="305" name="Google Shape;305;h1badc8d734d6fade_5_685"/>
          <p:cNvGrpSpPr/>
          <p:nvPr/>
        </p:nvGrpSpPr>
        <p:grpSpPr>
          <a:xfrm>
            <a:off x="5829300" y="2876550"/>
            <a:ext cx="533400" cy="533400"/>
            <a:chOff x="-266700" y="-266700"/>
            <a:chExt cx="533400" cy="533400"/>
          </a:xfrm>
        </p:grpSpPr>
        <p:sp>
          <p:nvSpPr>
            <p:cNvPr id="306" name="Google Shape;306;h1badc8d734d6fade_5_685"/>
            <p:cNvSpPr/>
            <p:nvPr/>
          </p:nvSpPr>
          <p:spPr>
            <a:xfrm>
              <a:off x="-266700" y="-266700"/>
              <a:ext cx="533400" cy="533400"/>
            </a:xfrm>
            <a:prstGeom prst="ellipse">
              <a:avLst/>
            </a:prstGeom>
            <a:solidFill>
              <a:srgbClr val="003889"/>
            </a:solidFill>
            <a:ln w="38100" cap="flat" cmpd="sng">
              <a:solidFill>
                <a:srgbClr val="FFF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7" name="Google Shape;307;h1badc8d734d6fade_5_685"/>
            <p:cNvSpPr txBox="1"/>
            <p:nvPr/>
          </p:nvSpPr>
          <p:spPr>
            <a:xfrm>
              <a:off x="-266700" y="-266700"/>
              <a:ext cx="533400" cy="533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300" b="1">
                  <a:solidFill>
                    <a:srgbClr val="FFFFFF"/>
                  </a:solidFill>
                  <a:latin typeface="Arial"/>
                  <a:ea typeface="Arial"/>
                  <a:cs typeface="Arial"/>
                  <a:sym typeface="Arial"/>
                </a:rPr>
                <a:t>VS</a:t>
              </a:r>
              <a:endParaRPr sz="1300" b="1">
                <a:solidFill>
                  <a:srgbClr val="FFFFFF"/>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h1badc8d734d6fade_3_50"/>
          <p:cNvSpPr txBox="1">
            <a:spLocks noGrp="1"/>
          </p:cNvSpPr>
          <p:nvPr>
            <p:ph type="title"/>
          </p:nvPr>
        </p:nvSpPr>
        <p:spPr>
          <a:xfrm>
            <a:off x="972127" y="347852"/>
            <a:ext cx="10515600" cy="60504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Summary of Demographic Adjustment Differences</a:t>
            </a:r>
            <a:endParaRPr/>
          </a:p>
        </p:txBody>
      </p:sp>
      <p:graphicFrame>
        <p:nvGraphicFramePr>
          <p:cNvPr id="313" name="Google Shape;313;h1badc8d734d6fade_3_50"/>
          <p:cNvGraphicFramePr/>
          <p:nvPr/>
        </p:nvGraphicFramePr>
        <p:xfrm>
          <a:off x="354633" y="1331775"/>
          <a:ext cx="3000000" cy="3000000"/>
        </p:xfrm>
        <a:graphic>
          <a:graphicData uri="http://schemas.openxmlformats.org/drawingml/2006/table">
            <a:tbl>
              <a:tblPr firstRow="1" bandRow="1">
                <a:noFill/>
                <a:tableStyleId>{A1A9F2D2-F438-49FE-BE09-7A10E5FCD74C}</a:tableStyleId>
              </a:tblPr>
              <a:tblGrid>
                <a:gridCol w="5302300">
                  <a:extLst>
                    <a:ext uri="{9D8B030D-6E8A-4147-A177-3AD203B41FA5}">
                      <a16:colId xmlns:a16="http://schemas.microsoft.com/office/drawing/2014/main" val="20000"/>
                    </a:ext>
                  </a:extLst>
                </a:gridCol>
                <a:gridCol w="5949150">
                  <a:extLst>
                    <a:ext uri="{9D8B030D-6E8A-4147-A177-3AD203B41FA5}">
                      <a16:colId xmlns:a16="http://schemas.microsoft.com/office/drawing/2014/main" val="20001"/>
                    </a:ext>
                  </a:extLst>
                </a:gridCol>
              </a:tblGrid>
              <a:tr h="481675">
                <a:tc>
                  <a:txBody>
                    <a:bodyPr/>
                    <a:lstStyle/>
                    <a:p>
                      <a:pPr marL="0" marR="0" lvl="0" indent="0" algn="l" rtl="0">
                        <a:lnSpc>
                          <a:spcPct val="100000"/>
                        </a:lnSpc>
                        <a:spcBef>
                          <a:spcPts val="0"/>
                        </a:spcBef>
                        <a:spcAft>
                          <a:spcPts val="0"/>
                        </a:spcAft>
                        <a:buNone/>
                      </a:pPr>
                      <a:r>
                        <a:rPr lang="en-US" sz="1400" u="none" strike="noStrike" cap="none"/>
                        <a:t>Maryland approach</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u="none" strike="noStrike" cap="none"/>
                        <a:t>CMMI approach</a:t>
                      </a:r>
                      <a:endParaRPr/>
                    </a:p>
                  </a:txBody>
                  <a:tcPr marL="91450" marR="91450" marT="45725" marB="45725"/>
                </a:tc>
                <a:extLst>
                  <a:ext uri="{0D108BD9-81ED-4DB2-BD59-A6C34878D82A}">
                    <a16:rowId xmlns:a16="http://schemas.microsoft.com/office/drawing/2014/main" val="10000"/>
                  </a:ext>
                </a:extLst>
              </a:tr>
              <a:tr h="2119350">
                <a:tc>
                  <a:txBody>
                    <a:bodyPr/>
                    <a:lstStyle/>
                    <a:p>
                      <a:pPr marL="0" marR="0" lvl="0" indent="0" algn="l" rtl="0">
                        <a:lnSpc>
                          <a:spcPct val="100000"/>
                        </a:lnSpc>
                        <a:spcBef>
                          <a:spcPts val="0"/>
                        </a:spcBef>
                        <a:spcAft>
                          <a:spcPts val="0"/>
                        </a:spcAft>
                        <a:buNone/>
                      </a:pPr>
                      <a:r>
                        <a:rPr lang="en-US" sz="1400" u="none" strike="noStrike" cap="none"/>
                        <a:t>Annual adjustment calculations based on:</a:t>
                      </a:r>
                      <a:endParaRPr/>
                    </a:p>
                    <a:p>
                      <a:pPr marL="285750" marR="0" lvl="1" indent="-285750" algn="l" rtl="0">
                        <a:lnSpc>
                          <a:spcPct val="100000"/>
                        </a:lnSpc>
                        <a:spcBef>
                          <a:spcPts val="0"/>
                        </a:spcBef>
                        <a:spcAft>
                          <a:spcPts val="0"/>
                        </a:spcAft>
                        <a:buClr>
                          <a:srgbClr val="000000"/>
                        </a:buClr>
                        <a:buSzPts val="1400"/>
                        <a:buFont typeface="Arial"/>
                        <a:buChar char="•"/>
                      </a:pPr>
                      <a:r>
                        <a:rPr lang="en-US" sz="1400" u="none" strike="noStrike" cap="none"/>
                        <a:t>Age-adjusted growth in hospital service area</a:t>
                      </a:r>
                      <a:endParaRPr/>
                    </a:p>
                    <a:p>
                      <a:pPr marL="285750" marR="0" lvl="1" indent="-285750" algn="l" rtl="0">
                        <a:lnSpc>
                          <a:spcPct val="100000"/>
                        </a:lnSpc>
                        <a:spcBef>
                          <a:spcPts val="0"/>
                        </a:spcBef>
                        <a:spcAft>
                          <a:spcPts val="0"/>
                        </a:spcAft>
                        <a:buClr>
                          <a:srgbClr val="000000"/>
                        </a:buClr>
                        <a:buSzPts val="1400"/>
                        <a:buFont typeface="Arial"/>
                        <a:buChar char="•"/>
                      </a:pPr>
                      <a:r>
                        <a:rPr lang="en-US" sz="1400" u="none" strike="noStrike" cap="none"/>
                        <a:t>Reduced by PAU revenue percentage</a:t>
                      </a:r>
                      <a:endParaRPr/>
                    </a:p>
                    <a:p>
                      <a:pPr marL="285750" marR="0" lvl="1" indent="-285750" algn="l" rtl="0">
                        <a:lnSpc>
                          <a:spcPct val="100000"/>
                        </a:lnSpc>
                        <a:spcBef>
                          <a:spcPts val="0"/>
                        </a:spcBef>
                        <a:spcAft>
                          <a:spcPts val="0"/>
                        </a:spcAft>
                        <a:buClr>
                          <a:srgbClr val="000000"/>
                        </a:buClr>
                        <a:buSzPts val="1400"/>
                        <a:buFont typeface="Arial"/>
                        <a:buChar char="•"/>
                      </a:pPr>
                      <a:r>
                        <a:rPr lang="en-US" sz="1400" u="none" strike="noStrike" cap="none"/>
                        <a:t>Normalized to state-level population growth (not age-adjusted)</a:t>
                      </a:r>
                      <a:endParaRPr/>
                    </a:p>
                    <a:p>
                      <a:pPr marL="285750" marR="0" lvl="1" indent="-285750" algn="l" rtl="0">
                        <a:lnSpc>
                          <a:spcPct val="100000"/>
                        </a:lnSpc>
                        <a:spcBef>
                          <a:spcPts val="0"/>
                        </a:spcBef>
                        <a:spcAft>
                          <a:spcPts val="0"/>
                        </a:spcAft>
                        <a:buClr>
                          <a:srgbClr val="000000"/>
                        </a:buClr>
                        <a:buSzPts val="1400"/>
                        <a:buFont typeface="Arial"/>
                        <a:buChar char="•"/>
                      </a:pPr>
                      <a:r>
                        <a:rPr lang="en-US"/>
                        <a:t>Added a </a:t>
                      </a:r>
                      <a:r>
                        <a:rPr lang="en-US" sz="1400" u="none" strike="noStrike" cap="none"/>
                        <a:t>National Demand Modifier (0.1%)</a:t>
                      </a:r>
                      <a:endParaRPr sz="1400" u="none" strike="noStrike" cap="none"/>
                    </a:p>
                    <a:p>
                      <a:pPr marL="285750" marR="0" lvl="1" indent="-285750" algn="l" rtl="0">
                        <a:lnSpc>
                          <a:spcPct val="100000"/>
                        </a:lnSpc>
                        <a:spcBef>
                          <a:spcPts val="0"/>
                        </a:spcBef>
                        <a:spcAft>
                          <a:spcPts val="0"/>
                        </a:spcAft>
                        <a:buSzPts val="1400"/>
                        <a:buChar char="•"/>
                      </a:pPr>
                      <a:r>
                        <a:rPr lang="en-US"/>
                        <a:t>Excluded revenue attributable to other distinct volume policies</a:t>
                      </a:r>
                      <a:r>
                        <a:rPr lang="en-US" sz="1100">
                          <a:solidFill>
                            <a:srgbClr val="000000"/>
                          </a:solidFill>
                        </a:rPr>
                        <a:t> </a:t>
                      </a:r>
                      <a:endParaRPr/>
                    </a:p>
                    <a:p>
                      <a:pPr marL="285750" marR="0" lvl="1" indent="-285750" algn="l" rtl="0">
                        <a:lnSpc>
                          <a:spcPct val="100000"/>
                        </a:lnSpc>
                        <a:spcBef>
                          <a:spcPts val="0"/>
                        </a:spcBef>
                        <a:spcAft>
                          <a:spcPts val="0"/>
                        </a:spcAft>
                        <a:buClr>
                          <a:srgbClr val="000000"/>
                        </a:buClr>
                        <a:buSzPts val="1400"/>
                        <a:buFont typeface="Arial"/>
                        <a:buChar char="•"/>
                      </a:pPr>
                      <a:r>
                        <a:rPr lang="en-US" sz="1400" u="none" strike="noStrike" cap="none"/>
                        <a:t>Applied to percent of revenue under MD</a:t>
                      </a:r>
                      <a:r>
                        <a:rPr lang="en-US"/>
                        <a:t> </a:t>
                      </a:r>
                      <a:r>
                        <a:rPr lang="en-US" sz="1400" u="none" strike="noStrike" cap="none"/>
                        <a:t>GBR</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“The DA is the average percentage change in total HCC scores across all counties served by each Participant Hospital weighted by the percentage of revenue its Medicare residents accounted for at the Participant Hospital.”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endParaRPr/>
                    </a:p>
                    <a:p>
                      <a:pPr marL="0" marR="0" lvl="0" indent="0" algn="l" rtl="0">
                        <a:lnSpc>
                          <a:spcPct val="100000"/>
                        </a:lnSpc>
                        <a:spcBef>
                          <a:spcPts val="0"/>
                        </a:spcBef>
                        <a:spcAft>
                          <a:spcPts val="0"/>
                        </a:spcAft>
                        <a:buClr>
                          <a:schemeClr val="dk1"/>
                        </a:buClr>
                        <a:buSzPts val="1400"/>
                        <a:buFont typeface="Arial"/>
                        <a:buNone/>
                      </a:pPr>
                      <a:r>
                        <a:rPr lang="en-US"/>
                        <a:t>Applied to percent of revenue under CMMI HGB</a:t>
                      </a:r>
                      <a:endParaRPr/>
                    </a:p>
                    <a:p>
                      <a:pPr marL="0" marR="0" lvl="0" indent="0" algn="l" rtl="0">
                        <a:lnSpc>
                          <a:spcPct val="100000"/>
                        </a:lnSpc>
                        <a:spcBef>
                          <a:spcPts val="0"/>
                        </a:spcBef>
                        <a:spcAft>
                          <a:spcPts val="0"/>
                        </a:spcAft>
                        <a:buClr>
                          <a:schemeClr val="dk1"/>
                        </a:buClr>
                        <a:buSzPts val="1400"/>
                        <a:buFont typeface="Arial"/>
                        <a:buNone/>
                      </a:pPr>
                      <a:endParaRPr/>
                    </a:p>
                    <a:p>
                      <a:pPr marL="0" marR="0" lvl="0" indent="0" algn="l" rtl="0">
                        <a:lnSpc>
                          <a:spcPct val="100000"/>
                        </a:lnSpc>
                        <a:spcBef>
                          <a:spcPts val="0"/>
                        </a:spcBef>
                        <a:spcAft>
                          <a:spcPts val="0"/>
                        </a:spcAft>
                        <a:buClr>
                          <a:schemeClr val="dk1"/>
                        </a:buClr>
                        <a:buSzPts val="1400"/>
                        <a:buFont typeface="Arial"/>
                        <a:buNone/>
                      </a:pPr>
                      <a:endParaRPr/>
                    </a:p>
                  </a:txBody>
                  <a:tcPr marL="91450" marR="91450" marT="45725" marB="45725"/>
                </a:tc>
                <a:extLst>
                  <a:ext uri="{0D108BD9-81ED-4DB2-BD59-A6C34878D82A}">
                    <a16:rowId xmlns:a16="http://schemas.microsoft.com/office/drawing/2014/main" val="10001"/>
                  </a:ext>
                </a:extLst>
              </a:tr>
            </a:tbl>
          </a:graphicData>
        </a:graphic>
      </p:graphicFrame>
      <p:sp>
        <p:nvSpPr>
          <p:cNvPr id="314" name="Google Shape;314;h1badc8d734d6fade_3_50"/>
          <p:cNvSpPr txBox="1"/>
          <p:nvPr/>
        </p:nvSpPr>
        <p:spPr>
          <a:xfrm>
            <a:off x="312150" y="4037575"/>
            <a:ext cx="11336400" cy="205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a:solidFill>
                  <a:schemeClr val="dk1"/>
                </a:solidFill>
              </a:rPr>
              <a:t>•Staff isn’t contemplating using the HCC risk scores to adjust the current MD Demographic Adjustment.  HCC risk scores are calibrated on Medicare FFS beneficiaries.  </a:t>
            </a: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r>
              <a:rPr lang="en-US" sz="180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•Six months ago, Staff determined that estimations built on </a:t>
            </a:r>
            <a:r>
              <a:rPr lang="en-US" sz="180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clinical risk and other demand drivers would introduce unnecessary complexity to the demographic adjustment.  In addition, they were deemed unjustified given data limitations and the inherent subjectivity</a:t>
            </a:r>
            <a:r>
              <a:rPr lang="en-US" sz="1800">
                <a:solidFill>
                  <a:schemeClr val="dk1"/>
                </a:solidFill>
              </a:rPr>
              <a:t>.</a:t>
            </a:r>
            <a:endParaRPr sz="18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h1badc8d734d6fade_5_502"/>
          <p:cNvSpPr txBox="1">
            <a:spLocks noGrp="1"/>
          </p:cNvSpPr>
          <p:nvPr>
            <p:ph type="title"/>
          </p:nvPr>
        </p:nvSpPr>
        <p:spPr>
          <a:xfrm>
            <a:off x="971550" y="342900"/>
            <a:ext cx="10248900" cy="4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003889"/>
                </a:solidFill>
                <a:latin typeface="Arial"/>
                <a:ea typeface="Arial"/>
                <a:cs typeface="Arial"/>
                <a:sym typeface="Arial"/>
              </a:rPr>
              <a:t>Maryland Demographic Adjustment Update Required</a:t>
            </a:r>
            <a:endParaRPr sz="2600" b="1">
              <a:solidFill>
                <a:srgbClr val="003889"/>
              </a:solidFill>
              <a:latin typeface="Arial"/>
              <a:ea typeface="Arial"/>
              <a:cs typeface="Arial"/>
              <a:sym typeface="Arial"/>
            </a:endParaRPr>
          </a:p>
        </p:txBody>
      </p:sp>
      <p:sp>
        <p:nvSpPr>
          <p:cNvPr id="320" name="Google Shape;320;h1badc8d734d6fade_5_502"/>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US"/>
              <a:t>18</a:t>
            </a:fld>
            <a:endParaRPr/>
          </a:p>
        </p:txBody>
      </p:sp>
      <p:grpSp>
        <p:nvGrpSpPr>
          <p:cNvPr id="321" name="Google Shape;321;h1badc8d734d6fade_5_502"/>
          <p:cNvGrpSpPr/>
          <p:nvPr/>
        </p:nvGrpSpPr>
        <p:grpSpPr>
          <a:xfrm>
            <a:off x="971550" y="933450"/>
            <a:ext cx="10248900" cy="952500"/>
            <a:chOff x="0" y="0"/>
            <a:chExt cx="10248900" cy="952500"/>
          </a:xfrm>
        </p:grpSpPr>
        <p:sp>
          <p:nvSpPr>
            <p:cNvPr id="322" name="Google Shape;322;h1badc8d734d6fade_5_502"/>
            <p:cNvSpPr/>
            <p:nvPr/>
          </p:nvSpPr>
          <p:spPr>
            <a:xfrm>
              <a:off x="0" y="0"/>
              <a:ext cx="10248900" cy="952500"/>
            </a:xfrm>
            <a:prstGeom prst="roundRect">
              <a:avLst>
                <a:gd name="adj" fmla="val 8000"/>
              </a:avLst>
            </a:prstGeom>
            <a:solidFill>
              <a:srgbClr val="F0F5FF"/>
            </a:solidFill>
            <a:ln w="14300" cap="flat" cmpd="sng">
              <a:solidFill>
                <a:srgbClr val="C2D8F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3" name="Google Shape;323;h1badc8d734d6fade_5_502"/>
            <p:cNvSpPr/>
            <p:nvPr/>
          </p:nvSpPr>
          <p:spPr>
            <a:xfrm>
              <a:off x="0" y="0"/>
              <a:ext cx="57300" cy="952500"/>
            </a:xfrm>
            <a:prstGeom prst="roundRect">
              <a:avLst>
                <a:gd name="adj" fmla="val 50000"/>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4" name="Google Shape;324;h1badc8d734d6fade_5_502"/>
            <p:cNvSpPr txBox="1"/>
            <p:nvPr/>
          </p:nvSpPr>
          <p:spPr>
            <a:xfrm>
              <a:off x="228600" y="0"/>
              <a:ext cx="97917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050" b="1">
                  <a:solidFill>
                    <a:srgbClr val="0066CC"/>
                  </a:solidFill>
                  <a:latin typeface="Arial"/>
                  <a:ea typeface="Arial"/>
                  <a:cs typeface="Arial"/>
                  <a:sym typeface="Arial"/>
                </a:rPr>
                <a:t>PRIMARY POLICY CHANGE</a:t>
              </a:r>
              <a:endParaRPr sz="1050" b="1">
                <a:solidFill>
                  <a:srgbClr val="0066CC"/>
                </a:solidFill>
                <a:latin typeface="Arial"/>
                <a:ea typeface="Arial"/>
                <a:cs typeface="Arial"/>
                <a:sym typeface="Arial"/>
              </a:endParaRPr>
            </a:p>
            <a:p>
              <a:pPr marL="0" lvl="0" indent="0" algn="l" rtl="0">
                <a:spcBef>
                  <a:spcPts val="450"/>
                </a:spcBef>
                <a:spcAft>
                  <a:spcPts val="0"/>
                </a:spcAft>
                <a:buNone/>
              </a:pPr>
              <a:r>
                <a:rPr lang="en-US" sz="1400" b="1">
                  <a:solidFill>
                    <a:srgbClr val="003889"/>
                  </a:solidFill>
                  <a:latin typeface="Arial"/>
                  <a:ea typeface="Arial"/>
                  <a:cs typeface="Arial"/>
                  <a:sym typeface="Arial"/>
                </a:rPr>
                <a:t>Medicare FFS</a:t>
              </a:r>
              <a:r>
                <a:rPr lang="en-US" sz="1400" b="0">
                  <a:solidFill>
                    <a:srgbClr val="1E293B"/>
                  </a:solidFill>
                  <a:latin typeface="Arial"/>
                  <a:ea typeface="Arial"/>
                  <a:cs typeface="Arial"/>
                  <a:sym typeface="Arial"/>
                </a:rPr>
                <a:t> patients are no longer paid for under the Maryland multi-payer Global Budget Revenue (GBR) model.</a:t>
              </a:r>
              <a:endParaRPr sz="1400" b="0">
                <a:solidFill>
                  <a:srgbClr val="1E293B"/>
                </a:solidFill>
                <a:latin typeface="Arial"/>
                <a:ea typeface="Arial"/>
                <a:cs typeface="Arial"/>
                <a:sym typeface="Arial"/>
              </a:endParaRPr>
            </a:p>
          </p:txBody>
        </p:sp>
      </p:grpSp>
      <p:sp>
        <p:nvSpPr>
          <p:cNvPr id="325" name="Google Shape;325;h1badc8d734d6fade_5_502"/>
          <p:cNvSpPr txBox="1"/>
          <p:nvPr/>
        </p:nvSpPr>
        <p:spPr>
          <a:xfrm>
            <a:off x="971550" y="2095500"/>
            <a:ext cx="10248900" cy="342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800" b="1">
                <a:solidFill>
                  <a:srgbClr val="003889"/>
                </a:solidFill>
                <a:latin typeface="Arial"/>
                <a:ea typeface="Arial"/>
                <a:cs typeface="Arial"/>
                <a:sym typeface="Arial"/>
              </a:rPr>
              <a:t>Conceptual Options</a:t>
            </a:r>
            <a:endParaRPr sz="1800" b="1">
              <a:solidFill>
                <a:srgbClr val="003889"/>
              </a:solidFill>
              <a:latin typeface="Arial"/>
              <a:ea typeface="Arial"/>
              <a:cs typeface="Arial"/>
              <a:sym typeface="Arial"/>
            </a:endParaRPr>
          </a:p>
        </p:txBody>
      </p:sp>
      <p:grpSp>
        <p:nvGrpSpPr>
          <p:cNvPr id="326" name="Google Shape;326;h1badc8d734d6fade_5_502"/>
          <p:cNvGrpSpPr/>
          <p:nvPr/>
        </p:nvGrpSpPr>
        <p:grpSpPr>
          <a:xfrm>
            <a:off x="971550" y="2552700"/>
            <a:ext cx="3238500" cy="3524400"/>
            <a:chOff x="0" y="0"/>
            <a:chExt cx="3238500" cy="3524400"/>
          </a:xfrm>
        </p:grpSpPr>
        <p:sp>
          <p:nvSpPr>
            <p:cNvPr id="327" name="Google Shape;327;h1badc8d734d6fade_5_502"/>
            <p:cNvSpPr/>
            <p:nvPr/>
          </p:nvSpPr>
          <p:spPr>
            <a:xfrm>
              <a:off x="0" y="0"/>
              <a:ext cx="3238500" cy="3524400"/>
            </a:xfrm>
            <a:prstGeom prst="roundRect">
              <a:avLst>
                <a:gd name="adj" fmla="val 3529"/>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8" name="Google Shape;328;h1badc8d734d6fade_5_502"/>
            <p:cNvSpPr/>
            <p:nvPr/>
          </p:nvSpPr>
          <p:spPr>
            <a:xfrm>
              <a:off x="0" y="0"/>
              <a:ext cx="3238500" cy="114300"/>
            </a:xfrm>
            <a:custGeom>
              <a:avLst/>
              <a:gdLst/>
              <a:ahLst/>
              <a:cxnLst/>
              <a:rect l="l" t="t" r="r" b="b"/>
              <a:pathLst>
                <a:path w="120000" h="120000" extrusionOk="0">
                  <a:moveTo>
                    <a:pt x="0" y="120000"/>
                  </a:moveTo>
                  <a:cubicBezTo>
                    <a:pt x="0" y="88174"/>
                    <a:pt x="446" y="57652"/>
                    <a:pt x="1240" y="35147"/>
                  </a:cubicBezTo>
                  <a:cubicBezTo>
                    <a:pt x="2035" y="12643"/>
                    <a:pt x="3112" y="0"/>
                    <a:pt x="4235" y="0"/>
                  </a:cubicBezTo>
                  <a:lnTo>
                    <a:pt x="115765" y="0"/>
                  </a:lnTo>
                  <a:cubicBezTo>
                    <a:pt x="118104" y="5"/>
                    <a:pt x="120000" y="53729"/>
                    <a:pt x="120000" y="120000"/>
                  </a:cubicBezTo>
                  <a:lnTo>
                    <a:pt x="120000" y="60000"/>
                  </a:lnTo>
                  <a:lnTo>
                    <a:pt x="0" y="60000"/>
                  </a:lnTo>
                  <a:close/>
                </a:path>
              </a:pathLst>
            </a:cu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9" name="Google Shape;329;h1badc8d734d6fade_5_502"/>
            <p:cNvSpPr/>
            <p:nvPr/>
          </p:nvSpPr>
          <p:spPr>
            <a:xfrm>
              <a:off x="247650" y="228600"/>
              <a:ext cx="342900" cy="342900"/>
            </a:xfrm>
            <a:prstGeom prst="ellipse">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0" name="Google Shape;330;h1badc8d734d6fade_5_502"/>
            <p:cNvSpPr txBox="1"/>
            <p:nvPr/>
          </p:nvSpPr>
          <p:spPr>
            <a:xfrm>
              <a:off x="247650" y="228600"/>
              <a:ext cx="342900" cy="3429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300" b="1">
                  <a:solidFill>
                    <a:srgbClr val="FFFFFF"/>
                  </a:solidFill>
                  <a:latin typeface="Arial"/>
                  <a:ea typeface="Arial"/>
                  <a:cs typeface="Arial"/>
                  <a:sym typeface="Arial"/>
                </a:rPr>
                <a:t>01</a:t>
              </a:r>
              <a:endParaRPr sz="1300" b="1">
                <a:solidFill>
                  <a:srgbClr val="FFFFFF"/>
                </a:solidFill>
                <a:latin typeface="Arial"/>
                <a:ea typeface="Arial"/>
                <a:cs typeface="Arial"/>
                <a:sym typeface="Arial"/>
              </a:endParaRPr>
            </a:p>
          </p:txBody>
        </p:sp>
        <p:sp>
          <p:nvSpPr>
            <p:cNvPr id="331" name="Google Shape;331;h1badc8d734d6fade_5_502"/>
            <p:cNvSpPr txBox="1"/>
            <p:nvPr/>
          </p:nvSpPr>
          <p:spPr>
            <a:xfrm>
              <a:off x="704850" y="190500"/>
              <a:ext cx="2305200" cy="438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1">
                  <a:solidFill>
                    <a:srgbClr val="003889"/>
                  </a:solidFill>
                  <a:latin typeface="Arial"/>
                  <a:ea typeface="Arial"/>
                  <a:cs typeface="Arial"/>
                  <a:sym typeface="Arial"/>
                </a:rPr>
                <a:t>Claritas Population Adjustment</a:t>
              </a:r>
              <a:endParaRPr sz="1400" b="1">
                <a:solidFill>
                  <a:srgbClr val="003889"/>
                </a:solidFill>
                <a:latin typeface="Arial"/>
                <a:ea typeface="Arial"/>
                <a:cs typeface="Arial"/>
                <a:sym typeface="Arial"/>
              </a:endParaRPr>
            </a:p>
          </p:txBody>
        </p:sp>
        <p:cxnSp>
          <p:nvCxnSpPr>
            <p:cNvPr id="332" name="Google Shape;332;h1badc8d734d6fade_5_502"/>
            <p:cNvCxnSpPr/>
            <p:nvPr/>
          </p:nvCxnSpPr>
          <p:spPr>
            <a:xfrm>
              <a:off x="228600" y="742950"/>
              <a:ext cx="2781300" cy="0"/>
            </a:xfrm>
            <a:prstGeom prst="straightConnector1">
              <a:avLst/>
            </a:prstGeom>
            <a:solidFill>
              <a:srgbClr val="FFFFFF"/>
            </a:solidFill>
            <a:ln w="14300" cap="flat" cmpd="sng">
              <a:solidFill>
                <a:srgbClr val="F1F5F9"/>
              </a:solidFill>
              <a:prstDash val="solid"/>
              <a:round/>
              <a:headEnd type="none" w="sm" len="sm"/>
              <a:tailEnd type="none" w="sm" len="sm"/>
            </a:ln>
          </p:spPr>
        </p:cxnSp>
        <p:sp>
          <p:nvSpPr>
            <p:cNvPr id="333" name="Google Shape;333;h1badc8d734d6fade_5_502"/>
            <p:cNvSpPr txBox="1"/>
            <p:nvPr/>
          </p:nvSpPr>
          <p:spPr>
            <a:xfrm>
              <a:off x="228600" y="895350"/>
              <a:ext cx="2781300" cy="2400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300" b="0">
                  <a:solidFill>
                    <a:srgbClr val="334155"/>
                  </a:solidFill>
                  <a:latin typeface="Arial"/>
                  <a:ea typeface="Arial"/>
                  <a:cs typeface="Arial"/>
                  <a:sym typeface="Arial"/>
                </a:rPr>
                <a:t>Remove the Medicare FFS enrollment population from Claritas annual population estimates</a:t>
              </a:r>
              <a:endParaRPr sz="1300" b="0">
                <a:solidFill>
                  <a:srgbClr val="334155"/>
                </a:solidFill>
                <a:latin typeface="Arial"/>
                <a:ea typeface="Arial"/>
                <a:cs typeface="Arial"/>
                <a:sym typeface="Arial"/>
              </a:endParaRPr>
            </a:p>
          </p:txBody>
        </p:sp>
      </p:grpSp>
      <p:grpSp>
        <p:nvGrpSpPr>
          <p:cNvPr id="334" name="Google Shape;334;h1badc8d734d6fade_5_502"/>
          <p:cNvGrpSpPr/>
          <p:nvPr/>
        </p:nvGrpSpPr>
        <p:grpSpPr>
          <a:xfrm>
            <a:off x="4476750" y="2552700"/>
            <a:ext cx="3238500" cy="3524400"/>
            <a:chOff x="0" y="0"/>
            <a:chExt cx="3238500" cy="3524400"/>
          </a:xfrm>
        </p:grpSpPr>
        <p:sp>
          <p:nvSpPr>
            <p:cNvPr id="335" name="Google Shape;335;h1badc8d734d6fade_5_502"/>
            <p:cNvSpPr/>
            <p:nvPr/>
          </p:nvSpPr>
          <p:spPr>
            <a:xfrm>
              <a:off x="0" y="0"/>
              <a:ext cx="3238500" cy="3524400"/>
            </a:xfrm>
            <a:prstGeom prst="roundRect">
              <a:avLst>
                <a:gd name="adj" fmla="val 3529"/>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6" name="Google Shape;336;h1badc8d734d6fade_5_502"/>
            <p:cNvSpPr/>
            <p:nvPr/>
          </p:nvSpPr>
          <p:spPr>
            <a:xfrm>
              <a:off x="0" y="0"/>
              <a:ext cx="3238500" cy="114300"/>
            </a:xfrm>
            <a:custGeom>
              <a:avLst/>
              <a:gdLst/>
              <a:ahLst/>
              <a:cxnLst/>
              <a:rect l="l" t="t" r="r" b="b"/>
              <a:pathLst>
                <a:path w="120000" h="120000" extrusionOk="0">
                  <a:moveTo>
                    <a:pt x="0" y="120000"/>
                  </a:moveTo>
                  <a:cubicBezTo>
                    <a:pt x="0" y="88174"/>
                    <a:pt x="446" y="57652"/>
                    <a:pt x="1240" y="35147"/>
                  </a:cubicBezTo>
                  <a:cubicBezTo>
                    <a:pt x="2035" y="12643"/>
                    <a:pt x="3112" y="0"/>
                    <a:pt x="4235" y="0"/>
                  </a:cubicBezTo>
                  <a:lnTo>
                    <a:pt x="115765" y="0"/>
                  </a:lnTo>
                  <a:cubicBezTo>
                    <a:pt x="118104" y="5"/>
                    <a:pt x="120000" y="53729"/>
                    <a:pt x="120000" y="120000"/>
                  </a:cubicBezTo>
                  <a:lnTo>
                    <a:pt x="120000" y="60000"/>
                  </a:lnTo>
                  <a:lnTo>
                    <a:pt x="0" y="60000"/>
                  </a:lnTo>
                  <a:close/>
                </a:path>
              </a:pathLst>
            </a:cu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7" name="Google Shape;337;h1badc8d734d6fade_5_502"/>
            <p:cNvSpPr/>
            <p:nvPr/>
          </p:nvSpPr>
          <p:spPr>
            <a:xfrm>
              <a:off x="247650" y="228600"/>
              <a:ext cx="342900" cy="342900"/>
            </a:xfrm>
            <a:prstGeom prst="ellipse">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8" name="Google Shape;338;h1badc8d734d6fade_5_502"/>
            <p:cNvSpPr txBox="1"/>
            <p:nvPr/>
          </p:nvSpPr>
          <p:spPr>
            <a:xfrm>
              <a:off x="247650" y="228600"/>
              <a:ext cx="342900" cy="3429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300" b="1">
                  <a:solidFill>
                    <a:srgbClr val="FFFFFF"/>
                  </a:solidFill>
                  <a:latin typeface="Arial"/>
                  <a:ea typeface="Arial"/>
                  <a:cs typeface="Arial"/>
                  <a:sym typeface="Arial"/>
                </a:rPr>
                <a:t>02</a:t>
              </a:r>
              <a:endParaRPr sz="1300" b="1">
                <a:solidFill>
                  <a:srgbClr val="FFFFFF"/>
                </a:solidFill>
                <a:latin typeface="Arial"/>
                <a:ea typeface="Arial"/>
                <a:cs typeface="Arial"/>
                <a:sym typeface="Arial"/>
              </a:endParaRPr>
            </a:p>
          </p:txBody>
        </p:sp>
        <p:sp>
          <p:nvSpPr>
            <p:cNvPr id="339" name="Google Shape;339;h1badc8d734d6fade_5_502"/>
            <p:cNvSpPr txBox="1"/>
            <p:nvPr/>
          </p:nvSpPr>
          <p:spPr>
            <a:xfrm>
              <a:off x="688560" y="190500"/>
              <a:ext cx="2305200" cy="438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400" b="1">
                  <a:solidFill>
                    <a:srgbClr val="003889"/>
                  </a:solidFill>
                  <a:latin typeface="Arial"/>
                  <a:ea typeface="Arial"/>
                  <a:cs typeface="Arial"/>
                  <a:sym typeface="Arial"/>
                </a:rPr>
                <a:t>Demand Modifier Adjustment</a:t>
              </a:r>
              <a:endParaRPr sz="1400" b="1">
                <a:solidFill>
                  <a:srgbClr val="003889"/>
                </a:solidFill>
                <a:latin typeface="Arial"/>
                <a:ea typeface="Arial"/>
                <a:cs typeface="Arial"/>
                <a:sym typeface="Arial"/>
              </a:endParaRPr>
            </a:p>
          </p:txBody>
        </p:sp>
        <p:cxnSp>
          <p:nvCxnSpPr>
            <p:cNvPr id="340" name="Google Shape;340;h1badc8d734d6fade_5_502"/>
            <p:cNvCxnSpPr/>
            <p:nvPr/>
          </p:nvCxnSpPr>
          <p:spPr>
            <a:xfrm>
              <a:off x="228600" y="742950"/>
              <a:ext cx="2781300" cy="0"/>
            </a:xfrm>
            <a:prstGeom prst="straightConnector1">
              <a:avLst/>
            </a:prstGeom>
            <a:solidFill>
              <a:srgbClr val="FFFFFF"/>
            </a:solidFill>
            <a:ln w="14300" cap="flat" cmpd="sng">
              <a:solidFill>
                <a:srgbClr val="F1F5F9"/>
              </a:solidFill>
              <a:prstDash val="solid"/>
              <a:round/>
              <a:headEnd type="none" w="sm" len="sm"/>
              <a:tailEnd type="none" w="sm" len="sm"/>
            </a:ln>
          </p:spPr>
        </p:cxnSp>
        <p:sp>
          <p:nvSpPr>
            <p:cNvPr id="341" name="Google Shape;341;h1badc8d734d6fade_5_502"/>
            <p:cNvSpPr txBox="1"/>
            <p:nvPr/>
          </p:nvSpPr>
          <p:spPr>
            <a:xfrm>
              <a:off x="228600" y="895350"/>
              <a:ext cx="2781300" cy="2400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300" b="0">
                  <a:solidFill>
                    <a:srgbClr val="334155"/>
                  </a:solidFill>
                  <a:latin typeface="Arial"/>
                  <a:ea typeface="Arial"/>
                  <a:cs typeface="Arial"/>
                  <a:sym typeface="Arial"/>
                </a:rPr>
                <a:t>Prorate the </a:t>
              </a:r>
              <a:r>
                <a:rPr lang="en-US" sz="1300">
                  <a:solidFill>
                    <a:srgbClr val="334155"/>
                  </a:solidFill>
                </a:rPr>
                <a:t>.1% </a:t>
              </a:r>
              <a:r>
                <a:rPr lang="en-US" sz="1300" b="0">
                  <a:solidFill>
                    <a:srgbClr val="334155"/>
                  </a:solidFill>
                  <a:latin typeface="Arial"/>
                  <a:ea typeface="Arial"/>
                  <a:cs typeface="Arial"/>
                  <a:sym typeface="Arial"/>
                </a:rPr>
                <a:t>National Demand Modifier based upon age-adjusted population growth</a:t>
              </a:r>
              <a:endParaRPr sz="1300" b="0">
                <a:solidFill>
                  <a:srgbClr val="334155"/>
                </a:solidFill>
                <a:latin typeface="Arial"/>
                <a:ea typeface="Arial"/>
                <a:cs typeface="Arial"/>
                <a:sym typeface="Arial"/>
              </a:endParaRPr>
            </a:p>
          </p:txBody>
        </p:sp>
      </p:grpSp>
      <p:grpSp>
        <p:nvGrpSpPr>
          <p:cNvPr id="342" name="Google Shape;342;h1badc8d734d6fade_5_502"/>
          <p:cNvGrpSpPr/>
          <p:nvPr/>
        </p:nvGrpSpPr>
        <p:grpSpPr>
          <a:xfrm>
            <a:off x="7981950" y="2552700"/>
            <a:ext cx="3238500" cy="3524400"/>
            <a:chOff x="0" y="0"/>
            <a:chExt cx="3238500" cy="3524400"/>
          </a:xfrm>
        </p:grpSpPr>
        <p:sp>
          <p:nvSpPr>
            <p:cNvPr id="343" name="Google Shape;343;h1badc8d734d6fade_5_502"/>
            <p:cNvSpPr/>
            <p:nvPr/>
          </p:nvSpPr>
          <p:spPr>
            <a:xfrm>
              <a:off x="0" y="0"/>
              <a:ext cx="3238500" cy="3524400"/>
            </a:xfrm>
            <a:prstGeom prst="roundRect">
              <a:avLst>
                <a:gd name="adj" fmla="val 3529"/>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4" name="Google Shape;344;h1badc8d734d6fade_5_502"/>
            <p:cNvSpPr/>
            <p:nvPr/>
          </p:nvSpPr>
          <p:spPr>
            <a:xfrm>
              <a:off x="0" y="0"/>
              <a:ext cx="3238500" cy="114300"/>
            </a:xfrm>
            <a:custGeom>
              <a:avLst/>
              <a:gdLst/>
              <a:ahLst/>
              <a:cxnLst/>
              <a:rect l="l" t="t" r="r" b="b"/>
              <a:pathLst>
                <a:path w="120000" h="120000" extrusionOk="0">
                  <a:moveTo>
                    <a:pt x="0" y="120000"/>
                  </a:moveTo>
                  <a:cubicBezTo>
                    <a:pt x="0" y="88174"/>
                    <a:pt x="446" y="57652"/>
                    <a:pt x="1240" y="35147"/>
                  </a:cubicBezTo>
                  <a:cubicBezTo>
                    <a:pt x="2035" y="12643"/>
                    <a:pt x="3112" y="0"/>
                    <a:pt x="4235" y="0"/>
                  </a:cubicBezTo>
                  <a:lnTo>
                    <a:pt x="115765" y="0"/>
                  </a:lnTo>
                  <a:cubicBezTo>
                    <a:pt x="118104" y="5"/>
                    <a:pt x="120000" y="53729"/>
                    <a:pt x="120000" y="120000"/>
                  </a:cubicBezTo>
                  <a:lnTo>
                    <a:pt x="120000" y="60000"/>
                  </a:lnTo>
                  <a:lnTo>
                    <a:pt x="0" y="60000"/>
                  </a:lnTo>
                  <a:close/>
                </a:path>
              </a:pathLst>
            </a:cu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5" name="Google Shape;345;h1badc8d734d6fade_5_502"/>
            <p:cNvSpPr/>
            <p:nvPr/>
          </p:nvSpPr>
          <p:spPr>
            <a:xfrm>
              <a:off x="247650" y="228600"/>
              <a:ext cx="342900" cy="342900"/>
            </a:xfrm>
            <a:prstGeom prst="ellipse">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6" name="Google Shape;346;h1badc8d734d6fade_5_502"/>
            <p:cNvSpPr txBox="1"/>
            <p:nvPr/>
          </p:nvSpPr>
          <p:spPr>
            <a:xfrm>
              <a:off x="247650" y="228600"/>
              <a:ext cx="342900" cy="3429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300" b="1">
                  <a:solidFill>
                    <a:srgbClr val="FFFFFF"/>
                  </a:solidFill>
                  <a:latin typeface="Arial"/>
                  <a:ea typeface="Arial"/>
                  <a:cs typeface="Arial"/>
                  <a:sym typeface="Arial"/>
                </a:rPr>
                <a:t>03</a:t>
              </a:r>
              <a:endParaRPr sz="1300" b="1">
                <a:solidFill>
                  <a:srgbClr val="FFFFFF"/>
                </a:solidFill>
                <a:latin typeface="Arial"/>
                <a:ea typeface="Arial"/>
                <a:cs typeface="Arial"/>
                <a:sym typeface="Arial"/>
              </a:endParaRPr>
            </a:p>
          </p:txBody>
        </p:sp>
        <p:sp>
          <p:nvSpPr>
            <p:cNvPr id="347" name="Google Shape;347;h1badc8d734d6fade_5_502"/>
            <p:cNvSpPr txBox="1"/>
            <p:nvPr/>
          </p:nvSpPr>
          <p:spPr>
            <a:xfrm>
              <a:off x="704850" y="190500"/>
              <a:ext cx="2305200" cy="438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300" b="1">
                  <a:solidFill>
                    <a:srgbClr val="003889"/>
                  </a:solidFill>
                  <a:latin typeface="Arial"/>
                  <a:ea typeface="Arial"/>
                  <a:cs typeface="Arial"/>
                  <a:sym typeface="Arial"/>
                </a:rPr>
                <a:t>Department of Planning Population Adjustment</a:t>
              </a:r>
              <a:endParaRPr sz="1300" b="1">
                <a:solidFill>
                  <a:srgbClr val="003889"/>
                </a:solidFill>
                <a:latin typeface="Arial"/>
                <a:ea typeface="Arial"/>
                <a:cs typeface="Arial"/>
                <a:sym typeface="Arial"/>
              </a:endParaRPr>
            </a:p>
          </p:txBody>
        </p:sp>
        <p:cxnSp>
          <p:nvCxnSpPr>
            <p:cNvPr id="348" name="Google Shape;348;h1badc8d734d6fade_5_502"/>
            <p:cNvCxnSpPr/>
            <p:nvPr/>
          </p:nvCxnSpPr>
          <p:spPr>
            <a:xfrm>
              <a:off x="228600" y="742950"/>
              <a:ext cx="2781300" cy="0"/>
            </a:xfrm>
            <a:prstGeom prst="straightConnector1">
              <a:avLst/>
            </a:prstGeom>
            <a:solidFill>
              <a:srgbClr val="FFFFFF"/>
            </a:solidFill>
            <a:ln w="14300" cap="flat" cmpd="sng">
              <a:solidFill>
                <a:srgbClr val="F1F5F9"/>
              </a:solidFill>
              <a:prstDash val="solid"/>
              <a:round/>
              <a:headEnd type="none" w="sm" len="sm"/>
              <a:tailEnd type="none" w="sm" len="sm"/>
            </a:ln>
          </p:spPr>
        </p:cxnSp>
        <p:sp>
          <p:nvSpPr>
            <p:cNvPr id="349" name="Google Shape;349;h1badc8d734d6fade_5_502"/>
            <p:cNvSpPr txBox="1"/>
            <p:nvPr/>
          </p:nvSpPr>
          <p:spPr>
            <a:xfrm>
              <a:off x="228600" y="895350"/>
              <a:ext cx="2781300" cy="2400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300">
                  <a:solidFill>
                    <a:srgbClr val="334155"/>
                  </a:solidFill>
                </a:rPr>
                <a:t>Remove the Medicare FFS enrollment population from the Department of Planning Population estimates </a:t>
              </a:r>
              <a:endParaRPr sz="1300" b="0">
                <a:solidFill>
                  <a:srgbClr val="334155"/>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h1badc8d734d6fade_5_743"/>
          <p:cNvSpPr txBox="1">
            <a:spLocks noGrp="1"/>
          </p:cNvSpPr>
          <p:nvPr>
            <p:ph type="title"/>
          </p:nvPr>
        </p:nvSpPr>
        <p:spPr>
          <a:xfrm>
            <a:off x="971550" y="342900"/>
            <a:ext cx="10248900" cy="4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003889"/>
                </a:solidFill>
                <a:latin typeface="Arial"/>
                <a:ea typeface="Arial"/>
                <a:cs typeface="Arial"/>
                <a:sym typeface="Arial"/>
              </a:rPr>
              <a:t>Medicare FFS Population Adjustment</a:t>
            </a:r>
            <a:endParaRPr sz="2600" b="1">
              <a:solidFill>
                <a:srgbClr val="003889"/>
              </a:solidFill>
              <a:latin typeface="Arial"/>
              <a:ea typeface="Arial"/>
              <a:cs typeface="Arial"/>
              <a:sym typeface="Arial"/>
            </a:endParaRPr>
          </a:p>
        </p:txBody>
      </p:sp>
      <p:grpSp>
        <p:nvGrpSpPr>
          <p:cNvPr id="355" name="Google Shape;355;h1badc8d734d6fade_5_743"/>
          <p:cNvGrpSpPr/>
          <p:nvPr/>
        </p:nvGrpSpPr>
        <p:grpSpPr>
          <a:xfrm>
            <a:off x="971550" y="1000125"/>
            <a:ext cx="4762500" cy="1047900"/>
            <a:chOff x="0" y="0"/>
            <a:chExt cx="4762500" cy="1047900"/>
          </a:xfrm>
        </p:grpSpPr>
        <p:sp>
          <p:nvSpPr>
            <p:cNvPr id="356" name="Google Shape;356;h1badc8d734d6fade_5_743"/>
            <p:cNvSpPr/>
            <p:nvPr/>
          </p:nvSpPr>
          <p:spPr>
            <a:xfrm>
              <a:off x="0" y="0"/>
              <a:ext cx="4762500" cy="1047900"/>
            </a:xfrm>
            <a:prstGeom prst="roundRect">
              <a:avLst>
                <a:gd name="adj" fmla="val 7272"/>
              </a:avLst>
            </a:prstGeom>
            <a:solidFill>
              <a:srgbClr val="F0F5FF"/>
            </a:solidFill>
            <a:ln w="14300" cap="flat" cmpd="sng">
              <a:solidFill>
                <a:srgbClr val="C2D8F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7" name="Google Shape;357;h1badc8d734d6fade_5_743"/>
            <p:cNvSpPr/>
            <p:nvPr/>
          </p:nvSpPr>
          <p:spPr>
            <a:xfrm>
              <a:off x="0" y="0"/>
              <a:ext cx="57300" cy="1047900"/>
            </a:xfrm>
            <a:prstGeom prst="roundRect">
              <a:avLst>
                <a:gd name="adj" fmla="val 50000"/>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8" name="Google Shape;358;h1badc8d734d6fade_5_743"/>
            <p:cNvSpPr txBox="1"/>
            <p:nvPr/>
          </p:nvSpPr>
          <p:spPr>
            <a:xfrm>
              <a:off x="190500" y="114300"/>
              <a:ext cx="4400700" cy="819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050" b="1">
                  <a:solidFill>
                    <a:srgbClr val="0066CC"/>
                  </a:solidFill>
                  <a:latin typeface="Arial"/>
                  <a:ea typeface="Arial"/>
                  <a:cs typeface="Arial"/>
                  <a:sym typeface="Arial"/>
                </a:rPr>
                <a:t>DATA SOURCE</a:t>
              </a:r>
              <a:endParaRPr sz="1050" b="1">
                <a:solidFill>
                  <a:srgbClr val="0066CC"/>
                </a:solidFill>
                <a:latin typeface="Arial"/>
                <a:ea typeface="Arial"/>
                <a:cs typeface="Arial"/>
                <a:sym typeface="Arial"/>
              </a:endParaRPr>
            </a:p>
            <a:p>
              <a:pPr marL="0" lvl="0" indent="0" algn="l" rtl="0">
                <a:spcBef>
                  <a:spcPts val="450"/>
                </a:spcBef>
                <a:spcAft>
                  <a:spcPts val="0"/>
                </a:spcAft>
                <a:buNone/>
              </a:pPr>
              <a:r>
                <a:rPr lang="en-US" sz="1150" b="0">
                  <a:solidFill>
                    <a:srgbClr val="1E293B"/>
                  </a:solidFill>
                  <a:latin typeface="Arial"/>
                  <a:ea typeface="Arial"/>
                  <a:cs typeface="Arial"/>
                  <a:sym typeface="Arial"/>
                </a:rPr>
                <a:t>Using Medicare FFS Part-A &amp; B Enrollment numbers from the CMS Monthly Enrollment dataset. 12-month or rolling 12-month data will be used based on data availability.</a:t>
              </a:r>
              <a:endParaRPr sz="1150" b="0">
                <a:solidFill>
                  <a:srgbClr val="1E293B"/>
                </a:solidFill>
                <a:latin typeface="Arial"/>
                <a:ea typeface="Arial"/>
                <a:cs typeface="Arial"/>
                <a:sym typeface="Arial"/>
              </a:endParaRPr>
            </a:p>
          </p:txBody>
        </p:sp>
      </p:grpSp>
      <p:grpSp>
        <p:nvGrpSpPr>
          <p:cNvPr id="359" name="Google Shape;359;h1badc8d734d6fade_5_743"/>
          <p:cNvGrpSpPr/>
          <p:nvPr/>
        </p:nvGrpSpPr>
        <p:grpSpPr>
          <a:xfrm>
            <a:off x="971550" y="2190750"/>
            <a:ext cx="4762500" cy="904800"/>
            <a:chOff x="0" y="0"/>
            <a:chExt cx="4762500" cy="904800"/>
          </a:xfrm>
        </p:grpSpPr>
        <p:sp>
          <p:nvSpPr>
            <p:cNvPr id="360" name="Google Shape;360;h1badc8d734d6fade_5_743"/>
            <p:cNvSpPr/>
            <p:nvPr/>
          </p:nvSpPr>
          <p:spPr>
            <a:xfrm>
              <a:off x="0" y="0"/>
              <a:ext cx="4762500" cy="904800"/>
            </a:xfrm>
            <a:prstGeom prst="roundRect">
              <a:avLst>
                <a:gd name="adj" fmla="val 8421"/>
              </a:avLst>
            </a:prstGeom>
            <a:solidFill>
              <a:srgbClr val="F0F5FF"/>
            </a:solidFill>
            <a:ln w="14300" cap="flat" cmpd="sng">
              <a:solidFill>
                <a:srgbClr val="C2D8F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1" name="Google Shape;361;h1badc8d734d6fade_5_743"/>
            <p:cNvSpPr/>
            <p:nvPr/>
          </p:nvSpPr>
          <p:spPr>
            <a:xfrm>
              <a:off x="0" y="0"/>
              <a:ext cx="57300" cy="904800"/>
            </a:xfrm>
            <a:prstGeom prst="roundRect">
              <a:avLst>
                <a:gd name="adj" fmla="val 50000"/>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2" name="Google Shape;362;h1badc8d734d6fade_5_743"/>
            <p:cNvSpPr txBox="1"/>
            <p:nvPr/>
          </p:nvSpPr>
          <p:spPr>
            <a:xfrm>
              <a:off x="190500" y="114300"/>
              <a:ext cx="4400700" cy="676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050" b="1">
                  <a:solidFill>
                    <a:srgbClr val="0066CC"/>
                  </a:solidFill>
                  <a:latin typeface="Arial"/>
                  <a:ea typeface="Arial"/>
                  <a:cs typeface="Arial"/>
                  <a:sym typeface="Arial"/>
                </a:rPr>
                <a:t>TARGET DEMOGRAPHIC</a:t>
              </a:r>
              <a:endParaRPr sz="1050" b="1">
                <a:solidFill>
                  <a:srgbClr val="0066CC"/>
                </a:solidFill>
                <a:latin typeface="Arial"/>
                <a:ea typeface="Arial"/>
                <a:cs typeface="Arial"/>
                <a:sym typeface="Arial"/>
              </a:endParaRPr>
            </a:p>
            <a:p>
              <a:pPr marL="0" lvl="0" indent="0" algn="l" rtl="0">
                <a:spcBef>
                  <a:spcPts val="450"/>
                </a:spcBef>
                <a:spcAft>
                  <a:spcPts val="0"/>
                </a:spcAft>
                <a:buNone/>
              </a:pPr>
              <a:r>
                <a:rPr lang="en-US" sz="1150" b="0">
                  <a:solidFill>
                    <a:srgbClr val="1E293B"/>
                  </a:solidFill>
                  <a:latin typeface="Arial"/>
                  <a:ea typeface="Arial"/>
                  <a:cs typeface="Arial"/>
                  <a:sym typeface="Arial"/>
                </a:rPr>
                <a:t>Only the dominant 65+ age groups will be adjusted, 91% Medicare enrollees</a:t>
              </a:r>
              <a:endParaRPr sz="1150" b="0">
                <a:solidFill>
                  <a:srgbClr val="1E293B"/>
                </a:solidFill>
                <a:latin typeface="Arial"/>
                <a:ea typeface="Arial"/>
                <a:cs typeface="Arial"/>
                <a:sym typeface="Arial"/>
              </a:endParaRPr>
            </a:p>
          </p:txBody>
        </p:sp>
      </p:grpSp>
      <p:grpSp>
        <p:nvGrpSpPr>
          <p:cNvPr id="363" name="Google Shape;363;h1badc8d734d6fade_5_743"/>
          <p:cNvGrpSpPr/>
          <p:nvPr/>
        </p:nvGrpSpPr>
        <p:grpSpPr>
          <a:xfrm>
            <a:off x="971550" y="3238500"/>
            <a:ext cx="4762500" cy="2762400"/>
            <a:chOff x="0" y="0"/>
            <a:chExt cx="4762500" cy="2762400"/>
          </a:xfrm>
        </p:grpSpPr>
        <p:sp>
          <p:nvSpPr>
            <p:cNvPr id="364" name="Google Shape;364;h1badc8d734d6fade_5_743"/>
            <p:cNvSpPr/>
            <p:nvPr/>
          </p:nvSpPr>
          <p:spPr>
            <a:xfrm>
              <a:off x="0" y="0"/>
              <a:ext cx="4762500" cy="2762400"/>
            </a:xfrm>
            <a:prstGeom prst="roundRect">
              <a:avLst>
                <a:gd name="adj" fmla="val 2758"/>
              </a:avLst>
            </a:prstGeom>
            <a:solidFill>
              <a:srgbClr val="F0F5FF"/>
            </a:solidFill>
            <a:ln w="14300" cap="flat" cmpd="sng">
              <a:solidFill>
                <a:srgbClr val="C2D8F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5" name="Google Shape;365;h1badc8d734d6fade_5_743"/>
            <p:cNvSpPr/>
            <p:nvPr/>
          </p:nvSpPr>
          <p:spPr>
            <a:xfrm>
              <a:off x="0" y="0"/>
              <a:ext cx="57300" cy="2762400"/>
            </a:xfrm>
            <a:prstGeom prst="roundRect">
              <a:avLst>
                <a:gd name="adj" fmla="val 50000"/>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6" name="Google Shape;366;h1badc8d734d6fade_5_743"/>
            <p:cNvSpPr txBox="1"/>
            <p:nvPr/>
          </p:nvSpPr>
          <p:spPr>
            <a:xfrm>
              <a:off x="190500" y="133350"/>
              <a:ext cx="4400700" cy="2495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050" b="1">
                  <a:solidFill>
                    <a:srgbClr val="0066CC"/>
                  </a:solidFill>
                  <a:latin typeface="Arial"/>
                  <a:ea typeface="Arial"/>
                  <a:cs typeface="Arial"/>
                  <a:sym typeface="Arial"/>
                </a:rPr>
                <a:t>ADJUSTMENT METHODOLOGY</a:t>
              </a:r>
              <a:endParaRPr sz="1050" b="1">
                <a:solidFill>
                  <a:srgbClr val="0066CC"/>
                </a:solidFill>
                <a:latin typeface="Arial"/>
                <a:ea typeface="Arial"/>
                <a:cs typeface="Arial"/>
                <a:sym typeface="Arial"/>
              </a:endParaRPr>
            </a:p>
            <a:p>
              <a:pPr marL="0" lvl="0" indent="0" algn="l" rtl="0">
                <a:spcBef>
                  <a:spcPts val="600"/>
                </a:spcBef>
                <a:spcAft>
                  <a:spcPts val="0"/>
                </a:spcAft>
                <a:buNone/>
              </a:pPr>
              <a:r>
                <a:rPr lang="en-US" sz="1150" b="0">
                  <a:solidFill>
                    <a:srgbClr val="1E293B"/>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County-level Medicare enrollment numbers will be proportionally adjusted based on the Claritas </a:t>
              </a:r>
              <a:r>
                <a:rPr lang="en-US" sz="1150" b="1">
                  <a:solidFill>
                    <a:srgbClr val="003889"/>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Age/ county/zip code specific Population estimates</a:t>
              </a:r>
              <a:r>
                <a:rPr lang="en-US" sz="1150" b="0">
                  <a:solidFill>
                    <a:srgbClr val="1E293B"/>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Next, these enrollment numbers are deducted from the Claritas population. </a:t>
              </a:r>
              <a:endParaRPr sz="1150">
                <a:solidFill>
                  <a:srgbClr val="1E293B"/>
                </a:solidFill>
              </a:endParaRPr>
            </a:p>
            <a:p>
              <a:pPr marL="0" lvl="0" indent="0" algn="l" rtl="0">
                <a:spcBef>
                  <a:spcPts val="900"/>
                </a:spcBef>
                <a:spcAft>
                  <a:spcPts val="900"/>
                </a:spcAft>
                <a:buNone/>
              </a:pPr>
              <a:r>
                <a:rPr lang="en-US" sz="1150">
                  <a:solidFill>
                    <a:srgbClr val="1E293B"/>
                  </a:solidFill>
                </a:rPr>
                <a:t>State-level Medicare enrollment numbers will be deducted from the Department of Planning population estimates</a:t>
              </a:r>
              <a:endParaRPr sz="1150" b="0">
                <a:solidFill>
                  <a:srgbClr val="003889"/>
                </a:solidFill>
                <a:latin typeface="Arial"/>
                <a:ea typeface="Arial"/>
                <a:cs typeface="Arial"/>
                <a:sym typeface="Arial"/>
              </a:endParaRPr>
            </a:p>
          </p:txBody>
        </p:sp>
      </p:grpSp>
      <p:sp>
        <p:nvSpPr>
          <p:cNvPr id="367" name="Google Shape;367;h1badc8d734d6fade_5_743"/>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600"/>
              <a:buNone/>
            </a:pPr>
            <a:fld id="{00000000-1234-1234-1234-123412341234}" type="slidenum">
              <a:rPr lang="en-US"/>
              <a:t>19</a:t>
            </a:fld>
            <a:endParaRPr/>
          </a:p>
        </p:txBody>
      </p:sp>
      <p:grpSp>
        <p:nvGrpSpPr>
          <p:cNvPr id="368" name="Google Shape;368;h1badc8d734d6fade_5_743"/>
          <p:cNvGrpSpPr/>
          <p:nvPr/>
        </p:nvGrpSpPr>
        <p:grpSpPr>
          <a:xfrm>
            <a:off x="6000750" y="5286375"/>
            <a:ext cx="5238900" cy="714300"/>
            <a:chOff x="0" y="0"/>
            <a:chExt cx="5238900" cy="714300"/>
          </a:xfrm>
        </p:grpSpPr>
        <p:sp>
          <p:nvSpPr>
            <p:cNvPr id="369" name="Google Shape;369;h1badc8d734d6fade_5_743"/>
            <p:cNvSpPr/>
            <p:nvPr/>
          </p:nvSpPr>
          <p:spPr>
            <a:xfrm>
              <a:off x="0" y="0"/>
              <a:ext cx="5238900" cy="714300"/>
            </a:xfrm>
            <a:prstGeom prst="roundRect">
              <a:avLst>
                <a:gd name="adj" fmla="val 13333"/>
              </a:avLst>
            </a:prstGeom>
            <a:solidFill>
              <a:srgbClr val="00388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0" name="Google Shape;370;h1badc8d734d6fade_5_743"/>
            <p:cNvSpPr txBox="1"/>
            <p:nvPr/>
          </p:nvSpPr>
          <p:spPr>
            <a:xfrm>
              <a:off x="190500" y="0"/>
              <a:ext cx="5029200" cy="714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400" b="1">
                  <a:solidFill>
                    <a:srgbClr val="FFFFFF"/>
                  </a:solidFill>
                  <a:latin typeface="Arial"/>
                  <a:ea typeface="Arial"/>
                  <a:cs typeface="Arial"/>
                  <a:sym typeface="Arial"/>
                </a:rPr>
                <a:t>CY2025 enrollee penetration by county ranges 68% to 84%.</a:t>
              </a:r>
              <a:endParaRPr sz="1400" b="1">
                <a:solidFill>
                  <a:srgbClr val="FFFFFF"/>
                </a:solidFill>
                <a:latin typeface="Arial"/>
                <a:ea typeface="Arial"/>
                <a:cs typeface="Arial"/>
                <a:sym typeface="Arial"/>
              </a:endParaRPr>
            </a:p>
          </p:txBody>
        </p:sp>
      </p:grpSp>
      <p:pic>
        <p:nvPicPr>
          <p:cNvPr id="371" name="Google Shape;371;h1badc8d734d6fade_5_743"/>
          <p:cNvPicPr preferRelativeResize="0"/>
          <p:nvPr/>
        </p:nvPicPr>
        <p:blipFill>
          <a:blip r:embed="rId3">
            <a:alphaModFix/>
          </a:blip>
          <a:stretch>
            <a:fillRect/>
          </a:stretch>
        </p:blipFill>
        <p:spPr>
          <a:xfrm>
            <a:off x="5886450" y="990600"/>
            <a:ext cx="6153149" cy="402348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h4f6fec5dd4664208_1_0"/>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p>
            <a:pPr marL="457200" lvl="0" indent="-355600" algn="l" rtl="0">
              <a:lnSpc>
                <a:spcPct val="114000"/>
              </a:lnSpc>
              <a:spcBef>
                <a:spcPts val="1000"/>
              </a:spcBef>
              <a:spcAft>
                <a:spcPts val="0"/>
              </a:spcAft>
              <a:buSzPts val="2000"/>
              <a:buChar char="•"/>
            </a:pPr>
            <a:r>
              <a:rPr lang="en-US"/>
              <a:t>Revisit on 10/15 Payment Model Workgroup</a:t>
            </a:r>
            <a:endParaRPr/>
          </a:p>
          <a:p>
            <a:pPr marL="457200" lvl="0" indent="-355600" algn="l" rtl="0">
              <a:lnSpc>
                <a:spcPct val="114000"/>
              </a:lnSpc>
              <a:spcBef>
                <a:spcPts val="0"/>
              </a:spcBef>
              <a:spcAft>
                <a:spcPts val="0"/>
              </a:spcAft>
              <a:buSzPts val="2000"/>
              <a:buChar char="•"/>
            </a:pPr>
            <a:r>
              <a:rPr lang="en-US"/>
              <a:t>Run FY27 Demographic adjustment with proposed changes to estimate impact</a:t>
            </a:r>
            <a:endParaRPr/>
          </a:p>
          <a:p>
            <a:pPr marL="457200" lvl="0" indent="-355600" algn="l" rtl="0">
              <a:lnSpc>
                <a:spcPct val="114000"/>
              </a:lnSpc>
              <a:spcBef>
                <a:spcPts val="0"/>
              </a:spcBef>
              <a:spcAft>
                <a:spcPts val="0"/>
              </a:spcAft>
              <a:buSzPts val="2000"/>
              <a:buChar char="•"/>
            </a:pPr>
            <a:r>
              <a:rPr lang="en-US"/>
              <a:t>Add impact of carve-out reduction as % of revenue under the GBR</a:t>
            </a:r>
            <a:endParaRPr/>
          </a:p>
          <a:p>
            <a:pPr marL="457200" lvl="0" indent="-355600" algn="l" rtl="0">
              <a:lnSpc>
                <a:spcPct val="114000"/>
              </a:lnSpc>
              <a:spcBef>
                <a:spcPts val="0"/>
              </a:spcBef>
              <a:spcAft>
                <a:spcPts val="0"/>
              </a:spcAft>
              <a:buSzPts val="2000"/>
              <a:buChar char="•"/>
            </a:pPr>
            <a:r>
              <a:rPr lang="en-US"/>
              <a:t>Draft Recommendation - November Commission Meeting</a:t>
            </a:r>
            <a:endParaRPr/>
          </a:p>
          <a:p>
            <a:pPr marL="0" lvl="0" indent="0" algn="l" rtl="0">
              <a:lnSpc>
                <a:spcPct val="114000"/>
              </a:lnSpc>
              <a:spcBef>
                <a:spcPts val="1000"/>
              </a:spcBef>
              <a:spcAft>
                <a:spcPts val="0"/>
              </a:spcAft>
              <a:buSzPts val="2000"/>
              <a:buNone/>
            </a:pPr>
            <a:endParaRPr/>
          </a:p>
        </p:txBody>
      </p:sp>
      <p:sp>
        <p:nvSpPr>
          <p:cNvPr id="378" name="Google Shape;378;h4f6fec5dd4664208_1_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20</a:t>
            </a:fld>
            <a:endParaRPr/>
          </a:p>
        </p:txBody>
      </p:sp>
      <p:sp>
        <p:nvSpPr>
          <p:cNvPr id="379" name="Google Shape;379;h4f6fec5dd4664208_1_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Demographic Engagement Next Steps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h4bd0f751b85622a4_0_36"/>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chemeClr val="dk1"/>
              </a:buClr>
              <a:buSzPts val="3200"/>
              <a:buFont typeface="Arial"/>
              <a:buNone/>
            </a:pPr>
            <a:r>
              <a:rPr lang="en-US"/>
              <a:t>Bridge Adjustment Updates</a:t>
            </a:r>
            <a:endParaRPr>
              <a:solidFill>
                <a:srgbClr val="FF0000"/>
              </a:solidFill>
            </a:endParaRPr>
          </a:p>
        </p:txBody>
      </p:sp>
      <p:sp>
        <p:nvSpPr>
          <p:cNvPr id="385" name="Google Shape;385;h4bd0f751b85622a4_0_36"/>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h4bd0f751b85622a4_0_13"/>
          <p:cNvSpPr txBox="1">
            <a:spLocks noGrp="1"/>
          </p:cNvSpPr>
          <p:nvPr>
            <p:ph type="title"/>
          </p:nvPr>
        </p:nvSpPr>
        <p:spPr>
          <a:xfrm>
            <a:off x="972127" y="347852"/>
            <a:ext cx="10515600" cy="873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Additional Bridge Adjustment Modeling Provided</a:t>
            </a:r>
            <a:endParaRPr/>
          </a:p>
        </p:txBody>
      </p:sp>
      <p:sp>
        <p:nvSpPr>
          <p:cNvPr id="392" name="Google Shape;392;h4bd0f751b85622a4_0_13"/>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600"/>
              <a:buFont typeface="Arial"/>
              <a:buNone/>
            </a:pPr>
            <a:fld id="{00000000-1234-1234-1234-123412341234}" type="slidenum">
              <a:rPr lang="en-US"/>
              <a:t>22</a:t>
            </a:fld>
            <a:endParaRPr/>
          </a:p>
        </p:txBody>
      </p:sp>
      <p:pic>
        <p:nvPicPr>
          <p:cNvPr id="393" name="Google Shape;393;h4bd0f751b85622a4_0_13"/>
          <p:cNvPicPr preferRelativeResize="0"/>
          <p:nvPr/>
        </p:nvPicPr>
        <p:blipFill>
          <a:blip r:embed="rId3">
            <a:alphaModFix/>
          </a:blip>
          <a:stretch>
            <a:fillRect/>
          </a:stretch>
        </p:blipFill>
        <p:spPr>
          <a:xfrm>
            <a:off x="838200" y="1221450"/>
            <a:ext cx="10515599" cy="482135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h4bd0f751b85622a4_0_27"/>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fontScale="85000" lnSpcReduction="20000"/>
          </a:bodyPr>
          <a:lstStyle/>
          <a:p>
            <a:pPr marL="482600" indent="-342900">
              <a:buClr>
                <a:schemeClr val="tx1"/>
              </a:buClr>
              <a:buSzPct val="83333"/>
              <a:buFont typeface="Arial" panose="020B0604020202020204" pitchFamily="34" charset="0"/>
              <a:buChar char="•"/>
            </a:pPr>
            <a:r>
              <a:rPr lang="en-US" dirty="0"/>
              <a:t>Recommend one of the options described The options differ in the extent to which they spread differences in aggregate state-level funding across hospitals and the hospital- level impacts of the transition between State- and CMMI- set global budgets.</a:t>
            </a:r>
            <a:endParaRPr dirty="0"/>
          </a:p>
          <a:p>
            <a:pPr marL="482600" indent="-342900">
              <a:spcBef>
                <a:spcPts val="0"/>
              </a:spcBef>
              <a:buClr>
                <a:schemeClr val="tx1"/>
              </a:buClr>
              <a:buSzPct val="83333"/>
              <a:buFont typeface="Arial" panose="020B0604020202020204" pitchFamily="34" charset="0"/>
              <a:buChar char="•"/>
            </a:pPr>
            <a:r>
              <a:rPr lang="en-US" dirty="0"/>
              <a:t>The bridge adjustment be applied to State-defined and CMMI-defined global budgets as a whole rather than identify specific adjustments to which the bridge adjustment will be applied.</a:t>
            </a:r>
            <a:endParaRPr dirty="0"/>
          </a:p>
          <a:p>
            <a:pPr marL="948690" lvl="1">
              <a:spcBef>
                <a:spcPts val="0"/>
              </a:spcBef>
              <a:buClr>
                <a:schemeClr val="tx1"/>
              </a:buClr>
              <a:buSzPct val="87461"/>
              <a:buFont typeface="Arial" panose="020B0604020202020204" pitchFamily="34" charset="0"/>
              <a:buChar char="•"/>
            </a:pPr>
            <a:r>
              <a:rPr lang="en-US" sz="2058" dirty="0"/>
              <a:t>Received feedback suggesting that the adjustment should be applied to individual CMMI decisions/drivers of variance and then decide whether each should or should not be subject to a phase-in.  Staff are concerned with the complexity of that approach.</a:t>
            </a:r>
            <a:r>
              <a:rPr lang="en-US" sz="1100" dirty="0">
                <a:solidFill>
                  <a:srgbClr val="000000"/>
                </a:solidFill>
              </a:rPr>
              <a:t> </a:t>
            </a:r>
            <a:endParaRPr dirty="0"/>
          </a:p>
          <a:p>
            <a:pPr marL="482600" indent="-342900">
              <a:spcBef>
                <a:spcPts val="0"/>
              </a:spcBef>
              <a:buClr>
                <a:schemeClr val="tx1"/>
              </a:buClr>
              <a:buSzPct val="83333"/>
              <a:buFont typeface="Arial" panose="020B0604020202020204" pitchFamily="34" charset="0"/>
              <a:buChar char="•"/>
            </a:pPr>
            <a:r>
              <a:rPr lang="en-US" dirty="0"/>
              <a:t>The state weight for each be set as a range and the specific weight be determined when finalized HGBs are available. Recommended ranges are:</a:t>
            </a:r>
            <a:endParaRPr dirty="0"/>
          </a:p>
          <a:p>
            <a:pPr marL="937219" lvl="1">
              <a:spcBef>
                <a:spcPts val="0"/>
              </a:spcBef>
              <a:buClr>
                <a:schemeClr val="tx1"/>
              </a:buClr>
              <a:buSzPct val="100000"/>
              <a:buFont typeface="Arial" panose="020B0604020202020204" pitchFamily="34" charset="0"/>
              <a:buChar char="•"/>
            </a:pPr>
            <a:r>
              <a:rPr lang="en-US" sz="2058" dirty="0"/>
              <a:t>PY3 (2028) 50% - 85%</a:t>
            </a:r>
            <a:endParaRPr sz="2058" dirty="0"/>
          </a:p>
          <a:p>
            <a:pPr marL="937219" lvl="1">
              <a:spcBef>
                <a:spcPts val="0"/>
              </a:spcBef>
              <a:buClr>
                <a:schemeClr val="tx1"/>
              </a:buClr>
              <a:buSzPct val="100000"/>
              <a:buFont typeface="Arial" panose="020B0604020202020204" pitchFamily="34" charset="0"/>
              <a:buChar char="•"/>
            </a:pPr>
            <a:r>
              <a:rPr lang="en-US" sz="2058" dirty="0"/>
              <a:t>PY4 (2029) 25%- 65%</a:t>
            </a:r>
            <a:endParaRPr sz="2058" dirty="0"/>
          </a:p>
          <a:p>
            <a:pPr marL="937219" lvl="1">
              <a:spcBef>
                <a:spcPts val="0"/>
              </a:spcBef>
              <a:buClr>
                <a:schemeClr val="tx1"/>
              </a:buClr>
              <a:buSzPct val="100000"/>
              <a:buFont typeface="Arial" panose="020B0604020202020204" pitchFamily="34" charset="0"/>
              <a:buChar char="•"/>
            </a:pPr>
            <a:r>
              <a:rPr lang="en-US" sz="2058" dirty="0"/>
              <a:t>PY5 (2030) 0% - 35%.</a:t>
            </a:r>
          </a:p>
          <a:p>
            <a:pPr marL="480019">
              <a:spcBef>
                <a:spcPts val="0"/>
              </a:spcBef>
              <a:buClr>
                <a:schemeClr val="tx1"/>
              </a:buClr>
              <a:buSzPct val="100000"/>
              <a:buFont typeface="Arial" panose="020B0604020202020204" pitchFamily="34" charset="0"/>
              <a:buChar char="•"/>
            </a:pPr>
            <a:r>
              <a:rPr lang="en-US" dirty="0"/>
              <a:t>Staff recommend the Commission approve a bridge adjustment policy that staff can implement without seeking additional Commission approval in late 2027</a:t>
            </a:r>
            <a:endParaRPr dirty="0">
              <a:solidFill>
                <a:srgbClr val="000000"/>
              </a:solidFill>
            </a:endParaRPr>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
        <p:nvSpPr>
          <p:cNvPr id="400" name="Google Shape;400;h4bd0f751b85622a4_0_27"/>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23</a:t>
            </a:fld>
            <a:endParaRPr/>
          </a:p>
        </p:txBody>
      </p:sp>
      <p:sp>
        <p:nvSpPr>
          <p:cNvPr id="401" name="Google Shape;401;h4bd0f751b85622a4_0_27"/>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Draft Recommendation for Bridge Adjustment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h13bddbd432247002_0_0"/>
          <p:cNvSpPr txBox="1">
            <a:spLocks noGrp="1"/>
          </p:cNvSpPr>
          <p:nvPr>
            <p:ph type="body" idx="1"/>
          </p:nvPr>
        </p:nvSpPr>
        <p:spPr>
          <a:xfrm>
            <a:off x="972125" y="1099050"/>
            <a:ext cx="10515600" cy="4659900"/>
          </a:xfrm>
          <a:prstGeom prst="rect">
            <a:avLst/>
          </a:prstGeom>
          <a:noFill/>
          <a:ln>
            <a:noFill/>
          </a:ln>
        </p:spPr>
        <p:txBody>
          <a:bodyPr spcFirstLastPara="1" wrap="square" lIns="91425" tIns="45700" rIns="91425" bIns="45700" anchor="t" anchorCtr="0">
            <a:normAutofit/>
          </a:bodyPr>
          <a:lstStyle/>
          <a:p>
            <a:pPr marL="457200" lvl="0" indent="-355600" algn="l" rtl="0">
              <a:lnSpc>
                <a:spcPct val="114000"/>
              </a:lnSpc>
              <a:spcBef>
                <a:spcPts val="1000"/>
              </a:spcBef>
              <a:spcAft>
                <a:spcPts val="0"/>
              </a:spcAft>
              <a:buSzPts val="2000"/>
              <a:buChar char="•"/>
            </a:pPr>
            <a:r>
              <a:rPr lang="en-US"/>
              <a:t>October 15 3:30pm  - Maryland HGB Appendices office hours</a:t>
            </a:r>
            <a:endParaRPr/>
          </a:p>
          <a:p>
            <a:pPr marL="457200" lvl="0" indent="-355600" algn="l" rtl="0">
              <a:lnSpc>
                <a:spcPct val="114000"/>
              </a:lnSpc>
              <a:spcBef>
                <a:spcPts val="0"/>
              </a:spcBef>
              <a:spcAft>
                <a:spcPts val="0"/>
              </a:spcAft>
              <a:buSzPts val="2000"/>
              <a:buChar char="•"/>
            </a:pPr>
            <a:r>
              <a:rPr lang="en-US"/>
              <a:t>October 20 4pm - DPU office hours</a:t>
            </a:r>
            <a:endParaRPr/>
          </a:p>
          <a:p>
            <a:pPr marL="457200" lvl="0" indent="-355600" algn="l" rtl="0">
              <a:lnSpc>
                <a:spcPct val="114000"/>
              </a:lnSpc>
              <a:spcBef>
                <a:spcPts val="0"/>
              </a:spcBef>
              <a:spcAft>
                <a:spcPts val="0"/>
              </a:spcAft>
              <a:buSzPts val="2000"/>
              <a:buChar char="•"/>
            </a:pPr>
            <a:r>
              <a:rPr lang="en-US"/>
              <a:t>Comments on HGB specifications due to CMMI October 31</a:t>
            </a:r>
            <a:endParaRPr/>
          </a:p>
          <a:p>
            <a:pPr marL="457200" lvl="0" indent="-355600" algn="l" rtl="0">
              <a:lnSpc>
                <a:spcPct val="114000"/>
              </a:lnSpc>
              <a:spcBef>
                <a:spcPts val="0"/>
              </a:spcBef>
              <a:spcAft>
                <a:spcPts val="0"/>
              </a:spcAft>
              <a:buSzPts val="2000"/>
              <a:buChar char="•"/>
            </a:pPr>
            <a:r>
              <a:rPr lang="en-US"/>
              <a:t>Reach out to Cait to be added to CMMI AHEAD Newsletter</a:t>
            </a:r>
            <a:endParaRPr/>
          </a:p>
          <a:p>
            <a:pPr marL="914400" lvl="1" indent="-342900" algn="l" rtl="0">
              <a:lnSpc>
                <a:spcPct val="114000"/>
              </a:lnSpc>
              <a:spcBef>
                <a:spcPts val="0"/>
              </a:spcBef>
              <a:spcAft>
                <a:spcPts val="0"/>
              </a:spcAft>
              <a:buSzPts val="1800"/>
              <a:buChar char="•"/>
            </a:pPr>
            <a:r>
              <a:rPr lang="en-US" u="sng">
                <a:solidFill>
                  <a:schemeClr val="hlink"/>
                </a:solidFill>
                <a:hlinkClick r:id="rId3"/>
              </a:rPr>
              <a:t>cait.cooksey@maryland.gov</a:t>
            </a:r>
            <a:endParaRPr/>
          </a:p>
          <a:p>
            <a:pPr marL="914400" lvl="1" indent="-342900" algn="l" rtl="0">
              <a:lnSpc>
                <a:spcPct val="114000"/>
              </a:lnSpc>
              <a:spcBef>
                <a:spcPts val="0"/>
              </a:spcBef>
              <a:spcAft>
                <a:spcPts val="0"/>
              </a:spcAft>
              <a:buSzPts val="1800"/>
              <a:buChar char="•"/>
            </a:pPr>
            <a:r>
              <a:rPr lang="en-US"/>
              <a:t>Please respond by COB 10/9/2026</a:t>
            </a:r>
            <a:endParaRPr/>
          </a:p>
          <a:p>
            <a:pPr marL="0" lvl="0" indent="0" algn="l" rtl="0">
              <a:lnSpc>
                <a:spcPct val="114000"/>
              </a:lnSpc>
              <a:spcBef>
                <a:spcPts val="1000"/>
              </a:spcBef>
              <a:spcAft>
                <a:spcPts val="0"/>
              </a:spcAft>
              <a:buSzPts val="2000"/>
              <a:buNone/>
            </a:pPr>
            <a:endParaRPr/>
          </a:p>
        </p:txBody>
      </p:sp>
      <p:sp>
        <p:nvSpPr>
          <p:cNvPr id="408" name="Google Shape;408;h13bddbd432247002_0_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24</a:t>
            </a:fld>
            <a:endParaRPr/>
          </a:p>
        </p:txBody>
      </p:sp>
      <p:sp>
        <p:nvSpPr>
          <p:cNvPr id="409" name="Google Shape;409;h13bddbd432247002_0_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a:t>CMMI Engagement Updates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h4bd0f751b85622a4_0_48"/>
          <p:cNvSpPr txBox="1">
            <a:spLocks noGrp="1"/>
          </p:cNvSpPr>
          <p:nvPr>
            <p:ph type="title"/>
          </p:nvPr>
        </p:nvSpPr>
        <p:spPr>
          <a:xfrm>
            <a:off x="972127" y="1835088"/>
            <a:ext cx="10515600" cy="3945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r>
              <a:rPr lang="en-US"/>
              <a:t>Next Meeting: Thursday, October 15, 2026</a:t>
            </a:r>
            <a:endParaRPr/>
          </a:p>
        </p:txBody>
      </p:sp>
      <p:sp>
        <p:nvSpPr>
          <p:cNvPr id="416" name="Google Shape;416;h4bd0f751b85622a4_0_48"/>
          <p:cNvSpPr txBox="1">
            <a:spLocks noGrp="1"/>
          </p:cNvSpPr>
          <p:nvPr>
            <p:ph type="sldNum" idx="12"/>
          </p:nvPr>
        </p:nvSpPr>
        <p:spPr>
          <a:xfrm>
            <a:off x="11512550" y="6213474"/>
            <a:ext cx="5778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25</a:t>
            </a:fld>
            <a:endParaRPr/>
          </a:p>
        </p:txBody>
      </p:sp>
    </p:spTree>
  </p:cSld>
  <p:clrMapOvr>
    <a:masterClrMapping/>
  </p:clrMapOvr>
</p:sld>
</file>

<file path=ppt/theme/theme1.xml><?xml version="1.0" encoding="utf-8"?>
<a:theme xmlns:a="http://schemas.openxmlformats.org/drawingml/2006/main" name="Office Theme">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SCRC-PPT-MASTER-Updated">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SCRC-PPT-MASTER-Updated">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D40D51286D8B4D9C836A50BBB33558" ma:contentTypeVersion="2" ma:contentTypeDescription="Create a new document." ma:contentTypeScope="" ma:versionID="d14e5c4da1db565cb04c30bec4da997c">
  <xsd:schema xmlns:xsd="http://www.w3.org/2001/XMLSchema" xmlns:xs="http://www.w3.org/2001/XMLSchema" xmlns:p="http://schemas.microsoft.com/office/2006/metadata/properties" xmlns:ns1="http://schemas.microsoft.com/sharepoint/v3" targetNamespace="http://schemas.microsoft.com/office/2006/metadata/properties" ma:root="true" ma:fieldsID="ff328a1cd662c37536c074f55b1464a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0484A0C-4F15-4163-ABE1-A6DB04BCB283}"/>
</file>

<file path=customXml/itemProps2.xml><?xml version="1.0" encoding="utf-8"?>
<ds:datastoreItem xmlns:ds="http://schemas.openxmlformats.org/officeDocument/2006/customXml" ds:itemID="{FBFFB7F8-F52E-42F1-88BA-B36E744D614A}"/>
</file>

<file path=customXml/itemProps3.xml><?xml version="1.0" encoding="utf-8"?>
<ds:datastoreItem xmlns:ds="http://schemas.openxmlformats.org/officeDocument/2006/customXml" ds:itemID="{1DA67ED3-7531-4CE4-ABEC-32F1750D82E3}"/>
</file>

<file path=docProps/app.xml><?xml version="1.0" encoding="utf-8"?>
<Properties xmlns="http://schemas.openxmlformats.org/officeDocument/2006/extended-properties" xmlns:vt="http://schemas.openxmlformats.org/officeDocument/2006/docPropsVTypes">
  <TotalTime>0</TotalTime>
  <Words>2183</Words>
  <Application>Microsoft Office PowerPoint</Application>
  <PresentationFormat>Widescreen</PresentationFormat>
  <Paragraphs>339</Paragraphs>
  <Slides>25</Slides>
  <Notes>25</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25</vt:i4>
      </vt:variant>
    </vt:vector>
  </HeadingPairs>
  <TitlesOfParts>
    <vt:vector size="30" baseType="lpstr">
      <vt:lpstr>Arial</vt:lpstr>
      <vt:lpstr>Calibri</vt:lpstr>
      <vt:lpstr>Office Theme</vt:lpstr>
      <vt:lpstr>HSCRC-PPT-MASTER-Updated</vt:lpstr>
      <vt:lpstr>HSCRC-PPT-MASTER-Updated</vt:lpstr>
      <vt:lpstr>Payment Models Workgroup</vt:lpstr>
      <vt:lpstr>Agenda </vt:lpstr>
      <vt:lpstr>Market Shift Policy – Continued Discussion Potential Adjustments for AHEAD</vt:lpstr>
      <vt:lpstr>Summary of Prior Discussion and Feedback</vt:lpstr>
      <vt:lpstr>Modeled Differential Impact of Market Shift Policies</vt:lpstr>
      <vt:lpstr>Market Shift Policy Modeling</vt:lpstr>
      <vt:lpstr>Balanced Growth Scenario</vt:lpstr>
      <vt:lpstr>Unbalanced Growth</vt:lpstr>
      <vt:lpstr>One Hospital Grows</vt:lpstr>
      <vt:lpstr>Medicare and Multi-payer Variation</vt:lpstr>
      <vt:lpstr>Service Line Variation</vt:lpstr>
      <vt:lpstr>Path to Alignment?</vt:lpstr>
      <vt:lpstr>Service Line Adjustment Requests</vt:lpstr>
      <vt:lpstr>Potential Service Line Adjustment Recommendation</vt:lpstr>
      <vt:lpstr>Demographic Adjustment – Potential Adjustments for AHEAD</vt:lpstr>
      <vt:lpstr>PowerPoint Presentation</vt:lpstr>
      <vt:lpstr>Summary of Demographic Adjustment Differences</vt:lpstr>
      <vt:lpstr>Maryland Demographic Adjustment Update Required</vt:lpstr>
      <vt:lpstr>Medicare FFS Population Adjustment</vt:lpstr>
      <vt:lpstr>Demographic Engagement Next Steps</vt:lpstr>
      <vt:lpstr>Bridge Adjustment Updates</vt:lpstr>
      <vt:lpstr>Additional Bridge Adjustment Modeling Provided</vt:lpstr>
      <vt:lpstr>Draft Recommendation for Bridge Adjustment</vt:lpstr>
      <vt:lpstr>CMMI Engagement Updates</vt:lpstr>
      <vt:lpstr>Next Meeting: Thursday, October 15, 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Aline Lin</dc:creator>
  <cp:lastModifiedBy>Jonathan Thornhill</cp:lastModifiedBy>
  <cp:revision>1</cp:revision>
  <dcterms:created xsi:type="dcterms:W3CDTF">2020-04-28T19:02:29Z</dcterms:created>
  <dcterms:modified xsi:type="dcterms:W3CDTF">2026-10-05T19:43:48Z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0x0101005AD40D51286D8B4D9C836A50BBB33558</vt:lpwstr>
  </property>
</Properties>
</file>