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16.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26.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Lst>
  <p:notesMasterIdLst>
    <p:notesMasterId r:id="rId20"/>
  </p:notesMasterIdLst>
  <p:sldIdLst>
    <p:sldId id="256" r:id="rId3"/>
    <p:sldId id="257" r:id="rId4"/>
    <p:sldId id="258" r:id="rId5"/>
    <p:sldId id="259" r:id="rId6"/>
    <p:sldId id="309" r:id="rId7"/>
    <p:sldId id="260" r:id="rId8"/>
    <p:sldId id="303" r:id="rId9"/>
    <p:sldId id="304" r:id="rId10"/>
    <p:sldId id="305" r:id="rId11"/>
    <p:sldId id="306" r:id="rId12"/>
    <p:sldId id="307" r:id="rId13"/>
    <p:sldId id="308" r:id="rId14"/>
    <p:sldId id="261" r:id="rId15"/>
    <p:sldId id="263" r:id="rId16"/>
    <p:sldId id="262" r:id="rId17"/>
    <p:sldId id="266" r:id="rId18"/>
    <p:sldId id="267"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EQPgGW9oOl1CFtcWXL3cyp9FU6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484" y="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customschemas.google.com/relationships/presentationmetadata" Target="metadata"/><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7" name="Google Shape;1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128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4" name="Google Shape;1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txBox="1">
            <a:spLocks noGrp="1"/>
          </p:cNvSpPr>
          <p:nvPr>
            <p:ph type="body" idx="1"/>
          </p:nvPr>
        </p:nvSpPr>
        <p:spPr>
          <a:xfrm>
            <a:off x="685800" y="4400550"/>
            <a:ext cx="5486400" cy="36006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endParaRPr dirty="0"/>
          </a:p>
        </p:txBody>
      </p:sp>
      <p:sp>
        <p:nvSpPr>
          <p:cNvPr id="140" name="Google Shape;140;p2:notes"/>
          <p:cNvSpPr>
            <a:spLocks noGrp="1" noRot="1" noChangeAspect="1"/>
          </p:cNvSpPr>
          <p:nvPr>
            <p:ph type="sldImg" idx="2"/>
          </p:nvPr>
        </p:nvSpPr>
        <p:spPr>
          <a:xfrm>
            <a:off x="687388" y="1143000"/>
            <a:ext cx="54832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c758431d9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c758431d9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latin typeface="Calibri"/>
                <a:ea typeface="Calibri"/>
                <a:cs typeface="Calibri"/>
                <a:sym typeface="Calibri"/>
              </a:rPr>
              <a:pPr algn="r"/>
              <a:t>7</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65515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2468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8230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7:notes"/>
          <p:cNvSpPr txBox="1">
            <a:spLocks noGrp="1"/>
          </p:cNvSpPr>
          <p:nvPr>
            <p:ph type="body" idx="1"/>
          </p:nvPr>
        </p:nvSpPr>
        <p:spPr>
          <a:xfrm>
            <a:off x="685800" y="4400550"/>
            <a:ext cx="5486400" cy="36006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57:notes"/>
          <p:cNvSpPr>
            <a:spLocks noGrp="1" noRot="1" noChangeAspect="1"/>
          </p:cNvSpPr>
          <p:nvPr>
            <p:ph type="sldImg" idx="2"/>
          </p:nvPr>
        </p:nvSpPr>
        <p:spPr>
          <a:xfrm>
            <a:off x="687388" y="1143000"/>
            <a:ext cx="54832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Title Slid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1143000" y="2308141"/>
            <a:ext cx="6858000" cy="379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2400"/>
              <a:buFont typeface="Arial"/>
              <a:buNone/>
              <a:defRPr sz="24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 name="Google Shape;11;p19"/>
          <p:cNvSpPr txBox="1">
            <a:spLocks noGrp="1"/>
          </p:cNvSpPr>
          <p:nvPr>
            <p:ph type="subTitle" idx="1"/>
          </p:nvPr>
        </p:nvSpPr>
        <p:spPr>
          <a:xfrm>
            <a:off x="1143000" y="2663373"/>
            <a:ext cx="6858000" cy="308400"/>
          </a:xfrm>
          <a:prstGeom prst="rect">
            <a:avLst/>
          </a:prstGeom>
          <a:noFill/>
          <a:ln>
            <a:noFill/>
          </a:ln>
        </p:spPr>
        <p:txBody>
          <a:bodyPr spcFirstLastPara="1" wrap="square" lIns="68575" tIns="34275" rIns="68575" bIns="34275" anchor="b" anchorCtr="0">
            <a:noAutofit/>
          </a:bodyPr>
          <a:lstStyle>
            <a:lvl1pPr lvl="0" algn="l">
              <a:lnSpc>
                <a:spcPct val="90000"/>
              </a:lnSpc>
              <a:spcBef>
                <a:spcPts val="800"/>
              </a:spcBef>
              <a:spcAft>
                <a:spcPts val="0"/>
              </a:spcAft>
              <a:buClr>
                <a:schemeClr val="dk1"/>
              </a:buClr>
              <a:buSzPts val="1700"/>
              <a:buNone/>
              <a:defRPr sz="1700" b="0" i="0" u="none" strike="noStrike" cap="none">
                <a:solidFill>
                  <a:schemeClr val="dk1"/>
                </a:solidFill>
                <a:latin typeface="Arial"/>
                <a:ea typeface="Arial"/>
                <a:cs typeface="Arial"/>
                <a:sym typeface="Aria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2" name="Google Shape;12;p19"/>
          <p:cNvSpPr txBox="1">
            <a:spLocks noGrp="1"/>
          </p:cNvSpPr>
          <p:nvPr>
            <p:ph type="body" idx="2"/>
          </p:nvPr>
        </p:nvSpPr>
        <p:spPr>
          <a:xfrm>
            <a:off x="2069024" y="3376856"/>
            <a:ext cx="5931900" cy="809700"/>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Clr>
                <a:srgbClr val="0066CC"/>
              </a:buClr>
              <a:buSzPts val="1100"/>
              <a:buFont typeface="Arial"/>
              <a:buNone/>
              <a:defRPr sz="1100" b="0" i="0">
                <a:solidFill>
                  <a:srgbClr val="0066CC"/>
                </a:solidFill>
                <a:latin typeface="Arial"/>
                <a:ea typeface="Arial"/>
                <a:cs typeface="Arial"/>
                <a:sym typeface="Aria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 name="Google Shape;13;p19"/>
          <p:cNvSpPr txBox="1">
            <a:spLocks noGrp="1"/>
          </p:cNvSpPr>
          <p:nvPr>
            <p:ph type="body" idx="3"/>
          </p:nvPr>
        </p:nvSpPr>
        <p:spPr>
          <a:xfrm>
            <a:off x="1111822" y="2918707"/>
            <a:ext cx="3775500" cy="372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100"/>
              <a:buNone/>
              <a:defRPr sz="1400">
                <a:solidFill>
                  <a:srgbClr val="0066CC"/>
                </a:solidFill>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3" name="Google Shape;43;p3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4" name="Google Shape;44;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3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7" name="Google Shape;47;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3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1" name="Google Shape;51;p3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3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3" name="Google Shape;5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6" name="Google Shape;56;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3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9" name="Google Shape;59;p3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0" name="Google Shape;60;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2">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g2225879a80a_3_10"/>
          <p:cNvSpPr txBox="1">
            <a:spLocks noGrp="1"/>
          </p:cNvSpPr>
          <p:nvPr>
            <p:ph type="body" idx="1"/>
          </p:nvPr>
        </p:nvSpPr>
        <p:spPr>
          <a:xfrm>
            <a:off x="728663" y="850106"/>
            <a:ext cx="7886700" cy="3495011"/>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sz="1100"/>
            </a:lvl6pPr>
            <a:lvl7pPr marL="3200400" lvl="6" indent="-317500" algn="l">
              <a:lnSpc>
                <a:spcPct val="90000"/>
              </a:lnSpc>
              <a:spcBef>
                <a:spcPts val="400"/>
              </a:spcBef>
              <a:spcAft>
                <a:spcPts val="0"/>
              </a:spcAft>
              <a:buClr>
                <a:schemeClr val="dk1"/>
              </a:buClr>
              <a:buSzPts val="1400"/>
              <a:buChar char="•"/>
              <a:defRPr sz="1100"/>
            </a:lvl7pPr>
            <a:lvl8pPr marL="3657600" lvl="7" indent="-317500" algn="l">
              <a:lnSpc>
                <a:spcPct val="90000"/>
              </a:lnSpc>
              <a:spcBef>
                <a:spcPts val="400"/>
              </a:spcBef>
              <a:spcAft>
                <a:spcPts val="0"/>
              </a:spcAft>
              <a:buClr>
                <a:schemeClr val="dk1"/>
              </a:buClr>
              <a:buSzPts val="1400"/>
              <a:buChar char="•"/>
              <a:defRPr sz="1100"/>
            </a:lvl8pPr>
            <a:lvl9pPr marL="4114800" lvl="8" indent="-317500" algn="l">
              <a:lnSpc>
                <a:spcPct val="90000"/>
              </a:lnSpc>
              <a:spcBef>
                <a:spcPts val="400"/>
              </a:spcBef>
              <a:spcAft>
                <a:spcPts val="0"/>
              </a:spcAft>
              <a:buClr>
                <a:schemeClr val="dk1"/>
              </a:buClr>
              <a:buSzPts val="1400"/>
              <a:buChar char="•"/>
              <a:defRPr sz="1100"/>
            </a:lvl9pPr>
          </a:lstStyle>
          <a:p>
            <a:endParaRPr/>
          </a:p>
        </p:txBody>
      </p:sp>
      <p:sp>
        <p:nvSpPr>
          <p:cNvPr id="63" name="Google Shape;63;g2225879a80a_3_10"/>
          <p:cNvSpPr txBox="1">
            <a:spLocks noGrp="1"/>
          </p:cNvSpPr>
          <p:nvPr>
            <p:ph type="sldNum" idx="12"/>
          </p:nvPr>
        </p:nvSpPr>
        <p:spPr>
          <a:xfrm>
            <a:off x="8634413" y="4660106"/>
            <a:ext cx="433388"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4" name="Google Shape;64;g2225879a80a_3_10"/>
          <p:cNvSpPr txBox="1">
            <a:spLocks noGrp="1"/>
          </p:cNvSpPr>
          <p:nvPr>
            <p:ph type="title"/>
          </p:nvPr>
        </p:nvSpPr>
        <p:spPr>
          <a:xfrm>
            <a:off x="729095" y="260890"/>
            <a:ext cx="7886700" cy="450628"/>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ubtitle &amp; Content" userDrawn="1">
  <p:cSld name="1_Title, Subtitle &amp; Conten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8" name="Google Shape;28;p10"/>
          <p:cNvSpPr txBox="1">
            <a:spLocks noGrp="1"/>
          </p:cNvSpPr>
          <p:nvPr>
            <p:ph type="sldNum" idx="12"/>
          </p:nvPr>
        </p:nvSpPr>
        <p:spPr>
          <a:xfrm>
            <a:off x="8634412" y="4660106"/>
            <a:ext cx="433388"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Arial"/>
                <a:ea typeface="Arial"/>
                <a:cs typeface="Arial"/>
                <a:sym typeface="Arial"/>
              </a:defRPr>
            </a:lvl1pPr>
            <a:lvl2pPr marL="0" lvl="1" indent="0" algn="l">
              <a:spcBef>
                <a:spcPts val="0"/>
              </a:spcBef>
              <a:buNone/>
              <a:defRPr sz="1200" b="0" i="0" u="none" strike="noStrike" cap="none">
                <a:solidFill>
                  <a:schemeClr val="dk1"/>
                </a:solidFill>
                <a:latin typeface="Arial"/>
                <a:ea typeface="Arial"/>
                <a:cs typeface="Arial"/>
                <a:sym typeface="Arial"/>
              </a:defRPr>
            </a:lvl2pPr>
            <a:lvl3pPr marL="0" lvl="2" indent="0" algn="l">
              <a:spcBef>
                <a:spcPts val="0"/>
              </a:spcBef>
              <a:buNone/>
              <a:defRPr sz="1200" b="0" i="0" u="none" strike="noStrike" cap="none">
                <a:solidFill>
                  <a:schemeClr val="dk1"/>
                </a:solidFill>
                <a:latin typeface="Arial"/>
                <a:ea typeface="Arial"/>
                <a:cs typeface="Arial"/>
                <a:sym typeface="Arial"/>
              </a:defRPr>
            </a:lvl3pPr>
            <a:lvl4pPr marL="0" lvl="3" indent="0" algn="l">
              <a:spcBef>
                <a:spcPts val="0"/>
              </a:spcBef>
              <a:buNone/>
              <a:defRPr sz="1200" b="0" i="0" u="none" strike="noStrike" cap="none">
                <a:solidFill>
                  <a:schemeClr val="dk1"/>
                </a:solidFill>
                <a:latin typeface="Arial"/>
                <a:ea typeface="Arial"/>
                <a:cs typeface="Arial"/>
                <a:sym typeface="Arial"/>
              </a:defRPr>
            </a:lvl4pPr>
            <a:lvl5pPr marL="0" lvl="4" indent="0" algn="l">
              <a:spcBef>
                <a:spcPts val="0"/>
              </a:spcBef>
              <a:buNone/>
              <a:defRPr sz="1200" b="0" i="0" u="none" strike="noStrike" cap="none">
                <a:solidFill>
                  <a:schemeClr val="dk1"/>
                </a:solidFill>
                <a:latin typeface="Arial"/>
                <a:ea typeface="Arial"/>
                <a:cs typeface="Arial"/>
                <a:sym typeface="Arial"/>
              </a:defRPr>
            </a:lvl5pPr>
            <a:lvl6pPr marL="0" lvl="5" indent="0" algn="l">
              <a:spcBef>
                <a:spcPts val="0"/>
              </a:spcBef>
              <a:buNone/>
              <a:defRPr sz="1200" b="0" i="0" u="none" strike="noStrike" cap="none">
                <a:solidFill>
                  <a:schemeClr val="dk1"/>
                </a:solidFill>
                <a:latin typeface="Arial"/>
                <a:ea typeface="Arial"/>
                <a:cs typeface="Arial"/>
                <a:sym typeface="Arial"/>
              </a:defRPr>
            </a:lvl6pPr>
            <a:lvl7pPr marL="0" lvl="6" indent="0" algn="l">
              <a:spcBef>
                <a:spcPts val="0"/>
              </a:spcBef>
              <a:buNone/>
              <a:defRPr sz="1200" b="0" i="0" u="none" strike="noStrike" cap="none">
                <a:solidFill>
                  <a:schemeClr val="dk1"/>
                </a:solidFill>
                <a:latin typeface="Arial"/>
                <a:ea typeface="Arial"/>
                <a:cs typeface="Arial"/>
                <a:sym typeface="Arial"/>
              </a:defRPr>
            </a:lvl7pPr>
            <a:lvl8pPr marL="0" lvl="7" indent="0" algn="l">
              <a:spcBef>
                <a:spcPts val="0"/>
              </a:spcBef>
              <a:buNone/>
              <a:defRPr sz="1200" b="0" i="0" u="none" strike="noStrike" cap="none">
                <a:solidFill>
                  <a:schemeClr val="dk1"/>
                </a:solidFill>
                <a:latin typeface="Arial"/>
                <a:ea typeface="Arial"/>
                <a:cs typeface="Arial"/>
                <a:sym typeface="Arial"/>
              </a:defRPr>
            </a:lvl8pPr>
            <a:lvl9pPr marL="0" lvl="8" indent="0" algn="l">
              <a:spcBef>
                <a:spcPts val="0"/>
              </a:spcBef>
              <a:buNone/>
              <a:defRPr sz="12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
        <p:nvSpPr>
          <p:cNvPr id="6" name="Google Shape;30;p11">
            <a:extLst>
              <a:ext uri="{FF2B5EF4-FFF2-40B4-BE49-F238E27FC236}">
                <a16:creationId xmlns:a16="http://schemas.microsoft.com/office/drawing/2014/main" id="{BF40CF81-081B-7945-8996-BB207B8C400F}"/>
              </a:ext>
            </a:extLst>
          </p:cNvPr>
          <p:cNvSpPr txBox="1">
            <a:spLocks noGrp="1"/>
          </p:cNvSpPr>
          <p:nvPr>
            <p:ph type="title"/>
          </p:nvPr>
        </p:nvSpPr>
        <p:spPr>
          <a:xfrm>
            <a:off x="729095" y="260889"/>
            <a:ext cx="7886700" cy="4537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1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769527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1">
  <p:cSld name="Section">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21"/>
          <p:cNvSpPr txBox="1">
            <a:spLocks noGrp="1"/>
          </p:cNvSpPr>
          <p:nvPr>
            <p:ph type="title"/>
          </p:nvPr>
        </p:nvSpPr>
        <p:spPr>
          <a:xfrm>
            <a:off x="729095" y="1376316"/>
            <a:ext cx="7886700" cy="295800"/>
          </a:xfrm>
          <a:prstGeom prst="rect">
            <a:avLst/>
          </a:prstGeom>
          <a:noFill/>
          <a:ln>
            <a:noFill/>
          </a:ln>
        </p:spPr>
        <p:txBody>
          <a:bodyPr spcFirstLastPara="1" wrap="square" lIns="68575" tIns="34275" rIns="68575" bIns="34275" anchor="t" anchorCtr="0">
            <a:noAutofit/>
          </a:bodyPr>
          <a:lstStyle>
            <a:lvl1pPr lvl="0" algn="r">
              <a:lnSpc>
                <a:spcPct val="90000"/>
              </a:lnSpc>
              <a:spcBef>
                <a:spcPts val="0"/>
              </a:spcBef>
              <a:spcAft>
                <a:spcPts val="0"/>
              </a:spcAft>
              <a:buClr>
                <a:schemeClr val="dk1"/>
              </a:buClr>
              <a:buSzPts val="2400"/>
              <a:buFont typeface="Arial"/>
              <a:buNone/>
              <a:defRPr sz="24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21"/>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ubtitle &amp; Content 2 1">
  <p:cSld name="2_Title, Subtitle &amp; Content_1">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50"/>
          <p:cNvSpPr txBox="1">
            <a:spLocks noGrp="1"/>
          </p:cNvSpPr>
          <p:nvPr>
            <p:ph type="body" idx="1"/>
          </p:nvPr>
        </p:nvSpPr>
        <p:spPr>
          <a:xfrm>
            <a:off x="728663" y="850106"/>
            <a:ext cx="7886700" cy="34950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6" name="Google Shape;76;p50"/>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77" name="Google Shape;77;p50"/>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Slide">
  <p:cSld name="Title Slide">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44"/>
          <p:cNvSpPr txBox="1">
            <a:spLocks noGrp="1"/>
          </p:cNvSpPr>
          <p:nvPr>
            <p:ph type="ctrTitle"/>
          </p:nvPr>
        </p:nvSpPr>
        <p:spPr>
          <a:xfrm>
            <a:off x="1143000" y="2308141"/>
            <a:ext cx="6858000" cy="379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2400"/>
              <a:buFont typeface="Arial"/>
              <a:buNone/>
              <a:defRPr sz="24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44"/>
          <p:cNvSpPr txBox="1">
            <a:spLocks noGrp="1"/>
          </p:cNvSpPr>
          <p:nvPr>
            <p:ph type="subTitle" idx="1"/>
          </p:nvPr>
        </p:nvSpPr>
        <p:spPr>
          <a:xfrm>
            <a:off x="1143000" y="2663373"/>
            <a:ext cx="6858000" cy="308400"/>
          </a:xfrm>
          <a:prstGeom prst="rect">
            <a:avLst/>
          </a:prstGeom>
          <a:noFill/>
          <a:ln>
            <a:noFill/>
          </a:ln>
        </p:spPr>
        <p:txBody>
          <a:bodyPr spcFirstLastPara="1" wrap="square" lIns="68575" tIns="34275" rIns="68575" bIns="34275" anchor="b" anchorCtr="0">
            <a:noAutofit/>
          </a:bodyPr>
          <a:lstStyle>
            <a:lvl1pPr lvl="0" algn="l">
              <a:lnSpc>
                <a:spcPct val="90000"/>
              </a:lnSpc>
              <a:spcBef>
                <a:spcPts val="800"/>
              </a:spcBef>
              <a:spcAft>
                <a:spcPts val="0"/>
              </a:spcAft>
              <a:buClr>
                <a:schemeClr val="dk1"/>
              </a:buClr>
              <a:buSzPts val="1700"/>
              <a:buNone/>
              <a:defRPr sz="1700" b="0" i="0" u="none" strike="noStrike" cap="none">
                <a:solidFill>
                  <a:schemeClr val="dk1"/>
                </a:solidFill>
                <a:latin typeface="Arial"/>
                <a:ea typeface="Arial"/>
                <a:cs typeface="Arial"/>
                <a:sym typeface="Aria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1" name="Google Shape;81;p44"/>
          <p:cNvSpPr txBox="1">
            <a:spLocks noGrp="1"/>
          </p:cNvSpPr>
          <p:nvPr>
            <p:ph type="body" idx="2"/>
          </p:nvPr>
        </p:nvSpPr>
        <p:spPr>
          <a:xfrm>
            <a:off x="2069024" y="3376856"/>
            <a:ext cx="5931900" cy="809700"/>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Clr>
                <a:srgbClr val="0066CC"/>
              </a:buClr>
              <a:buSzPts val="1100"/>
              <a:buFont typeface="Arial"/>
              <a:buNone/>
              <a:defRPr sz="1100" b="0" i="0">
                <a:solidFill>
                  <a:srgbClr val="0066CC"/>
                </a:solidFill>
                <a:latin typeface="Arial"/>
                <a:ea typeface="Arial"/>
                <a:cs typeface="Arial"/>
                <a:sym typeface="Aria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44"/>
          <p:cNvSpPr txBox="1">
            <a:spLocks noGrp="1"/>
          </p:cNvSpPr>
          <p:nvPr>
            <p:ph type="body" idx="3"/>
          </p:nvPr>
        </p:nvSpPr>
        <p:spPr>
          <a:xfrm>
            <a:off x="1111822" y="2918707"/>
            <a:ext cx="3775500" cy="372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100"/>
              <a:buNone/>
              <a:defRPr sz="1400">
                <a:solidFill>
                  <a:srgbClr val="0066CC"/>
                </a:solidFill>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45"/>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85" name="Google Shape;85;p45"/>
          <p:cNvSpPr txBox="1">
            <a:spLocks noGrp="1"/>
          </p:cNvSpPr>
          <p:nvPr>
            <p:ph type="title"/>
          </p:nvPr>
        </p:nvSpPr>
        <p:spPr>
          <a:xfrm>
            <a:off x="729095" y="260889"/>
            <a:ext cx="7886700" cy="4539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ubtitle &amp; Content 4">
  <p:cSld name="2_Title, Subtitle &amp; Content_3">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46"/>
          <p:cNvSpPr txBox="1">
            <a:spLocks noGrp="1"/>
          </p:cNvSpPr>
          <p:nvPr>
            <p:ph type="body" idx="1"/>
          </p:nvPr>
        </p:nvSpPr>
        <p:spPr>
          <a:xfrm>
            <a:off x="728663" y="850106"/>
            <a:ext cx="7886700" cy="34950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46"/>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89" name="Google Shape;89;p46"/>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ubtitle &amp; Content 12">
  <p:cSld name="Title, Subtitle &amp; Content 12">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49"/>
          <p:cNvSpPr txBox="1">
            <a:spLocks noGrp="1"/>
          </p:cNvSpPr>
          <p:nvPr>
            <p:ph type="body" idx="1"/>
          </p:nvPr>
        </p:nvSpPr>
        <p:spPr>
          <a:xfrm>
            <a:off x="728663" y="850106"/>
            <a:ext cx="7886700" cy="34950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49"/>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97" name="Google Shape;97;p49"/>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Subtitle &amp; Content 1">
  <p:cSld name="1_Title, Subtitle &amp; Content 2">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51"/>
          <p:cNvSpPr txBox="1">
            <a:spLocks noGrp="1"/>
          </p:cNvSpPr>
          <p:nvPr>
            <p:ph type="title"/>
          </p:nvPr>
        </p:nvSpPr>
        <p:spPr>
          <a:xfrm>
            <a:off x="729095" y="260889"/>
            <a:ext cx="7886700" cy="655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51"/>
          <p:cNvSpPr txBox="1">
            <a:spLocks noGrp="1"/>
          </p:cNvSpPr>
          <p:nvPr>
            <p:ph type="body" idx="1"/>
          </p:nvPr>
        </p:nvSpPr>
        <p:spPr>
          <a:xfrm>
            <a:off x="728663" y="1020893"/>
            <a:ext cx="3843600" cy="33243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Font typeface="Arial"/>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Font typeface="Arial"/>
              <a:buAutoNum type="arabicPeriod"/>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1" name="Google Shape;101;p51"/>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02" name="Google Shape;102;p51"/>
          <p:cNvSpPr>
            <a:spLocks noGrp="1"/>
          </p:cNvSpPr>
          <p:nvPr>
            <p:ph type="pic" idx="2"/>
          </p:nvPr>
        </p:nvSpPr>
        <p:spPr>
          <a:xfrm>
            <a:off x="4572000" y="1020893"/>
            <a:ext cx="4062300" cy="33243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2">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52"/>
          <p:cNvSpPr txBox="1">
            <a:spLocks noGrp="1"/>
          </p:cNvSpPr>
          <p:nvPr>
            <p:ph type="body" idx="1"/>
          </p:nvPr>
        </p:nvSpPr>
        <p:spPr>
          <a:xfrm>
            <a:off x="728663" y="850106"/>
            <a:ext cx="7886700" cy="34950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52"/>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06" name="Google Shape;106;p52"/>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ubtitle &amp; Content 2">
  <p:cSld name="Title, Subtitle &amp; Content 2">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53"/>
          <p:cNvSpPr txBox="1">
            <a:spLocks noGrp="1"/>
          </p:cNvSpPr>
          <p:nvPr>
            <p:ph type="body" idx="1"/>
          </p:nvPr>
        </p:nvSpPr>
        <p:spPr>
          <a:xfrm>
            <a:off x="728663" y="850106"/>
            <a:ext cx="7886700" cy="34950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53"/>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0" name="Google Shape;110;p53"/>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1 Line &amp; Content">
  <p:cSld name="2_Title 1 Line &amp; Content">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54"/>
          <p:cNvSpPr txBox="1">
            <a:spLocks noGrp="1"/>
          </p:cNvSpPr>
          <p:nvPr>
            <p:ph type="title"/>
          </p:nvPr>
        </p:nvSpPr>
        <p:spPr>
          <a:xfrm>
            <a:off x="729095" y="260889"/>
            <a:ext cx="7886700" cy="4467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54"/>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4" name="Google Shape;114;p54"/>
          <p:cNvSpPr>
            <a:spLocks noGrp="1"/>
          </p:cNvSpPr>
          <p:nvPr>
            <p:ph type="pic" idx="2"/>
          </p:nvPr>
        </p:nvSpPr>
        <p:spPr>
          <a:xfrm>
            <a:off x="721444" y="815741"/>
            <a:ext cx="7905900" cy="36924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3">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55"/>
          <p:cNvSpPr txBox="1">
            <a:spLocks noGrp="1"/>
          </p:cNvSpPr>
          <p:nvPr>
            <p:ph type="title"/>
          </p:nvPr>
        </p:nvSpPr>
        <p:spPr>
          <a:xfrm>
            <a:off x="729095" y="260889"/>
            <a:ext cx="7886700" cy="655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55"/>
          <p:cNvSpPr txBox="1">
            <a:spLocks noGrp="1"/>
          </p:cNvSpPr>
          <p:nvPr>
            <p:ph type="body" idx="1"/>
          </p:nvPr>
        </p:nvSpPr>
        <p:spPr>
          <a:xfrm>
            <a:off x="728663" y="1020893"/>
            <a:ext cx="3843600" cy="33243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Font typeface="Arial"/>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Font typeface="Arial"/>
              <a:buAutoNum type="arabicPeriod"/>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 name="Google Shape;118;p55"/>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9" name="Google Shape;119;p55"/>
          <p:cNvSpPr>
            <a:spLocks noGrp="1"/>
          </p:cNvSpPr>
          <p:nvPr>
            <p:ph type="pic" idx="2"/>
          </p:nvPr>
        </p:nvSpPr>
        <p:spPr>
          <a:xfrm>
            <a:off x="4572000" y="1020893"/>
            <a:ext cx="4062300" cy="332430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4">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56"/>
          <p:cNvSpPr txBox="1">
            <a:spLocks noGrp="1"/>
          </p:cNvSpPr>
          <p:nvPr>
            <p:ph type="title"/>
          </p:nvPr>
        </p:nvSpPr>
        <p:spPr>
          <a:xfrm>
            <a:off x="729095" y="260889"/>
            <a:ext cx="7886700" cy="655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56"/>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23" name="Google Shape;123;p56"/>
          <p:cNvSpPr txBox="1">
            <a:spLocks noGrp="1"/>
          </p:cNvSpPr>
          <p:nvPr>
            <p:ph type="body" idx="1"/>
          </p:nvPr>
        </p:nvSpPr>
        <p:spPr>
          <a:xfrm>
            <a:off x="728663" y="1020893"/>
            <a:ext cx="3843600" cy="33243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Font typeface="Arial"/>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Font typeface="Arial"/>
              <a:buAutoNum type="arabicPeriod"/>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4" name="Google Shape;124;p56"/>
          <p:cNvSpPr txBox="1">
            <a:spLocks noGrp="1"/>
          </p:cNvSpPr>
          <p:nvPr>
            <p:ph type="body" idx="2"/>
          </p:nvPr>
        </p:nvSpPr>
        <p:spPr>
          <a:xfrm>
            <a:off x="4769322" y="1020893"/>
            <a:ext cx="3843600" cy="33243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Font typeface="Arial"/>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Font typeface="Arial"/>
              <a:buAutoNum type="arabicPeriod"/>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cSld name="1_Section">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3"/>
          <p:cNvSpPr txBox="1">
            <a:spLocks noGrp="1"/>
          </p:cNvSpPr>
          <p:nvPr>
            <p:ph type="title"/>
          </p:nvPr>
        </p:nvSpPr>
        <p:spPr>
          <a:xfrm>
            <a:off x="729095" y="1376316"/>
            <a:ext cx="7886700" cy="295800"/>
          </a:xfrm>
          <a:prstGeom prst="rect">
            <a:avLst/>
          </a:prstGeom>
          <a:noFill/>
          <a:ln>
            <a:noFill/>
          </a:ln>
        </p:spPr>
        <p:txBody>
          <a:bodyPr spcFirstLastPara="1" wrap="square" lIns="68575" tIns="34275" rIns="68575" bIns="34275" anchor="t" anchorCtr="0">
            <a:noAutofit/>
          </a:bodyPr>
          <a:lstStyle>
            <a:lvl1pPr lvl="0" algn="r">
              <a:lnSpc>
                <a:spcPct val="90000"/>
              </a:lnSpc>
              <a:spcBef>
                <a:spcPts val="0"/>
              </a:spcBef>
              <a:spcAft>
                <a:spcPts val="0"/>
              </a:spcAft>
              <a:buClr>
                <a:schemeClr val="dk1"/>
              </a:buClr>
              <a:buSzPts val="2400"/>
              <a:buFont typeface="Arial"/>
              <a:buNone/>
              <a:defRPr sz="24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p23"/>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1">
  <p:cSld name="Section">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26"/>
          <p:cNvSpPr txBox="1">
            <a:spLocks noGrp="1"/>
          </p:cNvSpPr>
          <p:nvPr>
            <p:ph type="title"/>
          </p:nvPr>
        </p:nvSpPr>
        <p:spPr>
          <a:xfrm>
            <a:off x="729095" y="1376316"/>
            <a:ext cx="7886700" cy="295800"/>
          </a:xfrm>
          <a:prstGeom prst="rect">
            <a:avLst/>
          </a:prstGeom>
          <a:noFill/>
          <a:ln>
            <a:noFill/>
          </a:ln>
        </p:spPr>
        <p:txBody>
          <a:bodyPr spcFirstLastPara="1" wrap="square" lIns="68575" tIns="34275" rIns="68575" bIns="34275" anchor="t" anchorCtr="0">
            <a:noAutofit/>
          </a:bodyPr>
          <a:lstStyle>
            <a:lvl1pPr lvl="0" algn="r">
              <a:lnSpc>
                <a:spcPct val="90000"/>
              </a:lnSpc>
              <a:spcBef>
                <a:spcPts val="0"/>
              </a:spcBef>
              <a:spcAft>
                <a:spcPts val="0"/>
              </a:spcAft>
              <a:buClr>
                <a:schemeClr val="dk1"/>
              </a:buClr>
              <a:buSzPts val="2400"/>
              <a:buFont typeface="Arial"/>
              <a:buNone/>
              <a:defRPr sz="24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26"/>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2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4" name="Google Shape;24;p2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5" name="Google Shape;25;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8" name="Google Shape;2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2" name="Google Shape;3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3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6" name="Google Shape;36;p3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 name="Google Shape;40;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7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2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8" name="Google Shape;6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69" name="Google Shape;6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70" name="Google Shape;7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
          <p:cNvSpPr txBox="1">
            <a:spLocks noGrp="1"/>
          </p:cNvSpPr>
          <p:nvPr>
            <p:ph type="ctrTitle"/>
          </p:nvPr>
        </p:nvSpPr>
        <p:spPr>
          <a:xfrm>
            <a:off x="1143000" y="2308141"/>
            <a:ext cx="6858000" cy="379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1600"/>
              <a:buFont typeface="Arial"/>
              <a:buNone/>
            </a:pPr>
            <a:r>
              <a:rPr lang="en" sz="1800" dirty="0">
                <a:solidFill>
                  <a:srgbClr val="1C4587"/>
                </a:solidFill>
              </a:rPr>
              <a:t>Payment Model Workgroup</a:t>
            </a:r>
            <a:endParaRPr sz="1800" dirty="0"/>
          </a:p>
        </p:txBody>
      </p:sp>
      <p:sp>
        <p:nvSpPr>
          <p:cNvPr id="130" name="Google Shape;130;p1"/>
          <p:cNvSpPr txBox="1">
            <a:spLocks noGrp="1"/>
          </p:cNvSpPr>
          <p:nvPr>
            <p:ph type="subTitle" idx="1"/>
          </p:nvPr>
        </p:nvSpPr>
        <p:spPr>
          <a:xfrm>
            <a:off x="1143000" y="2663373"/>
            <a:ext cx="6858000" cy="308400"/>
          </a:xfrm>
          <a:prstGeom prst="rect">
            <a:avLst/>
          </a:prstGeom>
          <a:noFill/>
          <a:ln>
            <a:noFill/>
          </a:ln>
        </p:spPr>
        <p:txBody>
          <a:bodyPr spcFirstLastPara="1" wrap="square" lIns="68575" tIns="34275" rIns="68575" bIns="34275" anchor="b" anchorCtr="0">
            <a:noAutofit/>
          </a:bodyPr>
          <a:lstStyle/>
          <a:p>
            <a:pPr marL="12700" lvl="0" indent="-12700" algn="l" rtl="0">
              <a:lnSpc>
                <a:spcPct val="90000"/>
              </a:lnSpc>
              <a:spcBef>
                <a:spcPts val="800"/>
              </a:spcBef>
              <a:spcAft>
                <a:spcPts val="0"/>
              </a:spcAft>
              <a:buClr>
                <a:schemeClr val="dk1"/>
              </a:buClr>
              <a:buSzPts val="1700"/>
              <a:buNone/>
            </a:pPr>
            <a:r>
              <a:rPr lang="en" dirty="0">
                <a:solidFill>
                  <a:schemeClr val="accent1">
                    <a:lumMod val="50000"/>
                  </a:schemeClr>
                </a:solidFill>
              </a:rPr>
              <a:t>April 3,2024</a:t>
            </a:r>
            <a:endParaRPr dirty="0">
              <a:solidFill>
                <a:schemeClr val="accent1">
                  <a:lumMod val="50000"/>
                </a:schemeClr>
              </a:solidFill>
            </a:endParaRPr>
          </a:p>
        </p:txBody>
      </p:sp>
      <p:sp>
        <p:nvSpPr>
          <p:cNvPr id="131" name="Google Shape;131;p1"/>
          <p:cNvSpPr txBox="1">
            <a:spLocks noGrp="1"/>
          </p:cNvSpPr>
          <p:nvPr>
            <p:ph type="sldNum" idx="4294967295"/>
          </p:nvPr>
        </p:nvSpPr>
        <p:spPr>
          <a:xfrm>
            <a:off x="8710613" y="4660106"/>
            <a:ext cx="4335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276BA99-5AE7-6326-8A7B-FF4AE4590B49}"/>
              </a:ext>
            </a:extLst>
          </p:cNvPr>
          <p:cNvSpPr>
            <a:spLocks noGrp="1"/>
          </p:cNvSpPr>
          <p:nvPr>
            <p:ph type="body" idx="1"/>
          </p:nvPr>
        </p:nvSpPr>
        <p:spPr>
          <a:xfrm>
            <a:off x="4504156" y="780798"/>
            <a:ext cx="4224990" cy="3622324"/>
          </a:xfrm>
        </p:spPr>
        <p:txBody>
          <a:bodyPr>
            <a:normAutofit fontScale="85000" lnSpcReduction="20000"/>
          </a:bodyPr>
          <a:lstStyle/>
          <a:p>
            <a:r>
              <a:rPr lang="en-US" dirty="0"/>
              <a:t>Varying projections are used for National hospital and non-hospital and Maryland non-hospital.  Maryland hospital is based on all-payer update factor (same for all projection scenarios).</a:t>
            </a:r>
          </a:p>
          <a:p>
            <a:r>
              <a:rPr lang="en-US" dirty="0"/>
              <a:t>Actual results considerably exceed all scenarios</a:t>
            </a:r>
          </a:p>
          <a:p>
            <a:r>
              <a:rPr lang="en-US" dirty="0"/>
              <a:t>Scenarios were developed based on those used in prior year</a:t>
            </a:r>
          </a:p>
          <a:p>
            <a:r>
              <a:rPr lang="en-US" dirty="0"/>
              <a:t>Assuming they have similar drivers Maryland and National non-hospital use parallel assumptions applied to their specific history (which will include Maryland shifting dynamics).</a:t>
            </a:r>
          </a:p>
        </p:txBody>
      </p:sp>
      <p:sp>
        <p:nvSpPr>
          <p:cNvPr id="3" name="Title 2">
            <a:extLst>
              <a:ext uri="{FF2B5EF4-FFF2-40B4-BE49-F238E27FC236}">
                <a16:creationId xmlns:a16="http://schemas.microsoft.com/office/drawing/2014/main" id="{502513A8-0733-CA09-E286-4A1961AEF924}"/>
              </a:ext>
            </a:extLst>
          </p:cNvPr>
          <p:cNvSpPr>
            <a:spLocks noGrp="1"/>
          </p:cNvSpPr>
          <p:nvPr>
            <p:ph type="title"/>
          </p:nvPr>
        </p:nvSpPr>
        <p:spPr/>
        <p:txBody>
          <a:bodyPr/>
          <a:lstStyle/>
          <a:p>
            <a:r>
              <a:rPr lang="en-US" dirty="0"/>
              <a:t>Recap of Projection Scenarios used in FY24 Update Factors</a:t>
            </a:r>
          </a:p>
        </p:txBody>
      </p:sp>
      <p:pic>
        <p:nvPicPr>
          <p:cNvPr id="2" name="Picture 1">
            <a:extLst>
              <a:ext uri="{FF2B5EF4-FFF2-40B4-BE49-F238E27FC236}">
                <a16:creationId xmlns:a16="http://schemas.microsoft.com/office/drawing/2014/main" id="{84AD094D-80F8-EABF-21F1-45C0BF6766D9}"/>
              </a:ext>
            </a:extLst>
          </p:cNvPr>
          <p:cNvPicPr>
            <a:picLocks noChangeAspect="1"/>
          </p:cNvPicPr>
          <p:nvPr/>
        </p:nvPicPr>
        <p:blipFill>
          <a:blip r:embed="rId2"/>
          <a:stretch>
            <a:fillRect/>
          </a:stretch>
        </p:blipFill>
        <p:spPr>
          <a:xfrm>
            <a:off x="594126" y="711490"/>
            <a:ext cx="3485203" cy="4089110"/>
          </a:xfrm>
          <a:prstGeom prst="rect">
            <a:avLst/>
          </a:prstGeom>
        </p:spPr>
      </p:pic>
    </p:spTree>
    <p:extLst>
      <p:ext uri="{BB962C8B-B14F-4D97-AF65-F5344CB8AC3E}">
        <p14:creationId xmlns:p14="http://schemas.microsoft.com/office/powerpoint/2010/main" val="2129280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276BA99-5AE7-6326-8A7B-FF4AE4590B49}"/>
              </a:ext>
            </a:extLst>
          </p:cNvPr>
          <p:cNvSpPr>
            <a:spLocks noGrp="1"/>
          </p:cNvSpPr>
          <p:nvPr>
            <p:ph type="body" idx="1"/>
          </p:nvPr>
        </p:nvSpPr>
        <p:spPr>
          <a:xfrm>
            <a:off x="6316020" y="760588"/>
            <a:ext cx="2327525" cy="3622324"/>
          </a:xfrm>
        </p:spPr>
        <p:txBody>
          <a:bodyPr>
            <a:normAutofit fontScale="77500" lnSpcReduction="20000"/>
          </a:bodyPr>
          <a:lstStyle/>
          <a:p>
            <a:r>
              <a:rPr lang="en-US" dirty="0"/>
              <a:t>Largest driver of variance is that  MD hospital results exceed expectation.</a:t>
            </a:r>
          </a:p>
          <a:p>
            <a:r>
              <a:rPr lang="en-US" dirty="0"/>
              <a:t>National and Maryland non-hospital trends were within the projection corridor.</a:t>
            </a:r>
          </a:p>
          <a:p>
            <a:r>
              <a:rPr lang="en-US" dirty="0"/>
              <a:t>While estimate of Maryland non-hospital trends was low this was offset by an equivalent error in national non-hospital.</a:t>
            </a:r>
          </a:p>
        </p:txBody>
      </p:sp>
      <p:sp>
        <p:nvSpPr>
          <p:cNvPr id="3" name="Title 2">
            <a:extLst>
              <a:ext uri="{FF2B5EF4-FFF2-40B4-BE49-F238E27FC236}">
                <a16:creationId xmlns:a16="http://schemas.microsoft.com/office/drawing/2014/main" id="{502513A8-0733-CA09-E286-4A1961AEF924}"/>
              </a:ext>
            </a:extLst>
          </p:cNvPr>
          <p:cNvSpPr>
            <a:spLocks noGrp="1"/>
          </p:cNvSpPr>
          <p:nvPr>
            <p:ph type="title"/>
          </p:nvPr>
        </p:nvSpPr>
        <p:spPr/>
        <p:txBody>
          <a:bodyPr/>
          <a:lstStyle/>
          <a:p>
            <a:r>
              <a:rPr lang="en-US" dirty="0"/>
              <a:t>Drivers of Variation in Scenarios</a:t>
            </a:r>
          </a:p>
        </p:txBody>
      </p:sp>
      <p:sp>
        <p:nvSpPr>
          <p:cNvPr id="6" name="Text Placeholder 4">
            <a:extLst>
              <a:ext uri="{FF2B5EF4-FFF2-40B4-BE49-F238E27FC236}">
                <a16:creationId xmlns:a16="http://schemas.microsoft.com/office/drawing/2014/main" id="{299B3940-00BD-4D97-677C-C0669A7B3729}"/>
              </a:ext>
            </a:extLst>
          </p:cNvPr>
          <p:cNvSpPr txBox="1">
            <a:spLocks/>
          </p:cNvSpPr>
          <p:nvPr/>
        </p:nvSpPr>
        <p:spPr>
          <a:xfrm>
            <a:off x="195653" y="4690997"/>
            <a:ext cx="6483850" cy="29436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23850" algn="l" rtl="0">
              <a:lnSpc>
                <a:spcPct val="114000"/>
              </a:lnSpc>
              <a:spcBef>
                <a:spcPts val="800"/>
              </a:spcBef>
              <a:spcAft>
                <a:spcPts val="0"/>
              </a:spcAft>
              <a:buClr>
                <a:schemeClr val="dk1"/>
              </a:buClr>
              <a:buSzPts val="1500"/>
              <a:buFont typeface="Arial"/>
              <a:buChar char="•"/>
              <a:defRPr sz="1800" b="0" i="0" u="none" strike="noStrike" cap="none">
                <a:solidFill>
                  <a:schemeClr val="dk1"/>
                </a:solidFill>
                <a:latin typeface="Arial"/>
                <a:ea typeface="Arial"/>
                <a:cs typeface="Arial"/>
                <a:sym typeface="Arial"/>
              </a:defRPr>
            </a:lvl1pPr>
            <a:lvl2pPr marL="914400" marR="0" lvl="1" indent="-317500" algn="l" rtl="0">
              <a:lnSpc>
                <a:spcPct val="114000"/>
              </a:lnSpc>
              <a:spcBef>
                <a:spcPts val="400"/>
              </a:spcBef>
              <a:spcAft>
                <a:spcPts val="0"/>
              </a:spcAft>
              <a:buClr>
                <a:srgbClr val="0066CC"/>
              </a:buClr>
              <a:buSzPts val="1400"/>
              <a:buFont typeface="Arial"/>
              <a:buChar char="•"/>
              <a:defRPr sz="1400" b="0" i="0" u="none" strike="noStrike" cap="none">
                <a:solidFill>
                  <a:srgbClr val="0066CC"/>
                </a:solidFill>
                <a:latin typeface="Arial"/>
                <a:ea typeface="Arial"/>
                <a:cs typeface="Arial"/>
                <a:sym typeface="Arial"/>
              </a:defRPr>
            </a:lvl2pPr>
            <a:lvl3pPr marL="1371600" marR="0" lvl="2" indent="-317500" algn="l" rtl="0">
              <a:lnSpc>
                <a:spcPct val="114000"/>
              </a:lnSpc>
              <a:spcBef>
                <a:spcPts val="400"/>
              </a:spcBef>
              <a:spcAft>
                <a:spcPts val="0"/>
              </a:spcAft>
              <a:buClr>
                <a:srgbClr val="0066CC"/>
              </a:buClr>
              <a:buSzPts val="1400"/>
              <a:buFont typeface="Arial"/>
              <a:buChar char="•"/>
              <a:defRPr sz="1400" b="0" i="0" u="none" strike="noStrike" cap="none">
                <a:solidFill>
                  <a:srgbClr val="0066CC"/>
                </a:solidFill>
                <a:latin typeface="Arial"/>
                <a:ea typeface="Arial"/>
                <a:cs typeface="Arial"/>
                <a:sym typeface="Arial"/>
              </a:defRPr>
            </a:lvl3pPr>
            <a:lvl4pPr marL="1828800" marR="0" lvl="3" indent="-317500" algn="l" rtl="0">
              <a:lnSpc>
                <a:spcPct val="114000"/>
              </a:lnSpc>
              <a:spcBef>
                <a:spcPts val="400"/>
              </a:spcBef>
              <a:spcAft>
                <a:spcPts val="0"/>
              </a:spcAft>
              <a:buClr>
                <a:srgbClr val="0066CC"/>
              </a:buClr>
              <a:buSzPts val="1400"/>
              <a:buFont typeface="Arial"/>
              <a:buChar char="•"/>
              <a:defRPr sz="1400" b="0" i="0" u="none" strike="noStrike" cap="none">
                <a:solidFill>
                  <a:srgbClr val="0066CC"/>
                </a:solidFill>
                <a:latin typeface="Arial"/>
                <a:ea typeface="Arial"/>
                <a:cs typeface="Arial"/>
                <a:sym typeface="Arial"/>
              </a:defRPr>
            </a:lvl4pPr>
            <a:lvl5pPr marL="2286000" marR="0" lvl="4" indent="-317500" algn="l" rtl="0">
              <a:lnSpc>
                <a:spcPct val="114000"/>
              </a:lnSpc>
              <a:spcBef>
                <a:spcPts val="400"/>
              </a:spcBef>
              <a:spcAft>
                <a:spcPts val="0"/>
              </a:spcAft>
              <a:buClr>
                <a:srgbClr val="0066CC"/>
              </a:buClr>
              <a:buSzPts val="1400"/>
              <a:buFont typeface="Arial"/>
              <a:buChar char="•"/>
              <a:defRPr sz="1400" b="0" i="0" u="none" strike="noStrike" cap="none">
                <a:solidFill>
                  <a:srgbClr val="0066CC"/>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228600" indent="-95250">
              <a:buSzPct val="100000"/>
              <a:buFont typeface="+mj-lt"/>
              <a:buAutoNum type="arabicPeriod"/>
            </a:pPr>
            <a:r>
              <a:rPr lang="en-US" sz="800" dirty="0"/>
              <a:t>Compares to $524 on Projected CY24 Starting Point slide, amount is slightly different due to different method of estimating December 2023 results.</a:t>
            </a:r>
          </a:p>
        </p:txBody>
      </p:sp>
      <p:pic>
        <p:nvPicPr>
          <p:cNvPr id="8" name="Picture 7">
            <a:extLst>
              <a:ext uri="{FF2B5EF4-FFF2-40B4-BE49-F238E27FC236}">
                <a16:creationId xmlns:a16="http://schemas.microsoft.com/office/drawing/2014/main" id="{D646CE72-2298-E431-FA95-15564E45F025}"/>
              </a:ext>
            </a:extLst>
          </p:cNvPr>
          <p:cNvPicPr>
            <a:picLocks noChangeAspect="1"/>
          </p:cNvPicPr>
          <p:nvPr/>
        </p:nvPicPr>
        <p:blipFill>
          <a:blip r:embed="rId2"/>
          <a:stretch>
            <a:fillRect/>
          </a:stretch>
        </p:blipFill>
        <p:spPr>
          <a:xfrm>
            <a:off x="244780" y="824318"/>
            <a:ext cx="6028364" cy="3558594"/>
          </a:xfrm>
          <a:prstGeom prst="rect">
            <a:avLst/>
          </a:prstGeom>
        </p:spPr>
      </p:pic>
    </p:spTree>
    <p:extLst>
      <p:ext uri="{BB962C8B-B14F-4D97-AF65-F5344CB8AC3E}">
        <p14:creationId xmlns:p14="http://schemas.microsoft.com/office/powerpoint/2010/main" val="638427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476D01-1A11-4A37-7EDA-0010AEDEBAEE}"/>
              </a:ext>
            </a:extLst>
          </p:cNvPr>
          <p:cNvSpPr>
            <a:spLocks noGrp="1"/>
          </p:cNvSpPr>
          <p:nvPr>
            <p:ph type="body" idx="1"/>
          </p:nvPr>
        </p:nvSpPr>
        <p:spPr>
          <a:xfrm>
            <a:off x="728663" y="850106"/>
            <a:ext cx="7886700" cy="3945952"/>
          </a:xfrm>
        </p:spPr>
        <p:txBody>
          <a:bodyPr>
            <a:normAutofit/>
          </a:bodyPr>
          <a:lstStyle/>
          <a:p>
            <a:r>
              <a:rPr lang="en-US" dirty="0"/>
              <a:t>Projections operated effectively </a:t>
            </a:r>
            <a:r>
              <a:rPr lang="en-US"/>
              <a:t>for National </a:t>
            </a:r>
            <a:r>
              <a:rPr lang="en-US" dirty="0"/>
              <a:t>and Maryland non-hospital; Staff intends to retain a similar set </a:t>
            </a:r>
            <a:r>
              <a:rPr lang="en-US"/>
              <a:t>of scenarios for FY25.</a:t>
            </a:r>
            <a:endParaRPr lang="en-US" dirty="0"/>
          </a:p>
          <a:p>
            <a:r>
              <a:rPr lang="en-US" dirty="0"/>
              <a:t>Staff continue to analyze the variance in the Maryland Hospital bucket:</a:t>
            </a:r>
          </a:p>
          <a:p>
            <a:pPr lvl="1"/>
            <a:r>
              <a:rPr lang="en-US" dirty="0"/>
              <a:t>That general assumption that Medicare experience would follow the all-payer update factor did not hold.</a:t>
            </a:r>
          </a:p>
          <a:p>
            <a:pPr lvl="1"/>
            <a:r>
              <a:rPr lang="en-US" dirty="0"/>
              <a:t>Actual all-payer GBR change matches that anticipated in the update factor projections (within 0.2%).</a:t>
            </a:r>
          </a:p>
          <a:p>
            <a:pPr lvl="1"/>
            <a:r>
              <a:rPr lang="en-US" dirty="0"/>
              <a:t>Calculating a Medicare specific update based on Medicare revenue share at each hospital yields a 0.1% higher Medicare specific update factor, and therefore does not explain the gap.</a:t>
            </a:r>
          </a:p>
          <a:p>
            <a:pPr lvl="1"/>
            <a:r>
              <a:rPr lang="en-US" dirty="0"/>
              <a:t>If the total GBR change equals that which was anticipated, then the unexpected decrease in Medicare hospital spending must reflect a shift between payers.  </a:t>
            </a:r>
          </a:p>
        </p:txBody>
      </p:sp>
      <p:sp>
        <p:nvSpPr>
          <p:cNvPr id="3" name="Title 2">
            <a:extLst>
              <a:ext uri="{FF2B5EF4-FFF2-40B4-BE49-F238E27FC236}">
                <a16:creationId xmlns:a16="http://schemas.microsoft.com/office/drawing/2014/main" id="{05533B96-E58F-31E5-9158-30C36B97C71A}"/>
              </a:ext>
            </a:extLst>
          </p:cNvPr>
          <p:cNvSpPr>
            <a:spLocks noGrp="1"/>
          </p:cNvSpPr>
          <p:nvPr>
            <p:ph type="title"/>
          </p:nvPr>
        </p:nvSpPr>
        <p:spPr/>
        <p:txBody>
          <a:bodyPr/>
          <a:lstStyle/>
          <a:p>
            <a:r>
              <a:rPr lang="en-US" dirty="0"/>
              <a:t>Implications for 2025 Update Factor</a:t>
            </a:r>
          </a:p>
        </p:txBody>
      </p:sp>
    </p:spTree>
    <p:extLst>
      <p:ext uri="{BB962C8B-B14F-4D97-AF65-F5344CB8AC3E}">
        <p14:creationId xmlns:p14="http://schemas.microsoft.com/office/powerpoint/2010/main" val="3753553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7"/>
          <p:cNvSpPr txBox="1">
            <a:spLocks noGrp="1"/>
          </p:cNvSpPr>
          <p:nvPr>
            <p:ph type="title"/>
          </p:nvPr>
        </p:nvSpPr>
        <p:spPr>
          <a:xfrm>
            <a:off x="862013" y="1996160"/>
            <a:ext cx="7886700" cy="295800"/>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0"/>
              </a:spcBef>
              <a:spcAft>
                <a:spcPts val="0"/>
              </a:spcAft>
              <a:buClr>
                <a:schemeClr val="dk1"/>
              </a:buClr>
              <a:buSzPts val="2400"/>
              <a:buFont typeface="Arial"/>
              <a:buNone/>
            </a:pPr>
            <a:r>
              <a:rPr lang="en" sz="2000" dirty="0">
                <a:solidFill>
                  <a:schemeClr val="bg2">
                    <a:lumMod val="75000"/>
                    <a:lumOff val="25000"/>
                  </a:schemeClr>
                </a:solidFill>
                <a:latin typeface="Arial" panose="020B0604020202020204" pitchFamily="34" charset="0"/>
                <a:ea typeface="Calibri"/>
                <a:cs typeface="Arial" panose="020B0604020202020204" pitchFamily="34" charset="0"/>
                <a:sym typeface="Calibri"/>
              </a:rPr>
              <a:t>High-Cost Drug Spending </a:t>
            </a:r>
            <a:endParaRPr sz="2000" dirty="0">
              <a:solidFill>
                <a:schemeClr val="bg2">
                  <a:lumMod val="75000"/>
                  <a:lumOff val="25000"/>
                </a:schemeClr>
              </a:solidFill>
              <a:latin typeface="Arial" panose="020B0604020202020204" pitchFamily="34" charset="0"/>
              <a:ea typeface="Calibri"/>
              <a:cs typeface="Arial" panose="020B0604020202020204" pitchFamily="34" charset="0"/>
              <a:sym typeface="Calibri"/>
            </a:endParaRPr>
          </a:p>
        </p:txBody>
      </p:sp>
      <p:sp>
        <p:nvSpPr>
          <p:cNvPr id="159" name="Google Shape;159;p57"/>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524F17-F39F-BCE9-211A-BB2EDC389986}"/>
              </a:ext>
            </a:extLst>
          </p:cNvPr>
          <p:cNvSpPr>
            <a:spLocks noGrp="1"/>
          </p:cNvSpPr>
          <p:nvPr>
            <p:ph type="body" idx="1"/>
          </p:nvPr>
        </p:nvSpPr>
        <p:spPr/>
        <p:txBody>
          <a:bodyPr>
            <a:normAutofit fontScale="92500" lnSpcReduction="20000"/>
          </a:bodyPr>
          <a:lstStyle/>
          <a:p>
            <a:r>
              <a:rPr lang="en-US" dirty="0"/>
              <a:t>Instituted in 2016 to provide funding for high cost drugs outside of the normal GBR mechanisms	</a:t>
            </a:r>
          </a:p>
          <a:p>
            <a:pPr lvl="1"/>
            <a:r>
              <a:rPr lang="en-US" dirty="0"/>
              <a:t>Uses the exemption in the TCOC contract that allows some funding on other than a population-based approach</a:t>
            </a:r>
          </a:p>
          <a:p>
            <a:pPr lvl="1"/>
            <a:r>
              <a:rPr lang="en-US" dirty="0"/>
              <a:t>2019 HSCRC moved to a fixed statewide drug list that is updated annually on specified criteria (previously it was on hospital specific criteria)</a:t>
            </a:r>
          </a:p>
          <a:p>
            <a:r>
              <a:rPr lang="en-US" dirty="0"/>
              <a:t>Two major funding arms for designated high-cost drugs:</a:t>
            </a:r>
          </a:p>
          <a:p>
            <a:pPr lvl="2"/>
            <a:r>
              <a:rPr lang="en-US" dirty="0"/>
              <a:t>50% funding on all changes in volume at a drug level, either at ASP or 340-B depending on the hospital</a:t>
            </a:r>
          </a:p>
          <a:p>
            <a:pPr lvl="2"/>
            <a:r>
              <a:rPr lang="en-US" dirty="0"/>
              <a:t>Differential inflation in update factor for drug price inflation (backed out of total inflation funding at a statewide level)</a:t>
            </a:r>
          </a:p>
          <a:p>
            <a:pPr lvl="3"/>
            <a:r>
              <a:rPr lang="en-US" dirty="0"/>
              <a:t>Net neutral to the state, will move funding between hospitals</a:t>
            </a:r>
          </a:p>
          <a:p>
            <a:pPr lvl="3"/>
            <a:r>
              <a:rPr lang="en-US" dirty="0"/>
              <a:t>Inflation amount set annually based on evaluation of historic data</a:t>
            </a:r>
          </a:p>
          <a:p>
            <a:pPr lvl="3"/>
            <a:r>
              <a:rPr lang="en-US" dirty="0"/>
              <a:t>Both price increases and mix shifts are considered</a:t>
            </a:r>
          </a:p>
        </p:txBody>
      </p:sp>
      <p:sp>
        <p:nvSpPr>
          <p:cNvPr id="3" name="Title 2">
            <a:extLst>
              <a:ext uri="{FF2B5EF4-FFF2-40B4-BE49-F238E27FC236}">
                <a16:creationId xmlns:a16="http://schemas.microsoft.com/office/drawing/2014/main" id="{FFB5E24C-6F22-AED9-116B-68E45131A317}"/>
              </a:ext>
            </a:extLst>
          </p:cNvPr>
          <p:cNvSpPr>
            <a:spLocks noGrp="1"/>
          </p:cNvSpPr>
          <p:nvPr>
            <p:ph type="title"/>
          </p:nvPr>
        </p:nvSpPr>
        <p:spPr/>
        <p:txBody>
          <a:bodyPr/>
          <a:lstStyle/>
          <a:p>
            <a:r>
              <a:rPr lang="en-US" dirty="0"/>
              <a:t>High-Cost Drug (CDS-A) Policy Background</a:t>
            </a:r>
          </a:p>
        </p:txBody>
      </p:sp>
    </p:spTree>
    <p:extLst>
      <p:ext uri="{BB962C8B-B14F-4D97-AF65-F5344CB8AC3E}">
        <p14:creationId xmlns:p14="http://schemas.microsoft.com/office/powerpoint/2010/main" val="2439354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524F17-F39F-BCE9-211A-BB2EDC389986}"/>
              </a:ext>
            </a:extLst>
          </p:cNvPr>
          <p:cNvSpPr>
            <a:spLocks noGrp="1"/>
          </p:cNvSpPr>
          <p:nvPr>
            <p:ph type="body" idx="1"/>
          </p:nvPr>
        </p:nvSpPr>
        <p:spPr>
          <a:xfrm>
            <a:off x="728663" y="850106"/>
            <a:ext cx="7886700" cy="3593502"/>
          </a:xfrm>
        </p:spPr>
        <p:txBody>
          <a:bodyPr>
            <a:normAutofit fontScale="92500" lnSpcReduction="20000"/>
          </a:bodyPr>
          <a:lstStyle/>
          <a:p>
            <a:r>
              <a:rPr lang="en-US" dirty="0"/>
              <a:t>Policy with 50% volume funding and differential inflation was intended to compensate for drug costs without removing the incentives for hospitals to negotiate drug prices and effectively manage utilization in terms of drug selection and site of service selection.</a:t>
            </a:r>
          </a:p>
          <a:p>
            <a:r>
              <a:rPr lang="en-US" dirty="0"/>
              <a:t>“Winners and Losers” under the policy will vary based on an interplay of factors</a:t>
            </a:r>
          </a:p>
          <a:p>
            <a:pPr lvl="2"/>
            <a:r>
              <a:rPr lang="en-US" dirty="0"/>
              <a:t>Hospitals will benefit when they can negotiate favorable ASP prices but while prices are lower under 340-B hospitals have less flexibility to negotiate.</a:t>
            </a:r>
          </a:p>
          <a:p>
            <a:pPr lvl="2"/>
            <a:r>
              <a:rPr lang="en-US" dirty="0"/>
              <a:t>Hospitals will benefit by aggressively adopting lower cost alternatives and shifting site of service wherever clinically appropriate.</a:t>
            </a:r>
          </a:p>
          <a:p>
            <a:pPr lvl="2"/>
            <a:r>
              <a:rPr lang="en-US" dirty="0"/>
              <a:t>Hospitals will suffer when exposed to volume increases in expensive new drugs relative to their opportunity to offset in mature drugs.</a:t>
            </a:r>
          </a:p>
          <a:p>
            <a:r>
              <a:rPr lang="en-US" dirty="0"/>
              <a:t>Analysis of Medicare claims shows Maryland has a significant savings from Part B drugs.</a:t>
            </a:r>
          </a:p>
          <a:p>
            <a:pPr lvl="3"/>
            <a:endParaRPr lang="en-US" dirty="0"/>
          </a:p>
        </p:txBody>
      </p:sp>
      <p:sp>
        <p:nvSpPr>
          <p:cNvPr id="3" name="Title 2">
            <a:extLst>
              <a:ext uri="{FF2B5EF4-FFF2-40B4-BE49-F238E27FC236}">
                <a16:creationId xmlns:a16="http://schemas.microsoft.com/office/drawing/2014/main" id="{FFB5E24C-6F22-AED9-116B-68E45131A317}"/>
              </a:ext>
            </a:extLst>
          </p:cNvPr>
          <p:cNvSpPr>
            <a:spLocks noGrp="1"/>
          </p:cNvSpPr>
          <p:nvPr>
            <p:ph type="title"/>
          </p:nvPr>
        </p:nvSpPr>
        <p:spPr/>
        <p:txBody>
          <a:bodyPr/>
          <a:lstStyle/>
          <a:p>
            <a:r>
              <a:rPr lang="en-US" dirty="0"/>
              <a:t>Policy Impact</a:t>
            </a:r>
          </a:p>
        </p:txBody>
      </p:sp>
    </p:spTree>
    <p:extLst>
      <p:ext uri="{BB962C8B-B14F-4D97-AF65-F5344CB8AC3E}">
        <p14:creationId xmlns:p14="http://schemas.microsoft.com/office/powerpoint/2010/main" val="3057709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524F17-F39F-BCE9-211A-BB2EDC389986}"/>
              </a:ext>
            </a:extLst>
          </p:cNvPr>
          <p:cNvSpPr>
            <a:spLocks noGrp="1"/>
          </p:cNvSpPr>
          <p:nvPr>
            <p:ph type="body" idx="1"/>
          </p:nvPr>
        </p:nvSpPr>
        <p:spPr>
          <a:xfrm>
            <a:off x="449569" y="810948"/>
            <a:ext cx="7886700" cy="1418131"/>
          </a:xfrm>
        </p:spPr>
        <p:txBody>
          <a:bodyPr>
            <a:normAutofit/>
          </a:bodyPr>
          <a:lstStyle/>
          <a:p>
            <a:r>
              <a:rPr lang="en-US" dirty="0"/>
              <a:t>Proposing a 2.5% drug inflation factor for FY25 with 7.5% for academics</a:t>
            </a:r>
          </a:p>
          <a:p>
            <a:pPr lvl="1"/>
            <a:r>
              <a:rPr lang="en-US" dirty="0"/>
              <a:t>Recognize more recent trends but increase inflation slowly, waiting on actuals to emerge, as was done when the inflation came down</a:t>
            </a:r>
          </a:p>
          <a:p>
            <a:pPr lvl="1"/>
            <a:r>
              <a:rPr lang="en-US" dirty="0"/>
              <a:t>Academic differential based on much higher trends in recent years.</a:t>
            </a:r>
          </a:p>
          <a:p>
            <a:endParaRPr lang="en-US" dirty="0"/>
          </a:p>
        </p:txBody>
      </p:sp>
      <p:sp>
        <p:nvSpPr>
          <p:cNvPr id="3" name="Title 2">
            <a:extLst>
              <a:ext uri="{FF2B5EF4-FFF2-40B4-BE49-F238E27FC236}">
                <a16:creationId xmlns:a16="http://schemas.microsoft.com/office/drawing/2014/main" id="{FFB5E24C-6F22-AED9-116B-68E45131A317}"/>
              </a:ext>
            </a:extLst>
          </p:cNvPr>
          <p:cNvSpPr>
            <a:spLocks noGrp="1"/>
          </p:cNvSpPr>
          <p:nvPr>
            <p:ph type="title"/>
          </p:nvPr>
        </p:nvSpPr>
        <p:spPr/>
        <p:txBody>
          <a:bodyPr/>
          <a:lstStyle/>
          <a:p>
            <a:r>
              <a:rPr lang="en-US" dirty="0"/>
              <a:t>Proposed FY2025 Inflation Factors</a:t>
            </a:r>
          </a:p>
        </p:txBody>
      </p:sp>
      <p:graphicFrame>
        <p:nvGraphicFramePr>
          <p:cNvPr id="5" name="Table 4">
            <a:extLst>
              <a:ext uri="{FF2B5EF4-FFF2-40B4-BE49-F238E27FC236}">
                <a16:creationId xmlns:a16="http://schemas.microsoft.com/office/drawing/2014/main" id="{44144277-11B2-DC31-3BCE-3812714A9F0F}"/>
              </a:ext>
            </a:extLst>
          </p:cNvPr>
          <p:cNvGraphicFramePr>
            <a:graphicFrameLocks noGrp="1"/>
          </p:cNvGraphicFramePr>
          <p:nvPr>
            <p:extLst>
              <p:ext uri="{D42A27DB-BD31-4B8C-83A1-F6EECF244321}">
                <p14:modId xmlns:p14="http://schemas.microsoft.com/office/powerpoint/2010/main" val="3589687179"/>
              </p:ext>
            </p:extLst>
          </p:nvPr>
        </p:nvGraphicFramePr>
        <p:xfrm>
          <a:off x="510372" y="2328537"/>
          <a:ext cx="6694493" cy="1722495"/>
        </p:xfrm>
        <a:graphic>
          <a:graphicData uri="http://schemas.openxmlformats.org/drawingml/2006/table">
            <a:tbl>
              <a:tblPr firstRow="1" bandRow="1">
                <a:tableStyleId>{5C22544A-7EE6-4342-B048-85BDC9FD1C3A}</a:tableStyleId>
              </a:tblPr>
              <a:tblGrid>
                <a:gridCol w="1972018">
                  <a:extLst>
                    <a:ext uri="{9D8B030D-6E8A-4147-A177-3AD203B41FA5}">
                      <a16:colId xmlns:a16="http://schemas.microsoft.com/office/drawing/2014/main" val="3442655464"/>
                    </a:ext>
                  </a:extLst>
                </a:gridCol>
                <a:gridCol w="944495">
                  <a:extLst>
                    <a:ext uri="{9D8B030D-6E8A-4147-A177-3AD203B41FA5}">
                      <a16:colId xmlns:a16="http://schemas.microsoft.com/office/drawing/2014/main" val="1598985932"/>
                    </a:ext>
                  </a:extLst>
                </a:gridCol>
                <a:gridCol w="944495">
                  <a:extLst>
                    <a:ext uri="{9D8B030D-6E8A-4147-A177-3AD203B41FA5}">
                      <a16:colId xmlns:a16="http://schemas.microsoft.com/office/drawing/2014/main" val="2160388390"/>
                    </a:ext>
                  </a:extLst>
                </a:gridCol>
                <a:gridCol w="944495">
                  <a:extLst>
                    <a:ext uri="{9D8B030D-6E8A-4147-A177-3AD203B41FA5}">
                      <a16:colId xmlns:a16="http://schemas.microsoft.com/office/drawing/2014/main" val="2539612794"/>
                    </a:ext>
                  </a:extLst>
                </a:gridCol>
                <a:gridCol w="944495">
                  <a:extLst>
                    <a:ext uri="{9D8B030D-6E8A-4147-A177-3AD203B41FA5}">
                      <a16:colId xmlns:a16="http://schemas.microsoft.com/office/drawing/2014/main" val="3749331859"/>
                    </a:ext>
                  </a:extLst>
                </a:gridCol>
                <a:gridCol w="944495">
                  <a:extLst>
                    <a:ext uri="{9D8B030D-6E8A-4147-A177-3AD203B41FA5}">
                      <a16:colId xmlns:a16="http://schemas.microsoft.com/office/drawing/2014/main" val="3360179231"/>
                    </a:ext>
                  </a:extLst>
                </a:gridCol>
              </a:tblGrid>
              <a:tr h="366466">
                <a:tc>
                  <a:txBody>
                    <a:bodyPr/>
                    <a:lstStyle/>
                    <a:p>
                      <a:pPr algn="r" fontAlgn="b"/>
                      <a:r>
                        <a:rPr lang="en-US" sz="1000" b="0" i="0" u="none" strike="noStrike" dirty="0">
                          <a:solidFill>
                            <a:schemeClr val="bg1"/>
                          </a:solidFill>
                          <a:effectLst/>
                          <a:latin typeface="+mn-lt"/>
                        </a:rPr>
                        <a:t>Trend To--</a:t>
                      </a:r>
                    </a:p>
                  </a:txBody>
                  <a:tcPr marL="3810" marR="3810" marT="3810" marB="0" anchor="ctr">
                    <a:lnB w="38100" cmpd="sng">
                      <a:noFill/>
                    </a:lnB>
                  </a:tcPr>
                </a:tc>
                <a:tc>
                  <a:txBody>
                    <a:bodyPr/>
                    <a:lstStyle/>
                    <a:p>
                      <a:pPr algn="ctr" fontAlgn="b"/>
                      <a:r>
                        <a:rPr lang="en-US" sz="1000" b="0" i="0" u="none" strike="noStrike" dirty="0">
                          <a:solidFill>
                            <a:schemeClr val="bg1"/>
                          </a:solidFill>
                          <a:effectLst/>
                          <a:latin typeface="+mj-lt"/>
                        </a:rPr>
                        <a:t>FY21</a:t>
                      </a:r>
                    </a:p>
                  </a:txBody>
                  <a:tcPr marL="3810" marR="3810" marT="3810" marB="0" anchor="ctr">
                    <a:lnB w="38100" cmpd="sng">
                      <a:noFill/>
                    </a:lnB>
                  </a:tcPr>
                </a:tc>
                <a:tc>
                  <a:txBody>
                    <a:bodyPr/>
                    <a:lstStyle/>
                    <a:p>
                      <a:pPr algn="ctr" fontAlgn="b"/>
                      <a:r>
                        <a:rPr lang="en-US" sz="1000" b="0" i="0" u="none" strike="noStrike" dirty="0">
                          <a:solidFill>
                            <a:schemeClr val="bg1"/>
                          </a:solidFill>
                          <a:effectLst/>
                          <a:latin typeface="+mj-lt"/>
                        </a:rPr>
                        <a:t>FY22</a:t>
                      </a:r>
                    </a:p>
                  </a:txBody>
                  <a:tcPr marL="3810" marR="3810" marT="3810" marB="0" anchor="ctr">
                    <a:lnB w="38100" cmpd="sng">
                      <a:noFill/>
                    </a:lnB>
                  </a:tcPr>
                </a:tc>
                <a:tc>
                  <a:txBody>
                    <a:bodyPr/>
                    <a:lstStyle/>
                    <a:p>
                      <a:pPr algn="ctr" fontAlgn="b"/>
                      <a:r>
                        <a:rPr lang="en-US" sz="1000" b="0" i="0" u="none" strike="noStrike" dirty="0">
                          <a:solidFill>
                            <a:schemeClr val="bg1"/>
                          </a:solidFill>
                          <a:effectLst/>
                          <a:latin typeface="+mj-lt"/>
                        </a:rPr>
                        <a:t>FY23</a:t>
                      </a:r>
                    </a:p>
                  </a:txBody>
                  <a:tcPr marL="3810" marR="3810" marT="3810" marB="0" anchor="ctr">
                    <a:lnB w="38100" cmpd="sng">
                      <a:noFill/>
                    </a:lnB>
                  </a:tcPr>
                </a:tc>
                <a:tc>
                  <a:txBody>
                    <a:bodyPr/>
                    <a:lstStyle/>
                    <a:p>
                      <a:pPr algn="ctr" fontAlgn="b"/>
                      <a:r>
                        <a:rPr lang="en-US" sz="1000" b="0" i="0" u="none" strike="noStrike" dirty="0">
                          <a:solidFill>
                            <a:schemeClr val="bg1"/>
                          </a:solidFill>
                          <a:effectLst/>
                          <a:latin typeface="+mj-lt"/>
                        </a:rPr>
                        <a:t>FY24</a:t>
                      </a:r>
                    </a:p>
                  </a:txBody>
                  <a:tcPr marL="3810" marR="3810" marT="3810" marB="0" anchor="ctr">
                    <a:lnB w="38100" cmpd="sng">
                      <a:noFill/>
                    </a:lnB>
                  </a:tcPr>
                </a:tc>
                <a:tc>
                  <a:txBody>
                    <a:bodyPr/>
                    <a:lstStyle/>
                    <a:p>
                      <a:pPr algn="ctr" fontAlgn="b"/>
                      <a:r>
                        <a:rPr lang="en-US" sz="1000" b="0" i="0" u="none" strike="noStrike" dirty="0">
                          <a:solidFill>
                            <a:schemeClr val="bg1"/>
                          </a:solidFill>
                          <a:effectLst/>
                          <a:latin typeface="+mj-lt"/>
                        </a:rPr>
                        <a:t>FY25</a:t>
                      </a:r>
                    </a:p>
                  </a:txBody>
                  <a:tcPr marL="3810" marR="3810" marT="3810" marB="0" anchor="ctr">
                    <a:lnB w="38100" cmpd="sng">
                      <a:noFill/>
                    </a:lnB>
                  </a:tcPr>
                </a:tc>
                <a:extLst>
                  <a:ext uri="{0D108BD9-81ED-4DB2-BD59-A6C34878D82A}">
                    <a16:rowId xmlns:a16="http://schemas.microsoft.com/office/drawing/2014/main" val="1691547744"/>
                  </a:ext>
                </a:extLst>
              </a:tr>
              <a:tr h="268868">
                <a:tc>
                  <a:txBody>
                    <a:bodyPr/>
                    <a:lstStyle/>
                    <a:p>
                      <a:pPr algn="l" fontAlgn="b"/>
                      <a:r>
                        <a:rPr lang="en-US" sz="1050" b="0" i="0" u="none" strike="noStrike" dirty="0">
                          <a:solidFill>
                            <a:srgbClr val="000000"/>
                          </a:solidFill>
                          <a:effectLst/>
                          <a:latin typeface="+mn-lt"/>
                        </a:rPr>
                        <a:t>Actual State Price Trend</a:t>
                      </a:r>
                    </a:p>
                  </a:txBody>
                  <a:tcPr marT="381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mn-lt"/>
                        </a:rPr>
                        <a:t>0.4%</a:t>
                      </a:r>
                    </a:p>
                  </a:txBody>
                  <a:tcPr marT="381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mn-lt"/>
                        </a:rPr>
                        <a:t>1.7%</a:t>
                      </a:r>
                    </a:p>
                  </a:txBody>
                  <a:tcPr marT="381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mn-lt"/>
                        </a:rPr>
                        <a:t>3.4%</a:t>
                      </a:r>
                    </a:p>
                  </a:txBody>
                  <a:tcPr marT="3810" marB="0"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US" sz="1050" b="0" i="0" u="none" strike="noStrike" dirty="0">
                        <a:solidFill>
                          <a:srgbClr val="000000"/>
                        </a:solidFill>
                        <a:effectLst/>
                        <a:latin typeface="+mn-lt"/>
                      </a:endParaRPr>
                    </a:p>
                  </a:txBody>
                  <a:tcPr marT="3810" marB="0"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US" sz="1050" b="0" i="0" u="none" strike="noStrike" dirty="0">
                        <a:solidFill>
                          <a:srgbClr val="000000"/>
                        </a:solidFill>
                        <a:effectLst/>
                        <a:latin typeface="+mn-lt"/>
                      </a:endParaRPr>
                    </a:p>
                  </a:txBody>
                  <a:tcPr marT="3810" marB="0"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4298606"/>
                  </a:ext>
                </a:extLst>
              </a:tr>
              <a:tr h="254437">
                <a:tc>
                  <a:txBody>
                    <a:bodyPr/>
                    <a:lstStyle/>
                    <a:p>
                      <a:pPr algn="l" fontAlgn="b"/>
                      <a:r>
                        <a:rPr lang="en-US" sz="1050" b="0" i="0" u="none" strike="noStrike" dirty="0">
                          <a:solidFill>
                            <a:srgbClr val="000000"/>
                          </a:solidFill>
                          <a:effectLst/>
                          <a:latin typeface="+mn-lt"/>
                        </a:rPr>
                        <a:t>Actual Academic Price Trend</a:t>
                      </a:r>
                    </a:p>
                  </a:txBody>
                  <a:tcPr marT="381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mn-lt"/>
                        </a:rPr>
                        <a:t>-0.4%</a:t>
                      </a:r>
                    </a:p>
                  </a:txBody>
                  <a:tcPr marT="381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mn-lt"/>
                        </a:rPr>
                        <a:t>4.9%</a:t>
                      </a:r>
                    </a:p>
                  </a:txBody>
                  <a:tcPr marT="381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mn-lt"/>
                        </a:rPr>
                        <a:t>9.3%</a:t>
                      </a:r>
                    </a:p>
                  </a:txBody>
                  <a:tcPr marT="381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rgbClr val="000000"/>
                        </a:solidFill>
                        <a:effectLst/>
                        <a:latin typeface="+mn-lt"/>
                      </a:endParaRPr>
                    </a:p>
                  </a:txBody>
                  <a:tcPr marT="381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rgbClr val="000000"/>
                        </a:solidFill>
                        <a:effectLst/>
                        <a:latin typeface="+mn-lt"/>
                      </a:endParaRPr>
                    </a:p>
                  </a:txBody>
                  <a:tcPr marT="381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5543504"/>
                  </a:ext>
                </a:extLst>
              </a:tr>
              <a:tr h="254437">
                <a:tc>
                  <a:txBody>
                    <a:bodyPr/>
                    <a:lstStyle/>
                    <a:p>
                      <a:pPr algn="l" fontAlgn="b"/>
                      <a:endParaRPr lang="en-US" sz="1050" b="0" i="0" u="none" strike="noStrike" dirty="0">
                        <a:solidFill>
                          <a:srgbClr val="000000"/>
                        </a:solidFill>
                        <a:effectLst/>
                        <a:latin typeface="+mn-lt"/>
                      </a:endParaRPr>
                    </a:p>
                  </a:txBody>
                  <a:tcPr marT="381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rgbClr val="000000"/>
                        </a:solidFill>
                        <a:effectLst/>
                        <a:latin typeface="+mn-lt"/>
                      </a:endParaRPr>
                    </a:p>
                  </a:txBody>
                  <a:tcPr marL="3810" marR="3810" marT="381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rgbClr val="000000"/>
                        </a:solidFill>
                        <a:effectLst/>
                        <a:latin typeface="+mn-lt"/>
                      </a:endParaRPr>
                    </a:p>
                  </a:txBody>
                  <a:tcPr marL="3810" marR="3810" marT="381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rgbClr val="000000"/>
                        </a:solidFill>
                        <a:effectLst/>
                        <a:latin typeface="+mn-lt"/>
                      </a:endParaRPr>
                    </a:p>
                  </a:txBody>
                  <a:tcPr marL="3810" marR="3810" marT="3810"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endParaRPr lang="en-US" sz="1000" b="0" i="0" u="none" strike="noStrike" dirty="0">
                        <a:solidFill>
                          <a:srgbClr val="000000"/>
                        </a:solidFill>
                        <a:effectLst/>
                        <a:latin typeface="+mn-lt"/>
                      </a:endParaRPr>
                    </a:p>
                  </a:txBody>
                  <a:tcPr marL="3810" marR="3810" marT="3810"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4108610798"/>
                  </a:ext>
                </a:extLst>
              </a:tr>
              <a:tr h="254437">
                <a:tc>
                  <a:txBody>
                    <a:bodyPr/>
                    <a:lstStyle/>
                    <a:p>
                      <a:pPr algn="l" fontAlgn="b"/>
                      <a:r>
                        <a:rPr lang="en-US" sz="1050" b="0" i="0" u="none" strike="noStrike" dirty="0">
                          <a:solidFill>
                            <a:srgbClr val="000000"/>
                          </a:solidFill>
                          <a:effectLst/>
                          <a:latin typeface="+mn-lt"/>
                        </a:rPr>
                        <a:t>Funded in Inflation Factor</a:t>
                      </a:r>
                    </a:p>
                  </a:txBody>
                  <a:tcPr marT="381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mn-lt"/>
                        </a:rPr>
                        <a:t>6.0%</a:t>
                      </a:r>
                    </a:p>
                  </a:txBody>
                  <a:tcPr marT="381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mn-lt"/>
                        </a:rPr>
                        <a:t>6.0%</a:t>
                      </a:r>
                    </a:p>
                  </a:txBody>
                  <a:tcPr marT="381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mn-lt"/>
                        </a:rPr>
                        <a:t>1.0%</a:t>
                      </a:r>
                    </a:p>
                  </a:txBody>
                  <a:tcPr marT="381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mn-lt"/>
                        </a:rPr>
                        <a:t>0.0%</a:t>
                      </a:r>
                    </a:p>
                  </a:txBody>
                  <a:tcPr marT="381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FF0000"/>
                          </a:solidFill>
                          <a:effectLst/>
                          <a:latin typeface="+mn-lt"/>
                        </a:rPr>
                        <a:t>2.5%</a:t>
                      </a:r>
                    </a:p>
                  </a:txBody>
                  <a:tcPr marT="3810" marB="0" anchor="ctr">
                    <a:lnL>
                      <a:noFill/>
                    </a:lnL>
                    <a:noFill/>
                  </a:tcPr>
                </a:tc>
                <a:extLst>
                  <a:ext uri="{0D108BD9-81ED-4DB2-BD59-A6C34878D82A}">
                    <a16:rowId xmlns:a16="http://schemas.microsoft.com/office/drawing/2014/main" val="594906767"/>
                  </a:ext>
                </a:extLst>
              </a:tr>
              <a:tr h="254437">
                <a:tc>
                  <a:txBody>
                    <a:bodyPr/>
                    <a:lstStyle/>
                    <a:p>
                      <a:pPr algn="l" fontAlgn="b"/>
                      <a:r>
                        <a:rPr lang="en-US" sz="1050" b="0" i="0" u="none" strike="noStrike" dirty="0">
                          <a:solidFill>
                            <a:srgbClr val="000000"/>
                          </a:solidFill>
                          <a:effectLst/>
                          <a:latin typeface="+mn-lt"/>
                        </a:rPr>
                        <a:t>Academic Funding in Inflation Factor</a:t>
                      </a:r>
                    </a:p>
                  </a:txBody>
                  <a:tcPr marT="381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mn-lt"/>
                        </a:rPr>
                        <a:t>6.0%</a:t>
                      </a:r>
                    </a:p>
                  </a:txBody>
                  <a:tcPr marT="381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mn-lt"/>
                        </a:rPr>
                        <a:t>6.0%</a:t>
                      </a:r>
                    </a:p>
                  </a:txBody>
                  <a:tcPr marT="381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mn-lt"/>
                        </a:rPr>
                        <a:t>1.0%</a:t>
                      </a:r>
                    </a:p>
                  </a:txBody>
                  <a:tcPr marT="381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mn-lt"/>
                        </a:rPr>
                        <a:t>0.0%</a:t>
                      </a:r>
                    </a:p>
                  </a:txBody>
                  <a:tcPr marT="381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FF0000"/>
                          </a:solidFill>
                          <a:effectLst/>
                          <a:latin typeface="+mn-lt"/>
                        </a:rPr>
                        <a:t>7.5%</a:t>
                      </a:r>
                    </a:p>
                  </a:txBody>
                  <a:tcPr marT="3810" marB="0" anchor="ctr">
                    <a:lnL w="12700" cmpd="sng">
                      <a:noFill/>
                    </a:lnL>
                    <a:noFill/>
                  </a:tcPr>
                </a:tc>
                <a:extLst>
                  <a:ext uri="{0D108BD9-81ED-4DB2-BD59-A6C34878D82A}">
                    <a16:rowId xmlns:a16="http://schemas.microsoft.com/office/drawing/2014/main" val="3964254214"/>
                  </a:ext>
                </a:extLst>
              </a:tr>
            </a:tbl>
          </a:graphicData>
        </a:graphic>
      </p:graphicFrame>
    </p:spTree>
    <p:extLst>
      <p:ext uri="{BB962C8B-B14F-4D97-AF65-F5344CB8AC3E}">
        <p14:creationId xmlns:p14="http://schemas.microsoft.com/office/powerpoint/2010/main" val="2220490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524F17-F39F-BCE9-211A-BB2EDC389986}"/>
              </a:ext>
            </a:extLst>
          </p:cNvPr>
          <p:cNvSpPr>
            <a:spLocks noGrp="1"/>
          </p:cNvSpPr>
          <p:nvPr>
            <p:ph type="body" idx="1"/>
          </p:nvPr>
        </p:nvSpPr>
        <p:spPr>
          <a:xfrm>
            <a:off x="449569" y="810948"/>
            <a:ext cx="7886700" cy="3798630"/>
          </a:xfrm>
        </p:spPr>
        <p:txBody>
          <a:bodyPr>
            <a:normAutofit fontScale="85000" lnSpcReduction="10000"/>
          </a:bodyPr>
          <a:lstStyle/>
          <a:p>
            <a:r>
              <a:rPr lang="en-US" dirty="0"/>
              <a:t>Accelerate funding of CDS-A by applying estimated CDS-A funding on July 1 of each year versus mid year.</a:t>
            </a:r>
          </a:p>
          <a:p>
            <a:pPr lvl="1"/>
            <a:r>
              <a:rPr lang="en-US" dirty="0"/>
              <a:t>July 1 update would be based on current </a:t>
            </a:r>
            <a:r>
              <a:rPr lang="en-US" dirty="0" err="1"/>
              <a:t>casemix</a:t>
            </a:r>
            <a:r>
              <a:rPr lang="en-US" dirty="0"/>
              <a:t> reporting for the prior December 31st year end and most recent </a:t>
            </a:r>
            <a:r>
              <a:rPr lang="en-US" sz="1600" dirty="0"/>
              <a:t>ASP</a:t>
            </a:r>
            <a:r>
              <a:rPr lang="en-US" dirty="0"/>
              <a:t> and 340b pricing available.  No manual adjustment will be permitted.</a:t>
            </a:r>
          </a:p>
          <a:p>
            <a:pPr lvl="1"/>
            <a:r>
              <a:rPr lang="en-US" dirty="0"/>
              <a:t>True up on January 1</a:t>
            </a:r>
            <a:r>
              <a:rPr lang="en-US" baseline="30000" dirty="0"/>
              <a:t>st</a:t>
            </a:r>
            <a:r>
              <a:rPr lang="en-US" dirty="0"/>
              <a:t> under normal audit process    </a:t>
            </a:r>
          </a:p>
          <a:p>
            <a:pPr lvl="1"/>
            <a:r>
              <a:rPr lang="en-US" dirty="0"/>
              <a:t>Audit amounts will be final regardless of impact/accuracy of interim funding</a:t>
            </a:r>
          </a:p>
          <a:p>
            <a:pPr lvl="1"/>
            <a:r>
              <a:rPr lang="en-US" dirty="0"/>
              <a:t>A report will be added to CRS to support the interim funding amount</a:t>
            </a:r>
          </a:p>
          <a:p>
            <a:pPr lvl="1"/>
            <a:endParaRPr lang="en-US" dirty="0"/>
          </a:p>
          <a:p>
            <a:r>
              <a:rPr lang="en-US" dirty="0"/>
              <a:t>Identify “super” tier of CDS-A drugs that will be funded on a 100% cost basis (ASP or 340-B as appropriate)</a:t>
            </a:r>
          </a:p>
          <a:p>
            <a:pPr lvl="1"/>
            <a:r>
              <a:rPr lang="en-US" dirty="0"/>
              <a:t>Funding will be trued up every January 1st. Drugs will not receive any inflation.</a:t>
            </a:r>
          </a:p>
          <a:p>
            <a:pPr lvl="1"/>
            <a:r>
              <a:rPr lang="en-US" dirty="0"/>
              <a:t>If drugs drop out of the super tier they would be defunded at 100% and refunded under normal CDS-A policies.</a:t>
            </a:r>
          </a:p>
          <a:p>
            <a:r>
              <a:rPr lang="en-US" dirty="0"/>
              <a:t>A more comprehensive redesign of the policy may be merited.</a:t>
            </a:r>
          </a:p>
          <a:p>
            <a:endParaRPr lang="en-US" dirty="0"/>
          </a:p>
        </p:txBody>
      </p:sp>
      <p:sp>
        <p:nvSpPr>
          <p:cNvPr id="3" name="Title 2">
            <a:extLst>
              <a:ext uri="{FF2B5EF4-FFF2-40B4-BE49-F238E27FC236}">
                <a16:creationId xmlns:a16="http://schemas.microsoft.com/office/drawing/2014/main" id="{FFB5E24C-6F22-AED9-116B-68E45131A317}"/>
              </a:ext>
            </a:extLst>
          </p:cNvPr>
          <p:cNvSpPr>
            <a:spLocks noGrp="1"/>
          </p:cNvSpPr>
          <p:nvPr>
            <p:ph type="title"/>
          </p:nvPr>
        </p:nvSpPr>
        <p:spPr/>
        <p:txBody>
          <a:bodyPr/>
          <a:lstStyle/>
          <a:p>
            <a:r>
              <a:rPr lang="en-US" dirty="0"/>
              <a:t>Proposed CDS-A Policy Revisions</a:t>
            </a:r>
          </a:p>
        </p:txBody>
      </p:sp>
    </p:spTree>
    <p:extLst>
      <p:ext uri="{BB962C8B-B14F-4D97-AF65-F5344CB8AC3E}">
        <p14:creationId xmlns:p14="http://schemas.microsoft.com/office/powerpoint/2010/main" val="3229640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4"/>
          <p:cNvPicPr preferRelativeResize="0"/>
          <p:nvPr/>
        </p:nvPicPr>
        <p:blipFill rotWithShape="1">
          <a:blip r:embed="rId3">
            <a:alphaModFix/>
          </a:blip>
          <a:srcRect/>
          <a:stretch/>
        </p:blipFill>
        <p:spPr>
          <a:xfrm>
            <a:off x="452620" y="420297"/>
            <a:ext cx="3114019" cy="609001"/>
          </a:xfrm>
          <a:prstGeom prst="rect">
            <a:avLst/>
          </a:prstGeom>
          <a:noFill/>
          <a:ln>
            <a:noFill/>
          </a:ln>
        </p:spPr>
      </p:pic>
      <p:pic>
        <p:nvPicPr>
          <p:cNvPr id="137" name="Google Shape;137;p4"/>
          <p:cNvPicPr preferRelativeResize="0"/>
          <p:nvPr/>
        </p:nvPicPr>
        <p:blipFill>
          <a:blip r:embed="rId4">
            <a:alphaModFix/>
          </a:blip>
          <a:stretch>
            <a:fillRect/>
          </a:stretch>
        </p:blipFill>
        <p:spPr>
          <a:xfrm>
            <a:off x="593650" y="1219523"/>
            <a:ext cx="7501594" cy="38094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
          <p:cNvSpPr txBox="1">
            <a:spLocks noGrp="1"/>
          </p:cNvSpPr>
          <p:nvPr>
            <p:ph type="title"/>
          </p:nvPr>
        </p:nvSpPr>
        <p:spPr>
          <a:xfrm>
            <a:off x="747713" y="2100935"/>
            <a:ext cx="7886700" cy="295800"/>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0"/>
              </a:spcBef>
              <a:spcAft>
                <a:spcPts val="0"/>
              </a:spcAft>
              <a:buClr>
                <a:schemeClr val="dk1"/>
              </a:buClr>
              <a:buSzPts val="2400"/>
              <a:buFont typeface="Arial"/>
              <a:buNone/>
            </a:pPr>
            <a:r>
              <a:rPr lang="en" sz="2000" dirty="0">
                <a:solidFill>
                  <a:schemeClr val="tx1"/>
                </a:solidFill>
                <a:latin typeface="Arial" panose="020B0604020202020204" pitchFamily="34" charset="0"/>
                <a:ea typeface="Calibri"/>
                <a:cs typeface="Arial" panose="020B0604020202020204" pitchFamily="34" charset="0"/>
                <a:sym typeface="Calibri"/>
              </a:rPr>
              <a:t> Update Factor Review  </a:t>
            </a:r>
            <a:endParaRPr sz="2000" dirty="0">
              <a:solidFill>
                <a:schemeClr val="tx1"/>
              </a:solidFill>
              <a:latin typeface="Arial" panose="020B0604020202020204" pitchFamily="34" charset="0"/>
              <a:cs typeface="Arial" panose="020B0604020202020204" pitchFamily="34" charset="0"/>
            </a:endParaRPr>
          </a:p>
        </p:txBody>
      </p:sp>
      <p:sp>
        <p:nvSpPr>
          <p:cNvPr id="143" name="Google Shape;143;p2"/>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6" name="Picture 5">
            <a:extLst>
              <a:ext uri="{FF2B5EF4-FFF2-40B4-BE49-F238E27FC236}">
                <a16:creationId xmlns:a16="http://schemas.microsoft.com/office/drawing/2014/main" id="{3FDD4786-D0D5-BBEF-AC75-E60AE482D384}"/>
              </a:ext>
            </a:extLst>
          </p:cNvPr>
          <p:cNvPicPr>
            <a:picLocks noChangeAspect="1"/>
          </p:cNvPicPr>
          <p:nvPr/>
        </p:nvPicPr>
        <p:blipFill>
          <a:blip r:embed="rId3"/>
          <a:stretch>
            <a:fillRect/>
          </a:stretch>
        </p:blipFill>
        <p:spPr>
          <a:xfrm>
            <a:off x="237068" y="54187"/>
            <a:ext cx="8354906" cy="48327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B498-762E-B610-711A-6D18BFD731E9}"/>
              </a:ext>
            </a:extLst>
          </p:cNvPr>
          <p:cNvSpPr>
            <a:spLocks noGrp="1"/>
          </p:cNvSpPr>
          <p:nvPr>
            <p:ph type="title"/>
          </p:nvPr>
        </p:nvSpPr>
        <p:spPr/>
        <p:txBody>
          <a:bodyPr/>
          <a:lstStyle/>
          <a:p>
            <a:r>
              <a:rPr lang="en-US" dirty="0"/>
              <a:t>FY 2024 Update Factor Reconciliation</a:t>
            </a:r>
          </a:p>
        </p:txBody>
      </p:sp>
      <p:sp>
        <p:nvSpPr>
          <p:cNvPr id="3" name="Text Placeholder 2">
            <a:extLst>
              <a:ext uri="{FF2B5EF4-FFF2-40B4-BE49-F238E27FC236}">
                <a16:creationId xmlns:a16="http://schemas.microsoft.com/office/drawing/2014/main" id="{7E87D655-DC59-B05D-D145-2F2C76FAE937}"/>
              </a:ext>
            </a:extLst>
          </p:cNvPr>
          <p:cNvSpPr>
            <a:spLocks noGrp="1"/>
          </p:cNvSpPr>
          <p:nvPr>
            <p:ph type="body" idx="1"/>
          </p:nvPr>
        </p:nvSpPr>
        <p:spPr>
          <a:xfrm>
            <a:off x="457200" y="746567"/>
            <a:ext cx="8158163" cy="3773347"/>
          </a:xfrm>
        </p:spPr>
        <p:txBody>
          <a:bodyPr/>
          <a:lstStyle/>
          <a:p>
            <a:pPr marL="133350" indent="0">
              <a:buNone/>
            </a:pPr>
            <a:endParaRPr lang="en-US" dirty="0"/>
          </a:p>
        </p:txBody>
      </p:sp>
      <p:pic>
        <p:nvPicPr>
          <p:cNvPr id="9" name="Picture 8">
            <a:extLst>
              <a:ext uri="{FF2B5EF4-FFF2-40B4-BE49-F238E27FC236}">
                <a16:creationId xmlns:a16="http://schemas.microsoft.com/office/drawing/2014/main" id="{FFE1A3A4-6287-27E3-5747-12EA8BE4F4A4}"/>
              </a:ext>
            </a:extLst>
          </p:cNvPr>
          <p:cNvPicPr>
            <a:picLocks noChangeAspect="1"/>
          </p:cNvPicPr>
          <p:nvPr/>
        </p:nvPicPr>
        <p:blipFill>
          <a:blip r:embed="rId2"/>
          <a:stretch>
            <a:fillRect/>
          </a:stretch>
        </p:blipFill>
        <p:spPr>
          <a:xfrm>
            <a:off x="385763" y="746567"/>
            <a:ext cx="8229600" cy="3781361"/>
          </a:xfrm>
          <a:prstGeom prst="rect">
            <a:avLst/>
          </a:prstGeom>
        </p:spPr>
      </p:pic>
    </p:spTree>
    <p:extLst>
      <p:ext uri="{BB962C8B-B14F-4D97-AF65-F5344CB8AC3E}">
        <p14:creationId xmlns:p14="http://schemas.microsoft.com/office/powerpoint/2010/main" val="44507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6</a:t>
            </a:fld>
            <a:endParaRPr dirty="0"/>
          </a:p>
        </p:txBody>
      </p:sp>
      <p:sp>
        <p:nvSpPr>
          <p:cNvPr id="153" name="Google Shape;153;p7"/>
          <p:cNvSpPr txBox="1">
            <a:spLocks noGrp="1"/>
          </p:cNvSpPr>
          <p:nvPr>
            <p:ph type="title"/>
          </p:nvPr>
        </p:nvSpPr>
        <p:spPr>
          <a:xfrm>
            <a:off x="729095" y="2005314"/>
            <a:ext cx="7886700" cy="335666"/>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0"/>
              </a:spcBef>
              <a:spcAft>
                <a:spcPts val="0"/>
              </a:spcAft>
              <a:buClr>
                <a:schemeClr val="dk1"/>
              </a:buClr>
              <a:buSzPts val="2400"/>
              <a:buFont typeface="Arial"/>
              <a:buNone/>
            </a:pPr>
            <a:r>
              <a:rPr lang="en" sz="2000" dirty="0">
                <a:solidFill>
                  <a:schemeClr val="accent1">
                    <a:lumMod val="50000"/>
                  </a:schemeClr>
                </a:solidFill>
              </a:rPr>
              <a:t>Update on CY 2023 Savings </a:t>
            </a:r>
            <a:endParaRPr sz="2000" dirty="0">
              <a:solidFill>
                <a:schemeClr val="accent1">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US" smtClean="0">
                <a:solidFill>
                  <a:srgbClr val="003889"/>
                </a:solidFill>
              </a:rPr>
              <a:pPr/>
              <a:t>7</a:t>
            </a:fld>
            <a:endParaRPr lang="en-US" dirty="0">
              <a:solidFill>
                <a:srgbClr val="003889"/>
              </a:solidFill>
            </a:endParaRPr>
          </a:p>
        </p:txBody>
      </p:sp>
      <p:sp>
        <p:nvSpPr>
          <p:cNvPr id="11" name="Title 10">
            <a:extLst>
              <a:ext uri="{FF2B5EF4-FFF2-40B4-BE49-F238E27FC236}">
                <a16:creationId xmlns:a16="http://schemas.microsoft.com/office/drawing/2014/main" id="{167A6A4D-659B-4B14-AE7D-DB70C1081DA2}"/>
              </a:ext>
            </a:extLst>
          </p:cNvPr>
          <p:cNvSpPr>
            <a:spLocks noGrp="1"/>
          </p:cNvSpPr>
          <p:nvPr>
            <p:ph type="title"/>
          </p:nvPr>
        </p:nvSpPr>
        <p:spPr/>
        <p:txBody>
          <a:bodyPr/>
          <a:lstStyle/>
          <a:p>
            <a:r>
              <a:rPr lang="en-US" dirty="0">
                <a:solidFill>
                  <a:schemeClr val="accent1">
                    <a:lumMod val="50000"/>
                  </a:schemeClr>
                </a:solidFill>
              </a:rPr>
              <a:t>Medicare Total Cost of Care Payments per Capita</a:t>
            </a:r>
          </a:p>
        </p:txBody>
      </p:sp>
      <p:sp>
        <p:nvSpPr>
          <p:cNvPr id="12" name="Rectangle 11">
            <a:extLst>
              <a:ext uri="{FF2B5EF4-FFF2-40B4-BE49-F238E27FC236}">
                <a16:creationId xmlns:a16="http://schemas.microsoft.com/office/drawing/2014/main" id="{3C3B3069-8720-4AC6-2A36-E85BE7C993ED}"/>
              </a:ext>
            </a:extLst>
          </p:cNvPr>
          <p:cNvSpPr/>
          <p:nvPr/>
        </p:nvSpPr>
        <p:spPr>
          <a:xfrm>
            <a:off x="606430" y="4751618"/>
            <a:ext cx="2594906" cy="273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solidFill>
                  <a:srgbClr val="FFFFFF"/>
                </a:solidFill>
              </a:rPr>
              <a:t>A negative number in parentheses represents dissavings</a:t>
            </a:r>
          </a:p>
        </p:txBody>
      </p:sp>
      <p:pic>
        <p:nvPicPr>
          <p:cNvPr id="3" name="Picture 2">
            <a:extLst>
              <a:ext uri="{FF2B5EF4-FFF2-40B4-BE49-F238E27FC236}">
                <a16:creationId xmlns:a16="http://schemas.microsoft.com/office/drawing/2014/main" id="{599A0657-7E41-4DE1-44E6-2D990D9173B1}"/>
              </a:ext>
            </a:extLst>
          </p:cNvPr>
          <p:cNvPicPr>
            <a:picLocks noChangeAspect="1"/>
          </p:cNvPicPr>
          <p:nvPr/>
        </p:nvPicPr>
        <p:blipFill rotWithShape="1">
          <a:blip r:embed="rId3"/>
          <a:srcRect l="1553" t="13894" r="9848" b="12188"/>
          <a:stretch/>
        </p:blipFill>
        <p:spPr>
          <a:xfrm>
            <a:off x="173182" y="670797"/>
            <a:ext cx="8101446" cy="3801907"/>
          </a:xfrm>
          <a:prstGeom prst="rect">
            <a:avLst/>
          </a:prstGeom>
        </p:spPr>
      </p:pic>
    </p:spTree>
    <p:extLst>
      <p:ext uri="{BB962C8B-B14F-4D97-AF65-F5344CB8AC3E}">
        <p14:creationId xmlns:p14="http://schemas.microsoft.com/office/powerpoint/2010/main" val="185769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5418DC-391D-F8F8-6597-A4FB07209940}"/>
              </a:ext>
            </a:extLst>
          </p:cNvPr>
          <p:cNvSpPr>
            <a:spLocks noGrp="1"/>
          </p:cNvSpPr>
          <p:nvPr>
            <p:ph type="body" idx="1"/>
          </p:nvPr>
        </p:nvSpPr>
        <p:spPr>
          <a:xfrm>
            <a:off x="576264" y="2967203"/>
            <a:ext cx="7886700" cy="1627341"/>
          </a:xfrm>
        </p:spPr>
        <p:txBody>
          <a:bodyPr>
            <a:normAutofit fontScale="85000" lnSpcReduction="10000"/>
          </a:bodyPr>
          <a:lstStyle/>
          <a:p>
            <a:r>
              <a:rPr lang="en-US" dirty="0"/>
              <a:t>2023 shown through November to avoid double counting MPA reversal that will occur in December and is reflected 2024 adjustments.  Potential variances:</a:t>
            </a:r>
          </a:p>
          <a:p>
            <a:pPr lvl="1"/>
            <a:r>
              <a:rPr lang="en-US" dirty="0"/>
              <a:t>Non-claims-based payments (NCBP) – see separate slide</a:t>
            </a:r>
          </a:p>
          <a:p>
            <a:pPr lvl="1"/>
            <a:r>
              <a:rPr lang="en-US" dirty="0" err="1"/>
              <a:t>Clawbacks</a:t>
            </a:r>
            <a:r>
              <a:rPr lang="en-US" dirty="0"/>
              <a:t> on MDPCP higher than estimated ~$20 M upside</a:t>
            </a:r>
          </a:p>
          <a:p>
            <a:pPr lvl="1"/>
            <a:r>
              <a:rPr lang="en-US" dirty="0"/>
              <a:t>December 2023 results (aside from MPA reversal), may be slightly weaker than average bringing down 2023 results overall ($0 to $20 Million risk)</a:t>
            </a:r>
          </a:p>
          <a:p>
            <a:pPr lvl="1"/>
            <a:endParaRPr lang="en-US" dirty="0"/>
          </a:p>
        </p:txBody>
      </p:sp>
      <p:sp>
        <p:nvSpPr>
          <p:cNvPr id="2" name="Title 1">
            <a:extLst>
              <a:ext uri="{FF2B5EF4-FFF2-40B4-BE49-F238E27FC236}">
                <a16:creationId xmlns:a16="http://schemas.microsoft.com/office/drawing/2014/main" id="{FDC33349-9234-EEB2-5EDA-CBFFDA917E67}"/>
              </a:ext>
            </a:extLst>
          </p:cNvPr>
          <p:cNvSpPr>
            <a:spLocks noGrp="1"/>
          </p:cNvSpPr>
          <p:nvPr>
            <p:ph type="title"/>
          </p:nvPr>
        </p:nvSpPr>
        <p:spPr/>
        <p:txBody>
          <a:bodyPr/>
          <a:lstStyle/>
          <a:p>
            <a:r>
              <a:rPr lang="en-US" dirty="0"/>
              <a:t>Projected CY24 Starting Point</a:t>
            </a:r>
          </a:p>
        </p:txBody>
      </p:sp>
      <p:graphicFrame>
        <p:nvGraphicFramePr>
          <p:cNvPr id="3" name="Table 2">
            <a:extLst>
              <a:ext uri="{FF2B5EF4-FFF2-40B4-BE49-F238E27FC236}">
                <a16:creationId xmlns:a16="http://schemas.microsoft.com/office/drawing/2014/main" id="{2CC7AED2-4FBD-8790-F519-A28B7820F6E5}"/>
              </a:ext>
            </a:extLst>
          </p:cNvPr>
          <p:cNvGraphicFramePr>
            <a:graphicFrameLocks noGrp="1"/>
          </p:cNvGraphicFramePr>
          <p:nvPr>
            <p:extLst>
              <p:ext uri="{D42A27DB-BD31-4B8C-83A1-F6EECF244321}">
                <p14:modId xmlns:p14="http://schemas.microsoft.com/office/powerpoint/2010/main" val="2636056715"/>
              </p:ext>
            </p:extLst>
          </p:nvPr>
        </p:nvGraphicFramePr>
        <p:xfrm>
          <a:off x="245823" y="751250"/>
          <a:ext cx="8652353" cy="2273784"/>
        </p:xfrm>
        <a:graphic>
          <a:graphicData uri="http://schemas.openxmlformats.org/drawingml/2006/table">
            <a:tbl>
              <a:tblPr firstRow="1" lastRow="1" bandCol="1">
                <a:tableStyleId>{5C22544A-7EE6-4342-B048-85BDC9FD1C3A}</a:tableStyleId>
              </a:tblPr>
              <a:tblGrid>
                <a:gridCol w="2231953">
                  <a:extLst>
                    <a:ext uri="{9D8B030D-6E8A-4147-A177-3AD203B41FA5}">
                      <a16:colId xmlns:a16="http://schemas.microsoft.com/office/drawing/2014/main" val="3452471840"/>
                    </a:ext>
                  </a:extLst>
                </a:gridCol>
                <a:gridCol w="1284080">
                  <a:extLst>
                    <a:ext uri="{9D8B030D-6E8A-4147-A177-3AD203B41FA5}">
                      <a16:colId xmlns:a16="http://schemas.microsoft.com/office/drawing/2014/main" val="4081126063"/>
                    </a:ext>
                  </a:extLst>
                </a:gridCol>
                <a:gridCol w="1284080">
                  <a:extLst>
                    <a:ext uri="{9D8B030D-6E8A-4147-A177-3AD203B41FA5}">
                      <a16:colId xmlns:a16="http://schemas.microsoft.com/office/drawing/2014/main" val="3358808747"/>
                    </a:ext>
                  </a:extLst>
                </a:gridCol>
                <a:gridCol w="1284080">
                  <a:extLst>
                    <a:ext uri="{9D8B030D-6E8A-4147-A177-3AD203B41FA5}">
                      <a16:colId xmlns:a16="http://schemas.microsoft.com/office/drawing/2014/main" val="2639614634"/>
                    </a:ext>
                  </a:extLst>
                </a:gridCol>
                <a:gridCol w="1284080">
                  <a:extLst>
                    <a:ext uri="{9D8B030D-6E8A-4147-A177-3AD203B41FA5}">
                      <a16:colId xmlns:a16="http://schemas.microsoft.com/office/drawing/2014/main" val="1654580404"/>
                    </a:ext>
                  </a:extLst>
                </a:gridCol>
                <a:gridCol w="1284080">
                  <a:extLst>
                    <a:ext uri="{9D8B030D-6E8A-4147-A177-3AD203B41FA5}">
                      <a16:colId xmlns:a16="http://schemas.microsoft.com/office/drawing/2014/main" val="2838149537"/>
                    </a:ext>
                  </a:extLst>
                </a:gridCol>
              </a:tblGrid>
              <a:tr h="707876">
                <a:tc>
                  <a:txBody>
                    <a:bodyPr/>
                    <a:lstStyle/>
                    <a:p>
                      <a:pPr algn="l" fontAlgn="b"/>
                      <a:r>
                        <a:rPr lang="en-US" sz="1100" b="0" i="0" u="none" strike="noStrike" dirty="0">
                          <a:solidFill>
                            <a:schemeClr val="tx2"/>
                          </a:solidFill>
                          <a:effectLst/>
                          <a:latin typeface="Aptos Narrow" panose="020B0004020202020204" pitchFamily="34" charset="0"/>
                        </a:rPr>
                        <a:t>In millions</a:t>
                      </a:r>
                    </a:p>
                  </a:txBody>
                  <a:tcPr marT="0" marB="0" anchor="ctr"/>
                </a:tc>
                <a:tc>
                  <a:txBody>
                    <a:bodyPr/>
                    <a:lstStyle/>
                    <a:p>
                      <a:pPr algn="ctr" fontAlgn="b"/>
                      <a:r>
                        <a:rPr lang="en-US" sz="1100" b="0" i="0" u="none" strike="noStrike" dirty="0">
                          <a:solidFill>
                            <a:schemeClr val="tx2"/>
                          </a:solidFill>
                          <a:effectLst/>
                          <a:latin typeface="Aptos Narrow" panose="020B0004020202020204" pitchFamily="34" charset="0"/>
                        </a:rPr>
                        <a:t>Through 2022 </a:t>
                      </a:r>
                    </a:p>
                    <a:p>
                      <a:pPr algn="ctr" fontAlgn="b"/>
                      <a:r>
                        <a:rPr lang="en-US" sz="1100" b="0" i="0" u="none" strike="noStrike" dirty="0">
                          <a:solidFill>
                            <a:schemeClr val="tx2"/>
                          </a:solidFill>
                          <a:effectLst/>
                          <a:latin typeface="Aptos Narrow" panose="020B0004020202020204" pitchFamily="34" charset="0"/>
                        </a:rPr>
                        <a:t>(A)</a:t>
                      </a:r>
                    </a:p>
                  </a:txBody>
                  <a:tcPr marT="0" marB="0" anchor="ctr"/>
                </a:tc>
                <a:tc>
                  <a:txBody>
                    <a:bodyPr/>
                    <a:lstStyle/>
                    <a:p>
                      <a:pPr algn="ctr" fontAlgn="b"/>
                      <a:r>
                        <a:rPr lang="en-US" sz="1100" b="0" i="0" u="none" strike="noStrike" dirty="0">
                          <a:solidFill>
                            <a:schemeClr val="tx2"/>
                          </a:solidFill>
                          <a:effectLst/>
                          <a:latin typeface="Aptos Narrow" panose="020B0004020202020204" pitchFamily="34" charset="0"/>
                        </a:rPr>
                        <a:t>CY2023 Through November</a:t>
                      </a:r>
                    </a:p>
                    <a:p>
                      <a:pPr algn="ctr" fontAlgn="b"/>
                      <a:r>
                        <a:rPr lang="en-US" sz="1100" b="0" i="0" u="none" strike="noStrike" dirty="0">
                          <a:solidFill>
                            <a:schemeClr val="tx2"/>
                          </a:solidFill>
                          <a:effectLst/>
                          <a:latin typeface="Aptos Narrow" panose="020B0004020202020204" pitchFamily="34" charset="0"/>
                        </a:rPr>
                        <a:t>(B)</a:t>
                      </a:r>
                    </a:p>
                  </a:txBody>
                  <a:tcPr marT="0" marB="0" anchor="ctr"/>
                </a:tc>
                <a:tc>
                  <a:txBody>
                    <a:bodyPr/>
                    <a:lstStyle/>
                    <a:p>
                      <a:pPr algn="ctr" fontAlgn="b"/>
                      <a:r>
                        <a:rPr lang="en-US" sz="1100" b="0" i="0" u="none" strike="noStrike" dirty="0">
                          <a:solidFill>
                            <a:schemeClr val="tx2"/>
                          </a:solidFill>
                          <a:effectLst/>
                          <a:latin typeface="Aptos Narrow" panose="020B0004020202020204" pitchFamily="34" charset="0"/>
                        </a:rPr>
                        <a:t>Projected 2023 before MPA Savings Component Reversal (C=A+B)</a:t>
                      </a:r>
                    </a:p>
                  </a:txBody>
                  <a:tcPr marT="0" marB="0" anchor="ctr"/>
                </a:tc>
                <a:tc>
                  <a:txBody>
                    <a:bodyPr/>
                    <a:lstStyle/>
                    <a:p>
                      <a:pPr algn="ctr" fontAlgn="b"/>
                      <a:r>
                        <a:rPr lang="en-US" sz="1100" b="0" i="0" u="none" strike="noStrike" dirty="0">
                          <a:solidFill>
                            <a:schemeClr val="tx2"/>
                          </a:solidFill>
                          <a:effectLst/>
                          <a:latin typeface="Aptos Narrow" panose="020B0004020202020204" pitchFamily="34" charset="0"/>
                        </a:rPr>
                        <a:t>Adjustments for 2024</a:t>
                      </a:r>
                    </a:p>
                    <a:p>
                      <a:pPr algn="ctr" fontAlgn="b"/>
                      <a:r>
                        <a:rPr lang="en-US" sz="1100" b="0" i="0" u="none" strike="noStrike" dirty="0">
                          <a:solidFill>
                            <a:schemeClr val="tx2"/>
                          </a:solidFill>
                          <a:effectLst/>
                          <a:latin typeface="Aptos Narrow" panose="020B0004020202020204" pitchFamily="34" charset="0"/>
                        </a:rPr>
                        <a:t>(D)</a:t>
                      </a:r>
                    </a:p>
                  </a:txBody>
                  <a:tcPr marT="0" marB="0" anchor="ctr"/>
                </a:tc>
                <a:tc>
                  <a:txBody>
                    <a:bodyPr/>
                    <a:lstStyle/>
                    <a:p>
                      <a:pPr algn="ctr" fontAlgn="b"/>
                      <a:r>
                        <a:rPr lang="en-US" sz="1100" b="0" i="0" u="none" strike="noStrike" dirty="0">
                          <a:solidFill>
                            <a:schemeClr val="tx2"/>
                          </a:solidFill>
                          <a:effectLst/>
                          <a:latin typeface="Aptos Narrow" panose="020B0004020202020204" pitchFamily="34" charset="0"/>
                        </a:rPr>
                        <a:t>Projected 2024</a:t>
                      </a:r>
                    </a:p>
                    <a:p>
                      <a:pPr algn="ctr" fontAlgn="b"/>
                      <a:r>
                        <a:rPr lang="en-US" sz="1100" b="0" i="0" u="none" strike="noStrike" dirty="0">
                          <a:solidFill>
                            <a:schemeClr val="tx2"/>
                          </a:solidFill>
                          <a:effectLst/>
                          <a:latin typeface="Aptos Narrow" panose="020B0004020202020204" pitchFamily="34" charset="0"/>
                        </a:rPr>
                        <a:t>(E=C+D)</a:t>
                      </a:r>
                    </a:p>
                  </a:txBody>
                  <a:tcPr marT="0" marB="0" anchor="ctr"/>
                </a:tc>
                <a:extLst>
                  <a:ext uri="{0D108BD9-81ED-4DB2-BD59-A6C34878D82A}">
                    <a16:rowId xmlns:a16="http://schemas.microsoft.com/office/drawing/2014/main" val="2260399431"/>
                  </a:ext>
                </a:extLst>
              </a:tr>
              <a:tr h="391477">
                <a:tc>
                  <a:txBody>
                    <a:bodyPr/>
                    <a:lstStyle/>
                    <a:p>
                      <a:pPr algn="l" fontAlgn="b"/>
                      <a:r>
                        <a:rPr lang="en-US" sz="1100" b="0" i="0" u="none" strike="noStrike" dirty="0">
                          <a:solidFill>
                            <a:srgbClr val="000000"/>
                          </a:solidFill>
                          <a:effectLst/>
                          <a:latin typeface="Aptos Narrow" panose="020B0004020202020204" pitchFamily="34" charset="0"/>
                        </a:rPr>
                        <a:t>Claims Based Savings (including MDPCP and equivalent programs)</a:t>
                      </a:r>
                    </a:p>
                  </a:txBody>
                  <a:tcPr marT="0" marB="0" anchor="ctr">
                    <a:noFill/>
                  </a:tcPr>
                </a:tc>
                <a:tc>
                  <a:txBody>
                    <a:bodyPr/>
                    <a:lstStyle/>
                    <a:p>
                      <a:pPr algn="ctr" fontAlgn="b"/>
                      <a:r>
                        <a:rPr lang="en-US" sz="1100" b="0" i="0" u="none" strike="noStrike" dirty="0">
                          <a:solidFill>
                            <a:srgbClr val="000000"/>
                          </a:solidFill>
                          <a:effectLst/>
                          <a:latin typeface="Aptos Narrow" panose="020B0004020202020204" pitchFamily="34" charset="0"/>
                        </a:rPr>
                        <a:t>$162</a:t>
                      </a:r>
                    </a:p>
                  </a:txBody>
                  <a:tcPr marT="0" marB="0" anchor="ctr">
                    <a:noFill/>
                  </a:tcPr>
                </a:tc>
                <a:tc>
                  <a:txBody>
                    <a:bodyPr/>
                    <a:lstStyle/>
                    <a:p>
                      <a:pPr algn="ctr" fontAlgn="b"/>
                      <a:r>
                        <a:rPr lang="en-US" sz="1100" b="0" i="0" u="none" strike="noStrike" dirty="0">
                          <a:solidFill>
                            <a:srgbClr val="000000"/>
                          </a:solidFill>
                          <a:effectLst/>
                          <a:latin typeface="Aptos Narrow" panose="020B0004020202020204" pitchFamily="34" charset="0"/>
                        </a:rPr>
                        <a:t>$253</a:t>
                      </a:r>
                    </a:p>
                  </a:txBody>
                  <a:tcPr marT="0" marB="0" anchor="ctr">
                    <a:noFill/>
                  </a:tcPr>
                </a:tc>
                <a:tc>
                  <a:txBody>
                    <a:bodyPr/>
                    <a:lstStyle/>
                    <a:p>
                      <a:pPr algn="ctr" fontAlgn="b"/>
                      <a:r>
                        <a:rPr lang="en-US" sz="1100" b="0" i="0" u="none" strike="noStrike" dirty="0">
                          <a:solidFill>
                            <a:srgbClr val="000000"/>
                          </a:solidFill>
                          <a:effectLst/>
                          <a:latin typeface="Aptos Narrow" panose="020B0004020202020204" pitchFamily="34" charset="0"/>
                        </a:rPr>
                        <a:t>$415</a:t>
                      </a:r>
                    </a:p>
                  </a:txBody>
                  <a:tcPr marT="0" marB="0" anchor="ctr">
                    <a:noFill/>
                  </a:tcPr>
                </a:tc>
                <a:tc>
                  <a:txBody>
                    <a:bodyPr/>
                    <a:lstStyle/>
                    <a:p>
                      <a:pPr algn="ctr" fontAlgn="b"/>
                      <a:r>
                        <a:rPr lang="en-US" sz="1100" b="0" i="0" u="none" strike="noStrike" dirty="0">
                          <a:solidFill>
                            <a:srgbClr val="000000"/>
                          </a:solidFill>
                          <a:effectLst/>
                          <a:latin typeface="Aptos Narrow" panose="020B0004020202020204" pitchFamily="34" charset="0"/>
                        </a:rPr>
                        <a:t>($100)</a:t>
                      </a:r>
                    </a:p>
                  </a:txBody>
                  <a:tcPr marT="0" marB="0" anchor="ctr">
                    <a:noFill/>
                  </a:tcPr>
                </a:tc>
                <a:tc>
                  <a:txBody>
                    <a:bodyPr/>
                    <a:lstStyle/>
                    <a:p>
                      <a:pPr algn="ctr" fontAlgn="b"/>
                      <a:r>
                        <a:rPr lang="en-US" sz="1100" b="0" i="0" u="none" strike="noStrike" dirty="0">
                          <a:solidFill>
                            <a:srgbClr val="000000"/>
                          </a:solidFill>
                          <a:effectLst/>
                          <a:latin typeface="Aptos Narrow" panose="020B0004020202020204" pitchFamily="34" charset="0"/>
                        </a:rPr>
                        <a:t>$315 </a:t>
                      </a:r>
                    </a:p>
                  </a:txBody>
                  <a:tcPr marT="0" marB="0" anchor="ctr">
                    <a:noFill/>
                  </a:tcPr>
                </a:tc>
                <a:extLst>
                  <a:ext uri="{0D108BD9-81ED-4DB2-BD59-A6C34878D82A}">
                    <a16:rowId xmlns:a16="http://schemas.microsoft.com/office/drawing/2014/main" val="3871713635"/>
                  </a:ext>
                </a:extLst>
              </a:tr>
              <a:tr h="391477">
                <a:tc>
                  <a:txBody>
                    <a:bodyPr/>
                    <a:lstStyle/>
                    <a:p>
                      <a:pPr algn="l" fontAlgn="b"/>
                      <a:r>
                        <a:rPr lang="en-US" sz="1100" b="0" i="0" u="none" strike="noStrike" dirty="0">
                          <a:solidFill>
                            <a:srgbClr val="000000"/>
                          </a:solidFill>
                          <a:effectLst/>
                          <a:latin typeface="Aptos Narrow" panose="020B0004020202020204" pitchFamily="34" charset="0"/>
                        </a:rPr>
                        <a:t>Other Non-Claims Based Savings </a:t>
                      </a:r>
                    </a:p>
                  </a:txBody>
                  <a:tcPr marT="0" marB="0" anchor="ctr">
                    <a:noFill/>
                  </a:tcPr>
                </a:tc>
                <a:tc>
                  <a:txBody>
                    <a:bodyPr/>
                    <a:lstStyle/>
                    <a:p>
                      <a:pPr algn="ctr" fontAlgn="b"/>
                      <a:r>
                        <a:rPr lang="en-US" sz="1100" b="0" i="0" u="none" strike="noStrike" dirty="0">
                          <a:solidFill>
                            <a:srgbClr val="000000"/>
                          </a:solidFill>
                          <a:effectLst/>
                          <a:latin typeface="Aptos Narrow" panose="020B0004020202020204" pitchFamily="34" charset="0"/>
                        </a:rPr>
                        <a:t>95</a:t>
                      </a:r>
                    </a:p>
                  </a:txBody>
                  <a:tcPr marT="0" marB="0" anchor="ctr">
                    <a:noFill/>
                  </a:tcPr>
                </a:tc>
                <a:tc>
                  <a:txBody>
                    <a:bodyPr/>
                    <a:lstStyle/>
                    <a:p>
                      <a:pPr algn="ctr" fontAlgn="b"/>
                      <a:r>
                        <a:rPr lang="en-US" sz="1100" b="0" i="0" u="none" strike="noStrike" dirty="0">
                          <a:solidFill>
                            <a:srgbClr val="000000"/>
                          </a:solidFill>
                          <a:effectLst/>
                          <a:latin typeface="Aptos Narrow" panose="020B0004020202020204" pitchFamily="34" charset="0"/>
                        </a:rPr>
                        <a:t>0</a:t>
                      </a:r>
                    </a:p>
                  </a:txBody>
                  <a:tcPr marT="0" marB="0" anchor="ctr">
                    <a:noFill/>
                  </a:tcPr>
                </a:tc>
                <a:tc>
                  <a:txBody>
                    <a:bodyPr/>
                    <a:lstStyle/>
                    <a:p>
                      <a:pPr algn="ctr" fontAlgn="b"/>
                      <a:r>
                        <a:rPr lang="en-US" sz="1100" b="0" i="0" u="none" strike="noStrike" dirty="0">
                          <a:solidFill>
                            <a:srgbClr val="000000"/>
                          </a:solidFill>
                          <a:effectLst/>
                          <a:latin typeface="Aptos Narrow" panose="020B0004020202020204" pitchFamily="34" charset="0"/>
                        </a:rPr>
                        <a:t>95</a:t>
                      </a:r>
                    </a:p>
                  </a:txBody>
                  <a:tcPr marT="0" marB="0" anchor="ctr">
                    <a:noFill/>
                  </a:tcPr>
                </a:tc>
                <a:tc>
                  <a:txBody>
                    <a:bodyPr/>
                    <a:lstStyle/>
                    <a:p>
                      <a:pPr algn="ctr" fontAlgn="b"/>
                      <a:r>
                        <a:rPr lang="en-US" sz="1100" b="0" i="0" u="none" strike="noStrike" dirty="0">
                          <a:solidFill>
                            <a:srgbClr val="000000"/>
                          </a:solidFill>
                          <a:effectLst/>
                          <a:latin typeface="Aptos Narrow" panose="020B0004020202020204" pitchFamily="34" charset="0"/>
                        </a:rPr>
                        <a:t>0</a:t>
                      </a:r>
                    </a:p>
                  </a:txBody>
                  <a:tcPr marT="0" marB="0" anchor="ctr">
                    <a:noFill/>
                  </a:tcPr>
                </a:tc>
                <a:tc>
                  <a:txBody>
                    <a:bodyPr/>
                    <a:lstStyle/>
                    <a:p>
                      <a:pPr algn="ctr" fontAlgn="b"/>
                      <a:r>
                        <a:rPr lang="en-US" sz="1100" b="0" i="0" u="none" strike="noStrike" dirty="0">
                          <a:solidFill>
                            <a:srgbClr val="000000"/>
                          </a:solidFill>
                          <a:effectLst/>
                          <a:latin typeface="Aptos Narrow" panose="020B0004020202020204" pitchFamily="34" charset="0"/>
                        </a:rPr>
                        <a:t>95 </a:t>
                      </a:r>
                    </a:p>
                  </a:txBody>
                  <a:tcPr marT="0" marB="0" anchor="ctr">
                    <a:noFill/>
                  </a:tcPr>
                </a:tc>
                <a:extLst>
                  <a:ext uri="{0D108BD9-81ED-4DB2-BD59-A6C34878D82A}">
                    <a16:rowId xmlns:a16="http://schemas.microsoft.com/office/drawing/2014/main" val="1619002304"/>
                  </a:ext>
                </a:extLst>
              </a:tr>
              <a:tr h="391477">
                <a:tc>
                  <a:txBody>
                    <a:bodyPr/>
                    <a:lstStyle/>
                    <a:p>
                      <a:pPr algn="l" fontAlgn="b"/>
                      <a:r>
                        <a:rPr lang="en-US" sz="1100" b="0" i="0" u="none" strike="noStrike" dirty="0">
                          <a:solidFill>
                            <a:srgbClr val="000000"/>
                          </a:solidFill>
                          <a:effectLst/>
                          <a:latin typeface="Aptos Narrow" panose="020B0004020202020204" pitchFamily="34" charset="0"/>
                        </a:rPr>
                        <a:t>Part C Savings (1)</a:t>
                      </a:r>
                    </a:p>
                  </a:txBody>
                  <a:tcPr marT="0" marB="0" anchor="ctr">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ptos Narrow" panose="020B0004020202020204" pitchFamily="34" charset="0"/>
                        </a:rPr>
                        <a:t>12 </a:t>
                      </a:r>
                    </a:p>
                  </a:txBody>
                  <a:tcPr marT="0" marB="0" anchor="ctr">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ptos Narrow" panose="020B0004020202020204" pitchFamily="34" charset="0"/>
                        </a:rPr>
                        <a:t>1</a:t>
                      </a:r>
                    </a:p>
                  </a:txBody>
                  <a:tcPr marT="0" marB="0" anchor="ctr">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ptos Narrow" panose="020B0004020202020204" pitchFamily="34" charset="0"/>
                        </a:rPr>
                        <a:t>13 </a:t>
                      </a:r>
                    </a:p>
                  </a:txBody>
                  <a:tcPr marT="0" marB="0" anchor="ctr">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ptos Narrow" panose="020B0004020202020204" pitchFamily="34" charset="0"/>
                        </a:rPr>
                        <a:t>(4)</a:t>
                      </a:r>
                    </a:p>
                  </a:txBody>
                  <a:tcPr marT="0" marB="0" anchor="ctr">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ptos Narrow" panose="020B0004020202020204" pitchFamily="34" charset="0"/>
                        </a:rPr>
                        <a:t>9</a:t>
                      </a:r>
                    </a:p>
                  </a:txBody>
                  <a:tcPr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3085052"/>
                  </a:ext>
                </a:extLst>
              </a:tr>
              <a:tr h="391477">
                <a:tc>
                  <a:txBody>
                    <a:bodyPr/>
                    <a:lstStyle/>
                    <a:p>
                      <a:pPr algn="l" fontAlgn="b"/>
                      <a:r>
                        <a:rPr lang="en-US" sz="1100" b="0" i="0" u="none" strike="noStrike" dirty="0">
                          <a:solidFill>
                            <a:srgbClr val="000000"/>
                          </a:solidFill>
                          <a:effectLst/>
                          <a:latin typeface="Aptos Narrow" panose="020B0004020202020204" pitchFamily="34" charset="0"/>
                        </a:rPr>
                        <a:t>Total</a:t>
                      </a:r>
                    </a:p>
                  </a:txBody>
                  <a:tcPr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ptos Narrow" panose="020B0004020202020204" pitchFamily="34" charset="0"/>
                        </a:rPr>
                        <a:t>$269 </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ptos Narrow" panose="020B0004020202020204" pitchFamily="34" charset="0"/>
                        </a:rPr>
                        <a:t>$254</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ptos Narrow" panose="020B0004020202020204" pitchFamily="34" charset="0"/>
                        </a:rPr>
                        <a:t>$524</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ptos Narrow" panose="020B0004020202020204" pitchFamily="34" charset="0"/>
                        </a:rPr>
                        <a:t>($104)</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ptos Narrow" panose="020B0004020202020204" pitchFamily="34" charset="0"/>
                        </a:rPr>
                        <a:t>$419 </a:t>
                      </a:r>
                    </a:p>
                  </a:txBody>
                  <a:tcPr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2428772"/>
                  </a:ext>
                </a:extLst>
              </a:tr>
            </a:tbl>
          </a:graphicData>
        </a:graphic>
      </p:graphicFrame>
      <p:sp>
        <p:nvSpPr>
          <p:cNvPr id="6" name="Text Placeholder 4">
            <a:extLst>
              <a:ext uri="{FF2B5EF4-FFF2-40B4-BE49-F238E27FC236}">
                <a16:creationId xmlns:a16="http://schemas.microsoft.com/office/drawing/2014/main" id="{8205C557-E00B-8101-A8FE-4EC71B8D37D3}"/>
              </a:ext>
            </a:extLst>
          </p:cNvPr>
          <p:cNvSpPr txBox="1">
            <a:spLocks/>
          </p:cNvSpPr>
          <p:nvPr/>
        </p:nvSpPr>
        <p:spPr>
          <a:xfrm>
            <a:off x="320914" y="4536713"/>
            <a:ext cx="6483850" cy="45491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23850" algn="l" rtl="0">
              <a:lnSpc>
                <a:spcPct val="114000"/>
              </a:lnSpc>
              <a:spcBef>
                <a:spcPts val="800"/>
              </a:spcBef>
              <a:spcAft>
                <a:spcPts val="0"/>
              </a:spcAft>
              <a:buClr>
                <a:schemeClr val="dk1"/>
              </a:buClr>
              <a:buSzPts val="1500"/>
              <a:buFont typeface="Arial"/>
              <a:buChar char="•"/>
              <a:defRPr sz="1800" b="0" i="0" u="none" strike="noStrike" cap="none">
                <a:solidFill>
                  <a:schemeClr val="dk1"/>
                </a:solidFill>
                <a:latin typeface="Arial"/>
                <a:ea typeface="Arial"/>
                <a:cs typeface="Arial"/>
                <a:sym typeface="Arial"/>
              </a:defRPr>
            </a:lvl1pPr>
            <a:lvl2pPr marL="914400" marR="0" lvl="1" indent="-317500" algn="l" rtl="0">
              <a:lnSpc>
                <a:spcPct val="114000"/>
              </a:lnSpc>
              <a:spcBef>
                <a:spcPts val="400"/>
              </a:spcBef>
              <a:spcAft>
                <a:spcPts val="0"/>
              </a:spcAft>
              <a:buClr>
                <a:srgbClr val="0066CC"/>
              </a:buClr>
              <a:buSzPts val="1400"/>
              <a:buFont typeface="Arial"/>
              <a:buChar char="•"/>
              <a:defRPr sz="1400" b="0" i="0" u="none" strike="noStrike" cap="none">
                <a:solidFill>
                  <a:srgbClr val="0066CC"/>
                </a:solidFill>
                <a:latin typeface="Arial"/>
                <a:ea typeface="Arial"/>
                <a:cs typeface="Arial"/>
                <a:sym typeface="Arial"/>
              </a:defRPr>
            </a:lvl2pPr>
            <a:lvl3pPr marL="1371600" marR="0" lvl="2" indent="-317500" algn="l" rtl="0">
              <a:lnSpc>
                <a:spcPct val="114000"/>
              </a:lnSpc>
              <a:spcBef>
                <a:spcPts val="400"/>
              </a:spcBef>
              <a:spcAft>
                <a:spcPts val="0"/>
              </a:spcAft>
              <a:buClr>
                <a:srgbClr val="0066CC"/>
              </a:buClr>
              <a:buSzPts val="1400"/>
              <a:buFont typeface="Arial"/>
              <a:buChar char="•"/>
              <a:defRPr sz="1400" b="0" i="0" u="none" strike="noStrike" cap="none">
                <a:solidFill>
                  <a:srgbClr val="0066CC"/>
                </a:solidFill>
                <a:latin typeface="Arial"/>
                <a:ea typeface="Arial"/>
                <a:cs typeface="Arial"/>
                <a:sym typeface="Arial"/>
              </a:defRPr>
            </a:lvl3pPr>
            <a:lvl4pPr marL="1828800" marR="0" lvl="3" indent="-317500" algn="l" rtl="0">
              <a:lnSpc>
                <a:spcPct val="114000"/>
              </a:lnSpc>
              <a:spcBef>
                <a:spcPts val="400"/>
              </a:spcBef>
              <a:spcAft>
                <a:spcPts val="0"/>
              </a:spcAft>
              <a:buClr>
                <a:srgbClr val="0066CC"/>
              </a:buClr>
              <a:buSzPts val="1400"/>
              <a:buFont typeface="Arial"/>
              <a:buChar char="•"/>
              <a:defRPr sz="1400" b="0" i="0" u="none" strike="noStrike" cap="none">
                <a:solidFill>
                  <a:srgbClr val="0066CC"/>
                </a:solidFill>
                <a:latin typeface="Arial"/>
                <a:ea typeface="Arial"/>
                <a:cs typeface="Arial"/>
                <a:sym typeface="Arial"/>
              </a:defRPr>
            </a:lvl4pPr>
            <a:lvl5pPr marL="2286000" marR="0" lvl="4" indent="-317500" algn="l" rtl="0">
              <a:lnSpc>
                <a:spcPct val="114000"/>
              </a:lnSpc>
              <a:spcBef>
                <a:spcPts val="400"/>
              </a:spcBef>
              <a:spcAft>
                <a:spcPts val="0"/>
              </a:spcAft>
              <a:buClr>
                <a:srgbClr val="0066CC"/>
              </a:buClr>
              <a:buSzPts val="1400"/>
              <a:buFont typeface="Arial"/>
              <a:buChar char="•"/>
              <a:defRPr sz="1400" b="0" i="0" u="none" strike="noStrike" cap="none">
                <a:solidFill>
                  <a:srgbClr val="0066CC"/>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361950" indent="-228600">
              <a:buSzPct val="100000"/>
              <a:buFont typeface="+mj-lt"/>
              <a:buAutoNum type="arabicPeriod"/>
            </a:pPr>
            <a:r>
              <a:rPr lang="en-US" sz="800" dirty="0"/>
              <a:t>Part C savings are scored based on year over year MA growth.  Adjustments are estimated based on MA enrollment for 2023 and January and February of 2024.</a:t>
            </a:r>
            <a:endParaRPr lang="en-US" sz="700" dirty="0"/>
          </a:p>
        </p:txBody>
      </p:sp>
    </p:spTree>
    <p:extLst>
      <p:ext uri="{BB962C8B-B14F-4D97-AF65-F5344CB8AC3E}">
        <p14:creationId xmlns:p14="http://schemas.microsoft.com/office/powerpoint/2010/main" val="2693328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7738BD-24E6-A3F5-7F9C-7ACB3B71B01A}"/>
              </a:ext>
            </a:extLst>
          </p:cNvPr>
          <p:cNvSpPr>
            <a:spLocks noGrp="1"/>
          </p:cNvSpPr>
          <p:nvPr>
            <p:ph type="body" idx="1"/>
          </p:nvPr>
        </p:nvSpPr>
        <p:spPr>
          <a:xfrm>
            <a:off x="728663" y="850107"/>
            <a:ext cx="7886700" cy="2063326"/>
          </a:xfrm>
        </p:spPr>
        <p:txBody>
          <a:bodyPr>
            <a:normAutofit fontScale="92500"/>
          </a:bodyPr>
          <a:lstStyle/>
          <a:p>
            <a:r>
              <a:rPr lang="en-US" dirty="0"/>
              <a:t>MDPCP and equivalent national programs are scored with the claims-based payments, as reporting is available on a monthly basis.</a:t>
            </a:r>
          </a:p>
          <a:p>
            <a:r>
              <a:rPr lang="en-US" dirty="0"/>
              <a:t>Other non-claims-based programs have been scored only annually but CMS is beginning to provide quarterly updates covering some programs.   </a:t>
            </a:r>
          </a:p>
          <a:p>
            <a:r>
              <a:rPr lang="en-US" dirty="0"/>
              <a:t>Quarterly update for Q1 of 2024 showed the following for 2023 (in $M):</a:t>
            </a:r>
          </a:p>
          <a:p>
            <a:pPr marL="133350" indent="0">
              <a:buNone/>
            </a:pPr>
            <a:endParaRPr lang="en-US" dirty="0"/>
          </a:p>
        </p:txBody>
      </p:sp>
      <p:sp>
        <p:nvSpPr>
          <p:cNvPr id="3" name="Title 2">
            <a:extLst>
              <a:ext uri="{FF2B5EF4-FFF2-40B4-BE49-F238E27FC236}">
                <a16:creationId xmlns:a16="http://schemas.microsoft.com/office/drawing/2014/main" id="{CD5D81A2-C6DA-1D14-7C60-2031B75EE318}"/>
              </a:ext>
            </a:extLst>
          </p:cNvPr>
          <p:cNvSpPr>
            <a:spLocks noGrp="1"/>
          </p:cNvSpPr>
          <p:nvPr>
            <p:ph type="title"/>
          </p:nvPr>
        </p:nvSpPr>
        <p:spPr/>
        <p:txBody>
          <a:bodyPr/>
          <a:lstStyle/>
          <a:p>
            <a:r>
              <a:rPr lang="en-US" dirty="0"/>
              <a:t>Other Non-Claims Based Payments</a:t>
            </a:r>
          </a:p>
        </p:txBody>
      </p:sp>
      <p:graphicFrame>
        <p:nvGraphicFramePr>
          <p:cNvPr id="4" name="Table 3">
            <a:extLst>
              <a:ext uri="{FF2B5EF4-FFF2-40B4-BE49-F238E27FC236}">
                <a16:creationId xmlns:a16="http://schemas.microsoft.com/office/drawing/2014/main" id="{439AD67E-5185-ED1D-3A7B-DE02F3DA6EED}"/>
              </a:ext>
            </a:extLst>
          </p:cNvPr>
          <p:cNvGraphicFramePr>
            <a:graphicFrameLocks noGrp="1"/>
          </p:cNvGraphicFramePr>
          <p:nvPr>
            <p:extLst>
              <p:ext uri="{D42A27DB-BD31-4B8C-83A1-F6EECF244321}">
                <p14:modId xmlns:p14="http://schemas.microsoft.com/office/powerpoint/2010/main" val="1559095043"/>
              </p:ext>
            </p:extLst>
          </p:nvPr>
        </p:nvGraphicFramePr>
        <p:xfrm>
          <a:off x="131523" y="2913432"/>
          <a:ext cx="8483840" cy="1651000"/>
        </p:xfrm>
        <a:graphic>
          <a:graphicData uri="http://schemas.openxmlformats.org/drawingml/2006/table">
            <a:tbl>
              <a:tblPr firstRow="1" bandRow="1">
                <a:tableStyleId>{5C22544A-7EE6-4342-B048-85BDC9FD1C3A}</a:tableStyleId>
              </a:tblPr>
              <a:tblGrid>
                <a:gridCol w="1696768">
                  <a:extLst>
                    <a:ext uri="{9D8B030D-6E8A-4147-A177-3AD203B41FA5}">
                      <a16:colId xmlns:a16="http://schemas.microsoft.com/office/drawing/2014/main" val="2684498431"/>
                    </a:ext>
                  </a:extLst>
                </a:gridCol>
                <a:gridCol w="1343586">
                  <a:extLst>
                    <a:ext uri="{9D8B030D-6E8A-4147-A177-3AD203B41FA5}">
                      <a16:colId xmlns:a16="http://schemas.microsoft.com/office/drawing/2014/main" val="3754695182"/>
                    </a:ext>
                  </a:extLst>
                </a:gridCol>
                <a:gridCol w="1343586">
                  <a:extLst>
                    <a:ext uri="{9D8B030D-6E8A-4147-A177-3AD203B41FA5}">
                      <a16:colId xmlns:a16="http://schemas.microsoft.com/office/drawing/2014/main" val="1338240086"/>
                    </a:ext>
                  </a:extLst>
                </a:gridCol>
                <a:gridCol w="1343586">
                  <a:extLst>
                    <a:ext uri="{9D8B030D-6E8A-4147-A177-3AD203B41FA5}">
                      <a16:colId xmlns:a16="http://schemas.microsoft.com/office/drawing/2014/main" val="2806244979"/>
                    </a:ext>
                  </a:extLst>
                </a:gridCol>
                <a:gridCol w="2756314">
                  <a:extLst>
                    <a:ext uri="{9D8B030D-6E8A-4147-A177-3AD203B41FA5}">
                      <a16:colId xmlns:a16="http://schemas.microsoft.com/office/drawing/2014/main" val="3148902411"/>
                    </a:ext>
                  </a:extLst>
                </a:gridCol>
              </a:tblGrid>
              <a:tr h="370840">
                <a:tc>
                  <a:txBody>
                    <a:bodyPr/>
                    <a:lstStyle/>
                    <a:p>
                      <a:r>
                        <a:rPr lang="en-US" sz="1200" dirty="0"/>
                        <a:t>Programs (1)</a:t>
                      </a:r>
                    </a:p>
                  </a:txBody>
                  <a:tcPr/>
                </a:tc>
                <a:tc>
                  <a:txBody>
                    <a:bodyPr/>
                    <a:lstStyle/>
                    <a:p>
                      <a:pPr algn="ctr"/>
                      <a:r>
                        <a:rPr lang="en-US" sz="1200" dirty="0"/>
                        <a:t>2022 Savings</a:t>
                      </a:r>
                    </a:p>
                  </a:txBody>
                  <a:tcPr anchor="ctr"/>
                </a:tc>
                <a:tc>
                  <a:txBody>
                    <a:bodyPr/>
                    <a:lstStyle/>
                    <a:p>
                      <a:pPr algn="ctr"/>
                      <a:r>
                        <a:rPr lang="en-US" sz="1200" dirty="0"/>
                        <a:t>2023 Savings</a:t>
                      </a:r>
                    </a:p>
                  </a:txBody>
                  <a:tcPr anchor="ctr"/>
                </a:tc>
                <a:tc>
                  <a:txBody>
                    <a:bodyPr/>
                    <a:lstStyle/>
                    <a:p>
                      <a:pPr algn="ctr"/>
                      <a:r>
                        <a:rPr lang="en-US" sz="1200" dirty="0"/>
                        <a:t>Difference</a:t>
                      </a:r>
                    </a:p>
                  </a:txBody>
                  <a:tcPr anchor="ctr"/>
                </a:tc>
                <a:tc>
                  <a:txBody>
                    <a:bodyPr/>
                    <a:lstStyle/>
                    <a:p>
                      <a:pPr algn="ctr"/>
                      <a:r>
                        <a:rPr lang="en-US" sz="1200" dirty="0"/>
                        <a:t>Comment</a:t>
                      </a:r>
                    </a:p>
                  </a:txBody>
                  <a:tcPr anchor="ctr"/>
                </a:tc>
                <a:extLst>
                  <a:ext uri="{0D108BD9-81ED-4DB2-BD59-A6C34878D82A}">
                    <a16:rowId xmlns:a16="http://schemas.microsoft.com/office/drawing/2014/main" val="1715854664"/>
                  </a:ext>
                </a:extLst>
              </a:tr>
              <a:tr h="370840">
                <a:tc>
                  <a:txBody>
                    <a:bodyPr/>
                    <a:lstStyle/>
                    <a:p>
                      <a:r>
                        <a:rPr lang="en-US" sz="1200" b="1" dirty="0"/>
                        <a:t>Have 2023 Data</a:t>
                      </a:r>
                    </a:p>
                    <a:p>
                      <a:r>
                        <a:rPr lang="en-US" sz="1200" dirty="0"/>
                        <a:t>BPCI-A, OCM, VT APM, DC/Reach</a:t>
                      </a:r>
                    </a:p>
                  </a:txBody>
                  <a:tcPr>
                    <a:noFill/>
                  </a:tcPr>
                </a:tc>
                <a:tc>
                  <a:txBody>
                    <a:bodyPr/>
                    <a:lstStyle/>
                    <a:p>
                      <a:pPr algn="ctr"/>
                      <a:r>
                        <a:rPr lang="en-US" sz="1200" dirty="0"/>
                        <a:t>$37 M</a:t>
                      </a:r>
                    </a:p>
                  </a:txBody>
                  <a:tcPr anchor="ctr">
                    <a:noFill/>
                  </a:tcPr>
                </a:tc>
                <a:tc>
                  <a:txBody>
                    <a:bodyPr/>
                    <a:lstStyle/>
                    <a:p>
                      <a:pPr algn="ctr"/>
                      <a:r>
                        <a:rPr lang="en-US" sz="1200" dirty="0"/>
                        <a:t>$40 M</a:t>
                      </a:r>
                    </a:p>
                  </a:txBody>
                  <a:tcPr anchor="ctr">
                    <a:noFill/>
                  </a:tcPr>
                </a:tc>
                <a:tc>
                  <a:txBody>
                    <a:bodyPr/>
                    <a:lstStyle/>
                    <a:p>
                      <a:pPr algn="ctr"/>
                      <a:r>
                        <a:rPr lang="en-US" sz="1200" dirty="0"/>
                        <a:t>+$3M</a:t>
                      </a:r>
                    </a:p>
                  </a:txBody>
                  <a:tcPr anchor="ctr">
                    <a:noFill/>
                  </a:tcPr>
                </a:tc>
                <a:tc>
                  <a:txBody>
                    <a:bodyPr/>
                    <a:lstStyle/>
                    <a:p>
                      <a:pPr algn="ctr"/>
                      <a:r>
                        <a:rPr lang="en-US" sz="1200" dirty="0"/>
                        <a:t>Drops in National BPCI-A and OCM offset by increase in Direct Contracting and Reach.</a:t>
                      </a:r>
                    </a:p>
                  </a:txBody>
                  <a:tcPr anchor="ctr">
                    <a:noFill/>
                  </a:tcPr>
                </a:tc>
                <a:extLst>
                  <a:ext uri="{0D108BD9-81ED-4DB2-BD59-A6C34878D82A}">
                    <a16:rowId xmlns:a16="http://schemas.microsoft.com/office/drawing/2014/main" val="3533859514"/>
                  </a:ext>
                </a:extLst>
              </a:tr>
              <a:tr h="370840">
                <a:tc>
                  <a:txBody>
                    <a:bodyPr/>
                    <a:lstStyle/>
                    <a:p>
                      <a:r>
                        <a:rPr lang="en-US" sz="1200" b="1" dirty="0"/>
                        <a:t>No 2023 Data </a:t>
                      </a:r>
                    </a:p>
                    <a:p>
                      <a:r>
                        <a:rPr lang="en-US" sz="1200" dirty="0"/>
                        <a:t>CJR, SSP, DC/Reach Shared Savings</a:t>
                      </a:r>
                    </a:p>
                  </a:txBody>
                  <a:tcPr>
                    <a:noFill/>
                  </a:tcPr>
                </a:tc>
                <a:tc>
                  <a:txBody>
                    <a:bodyPr/>
                    <a:lstStyle/>
                    <a:p>
                      <a:pPr algn="ctr"/>
                      <a:r>
                        <a:rPr lang="en-US" sz="1200" dirty="0"/>
                        <a:t>$58 M</a:t>
                      </a:r>
                    </a:p>
                  </a:txBody>
                  <a:tcPr anchor="ctr">
                    <a:noFill/>
                  </a:tcPr>
                </a:tc>
                <a:tc>
                  <a:txBody>
                    <a:bodyPr/>
                    <a:lstStyle/>
                    <a:p>
                      <a:pPr algn="ctr"/>
                      <a:r>
                        <a:rPr lang="en-US" sz="1200" dirty="0"/>
                        <a:t>?</a:t>
                      </a:r>
                    </a:p>
                  </a:txBody>
                  <a:tcPr anchor="ctr">
                    <a:noFill/>
                  </a:tcPr>
                </a:tc>
                <a:tc>
                  <a:txBody>
                    <a:bodyPr/>
                    <a:lstStyle/>
                    <a:p>
                      <a:pPr algn="ctr"/>
                      <a:endParaRPr lang="en-US" sz="1200" dirty="0"/>
                    </a:p>
                  </a:txBody>
                  <a:tcPr anchor="ctr">
                    <a:noFill/>
                  </a:tcPr>
                </a:tc>
                <a:tc>
                  <a:txBody>
                    <a:bodyPr/>
                    <a:lstStyle/>
                    <a:p>
                      <a:pPr algn="ctr"/>
                      <a:endParaRPr lang="en-US" sz="1200" dirty="0"/>
                    </a:p>
                  </a:txBody>
                  <a:tcPr anchor="ctr">
                    <a:noFill/>
                  </a:tcPr>
                </a:tc>
                <a:extLst>
                  <a:ext uri="{0D108BD9-81ED-4DB2-BD59-A6C34878D82A}">
                    <a16:rowId xmlns:a16="http://schemas.microsoft.com/office/drawing/2014/main" val="3161898323"/>
                  </a:ext>
                </a:extLst>
              </a:tr>
            </a:tbl>
          </a:graphicData>
        </a:graphic>
      </p:graphicFrame>
      <p:sp>
        <p:nvSpPr>
          <p:cNvPr id="5" name="Text Placeholder 4">
            <a:extLst>
              <a:ext uri="{FF2B5EF4-FFF2-40B4-BE49-F238E27FC236}">
                <a16:creationId xmlns:a16="http://schemas.microsoft.com/office/drawing/2014/main" id="{48FF0843-98AE-76D2-FC77-B92555BF831F}"/>
              </a:ext>
            </a:extLst>
          </p:cNvPr>
          <p:cNvSpPr txBox="1">
            <a:spLocks/>
          </p:cNvSpPr>
          <p:nvPr/>
        </p:nvSpPr>
        <p:spPr>
          <a:xfrm>
            <a:off x="195653" y="4690997"/>
            <a:ext cx="6483850" cy="29436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23850" algn="l" rtl="0">
              <a:lnSpc>
                <a:spcPct val="114000"/>
              </a:lnSpc>
              <a:spcBef>
                <a:spcPts val="800"/>
              </a:spcBef>
              <a:spcAft>
                <a:spcPts val="0"/>
              </a:spcAft>
              <a:buClr>
                <a:schemeClr val="dk1"/>
              </a:buClr>
              <a:buSzPts val="1500"/>
              <a:buFont typeface="Arial"/>
              <a:buChar char="•"/>
              <a:defRPr sz="1800" b="0" i="0" u="none" strike="noStrike" cap="none">
                <a:solidFill>
                  <a:schemeClr val="dk1"/>
                </a:solidFill>
                <a:latin typeface="Arial"/>
                <a:ea typeface="Arial"/>
                <a:cs typeface="Arial"/>
                <a:sym typeface="Arial"/>
              </a:defRPr>
            </a:lvl1pPr>
            <a:lvl2pPr marL="914400" marR="0" lvl="1" indent="-317500" algn="l" rtl="0">
              <a:lnSpc>
                <a:spcPct val="114000"/>
              </a:lnSpc>
              <a:spcBef>
                <a:spcPts val="400"/>
              </a:spcBef>
              <a:spcAft>
                <a:spcPts val="0"/>
              </a:spcAft>
              <a:buClr>
                <a:srgbClr val="0066CC"/>
              </a:buClr>
              <a:buSzPts val="1400"/>
              <a:buFont typeface="Arial"/>
              <a:buChar char="•"/>
              <a:defRPr sz="1400" b="0" i="0" u="none" strike="noStrike" cap="none">
                <a:solidFill>
                  <a:srgbClr val="0066CC"/>
                </a:solidFill>
                <a:latin typeface="Arial"/>
                <a:ea typeface="Arial"/>
                <a:cs typeface="Arial"/>
                <a:sym typeface="Arial"/>
              </a:defRPr>
            </a:lvl2pPr>
            <a:lvl3pPr marL="1371600" marR="0" lvl="2" indent="-317500" algn="l" rtl="0">
              <a:lnSpc>
                <a:spcPct val="114000"/>
              </a:lnSpc>
              <a:spcBef>
                <a:spcPts val="400"/>
              </a:spcBef>
              <a:spcAft>
                <a:spcPts val="0"/>
              </a:spcAft>
              <a:buClr>
                <a:srgbClr val="0066CC"/>
              </a:buClr>
              <a:buSzPts val="1400"/>
              <a:buFont typeface="Arial"/>
              <a:buChar char="•"/>
              <a:defRPr sz="1400" b="0" i="0" u="none" strike="noStrike" cap="none">
                <a:solidFill>
                  <a:srgbClr val="0066CC"/>
                </a:solidFill>
                <a:latin typeface="Arial"/>
                <a:ea typeface="Arial"/>
                <a:cs typeface="Arial"/>
                <a:sym typeface="Arial"/>
              </a:defRPr>
            </a:lvl3pPr>
            <a:lvl4pPr marL="1828800" marR="0" lvl="3" indent="-317500" algn="l" rtl="0">
              <a:lnSpc>
                <a:spcPct val="114000"/>
              </a:lnSpc>
              <a:spcBef>
                <a:spcPts val="400"/>
              </a:spcBef>
              <a:spcAft>
                <a:spcPts val="0"/>
              </a:spcAft>
              <a:buClr>
                <a:srgbClr val="0066CC"/>
              </a:buClr>
              <a:buSzPts val="1400"/>
              <a:buFont typeface="Arial"/>
              <a:buChar char="•"/>
              <a:defRPr sz="1400" b="0" i="0" u="none" strike="noStrike" cap="none">
                <a:solidFill>
                  <a:srgbClr val="0066CC"/>
                </a:solidFill>
                <a:latin typeface="Arial"/>
                <a:ea typeface="Arial"/>
                <a:cs typeface="Arial"/>
                <a:sym typeface="Arial"/>
              </a:defRPr>
            </a:lvl4pPr>
            <a:lvl5pPr marL="2286000" marR="0" lvl="4" indent="-317500" algn="l" rtl="0">
              <a:lnSpc>
                <a:spcPct val="114000"/>
              </a:lnSpc>
              <a:spcBef>
                <a:spcPts val="400"/>
              </a:spcBef>
              <a:spcAft>
                <a:spcPts val="0"/>
              </a:spcAft>
              <a:buClr>
                <a:srgbClr val="0066CC"/>
              </a:buClr>
              <a:buSzPts val="1400"/>
              <a:buFont typeface="Arial"/>
              <a:buChar char="•"/>
              <a:defRPr sz="1400" b="0" i="0" u="none" strike="noStrike" cap="none">
                <a:solidFill>
                  <a:srgbClr val="0066CC"/>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228600" indent="-95250">
              <a:buSzPct val="100000"/>
              <a:buFont typeface="+mj-lt"/>
              <a:buAutoNum type="arabicPeriod"/>
            </a:pPr>
            <a:r>
              <a:rPr lang="en-US" sz="800" dirty="0"/>
              <a:t>Only major programs are listed, all programs are scored.</a:t>
            </a:r>
          </a:p>
        </p:txBody>
      </p:sp>
    </p:spTree>
    <p:extLst>
      <p:ext uri="{BB962C8B-B14F-4D97-AF65-F5344CB8AC3E}">
        <p14:creationId xmlns:p14="http://schemas.microsoft.com/office/powerpoint/2010/main" val="32880441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40D51286D8B4D9C836A50BBB33558" ma:contentTypeVersion="2" ma:contentTypeDescription="Create a new document." ma:contentTypeScope="" ma:versionID="d14e5c4da1db565cb04c30bec4da997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8E08526-7DC2-46FF-BBE0-2E261217A7F7}"/>
</file>

<file path=customXml/itemProps2.xml><?xml version="1.0" encoding="utf-8"?>
<ds:datastoreItem xmlns:ds="http://schemas.openxmlformats.org/officeDocument/2006/customXml" ds:itemID="{1FA9560E-FDE2-4E9C-96C4-3AA32EE14DAD}"/>
</file>

<file path=customXml/itemProps3.xml><?xml version="1.0" encoding="utf-8"?>
<ds:datastoreItem xmlns:ds="http://schemas.openxmlformats.org/officeDocument/2006/customXml" ds:itemID="{1D560287-45A3-4C14-9379-6CCB736366DC}"/>
</file>

<file path=docProps/app.xml><?xml version="1.0" encoding="utf-8"?>
<Properties xmlns="http://schemas.openxmlformats.org/officeDocument/2006/extended-properties" xmlns:vt="http://schemas.openxmlformats.org/officeDocument/2006/docPropsVTypes">
  <TotalTime>1939</TotalTime>
  <Words>1215</Words>
  <Application>Microsoft Office PowerPoint</Application>
  <PresentationFormat>On-screen Show (16:9)</PresentationFormat>
  <Paragraphs>149</Paragraphs>
  <Slides>17</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Aptos Narrow</vt:lpstr>
      <vt:lpstr>Arial</vt:lpstr>
      <vt:lpstr>Calibri</vt:lpstr>
      <vt:lpstr>Simple Light</vt:lpstr>
      <vt:lpstr>Office Theme</vt:lpstr>
      <vt:lpstr>Payment Model Workgroup</vt:lpstr>
      <vt:lpstr>PowerPoint Presentation</vt:lpstr>
      <vt:lpstr> Update Factor Review  </vt:lpstr>
      <vt:lpstr>PowerPoint Presentation</vt:lpstr>
      <vt:lpstr>FY 2024 Update Factor Reconciliation</vt:lpstr>
      <vt:lpstr>Update on CY 2023 Savings </vt:lpstr>
      <vt:lpstr>Medicare Total Cost of Care Payments per Capita</vt:lpstr>
      <vt:lpstr>Projected CY24 Starting Point</vt:lpstr>
      <vt:lpstr>Other Non-Claims Based Payments</vt:lpstr>
      <vt:lpstr>Recap of Projection Scenarios used in FY24 Update Factors</vt:lpstr>
      <vt:lpstr>Drivers of Variation in Scenarios</vt:lpstr>
      <vt:lpstr>Implications for 2025 Update Factor</vt:lpstr>
      <vt:lpstr>High-Cost Drug Spending </vt:lpstr>
      <vt:lpstr>High-Cost Drug (CDS-A) Policy Background</vt:lpstr>
      <vt:lpstr>Policy Impact</vt:lpstr>
      <vt:lpstr>Proposed FY2025 Inflation Factors</vt:lpstr>
      <vt:lpstr>Proposed CDS-A Policy Revisions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Payment Model Workgroup</dc:title>
  <dc:creator>Deon Joyce</dc:creator>
  <cp:lastModifiedBy>Deon Joyce</cp:lastModifiedBy>
  <cp:revision>12</cp:revision>
  <dcterms:modified xsi:type="dcterms:W3CDTF">2024-04-01T22:54:02Z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0x0101005AD40D51286D8B4D9C836A50BBB33558</vt:lpwstr>
  </property>
</Properties>
</file>