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Masters/slideMaster1.xml" ContentType="application/vnd.openxmlformats-officedocument.presentationml.slideMaster+xml"/>
  <Override PartName="/ppt/notesSlides/notesSlide2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7.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2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1" r:id="rId36"/>
    <p:sldId id="292" r:id="rId37"/>
    <p:sldId id="290" r:id="rId38"/>
  </p:sldIdLst>
  <p:sldSz cx="9144000" cy="5143500" type="screen16x9"/>
  <p:notesSz cx="6858000" cy="9144000"/>
  <p:embeddedFontLst>
    <p:embeddedFont>
      <p:font typeface="Bookman Old Style" panose="02050604050505020204" pitchFamily="18" charset="0"/>
      <p:regular r:id="rId40"/>
      <p:bold r:id="rId41"/>
      <p:italic r:id="rId42"/>
      <p:boldItalic r:id="rId43"/>
    </p:embeddedFont>
    <p:embeddedFont>
      <p:font typeface="Gill Sans" panose="020B0604020202020204" charset="0"/>
      <p:regular r:id="rId44"/>
      <p:bold r:id="rId45"/>
    </p:embeddedFont>
    <p:embeddedFont>
      <p:font typeface="Raleway" pitchFamily="2" charset="0"/>
      <p:regular r:id="rId46"/>
      <p:bold r:id="rId47"/>
      <p:italic r:id="rId48"/>
      <p:boldItalic r:id="rId49"/>
    </p:embeddedFont>
    <p:embeddedFont>
      <p:font typeface="Raleway Light" pitchFamily="2"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g9GDcKigKzJPAmDUFQlISnqnrP8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3D51B5A-505B-4148-9F08-F7057C3A715D}">
  <a:tblStyle styleId="{E3D51B5A-505B-4148-9F08-F7057C3A715D}"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EFF"/>
          </a:solidFill>
        </a:fill>
      </a:tcStyle>
    </a:wholeTbl>
    <a:band1H>
      <a:tcTxStyle b="off" i="off"/>
      <a:tcStyle>
        <a:tcBdr/>
        <a:fill>
          <a:solidFill>
            <a:srgbClr val="CCDCFF"/>
          </a:solidFill>
        </a:fill>
      </a:tcStyle>
    </a:band1H>
    <a:band2H>
      <a:tcTxStyle b="off" i="off"/>
      <a:tcStyle>
        <a:tcBdr/>
      </a:tcStyle>
    </a:band2H>
    <a:band1V>
      <a:tcTxStyle b="off" i="off"/>
      <a:tcStyle>
        <a:tcBdr/>
        <a:fill>
          <a:solidFill>
            <a:srgbClr val="CCDCFF"/>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F36338D9-957B-427D-8D87-256C5A26B787}"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2" d="100"/>
          <a:sy n="122" d="100"/>
        </p:scale>
        <p:origin x="326" y="43"/>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customXml" Target="../customXml/item3.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59"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font" Target="fonts/font2.fntdata"/><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fea1a33159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g2fea1a33159_0_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fea1a33159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g2fea1a33159_0_1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f782fc31e1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g2f782fc31e1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00a8c5ecbd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g300a8c5ecbd_1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00a8c5ecbd_1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g300a8c5ecbd_1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ed69248f9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g2ed69248f97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fea1a33159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g2fea1a33159_0_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fea1a33159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g2fea1a33159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fea1a33159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g2fea1a33159_0_1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f1a65100b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2f1a65100bc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f1a65100b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g2f1a65100bc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f1a65100bc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g2f1a65100bc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00a8c5ecbd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g300a8c5ecbd_1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fea1a33159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g2fea1a33159_0_2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fea1a33159_0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g2fea1a33159_0_3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2" name="Google Shape;25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cda1c21047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g2cda1c21047_1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ff9bd3328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2ff9bd3328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cda1c21047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g2cda1c21047_1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2c925fe42b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g2c925fe42b6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300a8c5ecbd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g300a8c5ecbd_1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00a8c5ecbd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8" name="Google Shape;288;g300a8c5ecbd_1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300a8c5ecbd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 name="Google Shape;294;g300a8c5ecbd_1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2c925fe42b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g2c925fe42b6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900957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 name="Google Shape;6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0" name="Google Shape;300;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ff9bd33285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ff9bd3328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00003609f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00003609f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c9f4c84772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g2c9f4c84772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f0b4c1c4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g2f0b4c1c4d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fea1a3315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g2fea1a3315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ed69248f9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g2ed69248f97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Title Slide">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20"/>
          <p:cNvSpPr txBox="1">
            <a:spLocks noGrp="1"/>
          </p:cNvSpPr>
          <p:nvPr>
            <p:ph type="ctrTitle"/>
          </p:nvPr>
        </p:nvSpPr>
        <p:spPr>
          <a:xfrm>
            <a:off x="1143000" y="2308141"/>
            <a:ext cx="6858000" cy="379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2400"/>
              <a:buFont typeface="Arial"/>
              <a:buNone/>
              <a:defRPr sz="2400" b="0" i="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 name="Google Shape;13;p20"/>
          <p:cNvSpPr txBox="1">
            <a:spLocks noGrp="1"/>
          </p:cNvSpPr>
          <p:nvPr>
            <p:ph type="subTitle" idx="1"/>
          </p:nvPr>
        </p:nvSpPr>
        <p:spPr>
          <a:xfrm>
            <a:off x="1143000" y="2663373"/>
            <a:ext cx="6858000" cy="308400"/>
          </a:xfrm>
          <a:prstGeom prst="rect">
            <a:avLst/>
          </a:prstGeom>
          <a:noFill/>
          <a:ln>
            <a:noFill/>
          </a:ln>
        </p:spPr>
        <p:txBody>
          <a:bodyPr spcFirstLastPara="1" wrap="square" lIns="68575" tIns="34275" rIns="68575" bIns="34275" anchor="b" anchorCtr="0">
            <a:noAutofit/>
          </a:bodyPr>
          <a:lstStyle>
            <a:lvl1pPr lvl="0" algn="l">
              <a:lnSpc>
                <a:spcPct val="90000"/>
              </a:lnSpc>
              <a:spcBef>
                <a:spcPts val="800"/>
              </a:spcBef>
              <a:spcAft>
                <a:spcPts val="0"/>
              </a:spcAft>
              <a:buClr>
                <a:schemeClr val="dk1"/>
              </a:buClr>
              <a:buSzPts val="1700"/>
              <a:buNone/>
              <a:defRPr sz="1700" b="0" i="0" u="none" strike="noStrike" cap="none">
                <a:solidFill>
                  <a:schemeClr val="dk1"/>
                </a:solidFill>
                <a:latin typeface="Arial"/>
                <a:ea typeface="Arial"/>
                <a:cs typeface="Arial"/>
                <a:sym typeface="Aria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4" name="Google Shape;14;p20"/>
          <p:cNvSpPr txBox="1">
            <a:spLocks noGrp="1"/>
          </p:cNvSpPr>
          <p:nvPr>
            <p:ph type="body" idx="2"/>
          </p:nvPr>
        </p:nvSpPr>
        <p:spPr>
          <a:xfrm>
            <a:off x="2069024" y="3376856"/>
            <a:ext cx="5931900" cy="809700"/>
          </a:xfrm>
          <a:prstGeom prst="rect">
            <a:avLst/>
          </a:prstGeom>
          <a:noFill/>
          <a:ln>
            <a:noFill/>
          </a:ln>
        </p:spPr>
        <p:txBody>
          <a:bodyPr spcFirstLastPara="1" wrap="square" lIns="68575" tIns="34275" rIns="68575" bIns="34275" anchor="t" anchorCtr="0">
            <a:normAutofit/>
          </a:bodyPr>
          <a:lstStyle>
            <a:lvl1pPr marL="457200" lvl="0" indent="-228600" algn="r">
              <a:lnSpc>
                <a:spcPct val="90000"/>
              </a:lnSpc>
              <a:spcBef>
                <a:spcPts val="800"/>
              </a:spcBef>
              <a:spcAft>
                <a:spcPts val="0"/>
              </a:spcAft>
              <a:buClr>
                <a:srgbClr val="0066CC"/>
              </a:buClr>
              <a:buSzPts val="1100"/>
              <a:buFont typeface="Arial"/>
              <a:buNone/>
              <a:defRPr sz="1100" b="0" i="0">
                <a:solidFill>
                  <a:srgbClr val="0066CC"/>
                </a:solidFill>
                <a:latin typeface="Arial"/>
                <a:ea typeface="Arial"/>
                <a:cs typeface="Arial"/>
                <a:sym typeface="Aria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 name="Google Shape;15;p20"/>
          <p:cNvSpPr txBox="1">
            <a:spLocks noGrp="1"/>
          </p:cNvSpPr>
          <p:nvPr>
            <p:ph type="body" idx="3"/>
          </p:nvPr>
        </p:nvSpPr>
        <p:spPr>
          <a:xfrm>
            <a:off x="1111822" y="2918707"/>
            <a:ext cx="3775500" cy="3726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2100"/>
              <a:buNone/>
              <a:defRPr sz="1400">
                <a:solidFill>
                  <a:srgbClr val="0066CC"/>
                </a:solidFill>
              </a:defRPr>
            </a:lvl1pPr>
            <a:lvl2pPr marL="914400" lvl="1" indent="-342900" algn="l">
              <a:lnSpc>
                <a:spcPct val="90000"/>
              </a:lnSpc>
              <a:spcBef>
                <a:spcPts val="400"/>
              </a:spcBef>
              <a:spcAft>
                <a:spcPts val="0"/>
              </a:spcAft>
              <a:buSzPts val="1800"/>
              <a:buChar char="•"/>
              <a:defRPr/>
            </a:lvl2pPr>
            <a:lvl3pPr marL="1371600" lvl="2" indent="-323850" algn="l">
              <a:lnSpc>
                <a:spcPct val="90000"/>
              </a:lnSpc>
              <a:spcBef>
                <a:spcPts val="400"/>
              </a:spcBef>
              <a:spcAft>
                <a:spcPts val="0"/>
              </a:spcAft>
              <a:buSzPts val="15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ubtitle &amp; Content 2">
  <p:cSld name="1_Title, Subtitle &amp; Content">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29"/>
          <p:cNvSpPr txBox="1">
            <a:spLocks noGrp="1"/>
          </p:cNvSpPr>
          <p:nvPr>
            <p:ph type="body" idx="1"/>
          </p:nvPr>
        </p:nvSpPr>
        <p:spPr>
          <a:xfrm>
            <a:off x="728663" y="1020893"/>
            <a:ext cx="7886700" cy="3324300"/>
          </a:xfrm>
          <a:prstGeom prst="rect">
            <a:avLst/>
          </a:prstGeom>
          <a:noFill/>
          <a:ln>
            <a:noFill/>
          </a:ln>
        </p:spPr>
        <p:txBody>
          <a:bodyPr spcFirstLastPara="1" wrap="square" lIns="68575" tIns="34275" rIns="68575" bIns="34275" anchor="t" anchorCtr="0">
            <a:normAutofit/>
          </a:bodyPr>
          <a:lstStyle>
            <a:lvl1pPr marL="457200" lvl="0" indent="-323850" algn="l">
              <a:lnSpc>
                <a:spcPct val="114000"/>
              </a:lnSpc>
              <a:spcBef>
                <a:spcPts val="800"/>
              </a:spcBef>
              <a:spcAft>
                <a:spcPts val="0"/>
              </a:spcAft>
              <a:buClr>
                <a:schemeClr val="dk1"/>
              </a:buClr>
              <a:buSzPts val="1500"/>
              <a:buChar char="•"/>
              <a:defRPr sz="1500" b="0" i="0">
                <a:latin typeface="Arial"/>
                <a:ea typeface="Arial"/>
                <a:cs typeface="Arial"/>
                <a:sym typeface="Arial"/>
              </a:defRPr>
            </a:lvl1pPr>
            <a:lvl2pPr marL="914400" lvl="1"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2pPr>
            <a:lvl3pPr marL="1371600" lvl="2"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3pPr>
            <a:lvl4pPr marL="1828800" lvl="3"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4pPr>
            <a:lvl5pPr marL="2286000" lvl="4"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0" name="Google Shape;50;p29"/>
          <p:cNvSpPr txBox="1">
            <a:spLocks noGrp="1"/>
          </p:cNvSpPr>
          <p:nvPr>
            <p:ph type="sldNum" idx="12"/>
          </p:nvPr>
        </p:nvSpPr>
        <p:spPr>
          <a:xfrm>
            <a:off x="8634413" y="4660106"/>
            <a:ext cx="4335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1pPr>
            <a:lvl2pPr marL="0" marR="0" lvl="1"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2pPr>
            <a:lvl3pPr marL="0" marR="0" lvl="2"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3pPr>
            <a:lvl4pPr marL="0" marR="0" lvl="3"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4pPr>
            <a:lvl5pPr marL="0" marR="0" lvl="4"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5pPr>
            <a:lvl6pPr marL="0" marR="0" lvl="5"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6pPr>
            <a:lvl7pPr marL="0" marR="0" lvl="6"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7pPr>
            <a:lvl8pPr marL="0" marR="0" lvl="7"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8pPr>
            <a:lvl9pPr marL="0" marR="0" lvl="8"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51" name="Google Shape;51;p29"/>
          <p:cNvSpPr txBox="1">
            <a:spLocks noGrp="1"/>
          </p:cNvSpPr>
          <p:nvPr>
            <p:ph type="body" idx="2"/>
          </p:nvPr>
        </p:nvSpPr>
        <p:spPr>
          <a:xfrm>
            <a:off x="637222" y="628650"/>
            <a:ext cx="7886700" cy="3921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800"/>
              </a:spcBef>
              <a:spcAft>
                <a:spcPts val="0"/>
              </a:spcAft>
              <a:buClr>
                <a:srgbClr val="0066CC"/>
              </a:buClr>
              <a:buSzPts val="1700"/>
              <a:buNone/>
              <a:defRPr sz="1700" b="0" i="0">
                <a:solidFill>
                  <a:srgbClr val="0066CC"/>
                </a:solidFill>
                <a:latin typeface="Arial"/>
                <a:ea typeface="Arial"/>
                <a:cs typeface="Arial"/>
                <a:sym typeface="Arial"/>
              </a:defRPr>
            </a:lvl1pPr>
            <a:lvl2pPr marL="914400" lvl="1" indent="-342900" algn="l">
              <a:lnSpc>
                <a:spcPct val="90000"/>
              </a:lnSpc>
              <a:spcBef>
                <a:spcPts val="400"/>
              </a:spcBef>
              <a:spcAft>
                <a:spcPts val="0"/>
              </a:spcAft>
              <a:buClr>
                <a:schemeClr val="dk2"/>
              </a:buClr>
              <a:buSzPts val="1800"/>
              <a:buChar char="•"/>
              <a:defRPr>
                <a:solidFill>
                  <a:schemeClr val="dk2"/>
                </a:solidFill>
              </a:defRPr>
            </a:lvl2pPr>
            <a:lvl3pPr marL="1371600" lvl="2" indent="-323850" algn="l">
              <a:lnSpc>
                <a:spcPct val="90000"/>
              </a:lnSpc>
              <a:spcBef>
                <a:spcPts val="400"/>
              </a:spcBef>
              <a:spcAft>
                <a:spcPts val="0"/>
              </a:spcAft>
              <a:buClr>
                <a:schemeClr val="dk2"/>
              </a:buClr>
              <a:buSzPts val="1500"/>
              <a:buChar char="•"/>
              <a:defRPr>
                <a:solidFill>
                  <a:schemeClr val="dk2"/>
                </a:solidFill>
              </a:defRPr>
            </a:lvl3pPr>
            <a:lvl4pPr marL="1828800" lvl="3" indent="-317500" algn="l">
              <a:lnSpc>
                <a:spcPct val="90000"/>
              </a:lnSpc>
              <a:spcBef>
                <a:spcPts val="400"/>
              </a:spcBef>
              <a:spcAft>
                <a:spcPts val="0"/>
              </a:spcAft>
              <a:buClr>
                <a:schemeClr val="dk2"/>
              </a:buClr>
              <a:buSzPts val="1400"/>
              <a:buChar char="•"/>
              <a:defRPr>
                <a:solidFill>
                  <a:schemeClr val="dk2"/>
                </a:solidFill>
              </a:defRPr>
            </a:lvl4pPr>
            <a:lvl5pPr marL="2286000" lvl="4" indent="-317500" algn="l">
              <a:lnSpc>
                <a:spcPct val="90000"/>
              </a:lnSpc>
              <a:spcBef>
                <a:spcPts val="400"/>
              </a:spcBef>
              <a:spcAft>
                <a:spcPts val="0"/>
              </a:spcAft>
              <a:buClr>
                <a:schemeClr val="dk2"/>
              </a:buClr>
              <a:buSzPts val="1400"/>
              <a:buChar char="•"/>
              <a:defRPr>
                <a:solidFill>
                  <a:schemeClr val="dk2"/>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2" name="Google Shape;52;p29"/>
          <p:cNvSpPr txBox="1">
            <a:spLocks noGrp="1"/>
          </p:cNvSpPr>
          <p:nvPr>
            <p:ph type="title"/>
          </p:nvPr>
        </p:nvSpPr>
        <p:spPr>
          <a:xfrm>
            <a:off x="729095" y="260889"/>
            <a:ext cx="7886700" cy="7599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Clr>
                <a:schemeClr val="dk1"/>
              </a:buClr>
              <a:buSzPts val="2100"/>
              <a:buFont typeface="Arial"/>
              <a:buNone/>
              <a:defRPr sz="2100" b="0" i="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Subtitle &amp; Content 1">
  <p:cSld name="2_Title, Subtitle &amp; Content 2_1">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30"/>
          <p:cNvSpPr txBox="1">
            <a:spLocks noGrp="1"/>
          </p:cNvSpPr>
          <p:nvPr>
            <p:ph type="title"/>
          </p:nvPr>
        </p:nvSpPr>
        <p:spPr>
          <a:xfrm>
            <a:off x="729095" y="260889"/>
            <a:ext cx="7886700" cy="6552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Clr>
                <a:schemeClr val="dk1"/>
              </a:buClr>
              <a:buSzPts val="2100"/>
              <a:buFont typeface="Arial"/>
              <a:buNone/>
              <a:defRPr sz="2100" b="0" i="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5" name="Google Shape;55;p30"/>
          <p:cNvSpPr txBox="1">
            <a:spLocks noGrp="1"/>
          </p:cNvSpPr>
          <p:nvPr>
            <p:ph type="body" idx="1"/>
          </p:nvPr>
        </p:nvSpPr>
        <p:spPr>
          <a:xfrm>
            <a:off x="728663" y="1020893"/>
            <a:ext cx="3843600" cy="3324300"/>
          </a:xfrm>
          <a:prstGeom prst="rect">
            <a:avLst/>
          </a:prstGeom>
          <a:noFill/>
          <a:ln>
            <a:noFill/>
          </a:ln>
        </p:spPr>
        <p:txBody>
          <a:bodyPr spcFirstLastPara="1" wrap="square" lIns="68575" tIns="34275" rIns="68575" bIns="34275" anchor="t" anchorCtr="0">
            <a:normAutofit/>
          </a:bodyPr>
          <a:lstStyle>
            <a:lvl1pPr marL="457200" lvl="0" indent="-323850" algn="l">
              <a:lnSpc>
                <a:spcPct val="114000"/>
              </a:lnSpc>
              <a:spcBef>
                <a:spcPts val="800"/>
              </a:spcBef>
              <a:spcAft>
                <a:spcPts val="0"/>
              </a:spcAft>
              <a:buClr>
                <a:schemeClr val="dk1"/>
              </a:buClr>
              <a:buSzPts val="1500"/>
              <a:buChar char="•"/>
              <a:defRPr sz="1500" b="0" i="0">
                <a:latin typeface="Raleway"/>
                <a:ea typeface="Raleway"/>
                <a:cs typeface="Raleway"/>
                <a:sym typeface="Raleway"/>
              </a:defRPr>
            </a:lvl1pPr>
            <a:lvl2pPr marL="914400" lvl="1" indent="-317500" algn="l">
              <a:lnSpc>
                <a:spcPct val="114000"/>
              </a:lnSpc>
              <a:spcBef>
                <a:spcPts val="400"/>
              </a:spcBef>
              <a:spcAft>
                <a:spcPts val="0"/>
              </a:spcAft>
              <a:buClr>
                <a:srgbClr val="0066CC"/>
              </a:buClr>
              <a:buSzPts val="1400"/>
              <a:buChar char="•"/>
              <a:defRPr sz="1400" b="0" i="0">
                <a:solidFill>
                  <a:srgbClr val="0066CC"/>
                </a:solidFill>
                <a:latin typeface="Raleway Light"/>
                <a:ea typeface="Raleway Light"/>
                <a:cs typeface="Raleway Light"/>
                <a:sym typeface="Raleway Light"/>
              </a:defRPr>
            </a:lvl2pPr>
            <a:lvl3pPr marL="1371600" lvl="2" indent="-317500" algn="l">
              <a:lnSpc>
                <a:spcPct val="114000"/>
              </a:lnSpc>
              <a:spcBef>
                <a:spcPts val="400"/>
              </a:spcBef>
              <a:spcAft>
                <a:spcPts val="0"/>
              </a:spcAft>
              <a:buClr>
                <a:srgbClr val="0066CC"/>
              </a:buClr>
              <a:buSzPts val="1400"/>
              <a:buChar char="•"/>
              <a:defRPr sz="1400" b="0" i="0">
                <a:solidFill>
                  <a:srgbClr val="0066CC"/>
                </a:solidFill>
                <a:latin typeface="Raleway Light"/>
                <a:ea typeface="Raleway Light"/>
                <a:cs typeface="Raleway Light"/>
                <a:sym typeface="Raleway Light"/>
              </a:defRPr>
            </a:lvl3pPr>
            <a:lvl4pPr marL="1828800" lvl="3" indent="-317500" algn="l">
              <a:lnSpc>
                <a:spcPct val="114000"/>
              </a:lnSpc>
              <a:spcBef>
                <a:spcPts val="400"/>
              </a:spcBef>
              <a:spcAft>
                <a:spcPts val="0"/>
              </a:spcAft>
              <a:buClr>
                <a:srgbClr val="0066CC"/>
              </a:buClr>
              <a:buSzPts val="1400"/>
              <a:buChar char="•"/>
              <a:defRPr sz="1400" b="0" i="0">
                <a:solidFill>
                  <a:srgbClr val="0066CC"/>
                </a:solidFill>
                <a:latin typeface="Raleway Light"/>
                <a:ea typeface="Raleway Light"/>
                <a:cs typeface="Raleway Light"/>
                <a:sym typeface="Raleway Light"/>
              </a:defRPr>
            </a:lvl4pPr>
            <a:lvl5pPr marL="2286000" lvl="4" indent="-317500" algn="l">
              <a:lnSpc>
                <a:spcPct val="114000"/>
              </a:lnSpc>
              <a:spcBef>
                <a:spcPts val="400"/>
              </a:spcBef>
              <a:spcAft>
                <a:spcPts val="0"/>
              </a:spcAft>
              <a:buClr>
                <a:srgbClr val="0066CC"/>
              </a:buClr>
              <a:buSzPts val="1400"/>
              <a:buChar char="•"/>
              <a:defRPr sz="1400" b="0" i="0">
                <a:solidFill>
                  <a:srgbClr val="0066CC"/>
                </a:solidFill>
                <a:latin typeface="Raleway Light"/>
                <a:ea typeface="Raleway Light"/>
                <a:cs typeface="Raleway Light"/>
                <a:sym typeface="Raleway Light"/>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6" name="Google Shape;56;p30"/>
          <p:cNvSpPr txBox="1">
            <a:spLocks noGrp="1"/>
          </p:cNvSpPr>
          <p:nvPr>
            <p:ph type="sldNum" idx="12"/>
          </p:nvPr>
        </p:nvSpPr>
        <p:spPr>
          <a:xfrm>
            <a:off x="8634413" y="4660106"/>
            <a:ext cx="4335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1pPr>
            <a:lvl2pPr marL="0" marR="0" lvl="1"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2pPr>
            <a:lvl3pPr marL="0" marR="0" lvl="2"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3pPr>
            <a:lvl4pPr marL="0" marR="0" lvl="3"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4pPr>
            <a:lvl5pPr marL="0" marR="0" lvl="4"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5pPr>
            <a:lvl6pPr marL="0" marR="0" lvl="5"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6pPr>
            <a:lvl7pPr marL="0" marR="0" lvl="6"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7pPr>
            <a:lvl8pPr marL="0" marR="0" lvl="7"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8pPr>
            <a:lvl9pPr marL="0" marR="0" lvl="8"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57" name="Google Shape;57;p30"/>
          <p:cNvSpPr txBox="1">
            <a:spLocks noGrp="1"/>
          </p:cNvSpPr>
          <p:nvPr>
            <p:ph type="body" idx="2"/>
          </p:nvPr>
        </p:nvSpPr>
        <p:spPr>
          <a:xfrm>
            <a:off x="637222" y="628650"/>
            <a:ext cx="7886700" cy="3921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800"/>
              </a:spcBef>
              <a:spcAft>
                <a:spcPts val="0"/>
              </a:spcAft>
              <a:buClr>
                <a:srgbClr val="0066CC"/>
              </a:buClr>
              <a:buSzPts val="1700"/>
              <a:buNone/>
              <a:defRPr sz="1700" b="0" i="0">
                <a:solidFill>
                  <a:srgbClr val="0066CC"/>
                </a:solidFill>
                <a:latin typeface="Arial"/>
                <a:ea typeface="Arial"/>
                <a:cs typeface="Arial"/>
                <a:sym typeface="Arial"/>
              </a:defRPr>
            </a:lvl1pPr>
            <a:lvl2pPr marL="914400" lvl="1" indent="-342900" algn="l">
              <a:lnSpc>
                <a:spcPct val="90000"/>
              </a:lnSpc>
              <a:spcBef>
                <a:spcPts val="400"/>
              </a:spcBef>
              <a:spcAft>
                <a:spcPts val="0"/>
              </a:spcAft>
              <a:buClr>
                <a:schemeClr val="dk2"/>
              </a:buClr>
              <a:buSzPts val="1800"/>
              <a:buChar char="•"/>
              <a:defRPr>
                <a:solidFill>
                  <a:schemeClr val="dk2"/>
                </a:solidFill>
              </a:defRPr>
            </a:lvl2pPr>
            <a:lvl3pPr marL="1371600" lvl="2" indent="-323850" algn="l">
              <a:lnSpc>
                <a:spcPct val="90000"/>
              </a:lnSpc>
              <a:spcBef>
                <a:spcPts val="400"/>
              </a:spcBef>
              <a:spcAft>
                <a:spcPts val="0"/>
              </a:spcAft>
              <a:buClr>
                <a:schemeClr val="dk2"/>
              </a:buClr>
              <a:buSzPts val="1500"/>
              <a:buChar char="•"/>
              <a:defRPr>
                <a:solidFill>
                  <a:schemeClr val="dk2"/>
                </a:solidFill>
              </a:defRPr>
            </a:lvl3pPr>
            <a:lvl4pPr marL="1828800" lvl="3" indent="-317500" algn="l">
              <a:lnSpc>
                <a:spcPct val="90000"/>
              </a:lnSpc>
              <a:spcBef>
                <a:spcPts val="400"/>
              </a:spcBef>
              <a:spcAft>
                <a:spcPts val="0"/>
              </a:spcAft>
              <a:buClr>
                <a:schemeClr val="dk2"/>
              </a:buClr>
              <a:buSzPts val="1400"/>
              <a:buChar char="•"/>
              <a:defRPr>
                <a:solidFill>
                  <a:schemeClr val="dk2"/>
                </a:solidFill>
              </a:defRPr>
            </a:lvl4pPr>
            <a:lvl5pPr marL="2286000" lvl="4" indent="-317500" algn="l">
              <a:lnSpc>
                <a:spcPct val="90000"/>
              </a:lnSpc>
              <a:spcBef>
                <a:spcPts val="400"/>
              </a:spcBef>
              <a:spcAft>
                <a:spcPts val="0"/>
              </a:spcAft>
              <a:buClr>
                <a:schemeClr val="dk2"/>
              </a:buClr>
              <a:buSzPts val="1400"/>
              <a:buChar char="•"/>
              <a:defRPr>
                <a:solidFill>
                  <a:schemeClr val="dk2"/>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8" name="Google Shape;58;p30"/>
          <p:cNvSpPr txBox="1">
            <a:spLocks noGrp="1"/>
          </p:cNvSpPr>
          <p:nvPr>
            <p:ph type="body" idx="3"/>
          </p:nvPr>
        </p:nvSpPr>
        <p:spPr>
          <a:xfrm>
            <a:off x="4791075" y="1020893"/>
            <a:ext cx="3843600" cy="3324300"/>
          </a:xfrm>
          <a:prstGeom prst="rect">
            <a:avLst/>
          </a:prstGeom>
          <a:noFill/>
          <a:ln>
            <a:noFill/>
          </a:ln>
        </p:spPr>
        <p:txBody>
          <a:bodyPr spcFirstLastPara="1" wrap="square" lIns="68575" tIns="34275" rIns="68575" bIns="34275" anchor="t" anchorCtr="0">
            <a:normAutofit/>
          </a:bodyPr>
          <a:lstStyle>
            <a:lvl1pPr marL="457200" lvl="0" indent="-323850" algn="l">
              <a:lnSpc>
                <a:spcPct val="114000"/>
              </a:lnSpc>
              <a:spcBef>
                <a:spcPts val="800"/>
              </a:spcBef>
              <a:spcAft>
                <a:spcPts val="0"/>
              </a:spcAft>
              <a:buClr>
                <a:schemeClr val="dk1"/>
              </a:buClr>
              <a:buSzPts val="1500"/>
              <a:buChar char="•"/>
              <a:defRPr sz="1500" b="0" i="0">
                <a:latin typeface="Raleway"/>
                <a:ea typeface="Raleway"/>
                <a:cs typeface="Raleway"/>
                <a:sym typeface="Raleway"/>
              </a:defRPr>
            </a:lvl1pPr>
            <a:lvl2pPr marL="914400" lvl="1" indent="-317500" algn="l">
              <a:lnSpc>
                <a:spcPct val="114000"/>
              </a:lnSpc>
              <a:spcBef>
                <a:spcPts val="400"/>
              </a:spcBef>
              <a:spcAft>
                <a:spcPts val="0"/>
              </a:spcAft>
              <a:buClr>
                <a:srgbClr val="0066CC"/>
              </a:buClr>
              <a:buSzPts val="1400"/>
              <a:buChar char="•"/>
              <a:defRPr sz="1400" b="0" i="0">
                <a:solidFill>
                  <a:srgbClr val="0066CC"/>
                </a:solidFill>
                <a:latin typeface="Raleway Light"/>
                <a:ea typeface="Raleway Light"/>
                <a:cs typeface="Raleway Light"/>
                <a:sym typeface="Raleway Light"/>
              </a:defRPr>
            </a:lvl2pPr>
            <a:lvl3pPr marL="1371600" lvl="2" indent="-317500" algn="l">
              <a:lnSpc>
                <a:spcPct val="114000"/>
              </a:lnSpc>
              <a:spcBef>
                <a:spcPts val="400"/>
              </a:spcBef>
              <a:spcAft>
                <a:spcPts val="0"/>
              </a:spcAft>
              <a:buClr>
                <a:srgbClr val="0066CC"/>
              </a:buClr>
              <a:buSzPts val="1400"/>
              <a:buChar char="•"/>
              <a:defRPr sz="1400" b="0" i="0">
                <a:solidFill>
                  <a:srgbClr val="0066CC"/>
                </a:solidFill>
                <a:latin typeface="Raleway Light"/>
                <a:ea typeface="Raleway Light"/>
                <a:cs typeface="Raleway Light"/>
                <a:sym typeface="Raleway Light"/>
              </a:defRPr>
            </a:lvl3pPr>
            <a:lvl4pPr marL="1828800" lvl="3" indent="-317500" algn="l">
              <a:lnSpc>
                <a:spcPct val="114000"/>
              </a:lnSpc>
              <a:spcBef>
                <a:spcPts val="400"/>
              </a:spcBef>
              <a:spcAft>
                <a:spcPts val="0"/>
              </a:spcAft>
              <a:buClr>
                <a:srgbClr val="0066CC"/>
              </a:buClr>
              <a:buSzPts val="1400"/>
              <a:buChar char="•"/>
              <a:defRPr sz="1400" b="0" i="0">
                <a:solidFill>
                  <a:srgbClr val="0066CC"/>
                </a:solidFill>
                <a:latin typeface="Raleway Light"/>
                <a:ea typeface="Raleway Light"/>
                <a:cs typeface="Raleway Light"/>
                <a:sym typeface="Raleway Light"/>
              </a:defRPr>
            </a:lvl4pPr>
            <a:lvl5pPr marL="2286000" lvl="4" indent="-317500" algn="l">
              <a:lnSpc>
                <a:spcPct val="114000"/>
              </a:lnSpc>
              <a:spcBef>
                <a:spcPts val="400"/>
              </a:spcBef>
              <a:spcAft>
                <a:spcPts val="0"/>
              </a:spcAft>
              <a:buClr>
                <a:srgbClr val="0066CC"/>
              </a:buClr>
              <a:buSzPts val="1400"/>
              <a:buChar char="•"/>
              <a:defRPr sz="1400" b="0" i="0">
                <a:solidFill>
                  <a:srgbClr val="0066CC"/>
                </a:solidFill>
                <a:latin typeface="Raleway Light"/>
                <a:ea typeface="Raleway Light"/>
                <a:cs typeface="Raleway Light"/>
                <a:sym typeface="Raleway Light"/>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ubtitle &amp; Content 3">
  <p:cSld name="2_Title, Subtitle &amp; Content_1">
    <p:bg>
      <p:bgPr>
        <a:blipFill>
          <a:blip r:embed="rId2">
            <a:alphaModFix/>
          </a:blip>
          <a:stretch>
            <a:fillRect/>
          </a:stretch>
        </a:blipFill>
        <a:effectLst/>
      </p:bgPr>
    </p:bg>
    <p:spTree>
      <p:nvGrpSpPr>
        <p:cNvPr id="1" name="Shape 59"/>
        <p:cNvGrpSpPr/>
        <p:nvPr/>
      </p:nvGrpSpPr>
      <p:grpSpPr>
        <a:xfrm>
          <a:off x="0" y="0"/>
          <a:ext cx="0" cy="0"/>
          <a:chOff x="0" y="0"/>
          <a:chExt cx="0" cy="0"/>
        </a:xfrm>
      </p:grpSpPr>
      <p:sp>
        <p:nvSpPr>
          <p:cNvPr id="60" name="Google Shape;60;p31"/>
          <p:cNvSpPr txBox="1">
            <a:spLocks noGrp="1"/>
          </p:cNvSpPr>
          <p:nvPr>
            <p:ph type="body" idx="1"/>
          </p:nvPr>
        </p:nvSpPr>
        <p:spPr>
          <a:xfrm>
            <a:off x="728663" y="850111"/>
            <a:ext cx="7886700" cy="3495000"/>
          </a:xfrm>
          <a:prstGeom prst="rect">
            <a:avLst/>
          </a:prstGeom>
          <a:noFill/>
          <a:ln>
            <a:noFill/>
          </a:ln>
        </p:spPr>
        <p:txBody>
          <a:bodyPr spcFirstLastPara="1" wrap="square" lIns="68575" tIns="34275" rIns="68575" bIns="34275" anchor="t" anchorCtr="0">
            <a:normAutofit/>
          </a:bodyPr>
          <a:lstStyle>
            <a:lvl1pPr marL="457200" lvl="0" indent="-323850" algn="l">
              <a:lnSpc>
                <a:spcPct val="114000"/>
              </a:lnSpc>
              <a:spcBef>
                <a:spcPts val="800"/>
              </a:spcBef>
              <a:spcAft>
                <a:spcPts val="0"/>
              </a:spcAft>
              <a:buClr>
                <a:schemeClr val="dk1"/>
              </a:buClr>
              <a:buSzPts val="1500"/>
              <a:buChar char="•"/>
              <a:defRPr sz="1800" b="0" i="0">
                <a:latin typeface="Arial"/>
                <a:ea typeface="Arial"/>
                <a:cs typeface="Arial"/>
                <a:sym typeface="Arial"/>
              </a:defRPr>
            </a:lvl1pPr>
            <a:lvl2pPr marL="914400" lvl="1"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2pPr>
            <a:lvl3pPr marL="1371600" lvl="2"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3pPr>
            <a:lvl4pPr marL="1828800" lvl="3"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4pPr>
            <a:lvl5pPr marL="2286000" lvl="4"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1" name="Google Shape;61;p31"/>
          <p:cNvSpPr txBox="1">
            <a:spLocks noGrp="1"/>
          </p:cNvSpPr>
          <p:nvPr>
            <p:ph type="sldNum" idx="12"/>
          </p:nvPr>
        </p:nvSpPr>
        <p:spPr>
          <a:xfrm>
            <a:off x="8634412" y="4660110"/>
            <a:ext cx="4335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3889"/>
              </a:buClr>
              <a:buSzPts val="1200"/>
              <a:buFont typeface="Arial"/>
              <a:buNone/>
              <a:defRPr sz="1200" b="0" i="0" u="none" strike="noStrike" cap="none">
                <a:solidFill>
                  <a:srgbClr val="003889"/>
                </a:solidFill>
                <a:latin typeface="Arial"/>
                <a:ea typeface="Arial"/>
                <a:cs typeface="Arial"/>
                <a:sym typeface="Arial"/>
              </a:defRPr>
            </a:lvl1pPr>
            <a:lvl2pPr marL="0" marR="0" lvl="1" indent="0" algn="l">
              <a:lnSpc>
                <a:spcPct val="100000"/>
              </a:lnSpc>
              <a:spcBef>
                <a:spcPts val="0"/>
              </a:spcBef>
              <a:spcAft>
                <a:spcPts val="0"/>
              </a:spcAft>
              <a:buClr>
                <a:srgbClr val="003889"/>
              </a:buClr>
              <a:buSzPts val="1200"/>
              <a:buFont typeface="Arial"/>
              <a:buNone/>
              <a:defRPr sz="1200" b="0" i="0" u="none" strike="noStrike" cap="none">
                <a:solidFill>
                  <a:srgbClr val="003889"/>
                </a:solidFill>
                <a:latin typeface="Arial"/>
                <a:ea typeface="Arial"/>
                <a:cs typeface="Arial"/>
                <a:sym typeface="Arial"/>
              </a:defRPr>
            </a:lvl2pPr>
            <a:lvl3pPr marL="0" marR="0" lvl="2" indent="0" algn="l">
              <a:lnSpc>
                <a:spcPct val="100000"/>
              </a:lnSpc>
              <a:spcBef>
                <a:spcPts val="0"/>
              </a:spcBef>
              <a:spcAft>
                <a:spcPts val="0"/>
              </a:spcAft>
              <a:buClr>
                <a:srgbClr val="003889"/>
              </a:buClr>
              <a:buSzPts val="1200"/>
              <a:buFont typeface="Arial"/>
              <a:buNone/>
              <a:defRPr sz="1200" b="0" i="0" u="none" strike="noStrike" cap="none">
                <a:solidFill>
                  <a:srgbClr val="003889"/>
                </a:solidFill>
                <a:latin typeface="Arial"/>
                <a:ea typeface="Arial"/>
                <a:cs typeface="Arial"/>
                <a:sym typeface="Arial"/>
              </a:defRPr>
            </a:lvl3pPr>
            <a:lvl4pPr marL="0" marR="0" lvl="3" indent="0" algn="l">
              <a:lnSpc>
                <a:spcPct val="100000"/>
              </a:lnSpc>
              <a:spcBef>
                <a:spcPts val="0"/>
              </a:spcBef>
              <a:spcAft>
                <a:spcPts val="0"/>
              </a:spcAft>
              <a:buClr>
                <a:srgbClr val="003889"/>
              </a:buClr>
              <a:buSzPts val="1200"/>
              <a:buFont typeface="Arial"/>
              <a:buNone/>
              <a:defRPr sz="1200" b="0" i="0" u="none" strike="noStrike" cap="none">
                <a:solidFill>
                  <a:srgbClr val="003889"/>
                </a:solidFill>
                <a:latin typeface="Arial"/>
                <a:ea typeface="Arial"/>
                <a:cs typeface="Arial"/>
                <a:sym typeface="Arial"/>
              </a:defRPr>
            </a:lvl4pPr>
            <a:lvl5pPr marL="0" marR="0" lvl="4" indent="0" algn="l">
              <a:lnSpc>
                <a:spcPct val="100000"/>
              </a:lnSpc>
              <a:spcBef>
                <a:spcPts val="0"/>
              </a:spcBef>
              <a:spcAft>
                <a:spcPts val="0"/>
              </a:spcAft>
              <a:buClr>
                <a:srgbClr val="003889"/>
              </a:buClr>
              <a:buSzPts val="1200"/>
              <a:buFont typeface="Arial"/>
              <a:buNone/>
              <a:defRPr sz="1200" b="0" i="0" u="none" strike="noStrike" cap="none">
                <a:solidFill>
                  <a:srgbClr val="003889"/>
                </a:solidFill>
                <a:latin typeface="Arial"/>
                <a:ea typeface="Arial"/>
                <a:cs typeface="Arial"/>
                <a:sym typeface="Arial"/>
              </a:defRPr>
            </a:lvl5pPr>
            <a:lvl6pPr marL="0" marR="0" lvl="5" indent="0" algn="l">
              <a:lnSpc>
                <a:spcPct val="100000"/>
              </a:lnSpc>
              <a:spcBef>
                <a:spcPts val="0"/>
              </a:spcBef>
              <a:spcAft>
                <a:spcPts val="0"/>
              </a:spcAft>
              <a:buClr>
                <a:srgbClr val="003889"/>
              </a:buClr>
              <a:buSzPts val="1200"/>
              <a:buFont typeface="Arial"/>
              <a:buNone/>
              <a:defRPr sz="1200" b="0" i="0" u="none" strike="noStrike" cap="none">
                <a:solidFill>
                  <a:srgbClr val="003889"/>
                </a:solidFill>
                <a:latin typeface="Arial"/>
                <a:ea typeface="Arial"/>
                <a:cs typeface="Arial"/>
                <a:sym typeface="Arial"/>
              </a:defRPr>
            </a:lvl6pPr>
            <a:lvl7pPr marL="0" marR="0" lvl="6" indent="0" algn="l">
              <a:lnSpc>
                <a:spcPct val="100000"/>
              </a:lnSpc>
              <a:spcBef>
                <a:spcPts val="0"/>
              </a:spcBef>
              <a:spcAft>
                <a:spcPts val="0"/>
              </a:spcAft>
              <a:buClr>
                <a:srgbClr val="003889"/>
              </a:buClr>
              <a:buSzPts val="1200"/>
              <a:buFont typeface="Arial"/>
              <a:buNone/>
              <a:defRPr sz="1200" b="0" i="0" u="none" strike="noStrike" cap="none">
                <a:solidFill>
                  <a:srgbClr val="003889"/>
                </a:solidFill>
                <a:latin typeface="Arial"/>
                <a:ea typeface="Arial"/>
                <a:cs typeface="Arial"/>
                <a:sym typeface="Arial"/>
              </a:defRPr>
            </a:lvl7pPr>
            <a:lvl8pPr marL="0" marR="0" lvl="7" indent="0" algn="l">
              <a:lnSpc>
                <a:spcPct val="100000"/>
              </a:lnSpc>
              <a:spcBef>
                <a:spcPts val="0"/>
              </a:spcBef>
              <a:spcAft>
                <a:spcPts val="0"/>
              </a:spcAft>
              <a:buClr>
                <a:srgbClr val="003889"/>
              </a:buClr>
              <a:buSzPts val="1200"/>
              <a:buFont typeface="Arial"/>
              <a:buNone/>
              <a:defRPr sz="1200" b="0" i="0" u="none" strike="noStrike" cap="none">
                <a:solidFill>
                  <a:srgbClr val="003889"/>
                </a:solidFill>
                <a:latin typeface="Arial"/>
                <a:ea typeface="Arial"/>
                <a:cs typeface="Arial"/>
                <a:sym typeface="Arial"/>
              </a:defRPr>
            </a:lvl8pPr>
            <a:lvl9pPr marL="0" marR="0" lvl="8" indent="0" algn="l">
              <a:lnSpc>
                <a:spcPct val="100000"/>
              </a:lnSpc>
              <a:spcBef>
                <a:spcPts val="0"/>
              </a:spcBef>
              <a:spcAft>
                <a:spcPts val="0"/>
              </a:spcAft>
              <a:buClr>
                <a:srgbClr val="003889"/>
              </a:buClr>
              <a:buSzPts val="1200"/>
              <a:buFont typeface="Arial"/>
              <a:buNone/>
              <a:defRPr sz="1200" b="0" i="0" u="none" strike="noStrike" cap="none">
                <a:solidFill>
                  <a:srgbClr val="003889"/>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62" name="Google Shape;62;p31"/>
          <p:cNvSpPr txBox="1">
            <a:spLocks noGrp="1"/>
          </p:cNvSpPr>
          <p:nvPr>
            <p:ph type="title"/>
          </p:nvPr>
        </p:nvSpPr>
        <p:spPr>
          <a:xfrm>
            <a:off x="729095" y="260894"/>
            <a:ext cx="7886700" cy="4506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Clr>
                <a:schemeClr val="dk1"/>
              </a:buClr>
              <a:buSzPts val="2100"/>
              <a:buFont typeface="Arial"/>
              <a:buNone/>
              <a:defRPr sz="2100" b="0" i="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3"/>
        <p:cNvGrpSpPr/>
        <p:nvPr/>
      </p:nvGrpSpPr>
      <p:grpSpPr>
        <a:xfrm>
          <a:off x="0" y="0"/>
          <a:ext cx="0" cy="0"/>
          <a:chOff x="0" y="0"/>
          <a:chExt cx="0" cy="0"/>
        </a:xfrm>
      </p:grpSpPr>
      <p:sp>
        <p:nvSpPr>
          <p:cNvPr id="64" name="Google Shape;64;p32"/>
          <p:cNvSpPr txBox="1">
            <a:spLocks noGrp="1"/>
          </p:cNvSpPr>
          <p:nvPr>
            <p:ph type="title"/>
          </p:nvPr>
        </p:nvSpPr>
        <p:spPr>
          <a:xfrm>
            <a:off x="457200" y="171450"/>
            <a:ext cx="8229600" cy="6858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3200"/>
              <a:buFont typeface="Bookman Old Style"/>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5" name="Google Shape;65;p32"/>
          <p:cNvSpPr txBox="1">
            <a:spLocks noGrp="1"/>
          </p:cNvSpPr>
          <p:nvPr>
            <p:ph type="body" idx="1"/>
          </p:nvPr>
        </p:nvSpPr>
        <p:spPr>
          <a:xfrm>
            <a:off x="457200" y="964406"/>
            <a:ext cx="4040100" cy="5145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600"/>
              </a:spcBef>
              <a:spcAft>
                <a:spcPts val="0"/>
              </a:spcAft>
              <a:buSzPts val="1824"/>
              <a:buNone/>
              <a:defRPr sz="2400" b="1">
                <a:solidFill>
                  <a:schemeClr val="accent2"/>
                </a:solidFill>
              </a:defRPr>
            </a:lvl1pPr>
            <a:lvl2pPr marL="914400" lvl="1" indent="-228600" algn="l">
              <a:lnSpc>
                <a:spcPct val="90000"/>
              </a:lnSpc>
              <a:spcBef>
                <a:spcPts val="500"/>
              </a:spcBef>
              <a:spcAft>
                <a:spcPts val="0"/>
              </a:spcAft>
              <a:buSzPts val="1520"/>
              <a:buNone/>
              <a:defRPr sz="2000" b="1"/>
            </a:lvl2pPr>
            <a:lvl3pPr marL="1371600" lvl="2" indent="-228600" algn="l">
              <a:lnSpc>
                <a:spcPct val="90000"/>
              </a:lnSpc>
              <a:spcBef>
                <a:spcPts val="500"/>
              </a:spcBef>
              <a:spcAft>
                <a:spcPts val="0"/>
              </a:spcAft>
              <a:buSzPts val="1368"/>
              <a:buNone/>
              <a:defRPr sz="1800" b="1"/>
            </a:lvl3pPr>
            <a:lvl4pPr marL="1828800" lvl="3" indent="-228600" algn="l">
              <a:lnSpc>
                <a:spcPct val="90000"/>
              </a:lnSpc>
              <a:spcBef>
                <a:spcPts val="400"/>
              </a:spcBef>
              <a:spcAft>
                <a:spcPts val="0"/>
              </a:spcAft>
              <a:buSzPts val="1120"/>
              <a:buNone/>
              <a:defRPr sz="1600" b="1"/>
            </a:lvl4pPr>
            <a:lvl5pPr marL="2286000" lvl="4" indent="-228600" algn="l">
              <a:lnSpc>
                <a:spcPct val="90000"/>
              </a:lnSpc>
              <a:spcBef>
                <a:spcPts val="300"/>
              </a:spcBef>
              <a:spcAft>
                <a:spcPts val="0"/>
              </a:spcAft>
              <a:buSzPts val="1120"/>
              <a:buNone/>
              <a:defRPr sz="1600" b="1"/>
            </a:lvl5pPr>
            <a:lvl6pPr marL="2743200" lvl="5" indent="-314325" algn="l">
              <a:lnSpc>
                <a:spcPct val="90000"/>
              </a:lnSpc>
              <a:spcBef>
                <a:spcPts val="300"/>
              </a:spcBef>
              <a:spcAft>
                <a:spcPts val="0"/>
              </a:spcAft>
              <a:buSzPts val="1350"/>
              <a:buChar char="•"/>
              <a:defRPr/>
            </a:lvl6pPr>
            <a:lvl7pPr marL="3200400" lvl="6" indent="-314325" algn="l">
              <a:lnSpc>
                <a:spcPct val="90000"/>
              </a:lnSpc>
              <a:spcBef>
                <a:spcPts val="300"/>
              </a:spcBef>
              <a:spcAft>
                <a:spcPts val="0"/>
              </a:spcAft>
              <a:buSzPts val="1350"/>
              <a:buChar char="•"/>
              <a:defRPr/>
            </a:lvl7pPr>
            <a:lvl8pPr marL="3657600" lvl="7" indent="-314325" algn="l">
              <a:lnSpc>
                <a:spcPct val="90000"/>
              </a:lnSpc>
              <a:spcBef>
                <a:spcPts val="300"/>
              </a:spcBef>
              <a:spcAft>
                <a:spcPts val="0"/>
              </a:spcAft>
              <a:buSzPts val="1350"/>
              <a:buChar char="•"/>
              <a:defRPr/>
            </a:lvl8pPr>
            <a:lvl9pPr marL="4114800" lvl="8" indent="-314325" algn="l">
              <a:lnSpc>
                <a:spcPct val="90000"/>
              </a:lnSpc>
              <a:spcBef>
                <a:spcPts val="300"/>
              </a:spcBef>
              <a:spcAft>
                <a:spcPts val="0"/>
              </a:spcAft>
              <a:buSzPts val="1350"/>
              <a:buChar char="•"/>
              <a:defRPr/>
            </a:lvl9pPr>
          </a:lstStyle>
          <a:p>
            <a:endParaRPr/>
          </a:p>
        </p:txBody>
      </p:sp>
      <p:sp>
        <p:nvSpPr>
          <p:cNvPr id="66" name="Google Shape;66;p32"/>
          <p:cNvSpPr txBox="1">
            <a:spLocks noGrp="1"/>
          </p:cNvSpPr>
          <p:nvPr>
            <p:ph type="body" idx="2"/>
          </p:nvPr>
        </p:nvSpPr>
        <p:spPr>
          <a:xfrm>
            <a:off x="4648200" y="971550"/>
            <a:ext cx="4041900" cy="5145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600"/>
              </a:spcBef>
              <a:spcAft>
                <a:spcPts val="0"/>
              </a:spcAft>
              <a:buSzPts val="1824"/>
              <a:buNone/>
              <a:defRPr sz="2400" b="1">
                <a:solidFill>
                  <a:schemeClr val="accent2"/>
                </a:solidFill>
              </a:defRPr>
            </a:lvl1pPr>
            <a:lvl2pPr marL="914400" lvl="1" indent="-228600" algn="l">
              <a:lnSpc>
                <a:spcPct val="90000"/>
              </a:lnSpc>
              <a:spcBef>
                <a:spcPts val="500"/>
              </a:spcBef>
              <a:spcAft>
                <a:spcPts val="0"/>
              </a:spcAft>
              <a:buSzPts val="1520"/>
              <a:buNone/>
              <a:defRPr sz="2000" b="1"/>
            </a:lvl2pPr>
            <a:lvl3pPr marL="1371600" lvl="2" indent="-228600" algn="l">
              <a:lnSpc>
                <a:spcPct val="90000"/>
              </a:lnSpc>
              <a:spcBef>
                <a:spcPts val="500"/>
              </a:spcBef>
              <a:spcAft>
                <a:spcPts val="0"/>
              </a:spcAft>
              <a:buSzPts val="1368"/>
              <a:buNone/>
              <a:defRPr sz="1800" b="1"/>
            </a:lvl3pPr>
            <a:lvl4pPr marL="1828800" lvl="3" indent="-228600" algn="l">
              <a:lnSpc>
                <a:spcPct val="90000"/>
              </a:lnSpc>
              <a:spcBef>
                <a:spcPts val="400"/>
              </a:spcBef>
              <a:spcAft>
                <a:spcPts val="0"/>
              </a:spcAft>
              <a:buSzPts val="1120"/>
              <a:buNone/>
              <a:defRPr sz="1600" b="1"/>
            </a:lvl4pPr>
            <a:lvl5pPr marL="2286000" lvl="4" indent="-228600" algn="l">
              <a:lnSpc>
                <a:spcPct val="90000"/>
              </a:lnSpc>
              <a:spcBef>
                <a:spcPts val="300"/>
              </a:spcBef>
              <a:spcAft>
                <a:spcPts val="0"/>
              </a:spcAft>
              <a:buSzPts val="1120"/>
              <a:buNone/>
              <a:defRPr sz="1600" b="1"/>
            </a:lvl5pPr>
            <a:lvl6pPr marL="2743200" lvl="5" indent="-314325" algn="l">
              <a:lnSpc>
                <a:spcPct val="90000"/>
              </a:lnSpc>
              <a:spcBef>
                <a:spcPts val="300"/>
              </a:spcBef>
              <a:spcAft>
                <a:spcPts val="0"/>
              </a:spcAft>
              <a:buSzPts val="1350"/>
              <a:buChar char="•"/>
              <a:defRPr/>
            </a:lvl6pPr>
            <a:lvl7pPr marL="3200400" lvl="6" indent="-314325" algn="l">
              <a:lnSpc>
                <a:spcPct val="90000"/>
              </a:lnSpc>
              <a:spcBef>
                <a:spcPts val="300"/>
              </a:spcBef>
              <a:spcAft>
                <a:spcPts val="0"/>
              </a:spcAft>
              <a:buSzPts val="1350"/>
              <a:buChar char="•"/>
              <a:defRPr/>
            </a:lvl7pPr>
            <a:lvl8pPr marL="3657600" lvl="7" indent="-314325" algn="l">
              <a:lnSpc>
                <a:spcPct val="90000"/>
              </a:lnSpc>
              <a:spcBef>
                <a:spcPts val="300"/>
              </a:spcBef>
              <a:spcAft>
                <a:spcPts val="0"/>
              </a:spcAft>
              <a:buSzPts val="1350"/>
              <a:buChar char="•"/>
              <a:defRPr/>
            </a:lvl8pPr>
            <a:lvl9pPr marL="4114800" lvl="8" indent="-314325" algn="l">
              <a:lnSpc>
                <a:spcPct val="90000"/>
              </a:lnSpc>
              <a:spcBef>
                <a:spcPts val="300"/>
              </a:spcBef>
              <a:spcAft>
                <a:spcPts val="0"/>
              </a:spcAft>
              <a:buSzPts val="1350"/>
              <a:buChar char="•"/>
              <a:defRPr/>
            </a:lvl9pPr>
          </a:lstStyle>
          <a:p>
            <a:endParaRPr/>
          </a:p>
        </p:txBody>
      </p:sp>
      <p:sp>
        <p:nvSpPr>
          <p:cNvPr id="67" name="Google Shape;67;p32"/>
          <p:cNvSpPr txBox="1">
            <a:spLocks noGrp="1"/>
          </p:cNvSpPr>
          <p:nvPr>
            <p:ph type="dt" idx="10"/>
          </p:nvPr>
        </p:nvSpPr>
        <p:spPr>
          <a:xfrm>
            <a:off x="6400800" y="4767263"/>
            <a:ext cx="2289000" cy="274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8" name="Google Shape;68;p32"/>
          <p:cNvSpPr txBox="1">
            <a:spLocks noGrp="1"/>
          </p:cNvSpPr>
          <p:nvPr>
            <p:ph type="ftr" idx="11"/>
          </p:nvPr>
        </p:nvSpPr>
        <p:spPr>
          <a:xfrm>
            <a:off x="2898648" y="4767263"/>
            <a:ext cx="3505200" cy="2742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9" name="Google Shape;69;p32"/>
          <p:cNvSpPr txBox="1">
            <a:spLocks noGrp="1"/>
          </p:cNvSpPr>
          <p:nvPr>
            <p:ph type="body" idx="3"/>
          </p:nvPr>
        </p:nvSpPr>
        <p:spPr>
          <a:xfrm>
            <a:off x="457200" y="1600200"/>
            <a:ext cx="4038600" cy="3029100"/>
          </a:xfrm>
          <a:prstGeom prst="rect">
            <a:avLst/>
          </a:prstGeom>
          <a:noFill/>
          <a:ln>
            <a:noFill/>
          </a:ln>
        </p:spPr>
        <p:txBody>
          <a:bodyPr spcFirstLastPara="1" wrap="square" lIns="91425" tIns="45700" rIns="91425" bIns="45700" anchor="t" anchorCtr="0">
            <a:normAutofit/>
          </a:bodyPr>
          <a:lstStyle>
            <a:lvl1pPr marL="457200" lvl="0" indent="-315468" algn="l">
              <a:lnSpc>
                <a:spcPct val="90000"/>
              </a:lnSpc>
              <a:spcBef>
                <a:spcPts val="600"/>
              </a:spcBef>
              <a:spcAft>
                <a:spcPts val="0"/>
              </a:spcAft>
              <a:buSzPts val="1368"/>
              <a:buChar char="•"/>
              <a:defRPr/>
            </a:lvl1pPr>
            <a:lvl2pPr marL="914400" lvl="1" indent="-315468" algn="l">
              <a:lnSpc>
                <a:spcPct val="90000"/>
              </a:lnSpc>
              <a:spcBef>
                <a:spcPts val="500"/>
              </a:spcBef>
              <a:spcAft>
                <a:spcPts val="0"/>
              </a:spcAft>
              <a:buSzPts val="1368"/>
              <a:buChar char="•"/>
              <a:defRPr/>
            </a:lvl2pPr>
            <a:lvl3pPr marL="1371600" lvl="2" indent="-315467" algn="l">
              <a:lnSpc>
                <a:spcPct val="90000"/>
              </a:lnSpc>
              <a:spcBef>
                <a:spcPts val="500"/>
              </a:spcBef>
              <a:spcAft>
                <a:spcPts val="0"/>
              </a:spcAft>
              <a:buSzPts val="1368"/>
              <a:buChar char="•"/>
              <a:defRPr/>
            </a:lvl3pPr>
            <a:lvl4pPr marL="1828800" lvl="3" indent="-308610" algn="l">
              <a:lnSpc>
                <a:spcPct val="90000"/>
              </a:lnSpc>
              <a:spcBef>
                <a:spcPts val="400"/>
              </a:spcBef>
              <a:spcAft>
                <a:spcPts val="0"/>
              </a:spcAft>
              <a:buSzPts val="1260"/>
              <a:buChar char="•"/>
              <a:defRPr/>
            </a:lvl4pPr>
            <a:lvl5pPr marL="2286000" lvl="4" indent="-308610" algn="l">
              <a:lnSpc>
                <a:spcPct val="90000"/>
              </a:lnSpc>
              <a:spcBef>
                <a:spcPts val="300"/>
              </a:spcBef>
              <a:spcAft>
                <a:spcPts val="0"/>
              </a:spcAft>
              <a:buSzPts val="1260"/>
              <a:buChar char="•"/>
              <a:defRPr/>
            </a:lvl5pPr>
            <a:lvl6pPr marL="2743200" lvl="5" indent="-314325" algn="l">
              <a:lnSpc>
                <a:spcPct val="90000"/>
              </a:lnSpc>
              <a:spcBef>
                <a:spcPts val="300"/>
              </a:spcBef>
              <a:spcAft>
                <a:spcPts val="0"/>
              </a:spcAft>
              <a:buSzPts val="1350"/>
              <a:buChar char="•"/>
              <a:defRPr/>
            </a:lvl6pPr>
            <a:lvl7pPr marL="3200400" lvl="6" indent="-314325" algn="l">
              <a:lnSpc>
                <a:spcPct val="90000"/>
              </a:lnSpc>
              <a:spcBef>
                <a:spcPts val="300"/>
              </a:spcBef>
              <a:spcAft>
                <a:spcPts val="0"/>
              </a:spcAft>
              <a:buSzPts val="1350"/>
              <a:buChar char="•"/>
              <a:defRPr/>
            </a:lvl7pPr>
            <a:lvl8pPr marL="3657600" lvl="7" indent="-314325" algn="l">
              <a:lnSpc>
                <a:spcPct val="90000"/>
              </a:lnSpc>
              <a:spcBef>
                <a:spcPts val="300"/>
              </a:spcBef>
              <a:spcAft>
                <a:spcPts val="0"/>
              </a:spcAft>
              <a:buSzPts val="1350"/>
              <a:buChar char="•"/>
              <a:defRPr/>
            </a:lvl8pPr>
            <a:lvl9pPr marL="4114800" lvl="8" indent="-314325" algn="l">
              <a:lnSpc>
                <a:spcPct val="90000"/>
              </a:lnSpc>
              <a:spcBef>
                <a:spcPts val="300"/>
              </a:spcBef>
              <a:spcAft>
                <a:spcPts val="0"/>
              </a:spcAft>
              <a:buSzPts val="1350"/>
              <a:buChar char="•"/>
              <a:defRPr/>
            </a:lvl9pPr>
          </a:lstStyle>
          <a:p>
            <a:endParaRPr/>
          </a:p>
        </p:txBody>
      </p:sp>
      <p:sp>
        <p:nvSpPr>
          <p:cNvPr id="70" name="Google Shape;70;p32"/>
          <p:cNvSpPr txBox="1">
            <a:spLocks noGrp="1"/>
          </p:cNvSpPr>
          <p:nvPr>
            <p:ph type="body" idx="4"/>
          </p:nvPr>
        </p:nvSpPr>
        <p:spPr>
          <a:xfrm>
            <a:off x="4648200" y="1600200"/>
            <a:ext cx="4038600" cy="3029100"/>
          </a:xfrm>
          <a:prstGeom prst="rect">
            <a:avLst/>
          </a:prstGeom>
          <a:noFill/>
          <a:ln>
            <a:noFill/>
          </a:ln>
        </p:spPr>
        <p:txBody>
          <a:bodyPr spcFirstLastPara="1" wrap="square" lIns="91425" tIns="45700" rIns="91425" bIns="45700" anchor="t" anchorCtr="0">
            <a:normAutofit/>
          </a:bodyPr>
          <a:lstStyle>
            <a:lvl1pPr marL="457200" lvl="0" indent="-315468" algn="l">
              <a:lnSpc>
                <a:spcPct val="90000"/>
              </a:lnSpc>
              <a:spcBef>
                <a:spcPts val="600"/>
              </a:spcBef>
              <a:spcAft>
                <a:spcPts val="0"/>
              </a:spcAft>
              <a:buSzPts val="1368"/>
              <a:buChar char="•"/>
              <a:defRPr/>
            </a:lvl1pPr>
            <a:lvl2pPr marL="914400" lvl="1" indent="-315468" algn="l">
              <a:lnSpc>
                <a:spcPct val="90000"/>
              </a:lnSpc>
              <a:spcBef>
                <a:spcPts val="500"/>
              </a:spcBef>
              <a:spcAft>
                <a:spcPts val="0"/>
              </a:spcAft>
              <a:buSzPts val="1368"/>
              <a:buChar char="•"/>
              <a:defRPr/>
            </a:lvl2pPr>
            <a:lvl3pPr marL="1371600" lvl="2" indent="-315467" algn="l">
              <a:lnSpc>
                <a:spcPct val="90000"/>
              </a:lnSpc>
              <a:spcBef>
                <a:spcPts val="500"/>
              </a:spcBef>
              <a:spcAft>
                <a:spcPts val="0"/>
              </a:spcAft>
              <a:buSzPts val="1368"/>
              <a:buChar char="•"/>
              <a:defRPr/>
            </a:lvl3pPr>
            <a:lvl4pPr marL="1828800" lvl="3" indent="-308610" algn="l">
              <a:lnSpc>
                <a:spcPct val="90000"/>
              </a:lnSpc>
              <a:spcBef>
                <a:spcPts val="400"/>
              </a:spcBef>
              <a:spcAft>
                <a:spcPts val="0"/>
              </a:spcAft>
              <a:buSzPts val="1260"/>
              <a:buChar char="•"/>
              <a:defRPr/>
            </a:lvl4pPr>
            <a:lvl5pPr marL="2286000" lvl="4" indent="-308610" algn="l">
              <a:lnSpc>
                <a:spcPct val="90000"/>
              </a:lnSpc>
              <a:spcBef>
                <a:spcPts val="300"/>
              </a:spcBef>
              <a:spcAft>
                <a:spcPts val="0"/>
              </a:spcAft>
              <a:buSzPts val="1260"/>
              <a:buChar char="•"/>
              <a:defRPr/>
            </a:lvl5pPr>
            <a:lvl6pPr marL="2743200" lvl="5" indent="-314325" algn="l">
              <a:lnSpc>
                <a:spcPct val="90000"/>
              </a:lnSpc>
              <a:spcBef>
                <a:spcPts val="300"/>
              </a:spcBef>
              <a:spcAft>
                <a:spcPts val="0"/>
              </a:spcAft>
              <a:buSzPts val="1350"/>
              <a:buChar char="•"/>
              <a:defRPr/>
            </a:lvl6pPr>
            <a:lvl7pPr marL="3200400" lvl="6" indent="-314325" algn="l">
              <a:lnSpc>
                <a:spcPct val="90000"/>
              </a:lnSpc>
              <a:spcBef>
                <a:spcPts val="300"/>
              </a:spcBef>
              <a:spcAft>
                <a:spcPts val="0"/>
              </a:spcAft>
              <a:buSzPts val="1350"/>
              <a:buChar char="•"/>
              <a:defRPr/>
            </a:lvl7pPr>
            <a:lvl8pPr marL="3657600" lvl="7" indent="-314325" algn="l">
              <a:lnSpc>
                <a:spcPct val="90000"/>
              </a:lnSpc>
              <a:spcBef>
                <a:spcPts val="300"/>
              </a:spcBef>
              <a:spcAft>
                <a:spcPts val="0"/>
              </a:spcAft>
              <a:buSzPts val="1350"/>
              <a:buChar char="•"/>
              <a:defRPr/>
            </a:lvl8pPr>
            <a:lvl9pPr marL="4114800" lvl="8" indent="-314325" algn="l">
              <a:lnSpc>
                <a:spcPct val="90000"/>
              </a:lnSpc>
              <a:spcBef>
                <a:spcPts val="300"/>
              </a:spcBef>
              <a:spcAft>
                <a:spcPts val="0"/>
              </a:spcAft>
              <a:buSzPts val="135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1"/>
        <p:cNvGrpSpPr/>
        <p:nvPr/>
      </p:nvGrpSpPr>
      <p:grpSpPr>
        <a:xfrm>
          <a:off x="0" y="0"/>
          <a:ext cx="0" cy="0"/>
          <a:chOff x="0" y="0"/>
          <a:chExt cx="0" cy="0"/>
        </a:xfrm>
      </p:grpSpPr>
      <p:sp>
        <p:nvSpPr>
          <p:cNvPr id="72" name="Google Shape;72;p33"/>
          <p:cNvSpPr txBox="1">
            <a:spLocks noGrp="1"/>
          </p:cNvSpPr>
          <p:nvPr>
            <p:ph type="title"/>
          </p:nvPr>
        </p:nvSpPr>
        <p:spPr>
          <a:xfrm>
            <a:off x="457200" y="114300"/>
            <a:ext cx="8229600" cy="743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3" name="Google Shape;73;p33"/>
          <p:cNvSpPr txBox="1">
            <a:spLocks noGrp="1"/>
          </p:cNvSpPr>
          <p:nvPr>
            <p:ph type="body" idx="1"/>
          </p:nvPr>
        </p:nvSpPr>
        <p:spPr>
          <a:xfrm>
            <a:off x="457200" y="914400"/>
            <a:ext cx="8229600" cy="3703200"/>
          </a:xfrm>
          <a:prstGeom prst="rect">
            <a:avLst/>
          </a:prstGeom>
          <a:noFill/>
          <a:ln>
            <a:noFill/>
          </a:ln>
        </p:spPr>
        <p:txBody>
          <a:bodyPr spcFirstLastPara="1" wrap="square" lIns="91425" tIns="45700" rIns="91425" bIns="45700" anchor="t" anchorCtr="0">
            <a:normAutofit/>
          </a:bodyPr>
          <a:lstStyle>
            <a:lvl1pPr marL="457200" lvl="0" indent="-315468" algn="l">
              <a:lnSpc>
                <a:spcPct val="90000"/>
              </a:lnSpc>
              <a:spcBef>
                <a:spcPts val="600"/>
              </a:spcBef>
              <a:spcAft>
                <a:spcPts val="0"/>
              </a:spcAft>
              <a:buSzPts val="1368"/>
              <a:buChar char="•"/>
              <a:defRPr/>
            </a:lvl1pPr>
            <a:lvl2pPr marL="914400" lvl="1" indent="-315468" algn="l">
              <a:lnSpc>
                <a:spcPct val="90000"/>
              </a:lnSpc>
              <a:spcBef>
                <a:spcPts val="500"/>
              </a:spcBef>
              <a:spcAft>
                <a:spcPts val="0"/>
              </a:spcAft>
              <a:buSzPts val="1368"/>
              <a:buChar char="•"/>
              <a:defRPr/>
            </a:lvl2pPr>
            <a:lvl3pPr marL="1371600" lvl="2" indent="-315467" algn="l">
              <a:lnSpc>
                <a:spcPct val="90000"/>
              </a:lnSpc>
              <a:spcBef>
                <a:spcPts val="500"/>
              </a:spcBef>
              <a:spcAft>
                <a:spcPts val="0"/>
              </a:spcAft>
              <a:buSzPts val="1368"/>
              <a:buChar char="•"/>
              <a:defRPr/>
            </a:lvl3pPr>
            <a:lvl4pPr marL="1828800" lvl="3" indent="-308610" algn="l">
              <a:lnSpc>
                <a:spcPct val="90000"/>
              </a:lnSpc>
              <a:spcBef>
                <a:spcPts val="400"/>
              </a:spcBef>
              <a:spcAft>
                <a:spcPts val="0"/>
              </a:spcAft>
              <a:buSzPts val="1260"/>
              <a:buChar char="•"/>
              <a:defRPr/>
            </a:lvl4pPr>
            <a:lvl5pPr marL="2286000" lvl="4" indent="-308610" algn="l">
              <a:lnSpc>
                <a:spcPct val="90000"/>
              </a:lnSpc>
              <a:spcBef>
                <a:spcPts val="300"/>
              </a:spcBef>
              <a:spcAft>
                <a:spcPts val="0"/>
              </a:spcAft>
              <a:buSzPts val="1260"/>
              <a:buChar char="•"/>
              <a:defRPr/>
            </a:lvl5pPr>
            <a:lvl6pPr marL="2743200" lvl="5" indent="-314325" algn="l">
              <a:lnSpc>
                <a:spcPct val="90000"/>
              </a:lnSpc>
              <a:spcBef>
                <a:spcPts val="300"/>
              </a:spcBef>
              <a:spcAft>
                <a:spcPts val="0"/>
              </a:spcAft>
              <a:buSzPts val="1350"/>
              <a:buChar char="•"/>
              <a:defRPr/>
            </a:lvl6pPr>
            <a:lvl7pPr marL="3200400" lvl="6" indent="-314325" algn="l">
              <a:lnSpc>
                <a:spcPct val="90000"/>
              </a:lnSpc>
              <a:spcBef>
                <a:spcPts val="300"/>
              </a:spcBef>
              <a:spcAft>
                <a:spcPts val="0"/>
              </a:spcAft>
              <a:buSzPts val="1350"/>
              <a:buChar char="•"/>
              <a:defRPr/>
            </a:lvl7pPr>
            <a:lvl8pPr marL="3657600" lvl="7" indent="-314325" algn="l">
              <a:lnSpc>
                <a:spcPct val="90000"/>
              </a:lnSpc>
              <a:spcBef>
                <a:spcPts val="300"/>
              </a:spcBef>
              <a:spcAft>
                <a:spcPts val="0"/>
              </a:spcAft>
              <a:buSzPts val="1350"/>
              <a:buChar char="•"/>
              <a:defRPr/>
            </a:lvl8pPr>
            <a:lvl9pPr marL="4114800" lvl="8" indent="-314325" algn="l">
              <a:lnSpc>
                <a:spcPct val="90000"/>
              </a:lnSpc>
              <a:spcBef>
                <a:spcPts val="300"/>
              </a:spcBef>
              <a:spcAft>
                <a:spcPts val="0"/>
              </a:spcAft>
              <a:buSzPts val="1350"/>
              <a:buChar char="•"/>
              <a:defRPr/>
            </a:lvl9pPr>
          </a:lstStyle>
          <a:p>
            <a:endParaRPr/>
          </a:p>
        </p:txBody>
      </p:sp>
      <p:sp>
        <p:nvSpPr>
          <p:cNvPr id="74" name="Google Shape;74;p33"/>
          <p:cNvSpPr txBox="1"/>
          <p:nvPr/>
        </p:nvSpPr>
        <p:spPr>
          <a:xfrm>
            <a:off x="786068" y="4775285"/>
            <a:ext cx="433200" cy="254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fld id="{00000000-1234-1234-1234-123412341234}" type="slidenum">
              <a:rPr lang="en" sz="1600" b="0" i="0" u="none" strike="noStrike" cap="none">
                <a:solidFill>
                  <a:srgbClr val="7F7F7F"/>
                </a:solidFill>
                <a:latin typeface="Gill Sans"/>
                <a:ea typeface="Gill Sans"/>
                <a:cs typeface="Gill Sans"/>
                <a:sym typeface="Gill Sans"/>
              </a:rPr>
              <a:t>‹#›</a:t>
            </a:fld>
            <a:endParaRPr sz="1600" b="0" i="0" u="none" strike="noStrike" cap="none">
              <a:solidFill>
                <a:srgbClr val="7F7F7F"/>
              </a:solidFill>
              <a:latin typeface="Gill Sans"/>
              <a:ea typeface="Gill Sans"/>
              <a:cs typeface="Gill Sans"/>
              <a:sym typeface="Gill Sans"/>
            </a:endParaRPr>
          </a:p>
        </p:txBody>
      </p:sp>
      <p:pic>
        <p:nvPicPr>
          <p:cNvPr id="75" name="Google Shape;75;p33" descr="HSCRC logo.png"/>
          <p:cNvPicPr preferRelativeResize="0"/>
          <p:nvPr/>
        </p:nvPicPr>
        <p:blipFill rotWithShape="1">
          <a:blip r:embed="rId2">
            <a:alphaModFix/>
          </a:blip>
          <a:srcRect/>
          <a:stretch/>
        </p:blipFill>
        <p:spPr>
          <a:xfrm>
            <a:off x="7579894" y="4763931"/>
            <a:ext cx="944702" cy="37956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ubtitle &amp; Content">
  <p:cSld name="2_Title, Subtitle &amp; Content 3">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22"/>
          <p:cNvSpPr txBox="1">
            <a:spLocks noGrp="1"/>
          </p:cNvSpPr>
          <p:nvPr>
            <p:ph type="title"/>
          </p:nvPr>
        </p:nvSpPr>
        <p:spPr>
          <a:xfrm>
            <a:off x="729095" y="260889"/>
            <a:ext cx="7886700" cy="6552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Clr>
                <a:schemeClr val="dk1"/>
              </a:buClr>
              <a:buSzPts val="2100"/>
              <a:buFont typeface="Arial"/>
              <a:buNone/>
              <a:defRPr sz="2100" b="0" i="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 name="Google Shape;18;p22"/>
          <p:cNvSpPr txBox="1">
            <a:spLocks noGrp="1"/>
          </p:cNvSpPr>
          <p:nvPr>
            <p:ph type="body" idx="1"/>
          </p:nvPr>
        </p:nvSpPr>
        <p:spPr>
          <a:xfrm>
            <a:off x="728663" y="1020893"/>
            <a:ext cx="3843600" cy="3324300"/>
          </a:xfrm>
          <a:prstGeom prst="rect">
            <a:avLst/>
          </a:prstGeom>
          <a:noFill/>
          <a:ln>
            <a:noFill/>
          </a:ln>
        </p:spPr>
        <p:txBody>
          <a:bodyPr spcFirstLastPara="1" wrap="square" lIns="68575" tIns="34275" rIns="68575" bIns="34275" anchor="t" anchorCtr="0">
            <a:normAutofit/>
          </a:bodyPr>
          <a:lstStyle>
            <a:lvl1pPr marL="457200" lvl="0" indent="-323850" algn="l">
              <a:lnSpc>
                <a:spcPct val="114000"/>
              </a:lnSpc>
              <a:spcBef>
                <a:spcPts val="800"/>
              </a:spcBef>
              <a:spcAft>
                <a:spcPts val="0"/>
              </a:spcAft>
              <a:buClr>
                <a:schemeClr val="dk1"/>
              </a:buClr>
              <a:buSzPts val="1500"/>
              <a:buFont typeface="Arial"/>
              <a:buChar char="•"/>
              <a:defRPr sz="1800" b="0" i="0">
                <a:latin typeface="Arial"/>
                <a:ea typeface="Arial"/>
                <a:cs typeface="Arial"/>
                <a:sym typeface="Arial"/>
              </a:defRPr>
            </a:lvl1pPr>
            <a:lvl2pPr marL="914400" lvl="1"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2pPr>
            <a:lvl3pPr marL="1371600" lvl="2"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3pPr>
            <a:lvl4pPr marL="1828800" lvl="3"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4pPr>
            <a:lvl5pPr marL="2286000" lvl="4" indent="-317500" algn="l">
              <a:lnSpc>
                <a:spcPct val="114000"/>
              </a:lnSpc>
              <a:spcBef>
                <a:spcPts val="400"/>
              </a:spcBef>
              <a:spcAft>
                <a:spcPts val="0"/>
              </a:spcAft>
              <a:buClr>
                <a:srgbClr val="0066CC"/>
              </a:buClr>
              <a:buSzPts val="1400"/>
              <a:buFont typeface="Arial"/>
              <a:buAutoNum type="arabicPeriod"/>
              <a:defRPr sz="1400" b="0" i="0">
                <a:solidFill>
                  <a:srgbClr val="0066CC"/>
                </a:solidFill>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 name="Google Shape;19;p22"/>
          <p:cNvSpPr txBox="1">
            <a:spLocks noGrp="1"/>
          </p:cNvSpPr>
          <p:nvPr>
            <p:ph type="sldNum" idx="12"/>
          </p:nvPr>
        </p:nvSpPr>
        <p:spPr>
          <a:xfrm>
            <a:off x="8634413" y="4660106"/>
            <a:ext cx="4335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20" name="Google Shape;20;p22"/>
          <p:cNvSpPr>
            <a:spLocks noGrp="1"/>
          </p:cNvSpPr>
          <p:nvPr>
            <p:ph type="pic" idx="2"/>
          </p:nvPr>
        </p:nvSpPr>
        <p:spPr>
          <a:xfrm>
            <a:off x="4572000" y="1020893"/>
            <a:ext cx="4062300" cy="3324300"/>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p:cSld name="Section">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729095" y="1376316"/>
            <a:ext cx="7886700" cy="295800"/>
          </a:xfrm>
          <a:prstGeom prst="rect">
            <a:avLst/>
          </a:prstGeom>
          <a:noFill/>
          <a:ln>
            <a:noFill/>
          </a:ln>
        </p:spPr>
        <p:txBody>
          <a:bodyPr spcFirstLastPara="1" wrap="square" lIns="68575" tIns="34275" rIns="68575" bIns="34275" anchor="t" anchorCtr="0">
            <a:noAutofit/>
          </a:bodyPr>
          <a:lstStyle>
            <a:lvl1pPr lvl="0" algn="r">
              <a:lnSpc>
                <a:spcPct val="90000"/>
              </a:lnSpc>
              <a:spcBef>
                <a:spcPts val="0"/>
              </a:spcBef>
              <a:spcAft>
                <a:spcPts val="0"/>
              </a:spcAft>
              <a:buClr>
                <a:schemeClr val="dk1"/>
              </a:buClr>
              <a:buSzPts val="2400"/>
              <a:buFont typeface="Arial"/>
              <a:buNone/>
              <a:defRPr sz="2400" b="0" i="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 name="Google Shape;23;p21"/>
          <p:cNvSpPr txBox="1">
            <a:spLocks noGrp="1"/>
          </p:cNvSpPr>
          <p:nvPr>
            <p:ph type="sldNum" idx="12"/>
          </p:nvPr>
        </p:nvSpPr>
        <p:spPr>
          <a:xfrm>
            <a:off x="8634413" y="4660106"/>
            <a:ext cx="4335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ubtitle &amp; Content">
  <p:cSld name="2_Title, Subtitle &amp; Content">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23"/>
          <p:cNvSpPr txBox="1">
            <a:spLocks noGrp="1"/>
          </p:cNvSpPr>
          <p:nvPr>
            <p:ph type="body" idx="1"/>
          </p:nvPr>
        </p:nvSpPr>
        <p:spPr>
          <a:xfrm>
            <a:off x="728663" y="850106"/>
            <a:ext cx="7886700" cy="3495000"/>
          </a:xfrm>
          <a:prstGeom prst="rect">
            <a:avLst/>
          </a:prstGeom>
          <a:noFill/>
          <a:ln>
            <a:noFill/>
          </a:ln>
        </p:spPr>
        <p:txBody>
          <a:bodyPr spcFirstLastPara="1" wrap="square" lIns="68575" tIns="34275" rIns="68575" bIns="34275" anchor="t" anchorCtr="0">
            <a:normAutofit/>
          </a:bodyPr>
          <a:lstStyle>
            <a:lvl1pPr marL="457200" lvl="0" indent="-323850" algn="l">
              <a:lnSpc>
                <a:spcPct val="114000"/>
              </a:lnSpc>
              <a:spcBef>
                <a:spcPts val="800"/>
              </a:spcBef>
              <a:spcAft>
                <a:spcPts val="0"/>
              </a:spcAft>
              <a:buClr>
                <a:schemeClr val="dk1"/>
              </a:buClr>
              <a:buSzPts val="1500"/>
              <a:buChar char="•"/>
              <a:defRPr sz="1800" b="0" i="0">
                <a:latin typeface="Arial"/>
                <a:ea typeface="Arial"/>
                <a:cs typeface="Arial"/>
                <a:sym typeface="Arial"/>
              </a:defRPr>
            </a:lvl1pPr>
            <a:lvl2pPr marL="914400" lvl="1"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2pPr>
            <a:lvl3pPr marL="1371600" lvl="2"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3pPr>
            <a:lvl4pPr marL="1828800" lvl="3"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4pPr>
            <a:lvl5pPr marL="2286000" lvl="4"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 name="Google Shape;26;p23"/>
          <p:cNvSpPr txBox="1">
            <a:spLocks noGrp="1"/>
          </p:cNvSpPr>
          <p:nvPr>
            <p:ph type="sldNum" idx="12"/>
          </p:nvPr>
        </p:nvSpPr>
        <p:spPr>
          <a:xfrm>
            <a:off x="8634413" y="4660106"/>
            <a:ext cx="4335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27" name="Google Shape;27;p23"/>
          <p:cNvSpPr txBox="1">
            <a:spLocks noGrp="1"/>
          </p:cNvSpPr>
          <p:nvPr>
            <p:ph type="title"/>
          </p:nvPr>
        </p:nvSpPr>
        <p:spPr>
          <a:xfrm>
            <a:off x="729095" y="260890"/>
            <a:ext cx="7886700" cy="4506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Clr>
                <a:schemeClr val="dk1"/>
              </a:buClr>
              <a:buSzPts val="2100"/>
              <a:buFont typeface="Arial"/>
              <a:buNone/>
              <a:defRPr sz="2100" b="0" i="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ubtitle &amp; Content">
  <p:cSld name="2_Title, Subtitle &amp; Content 2">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24"/>
          <p:cNvSpPr txBox="1">
            <a:spLocks noGrp="1"/>
          </p:cNvSpPr>
          <p:nvPr>
            <p:ph type="sldNum" idx="12"/>
          </p:nvPr>
        </p:nvSpPr>
        <p:spPr>
          <a:xfrm>
            <a:off x="8634413" y="4660106"/>
            <a:ext cx="4335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30" name="Google Shape;30;p24"/>
          <p:cNvSpPr txBox="1">
            <a:spLocks noGrp="1"/>
          </p:cNvSpPr>
          <p:nvPr>
            <p:ph type="title"/>
          </p:nvPr>
        </p:nvSpPr>
        <p:spPr>
          <a:xfrm>
            <a:off x="729095" y="260889"/>
            <a:ext cx="7886700" cy="4539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Clr>
                <a:schemeClr val="dk1"/>
              </a:buClr>
              <a:buSzPts val="2100"/>
              <a:buFont typeface="Arial"/>
              <a:buNone/>
              <a:defRPr sz="2100" b="0" i="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1 Line &amp; Content">
  <p:cSld name="2_Title 1 Line &amp; Content">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25"/>
          <p:cNvSpPr txBox="1">
            <a:spLocks noGrp="1"/>
          </p:cNvSpPr>
          <p:nvPr>
            <p:ph type="title"/>
          </p:nvPr>
        </p:nvSpPr>
        <p:spPr>
          <a:xfrm>
            <a:off x="729095" y="260889"/>
            <a:ext cx="7886700" cy="4467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Clr>
                <a:schemeClr val="dk1"/>
              </a:buClr>
              <a:buSzPts val="2100"/>
              <a:buFont typeface="Arial"/>
              <a:buNone/>
              <a:defRPr sz="2100" b="0" i="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3" name="Google Shape;33;p25"/>
          <p:cNvSpPr txBox="1">
            <a:spLocks noGrp="1"/>
          </p:cNvSpPr>
          <p:nvPr>
            <p:ph type="sldNum" idx="12"/>
          </p:nvPr>
        </p:nvSpPr>
        <p:spPr>
          <a:xfrm>
            <a:off x="8634413" y="4660106"/>
            <a:ext cx="4335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34" name="Google Shape;34;p25"/>
          <p:cNvSpPr>
            <a:spLocks noGrp="1"/>
          </p:cNvSpPr>
          <p:nvPr>
            <p:ph type="pic" idx="2"/>
          </p:nvPr>
        </p:nvSpPr>
        <p:spPr>
          <a:xfrm>
            <a:off x="721444" y="815741"/>
            <a:ext cx="7905900" cy="36924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Subtitle &amp; Content">
  <p:cSld name="2_Title, Subtitle &amp; Content 4">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26"/>
          <p:cNvSpPr txBox="1">
            <a:spLocks noGrp="1"/>
          </p:cNvSpPr>
          <p:nvPr>
            <p:ph type="title"/>
          </p:nvPr>
        </p:nvSpPr>
        <p:spPr>
          <a:xfrm>
            <a:off x="729095" y="260889"/>
            <a:ext cx="7886700" cy="6552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Clr>
                <a:schemeClr val="dk1"/>
              </a:buClr>
              <a:buSzPts val="2100"/>
              <a:buFont typeface="Arial"/>
              <a:buNone/>
              <a:defRPr sz="2100" b="0" i="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7" name="Google Shape;37;p26"/>
          <p:cNvSpPr txBox="1">
            <a:spLocks noGrp="1"/>
          </p:cNvSpPr>
          <p:nvPr>
            <p:ph type="sldNum" idx="12"/>
          </p:nvPr>
        </p:nvSpPr>
        <p:spPr>
          <a:xfrm>
            <a:off x="8634413" y="4660106"/>
            <a:ext cx="4335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38" name="Google Shape;38;p26"/>
          <p:cNvSpPr txBox="1">
            <a:spLocks noGrp="1"/>
          </p:cNvSpPr>
          <p:nvPr>
            <p:ph type="body" idx="1"/>
          </p:nvPr>
        </p:nvSpPr>
        <p:spPr>
          <a:xfrm>
            <a:off x="728663" y="1020893"/>
            <a:ext cx="3843600" cy="3324300"/>
          </a:xfrm>
          <a:prstGeom prst="rect">
            <a:avLst/>
          </a:prstGeom>
          <a:noFill/>
          <a:ln>
            <a:noFill/>
          </a:ln>
        </p:spPr>
        <p:txBody>
          <a:bodyPr spcFirstLastPara="1" wrap="square" lIns="68575" tIns="34275" rIns="68575" bIns="34275" anchor="t" anchorCtr="0">
            <a:normAutofit/>
          </a:bodyPr>
          <a:lstStyle>
            <a:lvl1pPr marL="457200" lvl="0" indent="-323850" algn="l">
              <a:lnSpc>
                <a:spcPct val="114000"/>
              </a:lnSpc>
              <a:spcBef>
                <a:spcPts val="800"/>
              </a:spcBef>
              <a:spcAft>
                <a:spcPts val="0"/>
              </a:spcAft>
              <a:buClr>
                <a:schemeClr val="dk1"/>
              </a:buClr>
              <a:buSzPts val="1500"/>
              <a:buFont typeface="Arial"/>
              <a:buChar char="•"/>
              <a:defRPr sz="1800" b="0" i="0">
                <a:latin typeface="Arial"/>
                <a:ea typeface="Arial"/>
                <a:cs typeface="Arial"/>
                <a:sym typeface="Arial"/>
              </a:defRPr>
            </a:lvl1pPr>
            <a:lvl2pPr marL="914400" lvl="1"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2pPr>
            <a:lvl3pPr marL="1371600" lvl="2"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3pPr>
            <a:lvl4pPr marL="1828800" lvl="3"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4pPr>
            <a:lvl5pPr marL="2286000" lvl="4" indent="-317500" algn="l">
              <a:lnSpc>
                <a:spcPct val="114000"/>
              </a:lnSpc>
              <a:spcBef>
                <a:spcPts val="400"/>
              </a:spcBef>
              <a:spcAft>
                <a:spcPts val="0"/>
              </a:spcAft>
              <a:buClr>
                <a:srgbClr val="0066CC"/>
              </a:buClr>
              <a:buSzPts val="1400"/>
              <a:buFont typeface="Arial"/>
              <a:buAutoNum type="arabicPeriod"/>
              <a:defRPr sz="1400" b="0" i="0">
                <a:solidFill>
                  <a:srgbClr val="0066CC"/>
                </a:solidFill>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9" name="Google Shape;39;p26"/>
          <p:cNvSpPr txBox="1">
            <a:spLocks noGrp="1"/>
          </p:cNvSpPr>
          <p:nvPr>
            <p:ph type="body" idx="2"/>
          </p:nvPr>
        </p:nvSpPr>
        <p:spPr>
          <a:xfrm>
            <a:off x="4769322" y="1020893"/>
            <a:ext cx="3843600" cy="3324300"/>
          </a:xfrm>
          <a:prstGeom prst="rect">
            <a:avLst/>
          </a:prstGeom>
          <a:noFill/>
          <a:ln>
            <a:noFill/>
          </a:ln>
        </p:spPr>
        <p:txBody>
          <a:bodyPr spcFirstLastPara="1" wrap="square" lIns="68575" tIns="34275" rIns="68575" bIns="34275" anchor="t" anchorCtr="0">
            <a:normAutofit/>
          </a:bodyPr>
          <a:lstStyle>
            <a:lvl1pPr marL="457200" lvl="0" indent="-323850" algn="l">
              <a:lnSpc>
                <a:spcPct val="114000"/>
              </a:lnSpc>
              <a:spcBef>
                <a:spcPts val="800"/>
              </a:spcBef>
              <a:spcAft>
                <a:spcPts val="0"/>
              </a:spcAft>
              <a:buClr>
                <a:schemeClr val="dk1"/>
              </a:buClr>
              <a:buSzPts val="1500"/>
              <a:buFont typeface="Arial"/>
              <a:buChar char="•"/>
              <a:defRPr sz="1800" b="0" i="0">
                <a:latin typeface="Arial"/>
                <a:ea typeface="Arial"/>
                <a:cs typeface="Arial"/>
                <a:sym typeface="Arial"/>
              </a:defRPr>
            </a:lvl1pPr>
            <a:lvl2pPr marL="914400" lvl="1"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2pPr>
            <a:lvl3pPr marL="1371600" lvl="2"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3pPr>
            <a:lvl4pPr marL="1828800" lvl="3"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4pPr>
            <a:lvl5pPr marL="2286000" lvl="4" indent="-317500" algn="l">
              <a:lnSpc>
                <a:spcPct val="114000"/>
              </a:lnSpc>
              <a:spcBef>
                <a:spcPts val="400"/>
              </a:spcBef>
              <a:spcAft>
                <a:spcPts val="0"/>
              </a:spcAft>
              <a:buClr>
                <a:srgbClr val="0066CC"/>
              </a:buClr>
              <a:buSzPts val="1400"/>
              <a:buFont typeface="Arial"/>
              <a:buAutoNum type="arabicPeriod"/>
              <a:defRPr sz="1400" b="0" i="0">
                <a:solidFill>
                  <a:srgbClr val="0066CC"/>
                </a:solidFill>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1">
  <p:cSld name="Section 2">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729095" y="1376316"/>
            <a:ext cx="7886700" cy="655200"/>
          </a:xfrm>
          <a:prstGeom prst="rect">
            <a:avLst/>
          </a:prstGeom>
          <a:noFill/>
          <a:ln>
            <a:noFill/>
          </a:ln>
        </p:spPr>
        <p:txBody>
          <a:bodyPr spcFirstLastPara="1" wrap="square" lIns="68575" tIns="34275" rIns="68575" bIns="34275" anchor="t" anchorCtr="0">
            <a:noAutofit/>
          </a:bodyPr>
          <a:lstStyle>
            <a:lvl1pPr lvl="0" algn="r">
              <a:lnSpc>
                <a:spcPct val="90000"/>
              </a:lnSpc>
              <a:spcBef>
                <a:spcPts val="0"/>
              </a:spcBef>
              <a:spcAft>
                <a:spcPts val="0"/>
              </a:spcAft>
              <a:buClr>
                <a:schemeClr val="dk1"/>
              </a:buClr>
              <a:buSzPts val="2400"/>
              <a:buFont typeface="Arial"/>
              <a:buNone/>
              <a:defRPr sz="2400" b="0" i="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2" name="Google Shape;42;p27"/>
          <p:cNvSpPr txBox="1">
            <a:spLocks noGrp="1"/>
          </p:cNvSpPr>
          <p:nvPr>
            <p:ph type="body" idx="1"/>
          </p:nvPr>
        </p:nvSpPr>
        <p:spPr>
          <a:xfrm>
            <a:off x="728663" y="1796142"/>
            <a:ext cx="7886700" cy="285900"/>
          </a:xfrm>
          <a:prstGeom prst="rect">
            <a:avLst/>
          </a:prstGeom>
          <a:noFill/>
          <a:ln>
            <a:noFill/>
          </a:ln>
        </p:spPr>
        <p:txBody>
          <a:bodyPr spcFirstLastPara="1" wrap="square" lIns="68575" tIns="34275" rIns="68575" bIns="34275" anchor="t" anchorCtr="0">
            <a:noAutofit/>
          </a:bodyPr>
          <a:lstStyle>
            <a:lvl1pPr marL="457200" lvl="0" indent="-228600" algn="r">
              <a:lnSpc>
                <a:spcPct val="90000"/>
              </a:lnSpc>
              <a:spcBef>
                <a:spcPts val="800"/>
              </a:spcBef>
              <a:spcAft>
                <a:spcPts val="0"/>
              </a:spcAft>
              <a:buClr>
                <a:srgbClr val="0066CC"/>
              </a:buClr>
              <a:buSzPts val="1800"/>
              <a:buNone/>
              <a:defRPr sz="1800" b="0" i="0">
                <a:solidFill>
                  <a:srgbClr val="0066CC"/>
                </a:solidFill>
                <a:latin typeface="Arial"/>
                <a:ea typeface="Arial"/>
                <a:cs typeface="Arial"/>
                <a:sym typeface="Arial"/>
              </a:defRPr>
            </a:lvl1pPr>
            <a:lvl2pPr marL="914400" lvl="1" indent="-342900" algn="l">
              <a:lnSpc>
                <a:spcPct val="90000"/>
              </a:lnSpc>
              <a:spcBef>
                <a:spcPts val="400"/>
              </a:spcBef>
              <a:spcAft>
                <a:spcPts val="0"/>
              </a:spcAft>
              <a:buClr>
                <a:schemeClr val="dk2"/>
              </a:buClr>
              <a:buSzPts val="1800"/>
              <a:buChar char="•"/>
              <a:defRPr>
                <a:solidFill>
                  <a:schemeClr val="dk2"/>
                </a:solidFill>
              </a:defRPr>
            </a:lvl2pPr>
            <a:lvl3pPr marL="1371600" lvl="2" indent="-323850" algn="l">
              <a:lnSpc>
                <a:spcPct val="90000"/>
              </a:lnSpc>
              <a:spcBef>
                <a:spcPts val="400"/>
              </a:spcBef>
              <a:spcAft>
                <a:spcPts val="0"/>
              </a:spcAft>
              <a:buClr>
                <a:schemeClr val="dk2"/>
              </a:buClr>
              <a:buSzPts val="1500"/>
              <a:buChar char="•"/>
              <a:defRPr>
                <a:solidFill>
                  <a:schemeClr val="dk2"/>
                </a:solidFill>
              </a:defRPr>
            </a:lvl3pPr>
            <a:lvl4pPr marL="1828800" lvl="3" indent="-317500" algn="l">
              <a:lnSpc>
                <a:spcPct val="90000"/>
              </a:lnSpc>
              <a:spcBef>
                <a:spcPts val="400"/>
              </a:spcBef>
              <a:spcAft>
                <a:spcPts val="0"/>
              </a:spcAft>
              <a:buClr>
                <a:schemeClr val="dk2"/>
              </a:buClr>
              <a:buSzPts val="1400"/>
              <a:buChar char="•"/>
              <a:defRPr>
                <a:solidFill>
                  <a:schemeClr val="dk2"/>
                </a:solidFill>
              </a:defRPr>
            </a:lvl4pPr>
            <a:lvl5pPr marL="2286000" lvl="4" indent="-317500" algn="l">
              <a:lnSpc>
                <a:spcPct val="90000"/>
              </a:lnSpc>
              <a:spcBef>
                <a:spcPts val="400"/>
              </a:spcBef>
              <a:spcAft>
                <a:spcPts val="0"/>
              </a:spcAft>
              <a:buClr>
                <a:schemeClr val="dk2"/>
              </a:buClr>
              <a:buSzPts val="1400"/>
              <a:buChar char="•"/>
              <a:defRPr>
                <a:solidFill>
                  <a:schemeClr val="dk2"/>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 name="Google Shape;43;p27"/>
          <p:cNvSpPr txBox="1">
            <a:spLocks noGrp="1"/>
          </p:cNvSpPr>
          <p:nvPr>
            <p:ph type="sldNum" idx="12"/>
          </p:nvPr>
        </p:nvSpPr>
        <p:spPr>
          <a:xfrm>
            <a:off x="8634413" y="4660106"/>
            <a:ext cx="4335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1pPr>
            <a:lvl2pPr marL="0" marR="0" lvl="1"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2pPr>
            <a:lvl3pPr marL="0" marR="0" lvl="2"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3pPr>
            <a:lvl4pPr marL="0" marR="0" lvl="3"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4pPr>
            <a:lvl5pPr marL="0" marR="0" lvl="4"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5pPr>
            <a:lvl6pPr marL="0" marR="0" lvl="5"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6pPr>
            <a:lvl7pPr marL="0" marR="0" lvl="6"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7pPr>
            <a:lvl8pPr marL="0" marR="0" lvl="7"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8pPr>
            <a:lvl9pPr marL="0" marR="0" lvl="8"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ubtitle &amp; Content 1">
  <p:cSld name="Title, Subtitle &amp; Content">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28"/>
          <p:cNvSpPr txBox="1">
            <a:spLocks noGrp="1"/>
          </p:cNvSpPr>
          <p:nvPr>
            <p:ph type="sldNum" idx="12"/>
          </p:nvPr>
        </p:nvSpPr>
        <p:spPr>
          <a:xfrm>
            <a:off x="8634413" y="4660106"/>
            <a:ext cx="4335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1pPr>
            <a:lvl2pPr marL="0" marR="0" lvl="1"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2pPr>
            <a:lvl3pPr marL="0" marR="0" lvl="2"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3pPr>
            <a:lvl4pPr marL="0" marR="0" lvl="3"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4pPr>
            <a:lvl5pPr marL="0" marR="0" lvl="4"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5pPr>
            <a:lvl6pPr marL="0" marR="0" lvl="5"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6pPr>
            <a:lvl7pPr marL="0" marR="0" lvl="6"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7pPr>
            <a:lvl8pPr marL="0" marR="0" lvl="7"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8pPr>
            <a:lvl9pPr marL="0" marR="0" lvl="8"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46" name="Google Shape;46;p28"/>
          <p:cNvSpPr txBox="1">
            <a:spLocks noGrp="1"/>
          </p:cNvSpPr>
          <p:nvPr>
            <p:ph type="body" idx="1"/>
          </p:nvPr>
        </p:nvSpPr>
        <p:spPr>
          <a:xfrm>
            <a:off x="637222" y="628650"/>
            <a:ext cx="7886700" cy="3921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800"/>
              </a:spcBef>
              <a:spcAft>
                <a:spcPts val="0"/>
              </a:spcAft>
              <a:buClr>
                <a:srgbClr val="0066CC"/>
              </a:buClr>
              <a:buSzPts val="1700"/>
              <a:buNone/>
              <a:defRPr sz="1700" b="0" i="0">
                <a:solidFill>
                  <a:srgbClr val="0066CC"/>
                </a:solidFill>
                <a:latin typeface="Arial"/>
                <a:ea typeface="Arial"/>
                <a:cs typeface="Arial"/>
                <a:sym typeface="Arial"/>
              </a:defRPr>
            </a:lvl1pPr>
            <a:lvl2pPr marL="914400" lvl="1" indent="-342900" algn="l">
              <a:lnSpc>
                <a:spcPct val="90000"/>
              </a:lnSpc>
              <a:spcBef>
                <a:spcPts val="400"/>
              </a:spcBef>
              <a:spcAft>
                <a:spcPts val="0"/>
              </a:spcAft>
              <a:buClr>
                <a:schemeClr val="dk2"/>
              </a:buClr>
              <a:buSzPts val="1800"/>
              <a:buChar char="•"/>
              <a:defRPr>
                <a:solidFill>
                  <a:schemeClr val="dk2"/>
                </a:solidFill>
              </a:defRPr>
            </a:lvl2pPr>
            <a:lvl3pPr marL="1371600" lvl="2" indent="-323850" algn="l">
              <a:lnSpc>
                <a:spcPct val="90000"/>
              </a:lnSpc>
              <a:spcBef>
                <a:spcPts val="400"/>
              </a:spcBef>
              <a:spcAft>
                <a:spcPts val="0"/>
              </a:spcAft>
              <a:buClr>
                <a:schemeClr val="dk2"/>
              </a:buClr>
              <a:buSzPts val="1500"/>
              <a:buChar char="•"/>
              <a:defRPr>
                <a:solidFill>
                  <a:schemeClr val="dk2"/>
                </a:solidFill>
              </a:defRPr>
            </a:lvl3pPr>
            <a:lvl4pPr marL="1828800" lvl="3" indent="-317500" algn="l">
              <a:lnSpc>
                <a:spcPct val="90000"/>
              </a:lnSpc>
              <a:spcBef>
                <a:spcPts val="400"/>
              </a:spcBef>
              <a:spcAft>
                <a:spcPts val="0"/>
              </a:spcAft>
              <a:buClr>
                <a:schemeClr val="dk2"/>
              </a:buClr>
              <a:buSzPts val="1400"/>
              <a:buChar char="•"/>
              <a:defRPr>
                <a:solidFill>
                  <a:schemeClr val="dk2"/>
                </a:solidFill>
              </a:defRPr>
            </a:lvl4pPr>
            <a:lvl5pPr marL="2286000" lvl="4" indent="-317500" algn="l">
              <a:lnSpc>
                <a:spcPct val="90000"/>
              </a:lnSpc>
              <a:spcBef>
                <a:spcPts val="400"/>
              </a:spcBef>
              <a:spcAft>
                <a:spcPts val="0"/>
              </a:spcAft>
              <a:buClr>
                <a:schemeClr val="dk2"/>
              </a:buClr>
              <a:buSzPts val="1400"/>
              <a:buChar char="•"/>
              <a:defRPr>
                <a:solidFill>
                  <a:schemeClr val="dk2"/>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7" name="Google Shape;47;p28"/>
          <p:cNvSpPr txBox="1">
            <a:spLocks noGrp="1"/>
          </p:cNvSpPr>
          <p:nvPr>
            <p:ph type="title"/>
          </p:nvPr>
        </p:nvSpPr>
        <p:spPr>
          <a:xfrm>
            <a:off x="729095" y="260889"/>
            <a:ext cx="7886700" cy="6360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Clr>
                <a:schemeClr val="dk1"/>
              </a:buClr>
              <a:buSzPts val="2100"/>
              <a:buFont typeface="Arial"/>
              <a:buNone/>
              <a:defRPr sz="2100" b="0" i="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8" name="Google Shape;8;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EB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9" name="Google Shape;9;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EB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10" name="Google Shape;10;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EB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EB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EB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EB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EB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EB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EB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EB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EB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
          <p:cNvSpPr txBox="1">
            <a:spLocks noGrp="1"/>
          </p:cNvSpPr>
          <p:nvPr>
            <p:ph type="ctrTitle"/>
          </p:nvPr>
        </p:nvSpPr>
        <p:spPr>
          <a:xfrm>
            <a:off x="628000" y="2263700"/>
            <a:ext cx="7570800" cy="491100"/>
          </a:xfrm>
          <a:prstGeom prst="rect">
            <a:avLst/>
          </a:prstGeom>
          <a:noFill/>
          <a:ln>
            <a:noFill/>
          </a:ln>
        </p:spPr>
        <p:txBody>
          <a:bodyPr spcFirstLastPara="1" wrap="square" lIns="68575" tIns="34275" rIns="68575" bIns="34275" anchor="t" anchorCtr="0">
            <a:noAutofit/>
          </a:bodyPr>
          <a:lstStyle/>
          <a:p>
            <a:pPr marL="63500" lvl="0" indent="-63500" algn="ctr" rtl="0">
              <a:lnSpc>
                <a:spcPct val="90000"/>
              </a:lnSpc>
              <a:spcBef>
                <a:spcPts val="0"/>
              </a:spcBef>
              <a:spcAft>
                <a:spcPts val="0"/>
              </a:spcAft>
              <a:buClr>
                <a:schemeClr val="dk1"/>
              </a:buClr>
              <a:buSzPts val="3000"/>
              <a:buFont typeface="Arial"/>
              <a:buNone/>
            </a:pPr>
            <a:r>
              <a:rPr lang="en" sz="1800"/>
              <a:t>Payment Model Workgroup Meeting</a:t>
            </a:r>
            <a:endParaRPr sz="1800"/>
          </a:p>
          <a:p>
            <a:pPr marL="63500" lvl="0" indent="-63500" algn="ctr" rtl="0">
              <a:lnSpc>
                <a:spcPct val="90000"/>
              </a:lnSpc>
              <a:spcBef>
                <a:spcPts val="0"/>
              </a:spcBef>
              <a:spcAft>
                <a:spcPts val="0"/>
              </a:spcAft>
              <a:buClr>
                <a:schemeClr val="dk1"/>
              </a:buClr>
              <a:buSzPts val="3000"/>
              <a:buFont typeface="Arial"/>
              <a:buNone/>
            </a:pPr>
            <a:endParaRPr sz="1800"/>
          </a:p>
        </p:txBody>
      </p:sp>
      <p:sp>
        <p:nvSpPr>
          <p:cNvPr id="81" name="Google Shape;81;p1"/>
          <p:cNvSpPr txBox="1">
            <a:spLocks noGrp="1"/>
          </p:cNvSpPr>
          <p:nvPr>
            <p:ph type="body" idx="2"/>
          </p:nvPr>
        </p:nvSpPr>
        <p:spPr>
          <a:xfrm>
            <a:off x="2117199" y="3434631"/>
            <a:ext cx="5931900" cy="809700"/>
          </a:xfrm>
          <a:prstGeom prst="rect">
            <a:avLst/>
          </a:prstGeom>
          <a:noFill/>
          <a:ln>
            <a:noFill/>
          </a:ln>
        </p:spPr>
        <p:txBody>
          <a:bodyPr spcFirstLastPara="1" wrap="square" lIns="68575" tIns="34275" rIns="68575" bIns="34275" anchor="t" anchorCtr="0">
            <a:normAutofit/>
          </a:bodyPr>
          <a:lstStyle/>
          <a:p>
            <a:pPr marL="342900" lvl="0" indent="-165100" algn="r" rtl="0">
              <a:lnSpc>
                <a:spcPct val="90000"/>
              </a:lnSpc>
              <a:spcBef>
                <a:spcPts val="800"/>
              </a:spcBef>
              <a:spcAft>
                <a:spcPts val="0"/>
              </a:spcAft>
              <a:buClr>
                <a:srgbClr val="0066CC"/>
              </a:buClr>
              <a:buSzPts val="1100"/>
              <a:buFont typeface="Arial"/>
              <a:buNone/>
            </a:pPr>
            <a:r>
              <a:rPr lang="en"/>
              <a:t>September 23, 2024</a:t>
            </a:r>
            <a:endParaRPr/>
          </a:p>
        </p:txBody>
      </p:sp>
      <p:sp>
        <p:nvSpPr>
          <p:cNvPr id="82" name="Google Shape;82;p1"/>
          <p:cNvSpPr txBox="1">
            <a:spLocks noGrp="1"/>
          </p:cNvSpPr>
          <p:nvPr>
            <p:ph type="sldNum" idx="4294967295"/>
          </p:nvPr>
        </p:nvSpPr>
        <p:spPr>
          <a:xfrm>
            <a:off x="8710613" y="4660106"/>
            <a:ext cx="433500" cy="2739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900"/>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2fea1a33159_0_97"/>
          <p:cNvSpPr txBox="1">
            <a:spLocks noGrp="1"/>
          </p:cNvSpPr>
          <p:nvPr>
            <p:ph type="body" idx="1"/>
          </p:nvPr>
        </p:nvSpPr>
        <p:spPr>
          <a:xfrm>
            <a:off x="204925" y="711500"/>
            <a:ext cx="8741100" cy="3945300"/>
          </a:xfrm>
          <a:prstGeom prst="rect">
            <a:avLst/>
          </a:prstGeom>
          <a:noFill/>
          <a:ln>
            <a:noFill/>
          </a:ln>
        </p:spPr>
        <p:txBody>
          <a:bodyPr spcFirstLastPara="1" wrap="square" lIns="68575" tIns="34275" rIns="68575" bIns="34275" anchor="t" anchorCtr="0">
            <a:normAutofit/>
          </a:bodyPr>
          <a:lstStyle/>
          <a:p>
            <a:pPr marL="0" marR="0" lvl="0" indent="0" algn="l" rtl="0">
              <a:lnSpc>
                <a:spcPct val="114000"/>
              </a:lnSpc>
              <a:spcBef>
                <a:spcPts val="0"/>
              </a:spcBef>
              <a:spcAft>
                <a:spcPts val="0"/>
              </a:spcAft>
              <a:buSzPts val="1500"/>
              <a:buNone/>
            </a:pPr>
            <a:r>
              <a:rPr lang="en">
                <a:latin typeface="Calibri"/>
                <a:ea typeface="Calibri"/>
                <a:cs typeface="Calibri"/>
                <a:sym typeface="Calibri"/>
              </a:rPr>
              <a:t>Deregulation is the movement of a hospital service from a HSCRC regulated space to an unregulated space (most often outpatient services but also chronic and rehab).</a:t>
            </a:r>
            <a:endParaRPr>
              <a:latin typeface="Calibri"/>
              <a:ea typeface="Calibri"/>
              <a:cs typeface="Calibri"/>
              <a:sym typeface="Calibri"/>
            </a:endParaRPr>
          </a:p>
          <a:p>
            <a:pPr marL="457200" marR="0" lvl="0" indent="-285750" algn="l" rtl="0">
              <a:lnSpc>
                <a:spcPct val="114000"/>
              </a:lnSpc>
              <a:spcBef>
                <a:spcPts val="0"/>
              </a:spcBef>
              <a:spcAft>
                <a:spcPts val="0"/>
              </a:spcAft>
              <a:buSzPts val="900"/>
              <a:buFont typeface="Calibri"/>
              <a:buChar char="●"/>
            </a:pPr>
            <a:r>
              <a:rPr lang="en" sz="1600">
                <a:solidFill>
                  <a:srgbClr val="0066CC"/>
                </a:solidFill>
              </a:rPr>
              <a:t>A  service is presumed to be regulated if the building is on the campus of a hospital</a:t>
            </a:r>
            <a:endParaRPr sz="1600">
              <a:solidFill>
                <a:srgbClr val="0066CC"/>
              </a:solidFill>
            </a:endParaRPr>
          </a:p>
          <a:p>
            <a:pPr marL="457200" marR="0" lvl="0" indent="-285750" algn="l" rtl="0">
              <a:lnSpc>
                <a:spcPct val="114000"/>
              </a:lnSpc>
              <a:spcBef>
                <a:spcPts val="0"/>
              </a:spcBef>
              <a:spcAft>
                <a:spcPts val="0"/>
              </a:spcAft>
              <a:buSzPts val="900"/>
              <a:buFont typeface="Calibri"/>
              <a:buChar char="●"/>
            </a:pPr>
            <a:r>
              <a:rPr lang="en" sz="1600">
                <a:solidFill>
                  <a:srgbClr val="0066CC"/>
                </a:solidFill>
              </a:rPr>
              <a:t>Criteria outlined in COMAR are considered for determination of unregulated services, which need to be approved by the Commission</a:t>
            </a:r>
            <a:endParaRPr>
              <a:latin typeface="Calibri"/>
              <a:ea typeface="Calibri"/>
              <a:cs typeface="Calibri"/>
              <a:sym typeface="Calibri"/>
            </a:endParaRPr>
          </a:p>
          <a:p>
            <a:pPr marL="0" lvl="0" indent="0" algn="l" rtl="0">
              <a:lnSpc>
                <a:spcPct val="115000"/>
              </a:lnSpc>
              <a:spcBef>
                <a:spcPts val="600"/>
              </a:spcBef>
              <a:spcAft>
                <a:spcPts val="0"/>
              </a:spcAft>
              <a:buSzPts val="1500"/>
              <a:buNone/>
            </a:pPr>
            <a:r>
              <a:rPr lang="en">
                <a:latin typeface="Calibri"/>
                <a:ea typeface="Calibri"/>
                <a:cs typeface="Calibri"/>
                <a:sym typeface="Calibri"/>
              </a:rPr>
              <a:t>Service movement can be initiated by 1) payers, 2) the hospital itself, 3) physician practices and in some cases the deregulation may simply be a function of 4) service discontinuation or 5) cross border movement to an unregulated hospital</a:t>
            </a:r>
            <a:endParaRPr>
              <a:solidFill>
                <a:srgbClr val="000000"/>
              </a:solidFill>
            </a:endParaRPr>
          </a:p>
          <a:p>
            <a:pPr marL="457200" marR="0" lvl="0" indent="-285750" algn="l" rtl="0">
              <a:lnSpc>
                <a:spcPct val="114000"/>
              </a:lnSpc>
              <a:spcBef>
                <a:spcPts val="0"/>
              </a:spcBef>
              <a:spcAft>
                <a:spcPts val="0"/>
              </a:spcAft>
              <a:buSzPts val="900"/>
              <a:buFont typeface="Calibri"/>
              <a:buChar char="●"/>
            </a:pPr>
            <a:r>
              <a:rPr lang="en" sz="1600">
                <a:solidFill>
                  <a:srgbClr val="0066CC"/>
                </a:solidFill>
              </a:rPr>
              <a:t>1) Payer Initiative Ex: Remicade, Immunoglobulin, Endoscopies, and Ultrasounds</a:t>
            </a:r>
            <a:endParaRPr sz="1600">
              <a:solidFill>
                <a:srgbClr val="0066CC"/>
              </a:solidFill>
            </a:endParaRPr>
          </a:p>
          <a:p>
            <a:pPr marL="457200" marR="0" lvl="0" indent="-285750" algn="l" rtl="0">
              <a:lnSpc>
                <a:spcPct val="114000"/>
              </a:lnSpc>
              <a:spcBef>
                <a:spcPts val="0"/>
              </a:spcBef>
              <a:spcAft>
                <a:spcPts val="0"/>
              </a:spcAft>
              <a:buSzPts val="900"/>
              <a:buFont typeface="Calibri"/>
              <a:buChar char="●"/>
            </a:pPr>
            <a:r>
              <a:rPr lang="en" sz="1600">
                <a:solidFill>
                  <a:srgbClr val="0066CC"/>
                </a:solidFill>
              </a:rPr>
              <a:t>2) Hospital Ex: Oncology </a:t>
            </a:r>
            <a:endParaRPr sz="1600">
              <a:solidFill>
                <a:srgbClr val="0066CC"/>
              </a:solidFill>
            </a:endParaRPr>
          </a:p>
          <a:p>
            <a:pPr marL="457200" marR="0" lvl="0" indent="-285750" algn="l" rtl="0">
              <a:lnSpc>
                <a:spcPct val="114000"/>
              </a:lnSpc>
              <a:spcBef>
                <a:spcPts val="0"/>
              </a:spcBef>
              <a:spcAft>
                <a:spcPts val="0"/>
              </a:spcAft>
              <a:buSzPts val="900"/>
              <a:buFont typeface="Calibri"/>
              <a:buChar char="●"/>
            </a:pPr>
            <a:r>
              <a:rPr lang="en" sz="1600">
                <a:solidFill>
                  <a:srgbClr val="0066CC"/>
                </a:solidFill>
              </a:rPr>
              <a:t>3) Physician Practices Ex: Endoscopy </a:t>
            </a:r>
            <a:endParaRPr sz="1600">
              <a:solidFill>
                <a:srgbClr val="0066CC"/>
              </a:solidFill>
            </a:endParaRPr>
          </a:p>
          <a:p>
            <a:pPr marL="457200" marR="0" lvl="0" indent="-285750" algn="l" rtl="0">
              <a:lnSpc>
                <a:spcPct val="114000"/>
              </a:lnSpc>
              <a:spcBef>
                <a:spcPts val="0"/>
              </a:spcBef>
              <a:spcAft>
                <a:spcPts val="0"/>
              </a:spcAft>
              <a:buSzPts val="900"/>
              <a:buFont typeface="Calibri"/>
              <a:buChar char="●"/>
            </a:pPr>
            <a:r>
              <a:rPr lang="en" sz="1600">
                <a:solidFill>
                  <a:srgbClr val="0066CC"/>
                </a:solidFill>
              </a:rPr>
              <a:t>4) Service Discontinuation Ex: Sleep Services 5</a:t>
            </a:r>
            <a:endParaRPr sz="1600">
              <a:solidFill>
                <a:srgbClr val="0066CC"/>
              </a:solidFill>
            </a:endParaRPr>
          </a:p>
          <a:p>
            <a:pPr marL="457200" marR="0" lvl="0" indent="-285750" algn="l" rtl="0">
              <a:lnSpc>
                <a:spcPct val="114000"/>
              </a:lnSpc>
              <a:spcBef>
                <a:spcPts val="0"/>
              </a:spcBef>
              <a:spcAft>
                <a:spcPts val="0"/>
              </a:spcAft>
              <a:buSzPts val="900"/>
              <a:buFont typeface="Calibri"/>
              <a:buChar char="●"/>
            </a:pPr>
            <a:r>
              <a:rPr lang="en" sz="1600">
                <a:solidFill>
                  <a:srgbClr val="0066CC"/>
                </a:solidFill>
              </a:rPr>
              <a:t>5) Cross Border Movement Ex: Inpatient Surgery &amp; Cardiology into D.C.</a:t>
            </a:r>
            <a:endParaRPr sz="1600">
              <a:solidFill>
                <a:srgbClr val="464653"/>
              </a:solidFill>
            </a:endParaRPr>
          </a:p>
          <a:p>
            <a:pPr marL="0" marR="0" lvl="0" indent="0" algn="l" rtl="0">
              <a:lnSpc>
                <a:spcPct val="114000"/>
              </a:lnSpc>
              <a:spcBef>
                <a:spcPts val="0"/>
              </a:spcBef>
              <a:spcAft>
                <a:spcPts val="0"/>
              </a:spcAft>
              <a:buSzPts val="1500"/>
              <a:buNone/>
            </a:pPr>
            <a:endParaRPr>
              <a:latin typeface="Calibri"/>
              <a:ea typeface="Calibri"/>
              <a:cs typeface="Calibri"/>
              <a:sym typeface="Calibri"/>
            </a:endParaRPr>
          </a:p>
        </p:txBody>
      </p:sp>
      <p:sp>
        <p:nvSpPr>
          <p:cNvPr id="143" name="Google Shape;143;g2fea1a33159_0_97"/>
          <p:cNvSpPr txBox="1">
            <a:spLocks noGrp="1"/>
          </p:cNvSpPr>
          <p:nvPr>
            <p:ph type="title"/>
          </p:nvPr>
        </p:nvSpPr>
        <p:spPr>
          <a:xfrm>
            <a:off x="729095" y="260890"/>
            <a:ext cx="7886700" cy="450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2100"/>
              <a:buNone/>
            </a:pPr>
            <a:r>
              <a:rPr lang="en" sz="2000"/>
              <a:t>What is </a:t>
            </a:r>
            <a:r>
              <a:rPr lang="en"/>
              <a:t>Deregulation?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2fea1a33159_0_102"/>
          <p:cNvSpPr txBox="1">
            <a:spLocks noGrp="1"/>
          </p:cNvSpPr>
          <p:nvPr>
            <p:ph type="body" idx="1"/>
          </p:nvPr>
        </p:nvSpPr>
        <p:spPr>
          <a:xfrm>
            <a:off x="201450" y="536475"/>
            <a:ext cx="8741100" cy="3808800"/>
          </a:xfrm>
          <a:prstGeom prst="rect">
            <a:avLst/>
          </a:prstGeom>
          <a:noFill/>
          <a:ln>
            <a:noFill/>
          </a:ln>
        </p:spPr>
        <p:txBody>
          <a:bodyPr spcFirstLastPara="1" wrap="square" lIns="68575" tIns="34275" rIns="68575" bIns="34275" anchor="t" anchorCtr="0">
            <a:normAutofit fontScale="92500" lnSpcReduction="10000"/>
          </a:bodyPr>
          <a:lstStyle/>
          <a:p>
            <a:pPr marL="0" lvl="0" indent="0" algn="l" rtl="0">
              <a:lnSpc>
                <a:spcPct val="114000"/>
              </a:lnSpc>
              <a:spcBef>
                <a:spcPts val="0"/>
              </a:spcBef>
              <a:spcAft>
                <a:spcPts val="0"/>
              </a:spcAft>
              <a:buSzPct val="83333"/>
              <a:buNone/>
            </a:pPr>
            <a:endParaRPr>
              <a:highlight>
                <a:srgbClr val="FFFF00"/>
              </a:highlight>
              <a:latin typeface="Calibri"/>
              <a:ea typeface="Calibri"/>
              <a:cs typeface="Calibri"/>
              <a:sym typeface="Calibri"/>
            </a:endParaRPr>
          </a:p>
          <a:p>
            <a:pPr marL="0" lvl="0" indent="0" algn="l" rtl="0">
              <a:lnSpc>
                <a:spcPct val="114000"/>
              </a:lnSpc>
              <a:spcBef>
                <a:spcPts val="0"/>
              </a:spcBef>
              <a:spcAft>
                <a:spcPts val="0"/>
              </a:spcAft>
              <a:buSzPct val="83333"/>
              <a:buNone/>
            </a:pPr>
            <a:endParaRPr>
              <a:highlight>
                <a:srgbClr val="FFFF00"/>
              </a:highlight>
              <a:latin typeface="Calibri"/>
              <a:ea typeface="Calibri"/>
              <a:cs typeface="Calibri"/>
              <a:sym typeface="Calibri"/>
            </a:endParaRPr>
          </a:p>
          <a:p>
            <a:pPr marL="0" lvl="0" indent="0" algn="l" rtl="0">
              <a:lnSpc>
                <a:spcPct val="114000"/>
              </a:lnSpc>
              <a:spcBef>
                <a:spcPts val="0"/>
              </a:spcBef>
              <a:spcAft>
                <a:spcPts val="0"/>
              </a:spcAft>
              <a:buSzPct val="83333"/>
              <a:buNone/>
            </a:pPr>
            <a:r>
              <a:rPr lang="en">
                <a:highlight>
                  <a:schemeClr val="lt1"/>
                </a:highlight>
                <a:latin typeface="Calibri"/>
                <a:ea typeface="Calibri"/>
                <a:cs typeface="Calibri"/>
                <a:sym typeface="Calibri"/>
              </a:rPr>
              <a:t>Market Shift data:</a:t>
            </a:r>
            <a:endParaRPr>
              <a:highlight>
                <a:schemeClr val="lt1"/>
              </a:highlight>
              <a:latin typeface="Calibri"/>
              <a:ea typeface="Calibri"/>
              <a:cs typeface="Calibri"/>
              <a:sym typeface="Calibri"/>
            </a:endParaRPr>
          </a:p>
          <a:p>
            <a:pPr marL="457200" marR="0" lvl="0" indent="-281463" algn="l" rtl="0">
              <a:lnSpc>
                <a:spcPct val="114000"/>
              </a:lnSpc>
              <a:spcBef>
                <a:spcPts val="0"/>
              </a:spcBef>
              <a:spcAft>
                <a:spcPts val="0"/>
              </a:spcAft>
              <a:buClr>
                <a:srgbClr val="003889"/>
              </a:buClr>
              <a:buSzPct val="56250"/>
              <a:buFont typeface="Calibri"/>
              <a:buChar char="●"/>
            </a:pPr>
            <a:r>
              <a:rPr lang="en" sz="1600">
                <a:solidFill>
                  <a:srgbClr val="0066CC"/>
                </a:solidFill>
              </a:rPr>
              <a:t>All-Payer data derived from hospital casemix data</a:t>
            </a:r>
            <a:endParaRPr sz="1600">
              <a:solidFill>
                <a:srgbClr val="0066CC"/>
              </a:solidFill>
            </a:endParaRPr>
          </a:p>
          <a:p>
            <a:pPr marL="457200" marR="0" lvl="0" indent="-281463" algn="l" rtl="0">
              <a:lnSpc>
                <a:spcPct val="114000"/>
              </a:lnSpc>
              <a:spcBef>
                <a:spcPts val="0"/>
              </a:spcBef>
              <a:spcAft>
                <a:spcPts val="0"/>
              </a:spcAft>
              <a:buClr>
                <a:srgbClr val="003889"/>
              </a:buClr>
              <a:buSzPct val="56250"/>
              <a:buChar char="●"/>
            </a:pPr>
            <a:r>
              <a:rPr lang="en" sz="1600">
                <a:solidFill>
                  <a:srgbClr val="0066CC"/>
                </a:solidFill>
              </a:rPr>
              <a:t>EAPG/DRG specific, allowing for more granular look at potential shifts</a:t>
            </a:r>
            <a:endParaRPr sz="1600">
              <a:solidFill>
                <a:srgbClr val="0066CC"/>
              </a:solidFill>
            </a:endParaRPr>
          </a:p>
          <a:p>
            <a:pPr marL="457200" marR="0" lvl="0" indent="-281463" algn="l" rtl="0">
              <a:lnSpc>
                <a:spcPct val="114000"/>
              </a:lnSpc>
              <a:spcBef>
                <a:spcPts val="0"/>
              </a:spcBef>
              <a:spcAft>
                <a:spcPts val="0"/>
              </a:spcAft>
              <a:buClr>
                <a:srgbClr val="003889"/>
              </a:buClr>
              <a:buSzPct val="56250"/>
              <a:buFont typeface="Calibri"/>
              <a:buChar char="●"/>
            </a:pPr>
            <a:r>
              <a:rPr lang="en" sz="1600">
                <a:solidFill>
                  <a:srgbClr val="0066CC"/>
                </a:solidFill>
              </a:rPr>
              <a:t>Does not contain non-hospital activity, thus making it hard to use on it’s own as confirmation of deregulation vs. dissipated volumes that are supposed to be rewarded by the GBR methodology </a:t>
            </a:r>
            <a:endParaRPr sz="1600">
              <a:solidFill>
                <a:srgbClr val="0066CC"/>
              </a:solidFill>
            </a:endParaRPr>
          </a:p>
          <a:p>
            <a:pPr marL="457200" marR="0" lvl="0" indent="0" algn="l" rtl="0">
              <a:lnSpc>
                <a:spcPct val="114000"/>
              </a:lnSpc>
              <a:spcBef>
                <a:spcPts val="0"/>
              </a:spcBef>
              <a:spcAft>
                <a:spcPts val="0"/>
              </a:spcAft>
              <a:buNone/>
            </a:pPr>
            <a:endParaRPr sz="1600">
              <a:solidFill>
                <a:srgbClr val="0066CC"/>
              </a:solidFill>
            </a:endParaRPr>
          </a:p>
          <a:p>
            <a:pPr marL="12700" lvl="0" indent="0" algn="l" rtl="0">
              <a:lnSpc>
                <a:spcPct val="114000"/>
              </a:lnSpc>
              <a:spcBef>
                <a:spcPts val="0"/>
              </a:spcBef>
              <a:spcAft>
                <a:spcPts val="0"/>
              </a:spcAft>
              <a:buSzPct val="83333"/>
              <a:buNone/>
            </a:pPr>
            <a:r>
              <a:rPr lang="en">
                <a:latin typeface="Calibri"/>
                <a:ea typeface="Calibri"/>
                <a:cs typeface="Calibri"/>
                <a:sym typeface="Calibri"/>
              </a:rPr>
              <a:t>Medicare CCW (chronic conditions warehouse):</a:t>
            </a:r>
            <a:endParaRPr>
              <a:latin typeface="Calibri"/>
              <a:ea typeface="Calibri"/>
              <a:cs typeface="Calibri"/>
              <a:sym typeface="Calibri"/>
            </a:endParaRPr>
          </a:p>
          <a:p>
            <a:pPr marL="457200" marR="0" lvl="0" indent="-281463" algn="l" rtl="0">
              <a:lnSpc>
                <a:spcPct val="114000"/>
              </a:lnSpc>
              <a:spcBef>
                <a:spcPts val="0"/>
              </a:spcBef>
              <a:spcAft>
                <a:spcPts val="0"/>
              </a:spcAft>
              <a:buClr>
                <a:srgbClr val="003889"/>
              </a:buClr>
              <a:buSzPct val="56250"/>
              <a:buFont typeface="Calibri"/>
              <a:buChar char="●"/>
            </a:pPr>
            <a:r>
              <a:rPr lang="en" sz="1600">
                <a:solidFill>
                  <a:srgbClr val="0066CC"/>
                </a:solidFill>
              </a:rPr>
              <a:t>Medicare only dataset and is not used in other hospital rate adjustments</a:t>
            </a:r>
            <a:endParaRPr sz="1600">
              <a:solidFill>
                <a:srgbClr val="0066CC"/>
              </a:solidFill>
            </a:endParaRPr>
          </a:p>
          <a:p>
            <a:pPr marL="457200" marR="0" lvl="0" indent="-281463" algn="l" rtl="0">
              <a:lnSpc>
                <a:spcPct val="114000"/>
              </a:lnSpc>
              <a:spcBef>
                <a:spcPts val="0"/>
              </a:spcBef>
              <a:spcAft>
                <a:spcPts val="0"/>
              </a:spcAft>
              <a:buClr>
                <a:srgbClr val="003889"/>
              </a:buClr>
              <a:buSzPct val="56250"/>
              <a:buFont typeface="Calibri"/>
              <a:buChar char="●"/>
            </a:pPr>
            <a:r>
              <a:rPr lang="en" sz="1600">
                <a:solidFill>
                  <a:srgbClr val="0066CC"/>
                </a:solidFill>
              </a:rPr>
              <a:t>Significant advantage of being able to observe if offsetting increases have occurred in other settings</a:t>
            </a:r>
            <a:endParaRPr sz="1600">
              <a:solidFill>
                <a:srgbClr val="0066CC"/>
              </a:solidFill>
            </a:endParaRPr>
          </a:p>
          <a:p>
            <a:pPr marL="457200" marR="0" lvl="0" indent="-281463" algn="l" rtl="0">
              <a:lnSpc>
                <a:spcPct val="114000"/>
              </a:lnSpc>
              <a:spcBef>
                <a:spcPts val="0"/>
              </a:spcBef>
              <a:spcAft>
                <a:spcPts val="0"/>
              </a:spcAft>
              <a:buClr>
                <a:srgbClr val="003889"/>
              </a:buClr>
              <a:buSzPct val="56250"/>
              <a:buFont typeface="Calibri"/>
              <a:buChar char="●"/>
            </a:pPr>
            <a:r>
              <a:rPr lang="en" sz="1600">
                <a:solidFill>
                  <a:srgbClr val="0066CC"/>
                </a:solidFill>
              </a:rPr>
              <a:t>Claims are assigned to one of three place of service (outpatient hospital, other outpatient and professional) and ECMADs are assigned using weights developed in casemix. </a:t>
            </a:r>
            <a:endParaRPr>
              <a:latin typeface="Calibri"/>
              <a:ea typeface="Calibri"/>
              <a:cs typeface="Calibri"/>
              <a:sym typeface="Calibri"/>
            </a:endParaRPr>
          </a:p>
          <a:p>
            <a:pPr marL="0" lvl="0" indent="0" algn="l" rtl="0">
              <a:lnSpc>
                <a:spcPct val="114000"/>
              </a:lnSpc>
              <a:spcBef>
                <a:spcPts val="800"/>
              </a:spcBef>
              <a:spcAft>
                <a:spcPts val="0"/>
              </a:spcAft>
              <a:buSzPct val="83333"/>
              <a:buNone/>
            </a:pPr>
            <a:endParaRPr/>
          </a:p>
        </p:txBody>
      </p:sp>
      <p:sp>
        <p:nvSpPr>
          <p:cNvPr id="149" name="Google Shape;149;g2fea1a33159_0_102"/>
          <p:cNvSpPr txBox="1">
            <a:spLocks noGrp="1"/>
          </p:cNvSpPr>
          <p:nvPr>
            <p:ph type="title"/>
          </p:nvPr>
        </p:nvSpPr>
        <p:spPr>
          <a:xfrm>
            <a:off x="667445" y="280140"/>
            <a:ext cx="7886700" cy="450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2100"/>
              <a:buNone/>
            </a:pPr>
            <a:r>
              <a:rPr lang="en"/>
              <a:t>Deregulation Tool Sources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2f782fc31e1_0_7"/>
          <p:cNvSpPr txBox="1">
            <a:spLocks noGrp="1"/>
          </p:cNvSpPr>
          <p:nvPr>
            <p:ph type="title"/>
          </p:nvPr>
        </p:nvSpPr>
        <p:spPr>
          <a:xfrm>
            <a:off x="705770" y="74415"/>
            <a:ext cx="7886700" cy="450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2100"/>
              <a:buNone/>
            </a:pPr>
            <a:r>
              <a:rPr lang="en"/>
              <a:t>Proposed Methodology &amp; Deregulation Model </a:t>
            </a:r>
            <a:endParaRPr/>
          </a:p>
        </p:txBody>
      </p:sp>
      <p:pic>
        <p:nvPicPr>
          <p:cNvPr id="155" name="Google Shape;155;g2f782fc31e1_0_7"/>
          <p:cNvPicPr preferRelativeResize="0"/>
          <p:nvPr/>
        </p:nvPicPr>
        <p:blipFill rotWithShape="1">
          <a:blip r:embed="rId3">
            <a:alphaModFix/>
          </a:blip>
          <a:srcRect/>
          <a:stretch/>
        </p:blipFill>
        <p:spPr>
          <a:xfrm>
            <a:off x="119650" y="668475"/>
            <a:ext cx="7356724" cy="3943500"/>
          </a:xfrm>
          <a:prstGeom prst="rect">
            <a:avLst/>
          </a:prstGeom>
          <a:noFill/>
          <a:ln>
            <a:noFill/>
          </a:ln>
        </p:spPr>
      </p:pic>
      <p:sp>
        <p:nvSpPr>
          <p:cNvPr id="156" name="Google Shape;156;g2f782fc31e1_0_7"/>
          <p:cNvSpPr txBox="1"/>
          <p:nvPr/>
        </p:nvSpPr>
        <p:spPr>
          <a:xfrm>
            <a:off x="7688275" y="1993725"/>
            <a:ext cx="1126800" cy="1293000"/>
          </a:xfrm>
          <a:prstGeom prst="rect">
            <a:avLst/>
          </a:prstGeom>
          <a:noFill/>
          <a:ln>
            <a:noFill/>
          </a:ln>
          <a:effectLst>
            <a:outerShdw blurRad="57150" dist="19050" dir="5400000" algn="bl" rotWithShape="0">
              <a:srgbClr val="000000">
                <a:alpha val="49803"/>
              </a:srgbClr>
            </a:outerShdw>
          </a:effectLst>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Does not include:</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1) ASC exclusion</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2) Materiality Thresholds</a:t>
            </a:r>
            <a:endParaRPr sz="1200" b="0" i="0" u="none" strike="noStrike" cap="non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6"/>
          <p:cNvSpPr txBox="1">
            <a:spLocks noGrp="1"/>
          </p:cNvSpPr>
          <p:nvPr>
            <p:ph type="title"/>
          </p:nvPr>
        </p:nvSpPr>
        <p:spPr>
          <a:xfrm>
            <a:off x="182875" y="2963950"/>
            <a:ext cx="8433000" cy="295800"/>
          </a:xfrm>
          <a:prstGeom prst="rect">
            <a:avLst/>
          </a:prstGeom>
          <a:noFill/>
          <a:ln>
            <a:noFill/>
          </a:ln>
        </p:spPr>
        <p:txBody>
          <a:bodyPr spcFirstLastPara="1" wrap="square" lIns="68575" tIns="34275" rIns="68575" bIns="34275" anchor="t" anchorCtr="0">
            <a:noAutofit/>
          </a:bodyPr>
          <a:lstStyle/>
          <a:p>
            <a:pPr marL="0" lvl="0" indent="0" algn="r" rtl="0">
              <a:lnSpc>
                <a:spcPct val="90000"/>
              </a:lnSpc>
              <a:spcBef>
                <a:spcPts val="0"/>
              </a:spcBef>
              <a:spcAft>
                <a:spcPts val="0"/>
              </a:spcAft>
              <a:buSzPts val="2400"/>
              <a:buNone/>
            </a:pPr>
            <a:r>
              <a:rPr lang="en"/>
              <a:t>Repatriation Methodology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300a8c5ecbd_1_22"/>
          <p:cNvSpPr txBox="1">
            <a:spLocks noGrp="1"/>
          </p:cNvSpPr>
          <p:nvPr>
            <p:ph type="body" idx="1"/>
          </p:nvPr>
        </p:nvSpPr>
        <p:spPr>
          <a:xfrm>
            <a:off x="201450" y="647475"/>
            <a:ext cx="8741100" cy="4425600"/>
          </a:xfrm>
          <a:prstGeom prst="rect">
            <a:avLst/>
          </a:prstGeom>
          <a:noFill/>
          <a:ln>
            <a:noFill/>
          </a:ln>
        </p:spPr>
        <p:txBody>
          <a:bodyPr spcFirstLastPara="1" wrap="square" lIns="68575" tIns="34275" rIns="68575" bIns="34275" anchor="t" anchorCtr="0">
            <a:normAutofit/>
          </a:bodyPr>
          <a:lstStyle/>
          <a:p>
            <a:pPr marL="457200" marR="0" lvl="0" indent="-323850" algn="l" rtl="0">
              <a:lnSpc>
                <a:spcPct val="114000"/>
              </a:lnSpc>
              <a:spcBef>
                <a:spcPts val="0"/>
              </a:spcBef>
              <a:spcAft>
                <a:spcPts val="0"/>
              </a:spcAft>
              <a:buSzPts val="1500"/>
              <a:buFont typeface="Calibri"/>
              <a:buChar char="•"/>
            </a:pPr>
            <a:r>
              <a:rPr lang="en">
                <a:latin typeface="Calibri"/>
                <a:ea typeface="Calibri"/>
                <a:cs typeface="Calibri"/>
                <a:sym typeface="Calibri"/>
              </a:rPr>
              <a:t>Repatriation is the cross border movement of Maryland residents from out-of-state hospital facilities to Maryland regulated facilities</a:t>
            </a:r>
            <a:endParaRPr>
              <a:latin typeface="Calibri"/>
              <a:ea typeface="Calibri"/>
              <a:cs typeface="Calibri"/>
              <a:sym typeface="Calibri"/>
            </a:endParaRPr>
          </a:p>
          <a:p>
            <a:pPr marL="914400" marR="0" lvl="1" indent="-317500" algn="l" rtl="0">
              <a:lnSpc>
                <a:spcPct val="114000"/>
              </a:lnSpc>
              <a:spcBef>
                <a:spcPts val="0"/>
              </a:spcBef>
              <a:spcAft>
                <a:spcPts val="0"/>
              </a:spcAft>
              <a:buSzPts val="1400"/>
              <a:buFont typeface="Calibri"/>
              <a:buChar char="•"/>
            </a:pPr>
            <a:r>
              <a:rPr lang="en">
                <a:latin typeface="Calibri"/>
                <a:ea typeface="Calibri"/>
                <a:cs typeface="Calibri"/>
                <a:sym typeface="Calibri"/>
              </a:rPr>
              <a:t>Only accounts for hospital services; no evaluation along the continuum of care</a:t>
            </a:r>
            <a:endParaRPr>
              <a:latin typeface="Calibri"/>
              <a:ea typeface="Calibri"/>
              <a:cs typeface="Calibri"/>
              <a:sym typeface="Calibri"/>
            </a:endParaRPr>
          </a:p>
          <a:p>
            <a:pPr marL="914400" marR="0" lvl="1" indent="-317500" algn="l" rtl="0">
              <a:lnSpc>
                <a:spcPct val="114000"/>
              </a:lnSpc>
              <a:spcBef>
                <a:spcPts val="0"/>
              </a:spcBef>
              <a:spcAft>
                <a:spcPts val="0"/>
              </a:spcAft>
              <a:buSzPts val="1400"/>
              <a:buFont typeface="Calibri"/>
              <a:buChar char="•"/>
            </a:pPr>
            <a:r>
              <a:rPr lang="en">
                <a:latin typeface="Calibri"/>
                <a:ea typeface="Calibri"/>
                <a:cs typeface="Calibri"/>
                <a:sym typeface="Calibri"/>
              </a:rPr>
              <a:t>The TCOC Model savings improve under repatriation because funding is reduced at a 100% variable cost factor outside of the State and in Maryland is increased at most at a 50% variable cost factor </a:t>
            </a:r>
            <a:endParaRPr>
              <a:latin typeface="Calibri"/>
              <a:ea typeface="Calibri"/>
              <a:cs typeface="Calibri"/>
              <a:sym typeface="Calibri"/>
            </a:endParaRPr>
          </a:p>
          <a:p>
            <a:pPr marL="914400" marR="0" lvl="1" indent="-317500" algn="l" rtl="0">
              <a:lnSpc>
                <a:spcPct val="114000"/>
              </a:lnSpc>
              <a:spcBef>
                <a:spcPts val="0"/>
              </a:spcBef>
              <a:spcAft>
                <a:spcPts val="0"/>
              </a:spcAft>
              <a:buSzPts val="1400"/>
              <a:buFont typeface="Calibri"/>
              <a:buChar char="•"/>
            </a:pPr>
            <a:r>
              <a:rPr lang="en">
                <a:latin typeface="Calibri"/>
                <a:ea typeface="Calibri"/>
                <a:cs typeface="Calibri"/>
                <a:sym typeface="Calibri"/>
              </a:rPr>
              <a:t>Ex: Outpatient surgery from Wilmington, DE into Cecil county</a:t>
            </a:r>
            <a:endParaRPr>
              <a:latin typeface="Calibri"/>
              <a:ea typeface="Calibri"/>
              <a:cs typeface="Calibri"/>
              <a:sym typeface="Calibri"/>
            </a:endParaRPr>
          </a:p>
          <a:p>
            <a:pPr marL="914400" marR="0" lvl="0" indent="0" algn="l" rtl="0">
              <a:lnSpc>
                <a:spcPct val="114000"/>
              </a:lnSpc>
              <a:spcBef>
                <a:spcPts val="0"/>
              </a:spcBef>
              <a:spcAft>
                <a:spcPts val="0"/>
              </a:spcAft>
              <a:buNone/>
            </a:pPr>
            <a:endParaRPr>
              <a:latin typeface="Calibri"/>
              <a:ea typeface="Calibri"/>
              <a:cs typeface="Calibri"/>
              <a:sym typeface="Calibri"/>
            </a:endParaRPr>
          </a:p>
          <a:p>
            <a:pPr marL="457200" marR="0" lvl="0" indent="-323850" algn="l" rtl="0">
              <a:lnSpc>
                <a:spcPct val="114000"/>
              </a:lnSpc>
              <a:spcBef>
                <a:spcPts val="0"/>
              </a:spcBef>
              <a:spcAft>
                <a:spcPts val="0"/>
              </a:spcAft>
              <a:buSzPts val="1500"/>
              <a:buFont typeface="Calibri"/>
              <a:buChar char="•"/>
            </a:pPr>
            <a:r>
              <a:rPr lang="en">
                <a:latin typeface="Calibri"/>
                <a:ea typeface="Calibri"/>
                <a:cs typeface="Calibri"/>
                <a:sym typeface="Calibri"/>
              </a:rPr>
              <a:t>Expatriation is cross border movement of Maryland residents from Maryland regulated hospital facilities to out-of-state hospital facilities</a:t>
            </a:r>
            <a:endParaRPr>
              <a:latin typeface="Calibri"/>
              <a:ea typeface="Calibri"/>
              <a:cs typeface="Calibri"/>
              <a:sym typeface="Calibri"/>
            </a:endParaRPr>
          </a:p>
          <a:p>
            <a:pPr marL="914400" lvl="1" indent="-317500" algn="l" rtl="0">
              <a:spcBef>
                <a:spcPts val="0"/>
              </a:spcBef>
              <a:spcAft>
                <a:spcPts val="0"/>
              </a:spcAft>
              <a:buSzPts val="1400"/>
              <a:buFont typeface="Calibri"/>
              <a:buChar char="•"/>
            </a:pPr>
            <a:r>
              <a:rPr lang="en">
                <a:latin typeface="Calibri"/>
                <a:ea typeface="Calibri"/>
                <a:cs typeface="Calibri"/>
                <a:sym typeface="Calibri"/>
              </a:rPr>
              <a:t>Only accounts for hospital services; no evaluation along the continuum of care</a:t>
            </a:r>
            <a:endParaRPr>
              <a:latin typeface="Calibri"/>
              <a:ea typeface="Calibri"/>
              <a:cs typeface="Calibri"/>
              <a:sym typeface="Calibri"/>
            </a:endParaRPr>
          </a:p>
          <a:p>
            <a:pPr marL="914400" lvl="1" indent="-317500" algn="l" rtl="0">
              <a:spcBef>
                <a:spcPts val="0"/>
              </a:spcBef>
              <a:spcAft>
                <a:spcPts val="0"/>
              </a:spcAft>
              <a:buSzPts val="1400"/>
              <a:buFont typeface="Calibri"/>
              <a:buChar char="•"/>
            </a:pPr>
            <a:r>
              <a:rPr lang="en">
                <a:latin typeface="Calibri"/>
                <a:ea typeface="Calibri"/>
                <a:cs typeface="Calibri"/>
                <a:sym typeface="Calibri"/>
              </a:rPr>
              <a:t>The TCOC Model savings degrade under expatriation because funding is increased at a 100% variable cost factor outside of the State and in Maryland is decreased at a 50% variable cost factor </a:t>
            </a:r>
            <a:endParaRPr>
              <a:latin typeface="Calibri"/>
              <a:ea typeface="Calibri"/>
              <a:cs typeface="Calibri"/>
              <a:sym typeface="Calibri"/>
            </a:endParaRPr>
          </a:p>
          <a:p>
            <a:pPr marL="914400" lvl="1" indent="-317500" algn="l" rtl="0">
              <a:spcBef>
                <a:spcPts val="0"/>
              </a:spcBef>
              <a:spcAft>
                <a:spcPts val="0"/>
              </a:spcAft>
              <a:buSzPts val="1400"/>
              <a:buFont typeface="Calibri"/>
              <a:buChar char="•"/>
            </a:pPr>
            <a:r>
              <a:rPr lang="en">
                <a:latin typeface="Calibri"/>
                <a:ea typeface="Calibri"/>
                <a:cs typeface="Calibri"/>
                <a:sym typeface="Calibri"/>
              </a:rPr>
              <a:t>Ex: Inpatient Surgery &amp; Cardiology into D.C.</a:t>
            </a:r>
            <a:endParaRPr>
              <a:latin typeface="Calibri"/>
              <a:ea typeface="Calibri"/>
              <a:cs typeface="Calibri"/>
              <a:sym typeface="Calibri"/>
            </a:endParaRPr>
          </a:p>
        </p:txBody>
      </p:sp>
      <p:sp>
        <p:nvSpPr>
          <p:cNvPr id="167" name="Google Shape;167;g300a8c5ecbd_1_22"/>
          <p:cNvSpPr txBox="1">
            <a:spLocks noGrp="1"/>
          </p:cNvSpPr>
          <p:nvPr>
            <p:ph type="title"/>
          </p:nvPr>
        </p:nvSpPr>
        <p:spPr>
          <a:xfrm>
            <a:off x="729095" y="260890"/>
            <a:ext cx="7886700" cy="450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2100"/>
              <a:buNone/>
            </a:pPr>
            <a:r>
              <a:rPr lang="en" sz="2000"/>
              <a:t>What is </a:t>
            </a:r>
            <a:r>
              <a:rPr lang="en"/>
              <a:t>Repatriation?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300a8c5ecbd_1_29"/>
          <p:cNvSpPr txBox="1">
            <a:spLocks noGrp="1"/>
          </p:cNvSpPr>
          <p:nvPr>
            <p:ph type="body" idx="1"/>
          </p:nvPr>
        </p:nvSpPr>
        <p:spPr>
          <a:xfrm>
            <a:off x="201450" y="647475"/>
            <a:ext cx="8741100" cy="4350900"/>
          </a:xfrm>
          <a:prstGeom prst="rect">
            <a:avLst/>
          </a:prstGeom>
          <a:noFill/>
          <a:ln>
            <a:noFill/>
          </a:ln>
        </p:spPr>
        <p:txBody>
          <a:bodyPr spcFirstLastPara="1" wrap="square" lIns="68575" tIns="34275" rIns="68575" bIns="34275" anchor="t" anchorCtr="0">
            <a:normAutofit/>
          </a:bodyPr>
          <a:lstStyle/>
          <a:p>
            <a:pPr marL="457200" marR="0" lvl="0" indent="-323850" algn="l" rtl="0">
              <a:lnSpc>
                <a:spcPct val="114000"/>
              </a:lnSpc>
              <a:spcBef>
                <a:spcPts val="0"/>
              </a:spcBef>
              <a:spcAft>
                <a:spcPts val="0"/>
              </a:spcAft>
              <a:buSzPts val="1500"/>
              <a:buFont typeface="Calibri"/>
              <a:buChar char="•"/>
            </a:pPr>
            <a:r>
              <a:rPr lang="en">
                <a:latin typeface="Calibri"/>
                <a:ea typeface="Calibri"/>
                <a:cs typeface="Calibri"/>
                <a:sym typeface="Calibri"/>
              </a:rPr>
              <a:t>Data</a:t>
            </a:r>
            <a:endParaRPr>
              <a:latin typeface="Calibri"/>
              <a:ea typeface="Calibri"/>
              <a:cs typeface="Calibri"/>
              <a:sym typeface="Calibri"/>
            </a:endParaRPr>
          </a:p>
          <a:p>
            <a:pPr marL="914400" marR="0" lvl="1" indent="-317500" algn="l" rtl="0">
              <a:lnSpc>
                <a:spcPct val="114000"/>
              </a:lnSpc>
              <a:spcBef>
                <a:spcPts val="0"/>
              </a:spcBef>
              <a:spcAft>
                <a:spcPts val="0"/>
              </a:spcAft>
              <a:buSzPts val="1400"/>
              <a:buFont typeface="Calibri"/>
              <a:buChar char="•"/>
            </a:pPr>
            <a:r>
              <a:rPr lang="en">
                <a:latin typeface="Calibri"/>
                <a:ea typeface="Calibri"/>
                <a:cs typeface="Calibri"/>
                <a:sym typeface="Calibri"/>
              </a:rPr>
              <a:t>Medicare TCOC Claims Data for non-Maryland facilities (only includes border states and DC)</a:t>
            </a:r>
            <a:endParaRPr>
              <a:latin typeface="Calibri"/>
              <a:ea typeface="Calibri"/>
              <a:cs typeface="Calibri"/>
              <a:sym typeface="Calibri"/>
            </a:endParaRPr>
          </a:p>
          <a:p>
            <a:pPr marL="1371600" marR="0" lvl="2" indent="-317500" algn="l" rtl="0">
              <a:lnSpc>
                <a:spcPct val="114000"/>
              </a:lnSpc>
              <a:spcBef>
                <a:spcPts val="0"/>
              </a:spcBef>
              <a:spcAft>
                <a:spcPts val="0"/>
              </a:spcAft>
              <a:buSzPts val="1400"/>
              <a:buFont typeface="Calibri"/>
              <a:buChar char="•"/>
            </a:pPr>
            <a:r>
              <a:rPr lang="en">
                <a:latin typeface="Calibri"/>
                <a:ea typeface="Calibri"/>
                <a:cs typeface="Calibri"/>
                <a:sym typeface="Calibri"/>
              </a:rPr>
              <a:t>2019 Baseline, 2023 Performance Period</a:t>
            </a:r>
            <a:endParaRPr>
              <a:latin typeface="Calibri"/>
              <a:ea typeface="Calibri"/>
              <a:cs typeface="Calibri"/>
              <a:sym typeface="Calibri"/>
            </a:endParaRPr>
          </a:p>
          <a:p>
            <a:pPr marL="1371600" marR="0" lvl="2" indent="-317500" algn="l" rtl="0">
              <a:lnSpc>
                <a:spcPct val="114000"/>
              </a:lnSpc>
              <a:spcBef>
                <a:spcPts val="0"/>
              </a:spcBef>
              <a:spcAft>
                <a:spcPts val="0"/>
              </a:spcAft>
              <a:buSzPts val="1400"/>
              <a:buFont typeface="Calibri"/>
              <a:buChar char="•"/>
            </a:pPr>
            <a:r>
              <a:rPr lang="en">
                <a:latin typeface="Calibri"/>
                <a:ea typeface="Calibri"/>
                <a:cs typeface="Calibri"/>
                <a:sym typeface="Calibri"/>
              </a:rPr>
              <a:t>Unlike Deregulation, will include inpatient and outpatient services</a:t>
            </a:r>
            <a:endParaRPr>
              <a:latin typeface="Calibri"/>
              <a:ea typeface="Calibri"/>
              <a:cs typeface="Calibri"/>
              <a:sym typeface="Calibri"/>
            </a:endParaRPr>
          </a:p>
          <a:p>
            <a:pPr marL="1371600" marR="0" lvl="2" indent="-317500" algn="l" rtl="0">
              <a:lnSpc>
                <a:spcPct val="114000"/>
              </a:lnSpc>
              <a:spcBef>
                <a:spcPts val="0"/>
              </a:spcBef>
              <a:spcAft>
                <a:spcPts val="0"/>
              </a:spcAft>
              <a:buSzPts val="1400"/>
              <a:buFont typeface="Calibri"/>
              <a:buChar char="•"/>
            </a:pPr>
            <a:r>
              <a:rPr lang="en">
                <a:latin typeface="Calibri"/>
                <a:ea typeface="Calibri"/>
                <a:cs typeface="Calibri"/>
                <a:sym typeface="Calibri"/>
              </a:rPr>
              <a:t>Grouped all non-Maryland facilities into regions (e.g., Pennsylvania vs. D.C.) for ease of analysis and to remove potential scoring of marketshifts outside of Maryland</a:t>
            </a:r>
            <a:endParaRPr>
              <a:latin typeface="Calibri"/>
              <a:ea typeface="Calibri"/>
              <a:cs typeface="Calibri"/>
              <a:sym typeface="Calibri"/>
            </a:endParaRPr>
          </a:p>
          <a:p>
            <a:pPr marL="914400" marR="0" lvl="1" indent="-317500" algn="l" rtl="0">
              <a:lnSpc>
                <a:spcPct val="114000"/>
              </a:lnSpc>
              <a:spcBef>
                <a:spcPts val="0"/>
              </a:spcBef>
              <a:spcAft>
                <a:spcPts val="0"/>
              </a:spcAft>
              <a:buSzPts val="1400"/>
              <a:buFont typeface="Calibri"/>
              <a:buChar char="•"/>
            </a:pPr>
            <a:r>
              <a:rPr lang="en">
                <a:latin typeface="Calibri"/>
                <a:ea typeface="Calibri"/>
                <a:cs typeface="Calibri"/>
                <a:sym typeface="Calibri"/>
              </a:rPr>
              <a:t>Medicare TCOC Claims Data for Maryland facilities</a:t>
            </a:r>
            <a:endParaRPr>
              <a:latin typeface="Calibri"/>
              <a:ea typeface="Calibri"/>
              <a:cs typeface="Calibri"/>
              <a:sym typeface="Calibri"/>
            </a:endParaRPr>
          </a:p>
          <a:p>
            <a:pPr marL="1371600" marR="0" lvl="2" indent="-317500" algn="l" rtl="0">
              <a:lnSpc>
                <a:spcPct val="114000"/>
              </a:lnSpc>
              <a:spcBef>
                <a:spcPts val="0"/>
              </a:spcBef>
              <a:spcAft>
                <a:spcPts val="0"/>
              </a:spcAft>
              <a:buSzPts val="1400"/>
              <a:buFont typeface="Calibri"/>
              <a:buChar char="•"/>
            </a:pPr>
            <a:r>
              <a:rPr lang="en">
                <a:latin typeface="Calibri"/>
                <a:ea typeface="Calibri"/>
                <a:cs typeface="Calibri"/>
                <a:sym typeface="Calibri"/>
              </a:rPr>
              <a:t>Requires extrapolation to yield all-payer Unit of Analysis</a:t>
            </a:r>
            <a:endParaRPr>
              <a:latin typeface="Calibri"/>
              <a:ea typeface="Calibri"/>
              <a:cs typeface="Calibri"/>
              <a:sym typeface="Calibri"/>
            </a:endParaRPr>
          </a:p>
          <a:p>
            <a:pPr marL="914400" marR="0" lvl="1" indent="-317500" algn="l" rtl="0">
              <a:lnSpc>
                <a:spcPct val="114000"/>
              </a:lnSpc>
              <a:spcBef>
                <a:spcPts val="0"/>
              </a:spcBef>
              <a:spcAft>
                <a:spcPts val="0"/>
              </a:spcAft>
              <a:buSzPts val="1400"/>
              <a:buFont typeface="Calibri"/>
              <a:buChar char="•"/>
            </a:pPr>
            <a:r>
              <a:rPr lang="en">
                <a:latin typeface="Calibri"/>
                <a:ea typeface="Calibri"/>
                <a:cs typeface="Calibri"/>
                <a:sym typeface="Calibri"/>
              </a:rPr>
              <a:t>ECMADs at the Service Line level</a:t>
            </a:r>
            <a:endParaRPr>
              <a:latin typeface="Calibri"/>
              <a:ea typeface="Calibri"/>
              <a:cs typeface="Calibri"/>
              <a:sym typeface="Calibri"/>
            </a:endParaRPr>
          </a:p>
          <a:p>
            <a:pPr marL="914400" marR="0" lvl="1" indent="-317500" algn="l" rtl="0">
              <a:lnSpc>
                <a:spcPct val="114000"/>
              </a:lnSpc>
              <a:spcBef>
                <a:spcPts val="0"/>
              </a:spcBef>
              <a:spcAft>
                <a:spcPts val="0"/>
              </a:spcAft>
              <a:buSzPts val="1400"/>
              <a:buFont typeface="Calibri"/>
              <a:buChar char="•"/>
            </a:pPr>
            <a:r>
              <a:rPr lang="en">
                <a:latin typeface="Calibri"/>
                <a:ea typeface="Calibri"/>
                <a:cs typeface="Calibri"/>
                <a:sym typeface="Calibri"/>
              </a:rPr>
              <a:t>Geography is based on patient’s county due to availability of data</a:t>
            </a:r>
            <a:endParaRPr>
              <a:latin typeface="Calibri"/>
              <a:ea typeface="Calibri"/>
              <a:cs typeface="Calibri"/>
              <a:sym typeface="Calibri"/>
            </a:endParaRPr>
          </a:p>
          <a:p>
            <a:pPr marL="914400" marR="0" lvl="1" indent="-317500" algn="l" rtl="0">
              <a:lnSpc>
                <a:spcPct val="114000"/>
              </a:lnSpc>
              <a:spcBef>
                <a:spcPts val="0"/>
              </a:spcBef>
              <a:spcAft>
                <a:spcPts val="0"/>
              </a:spcAft>
              <a:buSzPts val="1400"/>
              <a:buFont typeface="Calibri"/>
              <a:buChar char="•"/>
            </a:pPr>
            <a:r>
              <a:rPr lang="en">
                <a:latin typeface="Calibri"/>
                <a:ea typeface="Calibri"/>
                <a:cs typeface="Calibri"/>
                <a:sym typeface="Calibri"/>
              </a:rPr>
              <a:t>Average charge is based on hospital specific service line from regular marketshift </a:t>
            </a:r>
            <a:endParaRPr>
              <a:latin typeface="Calibri"/>
              <a:ea typeface="Calibri"/>
              <a:cs typeface="Calibri"/>
              <a:sym typeface="Calibri"/>
            </a:endParaRPr>
          </a:p>
          <a:p>
            <a:pPr marL="457200" marR="0" lvl="0" indent="-323850" algn="l" rtl="0">
              <a:lnSpc>
                <a:spcPct val="114000"/>
              </a:lnSpc>
              <a:spcBef>
                <a:spcPts val="0"/>
              </a:spcBef>
              <a:spcAft>
                <a:spcPts val="0"/>
              </a:spcAft>
              <a:buSzPts val="1500"/>
              <a:buFont typeface="Calibri"/>
              <a:buChar char="•"/>
            </a:pPr>
            <a:r>
              <a:rPr lang="en">
                <a:latin typeface="Calibri"/>
                <a:ea typeface="Calibri"/>
                <a:cs typeface="Calibri"/>
                <a:sym typeface="Calibri"/>
              </a:rPr>
              <a:t>Evaluation</a:t>
            </a:r>
            <a:endParaRPr>
              <a:latin typeface="Calibri"/>
              <a:ea typeface="Calibri"/>
              <a:cs typeface="Calibri"/>
              <a:sym typeface="Calibri"/>
            </a:endParaRPr>
          </a:p>
          <a:p>
            <a:pPr marL="914400" marR="0" lvl="1" indent="-317500" algn="l" rtl="0">
              <a:lnSpc>
                <a:spcPct val="114000"/>
              </a:lnSpc>
              <a:spcBef>
                <a:spcPts val="0"/>
              </a:spcBef>
              <a:spcAft>
                <a:spcPts val="0"/>
              </a:spcAft>
              <a:buSzPts val="1400"/>
              <a:buFont typeface="Calibri"/>
              <a:buChar char="•"/>
            </a:pPr>
            <a:r>
              <a:rPr lang="en">
                <a:latin typeface="Calibri"/>
                <a:ea typeface="Calibri"/>
                <a:cs typeface="Calibri"/>
                <a:sym typeface="Calibri"/>
              </a:rPr>
              <a:t>Marketshift Assessment, but assessment is always Maryland facilities compared to non-Maryland facilities </a:t>
            </a:r>
            <a:endParaRPr>
              <a:latin typeface="Calibri"/>
              <a:ea typeface="Calibri"/>
              <a:cs typeface="Calibri"/>
              <a:sym typeface="Calibri"/>
            </a:endParaRPr>
          </a:p>
          <a:p>
            <a:pPr marL="914400" marR="0" lvl="1" indent="-317500" algn="l" rtl="0">
              <a:lnSpc>
                <a:spcPct val="114000"/>
              </a:lnSpc>
              <a:spcBef>
                <a:spcPts val="0"/>
              </a:spcBef>
              <a:spcAft>
                <a:spcPts val="0"/>
              </a:spcAft>
              <a:buSzPts val="1400"/>
              <a:buFont typeface="Calibri"/>
              <a:buChar char="•"/>
            </a:pPr>
            <a:r>
              <a:rPr lang="en">
                <a:latin typeface="Calibri"/>
                <a:ea typeface="Calibri"/>
                <a:cs typeface="Calibri"/>
                <a:sym typeface="Calibri"/>
              </a:rPr>
              <a:t>Will reconcile to unrecognized growth in Regular Marketshift (ECMADS, not charges)</a:t>
            </a:r>
            <a:endParaRPr>
              <a:latin typeface="Calibri"/>
              <a:ea typeface="Calibri"/>
              <a:cs typeface="Calibri"/>
              <a:sym typeface="Calibri"/>
            </a:endParaRPr>
          </a:p>
          <a:p>
            <a:pPr marL="914400" marR="0" lvl="1" indent="-317500" algn="l" rtl="0">
              <a:lnSpc>
                <a:spcPct val="114000"/>
              </a:lnSpc>
              <a:spcBef>
                <a:spcPts val="0"/>
              </a:spcBef>
              <a:spcAft>
                <a:spcPts val="0"/>
              </a:spcAft>
              <a:buSzPts val="1400"/>
              <a:buFont typeface="Calibri"/>
              <a:buChar char="•"/>
            </a:pPr>
            <a:r>
              <a:rPr lang="en">
                <a:latin typeface="Calibri"/>
                <a:ea typeface="Calibri"/>
                <a:cs typeface="Calibri"/>
                <a:sym typeface="Calibri"/>
              </a:rPr>
              <a:t>Unlike Deregulation, it will be a two-sided assessment to potentially capture “expatriation” that cannot be identified in a facility to non-facility assessment</a:t>
            </a:r>
            <a:endParaRPr>
              <a:latin typeface="Calibri"/>
              <a:ea typeface="Calibri"/>
              <a:cs typeface="Calibri"/>
              <a:sym typeface="Calibri"/>
            </a:endParaRPr>
          </a:p>
        </p:txBody>
      </p:sp>
      <p:sp>
        <p:nvSpPr>
          <p:cNvPr id="173" name="Google Shape;173;g300a8c5ecbd_1_29"/>
          <p:cNvSpPr txBox="1">
            <a:spLocks noGrp="1"/>
          </p:cNvSpPr>
          <p:nvPr>
            <p:ph type="title"/>
          </p:nvPr>
        </p:nvSpPr>
        <p:spPr>
          <a:xfrm>
            <a:off x="729095" y="260890"/>
            <a:ext cx="7886700" cy="450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2100"/>
              <a:buNone/>
            </a:pPr>
            <a:r>
              <a:rPr lang="en" sz="2000"/>
              <a:t>Repatriation Methodology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2ed69248f97_0_10"/>
          <p:cNvSpPr txBox="1">
            <a:spLocks noGrp="1"/>
          </p:cNvSpPr>
          <p:nvPr>
            <p:ph type="body" idx="1"/>
          </p:nvPr>
        </p:nvSpPr>
        <p:spPr>
          <a:xfrm>
            <a:off x="160950" y="711500"/>
            <a:ext cx="8822100" cy="4051200"/>
          </a:xfrm>
          <a:prstGeom prst="rect">
            <a:avLst/>
          </a:prstGeom>
          <a:noFill/>
          <a:ln>
            <a:noFill/>
          </a:ln>
        </p:spPr>
        <p:txBody>
          <a:bodyPr spcFirstLastPara="1" wrap="square" lIns="68575" tIns="34275" rIns="68575" bIns="34275" anchor="t" anchorCtr="0">
            <a:normAutofit fontScale="92500"/>
          </a:bodyPr>
          <a:lstStyle/>
          <a:p>
            <a:pPr marL="457200" lvl="0" indent="-342900" algn="l" rtl="0">
              <a:lnSpc>
                <a:spcPct val="90000"/>
              </a:lnSpc>
              <a:spcBef>
                <a:spcPts val="600"/>
              </a:spcBef>
              <a:spcAft>
                <a:spcPts val="0"/>
              </a:spcAft>
              <a:buSzPts val="1800"/>
              <a:buChar char="•"/>
            </a:pPr>
            <a:r>
              <a:rPr lang="en"/>
              <a:t>Data</a:t>
            </a:r>
            <a:endParaRPr/>
          </a:p>
          <a:p>
            <a:pPr marL="914400" lvl="1" indent="-317500" algn="l" rtl="0">
              <a:lnSpc>
                <a:spcPct val="90000"/>
              </a:lnSpc>
              <a:spcBef>
                <a:spcPts val="600"/>
              </a:spcBef>
              <a:spcAft>
                <a:spcPts val="0"/>
              </a:spcAft>
              <a:buSzPts val="1400"/>
              <a:buChar char="•"/>
            </a:pPr>
            <a:r>
              <a:rPr lang="en"/>
              <a:t>Medicare TCOC Claims Data for non-Maryland facilities (only includes border states and DC)</a:t>
            </a:r>
            <a:endParaRPr/>
          </a:p>
          <a:p>
            <a:pPr marL="1371600" lvl="2" indent="-317500" algn="l" rtl="0">
              <a:lnSpc>
                <a:spcPct val="90000"/>
              </a:lnSpc>
              <a:spcBef>
                <a:spcPts val="600"/>
              </a:spcBef>
              <a:spcAft>
                <a:spcPts val="0"/>
              </a:spcAft>
              <a:buSzPts val="1400"/>
              <a:buChar char="•"/>
            </a:pPr>
            <a:r>
              <a:rPr lang="en"/>
              <a:t>Unlike Deregulation, will include inpatient and outpatient services</a:t>
            </a:r>
            <a:endParaRPr/>
          </a:p>
          <a:p>
            <a:pPr marL="1371600" lvl="2" indent="-317500" algn="l" rtl="0">
              <a:lnSpc>
                <a:spcPct val="90000"/>
              </a:lnSpc>
              <a:spcBef>
                <a:spcPts val="600"/>
              </a:spcBef>
              <a:spcAft>
                <a:spcPts val="0"/>
              </a:spcAft>
              <a:buSzPts val="1400"/>
              <a:buChar char="•"/>
            </a:pPr>
            <a:r>
              <a:rPr lang="en"/>
              <a:t>Grouped all non-Maryland facilities into regions (e.g., Pennsylvania vs. D.C.) for ease of analysis and to remove potential scoring of marketshifts outside of Maryland</a:t>
            </a:r>
            <a:endParaRPr/>
          </a:p>
          <a:p>
            <a:pPr marL="914400" lvl="1" indent="-317500" algn="l" rtl="0">
              <a:lnSpc>
                <a:spcPct val="90000"/>
              </a:lnSpc>
              <a:spcBef>
                <a:spcPts val="600"/>
              </a:spcBef>
              <a:spcAft>
                <a:spcPts val="0"/>
              </a:spcAft>
              <a:buSzPts val="1400"/>
              <a:buChar char="•"/>
            </a:pPr>
            <a:r>
              <a:rPr lang="en"/>
              <a:t>Medicare TCOC Claims Data for Maryland facilities</a:t>
            </a:r>
            <a:endParaRPr/>
          </a:p>
          <a:p>
            <a:pPr marL="1371600" lvl="2" indent="-317500" algn="l" rtl="0">
              <a:lnSpc>
                <a:spcPct val="90000"/>
              </a:lnSpc>
              <a:spcBef>
                <a:spcPts val="600"/>
              </a:spcBef>
              <a:spcAft>
                <a:spcPts val="0"/>
              </a:spcAft>
              <a:buSzPts val="1400"/>
              <a:buChar char="•"/>
            </a:pPr>
            <a:r>
              <a:rPr lang="en"/>
              <a:t>Will require extrapolation based on regular marketshift service line shares</a:t>
            </a:r>
            <a:endParaRPr/>
          </a:p>
          <a:p>
            <a:pPr marL="457200" lvl="0" indent="-342900" algn="l" rtl="0">
              <a:lnSpc>
                <a:spcPct val="90000"/>
              </a:lnSpc>
              <a:spcBef>
                <a:spcPts val="600"/>
              </a:spcBef>
              <a:spcAft>
                <a:spcPts val="0"/>
              </a:spcAft>
              <a:buSzPts val="1800"/>
              <a:buChar char="•"/>
            </a:pPr>
            <a:r>
              <a:rPr lang="en"/>
              <a:t>Unit of Analysis</a:t>
            </a:r>
            <a:endParaRPr/>
          </a:p>
          <a:p>
            <a:pPr marL="914400" lvl="1" indent="-317500" algn="l" rtl="0">
              <a:lnSpc>
                <a:spcPct val="90000"/>
              </a:lnSpc>
              <a:spcBef>
                <a:spcPts val="600"/>
              </a:spcBef>
              <a:spcAft>
                <a:spcPts val="0"/>
              </a:spcAft>
              <a:buSzPts val="1400"/>
              <a:buChar char="•"/>
            </a:pPr>
            <a:r>
              <a:rPr lang="en"/>
              <a:t>ECMADs at the Service Line level</a:t>
            </a:r>
            <a:endParaRPr/>
          </a:p>
          <a:p>
            <a:pPr marL="914400" lvl="1" indent="-317500" algn="l" rtl="0">
              <a:lnSpc>
                <a:spcPct val="90000"/>
              </a:lnSpc>
              <a:spcBef>
                <a:spcPts val="600"/>
              </a:spcBef>
              <a:spcAft>
                <a:spcPts val="0"/>
              </a:spcAft>
              <a:buSzPts val="1400"/>
              <a:buChar char="•"/>
            </a:pPr>
            <a:r>
              <a:rPr lang="en"/>
              <a:t>Geography is based on patient’s county due to availability of data</a:t>
            </a:r>
            <a:endParaRPr/>
          </a:p>
          <a:p>
            <a:pPr marL="914400" lvl="1" indent="-317500" algn="l" rtl="0">
              <a:lnSpc>
                <a:spcPct val="90000"/>
              </a:lnSpc>
              <a:spcBef>
                <a:spcPts val="600"/>
              </a:spcBef>
              <a:spcAft>
                <a:spcPts val="0"/>
              </a:spcAft>
              <a:buSzPts val="1400"/>
              <a:buChar char="•"/>
            </a:pPr>
            <a:r>
              <a:rPr lang="en"/>
              <a:t>Average charge is based on hospital specific service line from regular marketshift </a:t>
            </a:r>
            <a:endParaRPr/>
          </a:p>
          <a:p>
            <a:pPr marL="457200" lvl="0" indent="-323850" algn="l" rtl="0">
              <a:lnSpc>
                <a:spcPct val="90000"/>
              </a:lnSpc>
              <a:spcBef>
                <a:spcPts val="600"/>
              </a:spcBef>
              <a:spcAft>
                <a:spcPts val="0"/>
              </a:spcAft>
              <a:buSzPts val="1500"/>
              <a:buChar char="•"/>
            </a:pPr>
            <a:r>
              <a:rPr lang="en"/>
              <a:t>Evaluation</a:t>
            </a:r>
            <a:endParaRPr/>
          </a:p>
          <a:p>
            <a:pPr marL="914400" lvl="1" indent="-317500" algn="l" rtl="0">
              <a:lnSpc>
                <a:spcPct val="90000"/>
              </a:lnSpc>
              <a:spcBef>
                <a:spcPts val="600"/>
              </a:spcBef>
              <a:spcAft>
                <a:spcPts val="0"/>
              </a:spcAft>
              <a:buSzPts val="1400"/>
              <a:buChar char="•"/>
            </a:pPr>
            <a:r>
              <a:rPr lang="en"/>
              <a:t>Marketshift Assessment, but assessment is always Maryland facilities compared to non-Maryland facilities </a:t>
            </a:r>
            <a:endParaRPr/>
          </a:p>
          <a:p>
            <a:pPr marL="914400" lvl="1" indent="-317500" algn="l" rtl="0">
              <a:lnSpc>
                <a:spcPct val="90000"/>
              </a:lnSpc>
              <a:spcBef>
                <a:spcPts val="600"/>
              </a:spcBef>
              <a:spcAft>
                <a:spcPts val="0"/>
              </a:spcAft>
              <a:buSzPts val="1400"/>
              <a:buChar char="•"/>
            </a:pPr>
            <a:r>
              <a:rPr lang="en"/>
              <a:t>Will reconcile to unrecognized growth in Regular Marketshift (ECMADS, not charges)</a:t>
            </a:r>
            <a:endParaRPr/>
          </a:p>
          <a:p>
            <a:pPr marL="914400" lvl="1" indent="-317500" algn="l" rtl="0">
              <a:lnSpc>
                <a:spcPct val="90000"/>
              </a:lnSpc>
              <a:spcBef>
                <a:spcPts val="600"/>
              </a:spcBef>
              <a:spcAft>
                <a:spcPts val="0"/>
              </a:spcAft>
              <a:buSzPts val="1400"/>
              <a:buChar char="•"/>
            </a:pPr>
            <a:r>
              <a:rPr lang="en"/>
              <a:t>Unlike Deregulation, it will be a two-sided assessment to potentially capture “expatriation” that cannot be identified in a facility to non-facility assessment</a:t>
            </a:r>
            <a:endParaRPr/>
          </a:p>
        </p:txBody>
      </p:sp>
      <p:sp>
        <p:nvSpPr>
          <p:cNvPr id="179" name="Google Shape;179;g2ed69248f97_0_10"/>
          <p:cNvSpPr txBox="1">
            <a:spLocks noGrp="1"/>
          </p:cNvSpPr>
          <p:nvPr>
            <p:ph type="title"/>
          </p:nvPr>
        </p:nvSpPr>
        <p:spPr>
          <a:xfrm>
            <a:off x="729095" y="260890"/>
            <a:ext cx="7886700" cy="4506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SzPts val="2100"/>
              <a:buNone/>
            </a:pPr>
            <a:r>
              <a:rPr lang="e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Repatriation Methodology</a:t>
            </a:r>
            <a:endParaRPr sz="2000"/>
          </a:p>
        </p:txBody>
      </p:sp>
      <p:pic>
        <p:nvPicPr>
          <p:cNvPr id="180" name="Google Shape;180;g2ed69248f97_0_10"/>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2fea1a33159_0_93"/>
          <p:cNvSpPr txBox="1">
            <a:spLocks noGrp="1"/>
          </p:cNvSpPr>
          <p:nvPr>
            <p:ph type="title"/>
          </p:nvPr>
        </p:nvSpPr>
        <p:spPr>
          <a:xfrm>
            <a:off x="182875" y="2963950"/>
            <a:ext cx="8433000" cy="295800"/>
          </a:xfrm>
          <a:prstGeom prst="rect">
            <a:avLst/>
          </a:prstGeom>
          <a:noFill/>
          <a:ln>
            <a:noFill/>
          </a:ln>
        </p:spPr>
        <p:txBody>
          <a:bodyPr spcFirstLastPara="1" wrap="square" lIns="68575" tIns="34275" rIns="68575" bIns="34275" anchor="t" anchorCtr="0">
            <a:noAutofit/>
          </a:bodyPr>
          <a:lstStyle/>
          <a:p>
            <a:pPr marL="0" lvl="0" indent="0" algn="r" rtl="0">
              <a:lnSpc>
                <a:spcPct val="90000"/>
              </a:lnSpc>
              <a:spcBef>
                <a:spcPts val="0"/>
              </a:spcBef>
              <a:spcAft>
                <a:spcPts val="0"/>
              </a:spcAft>
              <a:buSzPts val="2400"/>
              <a:buNone/>
            </a:pPr>
            <a:r>
              <a:rPr lang="en"/>
              <a:t>Out-of-State Methodology</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2fea1a33159_0_16"/>
          <p:cNvSpPr txBox="1">
            <a:spLocks noGrp="1"/>
          </p:cNvSpPr>
          <p:nvPr>
            <p:ph type="body" idx="1"/>
          </p:nvPr>
        </p:nvSpPr>
        <p:spPr>
          <a:xfrm>
            <a:off x="160500" y="861754"/>
            <a:ext cx="8823000" cy="3872100"/>
          </a:xfrm>
          <a:prstGeom prst="rect">
            <a:avLst/>
          </a:prstGeom>
          <a:noFill/>
          <a:ln>
            <a:noFill/>
          </a:ln>
        </p:spPr>
        <p:txBody>
          <a:bodyPr spcFirstLastPara="1" wrap="square" lIns="68575" tIns="34275" rIns="68575" bIns="34275" anchor="t" anchorCtr="0">
            <a:noAutofit/>
          </a:bodyPr>
          <a:lstStyle/>
          <a:p>
            <a:pPr marL="457200" lvl="0" indent="-317500" algn="l" rtl="0">
              <a:lnSpc>
                <a:spcPct val="114000"/>
              </a:lnSpc>
              <a:spcBef>
                <a:spcPts val="800"/>
              </a:spcBef>
              <a:spcAft>
                <a:spcPts val="0"/>
              </a:spcAft>
              <a:buSzPts val="1400"/>
              <a:buChar char="•"/>
            </a:pPr>
            <a:r>
              <a:rPr lang="en" sz="1400"/>
              <a:t>Per the GBR contract, the Commission can adjust a hospital’s global budget revenue “If this percentage [out-of-state volume] changes materially during the term of this Agreement…” - Section X, Global Budget Revenue Agreement</a:t>
            </a:r>
            <a:endParaRPr sz="1400"/>
          </a:p>
          <a:p>
            <a:pPr marL="914400" lvl="1" indent="-317500" algn="l" rtl="0">
              <a:lnSpc>
                <a:spcPct val="114000"/>
              </a:lnSpc>
              <a:spcBef>
                <a:spcPts val="0"/>
              </a:spcBef>
              <a:spcAft>
                <a:spcPts val="0"/>
              </a:spcAft>
              <a:buSzPts val="1400"/>
              <a:buChar char="•"/>
            </a:pPr>
            <a:r>
              <a:rPr lang="en"/>
              <a:t>To date, staff have adjudicated a few out-of-state adjustments because a) the volume change has been material and b) the volume change represented a material share of the hospital’s global budget</a:t>
            </a:r>
            <a:endParaRPr/>
          </a:p>
          <a:p>
            <a:pPr marL="596900" lvl="1" indent="0" algn="l" rtl="0">
              <a:lnSpc>
                <a:spcPct val="114000"/>
              </a:lnSpc>
              <a:spcBef>
                <a:spcPts val="0"/>
              </a:spcBef>
              <a:spcAft>
                <a:spcPts val="0"/>
              </a:spcAft>
              <a:buSzPts val="1400"/>
              <a:buNone/>
            </a:pPr>
            <a:endParaRPr/>
          </a:p>
          <a:p>
            <a:pPr marL="457200" lvl="0" indent="-317500" algn="l" rtl="0">
              <a:lnSpc>
                <a:spcPct val="114000"/>
              </a:lnSpc>
              <a:spcBef>
                <a:spcPts val="0"/>
              </a:spcBef>
              <a:spcAft>
                <a:spcPts val="0"/>
              </a:spcAft>
              <a:buSzPts val="1400"/>
              <a:buChar char="•"/>
            </a:pPr>
            <a:r>
              <a:rPr lang="en" sz="1400"/>
              <a:t>Unlike typical volume methodologies, staff have elected to use reported experience data in lieu of ECMADS from abstract data because the longitudinal assessments have base years under:</a:t>
            </a:r>
            <a:endParaRPr sz="1400"/>
          </a:p>
          <a:p>
            <a:pPr marL="914400" lvl="1" indent="-317500" algn="l" rtl="0">
              <a:lnSpc>
                <a:spcPct val="114000"/>
              </a:lnSpc>
              <a:spcBef>
                <a:spcPts val="0"/>
              </a:spcBef>
              <a:spcAft>
                <a:spcPts val="0"/>
              </a:spcAft>
              <a:buSzPts val="1400"/>
              <a:buChar char="•"/>
            </a:pPr>
            <a:r>
              <a:rPr lang="en"/>
              <a:t>Different Groupers</a:t>
            </a:r>
            <a:endParaRPr/>
          </a:p>
          <a:p>
            <a:pPr marL="914400" lvl="1" indent="-317500" algn="l" rtl="0">
              <a:lnSpc>
                <a:spcPct val="114000"/>
              </a:lnSpc>
              <a:spcBef>
                <a:spcPts val="0"/>
              </a:spcBef>
              <a:spcAft>
                <a:spcPts val="0"/>
              </a:spcAft>
              <a:buSzPts val="1400"/>
              <a:buChar char="•"/>
            </a:pPr>
            <a:r>
              <a:rPr lang="en"/>
              <a:t>Different Casemix Methodologies</a:t>
            </a:r>
            <a:endParaRPr/>
          </a:p>
          <a:p>
            <a:pPr marL="914400" lvl="1" indent="-317500" algn="l" rtl="0">
              <a:lnSpc>
                <a:spcPct val="114000"/>
              </a:lnSpc>
              <a:spcBef>
                <a:spcPts val="0"/>
              </a:spcBef>
              <a:spcAft>
                <a:spcPts val="0"/>
              </a:spcAft>
              <a:buSzPts val="1400"/>
              <a:buChar char="•"/>
            </a:pPr>
            <a:r>
              <a:rPr lang="en"/>
              <a:t>Different Diagnosis and Procedure Code Versions (e.g., ICD-9 to ICD-10)</a:t>
            </a:r>
            <a:endParaRPr/>
          </a:p>
        </p:txBody>
      </p:sp>
      <p:sp>
        <p:nvSpPr>
          <p:cNvPr id="191" name="Google Shape;191;g2fea1a33159_0_16"/>
          <p:cNvSpPr txBox="1">
            <a:spLocks noGrp="1"/>
          </p:cNvSpPr>
          <p:nvPr>
            <p:ph type="title"/>
          </p:nvPr>
        </p:nvSpPr>
        <p:spPr>
          <a:xfrm>
            <a:off x="690545" y="212740"/>
            <a:ext cx="7886700" cy="450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2100"/>
              <a:buNone/>
            </a:pPr>
            <a:r>
              <a:rPr lang="en" sz="2400"/>
              <a:t>Out-of-State Volume Background</a:t>
            </a:r>
            <a:endParaRPr sz="2400"/>
          </a:p>
        </p:txBody>
      </p:sp>
      <p:sp>
        <p:nvSpPr>
          <p:cNvPr id="192" name="Google Shape;192;g2fea1a33159_0_16"/>
          <p:cNvSpPr/>
          <p:nvPr/>
        </p:nvSpPr>
        <p:spPr>
          <a:xfrm>
            <a:off x="7305403" y="3541968"/>
            <a:ext cx="1492800" cy="616500"/>
          </a:xfrm>
          <a:prstGeom prst="wedgeRectCallout">
            <a:avLst>
              <a:gd name="adj1" fmla="val -98215"/>
              <a:gd name="adj2" fmla="val -10919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Most hospitals have a base year of 2014</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2fea1a33159_0_178"/>
          <p:cNvSpPr txBox="1">
            <a:spLocks noGrp="1"/>
          </p:cNvSpPr>
          <p:nvPr>
            <p:ph type="body" idx="1"/>
          </p:nvPr>
        </p:nvSpPr>
        <p:spPr>
          <a:xfrm>
            <a:off x="102662" y="579637"/>
            <a:ext cx="8823000" cy="3928200"/>
          </a:xfrm>
          <a:prstGeom prst="rect">
            <a:avLst/>
          </a:prstGeom>
          <a:noFill/>
          <a:ln>
            <a:noFill/>
          </a:ln>
        </p:spPr>
        <p:txBody>
          <a:bodyPr spcFirstLastPara="1" wrap="square" lIns="68575" tIns="34275" rIns="68575" bIns="34275" anchor="t" anchorCtr="0">
            <a:noAutofit/>
          </a:bodyPr>
          <a:lstStyle/>
          <a:p>
            <a:pPr marL="457200" lvl="0" indent="-317500" algn="l" rtl="0">
              <a:lnSpc>
                <a:spcPct val="114000"/>
              </a:lnSpc>
              <a:spcBef>
                <a:spcPts val="0"/>
              </a:spcBef>
              <a:spcAft>
                <a:spcPts val="0"/>
              </a:spcAft>
              <a:buSzPts val="1400"/>
              <a:buChar char="•"/>
            </a:pPr>
            <a:r>
              <a:rPr lang="en" sz="1400"/>
              <a:t>Volume growth must meet aforementioned materiality thresholds</a:t>
            </a:r>
            <a:endParaRPr/>
          </a:p>
          <a:p>
            <a:pPr marL="139700" lvl="0" indent="0" algn="l" rtl="0">
              <a:lnSpc>
                <a:spcPct val="114000"/>
              </a:lnSpc>
              <a:spcBef>
                <a:spcPts val="0"/>
              </a:spcBef>
              <a:spcAft>
                <a:spcPts val="0"/>
              </a:spcAft>
              <a:buSzPts val="1400"/>
              <a:buNone/>
            </a:pPr>
            <a:endParaRPr sz="1400"/>
          </a:p>
          <a:p>
            <a:pPr marL="457200" lvl="0" indent="-317500" algn="l" rtl="0">
              <a:lnSpc>
                <a:spcPct val="114000"/>
              </a:lnSpc>
              <a:spcBef>
                <a:spcPts val="0"/>
              </a:spcBef>
              <a:spcAft>
                <a:spcPts val="0"/>
              </a:spcAft>
              <a:buSzPts val="1400"/>
              <a:buChar char="•"/>
            </a:pPr>
            <a:r>
              <a:rPr lang="en" sz="1400"/>
              <a:t>Baseline for hospital evaluation is:</a:t>
            </a:r>
            <a:endParaRPr/>
          </a:p>
          <a:p>
            <a:pPr marL="914400" lvl="1" indent="-317500" algn="l" rtl="0">
              <a:lnSpc>
                <a:spcPct val="114000"/>
              </a:lnSpc>
              <a:spcBef>
                <a:spcPts val="0"/>
              </a:spcBef>
              <a:spcAft>
                <a:spcPts val="0"/>
              </a:spcAft>
              <a:buSzPts val="1400"/>
              <a:buChar char="•"/>
            </a:pPr>
            <a:r>
              <a:rPr lang="en"/>
              <a:t>2014 if hospital has not had an adjustment for out-of-state</a:t>
            </a:r>
            <a:endParaRPr/>
          </a:p>
          <a:p>
            <a:pPr marL="914400" lvl="1" indent="-317500" algn="l" rtl="0">
              <a:lnSpc>
                <a:spcPct val="114000"/>
              </a:lnSpc>
              <a:spcBef>
                <a:spcPts val="0"/>
              </a:spcBef>
              <a:spcAft>
                <a:spcPts val="0"/>
              </a:spcAft>
              <a:buSzPts val="1400"/>
              <a:buChar char="•"/>
            </a:pPr>
            <a:r>
              <a:rPr lang="en"/>
              <a:t>Rate year subsequent to 2014 that was used to adjudicate out-of-state adjustment</a:t>
            </a:r>
            <a:endParaRPr/>
          </a:p>
          <a:p>
            <a:pPr marL="914400" lvl="1" indent="-317500" algn="l" rtl="0">
              <a:lnSpc>
                <a:spcPct val="114000"/>
              </a:lnSpc>
              <a:spcBef>
                <a:spcPts val="0"/>
              </a:spcBef>
              <a:spcAft>
                <a:spcPts val="0"/>
              </a:spcAft>
              <a:buSzPts val="1400"/>
              <a:buChar char="•"/>
            </a:pPr>
            <a:r>
              <a:rPr lang="en"/>
              <a:t>Rate year subsequent to 2014 that was used to adjudicate full rate application</a:t>
            </a:r>
            <a:endParaRPr/>
          </a:p>
          <a:p>
            <a:pPr marL="457200" lvl="0" indent="-317500" algn="l" rtl="0">
              <a:lnSpc>
                <a:spcPct val="114000"/>
              </a:lnSpc>
              <a:spcBef>
                <a:spcPts val="800"/>
              </a:spcBef>
              <a:spcAft>
                <a:spcPts val="0"/>
              </a:spcAft>
              <a:buSzPts val="1400"/>
              <a:buChar char="•"/>
            </a:pPr>
            <a:r>
              <a:rPr lang="en" sz="1400"/>
              <a:t>Performance year for evaluation is last completed fiscal year</a:t>
            </a:r>
            <a:endParaRPr/>
          </a:p>
          <a:p>
            <a:pPr marL="457200" lvl="0" indent="-317500" algn="l" rtl="0">
              <a:lnSpc>
                <a:spcPct val="114000"/>
              </a:lnSpc>
              <a:spcBef>
                <a:spcPts val="800"/>
              </a:spcBef>
              <a:spcAft>
                <a:spcPts val="0"/>
              </a:spcAft>
              <a:buSzPts val="1400"/>
              <a:buChar char="•"/>
            </a:pPr>
            <a:r>
              <a:rPr lang="en" sz="1400"/>
              <a:t>All volume changes are measured at a 50% variable cost factor</a:t>
            </a:r>
            <a:endParaRPr sz="1400"/>
          </a:p>
          <a:p>
            <a:pPr marL="914400" lvl="1" indent="-317500" algn="l" rtl="0">
              <a:lnSpc>
                <a:spcPct val="100000"/>
              </a:lnSpc>
              <a:spcBef>
                <a:spcPts val="0"/>
              </a:spcBef>
              <a:spcAft>
                <a:spcPts val="0"/>
              </a:spcAft>
              <a:buSzPts val="1400"/>
              <a:buChar char="•"/>
            </a:pPr>
            <a:r>
              <a:rPr lang="en"/>
              <a:t>OOS Revenue Increase @ 50% VCF = Current Rate X (Performance Year Volume - Base Year Volume)</a:t>
            </a:r>
            <a:endParaRPr/>
          </a:p>
          <a:p>
            <a:pPr marL="914400" lvl="1" indent="-317500" algn="l" rtl="0">
              <a:lnSpc>
                <a:spcPct val="100000"/>
              </a:lnSpc>
              <a:spcBef>
                <a:spcPts val="0"/>
              </a:spcBef>
              <a:spcAft>
                <a:spcPts val="0"/>
              </a:spcAft>
              <a:buSzPts val="1400"/>
              <a:buChar char="•"/>
            </a:pPr>
            <a:r>
              <a:rPr lang="en"/>
              <a:t>Conversion factors are accounted for in volume assessment, e.g. clinic RVU conversion</a:t>
            </a:r>
            <a:endParaRPr/>
          </a:p>
          <a:p>
            <a:pPr marL="596900" lvl="1" indent="0" algn="l" rtl="0">
              <a:lnSpc>
                <a:spcPct val="100000"/>
              </a:lnSpc>
              <a:spcBef>
                <a:spcPts val="0"/>
              </a:spcBef>
              <a:spcAft>
                <a:spcPts val="0"/>
              </a:spcAft>
              <a:buSzPts val="1400"/>
              <a:buNone/>
            </a:pPr>
            <a:endParaRPr/>
          </a:p>
          <a:p>
            <a:pPr marL="457200" lvl="0" indent="-317500" algn="l" rtl="0">
              <a:lnSpc>
                <a:spcPct val="114000"/>
              </a:lnSpc>
              <a:spcBef>
                <a:spcPts val="0"/>
              </a:spcBef>
              <a:spcAft>
                <a:spcPts val="0"/>
              </a:spcAft>
              <a:buSzPts val="1400"/>
              <a:buChar char="•"/>
            </a:pPr>
            <a:r>
              <a:rPr lang="en" sz="1400"/>
              <a:t>Notable Exclusions</a:t>
            </a:r>
            <a:endParaRPr sz="1400"/>
          </a:p>
          <a:p>
            <a:pPr marL="914400" lvl="1" indent="-317500" algn="l" rtl="0">
              <a:lnSpc>
                <a:spcPct val="114000"/>
              </a:lnSpc>
              <a:spcBef>
                <a:spcPts val="0"/>
              </a:spcBef>
              <a:spcAft>
                <a:spcPts val="0"/>
              </a:spcAft>
              <a:buSzPts val="1400"/>
              <a:buChar char="•"/>
            </a:pPr>
            <a:r>
              <a:rPr lang="en"/>
              <a:t>CDS rate center</a:t>
            </a:r>
            <a:endParaRPr/>
          </a:p>
          <a:p>
            <a:pPr marL="914400" lvl="1" indent="-317500" algn="l" rtl="0">
              <a:lnSpc>
                <a:spcPct val="114000"/>
              </a:lnSpc>
              <a:spcBef>
                <a:spcPts val="0"/>
              </a:spcBef>
              <a:spcAft>
                <a:spcPts val="0"/>
              </a:spcAft>
              <a:buSzPts val="1400"/>
              <a:buChar char="•"/>
            </a:pPr>
            <a:r>
              <a:rPr lang="en"/>
              <a:t>MSS rate center</a:t>
            </a:r>
            <a:endParaRPr/>
          </a:p>
          <a:p>
            <a:pPr marL="914400" lvl="1" indent="-317500" algn="l" rtl="0">
              <a:lnSpc>
                <a:spcPct val="114000"/>
              </a:lnSpc>
              <a:spcBef>
                <a:spcPts val="0"/>
              </a:spcBef>
              <a:spcAft>
                <a:spcPts val="0"/>
              </a:spcAft>
              <a:buSzPts val="1400"/>
              <a:buChar char="•"/>
            </a:pPr>
            <a:r>
              <a:rPr lang="en"/>
              <a:t>Material volume declines</a:t>
            </a:r>
            <a:endParaRPr/>
          </a:p>
        </p:txBody>
      </p:sp>
      <p:sp>
        <p:nvSpPr>
          <p:cNvPr id="198" name="Google Shape;198;g2fea1a33159_0_178"/>
          <p:cNvSpPr txBox="1">
            <a:spLocks noGrp="1"/>
          </p:cNvSpPr>
          <p:nvPr>
            <p:ph type="title"/>
          </p:nvPr>
        </p:nvSpPr>
        <p:spPr>
          <a:xfrm>
            <a:off x="690545" y="212740"/>
            <a:ext cx="7886700" cy="450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2100"/>
              <a:buNone/>
            </a:pPr>
            <a:r>
              <a:rPr lang="en" sz="2400"/>
              <a:t>Out-of-State Volume Methodology Specifics</a:t>
            </a:r>
            <a:endParaRPr sz="2400"/>
          </a:p>
        </p:txBody>
      </p:sp>
      <p:sp>
        <p:nvSpPr>
          <p:cNvPr id="199" name="Google Shape;199;g2fea1a33159_0_178"/>
          <p:cNvSpPr/>
          <p:nvPr/>
        </p:nvSpPr>
        <p:spPr>
          <a:xfrm>
            <a:off x="3376763" y="3791788"/>
            <a:ext cx="3525300" cy="616500"/>
          </a:xfrm>
          <a:prstGeom prst="wedgeRectCallout">
            <a:avLst>
              <a:gd name="adj1" fmla="val -70219"/>
              <a:gd name="adj2" fmla="val 10929"/>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Concern about volume unit of cost and overlap with CDS-A</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3"/>
          <p:cNvSpPr txBox="1">
            <a:spLocks noGrp="1"/>
          </p:cNvSpPr>
          <p:nvPr>
            <p:ph type="title"/>
          </p:nvPr>
        </p:nvSpPr>
        <p:spPr>
          <a:xfrm>
            <a:off x="729095" y="197714"/>
            <a:ext cx="7886700" cy="6552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2100"/>
              <a:buNone/>
            </a:pPr>
            <a:r>
              <a:rPr lang="en"/>
              <a:t>Agenda </a:t>
            </a:r>
            <a:endParaRPr/>
          </a:p>
        </p:txBody>
      </p:sp>
      <p:sp>
        <p:nvSpPr>
          <p:cNvPr id="88" name="Google Shape;88;p3"/>
          <p:cNvSpPr txBox="1">
            <a:spLocks noGrp="1"/>
          </p:cNvSpPr>
          <p:nvPr>
            <p:ph type="body" idx="1"/>
          </p:nvPr>
        </p:nvSpPr>
        <p:spPr>
          <a:xfrm>
            <a:off x="171450" y="661424"/>
            <a:ext cx="8743949" cy="4352117"/>
          </a:xfrm>
          <a:prstGeom prst="rect">
            <a:avLst/>
          </a:prstGeom>
          <a:noFill/>
          <a:ln>
            <a:noFill/>
          </a:ln>
        </p:spPr>
        <p:txBody>
          <a:bodyPr spcFirstLastPara="1" wrap="square" lIns="68575" tIns="34275" rIns="68575" bIns="34275" anchor="t" anchorCtr="0">
            <a:normAutofit/>
          </a:bodyPr>
          <a:lstStyle/>
          <a:p>
            <a:pPr marL="457200" lvl="0" indent="-323850" algn="l" rtl="0">
              <a:lnSpc>
                <a:spcPct val="94000"/>
              </a:lnSpc>
              <a:spcBef>
                <a:spcPts val="0"/>
              </a:spcBef>
              <a:spcAft>
                <a:spcPts val="0"/>
              </a:spcAft>
              <a:buSzPts val="1500"/>
              <a:buChar char="•"/>
            </a:pPr>
            <a:r>
              <a:rPr lang="en" dirty="0"/>
              <a:t>GBR Contract Updates</a:t>
            </a:r>
            <a:endParaRPr dirty="0"/>
          </a:p>
          <a:p>
            <a:pPr marL="457200" lvl="0" indent="0" algn="l" rtl="0">
              <a:lnSpc>
                <a:spcPct val="94000"/>
              </a:lnSpc>
              <a:spcBef>
                <a:spcPts val="0"/>
              </a:spcBef>
              <a:spcAft>
                <a:spcPts val="0"/>
              </a:spcAft>
              <a:buSzPts val="1500"/>
              <a:buNone/>
            </a:pPr>
            <a:endParaRPr dirty="0"/>
          </a:p>
          <a:p>
            <a:pPr marL="457200" lvl="0" indent="-330200" algn="l" rtl="0">
              <a:lnSpc>
                <a:spcPct val="94000"/>
              </a:lnSpc>
              <a:spcBef>
                <a:spcPts val="0"/>
              </a:spcBef>
              <a:spcAft>
                <a:spcPts val="0"/>
              </a:spcAft>
              <a:buSzPts val="1600"/>
              <a:buChar char="•"/>
            </a:pPr>
            <a:r>
              <a:rPr lang="en" dirty="0"/>
              <a:t>Volume Subgroup Update</a:t>
            </a:r>
            <a:endParaRPr dirty="0"/>
          </a:p>
          <a:p>
            <a:pPr marL="914400" lvl="1" indent="-330200" algn="l" rtl="0">
              <a:lnSpc>
                <a:spcPct val="94000"/>
              </a:lnSpc>
              <a:spcBef>
                <a:spcPts val="0"/>
              </a:spcBef>
              <a:spcAft>
                <a:spcPts val="0"/>
              </a:spcAft>
              <a:buSzPts val="1600"/>
              <a:buChar char="•"/>
            </a:pPr>
            <a:r>
              <a:rPr lang="en" dirty="0"/>
              <a:t>Deregulation Methodology</a:t>
            </a:r>
            <a:endParaRPr dirty="0"/>
          </a:p>
          <a:p>
            <a:pPr marL="914400" lvl="1" indent="-330200" algn="l" rtl="0">
              <a:lnSpc>
                <a:spcPct val="94000"/>
              </a:lnSpc>
              <a:spcBef>
                <a:spcPts val="0"/>
              </a:spcBef>
              <a:spcAft>
                <a:spcPts val="0"/>
              </a:spcAft>
              <a:buSzPts val="1600"/>
              <a:buChar char="•"/>
            </a:pPr>
            <a:r>
              <a:rPr lang="en" dirty="0"/>
              <a:t>Repatriation Methodology</a:t>
            </a:r>
            <a:endParaRPr dirty="0"/>
          </a:p>
          <a:p>
            <a:pPr marL="914400" lvl="1" indent="-317500" algn="l" rtl="0">
              <a:lnSpc>
                <a:spcPct val="94000"/>
              </a:lnSpc>
              <a:spcBef>
                <a:spcPts val="0"/>
              </a:spcBef>
              <a:spcAft>
                <a:spcPts val="0"/>
              </a:spcAft>
              <a:buSzPts val="1400"/>
              <a:buChar char="•"/>
            </a:pPr>
            <a:r>
              <a:rPr lang="en" dirty="0"/>
              <a:t>OOS Methodology</a:t>
            </a:r>
            <a:endParaRPr dirty="0"/>
          </a:p>
          <a:p>
            <a:pPr marL="914400" lvl="1" indent="-317500" algn="l" rtl="0">
              <a:lnSpc>
                <a:spcPct val="94000"/>
              </a:lnSpc>
              <a:spcBef>
                <a:spcPts val="0"/>
              </a:spcBef>
              <a:spcAft>
                <a:spcPts val="0"/>
              </a:spcAft>
              <a:buSzPts val="1400"/>
              <a:buChar char="•"/>
            </a:pPr>
            <a:r>
              <a:rPr lang="en" dirty="0"/>
              <a:t>Implementation Discussion</a:t>
            </a:r>
            <a:endParaRPr dirty="0"/>
          </a:p>
          <a:p>
            <a:pPr marL="914400" lvl="1" indent="-317500" algn="l" rtl="0">
              <a:lnSpc>
                <a:spcPct val="94000"/>
              </a:lnSpc>
              <a:spcBef>
                <a:spcPts val="0"/>
              </a:spcBef>
              <a:spcAft>
                <a:spcPts val="0"/>
              </a:spcAft>
              <a:buSzPts val="1400"/>
              <a:buChar char="•"/>
            </a:pPr>
            <a:r>
              <a:rPr lang="en" dirty="0"/>
              <a:t>Volume Scorecard</a:t>
            </a:r>
            <a:endParaRPr dirty="0"/>
          </a:p>
          <a:p>
            <a:pPr marL="914400" lvl="0" indent="0" algn="l" rtl="0">
              <a:lnSpc>
                <a:spcPct val="94000"/>
              </a:lnSpc>
              <a:spcBef>
                <a:spcPts val="0"/>
              </a:spcBef>
              <a:spcAft>
                <a:spcPts val="0"/>
              </a:spcAft>
              <a:buNone/>
            </a:pPr>
            <a:endParaRPr dirty="0"/>
          </a:p>
          <a:p>
            <a:pPr marL="457200" lvl="0" indent="-323850" algn="l" rtl="0">
              <a:lnSpc>
                <a:spcPct val="94000"/>
              </a:lnSpc>
              <a:spcBef>
                <a:spcPts val="0"/>
              </a:spcBef>
              <a:spcAft>
                <a:spcPts val="0"/>
              </a:spcAft>
              <a:buSzPts val="1500"/>
              <a:buChar char="•"/>
            </a:pPr>
            <a:r>
              <a:rPr lang="en" dirty="0"/>
              <a:t>Requirements for PAU Methodology Change</a:t>
            </a:r>
            <a:endParaRPr dirty="0"/>
          </a:p>
          <a:p>
            <a:pPr marL="914400" lvl="1" indent="-317500" algn="l" rtl="0">
              <a:lnSpc>
                <a:spcPct val="94000"/>
              </a:lnSpc>
              <a:spcBef>
                <a:spcPts val="0"/>
              </a:spcBef>
              <a:spcAft>
                <a:spcPts val="0"/>
              </a:spcAft>
              <a:buSzPts val="1400"/>
              <a:buChar char="•"/>
            </a:pPr>
            <a:r>
              <a:rPr lang="en" dirty="0"/>
              <a:t>Point of Contact</a:t>
            </a:r>
            <a:endParaRPr dirty="0"/>
          </a:p>
          <a:p>
            <a:pPr marL="914400" lvl="1" indent="-317500" algn="l" rtl="0">
              <a:lnSpc>
                <a:spcPct val="94000"/>
              </a:lnSpc>
              <a:spcBef>
                <a:spcPts val="0"/>
              </a:spcBef>
              <a:spcAft>
                <a:spcPts val="0"/>
              </a:spcAft>
              <a:buSzPts val="1400"/>
              <a:buChar char="•"/>
            </a:pPr>
            <a:r>
              <a:rPr lang="en" dirty="0"/>
              <a:t>Contractor Assessment</a:t>
            </a:r>
            <a:br>
              <a:rPr lang="en" dirty="0"/>
            </a:br>
            <a:endParaRPr lang="en" dirty="0"/>
          </a:p>
          <a:p>
            <a:pPr indent="-317500">
              <a:lnSpc>
                <a:spcPct val="94000"/>
              </a:lnSpc>
              <a:spcBef>
                <a:spcPts val="0"/>
              </a:spcBef>
              <a:buSzPts val="1400"/>
            </a:pPr>
            <a:r>
              <a:rPr lang="en" dirty="0"/>
              <a:t>Potential Revisions to CDS-A</a:t>
            </a:r>
            <a:endParaRPr dirty="0"/>
          </a:p>
          <a:p>
            <a:pPr marL="457200" lvl="0" indent="0" algn="l" rtl="0">
              <a:lnSpc>
                <a:spcPct val="94000"/>
              </a:lnSpc>
              <a:spcBef>
                <a:spcPts val="0"/>
              </a:spcBef>
              <a:spcAft>
                <a:spcPts val="0"/>
              </a:spcAft>
              <a:buSzPts val="1500"/>
              <a:buNone/>
            </a:pPr>
            <a:endParaRPr dirty="0"/>
          </a:p>
          <a:p>
            <a:pPr marL="0" lvl="0" indent="0" algn="l" rtl="0">
              <a:lnSpc>
                <a:spcPct val="94000"/>
              </a:lnSpc>
              <a:spcBef>
                <a:spcPts val="0"/>
              </a:spcBef>
              <a:spcAft>
                <a:spcPts val="0"/>
              </a:spcAft>
              <a:buSzPts val="1500"/>
              <a:buNone/>
            </a:pPr>
            <a:endParaRPr dirty="0"/>
          </a:p>
          <a:p>
            <a:pPr marL="127000" lvl="0" indent="0" algn="l" rtl="0">
              <a:lnSpc>
                <a:spcPct val="94000"/>
              </a:lnSpc>
              <a:spcBef>
                <a:spcPts val="0"/>
              </a:spcBef>
              <a:spcAft>
                <a:spcPts val="0"/>
              </a:spcAft>
              <a:buSzPts val="1600"/>
              <a:buNone/>
            </a:pPr>
            <a:endParaRPr sz="1600" dirty="0"/>
          </a:p>
          <a:p>
            <a:pPr marL="584200" lvl="1" indent="0" algn="l" rtl="0">
              <a:lnSpc>
                <a:spcPct val="94000"/>
              </a:lnSpc>
              <a:spcBef>
                <a:spcPts val="0"/>
              </a:spcBef>
              <a:spcAft>
                <a:spcPts val="0"/>
              </a:spcAft>
              <a:buSzPts val="1600"/>
              <a:buNone/>
            </a:pPr>
            <a:endParaRPr sz="1200" dirty="0"/>
          </a:p>
          <a:p>
            <a:pPr marL="914400" lvl="1" indent="-228600" algn="l" rtl="0">
              <a:lnSpc>
                <a:spcPct val="94000"/>
              </a:lnSpc>
              <a:spcBef>
                <a:spcPts val="0"/>
              </a:spcBef>
              <a:spcAft>
                <a:spcPts val="0"/>
              </a:spcAft>
              <a:buSzPts val="1600"/>
              <a:buNone/>
            </a:pPr>
            <a:endParaRPr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2f1a65100bc_0_14"/>
          <p:cNvSpPr txBox="1">
            <a:spLocks noGrp="1"/>
          </p:cNvSpPr>
          <p:nvPr>
            <p:ph type="title"/>
          </p:nvPr>
        </p:nvSpPr>
        <p:spPr>
          <a:xfrm>
            <a:off x="182875" y="2963950"/>
            <a:ext cx="8433000" cy="295800"/>
          </a:xfrm>
          <a:prstGeom prst="rect">
            <a:avLst/>
          </a:prstGeom>
          <a:noFill/>
          <a:ln>
            <a:noFill/>
          </a:ln>
        </p:spPr>
        <p:txBody>
          <a:bodyPr spcFirstLastPara="1" wrap="square" lIns="68575" tIns="34275" rIns="68575" bIns="34275" anchor="t" anchorCtr="0">
            <a:noAutofit/>
          </a:bodyPr>
          <a:lstStyle/>
          <a:p>
            <a:pPr marL="0" lvl="0" indent="0" algn="r" rtl="0">
              <a:lnSpc>
                <a:spcPct val="90000"/>
              </a:lnSpc>
              <a:spcBef>
                <a:spcPts val="0"/>
              </a:spcBef>
              <a:spcAft>
                <a:spcPts val="0"/>
              </a:spcAft>
              <a:buSzPts val="2400"/>
              <a:buNone/>
            </a:pPr>
            <a:r>
              <a:rPr lang="en"/>
              <a:t>Implementation Considerations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2f1a65100bc_0_4"/>
          <p:cNvSpPr txBox="1">
            <a:spLocks noGrp="1"/>
          </p:cNvSpPr>
          <p:nvPr>
            <p:ph type="body" idx="1"/>
          </p:nvPr>
        </p:nvSpPr>
        <p:spPr>
          <a:xfrm>
            <a:off x="160950" y="692200"/>
            <a:ext cx="8822100" cy="4051200"/>
          </a:xfrm>
          <a:prstGeom prst="rect">
            <a:avLst/>
          </a:prstGeom>
          <a:noFill/>
          <a:ln>
            <a:noFill/>
          </a:ln>
        </p:spPr>
        <p:txBody>
          <a:bodyPr spcFirstLastPara="1" wrap="square" lIns="68575" tIns="34275" rIns="68575" bIns="34275" anchor="t" anchorCtr="0">
            <a:normAutofit fontScale="92500"/>
          </a:bodyPr>
          <a:lstStyle/>
          <a:p>
            <a:pPr marL="457200" lvl="0" indent="-349250" algn="l" rtl="0">
              <a:lnSpc>
                <a:spcPct val="90000"/>
              </a:lnSpc>
              <a:spcBef>
                <a:spcPts val="600"/>
              </a:spcBef>
              <a:spcAft>
                <a:spcPts val="0"/>
              </a:spcAft>
              <a:buSzPts val="1900"/>
              <a:buChar char="•"/>
            </a:pPr>
            <a:r>
              <a:rPr lang="en" sz="1900"/>
              <a:t>Based on the workgroup discussion thus far, staff will make the following recommendations when it advances a formal policy to the Commission</a:t>
            </a:r>
            <a:endParaRPr sz="1900"/>
          </a:p>
          <a:p>
            <a:pPr marL="914400" lvl="1" indent="-349250" algn="l" rtl="0">
              <a:lnSpc>
                <a:spcPct val="90000"/>
              </a:lnSpc>
              <a:spcBef>
                <a:spcPts val="600"/>
              </a:spcBef>
              <a:spcAft>
                <a:spcPts val="0"/>
              </a:spcAft>
              <a:buSzPts val="1900"/>
              <a:buChar char="•"/>
            </a:pPr>
            <a:r>
              <a:rPr lang="en" sz="1900"/>
              <a:t>Deregulation and Repatriation will be based on CY 2023 and will be implemented in January 2025 rate orders</a:t>
            </a:r>
            <a:endParaRPr sz="1900"/>
          </a:p>
          <a:p>
            <a:pPr marL="1371600" lvl="2" indent="-349250" algn="l" rtl="0">
              <a:lnSpc>
                <a:spcPct val="90000"/>
              </a:lnSpc>
              <a:spcBef>
                <a:spcPts val="600"/>
              </a:spcBef>
              <a:spcAft>
                <a:spcPts val="0"/>
              </a:spcAft>
              <a:buSzPts val="1900"/>
              <a:buChar char="•"/>
            </a:pPr>
            <a:r>
              <a:rPr lang="en" sz="1900"/>
              <a:t>Staff will exclude from deregulation, cases that are identified on the non-ASC list (“unlisted” descriptions omitted from this exclusion)</a:t>
            </a:r>
            <a:endParaRPr sz="1900"/>
          </a:p>
          <a:p>
            <a:pPr marL="1371600" lvl="2" indent="-349250" algn="l" rtl="0">
              <a:lnSpc>
                <a:spcPct val="90000"/>
              </a:lnSpc>
              <a:spcBef>
                <a:spcPts val="600"/>
              </a:spcBef>
              <a:spcAft>
                <a:spcPts val="0"/>
              </a:spcAft>
              <a:buSzPts val="1900"/>
              <a:buChar char="•"/>
            </a:pPr>
            <a:r>
              <a:rPr lang="en" sz="1900"/>
              <a:t>Hospitals can provide additional information to contest deregulation finding, but will have burden of proof</a:t>
            </a:r>
            <a:endParaRPr sz="1900"/>
          </a:p>
          <a:p>
            <a:pPr marL="914400" lvl="1" indent="-349250" algn="l" rtl="0">
              <a:lnSpc>
                <a:spcPct val="90000"/>
              </a:lnSpc>
              <a:spcBef>
                <a:spcPts val="600"/>
              </a:spcBef>
              <a:spcAft>
                <a:spcPts val="0"/>
              </a:spcAft>
              <a:buSzPts val="1900"/>
              <a:buChar char="•"/>
            </a:pPr>
            <a:r>
              <a:rPr lang="en" sz="1900"/>
              <a:t>Deregulation adjustments will be implemented on a one-time basis in the first year and if </a:t>
            </a:r>
            <a:r>
              <a:rPr lang="en" sz="19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backfilling does not occur, e.g., a departing physician practice is not replaced, then the adjustments will be made permanent in the following year</a:t>
            </a:r>
            <a:endParaRPr sz="1900"/>
          </a:p>
          <a:p>
            <a:pPr marL="914400" lvl="1" indent="-349250" algn="l" rtl="0">
              <a:lnSpc>
                <a:spcPct val="90000"/>
              </a:lnSpc>
              <a:spcBef>
                <a:spcPts val="600"/>
              </a:spcBef>
              <a:spcAft>
                <a:spcPts val="0"/>
              </a:spcAft>
              <a:buSzPts val="1900"/>
              <a:buChar char="•"/>
            </a:pPr>
            <a:r>
              <a:rPr lang="en" sz="19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OOS adjustments will be based on </a:t>
            </a:r>
            <a:r>
              <a:rPr lang="en" sz="19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RY 2023 </a:t>
            </a:r>
            <a:r>
              <a:rPr lang="en" sz="19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experience data and will be implemented in January 2025 orders</a:t>
            </a:r>
            <a:endParaRPr sz="1900"/>
          </a:p>
          <a:p>
            <a:pPr marL="1371600" lvl="2" indent="-349250" algn="l" rtl="0">
              <a:lnSpc>
                <a:spcPct val="90000"/>
              </a:lnSpc>
              <a:spcBef>
                <a:spcPts val="600"/>
              </a:spcBef>
              <a:spcAft>
                <a:spcPts val="0"/>
              </a:spcAft>
              <a:buSzPts val="1900"/>
              <a:buChar char="•"/>
            </a:pPr>
            <a:r>
              <a:rPr lang="en" sz="1900"/>
              <a:t>Future evaluations of OOS will utilize ECMADS for RY 2024 and each year thereafter in concert with prior year experience data</a:t>
            </a:r>
            <a:endParaRPr sz="1900"/>
          </a:p>
        </p:txBody>
      </p:sp>
      <p:sp>
        <p:nvSpPr>
          <p:cNvPr id="210" name="Google Shape;210;g2f1a65100bc_0_4"/>
          <p:cNvSpPr txBox="1">
            <a:spLocks noGrp="1"/>
          </p:cNvSpPr>
          <p:nvPr>
            <p:ph type="title"/>
          </p:nvPr>
        </p:nvSpPr>
        <p:spPr>
          <a:xfrm>
            <a:off x="806170" y="241590"/>
            <a:ext cx="7886700" cy="4506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SzPts val="2100"/>
              <a:buNone/>
            </a:pPr>
            <a:r>
              <a:rPr lang="en" sz="1900"/>
              <a:t>Existing Subgroup Recommendations</a:t>
            </a:r>
            <a:endParaRPr/>
          </a:p>
          <a:p>
            <a:pPr marL="0" lvl="0" indent="0" algn="l" rtl="0">
              <a:lnSpc>
                <a:spcPct val="100000"/>
              </a:lnSpc>
              <a:spcBef>
                <a:spcPts val="0"/>
              </a:spcBef>
              <a:spcAft>
                <a:spcPts val="0"/>
              </a:spcAft>
              <a:buSzPts val="2100"/>
              <a:buNone/>
            </a:pPr>
            <a:endParaRPr sz="2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2f1a65100bc_0_9"/>
          <p:cNvSpPr txBox="1">
            <a:spLocks noGrp="1"/>
          </p:cNvSpPr>
          <p:nvPr>
            <p:ph type="body" idx="1"/>
          </p:nvPr>
        </p:nvSpPr>
        <p:spPr>
          <a:xfrm>
            <a:off x="160950" y="624775"/>
            <a:ext cx="8822100" cy="4243200"/>
          </a:xfrm>
          <a:prstGeom prst="rect">
            <a:avLst/>
          </a:prstGeom>
          <a:noFill/>
          <a:ln>
            <a:noFill/>
          </a:ln>
        </p:spPr>
        <p:txBody>
          <a:bodyPr spcFirstLastPara="1" wrap="square" lIns="68575" tIns="34275" rIns="68575" bIns="34275" anchor="t" anchorCtr="0">
            <a:normAutofit fontScale="85000" lnSpcReduction="10000"/>
          </a:bodyPr>
          <a:lstStyle/>
          <a:p>
            <a:pPr marL="457200" lvl="0" indent="-340232" algn="l" rtl="0">
              <a:lnSpc>
                <a:spcPct val="90000"/>
              </a:lnSpc>
              <a:spcBef>
                <a:spcPts val="600"/>
              </a:spcBef>
              <a:spcAft>
                <a:spcPts val="0"/>
              </a:spcAft>
              <a:buSzPct val="100000"/>
              <a:buChar char="•"/>
            </a:pPr>
            <a:r>
              <a:rPr lang="en" sz="1900"/>
              <a:t>Staff believe strongly that not all negative adjustments from these new volume policies should be implemented</a:t>
            </a:r>
            <a:endParaRPr sz="1900"/>
          </a:p>
          <a:p>
            <a:pPr marL="914400" lvl="1" indent="-340232" algn="l" rtl="0">
              <a:lnSpc>
                <a:spcPct val="90000"/>
              </a:lnSpc>
              <a:spcBef>
                <a:spcPts val="600"/>
              </a:spcBef>
              <a:spcAft>
                <a:spcPts val="0"/>
              </a:spcAft>
              <a:buSzPct val="100000"/>
              <a:buChar char="•"/>
            </a:pPr>
            <a:r>
              <a:rPr lang="en" sz="1900"/>
              <a:t>Some volume changes are potentially small and temporal</a:t>
            </a:r>
            <a:endParaRPr sz="1900"/>
          </a:p>
          <a:p>
            <a:pPr marL="914400" lvl="1" indent="-340232" algn="l" rtl="0">
              <a:lnSpc>
                <a:spcPct val="90000"/>
              </a:lnSpc>
              <a:spcBef>
                <a:spcPts val="600"/>
              </a:spcBef>
              <a:spcAft>
                <a:spcPts val="0"/>
              </a:spcAft>
              <a:buSzPct val="100000"/>
              <a:buChar char="•"/>
            </a:pPr>
            <a:r>
              <a:rPr lang="en" sz="1900"/>
              <a:t>Various policies incentivize deregulation (GBR’s, MPA, EQIP)</a:t>
            </a:r>
            <a:endParaRPr sz="1900"/>
          </a:p>
          <a:p>
            <a:pPr marL="914400" lvl="1" indent="-340232" algn="l" rtl="0">
              <a:lnSpc>
                <a:spcPct val="90000"/>
              </a:lnSpc>
              <a:spcBef>
                <a:spcPts val="600"/>
              </a:spcBef>
              <a:spcAft>
                <a:spcPts val="0"/>
              </a:spcAft>
              <a:buSzPct val="100000"/>
              <a:buChar char="•"/>
            </a:pPr>
            <a:r>
              <a:rPr lang="en" sz="1900"/>
              <a:t>Future maturity of the model depends on moving to greater capitation risk</a:t>
            </a:r>
            <a:endParaRPr sz="1900"/>
          </a:p>
          <a:p>
            <a:pPr marL="914400" lvl="1" indent="-340232" algn="l" rtl="0">
              <a:lnSpc>
                <a:spcPct val="90000"/>
              </a:lnSpc>
              <a:spcBef>
                <a:spcPts val="600"/>
              </a:spcBef>
              <a:spcAft>
                <a:spcPts val="0"/>
              </a:spcAft>
              <a:buSzPct val="100000"/>
              <a:buChar char="•"/>
            </a:pPr>
            <a:r>
              <a:rPr lang="en" sz="1900"/>
              <a:t>Not all hospitals have the same level retained revenue and/or efficiency performance</a:t>
            </a:r>
            <a:endParaRPr sz="1900"/>
          </a:p>
          <a:p>
            <a:pPr marL="457200" lvl="0" indent="-340232" algn="l" rtl="0">
              <a:lnSpc>
                <a:spcPct val="90000"/>
              </a:lnSpc>
              <a:spcBef>
                <a:spcPts val="600"/>
              </a:spcBef>
              <a:spcAft>
                <a:spcPts val="0"/>
              </a:spcAft>
              <a:buSzPct val="100000"/>
              <a:buChar char="•"/>
            </a:pPr>
            <a:r>
              <a:rPr lang="en" sz="1900"/>
              <a:t>For these reasons, staff are considering recommending that negative adjustments through deregulation, OOS, and repatriation policies should only occur if:</a:t>
            </a:r>
            <a:endParaRPr sz="1900"/>
          </a:p>
          <a:p>
            <a:pPr marL="914400" lvl="1" indent="-340232" algn="l" rtl="0">
              <a:lnSpc>
                <a:spcPct val="90000"/>
              </a:lnSpc>
              <a:spcBef>
                <a:spcPts val="600"/>
              </a:spcBef>
              <a:spcAft>
                <a:spcPts val="0"/>
              </a:spcAft>
              <a:buSzPct val="100000"/>
              <a:buChar char="•"/>
            </a:pPr>
            <a:r>
              <a:rPr lang="en" sz="19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The hospital is in the worst quartile of the Integrated Efficiency policy OR</a:t>
            </a:r>
            <a:endParaRPr sz="19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endParaRPr>
          </a:p>
          <a:p>
            <a:pPr marL="914400" lvl="1" indent="-340232" algn="l" rtl="0">
              <a:lnSpc>
                <a:spcPct val="90000"/>
              </a:lnSpc>
              <a:spcBef>
                <a:spcPts val="600"/>
              </a:spcBef>
              <a:spcAft>
                <a:spcPts val="0"/>
              </a:spcAft>
              <a:buSzPct val="100000"/>
              <a:buChar char="•"/>
            </a:pPr>
            <a:r>
              <a:rPr lang="en" sz="19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The adjustment exceeds 3% of the hospital’s GBR OR</a:t>
            </a:r>
            <a:endParaRPr sz="19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endParaRPr>
          </a:p>
          <a:p>
            <a:pPr marL="914400" lvl="1" indent="-340232" algn="l" rtl="0">
              <a:lnSpc>
                <a:spcPct val="90000"/>
              </a:lnSpc>
              <a:spcBef>
                <a:spcPts val="600"/>
              </a:spcBef>
              <a:spcAft>
                <a:spcPts val="0"/>
              </a:spcAft>
              <a:buSzPct val="100000"/>
              <a:buChar char="•"/>
            </a:pPr>
            <a:r>
              <a:rPr lang="en" sz="19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The adjustment exceeds 3% of the associated service line revenue </a:t>
            </a:r>
            <a:endParaRPr sz="1900"/>
          </a:p>
          <a:p>
            <a:pPr marL="914400" lvl="1" indent="-340232" algn="l" rtl="0">
              <a:lnSpc>
                <a:spcPct val="90000"/>
              </a:lnSpc>
              <a:spcBef>
                <a:spcPts val="600"/>
              </a:spcBef>
              <a:spcAft>
                <a:spcPts val="0"/>
              </a:spcAft>
              <a:buSzPct val="100000"/>
              <a:buChar char="•"/>
            </a:pPr>
            <a:r>
              <a:rPr lang="en" sz="1900"/>
              <a:t>ALL PLANNED DEREGULATIONS SHOULD STILL BE REPORTED TO THE COMMISSION AND ADJUSTED FOR ACCORDINGLY</a:t>
            </a:r>
            <a:endParaRPr sz="1900"/>
          </a:p>
          <a:p>
            <a:pPr marL="1371600" lvl="2" indent="-340232" algn="l" rtl="0">
              <a:lnSpc>
                <a:spcPct val="90000"/>
              </a:lnSpc>
              <a:spcBef>
                <a:spcPts val="600"/>
              </a:spcBef>
              <a:spcAft>
                <a:spcPts val="0"/>
              </a:spcAft>
              <a:buSzPct val="100000"/>
              <a:buChar char="•"/>
            </a:pPr>
            <a:r>
              <a:rPr lang="en" sz="1900"/>
              <a:t>If deregulation tool indicates a potential deregulation that varies from planned deregulation by more than 10%, staff may consider revising the deregulation adjustment</a:t>
            </a:r>
            <a:endParaRPr sz="1900"/>
          </a:p>
        </p:txBody>
      </p:sp>
      <p:sp>
        <p:nvSpPr>
          <p:cNvPr id="216" name="Google Shape;216;g2f1a65100bc_0_9"/>
          <p:cNvSpPr txBox="1">
            <a:spLocks noGrp="1"/>
          </p:cNvSpPr>
          <p:nvPr>
            <p:ph type="title"/>
          </p:nvPr>
        </p:nvSpPr>
        <p:spPr>
          <a:xfrm>
            <a:off x="729095" y="174165"/>
            <a:ext cx="7886700" cy="4506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SzPts val="2100"/>
              <a:buNone/>
            </a:pPr>
            <a:r>
              <a:rPr lang="en" sz="1900"/>
              <a:t>Recommendation for Consideration</a:t>
            </a:r>
            <a:endParaRPr/>
          </a:p>
          <a:p>
            <a:pPr marL="0" lvl="0" indent="0" algn="l" rtl="0">
              <a:lnSpc>
                <a:spcPct val="100000"/>
              </a:lnSpc>
              <a:spcBef>
                <a:spcPts val="0"/>
              </a:spcBef>
              <a:spcAft>
                <a:spcPts val="0"/>
              </a:spcAft>
              <a:buSzPts val="2100"/>
              <a:buNone/>
            </a:pPr>
            <a:endParaRPr sz="2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300a8c5ecbd_1_1"/>
          <p:cNvSpPr txBox="1">
            <a:spLocks noGrp="1"/>
          </p:cNvSpPr>
          <p:nvPr>
            <p:ph type="body" idx="1"/>
          </p:nvPr>
        </p:nvSpPr>
        <p:spPr>
          <a:xfrm>
            <a:off x="160950" y="624775"/>
            <a:ext cx="8822100" cy="4243200"/>
          </a:xfrm>
          <a:prstGeom prst="rect">
            <a:avLst/>
          </a:prstGeom>
          <a:noFill/>
          <a:ln>
            <a:noFill/>
          </a:ln>
        </p:spPr>
        <p:txBody>
          <a:bodyPr spcFirstLastPara="1" wrap="square" lIns="68575" tIns="34275" rIns="68575" bIns="34275" anchor="t" anchorCtr="0">
            <a:normAutofit/>
          </a:bodyPr>
          <a:lstStyle/>
          <a:p>
            <a:pPr marL="457200" lvl="0" indent="-349281" algn="l" rtl="0">
              <a:lnSpc>
                <a:spcPct val="90000"/>
              </a:lnSpc>
              <a:spcBef>
                <a:spcPts val="600"/>
              </a:spcBef>
              <a:spcAft>
                <a:spcPts val="0"/>
              </a:spcAft>
              <a:buSzPts val="1900"/>
              <a:buChar char="•"/>
            </a:pPr>
            <a:r>
              <a:rPr lang="en" sz="1900"/>
              <a:t>While staff believe a ~3% materiality threshold should be triggered before a negative adjustment is made, staff do believe an asymmetrical approach for positive adjustments may be warranted</a:t>
            </a:r>
            <a:endParaRPr sz="1900"/>
          </a:p>
          <a:p>
            <a:pPr marL="914400" lvl="1" indent="-349250" algn="l" rtl="0">
              <a:lnSpc>
                <a:spcPct val="90000"/>
              </a:lnSpc>
              <a:spcBef>
                <a:spcPts val="600"/>
              </a:spcBef>
              <a:spcAft>
                <a:spcPts val="0"/>
              </a:spcAft>
              <a:buSzPts val="1900"/>
              <a:buChar char="•"/>
            </a:pPr>
            <a:r>
              <a:rPr lang="en" sz="1900"/>
              <a:t>Growth in out-of-state volumes is good for the model because Maryland is effectively exporting services, which when reimbursed at a 50% variable cost factor lowers price per case and Maryland TCOC </a:t>
            </a:r>
            <a:endParaRPr sz="1900"/>
          </a:p>
          <a:p>
            <a:pPr marL="914400" lvl="1" indent="-349250" algn="l" rtl="0">
              <a:lnSpc>
                <a:spcPct val="90000"/>
              </a:lnSpc>
              <a:spcBef>
                <a:spcPts val="600"/>
              </a:spcBef>
              <a:spcAft>
                <a:spcPts val="0"/>
              </a:spcAft>
              <a:buSzPts val="1900"/>
              <a:buChar char="•"/>
            </a:pPr>
            <a:r>
              <a:rPr lang="en" sz="1900"/>
              <a:t>Repatriation is good for the Model because reimbursement at a 50% variable cost factor and divestment at a 100% variable cost factor lowers price per case and Maryland TCOC</a:t>
            </a:r>
            <a:endParaRPr sz="1900"/>
          </a:p>
          <a:p>
            <a:pPr marL="914400" lvl="1" indent="-349250" algn="l" rtl="0">
              <a:lnSpc>
                <a:spcPct val="90000"/>
              </a:lnSpc>
              <a:spcBef>
                <a:spcPts val="600"/>
              </a:spcBef>
              <a:spcAft>
                <a:spcPts val="0"/>
              </a:spcAft>
              <a:buSzPts val="1900"/>
              <a:buChar char="•"/>
            </a:pPr>
            <a:r>
              <a:rPr lang="en" sz="1900"/>
              <a:t>Thus, applying a higher materiality threshold may disincentive hospitals from growing “good volumes.”</a:t>
            </a:r>
            <a:endParaRPr sz="1900"/>
          </a:p>
          <a:p>
            <a:pPr marL="457200" lvl="0" indent="-349250" algn="l" rtl="0">
              <a:lnSpc>
                <a:spcPct val="90000"/>
              </a:lnSpc>
              <a:spcBef>
                <a:spcPts val="600"/>
              </a:spcBef>
              <a:spcAft>
                <a:spcPts val="0"/>
              </a:spcAft>
              <a:buSzPts val="1900"/>
              <a:buChar char="•"/>
            </a:pPr>
            <a:r>
              <a:rPr lang="en" sz="1900"/>
              <a:t>In light of these considerations, staff would recommend a 1% materiality threshold for repatriation and out-of-state growth and a 3% materiality threshold for expatriation and out-of-state decline.</a:t>
            </a:r>
            <a:endParaRPr sz="1900"/>
          </a:p>
        </p:txBody>
      </p:sp>
      <p:sp>
        <p:nvSpPr>
          <p:cNvPr id="222" name="Google Shape;222;g300a8c5ecbd_1_1"/>
          <p:cNvSpPr txBox="1">
            <a:spLocks noGrp="1"/>
          </p:cNvSpPr>
          <p:nvPr>
            <p:ph type="title"/>
          </p:nvPr>
        </p:nvSpPr>
        <p:spPr>
          <a:xfrm>
            <a:off x="729095" y="174165"/>
            <a:ext cx="7886700" cy="4506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SzPts val="2100"/>
              <a:buNone/>
            </a:pPr>
            <a:r>
              <a:rPr lang="en" sz="1900"/>
              <a:t>Recommendation for Consideration cont.</a:t>
            </a:r>
            <a:endParaRPr/>
          </a:p>
          <a:p>
            <a:pPr marL="0" lvl="0" indent="0" algn="l" rtl="0">
              <a:lnSpc>
                <a:spcPct val="100000"/>
              </a:lnSpc>
              <a:spcBef>
                <a:spcPts val="0"/>
              </a:spcBef>
              <a:spcAft>
                <a:spcPts val="0"/>
              </a:spcAft>
              <a:buSzPts val="2100"/>
              <a:buNone/>
            </a:pPr>
            <a:endParaRPr sz="20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3"/>
          <p:cNvSpPr txBox="1">
            <a:spLocks noGrp="1"/>
          </p:cNvSpPr>
          <p:nvPr>
            <p:ph type="title"/>
          </p:nvPr>
        </p:nvSpPr>
        <p:spPr>
          <a:xfrm>
            <a:off x="182875" y="2963950"/>
            <a:ext cx="8433000" cy="295800"/>
          </a:xfrm>
          <a:prstGeom prst="rect">
            <a:avLst/>
          </a:prstGeom>
          <a:noFill/>
          <a:ln>
            <a:noFill/>
          </a:ln>
        </p:spPr>
        <p:txBody>
          <a:bodyPr spcFirstLastPara="1" wrap="square" lIns="68575" tIns="34275" rIns="68575" bIns="34275" anchor="t" anchorCtr="0">
            <a:noAutofit/>
          </a:bodyPr>
          <a:lstStyle/>
          <a:p>
            <a:pPr marL="0" lvl="0" indent="0" algn="r" rtl="0">
              <a:lnSpc>
                <a:spcPct val="90000"/>
              </a:lnSpc>
              <a:spcBef>
                <a:spcPts val="0"/>
              </a:spcBef>
              <a:spcAft>
                <a:spcPts val="0"/>
              </a:spcAft>
              <a:buSzPts val="2400"/>
              <a:buNone/>
            </a:pPr>
            <a:r>
              <a:rPr lang="en"/>
              <a:t>Volume Scorecard</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2fea1a33159_0_255"/>
          <p:cNvSpPr txBox="1">
            <a:spLocks noGrp="1"/>
          </p:cNvSpPr>
          <p:nvPr>
            <p:ph type="title"/>
          </p:nvPr>
        </p:nvSpPr>
        <p:spPr>
          <a:xfrm>
            <a:off x="729095" y="197714"/>
            <a:ext cx="7886700" cy="6552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2100"/>
              <a:buNone/>
            </a:pPr>
            <a:r>
              <a:rPr lang="en"/>
              <a:t>Scorecard Background</a:t>
            </a:r>
            <a:endParaRPr/>
          </a:p>
          <a:p>
            <a:pPr marL="0" lvl="0" indent="0" algn="l" rtl="0">
              <a:lnSpc>
                <a:spcPct val="100000"/>
              </a:lnSpc>
              <a:spcBef>
                <a:spcPts val="0"/>
              </a:spcBef>
              <a:spcAft>
                <a:spcPts val="0"/>
              </a:spcAft>
              <a:buSzPts val="2100"/>
              <a:buNone/>
            </a:pPr>
            <a:endParaRPr/>
          </a:p>
        </p:txBody>
      </p:sp>
      <p:pic>
        <p:nvPicPr>
          <p:cNvPr id="233" name="Google Shape;233;g2fea1a33159_0_255"/>
          <p:cNvPicPr preferRelativeResize="0"/>
          <p:nvPr/>
        </p:nvPicPr>
        <p:blipFill rotWithShape="1">
          <a:blip r:embed="rId3">
            <a:alphaModFix/>
          </a:blip>
          <a:srcRect/>
          <a:stretch/>
        </p:blipFill>
        <p:spPr>
          <a:xfrm>
            <a:off x="6723345" y="1024850"/>
            <a:ext cx="2129405" cy="2532542"/>
          </a:xfrm>
          <a:prstGeom prst="rect">
            <a:avLst/>
          </a:prstGeom>
          <a:noFill/>
          <a:ln>
            <a:noFill/>
          </a:ln>
        </p:spPr>
      </p:pic>
      <p:sp>
        <p:nvSpPr>
          <p:cNvPr id="234" name="Google Shape;234;g2fea1a33159_0_255"/>
          <p:cNvSpPr txBox="1">
            <a:spLocks noGrp="1"/>
          </p:cNvSpPr>
          <p:nvPr>
            <p:ph type="body" idx="1"/>
          </p:nvPr>
        </p:nvSpPr>
        <p:spPr>
          <a:xfrm>
            <a:off x="104775" y="661424"/>
            <a:ext cx="6665400" cy="4352100"/>
          </a:xfrm>
          <a:prstGeom prst="rect">
            <a:avLst/>
          </a:prstGeom>
          <a:noFill/>
          <a:ln>
            <a:noFill/>
          </a:ln>
        </p:spPr>
        <p:txBody>
          <a:bodyPr spcFirstLastPara="1" wrap="square" lIns="68575" tIns="34275" rIns="68575" bIns="34275" anchor="t" anchorCtr="0">
            <a:normAutofit/>
          </a:bodyPr>
          <a:lstStyle/>
          <a:p>
            <a:pPr marL="457200" lvl="0" indent="-330200" algn="l" rtl="0">
              <a:lnSpc>
                <a:spcPct val="94000"/>
              </a:lnSpc>
              <a:spcBef>
                <a:spcPts val="0"/>
              </a:spcBef>
              <a:spcAft>
                <a:spcPts val="0"/>
              </a:spcAft>
              <a:buSzPts val="1600"/>
              <a:buChar char="•"/>
            </a:pPr>
            <a:r>
              <a:rPr lang="en" sz="1600"/>
              <a:t>The HSCRC is no longer a price regulator and thus the market no longer allocates funding in an unimpeded fashion</a:t>
            </a:r>
            <a:endParaRPr/>
          </a:p>
          <a:p>
            <a:pPr marL="127000" lvl="0" indent="0" algn="l" rtl="0">
              <a:lnSpc>
                <a:spcPct val="94000"/>
              </a:lnSpc>
              <a:spcBef>
                <a:spcPts val="0"/>
              </a:spcBef>
              <a:spcAft>
                <a:spcPts val="0"/>
              </a:spcAft>
              <a:buSzPts val="1600"/>
              <a:buNone/>
            </a:pPr>
            <a:endParaRPr sz="1600"/>
          </a:p>
          <a:p>
            <a:pPr marL="457200" lvl="0" indent="-330200" algn="l" rtl="0">
              <a:lnSpc>
                <a:spcPct val="94000"/>
              </a:lnSpc>
              <a:spcBef>
                <a:spcPts val="0"/>
              </a:spcBef>
              <a:spcAft>
                <a:spcPts val="0"/>
              </a:spcAft>
              <a:buSzPts val="1600"/>
              <a:buChar char="•"/>
            </a:pPr>
            <a:r>
              <a:rPr lang="en" sz="1600"/>
              <a:t>With Global Budgets, the Commission must interpret the invisible hand of the market through several volume policies</a:t>
            </a:r>
            <a:endParaRPr/>
          </a:p>
          <a:p>
            <a:pPr marL="127000" lvl="0" indent="0" algn="l" rtl="0">
              <a:lnSpc>
                <a:spcPct val="94000"/>
              </a:lnSpc>
              <a:spcBef>
                <a:spcPts val="0"/>
              </a:spcBef>
              <a:spcAft>
                <a:spcPts val="0"/>
              </a:spcAft>
              <a:buSzPts val="1600"/>
              <a:buNone/>
            </a:pPr>
            <a:endParaRPr sz="1600"/>
          </a:p>
          <a:p>
            <a:pPr marL="457200" lvl="0" indent="-330200" algn="l" rtl="0">
              <a:lnSpc>
                <a:spcPct val="94000"/>
              </a:lnSpc>
              <a:spcBef>
                <a:spcPts val="0"/>
              </a:spcBef>
              <a:spcAft>
                <a:spcPts val="0"/>
              </a:spcAft>
              <a:buSzPts val="1600"/>
              <a:buChar char="•"/>
            </a:pPr>
            <a:r>
              <a:rPr lang="en" sz="1600"/>
              <a:t>To ensure that the volume policies are working well, it is incumbent on the HSCRC to verify that the policies in aggregate are adequately covering the costs of new volumes</a:t>
            </a:r>
            <a:endParaRPr/>
          </a:p>
          <a:p>
            <a:pPr marL="127000" lvl="0" indent="0" algn="l" rtl="0">
              <a:lnSpc>
                <a:spcPct val="94000"/>
              </a:lnSpc>
              <a:spcBef>
                <a:spcPts val="0"/>
              </a:spcBef>
              <a:spcAft>
                <a:spcPts val="0"/>
              </a:spcAft>
              <a:buSzPts val="1600"/>
              <a:buNone/>
            </a:pPr>
            <a:endParaRPr sz="1600"/>
          </a:p>
          <a:p>
            <a:pPr marL="457200" lvl="0" indent="-330200" algn="l" rtl="0">
              <a:lnSpc>
                <a:spcPct val="94000"/>
              </a:lnSpc>
              <a:spcBef>
                <a:spcPts val="0"/>
              </a:spcBef>
              <a:spcAft>
                <a:spcPts val="0"/>
              </a:spcAft>
              <a:buSzPts val="1600"/>
              <a:buChar char="•"/>
            </a:pPr>
            <a:r>
              <a:rPr lang="en" sz="1600"/>
              <a:t>We have demonstrated for several years that the combination of our Demographic Adjustment and Marketshift policies are adequately funding total in-state volume changes (See Current Scorecard)</a:t>
            </a:r>
            <a:endParaRPr/>
          </a:p>
          <a:p>
            <a:pPr marL="127000" lvl="0" indent="0" algn="l" rtl="0">
              <a:lnSpc>
                <a:spcPct val="94000"/>
              </a:lnSpc>
              <a:spcBef>
                <a:spcPts val="0"/>
              </a:spcBef>
              <a:spcAft>
                <a:spcPts val="0"/>
              </a:spcAft>
              <a:buSzPts val="1600"/>
              <a:buNone/>
            </a:pPr>
            <a:endParaRPr sz="1600"/>
          </a:p>
          <a:p>
            <a:pPr marL="457200" lvl="0" indent="-330200" algn="l" rtl="0">
              <a:lnSpc>
                <a:spcPct val="94000"/>
              </a:lnSpc>
              <a:spcBef>
                <a:spcPts val="0"/>
              </a:spcBef>
              <a:spcAft>
                <a:spcPts val="0"/>
              </a:spcAft>
              <a:buSzPts val="1600"/>
              <a:buChar char="•"/>
            </a:pPr>
            <a:r>
              <a:rPr lang="en" sz="1600"/>
              <a:t>Is that sufficient given various omissions?</a:t>
            </a:r>
            <a:endParaRPr/>
          </a:p>
          <a:p>
            <a:pPr marL="914400" lvl="1" indent="-330200" algn="l" rtl="0">
              <a:lnSpc>
                <a:spcPct val="94000"/>
              </a:lnSpc>
              <a:spcBef>
                <a:spcPts val="0"/>
              </a:spcBef>
              <a:spcAft>
                <a:spcPts val="0"/>
              </a:spcAft>
              <a:buSzPts val="1600"/>
              <a:buChar char="•"/>
            </a:pPr>
            <a:r>
              <a:rPr lang="en" sz="1200"/>
              <a:t>Out-of-State </a:t>
            </a:r>
            <a:endParaRPr/>
          </a:p>
          <a:p>
            <a:pPr marL="914400" lvl="1" indent="-330200" algn="l" rtl="0">
              <a:lnSpc>
                <a:spcPct val="94000"/>
              </a:lnSpc>
              <a:spcBef>
                <a:spcPts val="0"/>
              </a:spcBef>
              <a:spcAft>
                <a:spcPts val="0"/>
              </a:spcAft>
              <a:buSzPts val="1600"/>
              <a:buChar char="•"/>
            </a:pPr>
            <a:r>
              <a:rPr lang="en" sz="1200"/>
              <a:t>Deregulation</a:t>
            </a:r>
            <a:endParaRPr/>
          </a:p>
          <a:p>
            <a:pPr marL="914400" lvl="1" indent="-330200" algn="l" rtl="0">
              <a:lnSpc>
                <a:spcPct val="94000"/>
              </a:lnSpc>
              <a:spcBef>
                <a:spcPts val="0"/>
              </a:spcBef>
              <a:spcAft>
                <a:spcPts val="0"/>
              </a:spcAft>
              <a:buSzPts val="1600"/>
              <a:buChar char="•"/>
            </a:pPr>
            <a:r>
              <a:rPr lang="en" sz="1200"/>
              <a:t>PAU Shared Savings</a:t>
            </a:r>
            <a:endParaRPr/>
          </a:p>
          <a:p>
            <a:pPr marL="914400" lvl="1" indent="-228600" algn="l" rtl="0">
              <a:lnSpc>
                <a:spcPct val="94000"/>
              </a:lnSpc>
              <a:spcBef>
                <a:spcPts val="0"/>
              </a:spcBef>
              <a:spcAft>
                <a:spcPts val="0"/>
              </a:spcAft>
              <a:buSzPts val="1600"/>
              <a:buNone/>
            </a:pPr>
            <a:endParaRPr sz="1200"/>
          </a:p>
          <a:p>
            <a:pPr marL="914400" lvl="1" indent="-228600" algn="l" rtl="0">
              <a:lnSpc>
                <a:spcPct val="94000"/>
              </a:lnSpc>
              <a:spcBef>
                <a:spcPts val="0"/>
              </a:spcBef>
              <a:spcAft>
                <a:spcPts val="0"/>
              </a:spcAft>
              <a:buSzPts val="1600"/>
              <a:buNone/>
            </a:pPr>
            <a:endParaRPr sz="16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2fea1a33159_0_332"/>
          <p:cNvSpPr txBox="1">
            <a:spLocks noGrp="1"/>
          </p:cNvSpPr>
          <p:nvPr>
            <p:ph type="title"/>
          </p:nvPr>
        </p:nvSpPr>
        <p:spPr>
          <a:xfrm>
            <a:off x="729095" y="197714"/>
            <a:ext cx="7886700" cy="6552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2100"/>
              <a:buNone/>
            </a:pPr>
            <a:r>
              <a:rPr lang="en"/>
              <a:t>Additional Details on Volume Scorecard Background</a:t>
            </a:r>
            <a:endParaRPr/>
          </a:p>
          <a:p>
            <a:pPr marL="0" lvl="0" indent="0" algn="l" rtl="0">
              <a:lnSpc>
                <a:spcPct val="100000"/>
              </a:lnSpc>
              <a:spcBef>
                <a:spcPts val="0"/>
              </a:spcBef>
              <a:spcAft>
                <a:spcPts val="0"/>
              </a:spcAft>
              <a:buSzPts val="2100"/>
              <a:buNone/>
            </a:pPr>
            <a:endParaRPr/>
          </a:p>
        </p:txBody>
      </p:sp>
      <p:sp>
        <p:nvSpPr>
          <p:cNvPr id="240" name="Google Shape;240;g2fea1a33159_0_332"/>
          <p:cNvSpPr txBox="1">
            <a:spLocks noGrp="1"/>
          </p:cNvSpPr>
          <p:nvPr>
            <p:ph type="body" idx="1"/>
          </p:nvPr>
        </p:nvSpPr>
        <p:spPr>
          <a:xfrm>
            <a:off x="-44250" y="3727975"/>
            <a:ext cx="9232500" cy="1516500"/>
          </a:xfrm>
          <a:prstGeom prst="rect">
            <a:avLst/>
          </a:prstGeom>
          <a:noFill/>
          <a:ln>
            <a:noFill/>
          </a:ln>
        </p:spPr>
        <p:txBody>
          <a:bodyPr spcFirstLastPara="1" wrap="square" lIns="68575" tIns="34275" rIns="68575" bIns="34275" anchor="t" anchorCtr="0">
            <a:normAutofit fontScale="70000" lnSpcReduction="20000"/>
          </a:bodyPr>
          <a:lstStyle/>
          <a:p>
            <a:pPr marL="127000" lvl="0" indent="0" algn="l" rtl="0">
              <a:lnSpc>
                <a:spcPct val="94000"/>
              </a:lnSpc>
              <a:spcBef>
                <a:spcPts val="0"/>
              </a:spcBef>
              <a:spcAft>
                <a:spcPts val="0"/>
              </a:spcAft>
              <a:buSzPct val="114285"/>
              <a:buNone/>
            </a:pPr>
            <a:endParaRPr sz="1400"/>
          </a:p>
          <a:p>
            <a:pPr marL="457200" lvl="0" indent="-300037" algn="l" rtl="0">
              <a:lnSpc>
                <a:spcPct val="94000"/>
              </a:lnSpc>
              <a:spcBef>
                <a:spcPts val="0"/>
              </a:spcBef>
              <a:spcAft>
                <a:spcPts val="0"/>
              </a:spcAft>
              <a:buSzPct val="100000"/>
              <a:buChar char="•"/>
            </a:pPr>
            <a:r>
              <a:rPr lang="en"/>
              <a:t>Notes about updated scorecard</a:t>
            </a:r>
            <a:endParaRPr/>
          </a:p>
          <a:p>
            <a:pPr marL="914400" lvl="1" indent="-300037" algn="l" rtl="0">
              <a:lnSpc>
                <a:spcPct val="94000"/>
              </a:lnSpc>
              <a:spcBef>
                <a:spcPts val="0"/>
              </a:spcBef>
              <a:spcAft>
                <a:spcPts val="0"/>
              </a:spcAft>
              <a:buClr>
                <a:schemeClr val="dk1"/>
              </a:buClr>
              <a:buSzPct val="100000"/>
              <a:buChar char="•"/>
            </a:pPr>
            <a:r>
              <a:rPr lang="en" sz="1800">
                <a:solidFill>
                  <a:schemeClr val="dk1"/>
                </a:solidFill>
              </a:rPr>
              <a:t>Expected out-of-state revenue adjustments do not have any exclusions for PAU</a:t>
            </a:r>
            <a:endParaRPr sz="1800">
              <a:solidFill>
                <a:schemeClr val="dk1"/>
              </a:solidFill>
            </a:endParaRPr>
          </a:p>
          <a:p>
            <a:pPr marL="914400" lvl="1" indent="-300037" algn="l" rtl="0">
              <a:lnSpc>
                <a:spcPct val="94000"/>
              </a:lnSpc>
              <a:spcBef>
                <a:spcPts val="0"/>
              </a:spcBef>
              <a:spcAft>
                <a:spcPts val="0"/>
              </a:spcAft>
              <a:buClr>
                <a:schemeClr val="dk1"/>
              </a:buClr>
              <a:buSzPct val="100000"/>
              <a:buChar char="•"/>
            </a:pPr>
            <a:r>
              <a:rPr lang="en" sz="1800">
                <a:solidFill>
                  <a:schemeClr val="dk1"/>
                </a:solidFill>
              </a:rPr>
              <a:t>Expected PAU adjustments include unrecognized marketshift values and marketshift values</a:t>
            </a:r>
            <a:endParaRPr sz="1800">
              <a:solidFill>
                <a:schemeClr val="dk1"/>
              </a:solidFill>
            </a:endParaRPr>
          </a:p>
          <a:p>
            <a:pPr marL="914400" lvl="1" indent="-300037" algn="l" rtl="0">
              <a:lnSpc>
                <a:spcPct val="94000"/>
              </a:lnSpc>
              <a:spcBef>
                <a:spcPts val="0"/>
              </a:spcBef>
              <a:spcAft>
                <a:spcPts val="0"/>
              </a:spcAft>
              <a:buClr>
                <a:schemeClr val="dk1"/>
              </a:buClr>
              <a:buSzPct val="100000"/>
              <a:buChar char="•"/>
            </a:pPr>
            <a:r>
              <a:rPr lang="en" sz="1800">
                <a:solidFill>
                  <a:schemeClr val="dk1"/>
                </a:solidFill>
              </a:rPr>
              <a:t>New PAU Shared Savings Approach is reflected in CY23 assessment</a:t>
            </a:r>
            <a:endParaRPr sz="1800">
              <a:solidFill>
                <a:schemeClr val="dk1"/>
              </a:solidFill>
            </a:endParaRPr>
          </a:p>
          <a:p>
            <a:pPr marL="914400" lvl="1" indent="-300037" algn="l" rtl="0">
              <a:lnSpc>
                <a:spcPct val="94000"/>
              </a:lnSpc>
              <a:spcBef>
                <a:spcPts val="0"/>
              </a:spcBef>
              <a:spcAft>
                <a:spcPts val="0"/>
              </a:spcAft>
              <a:buClr>
                <a:schemeClr val="dk1"/>
              </a:buClr>
              <a:buSzPct val="100000"/>
              <a:buChar char="•"/>
            </a:pPr>
            <a:r>
              <a:rPr lang="en" sz="1800">
                <a:solidFill>
                  <a:schemeClr val="dk1"/>
                </a:solidFill>
              </a:rPr>
              <a:t>Marketshift values are final values</a:t>
            </a:r>
            <a:endParaRPr sz="1800">
              <a:solidFill>
                <a:schemeClr val="dk1"/>
              </a:solidFill>
            </a:endParaRPr>
          </a:p>
          <a:p>
            <a:pPr marL="914400" lvl="1" indent="-300037" algn="l" rtl="0">
              <a:lnSpc>
                <a:spcPct val="94000"/>
              </a:lnSpc>
              <a:spcBef>
                <a:spcPts val="0"/>
              </a:spcBef>
              <a:spcAft>
                <a:spcPts val="0"/>
              </a:spcAft>
              <a:buClr>
                <a:schemeClr val="dk1"/>
              </a:buClr>
              <a:buSzPct val="100000"/>
              <a:buChar char="•"/>
            </a:pPr>
            <a:r>
              <a:rPr lang="en" sz="1800">
                <a:solidFill>
                  <a:schemeClr val="dk1"/>
                </a:solidFill>
              </a:rPr>
              <a:t>Hospital specific adjustments have been reviewed by external consultants and only exclude the following:</a:t>
            </a:r>
            <a:endParaRPr sz="1800">
              <a:solidFill>
                <a:schemeClr val="dk1"/>
              </a:solidFill>
            </a:endParaRPr>
          </a:p>
          <a:p>
            <a:pPr marL="1371600" lvl="2" indent="-284162" algn="l" rtl="0">
              <a:lnSpc>
                <a:spcPct val="94000"/>
              </a:lnSpc>
              <a:spcBef>
                <a:spcPts val="0"/>
              </a:spcBef>
              <a:spcAft>
                <a:spcPts val="0"/>
              </a:spcAft>
              <a:buSzPct val="100000"/>
              <a:buChar char="•"/>
            </a:pPr>
            <a:r>
              <a:rPr lang="en"/>
              <a:t>Capital Adjustments</a:t>
            </a:r>
            <a:endParaRPr/>
          </a:p>
          <a:p>
            <a:pPr marL="1371600" lvl="2" indent="-284162" algn="l" rtl="0">
              <a:lnSpc>
                <a:spcPct val="94000"/>
              </a:lnSpc>
              <a:spcBef>
                <a:spcPts val="0"/>
              </a:spcBef>
              <a:spcAft>
                <a:spcPts val="0"/>
              </a:spcAft>
              <a:buSzPct val="100000"/>
              <a:buChar char="•"/>
            </a:pPr>
            <a:r>
              <a:rPr lang="en"/>
              <a:t>Oncology Drug Adjustments</a:t>
            </a:r>
            <a:endParaRPr/>
          </a:p>
          <a:p>
            <a:pPr marL="1371600" lvl="2" indent="-284162" algn="l" rtl="0">
              <a:lnSpc>
                <a:spcPct val="94000"/>
              </a:lnSpc>
              <a:spcBef>
                <a:spcPts val="0"/>
              </a:spcBef>
              <a:spcAft>
                <a:spcPts val="0"/>
              </a:spcAft>
              <a:buSzPct val="100000"/>
              <a:buChar char="•"/>
            </a:pPr>
            <a:r>
              <a:rPr lang="en"/>
              <a:t>Quaternary Care Adjustments</a:t>
            </a:r>
            <a:endParaRPr/>
          </a:p>
          <a:p>
            <a:pPr marL="1371600" lvl="2" indent="-284162" algn="l" rtl="0">
              <a:lnSpc>
                <a:spcPct val="94000"/>
              </a:lnSpc>
              <a:spcBef>
                <a:spcPts val="0"/>
              </a:spcBef>
              <a:spcAft>
                <a:spcPts val="0"/>
              </a:spcAft>
              <a:buSzPct val="100000"/>
              <a:buChar char="•"/>
            </a:pPr>
            <a:r>
              <a:rPr lang="en"/>
              <a:t>Capital Adjustments</a:t>
            </a:r>
            <a:endParaRPr/>
          </a:p>
          <a:p>
            <a:pPr marL="914400" lvl="1" indent="-228600" algn="l" rtl="0">
              <a:lnSpc>
                <a:spcPct val="94000"/>
              </a:lnSpc>
              <a:spcBef>
                <a:spcPts val="0"/>
              </a:spcBef>
              <a:spcAft>
                <a:spcPts val="0"/>
              </a:spcAft>
              <a:buSzPct val="100000"/>
              <a:buNone/>
            </a:pPr>
            <a:endParaRPr sz="1600"/>
          </a:p>
        </p:txBody>
      </p:sp>
      <p:graphicFrame>
        <p:nvGraphicFramePr>
          <p:cNvPr id="241" name="Google Shape;241;g2fea1a33159_0_332"/>
          <p:cNvGraphicFramePr/>
          <p:nvPr/>
        </p:nvGraphicFramePr>
        <p:xfrm>
          <a:off x="111663" y="659325"/>
          <a:ext cx="3000000" cy="3000000"/>
        </p:xfrm>
        <a:graphic>
          <a:graphicData uri="http://schemas.openxmlformats.org/drawingml/2006/table">
            <a:tbl>
              <a:tblPr>
                <a:noFill/>
                <a:tableStyleId>{F36338D9-957B-427D-8D87-256C5A26B787}</a:tableStyleId>
              </a:tblPr>
              <a:tblGrid>
                <a:gridCol w="2093650">
                  <a:extLst>
                    <a:ext uri="{9D8B030D-6E8A-4147-A177-3AD203B41FA5}">
                      <a16:colId xmlns:a16="http://schemas.microsoft.com/office/drawing/2014/main" val="20000"/>
                    </a:ext>
                  </a:extLst>
                </a:gridCol>
                <a:gridCol w="6827025">
                  <a:extLst>
                    <a:ext uri="{9D8B030D-6E8A-4147-A177-3AD203B41FA5}">
                      <a16:colId xmlns:a16="http://schemas.microsoft.com/office/drawing/2014/main" val="20001"/>
                    </a:ext>
                  </a:extLst>
                </a:gridCol>
              </a:tblGrid>
              <a:tr h="358775">
                <a:tc>
                  <a:txBody>
                    <a:bodyPr/>
                    <a:lstStyle/>
                    <a:p>
                      <a:pPr marL="0" lvl="0" indent="0" algn="ctr" rtl="0">
                        <a:spcBef>
                          <a:spcPts val="0"/>
                        </a:spcBef>
                        <a:spcAft>
                          <a:spcPts val="0"/>
                        </a:spcAft>
                        <a:buNone/>
                      </a:pPr>
                      <a:r>
                        <a:rPr lang="en" sz="1200" b="1">
                          <a:solidFill>
                            <a:schemeClr val="lt1"/>
                          </a:solidFill>
                        </a:rPr>
                        <a:t>FAQ’s</a:t>
                      </a:r>
                      <a:endParaRPr sz="1200" b="1">
                        <a:solidFill>
                          <a:schemeClr val="lt1"/>
                        </a:solidFill>
                      </a:endParaRPr>
                    </a:p>
                  </a:txBody>
                  <a:tcPr marL="91425" marR="91425" marT="91425" marB="91425">
                    <a:solidFill>
                      <a:schemeClr val="dk1"/>
                    </a:solidFill>
                  </a:tcPr>
                </a:tc>
                <a:tc>
                  <a:txBody>
                    <a:bodyPr/>
                    <a:lstStyle/>
                    <a:p>
                      <a:pPr marL="0" lvl="0" indent="0" algn="ctr" rtl="0">
                        <a:spcBef>
                          <a:spcPts val="0"/>
                        </a:spcBef>
                        <a:spcAft>
                          <a:spcPts val="0"/>
                        </a:spcAft>
                        <a:buNone/>
                      </a:pPr>
                      <a:r>
                        <a:rPr lang="en" sz="1200" b="1">
                          <a:solidFill>
                            <a:schemeClr val="lt1"/>
                          </a:solidFill>
                        </a:rPr>
                        <a:t>Staff Responses</a:t>
                      </a:r>
                      <a:endParaRPr sz="1200" b="1">
                        <a:solidFill>
                          <a:schemeClr val="lt1"/>
                        </a:solidFill>
                      </a:endParaRPr>
                    </a:p>
                  </a:txBody>
                  <a:tcPr marL="91425" marR="91425" marT="91425" marB="91425">
                    <a:solidFill>
                      <a:schemeClr val="dk1"/>
                    </a:solidFill>
                  </a:tcPr>
                </a:tc>
                <a:extLst>
                  <a:ext uri="{0D108BD9-81ED-4DB2-BD59-A6C34878D82A}">
                    <a16:rowId xmlns:a16="http://schemas.microsoft.com/office/drawing/2014/main" val="10000"/>
                  </a:ext>
                </a:extLst>
              </a:tr>
              <a:tr h="514025">
                <a:tc>
                  <a:txBody>
                    <a:bodyPr/>
                    <a:lstStyle/>
                    <a:p>
                      <a:pPr marL="0" lvl="0" indent="0" algn="l" rtl="0">
                        <a:lnSpc>
                          <a:spcPct val="94000"/>
                        </a:lnSpc>
                        <a:spcBef>
                          <a:spcPts val="0"/>
                        </a:spcBef>
                        <a:spcAft>
                          <a:spcPts val="0"/>
                        </a:spcAft>
                        <a:buNone/>
                      </a:pPr>
                      <a:r>
                        <a:rPr lang="en" sz="1000">
                          <a:solidFill>
                            <a:schemeClr val="dk1"/>
                          </a:solidFill>
                        </a:rPr>
                        <a:t>What do you mean by expected versus observed?</a:t>
                      </a:r>
                      <a:endParaRPr sz="1000"/>
                    </a:p>
                  </a:txBody>
                  <a:tcPr marL="91425" marR="91425" marT="91425" marB="91425"/>
                </a:tc>
                <a:tc>
                  <a:txBody>
                    <a:bodyPr/>
                    <a:lstStyle/>
                    <a:p>
                      <a:pPr marL="0" lvl="0" indent="0" algn="l" rtl="0">
                        <a:lnSpc>
                          <a:spcPct val="94000"/>
                        </a:lnSpc>
                        <a:spcBef>
                          <a:spcPts val="0"/>
                        </a:spcBef>
                        <a:spcAft>
                          <a:spcPts val="0"/>
                        </a:spcAft>
                        <a:buNone/>
                      </a:pPr>
                      <a:r>
                        <a:rPr lang="en" sz="1000">
                          <a:solidFill>
                            <a:schemeClr val="dk2"/>
                          </a:solidFill>
                        </a:rPr>
                        <a:t>Observed adjustments are changes in revenue recorded in hospitals’ rate file.  Expected adjustments are what a hospital would have received at a 50% VCF if volumes were funded under a fee-for-service methodology</a:t>
                      </a:r>
                      <a:endParaRPr sz="1000">
                        <a:solidFill>
                          <a:schemeClr val="dk2"/>
                        </a:solidFill>
                      </a:endParaRPr>
                    </a:p>
                  </a:txBody>
                  <a:tcPr marL="91425" marR="91425" marT="91425" marB="91425"/>
                </a:tc>
                <a:extLst>
                  <a:ext uri="{0D108BD9-81ED-4DB2-BD59-A6C34878D82A}">
                    <a16:rowId xmlns:a16="http://schemas.microsoft.com/office/drawing/2014/main" val="10001"/>
                  </a:ext>
                </a:extLst>
              </a:tr>
              <a:tr h="460425">
                <a:tc>
                  <a:txBody>
                    <a:bodyPr/>
                    <a:lstStyle/>
                    <a:p>
                      <a:pPr marL="0" lvl="0" indent="0" algn="l" rtl="0">
                        <a:lnSpc>
                          <a:spcPct val="94000"/>
                        </a:lnSpc>
                        <a:spcBef>
                          <a:spcPts val="0"/>
                        </a:spcBef>
                        <a:spcAft>
                          <a:spcPts val="0"/>
                        </a:spcAft>
                        <a:buNone/>
                      </a:pPr>
                      <a:r>
                        <a:rPr lang="en" sz="1000">
                          <a:solidFill>
                            <a:schemeClr val="dk1"/>
                          </a:solidFill>
                        </a:rPr>
                        <a:t>What are unrecognized ECMADS? </a:t>
                      </a:r>
                      <a:endParaRPr sz="1000"/>
                    </a:p>
                  </a:txBody>
                  <a:tcPr marL="91425" marR="91425" marT="91425" marB="91425"/>
                </a:tc>
                <a:tc>
                  <a:txBody>
                    <a:bodyPr/>
                    <a:lstStyle/>
                    <a:p>
                      <a:pPr marL="0" lvl="0" indent="0" algn="l" rtl="0">
                        <a:lnSpc>
                          <a:spcPct val="94000"/>
                        </a:lnSpc>
                        <a:spcBef>
                          <a:spcPts val="0"/>
                        </a:spcBef>
                        <a:spcAft>
                          <a:spcPts val="0"/>
                        </a:spcAft>
                        <a:buNone/>
                      </a:pPr>
                      <a:r>
                        <a:rPr lang="en" sz="1000">
                          <a:solidFill>
                            <a:schemeClr val="dk2"/>
                          </a:solidFill>
                        </a:rPr>
                        <a:t>Unrecognized ECMADS are volume that grew or declined but were not shifted in the marketshift methodology</a:t>
                      </a:r>
                      <a:endParaRPr sz="1000">
                        <a:solidFill>
                          <a:schemeClr val="dk2"/>
                        </a:solidFill>
                      </a:endParaRPr>
                    </a:p>
                  </a:txBody>
                  <a:tcPr marL="91425" marR="91425" marT="91425" marB="91425"/>
                </a:tc>
                <a:extLst>
                  <a:ext uri="{0D108BD9-81ED-4DB2-BD59-A6C34878D82A}">
                    <a16:rowId xmlns:a16="http://schemas.microsoft.com/office/drawing/2014/main" val="10002"/>
                  </a:ext>
                </a:extLst>
              </a:tr>
              <a:tr h="460425">
                <a:tc>
                  <a:txBody>
                    <a:bodyPr/>
                    <a:lstStyle/>
                    <a:p>
                      <a:pPr marL="0" lvl="0" indent="0" algn="l" rtl="0">
                        <a:lnSpc>
                          <a:spcPct val="94000"/>
                        </a:lnSpc>
                        <a:spcBef>
                          <a:spcPts val="0"/>
                        </a:spcBef>
                        <a:spcAft>
                          <a:spcPts val="0"/>
                        </a:spcAft>
                        <a:buNone/>
                      </a:pPr>
                      <a:r>
                        <a:rPr lang="en" sz="1000">
                          <a:solidFill>
                            <a:schemeClr val="dk1"/>
                          </a:solidFill>
                        </a:rPr>
                        <a:t>How are unrecognized dollars value calculated?</a:t>
                      </a:r>
                      <a:endParaRPr sz="1000"/>
                    </a:p>
                  </a:txBody>
                  <a:tcPr marL="91425" marR="91425" marT="91425" marB="91425"/>
                </a:tc>
                <a:tc>
                  <a:txBody>
                    <a:bodyPr/>
                    <a:lstStyle/>
                    <a:p>
                      <a:pPr marL="0" lvl="0" indent="0" algn="l" rtl="0">
                        <a:lnSpc>
                          <a:spcPct val="94000"/>
                        </a:lnSpc>
                        <a:spcBef>
                          <a:spcPts val="0"/>
                        </a:spcBef>
                        <a:spcAft>
                          <a:spcPts val="0"/>
                        </a:spcAft>
                        <a:buNone/>
                      </a:pPr>
                      <a:r>
                        <a:rPr lang="en" sz="1000">
                          <a:solidFill>
                            <a:schemeClr val="dk2"/>
                          </a:solidFill>
                        </a:rPr>
                        <a:t>Unrecognized ECMADS X the base year average charge per case X 50% VCF X an inflation factor</a:t>
                      </a:r>
                      <a:endParaRPr sz="1000">
                        <a:solidFill>
                          <a:schemeClr val="dk2"/>
                        </a:solidFill>
                      </a:endParaRPr>
                    </a:p>
                  </a:txBody>
                  <a:tcPr marL="91425" marR="91425" marT="91425" marB="91425"/>
                </a:tc>
                <a:extLst>
                  <a:ext uri="{0D108BD9-81ED-4DB2-BD59-A6C34878D82A}">
                    <a16:rowId xmlns:a16="http://schemas.microsoft.com/office/drawing/2014/main" val="10003"/>
                  </a:ext>
                </a:extLst>
              </a:tr>
              <a:tr h="600950">
                <a:tc>
                  <a:txBody>
                    <a:bodyPr/>
                    <a:lstStyle/>
                    <a:p>
                      <a:pPr marL="0" lvl="0" indent="0" algn="l" rtl="0">
                        <a:lnSpc>
                          <a:spcPct val="94000"/>
                        </a:lnSpc>
                        <a:spcBef>
                          <a:spcPts val="0"/>
                        </a:spcBef>
                        <a:spcAft>
                          <a:spcPts val="0"/>
                        </a:spcAft>
                        <a:buNone/>
                      </a:pPr>
                      <a:r>
                        <a:rPr lang="en" sz="1000">
                          <a:solidFill>
                            <a:schemeClr val="dk1"/>
                          </a:solidFill>
                        </a:rPr>
                        <a:t>Why don’t the CY 2022 Demographic Adjustments tie to the rate file?</a:t>
                      </a:r>
                      <a:endParaRPr sz="1000"/>
                    </a:p>
                  </a:txBody>
                  <a:tcPr marL="91425" marR="91425" marT="91425" marB="91425"/>
                </a:tc>
                <a:tc>
                  <a:txBody>
                    <a:bodyPr/>
                    <a:lstStyle/>
                    <a:p>
                      <a:pPr marL="0" lvl="0" indent="0" algn="l" rtl="0">
                        <a:lnSpc>
                          <a:spcPct val="94000"/>
                        </a:lnSpc>
                        <a:spcBef>
                          <a:spcPts val="0"/>
                        </a:spcBef>
                        <a:spcAft>
                          <a:spcPts val="0"/>
                        </a:spcAft>
                        <a:buNone/>
                      </a:pPr>
                      <a:r>
                        <a:rPr lang="en" sz="1000">
                          <a:solidFill>
                            <a:schemeClr val="dk2"/>
                          </a:solidFill>
                        </a:rPr>
                        <a:t>Staff attempted to allocate the census catch up portion of the RY 2024 DA in the CY 2022 evaluation.  Moving forward the entire RY 2024 DA will be in the CY 2023 evaluation.</a:t>
                      </a:r>
                      <a:endParaRPr sz="1000">
                        <a:solidFill>
                          <a:schemeClr val="dk2"/>
                        </a:solidFill>
                      </a:endParaRPr>
                    </a:p>
                  </a:txBody>
                  <a:tcPr marL="91425" marR="91425" marT="91425" marB="91425"/>
                </a:tc>
                <a:extLst>
                  <a:ext uri="{0D108BD9-81ED-4DB2-BD59-A6C34878D82A}">
                    <a16:rowId xmlns:a16="http://schemas.microsoft.com/office/drawing/2014/main" val="10004"/>
                  </a:ext>
                </a:extLst>
              </a:tr>
              <a:tr h="637600">
                <a:tc>
                  <a:txBody>
                    <a:bodyPr/>
                    <a:lstStyle/>
                    <a:p>
                      <a:pPr marL="0" lvl="0" indent="0" algn="l" rtl="0">
                        <a:lnSpc>
                          <a:spcPct val="94000"/>
                        </a:lnSpc>
                        <a:spcBef>
                          <a:spcPts val="0"/>
                        </a:spcBef>
                        <a:spcAft>
                          <a:spcPts val="0"/>
                        </a:spcAft>
                        <a:buNone/>
                      </a:pPr>
                      <a:r>
                        <a:rPr lang="en" sz="1000">
                          <a:solidFill>
                            <a:schemeClr val="dk1"/>
                          </a:solidFill>
                        </a:rPr>
                        <a:t>What revenue adjustments are used in the volume scorecard?</a:t>
                      </a:r>
                      <a:endParaRPr sz="1000">
                        <a:solidFill>
                          <a:schemeClr val="dk1"/>
                        </a:solidFill>
                      </a:endParaRPr>
                    </a:p>
                  </a:txBody>
                  <a:tcPr marL="91425" marR="91425" marT="91425" marB="91425"/>
                </a:tc>
                <a:tc>
                  <a:txBody>
                    <a:bodyPr/>
                    <a:lstStyle/>
                    <a:p>
                      <a:pPr marL="0" lvl="0" indent="0" algn="l" rtl="0">
                        <a:lnSpc>
                          <a:spcPct val="94000"/>
                        </a:lnSpc>
                        <a:spcBef>
                          <a:spcPts val="0"/>
                        </a:spcBef>
                        <a:spcAft>
                          <a:spcPts val="0"/>
                        </a:spcAft>
                        <a:buNone/>
                      </a:pPr>
                      <a:r>
                        <a:rPr lang="en" sz="1000">
                          <a:solidFill>
                            <a:schemeClr val="dk2"/>
                          </a:solidFill>
                        </a:rPr>
                        <a:t>Marketshift adjustments and Demographic Adjustments for the existing scorecard.  The scorecard today will also layer in the PAU Shared Savings Adjustments and out-of-state adjustments as well as additional miscellaneous volume adjustments (e.g., Kaiser realignment) and adjustments related to efficiency</a:t>
                      </a:r>
                      <a:endParaRPr sz="1000">
                        <a:solidFill>
                          <a:schemeClr val="dk2"/>
                        </a:solidFill>
                      </a:endParaRPr>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5"/>
          <p:cNvSpPr txBox="1">
            <a:spLocks noGrp="1"/>
          </p:cNvSpPr>
          <p:nvPr>
            <p:ph type="body" idx="1"/>
          </p:nvPr>
        </p:nvSpPr>
        <p:spPr>
          <a:xfrm>
            <a:off x="5935175" y="321700"/>
            <a:ext cx="3053400" cy="1350300"/>
          </a:xfrm>
          <a:prstGeom prst="rect">
            <a:avLst/>
          </a:prstGeom>
          <a:noFill/>
          <a:ln>
            <a:noFill/>
          </a:ln>
        </p:spPr>
        <p:txBody>
          <a:bodyPr spcFirstLastPara="1" wrap="square" lIns="68575" tIns="34275" rIns="68575" bIns="34275" anchor="t" anchorCtr="0">
            <a:noAutofit/>
          </a:bodyPr>
          <a:lstStyle/>
          <a:p>
            <a:pPr marL="457200" lvl="0" indent="-304800" algn="l" rtl="0">
              <a:lnSpc>
                <a:spcPct val="114000"/>
              </a:lnSpc>
              <a:spcBef>
                <a:spcPts val="800"/>
              </a:spcBef>
              <a:spcAft>
                <a:spcPts val="0"/>
              </a:spcAft>
              <a:buSzPts val="1200"/>
              <a:buChar char="•"/>
            </a:pPr>
            <a:r>
              <a:rPr lang="en" sz="1200"/>
              <a:t>Updates through CY 2023 still demonstrate that through the Marketshift alone very few hospitals are not funded for volume at at least a 50% variable cost factor</a:t>
            </a:r>
            <a:endParaRPr sz="1200"/>
          </a:p>
          <a:p>
            <a:pPr marL="914400" lvl="1" indent="-304800" algn="l" rtl="0">
              <a:lnSpc>
                <a:spcPct val="114000"/>
              </a:lnSpc>
              <a:spcBef>
                <a:spcPts val="800"/>
              </a:spcBef>
              <a:spcAft>
                <a:spcPts val="0"/>
              </a:spcAft>
              <a:buSzPts val="1200"/>
              <a:buChar char="•"/>
            </a:pPr>
            <a:r>
              <a:rPr lang="en" sz="1200"/>
              <a:t>CY22 overfunding -$467M</a:t>
            </a:r>
            <a:endParaRPr sz="1200"/>
          </a:p>
          <a:p>
            <a:pPr marL="914400" lvl="1" indent="-304800" algn="l" rtl="0">
              <a:lnSpc>
                <a:spcPct val="114000"/>
              </a:lnSpc>
              <a:spcBef>
                <a:spcPts val="800"/>
              </a:spcBef>
              <a:spcAft>
                <a:spcPts val="0"/>
              </a:spcAft>
              <a:buSzPts val="1200"/>
              <a:buChar char="•"/>
            </a:pPr>
            <a:r>
              <a:rPr lang="en" sz="1200"/>
              <a:t>CY23 overfunding - $275M</a:t>
            </a:r>
            <a:endParaRPr sz="1200"/>
          </a:p>
          <a:p>
            <a:pPr marL="457200" lvl="0" indent="-304800" algn="l" rtl="0">
              <a:lnSpc>
                <a:spcPct val="114000"/>
              </a:lnSpc>
              <a:spcBef>
                <a:spcPts val="800"/>
              </a:spcBef>
              <a:spcAft>
                <a:spcPts val="0"/>
              </a:spcAft>
              <a:buSzPts val="1200"/>
              <a:buChar char="•"/>
            </a:pPr>
            <a:r>
              <a:rPr lang="en" sz="1200"/>
              <a:t>Analysis that only uses Marketshift and/or excludes Demographic Adjustment funding is flawed</a:t>
            </a:r>
            <a:endParaRPr/>
          </a:p>
          <a:p>
            <a:pPr marL="914400" lvl="1" indent="-304800" algn="l" rtl="0">
              <a:lnSpc>
                <a:spcPct val="114000"/>
              </a:lnSpc>
              <a:spcBef>
                <a:spcPts val="800"/>
              </a:spcBef>
              <a:spcAft>
                <a:spcPts val="0"/>
              </a:spcAft>
              <a:buSzPts val="1200"/>
              <a:buChar char="•"/>
            </a:pPr>
            <a:r>
              <a:rPr lang="en" sz="1100"/>
              <a:t>Underfunding is by design, as the Demographic Adjustment funds use rate growth</a:t>
            </a:r>
            <a:endParaRPr/>
          </a:p>
          <a:p>
            <a:pPr marL="914400" lvl="1" indent="-304800" algn="l" rtl="0">
              <a:lnSpc>
                <a:spcPct val="114000"/>
              </a:lnSpc>
              <a:spcBef>
                <a:spcPts val="800"/>
              </a:spcBef>
              <a:spcAft>
                <a:spcPts val="0"/>
              </a:spcAft>
              <a:buSzPts val="1200"/>
              <a:buChar char="•"/>
            </a:pPr>
            <a:r>
              <a:rPr lang="en" sz="1100"/>
              <a:t>Marketshift is not intended to capture all volume growth</a:t>
            </a:r>
            <a:endParaRPr/>
          </a:p>
          <a:p>
            <a:pPr marL="914400" lvl="1" indent="-228600" algn="l" rtl="0">
              <a:lnSpc>
                <a:spcPct val="114000"/>
              </a:lnSpc>
              <a:spcBef>
                <a:spcPts val="800"/>
              </a:spcBef>
              <a:spcAft>
                <a:spcPts val="0"/>
              </a:spcAft>
              <a:buSzPts val="1200"/>
              <a:buNone/>
            </a:pPr>
            <a:endParaRPr sz="800"/>
          </a:p>
        </p:txBody>
      </p:sp>
      <p:sp>
        <p:nvSpPr>
          <p:cNvPr id="247" name="Google Shape;247;p15"/>
          <p:cNvSpPr txBox="1">
            <a:spLocks noGrp="1"/>
          </p:cNvSpPr>
          <p:nvPr>
            <p:ph type="title"/>
          </p:nvPr>
        </p:nvSpPr>
        <p:spPr>
          <a:xfrm>
            <a:off x="777220" y="212740"/>
            <a:ext cx="7886700" cy="450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2100"/>
              <a:buNone/>
            </a:pPr>
            <a:r>
              <a:rPr lang="en"/>
              <a:t>Volume Efficacy: Marketshift </a:t>
            </a:r>
            <a:r>
              <a:rPr lang="e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Funding</a:t>
            </a:r>
            <a:r>
              <a:rPr lang="en"/>
              <a:t> Only</a:t>
            </a:r>
            <a:endParaRPr/>
          </a:p>
        </p:txBody>
      </p:sp>
      <p:sp>
        <p:nvSpPr>
          <p:cNvPr id="248" name="Google Shape;248;p15"/>
          <p:cNvSpPr txBox="1"/>
          <p:nvPr/>
        </p:nvSpPr>
        <p:spPr>
          <a:xfrm>
            <a:off x="7451450" y="2219275"/>
            <a:ext cx="1706700" cy="507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dk1"/>
              </a:solidFill>
              <a:latin typeface="Arial"/>
              <a:ea typeface="Arial"/>
              <a:cs typeface="Arial"/>
              <a:sym typeface="Arial"/>
            </a:endParaRPr>
          </a:p>
        </p:txBody>
      </p:sp>
      <p:pic>
        <p:nvPicPr>
          <p:cNvPr id="249" name="Google Shape;249;p15"/>
          <p:cNvPicPr preferRelativeResize="0"/>
          <p:nvPr/>
        </p:nvPicPr>
        <p:blipFill rotWithShape="1">
          <a:blip r:embed="rId3">
            <a:alphaModFix/>
          </a:blip>
          <a:srcRect/>
          <a:stretch/>
        </p:blipFill>
        <p:spPr>
          <a:xfrm>
            <a:off x="162475" y="812800"/>
            <a:ext cx="5986904" cy="316669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6"/>
          <p:cNvSpPr txBox="1">
            <a:spLocks noGrp="1"/>
          </p:cNvSpPr>
          <p:nvPr>
            <p:ph type="body" idx="1"/>
          </p:nvPr>
        </p:nvSpPr>
        <p:spPr>
          <a:xfrm>
            <a:off x="6099250" y="446400"/>
            <a:ext cx="2949300" cy="4250700"/>
          </a:xfrm>
          <a:prstGeom prst="rect">
            <a:avLst/>
          </a:prstGeom>
          <a:noFill/>
          <a:ln>
            <a:noFill/>
          </a:ln>
        </p:spPr>
        <p:txBody>
          <a:bodyPr spcFirstLastPara="1" wrap="square" lIns="68575" tIns="34275" rIns="68575" bIns="34275" anchor="t" anchorCtr="0">
            <a:noAutofit/>
          </a:bodyPr>
          <a:lstStyle/>
          <a:p>
            <a:pPr marL="457200" lvl="0" indent="-304800" algn="l" rtl="0">
              <a:lnSpc>
                <a:spcPct val="114000"/>
              </a:lnSpc>
              <a:spcBef>
                <a:spcPts val="800"/>
              </a:spcBef>
              <a:spcAft>
                <a:spcPts val="0"/>
              </a:spcAft>
              <a:buSzPts val="1200"/>
              <a:buChar char="•"/>
            </a:pPr>
            <a:r>
              <a:rPr lang="en" sz="1200"/>
              <a:t>Staff continue to demonstrate that most hospitals are funded at at least a 50% VCF for in-state volume changes</a:t>
            </a:r>
            <a:endParaRPr sz="1200"/>
          </a:p>
          <a:p>
            <a:pPr marL="914400" lvl="1" indent="-304800" algn="l" rtl="0">
              <a:lnSpc>
                <a:spcPct val="114000"/>
              </a:lnSpc>
              <a:spcBef>
                <a:spcPts val="800"/>
              </a:spcBef>
              <a:spcAft>
                <a:spcPts val="0"/>
              </a:spcAft>
              <a:buSzPts val="1200"/>
              <a:buChar char="•"/>
            </a:pPr>
            <a:r>
              <a:rPr lang="en" sz="1200"/>
              <a:t>CY22 Overfunding - $1.10B</a:t>
            </a:r>
            <a:endParaRPr sz="1200"/>
          </a:p>
          <a:p>
            <a:pPr marL="914400" lvl="1" indent="-304800" algn="l" rtl="0">
              <a:lnSpc>
                <a:spcPct val="114000"/>
              </a:lnSpc>
              <a:spcBef>
                <a:spcPts val="800"/>
              </a:spcBef>
              <a:spcAft>
                <a:spcPts val="0"/>
              </a:spcAft>
              <a:buSzPts val="1200"/>
              <a:buChar char="•"/>
            </a:pPr>
            <a:r>
              <a:rPr lang="en" sz="1200"/>
              <a:t>CY23 Overfunding - $958M</a:t>
            </a:r>
            <a:endParaRPr sz="1200"/>
          </a:p>
          <a:p>
            <a:pPr marL="914400" lvl="0" indent="0" algn="l" rtl="0">
              <a:lnSpc>
                <a:spcPct val="114000"/>
              </a:lnSpc>
              <a:spcBef>
                <a:spcPts val="800"/>
              </a:spcBef>
              <a:spcAft>
                <a:spcPts val="0"/>
              </a:spcAft>
              <a:buSzPts val="1500"/>
              <a:buNone/>
            </a:pPr>
            <a:endParaRPr sz="1200"/>
          </a:p>
          <a:p>
            <a:pPr marL="457200" lvl="0" indent="-304800" algn="l" rtl="0">
              <a:lnSpc>
                <a:spcPct val="114000"/>
              </a:lnSpc>
              <a:spcBef>
                <a:spcPts val="0"/>
              </a:spcBef>
              <a:spcAft>
                <a:spcPts val="0"/>
              </a:spcAft>
              <a:buSzPts val="1200"/>
              <a:buChar char="•"/>
            </a:pPr>
            <a:r>
              <a:rPr lang="en" sz="1200"/>
              <a:t>Scorecards on next few slides will layer in </a:t>
            </a:r>
            <a:endParaRPr sz="1200"/>
          </a:p>
          <a:p>
            <a:pPr marL="914400" lvl="1" indent="-304800" algn="l" rtl="0">
              <a:lnSpc>
                <a:spcPct val="114000"/>
              </a:lnSpc>
              <a:spcBef>
                <a:spcPts val="0"/>
              </a:spcBef>
              <a:spcAft>
                <a:spcPts val="0"/>
              </a:spcAft>
              <a:buSzPts val="1200"/>
              <a:buChar char="•"/>
            </a:pPr>
            <a:r>
              <a:rPr lang="en" sz="1200"/>
              <a:t>Out-of-state </a:t>
            </a:r>
            <a:endParaRPr sz="1200"/>
          </a:p>
          <a:p>
            <a:pPr marL="914400" lvl="1" indent="-304800" algn="l" rtl="0">
              <a:lnSpc>
                <a:spcPct val="114000"/>
              </a:lnSpc>
              <a:spcBef>
                <a:spcPts val="0"/>
              </a:spcBef>
              <a:spcAft>
                <a:spcPts val="0"/>
              </a:spcAft>
              <a:buSzPts val="1200"/>
              <a:buChar char="•"/>
            </a:pPr>
            <a:r>
              <a:rPr lang="en" sz="1200"/>
              <a:t>PAU </a:t>
            </a:r>
            <a:endParaRPr sz="1200"/>
          </a:p>
          <a:p>
            <a:pPr marL="914400" lvl="1" indent="-304800" algn="l" rtl="0">
              <a:lnSpc>
                <a:spcPct val="114000"/>
              </a:lnSpc>
              <a:spcBef>
                <a:spcPts val="0"/>
              </a:spcBef>
              <a:spcAft>
                <a:spcPts val="0"/>
              </a:spcAft>
              <a:buSzPts val="1200"/>
              <a:buChar char="•"/>
            </a:pPr>
            <a:r>
              <a:rPr lang="en" sz="1200"/>
              <a:t>Deregulation</a:t>
            </a:r>
            <a:endParaRPr sz="1200"/>
          </a:p>
          <a:p>
            <a:pPr marL="914400" lvl="1" indent="-304800" algn="l" rtl="0">
              <a:lnSpc>
                <a:spcPct val="114000"/>
              </a:lnSpc>
              <a:spcBef>
                <a:spcPts val="0"/>
              </a:spcBef>
              <a:spcAft>
                <a:spcPts val="0"/>
              </a:spcAft>
              <a:buSzPts val="1200"/>
              <a:buChar char="•"/>
            </a:pPr>
            <a:r>
              <a:rPr lang="en" sz="1200"/>
              <a:t>Miscellaneous Volume Adjustments</a:t>
            </a:r>
            <a:endParaRPr sz="1200"/>
          </a:p>
          <a:p>
            <a:pPr marL="914400" lvl="1" indent="-304800" algn="l" rtl="0">
              <a:lnSpc>
                <a:spcPct val="114000"/>
              </a:lnSpc>
              <a:spcBef>
                <a:spcPts val="0"/>
              </a:spcBef>
              <a:spcAft>
                <a:spcPts val="0"/>
              </a:spcAft>
              <a:buSzPts val="1200"/>
              <a:buChar char="•"/>
            </a:pPr>
            <a:r>
              <a:rPr lang="en" sz="1200"/>
              <a:t>Efficiency </a:t>
            </a:r>
            <a:endParaRPr/>
          </a:p>
        </p:txBody>
      </p:sp>
      <p:sp>
        <p:nvSpPr>
          <p:cNvPr id="255" name="Google Shape;255;p16"/>
          <p:cNvSpPr txBox="1">
            <a:spLocks noGrp="1"/>
          </p:cNvSpPr>
          <p:nvPr>
            <p:ph type="title"/>
          </p:nvPr>
        </p:nvSpPr>
        <p:spPr>
          <a:xfrm>
            <a:off x="690545" y="212740"/>
            <a:ext cx="7886700" cy="450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2100"/>
              <a:buNone/>
            </a:pPr>
            <a:r>
              <a:rPr lang="en"/>
              <a:t>Volume Efficacy: Current Scorecard</a:t>
            </a:r>
            <a:endParaRPr/>
          </a:p>
        </p:txBody>
      </p:sp>
      <p:pic>
        <p:nvPicPr>
          <p:cNvPr id="256" name="Google Shape;256;p16"/>
          <p:cNvPicPr preferRelativeResize="0"/>
          <p:nvPr/>
        </p:nvPicPr>
        <p:blipFill rotWithShape="1">
          <a:blip r:embed="rId3">
            <a:alphaModFix/>
          </a:blip>
          <a:srcRect/>
          <a:stretch/>
        </p:blipFill>
        <p:spPr>
          <a:xfrm>
            <a:off x="187625" y="1117725"/>
            <a:ext cx="6121948" cy="32406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2cda1c21047_1_4"/>
          <p:cNvSpPr txBox="1">
            <a:spLocks noGrp="1"/>
          </p:cNvSpPr>
          <p:nvPr>
            <p:ph type="title"/>
          </p:nvPr>
        </p:nvSpPr>
        <p:spPr>
          <a:xfrm>
            <a:off x="690545" y="212740"/>
            <a:ext cx="7886700" cy="450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2100"/>
              <a:buNone/>
            </a:pPr>
            <a:r>
              <a:rPr lang="en"/>
              <a:t>Volume Efficacy: Current Scorecard with OOS &amp; PAU</a:t>
            </a:r>
            <a:endParaRPr/>
          </a:p>
        </p:txBody>
      </p:sp>
      <p:pic>
        <p:nvPicPr>
          <p:cNvPr id="262" name="Google Shape;262;g2cda1c21047_1_4"/>
          <p:cNvPicPr preferRelativeResize="0"/>
          <p:nvPr/>
        </p:nvPicPr>
        <p:blipFill rotWithShape="1">
          <a:blip r:embed="rId3">
            <a:alphaModFix/>
          </a:blip>
          <a:srcRect/>
          <a:stretch/>
        </p:blipFill>
        <p:spPr>
          <a:xfrm>
            <a:off x="152400" y="943825"/>
            <a:ext cx="6407425" cy="3258549"/>
          </a:xfrm>
          <a:prstGeom prst="rect">
            <a:avLst/>
          </a:prstGeom>
          <a:noFill/>
          <a:ln>
            <a:noFill/>
          </a:ln>
        </p:spPr>
      </p:pic>
      <p:sp>
        <p:nvSpPr>
          <p:cNvPr id="263" name="Google Shape;263;g2cda1c21047_1_4"/>
          <p:cNvSpPr txBox="1"/>
          <p:nvPr/>
        </p:nvSpPr>
        <p:spPr>
          <a:xfrm>
            <a:off x="2083575" y="1590350"/>
            <a:ext cx="2893800" cy="36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dk1"/>
              </a:solidFill>
              <a:latin typeface="Arial"/>
              <a:ea typeface="Arial"/>
              <a:cs typeface="Arial"/>
              <a:sym typeface="Arial"/>
            </a:endParaRPr>
          </a:p>
        </p:txBody>
      </p:sp>
      <p:sp>
        <p:nvSpPr>
          <p:cNvPr id="264" name="Google Shape;264;g2cda1c21047_1_4"/>
          <p:cNvSpPr txBox="1"/>
          <p:nvPr/>
        </p:nvSpPr>
        <p:spPr>
          <a:xfrm>
            <a:off x="2033250" y="1585325"/>
            <a:ext cx="2974500" cy="291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dk1"/>
              </a:solidFill>
              <a:latin typeface="Arial"/>
              <a:ea typeface="Arial"/>
              <a:cs typeface="Arial"/>
              <a:sym typeface="Arial"/>
            </a:endParaRPr>
          </a:p>
        </p:txBody>
      </p:sp>
      <p:sp>
        <p:nvSpPr>
          <p:cNvPr id="265" name="Google Shape;265;g2cda1c21047_1_4"/>
          <p:cNvSpPr txBox="1"/>
          <p:nvPr/>
        </p:nvSpPr>
        <p:spPr>
          <a:xfrm>
            <a:off x="2083575" y="1721200"/>
            <a:ext cx="2954100" cy="26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Statewide Overfunding: $499M</a:t>
            </a:r>
            <a:endParaRPr sz="1200" b="0" i="0" u="none" strike="noStrike" cap="none">
              <a:solidFill>
                <a:schemeClr val="dk1"/>
              </a:solidFill>
              <a:latin typeface="Arial"/>
              <a:ea typeface="Arial"/>
              <a:cs typeface="Arial"/>
              <a:sym typeface="Arial"/>
            </a:endParaRPr>
          </a:p>
        </p:txBody>
      </p:sp>
      <p:sp>
        <p:nvSpPr>
          <p:cNvPr id="266" name="Google Shape;266;g2cda1c21047_1_4"/>
          <p:cNvSpPr txBox="1"/>
          <p:nvPr/>
        </p:nvSpPr>
        <p:spPr>
          <a:xfrm>
            <a:off x="6925100" y="785125"/>
            <a:ext cx="1796700" cy="29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chemeClr val="dk1"/>
                </a:solidFill>
                <a:latin typeface="Arial"/>
                <a:ea typeface="Arial"/>
                <a:cs typeface="Arial"/>
                <a:sym typeface="Arial"/>
              </a:rPr>
              <a:t>Inclusion of OOS volume adjustments generally increases overfunding</a:t>
            </a:r>
            <a:endParaRPr sz="1300" b="0" i="0" u="none" strike="noStrike" cap="none">
              <a:solidFill>
                <a:schemeClr val="dk1"/>
              </a:solidFill>
              <a:latin typeface="Arial"/>
              <a:ea typeface="Arial"/>
              <a:cs typeface="Arial"/>
              <a:sym typeface="Arial"/>
            </a:endParaRPr>
          </a:p>
          <a:p>
            <a:pPr marL="457200" marR="0" lvl="0" indent="-273050" algn="l" rtl="0">
              <a:lnSpc>
                <a:spcPct val="100000"/>
              </a:lnSpc>
              <a:spcBef>
                <a:spcPts val="0"/>
              </a:spcBef>
              <a:spcAft>
                <a:spcPts val="0"/>
              </a:spcAft>
              <a:buClr>
                <a:srgbClr val="0066CC"/>
              </a:buClr>
              <a:buSzPts val="700"/>
              <a:buFont typeface="Arial"/>
              <a:buChar char="●"/>
            </a:pPr>
            <a:r>
              <a:rPr lang="en" sz="1300" b="0" i="0" u="none" strike="noStrike" cap="none">
                <a:solidFill>
                  <a:srgbClr val="0066CC"/>
                </a:solidFill>
                <a:latin typeface="Arial"/>
                <a:ea typeface="Arial"/>
                <a:cs typeface="Arial"/>
                <a:sym typeface="Arial"/>
              </a:rPr>
              <a:t>Statewide Increase $139M</a:t>
            </a:r>
            <a:endParaRPr sz="1300" b="0" i="0" u="none" strike="noStrike" cap="none">
              <a:solidFill>
                <a:srgbClr val="0066C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chemeClr val="dk1"/>
                </a:solidFill>
                <a:latin typeface="Arial"/>
                <a:ea typeface="Arial"/>
                <a:cs typeface="Arial"/>
                <a:sym typeface="Arial"/>
              </a:rPr>
              <a:t> Inclusion of PAU generally decreases overfunding</a:t>
            </a:r>
            <a:endParaRPr sz="1300" b="0" i="0" u="none" strike="noStrike" cap="none">
              <a:solidFill>
                <a:schemeClr val="dk1"/>
              </a:solidFill>
              <a:latin typeface="Arial"/>
              <a:ea typeface="Arial"/>
              <a:cs typeface="Arial"/>
              <a:sym typeface="Arial"/>
            </a:endParaRPr>
          </a:p>
          <a:p>
            <a:pPr marL="457200" marR="0" lvl="0" indent="-273050" algn="l" rtl="0">
              <a:lnSpc>
                <a:spcPct val="100000"/>
              </a:lnSpc>
              <a:spcBef>
                <a:spcPts val="0"/>
              </a:spcBef>
              <a:spcAft>
                <a:spcPts val="0"/>
              </a:spcAft>
              <a:buClr>
                <a:srgbClr val="0066CC"/>
              </a:buClr>
              <a:buSzPts val="700"/>
              <a:buFont typeface="Arial"/>
              <a:buChar char="●"/>
            </a:pPr>
            <a:r>
              <a:rPr lang="en" sz="1300" b="0" i="0" u="none" strike="noStrike" cap="none">
                <a:solidFill>
                  <a:srgbClr val="0066CC"/>
                </a:solidFill>
                <a:latin typeface="Arial"/>
                <a:ea typeface="Arial"/>
                <a:cs typeface="Arial"/>
                <a:sym typeface="Arial"/>
              </a:rPr>
              <a:t>Statewide Decrease $597M</a:t>
            </a:r>
            <a:endParaRPr sz="1300" b="0" i="0" u="none" strike="noStrike" cap="none">
              <a:solidFill>
                <a:srgbClr val="0066CC"/>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2ff9bd33285_0_0"/>
          <p:cNvSpPr txBox="1">
            <a:spLocks noGrp="1"/>
          </p:cNvSpPr>
          <p:nvPr>
            <p:ph type="title"/>
          </p:nvPr>
        </p:nvSpPr>
        <p:spPr>
          <a:xfrm>
            <a:off x="182875" y="2963950"/>
            <a:ext cx="8433000" cy="295800"/>
          </a:xfrm>
          <a:prstGeom prst="rect">
            <a:avLst/>
          </a:prstGeom>
          <a:noFill/>
          <a:ln>
            <a:noFill/>
          </a:ln>
        </p:spPr>
        <p:txBody>
          <a:bodyPr spcFirstLastPara="1" wrap="square" lIns="68575" tIns="34275" rIns="68575" bIns="34275" anchor="t" anchorCtr="0">
            <a:noAutofit/>
          </a:bodyPr>
          <a:lstStyle/>
          <a:p>
            <a:pPr marL="0" lvl="0" indent="0" algn="r" rtl="0">
              <a:lnSpc>
                <a:spcPct val="90000"/>
              </a:lnSpc>
              <a:spcBef>
                <a:spcPts val="0"/>
              </a:spcBef>
              <a:spcAft>
                <a:spcPts val="0"/>
              </a:spcAft>
              <a:buSzPts val="2400"/>
              <a:buNone/>
            </a:pPr>
            <a:r>
              <a:rPr lang="en"/>
              <a:t>GBR Agreements Update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2cda1c21047_1_12"/>
          <p:cNvSpPr txBox="1">
            <a:spLocks noGrp="1"/>
          </p:cNvSpPr>
          <p:nvPr>
            <p:ph type="body" idx="1"/>
          </p:nvPr>
        </p:nvSpPr>
        <p:spPr>
          <a:xfrm>
            <a:off x="6386075" y="583850"/>
            <a:ext cx="2814600" cy="4095300"/>
          </a:xfrm>
          <a:prstGeom prst="rect">
            <a:avLst/>
          </a:prstGeom>
          <a:noFill/>
          <a:ln>
            <a:noFill/>
          </a:ln>
        </p:spPr>
        <p:txBody>
          <a:bodyPr spcFirstLastPara="1" wrap="square" lIns="68575" tIns="34275" rIns="68575" bIns="34275" anchor="t" anchorCtr="0">
            <a:noAutofit/>
          </a:bodyPr>
          <a:lstStyle/>
          <a:p>
            <a:pPr marL="457200" lvl="0" indent="-304800" algn="l" rtl="0">
              <a:lnSpc>
                <a:spcPct val="114000"/>
              </a:lnSpc>
              <a:spcBef>
                <a:spcPts val="800"/>
              </a:spcBef>
              <a:spcAft>
                <a:spcPts val="0"/>
              </a:spcAft>
              <a:buSzPts val="1200"/>
              <a:buChar char="•"/>
            </a:pPr>
            <a:r>
              <a:rPr lang="en" sz="1200"/>
              <a:t>Miscellaneous adjustments fall into three categories</a:t>
            </a:r>
            <a:endParaRPr sz="1200"/>
          </a:p>
          <a:p>
            <a:pPr marL="914400" lvl="1" indent="-304800" algn="l" rtl="0">
              <a:lnSpc>
                <a:spcPct val="100000"/>
              </a:lnSpc>
              <a:spcBef>
                <a:spcPts val="800"/>
              </a:spcBef>
              <a:spcAft>
                <a:spcPts val="0"/>
              </a:spcAft>
              <a:buSzPts val="1200"/>
              <a:buChar char="•"/>
            </a:pPr>
            <a:r>
              <a:rPr lang="en" sz="1200"/>
              <a:t>Deregulation</a:t>
            </a:r>
            <a:endParaRPr sz="1200"/>
          </a:p>
          <a:p>
            <a:pPr marL="914400" lvl="1" indent="-304800" algn="l" rtl="0">
              <a:lnSpc>
                <a:spcPct val="100000"/>
              </a:lnSpc>
              <a:spcBef>
                <a:spcPts val="800"/>
              </a:spcBef>
              <a:spcAft>
                <a:spcPts val="0"/>
              </a:spcAft>
              <a:buSzPts val="1200"/>
              <a:buChar char="•"/>
            </a:pPr>
            <a:r>
              <a:rPr lang="en" sz="1200"/>
              <a:t>Other Volume (e.g., system realignments, payer initiated shifts)</a:t>
            </a:r>
            <a:endParaRPr sz="1200"/>
          </a:p>
          <a:p>
            <a:pPr marL="914400" lvl="1" indent="-304800" algn="l" rtl="0">
              <a:lnSpc>
                <a:spcPct val="100000"/>
              </a:lnSpc>
              <a:spcBef>
                <a:spcPts val="800"/>
              </a:spcBef>
              <a:spcAft>
                <a:spcPts val="0"/>
              </a:spcAft>
              <a:buSzPts val="1200"/>
              <a:buChar char="•"/>
            </a:pPr>
            <a:r>
              <a:rPr lang="en" sz="1200"/>
              <a:t>Efficiency</a:t>
            </a:r>
            <a:endParaRPr sz="1200"/>
          </a:p>
          <a:p>
            <a:pPr marL="457200" lvl="0" indent="-304800" algn="l" rtl="0">
              <a:lnSpc>
                <a:spcPct val="114000"/>
              </a:lnSpc>
              <a:spcBef>
                <a:spcPts val="800"/>
              </a:spcBef>
              <a:spcAft>
                <a:spcPts val="0"/>
              </a:spcAft>
              <a:buSzPts val="1200"/>
              <a:buChar char="•"/>
            </a:pPr>
            <a:r>
              <a:rPr lang="en" sz="1200"/>
              <a:t>Inclusion of miscellaneous adjustments generally increases overfunding, due to newly regulated services and efficiency adjustments</a:t>
            </a:r>
            <a:endParaRPr sz="1200"/>
          </a:p>
          <a:p>
            <a:pPr marL="914400" lvl="1" indent="-304800" algn="l" rtl="0">
              <a:lnSpc>
                <a:spcPct val="114000"/>
              </a:lnSpc>
              <a:spcBef>
                <a:spcPts val="800"/>
              </a:spcBef>
              <a:spcAft>
                <a:spcPts val="0"/>
              </a:spcAft>
              <a:buSzPts val="1200"/>
              <a:buChar char="•"/>
            </a:pPr>
            <a:r>
              <a:rPr lang="en" sz="1200"/>
              <a:t>Adjustments will require further review from industry, both for accuracy and categorization</a:t>
            </a:r>
            <a:endParaRPr sz="1200"/>
          </a:p>
          <a:p>
            <a:pPr marL="457200" lvl="0" indent="0" algn="l" rtl="0">
              <a:lnSpc>
                <a:spcPct val="114000"/>
              </a:lnSpc>
              <a:spcBef>
                <a:spcPts val="800"/>
              </a:spcBef>
              <a:spcAft>
                <a:spcPts val="0"/>
              </a:spcAft>
              <a:buSzPts val="1500"/>
              <a:buNone/>
            </a:pPr>
            <a:endParaRPr sz="1200"/>
          </a:p>
        </p:txBody>
      </p:sp>
      <p:sp>
        <p:nvSpPr>
          <p:cNvPr id="272" name="Google Shape;272;g2cda1c21047_1_12"/>
          <p:cNvSpPr txBox="1">
            <a:spLocks noGrp="1"/>
          </p:cNvSpPr>
          <p:nvPr>
            <p:ph type="title"/>
          </p:nvPr>
        </p:nvSpPr>
        <p:spPr>
          <a:xfrm>
            <a:off x="690545" y="212740"/>
            <a:ext cx="7886700" cy="450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2100"/>
              <a:buNone/>
            </a:pPr>
            <a:r>
              <a:rPr lang="en"/>
              <a:t>Volume Efficacy: Current Scorecard with OOS, PAU and Misc.</a:t>
            </a:r>
            <a:endParaRPr/>
          </a:p>
        </p:txBody>
      </p:sp>
      <p:pic>
        <p:nvPicPr>
          <p:cNvPr id="273" name="Google Shape;273;g2cda1c21047_1_12"/>
          <p:cNvPicPr preferRelativeResize="0"/>
          <p:nvPr/>
        </p:nvPicPr>
        <p:blipFill rotWithShape="1">
          <a:blip r:embed="rId3">
            <a:alphaModFix/>
          </a:blip>
          <a:srcRect/>
          <a:stretch/>
        </p:blipFill>
        <p:spPr>
          <a:xfrm>
            <a:off x="152400" y="912100"/>
            <a:ext cx="6397350" cy="3632500"/>
          </a:xfrm>
          <a:prstGeom prst="rect">
            <a:avLst/>
          </a:prstGeom>
          <a:noFill/>
          <a:ln>
            <a:noFill/>
          </a:ln>
        </p:spPr>
      </p:pic>
      <p:sp>
        <p:nvSpPr>
          <p:cNvPr id="274" name="Google Shape;274;g2cda1c21047_1_12"/>
          <p:cNvSpPr txBox="1"/>
          <p:nvPr/>
        </p:nvSpPr>
        <p:spPr>
          <a:xfrm>
            <a:off x="2143950" y="1585325"/>
            <a:ext cx="2682600" cy="20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Statewide Overfunding: $652M</a:t>
            </a:r>
            <a:endParaRPr sz="1200" b="0" i="0" u="none" strike="noStrike" cap="none">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2c925fe42b6_1_0"/>
          <p:cNvSpPr txBox="1">
            <a:spLocks noGrp="1"/>
          </p:cNvSpPr>
          <p:nvPr>
            <p:ph type="title"/>
          </p:nvPr>
        </p:nvSpPr>
        <p:spPr>
          <a:xfrm>
            <a:off x="182875" y="2963950"/>
            <a:ext cx="8433000" cy="295800"/>
          </a:xfrm>
          <a:prstGeom prst="rect">
            <a:avLst/>
          </a:prstGeom>
          <a:noFill/>
          <a:ln>
            <a:noFill/>
          </a:ln>
        </p:spPr>
        <p:txBody>
          <a:bodyPr spcFirstLastPara="1" wrap="square" lIns="68575" tIns="34275" rIns="68575" bIns="34275" anchor="t" anchorCtr="0">
            <a:noAutofit/>
          </a:bodyPr>
          <a:lstStyle/>
          <a:p>
            <a:pPr marL="0" lvl="0" indent="0" algn="r" rtl="0">
              <a:lnSpc>
                <a:spcPct val="90000"/>
              </a:lnSpc>
              <a:spcBef>
                <a:spcPts val="0"/>
              </a:spcBef>
              <a:spcAft>
                <a:spcPts val="0"/>
              </a:spcAft>
              <a:buSzPts val="2400"/>
              <a:buNone/>
            </a:pPr>
            <a:r>
              <a:rPr lang="en"/>
              <a:t>PAU Update Factor Discussion</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g300a8c5ecbd_1_17"/>
          <p:cNvSpPr txBox="1">
            <a:spLocks noGrp="1"/>
          </p:cNvSpPr>
          <p:nvPr>
            <p:ph type="body" idx="1"/>
          </p:nvPr>
        </p:nvSpPr>
        <p:spPr>
          <a:xfrm>
            <a:off x="160950" y="624775"/>
            <a:ext cx="8822100" cy="4243200"/>
          </a:xfrm>
          <a:prstGeom prst="rect">
            <a:avLst/>
          </a:prstGeom>
          <a:noFill/>
          <a:ln>
            <a:noFill/>
          </a:ln>
        </p:spPr>
        <p:txBody>
          <a:bodyPr spcFirstLastPara="1" wrap="square" lIns="68575" tIns="34275" rIns="68575" bIns="34275" anchor="t" anchorCtr="0">
            <a:normAutofit/>
          </a:bodyPr>
          <a:lstStyle/>
          <a:p>
            <a:pPr marL="457200" lvl="0" indent="-349281" algn="l" rtl="0">
              <a:lnSpc>
                <a:spcPct val="90000"/>
              </a:lnSpc>
              <a:spcBef>
                <a:spcPts val="600"/>
              </a:spcBef>
              <a:spcAft>
                <a:spcPts val="0"/>
              </a:spcAft>
              <a:buSzPts val="1900"/>
              <a:buChar char="•"/>
            </a:pPr>
            <a:r>
              <a:rPr lang="en" sz="1900"/>
              <a:t>RY 2025 Update Factor amended the PAU Shared Savings to no longer operate as a Model savings policy.  To ensure that focus on avoidable admissions is not compromised by this modification, Commissioners voted on the following requirements:</a:t>
            </a:r>
            <a:endParaRPr sz="1900"/>
          </a:p>
          <a:p>
            <a:pPr marL="914400" lvl="1" indent="-349250" algn="l" rtl="0">
              <a:lnSpc>
                <a:spcPct val="90000"/>
              </a:lnSpc>
              <a:spcBef>
                <a:spcPts val="600"/>
              </a:spcBef>
              <a:spcAft>
                <a:spcPts val="0"/>
              </a:spcAft>
              <a:buSzPts val="1900"/>
              <a:buChar char="•"/>
            </a:pPr>
            <a:r>
              <a:rPr lang="en" sz="1900"/>
              <a:t>1) An analysis to be funded out of hospital rates of activities of current interventions to reduce PAU</a:t>
            </a:r>
            <a:endParaRPr sz="1900"/>
          </a:p>
          <a:p>
            <a:pPr marL="914400" lvl="1" indent="-349250" algn="l" rtl="0">
              <a:lnSpc>
                <a:spcPct val="90000"/>
              </a:lnSpc>
              <a:spcBef>
                <a:spcPts val="600"/>
              </a:spcBef>
              <a:spcAft>
                <a:spcPts val="0"/>
              </a:spcAft>
              <a:buSzPts val="1900"/>
              <a:buChar char="•"/>
            </a:pPr>
            <a:r>
              <a:rPr lang="en" sz="1900"/>
              <a:t>2) Establishment of a single point of executive accountability for the PAU reduction strategy</a:t>
            </a:r>
            <a:endParaRPr sz="1900"/>
          </a:p>
          <a:p>
            <a:pPr marL="914400" lvl="1" indent="-349250" algn="l" rtl="0">
              <a:lnSpc>
                <a:spcPct val="90000"/>
              </a:lnSpc>
              <a:spcBef>
                <a:spcPts val="600"/>
              </a:spcBef>
              <a:spcAft>
                <a:spcPts val="0"/>
              </a:spcAft>
              <a:buSzPts val="1900"/>
              <a:buChar char="•"/>
            </a:pPr>
            <a:r>
              <a:rPr lang="en" sz="1900"/>
              <a:t>3) Agreement to engage in future analyses of PAU performance </a:t>
            </a:r>
            <a:endParaRPr sz="1900"/>
          </a:p>
          <a:p>
            <a:pPr marL="914400" lvl="0" indent="0" algn="l" rtl="0">
              <a:lnSpc>
                <a:spcPct val="90000"/>
              </a:lnSpc>
              <a:spcBef>
                <a:spcPts val="600"/>
              </a:spcBef>
              <a:spcAft>
                <a:spcPts val="0"/>
              </a:spcAft>
              <a:buNone/>
            </a:pPr>
            <a:endParaRPr sz="1900"/>
          </a:p>
          <a:p>
            <a:pPr marL="457200" lvl="0" indent="-349250" algn="l" rtl="0">
              <a:lnSpc>
                <a:spcPct val="90000"/>
              </a:lnSpc>
              <a:spcBef>
                <a:spcPts val="600"/>
              </a:spcBef>
              <a:spcAft>
                <a:spcPts val="0"/>
              </a:spcAft>
              <a:buSzPts val="1900"/>
              <a:buChar char="•"/>
            </a:pPr>
            <a:r>
              <a:rPr lang="en" sz="1900"/>
              <a:t>Staff would like feedback on implementation of these requirements</a:t>
            </a:r>
            <a:endParaRPr sz="1900"/>
          </a:p>
        </p:txBody>
      </p:sp>
      <p:sp>
        <p:nvSpPr>
          <p:cNvPr id="285" name="Google Shape;285;g300a8c5ecbd_1_17"/>
          <p:cNvSpPr txBox="1">
            <a:spLocks noGrp="1"/>
          </p:cNvSpPr>
          <p:nvPr>
            <p:ph type="title"/>
          </p:nvPr>
        </p:nvSpPr>
        <p:spPr>
          <a:xfrm>
            <a:off x="729095" y="174165"/>
            <a:ext cx="7886700" cy="4506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SzPts val="2100"/>
              <a:buNone/>
            </a:pPr>
            <a:r>
              <a:rPr lang="en" sz="1900"/>
              <a:t>PAU Requirements Due to Updated Policy</a:t>
            </a:r>
            <a:endParaRPr/>
          </a:p>
          <a:p>
            <a:pPr marL="0" lvl="0" indent="0" algn="l" rtl="0">
              <a:lnSpc>
                <a:spcPct val="100000"/>
              </a:lnSpc>
              <a:spcBef>
                <a:spcPts val="0"/>
              </a:spcBef>
              <a:spcAft>
                <a:spcPts val="0"/>
              </a:spcAft>
              <a:buSzPts val="2100"/>
              <a:buNone/>
            </a:pPr>
            <a:endParaRPr sz="20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300a8c5ecbd_1_12"/>
          <p:cNvSpPr txBox="1">
            <a:spLocks noGrp="1"/>
          </p:cNvSpPr>
          <p:nvPr>
            <p:ph type="body" idx="1"/>
          </p:nvPr>
        </p:nvSpPr>
        <p:spPr>
          <a:xfrm>
            <a:off x="87500" y="624775"/>
            <a:ext cx="8974500" cy="4243200"/>
          </a:xfrm>
          <a:prstGeom prst="rect">
            <a:avLst/>
          </a:prstGeom>
          <a:noFill/>
          <a:ln>
            <a:noFill/>
          </a:ln>
        </p:spPr>
        <p:txBody>
          <a:bodyPr spcFirstLastPara="1" wrap="square" lIns="68575" tIns="34275" rIns="68575" bIns="34275" anchor="t" anchorCtr="0">
            <a:normAutofit fontScale="92500"/>
          </a:bodyPr>
          <a:lstStyle/>
          <a:p>
            <a:pPr marL="457200" lvl="0" indent="-349250" algn="l" rtl="0">
              <a:lnSpc>
                <a:spcPct val="90000"/>
              </a:lnSpc>
              <a:spcBef>
                <a:spcPts val="600"/>
              </a:spcBef>
              <a:spcAft>
                <a:spcPts val="0"/>
              </a:spcAft>
              <a:buSzPts val="1900"/>
              <a:buChar char="•"/>
            </a:pPr>
            <a:r>
              <a:rPr lang="en" sz="1900"/>
              <a:t>1) An analysis to be funded out of hospital rates of activities of current interventions to reduce PAU</a:t>
            </a:r>
            <a:endParaRPr sz="1900"/>
          </a:p>
          <a:p>
            <a:pPr marL="914400" lvl="1" indent="-349250" algn="l" rtl="0">
              <a:lnSpc>
                <a:spcPct val="90000"/>
              </a:lnSpc>
              <a:spcBef>
                <a:spcPts val="600"/>
              </a:spcBef>
              <a:spcAft>
                <a:spcPts val="0"/>
              </a:spcAft>
              <a:buSzPts val="1900"/>
              <a:buChar char="•"/>
            </a:pPr>
            <a:r>
              <a:rPr lang="en" sz="1900"/>
              <a:t>Staff will earmark $500k from the annual set aside to implement this requirement</a:t>
            </a:r>
            <a:endParaRPr sz="1900"/>
          </a:p>
          <a:p>
            <a:pPr marL="914400" lvl="1" indent="-349250" algn="l" rtl="0">
              <a:lnSpc>
                <a:spcPct val="90000"/>
              </a:lnSpc>
              <a:spcBef>
                <a:spcPts val="600"/>
              </a:spcBef>
              <a:spcAft>
                <a:spcPts val="0"/>
              </a:spcAft>
              <a:buSzPts val="1900"/>
              <a:buChar char="•"/>
            </a:pPr>
            <a:r>
              <a:rPr lang="en" sz="1900"/>
              <a:t>What particular elements of current PAU interventions should be investigated?</a:t>
            </a:r>
            <a:endParaRPr sz="1900"/>
          </a:p>
          <a:p>
            <a:pPr marL="914400" lvl="1" indent="-349250" algn="l" rtl="0">
              <a:lnSpc>
                <a:spcPct val="90000"/>
              </a:lnSpc>
              <a:spcBef>
                <a:spcPts val="600"/>
              </a:spcBef>
              <a:spcAft>
                <a:spcPts val="0"/>
              </a:spcAft>
              <a:buSzPts val="1900"/>
              <a:buChar char="•"/>
            </a:pPr>
            <a:r>
              <a:rPr lang="en" sz="1900"/>
              <a:t>When and how should the Commission report back its findings?</a:t>
            </a:r>
            <a:endParaRPr sz="1900"/>
          </a:p>
          <a:p>
            <a:pPr marL="457200" lvl="0" indent="-349250" algn="l" rtl="0">
              <a:lnSpc>
                <a:spcPct val="90000"/>
              </a:lnSpc>
              <a:spcBef>
                <a:spcPts val="600"/>
              </a:spcBef>
              <a:spcAft>
                <a:spcPts val="0"/>
              </a:spcAft>
              <a:buSzPts val="1900"/>
              <a:buChar char="•"/>
            </a:pPr>
            <a:r>
              <a:rPr lang="en" sz="1900"/>
              <a:t>2) Establishment of a single point of executive accountability for the PAU reduction strategy</a:t>
            </a:r>
            <a:endParaRPr sz="1900"/>
          </a:p>
          <a:p>
            <a:pPr marL="914400" lvl="1" indent="-349250" algn="l" rtl="0">
              <a:lnSpc>
                <a:spcPct val="90000"/>
              </a:lnSpc>
              <a:spcBef>
                <a:spcPts val="600"/>
              </a:spcBef>
              <a:spcAft>
                <a:spcPts val="0"/>
              </a:spcAft>
              <a:buSzPts val="1900"/>
              <a:buChar char="•"/>
            </a:pPr>
            <a:r>
              <a:rPr lang="en" sz="1900"/>
              <a:t>Should this be established for each hospital and/or system?</a:t>
            </a:r>
            <a:endParaRPr sz="1900"/>
          </a:p>
          <a:p>
            <a:pPr marL="914400" lvl="1" indent="-349250" algn="l" rtl="0">
              <a:lnSpc>
                <a:spcPct val="90000"/>
              </a:lnSpc>
              <a:spcBef>
                <a:spcPts val="600"/>
              </a:spcBef>
              <a:spcAft>
                <a:spcPts val="0"/>
              </a:spcAft>
              <a:buSzPts val="1900"/>
              <a:buChar char="•"/>
            </a:pPr>
            <a:r>
              <a:rPr lang="en" sz="1900"/>
              <a:t>How should the Commission implement and record this requirement, e.g., annual letter from CEO’s/CFO’s establishing executive accountability?</a:t>
            </a:r>
            <a:endParaRPr sz="1900"/>
          </a:p>
          <a:p>
            <a:pPr marL="457200" lvl="0" indent="-349250" algn="l" rtl="0">
              <a:lnSpc>
                <a:spcPct val="90000"/>
              </a:lnSpc>
              <a:spcBef>
                <a:spcPts val="600"/>
              </a:spcBef>
              <a:spcAft>
                <a:spcPts val="0"/>
              </a:spcAft>
              <a:buSzPts val="1900"/>
              <a:buChar char="•"/>
            </a:pPr>
            <a:r>
              <a:rPr lang="en" sz="1900"/>
              <a:t>3) Agreement to engage in future analyses of PAU performance </a:t>
            </a:r>
            <a:endParaRPr sz="1900"/>
          </a:p>
          <a:p>
            <a:pPr marL="914400" lvl="1" indent="-349250" algn="l" rtl="0">
              <a:lnSpc>
                <a:spcPct val="90000"/>
              </a:lnSpc>
              <a:spcBef>
                <a:spcPts val="600"/>
              </a:spcBef>
              <a:spcAft>
                <a:spcPts val="0"/>
              </a:spcAft>
              <a:buSzPts val="1900"/>
              <a:buChar char="•"/>
            </a:pPr>
            <a:r>
              <a:rPr lang="en" sz="1900"/>
              <a:t>How should the Commission implement and record this requirement, e.g., one letter from CEO’s/CFO’s agreeing to participate in further program evaluation if analyses warrant further investigation? </a:t>
            </a:r>
            <a:endParaRPr sz="1900"/>
          </a:p>
        </p:txBody>
      </p:sp>
      <p:sp>
        <p:nvSpPr>
          <p:cNvPr id="291" name="Google Shape;291;g300a8c5ecbd_1_12"/>
          <p:cNvSpPr txBox="1">
            <a:spLocks noGrp="1"/>
          </p:cNvSpPr>
          <p:nvPr>
            <p:ph type="title"/>
          </p:nvPr>
        </p:nvSpPr>
        <p:spPr>
          <a:xfrm>
            <a:off x="729095" y="174165"/>
            <a:ext cx="7886700" cy="4506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SzPts val="2100"/>
              <a:buNone/>
            </a:pPr>
            <a:r>
              <a:rPr lang="en" sz="1900"/>
              <a:t>PAU Requirements Due to Updated Policy</a:t>
            </a:r>
            <a:endParaRPr/>
          </a:p>
          <a:p>
            <a:pPr marL="0" lvl="0" indent="0" algn="l" rtl="0">
              <a:lnSpc>
                <a:spcPct val="100000"/>
              </a:lnSpc>
              <a:spcBef>
                <a:spcPts val="0"/>
              </a:spcBef>
              <a:spcAft>
                <a:spcPts val="0"/>
              </a:spcAft>
              <a:buSzPts val="2100"/>
              <a:buNone/>
            </a:pPr>
            <a:endParaRPr sz="20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g300a8c5ecbd_1_35"/>
          <p:cNvSpPr txBox="1">
            <a:spLocks noGrp="1"/>
          </p:cNvSpPr>
          <p:nvPr>
            <p:ph type="body" idx="1"/>
          </p:nvPr>
        </p:nvSpPr>
        <p:spPr>
          <a:xfrm>
            <a:off x="190775" y="668627"/>
            <a:ext cx="8536200" cy="3672300"/>
          </a:xfrm>
          <a:prstGeom prst="rect">
            <a:avLst/>
          </a:prstGeom>
          <a:noFill/>
          <a:ln>
            <a:noFill/>
          </a:ln>
        </p:spPr>
        <p:txBody>
          <a:bodyPr spcFirstLastPara="1" wrap="square" lIns="68575" tIns="34275" rIns="68575" bIns="34275" anchor="t" anchorCtr="0">
            <a:normAutofit/>
          </a:bodyPr>
          <a:lstStyle/>
          <a:p>
            <a:pPr marL="457200" lvl="0" indent="-323850" algn="l" rtl="0">
              <a:lnSpc>
                <a:spcPct val="114000"/>
              </a:lnSpc>
              <a:spcBef>
                <a:spcPts val="0"/>
              </a:spcBef>
              <a:spcAft>
                <a:spcPts val="0"/>
              </a:spcAft>
              <a:buSzPts val="1500"/>
              <a:buChar char="•"/>
            </a:pPr>
            <a:r>
              <a:rPr lang="en"/>
              <a:t>Draft Recommendation in October</a:t>
            </a:r>
            <a:endParaRPr/>
          </a:p>
          <a:p>
            <a:pPr marL="457200" lvl="0" indent="0" algn="l" rtl="0">
              <a:lnSpc>
                <a:spcPct val="114000"/>
              </a:lnSpc>
              <a:spcBef>
                <a:spcPts val="0"/>
              </a:spcBef>
              <a:spcAft>
                <a:spcPts val="0"/>
              </a:spcAft>
              <a:buSzPts val="1500"/>
              <a:buNone/>
            </a:pPr>
            <a:endParaRPr/>
          </a:p>
          <a:p>
            <a:pPr marL="457200" lvl="0" indent="-323850" algn="l" rtl="0">
              <a:spcBef>
                <a:spcPts val="0"/>
              </a:spcBef>
              <a:spcAft>
                <a:spcPts val="0"/>
              </a:spcAft>
              <a:buSzPts val="1500"/>
              <a:buChar char="•"/>
            </a:pPr>
            <a:r>
              <a:rPr lang="en"/>
              <a:t>Final Recommendation in December</a:t>
            </a:r>
            <a:endParaRPr/>
          </a:p>
          <a:p>
            <a:pPr marL="457200" lvl="0" indent="0" algn="l" rtl="0">
              <a:lnSpc>
                <a:spcPct val="114000"/>
              </a:lnSpc>
              <a:spcBef>
                <a:spcPts val="0"/>
              </a:spcBef>
              <a:spcAft>
                <a:spcPts val="0"/>
              </a:spcAft>
              <a:buSzPts val="1500"/>
              <a:buNone/>
            </a:pPr>
            <a:endParaRPr/>
          </a:p>
          <a:p>
            <a:pPr marL="457200" lvl="0" indent="-323850" algn="l" rtl="0">
              <a:lnSpc>
                <a:spcPct val="114000"/>
              </a:lnSpc>
              <a:spcBef>
                <a:spcPts val="0"/>
              </a:spcBef>
              <a:spcAft>
                <a:spcPts val="0"/>
              </a:spcAft>
              <a:buSzPts val="1500"/>
              <a:buChar char="•"/>
            </a:pPr>
            <a:r>
              <a:rPr lang="en"/>
              <a:t>Implement adjustments from new volume policies in January 2025 rate orders</a:t>
            </a:r>
            <a:endParaRPr/>
          </a:p>
          <a:p>
            <a:pPr marL="590550" lvl="1" indent="0" algn="l" rtl="0">
              <a:lnSpc>
                <a:spcPct val="114000"/>
              </a:lnSpc>
              <a:spcBef>
                <a:spcPts val="0"/>
              </a:spcBef>
              <a:spcAft>
                <a:spcPts val="0"/>
              </a:spcAft>
              <a:buSzPts val="1500"/>
              <a:buNone/>
            </a:pPr>
            <a:endParaRPr/>
          </a:p>
        </p:txBody>
      </p:sp>
      <p:sp>
        <p:nvSpPr>
          <p:cNvPr id="297" name="Google Shape;297;g300a8c5ecbd_1_35"/>
          <p:cNvSpPr txBox="1">
            <a:spLocks noGrp="1"/>
          </p:cNvSpPr>
          <p:nvPr>
            <p:ph type="title"/>
          </p:nvPr>
        </p:nvSpPr>
        <p:spPr>
          <a:xfrm>
            <a:off x="729095" y="260890"/>
            <a:ext cx="7886700" cy="450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2100"/>
              <a:buNone/>
            </a:pPr>
            <a:r>
              <a:rPr lang="en"/>
              <a:t>Next Steps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2c925fe42b6_1_0"/>
          <p:cNvSpPr txBox="1">
            <a:spLocks noGrp="1"/>
          </p:cNvSpPr>
          <p:nvPr>
            <p:ph type="title"/>
          </p:nvPr>
        </p:nvSpPr>
        <p:spPr>
          <a:xfrm>
            <a:off x="182875" y="2963950"/>
            <a:ext cx="8433000" cy="295800"/>
          </a:xfrm>
          <a:prstGeom prst="rect">
            <a:avLst/>
          </a:prstGeom>
          <a:noFill/>
          <a:ln>
            <a:noFill/>
          </a:ln>
        </p:spPr>
        <p:txBody>
          <a:bodyPr spcFirstLastPara="1" wrap="square" lIns="68575" tIns="34275" rIns="68575" bIns="34275" anchor="t" anchorCtr="0">
            <a:noAutofit/>
          </a:bodyPr>
          <a:lstStyle/>
          <a:p>
            <a:pPr marL="0" lvl="0" indent="0" algn="r" rtl="0">
              <a:lnSpc>
                <a:spcPct val="90000"/>
              </a:lnSpc>
              <a:spcBef>
                <a:spcPts val="0"/>
              </a:spcBef>
              <a:spcAft>
                <a:spcPts val="0"/>
              </a:spcAft>
              <a:buSzPts val="2400"/>
              <a:buNone/>
            </a:pPr>
            <a:r>
              <a:rPr lang="en" dirty="0"/>
              <a:t>Potential Revisions to CDS-A</a:t>
            </a:r>
            <a:endParaRPr dirty="0"/>
          </a:p>
        </p:txBody>
      </p:sp>
    </p:spTree>
    <p:extLst>
      <p:ext uri="{BB962C8B-B14F-4D97-AF65-F5344CB8AC3E}">
        <p14:creationId xmlns:p14="http://schemas.microsoft.com/office/powerpoint/2010/main" val="41685564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7"/>
          <p:cNvSpPr txBox="1">
            <a:spLocks noGrp="1"/>
          </p:cNvSpPr>
          <p:nvPr>
            <p:ph type="body" idx="1"/>
          </p:nvPr>
        </p:nvSpPr>
        <p:spPr>
          <a:xfrm>
            <a:off x="728663" y="850107"/>
            <a:ext cx="7886700" cy="3809999"/>
          </a:xfrm>
          <a:prstGeom prst="rect">
            <a:avLst/>
          </a:prstGeom>
          <a:noFill/>
          <a:ln>
            <a:noFill/>
          </a:ln>
        </p:spPr>
        <p:txBody>
          <a:bodyPr spcFirstLastPara="1" wrap="square" lIns="68569" tIns="34275" rIns="68569" bIns="34275" anchor="t" anchorCtr="0">
            <a:normAutofit fontScale="92500" lnSpcReduction="20000"/>
          </a:bodyPr>
          <a:lstStyle/>
          <a:p>
            <a:pPr marL="342900" indent="-266700">
              <a:spcBef>
                <a:spcPts val="750"/>
              </a:spcBef>
              <a:buSzPts val="2000"/>
            </a:pPr>
            <a:r>
              <a:rPr lang="en-US" dirty="0"/>
              <a:t>HSCRC will be scheduling a Payment Model Workgroup for October to review proposed changes to the CDS-A policy</a:t>
            </a:r>
          </a:p>
          <a:p>
            <a:pPr lvl="1" indent="-266700">
              <a:spcBef>
                <a:spcPts val="750"/>
              </a:spcBef>
              <a:buClr>
                <a:schemeClr val="dk1"/>
              </a:buClr>
              <a:buSzPts val="2000"/>
            </a:pPr>
            <a:r>
              <a:rPr lang="en-US" dirty="0"/>
              <a:t>Replacing current policy, that blends cost-based reimbursement with an inflation factor, with a pure cost-based reimbursement policy.  Current policy has provided appropriate funding to date, but:</a:t>
            </a:r>
          </a:p>
          <a:p>
            <a:pPr lvl="3" indent="-266700">
              <a:spcBef>
                <a:spcPts val="750"/>
              </a:spcBef>
              <a:buClr>
                <a:schemeClr val="dk1"/>
              </a:buClr>
              <a:buSzPts val="2000"/>
            </a:pPr>
            <a:r>
              <a:rPr lang="en-US" dirty="0"/>
              <a:t>the reimbursement implementation is complex </a:t>
            </a:r>
          </a:p>
          <a:p>
            <a:pPr lvl="3" indent="-266700">
              <a:spcBef>
                <a:spcPts val="750"/>
              </a:spcBef>
              <a:buClr>
                <a:schemeClr val="dk1"/>
              </a:buClr>
              <a:buSzPts val="2000"/>
            </a:pPr>
            <a:r>
              <a:rPr lang="en-US" dirty="0"/>
              <a:t>as drug growth concentrates at the high end of the clinical spectrum, funding and spending are becoming misaligned between hospitals.</a:t>
            </a:r>
          </a:p>
          <a:p>
            <a:pPr lvl="1" indent="-266700">
              <a:spcBef>
                <a:spcPts val="750"/>
              </a:spcBef>
              <a:buClr>
                <a:schemeClr val="dk1"/>
              </a:buClr>
              <a:buSzPts val="2000"/>
            </a:pPr>
            <a:r>
              <a:rPr lang="en-US" dirty="0"/>
              <a:t>Also proposing to provide a July 1 estimated funding and then use the January 1 adjustment to settle to the final post-audit amount.  Will not change the total funding but will smooth out the adjustment during the year.</a:t>
            </a:r>
          </a:p>
          <a:p>
            <a:pPr lvl="1" indent="-266700">
              <a:spcBef>
                <a:spcPts val="750"/>
              </a:spcBef>
              <a:buClr>
                <a:schemeClr val="dk1"/>
              </a:buClr>
              <a:buSzPts val="2000"/>
            </a:pPr>
            <a:r>
              <a:rPr lang="en-US" dirty="0"/>
              <a:t>Policy changes will relate entirely to the way the CDS-A adjustments are implemented in rates, it will not change the audit process, which will continue </a:t>
            </a:r>
            <a:r>
              <a:rPr lang="en-US"/>
              <a:t>as is.</a:t>
            </a:r>
            <a:endParaRPr lang="en-US" dirty="0"/>
          </a:p>
          <a:p>
            <a:pPr lvl="1" indent="-266700">
              <a:spcBef>
                <a:spcPts val="750"/>
              </a:spcBef>
              <a:buClr>
                <a:schemeClr val="dk1"/>
              </a:buClr>
              <a:buSzPts val="2000"/>
            </a:pPr>
            <a:r>
              <a:rPr lang="en-US" dirty="0"/>
              <a:t>Changes will be the focus of the next Payment Model Workgroup, ahead of a planned November Commission recommendation.</a:t>
            </a:r>
            <a:endParaRPr dirty="0"/>
          </a:p>
        </p:txBody>
      </p:sp>
      <p:sp>
        <p:nvSpPr>
          <p:cNvPr id="70" name="Google Shape;70;p17"/>
          <p:cNvSpPr txBox="1">
            <a:spLocks noGrp="1"/>
          </p:cNvSpPr>
          <p:nvPr>
            <p:ph type="sldNum" idx="12"/>
          </p:nvPr>
        </p:nvSpPr>
        <p:spPr>
          <a:xfrm>
            <a:off x="8634412" y="4660106"/>
            <a:ext cx="433388" cy="273844"/>
          </a:xfrm>
          <a:prstGeom prst="rect">
            <a:avLst/>
          </a:prstGeom>
          <a:noFill/>
          <a:ln>
            <a:noFill/>
          </a:ln>
        </p:spPr>
        <p:txBody>
          <a:bodyPr spcFirstLastPara="1" wrap="square" lIns="68569" tIns="34275" rIns="68569" bIns="34275" anchor="ctr" anchorCtr="0">
            <a:noAutofit/>
          </a:bodyPr>
          <a:lstStyle/>
          <a:p>
            <a:pPr>
              <a:buSzPts val="1600"/>
            </a:pPr>
            <a:fld id="{00000000-1234-1234-1234-123412341234}" type="slidenum">
              <a:rPr lang="en-US"/>
              <a:pPr>
                <a:buSzPts val="1600"/>
              </a:pPr>
              <a:t>36</a:t>
            </a:fld>
            <a:endParaRPr/>
          </a:p>
        </p:txBody>
      </p:sp>
      <p:sp>
        <p:nvSpPr>
          <p:cNvPr id="71" name="Google Shape;71;p17"/>
          <p:cNvSpPr txBox="1">
            <a:spLocks noGrp="1"/>
          </p:cNvSpPr>
          <p:nvPr>
            <p:ph type="title"/>
          </p:nvPr>
        </p:nvSpPr>
        <p:spPr>
          <a:xfrm>
            <a:off x="729095" y="260890"/>
            <a:ext cx="7886700" cy="450628"/>
          </a:xfrm>
          <a:prstGeom prst="rect">
            <a:avLst/>
          </a:prstGeom>
          <a:noFill/>
          <a:ln>
            <a:noFill/>
          </a:ln>
        </p:spPr>
        <p:txBody>
          <a:bodyPr spcFirstLastPara="1" wrap="square" lIns="68569" tIns="34275" rIns="68569" bIns="34275" anchor="t" anchorCtr="0">
            <a:noAutofit/>
          </a:bodyPr>
          <a:lstStyle/>
          <a:p>
            <a:pPr>
              <a:buSzPts val="2800"/>
            </a:pPr>
            <a:r>
              <a:rPr lang="en-US" dirty="0"/>
              <a:t>Upcoming Review of CDS-A Policy</a:t>
            </a: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8"/>
          <p:cNvSpPr txBox="1">
            <a:spLocks noGrp="1"/>
          </p:cNvSpPr>
          <p:nvPr>
            <p:ph type="title"/>
          </p:nvPr>
        </p:nvSpPr>
        <p:spPr>
          <a:xfrm>
            <a:off x="729095" y="260890"/>
            <a:ext cx="7886700" cy="450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2100"/>
              <a:buNone/>
            </a:pPr>
            <a:r>
              <a:rPr lang="en"/>
              <a:t>Questions?</a:t>
            </a:r>
            <a:endParaRPr/>
          </a:p>
          <a:p>
            <a:pPr marL="0" lvl="0" indent="0" algn="l" rtl="0">
              <a:lnSpc>
                <a:spcPct val="100000"/>
              </a:lnSpc>
              <a:spcBef>
                <a:spcPts val="0"/>
              </a:spcBef>
              <a:spcAft>
                <a:spcPts val="0"/>
              </a:spcAft>
              <a:buSzPts val="2100"/>
              <a:buNone/>
            </a:pPr>
            <a:endParaRPr/>
          </a:p>
        </p:txBody>
      </p:sp>
      <p:pic>
        <p:nvPicPr>
          <p:cNvPr id="303" name="Google Shape;303;p18"/>
          <p:cNvPicPr preferRelativeResize="0"/>
          <p:nvPr/>
        </p:nvPicPr>
        <p:blipFill rotWithShape="1">
          <a:blip r:embed="rId3">
            <a:alphaModFix/>
          </a:blip>
          <a:srcRect/>
          <a:stretch/>
        </p:blipFill>
        <p:spPr>
          <a:xfrm>
            <a:off x="3044376" y="1149650"/>
            <a:ext cx="3416800" cy="33811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2ff9bd33285_0_4"/>
          <p:cNvSpPr txBox="1">
            <a:spLocks noGrp="1"/>
          </p:cNvSpPr>
          <p:nvPr>
            <p:ph type="title"/>
          </p:nvPr>
        </p:nvSpPr>
        <p:spPr>
          <a:xfrm>
            <a:off x="729095" y="260889"/>
            <a:ext cx="7886700" cy="6552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GBR Agreement Modernization	</a:t>
            </a:r>
            <a:endParaRPr/>
          </a:p>
        </p:txBody>
      </p:sp>
      <p:sp>
        <p:nvSpPr>
          <p:cNvPr id="99" name="Google Shape;99;g2ff9bd33285_0_4"/>
          <p:cNvSpPr txBox="1">
            <a:spLocks noGrp="1"/>
          </p:cNvSpPr>
          <p:nvPr>
            <p:ph type="body" idx="1"/>
          </p:nvPr>
        </p:nvSpPr>
        <p:spPr>
          <a:xfrm>
            <a:off x="728688" y="1020900"/>
            <a:ext cx="8159400" cy="3324300"/>
          </a:xfrm>
          <a:prstGeom prst="rect">
            <a:avLst/>
          </a:prstGeom>
        </p:spPr>
        <p:txBody>
          <a:bodyPr spcFirstLastPara="1" wrap="square" lIns="68575" tIns="34275" rIns="68575" bIns="34275" anchor="t" anchorCtr="0">
            <a:normAutofit/>
          </a:bodyPr>
          <a:lstStyle/>
          <a:p>
            <a:pPr marL="457200" lvl="0" indent="-323850" algn="l" rtl="0">
              <a:spcBef>
                <a:spcPts val="800"/>
              </a:spcBef>
              <a:spcAft>
                <a:spcPts val="0"/>
              </a:spcAft>
              <a:buSzPts val="1500"/>
              <a:buChar char="•"/>
            </a:pPr>
            <a:r>
              <a:rPr lang="en"/>
              <a:t>Staff intend to modernize the GBR Agreements prior to AHEAD implementation</a:t>
            </a:r>
            <a:endParaRPr/>
          </a:p>
          <a:p>
            <a:pPr marL="914400" lvl="1" indent="-317500" algn="l" rtl="0">
              <a:spcBef>
                <a:spcPts val="0"/>
              </a:spcBef>
              <a:spcAft>
                <a:spcPts val="0"/>
              </a:spcAft>
              <a:buSzPts val="1400"/>
              <a:buChar char="•"/>
            </a:pPr>
            <a:r>
              <a:rPr lang="en"/>
              <a:t>New Agreements effective July 1, 2025</a:t>
            </a:r>
            <a:endParaRPr/>
          </a:p>
          <a:p>
            <a:pPr marL="457200" lvl="0" indent="-323850" algn="l" rtl="0">
              <a:spcBef>
                <a:spcPts val="0"/>
              </a:spcBef>
              <a:spcAft>
                <a:spcPts val="0"/>
              </a:spcAft>
              <a:buSzPts val="1500"/>
              <a:buChar char="•"/>
            </a:pPr>
            <a:r>
              <a:rPr lang="en"/>
              <a:t>Updates include:</a:t>
            </a:r>
            <a:endParaRPr/>
          </a:p>
          <a:p>
            <a:pPr marL="914400" lvl="1" indent="-317500" algn="l" rtl="0">
              <a:spcBef>
                <a:spcPts val="0"/>
              </a:spcBef>
              <a:spcAft>
                <a:spcPts val="0"/>
              </a:spcAft>
              <a:buSzPts val="1400"/>
              <a:buChar char="•"/>
            </a:pPr>
            <a:r>
              <a:rPr lang="en"/>
              <a:t>Inclusion of Addendum language into main agreement</a:t>
            </a:r>
            <a:endParaRPr/>
          </a:p>
          <a:p>
            <a:pPr marL="914400" lvl="1" indent="-317500" algn="l" rtl="0">
              <a:spcBef>
                <a:spcPts val="0"/>
              </a:spcBef>
              <a:spcAft>
                <a:spcPts val="0"/>
              </a:spcAft>
              <a:buSzPts val="1400"/>
              <a:buChar char="•"/>
            </a:pPr>
            <a:r>
              <a:rPr lang="en"/>
              <a:t>Updated Compliance terms to incorporate drug and supply compliance as hospitals are currently monitored </a:t>
            </a:r>
            <a:endParaRPr/>
          </a:p>
          <a:p>
            <a:pPr marL="914400" lvl="1" indent="-317500" algn="l" rtl="0">
              <a:spcBef>
                <a:spcPts val="0"/>
              </a:spcBef>
              <a:spcAft>
                <a:spcPts val="0"/>
              </a:spcAft>
              <a:buSzPts val="1400"/>
              <a:buChar char="•"/>
            </a:pPr>
            <a:r>
              <a:rPr lang="en"/>
              <a:t>Remove outdated model references</a:t>
            </a:r>
            <a:endParaRPr/>
          </a:p>
          <a:p>
            <a:pPr marL="914400" lvl="1" indent="-317500" algn="l" rtl="0">
              <a:spcBef>
                <a:spcPts val="0"/>
              </a:spcBef>
              <a:spcAft>
                <a:spcPts val="0"/>
              </a:spcAft>
              <a:buSzPts val="1400"/>
              <a:buChar char="•"/>
            </a:pPr>
            <a:r>
              <a:rPr lang="en"/>
              <a:t>Language enhancements or exclusions as necessary</a:t>
            </a:r>
            <a:endParaRPr/>
          </a:p>
          <a:p>
            <a:pPr marL="914400" lvl="1" indent="-317500" algn="l" rtl="0">
              <a:spcBef>
                <a:spcPts val="0"/>
              </a:spcBef>
              <a:spcAft>
                <a:spcPts val="0"/>
              </a:spcAft>
              <a:buSzPts val="1400"/>
              <a:buChar char="•"/>
            </a:pPr>
            <a:r>
              <a:rPr lang="en"/>
              <a:t>Mergers and acquisitions for new systems</a:t>
            </a:r>
            <a:endParaRPr/>
          </a:p>
          <a:p>
            <a:pPr marL="457200" lvl="0" indent="-323850" algn="l" rtl="0">
              <a:spcBef>
                <a:spcPts val="0"/>
              </a:spcBef>
              <a:spcAft>
                <a:spcPts val="0"/>
              </a:spcAft>
              <a:buSzPts val="1500"/>
              <a:buChar char="•"/>
            </a:pPr>
            <a:r>
              <a:rPr lang="en"/>
              <a:t>Timeline will be communicated via the Payment Model distribution list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300003609f8_0_0"/>
          <p:cNvSpPr txBox="1">
            <a:spLocks noGrp="1"/>
          </p:cNvSpPr>
          <p:nvPr>
            <p:ph type="title"/>
          </p:nvPr>
        </p:nvSpPr>
        <p:spPr>
          <a:xfrm>
            <a:off x="729095" y="1376316"/>
            <a:ext cx="7886700" cy="2958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r>
              <a:rPr lang="en"/>
              <a:t>Volume Subgroup Update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2c9f4c84772_0_11"/>
          <p:cNvSpPr txBox="1">
            <a:spLocks noGrp="1"/>
          </p:cNvSpPr>
          <p:nvPr>
            <p:ph type="title"/>
          </p:nvPr>
        </p:nvSpPr>
        <p:spPr>
          <a:xfrm>
            <a:off x="729095" y="197714"/>
            <a:ext cx="7886700" cy="6552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2100"/>
              <a:buNone/>
            </a:pPr>
            <a:r>
              <a:rPr lang="en"/>
              <a:t>Revised Timeline for CY 2024 Volume Workgroup</a:t>
            </a:r>
            <a:endParaRPr b="1"/>
          </a:p>
          <a:p>
            <a:pPr marL="0" lvl="0" indent="0" algn="l" rtl="0">
              <a:lnSpc>
                <a:spcPct val="100000"/>
              </a:lnSpc>
              <a:spcBef>
                <a:spcPts val="0"/>
              </a:spcBef>
              <a:spcAft>
                <a:spcPts val="0"/>
              </a:spcAft>
              <a:buSzPts val="2100"/>
              <a:buNone/>
            </a:pPr>
            <a:endParaRPr/>
          </a:p>
        </p:txBody>
      </p:sp>
      <p:sp>
        <p:nvSpPr>
          <p:cNvPr id="110" name="Google Shape;110;g2c9f4c84772_0_11"/>
          <p:cNvSpPr txBox="1"/>
          <p:nvPr/>
        </p:nvSpPr>
        <p:spPr>
          <a:xfrm>
            <a:off x="103419" y="4496999"/>
            <a:ext cx="69270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400" b="0" i="0" u="none" strike="noStrike" cap="none">
                <a:solidFill>
                  <a:srgbClr val="000000"/>
                </a:solidFill>
                <a:latin typeface="Arial"/>
                <a:ea typeface="Arial"/>
                <a:cs typeface="Arial"/>
                <a:sym typeface="Arial"/>
              </a:rPr>
              <a:t>Due to data delays as well as requests for Repatriation and VCF Analyses, staff extended the timeline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111" name="Google Shape;111;g2c9f4c84772_0_11"/>
          <p:cNvPicPr preferRelativeResize="0"/>
          <p:nvPr/>
        </p:nvPicPr>
        <p:blipFill rotWithShape="1">
          <a:blip r:embed="rId3">
            <a:alphaModFix/>
          </a:blip>
          <a:srcRect t="12471" b="10451"/>
          <a:stretch/>
        </p:blipFill>
        <p:spPr>
          <a:xfrm>
            <a:off x="396850" y="745525"/>
            <a:ext cx="8292825" cy="35951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2f0b4c1c4d7_0_0"/>
          <p:cNvSpPr txBox="1">
            <a:spLocks noGrp="1"/>
          </p:cNvSpPr>
          <p:nvPr>
            <p:ph type="title"/>
          </p:nvPr>
        </p:nvSpPr>
        <p:spPr>
          <a:xfrm>
            <a:off x="729095" y="197714"/>
            <a:ext cx="7886700" cy="6552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2100"/>
              <a:buNone/>
            </a:pPr>
            <a:r>
              <a:rPr lang="en"/>
              <a:t>Global Budget Volume Policy Background</a:t>
            </a:r>
            <a:endParaRPr/>
          </a:p>
          <a:p>
            <a:pPr marL="0" lvl="0" indent="0" algn="l" rtl="0">
              <a:lnSpc>
                <a:spcPct val="100000"/>
              </a:lnSpc>
              <a:spcBef>
                <a:spcPts val="0"/>
              </a:spcBef>
              <a:spcAft>
                <a:spcPts val="0"/>
              </a:spcAft>
              <a:buSzPts val="2100"/>
              <a:buNone/>
            </a:pPr>
            <a:endParaRPr/>
          </a:p>
        </p:txBody>
      </p:sp>
      <p:sp>
        <p:nvSpPr>
          <p:cNvPr id="117" name="Google Shape;117;g2f0b4c1c4d7_0_0"/>
          <p:cNvSpPr txBox="1">
            <a:spLocks noGrp="1"/>
          </p:cNvSpPr>
          <p:nvPr>
            <p:ph type="body" idx="1"/>
          </p:nvPr>
        </p:nvSpPr>
        <p:spPr>
          <a:xfrm>
            <a:off x="106100" y="593674"/>
            <a:ext cx="8931900" cy="3767400"/>
          </a:xfrm>
          <a:prstGeom prst="rect">
            <a:avLst/>
          </a:prstGeom>
          <a:noFill/>
          <a:ln>
            <a:noFill/>
          </a:ln>
        </p:spPr>
        <p:txBody>
          <a:bodyPr spcFirstLastPara="1" wrap="square" lIns="68575" tIns="34275" rIns="68575" bIns="34275" anchor="t" anchorCtr="0">
            <a:normAutofit/>
          </a:bodyPr>
          <a:lstStyle/>
          <a:p>
            <a:pPr marL="457200" lvl="0" indent="-317500" algn="l" rtl="0">
              <a:lnSpc>
                <a:spcPct val="94000"/>
              </a:lnSpc>
              <a:spcBef>
                <a:spcPts val="0"/>
              </a:spcBef>
              <a:spcAft>
                <a:spcPts val="0"/>
              </a:spcAft>
              <a:buSzPts val="1400"/>
              <a:buChar char="•"/>
            </a:pPr>
            <a:r>
              <a:rPr lang="en" sz="1400"/>
              <a:t>The HSCRC adjusts global budgets for anticipated changes in demographics/volume patterns and observed shifts in the market </a:t>
            </a:r>
            <a:endParaRPr sz="1400"/>
          </a:p>
          <a:p>
            <a:pPr marL="457200" lvl="0" indent="-317500" algn="l" rtl="0">
              <a:lnSpc>
                <a:spcPct val="94000"/>
              </a:lnSpc>
              <a:spcBef>
                <a:spcPts val="0"/>
              </a:spcBef>
              <a:spcAft>
                <a:spcPts val="0"/>
              </a:spcAft>
              <a:buSzPts val="1400"/>
              <a:buChar char="•"/>
            </a:pPr>
            <a:r>
              <a:rPr lang="en" sz="1400"/>
              <a:t>To that end, the Commission implements the following volume adjustments:</a:t>
            </a:r>
            <a:endParaRPr sz="1400"/>
          </a:p>
          <a:p>
            <a:pPr marL="1041400" lvl="2" indent="0" algn="l" rtl="0">
              <a:lnSpc>
                <a:spcPct val="94000"/>
              </a:lnSpc>
              <a:spcBef>
                <a:spcPts val="0"/>
              </a:spcBef>
              <a:spcAft>
                <a:spcPts val="0"/>
              </a:spcAft>
              <a:buSzPts val="1600"/>
              <a:buNone/>
            </a:pPr>
            <a:endParaRPr sz="1300"/>
          </a:p>
          <a:p>
            <a:pPr marL="914400" lvl="1" indent="-228600" algn="l" rtl="0">
              <a:lnSpc>
                <a:spcPct val="94000"/>
              </a:lnSpc>
              <a:spcBef>
                <a:spcPts val="0"/>
              </a:spcBef>
              <a:spcAft>
                <a:spcPts val="0"/>
              </a:spcAft>
              <a:buSzPts val="1600"/>
              <a:buNone/>
            </a:pPr>
            <a:endParaRPr sz="1600"/>
          </a:p>
        </p:txBody>
      </p:sp>
      <p:graphicFrame>
        <p:nvGraphicFramePr>
          <p:cNvPr id="118" name="Google Shape;118;g2f0b4c1c4d7_0_0"/>
          <p:cNvGraphicFramePr/>
          <p:nvPr/>
        </p:nvGraphicFramePr>
        <p:xfrm>
          <a:off x="168949" y="1329975"/>
          <a:ext cx="3000000" cy="3000000"/>
        </p:xfrm>
        <a:graphic>
          <a:graphicData uri="http://schemas.openxmlformats.org/drawingml/2006/table">
            <a:tbl>
              <a:tblPr firstRow="1" bandRow="1">
                <a:noFill/>
                <a:tableStyleId>{E3D51B5A-505B-4148-9F08-F7057C3A715D}</a:tableStyleId>
              </a:tblPr>
              <a:tblGrid>
                <a:gridCol w="1047975">
                  <a:extLst>
                    <a:ext uri="{9D8B030D-6E8A-4147-A177-3AD203B41FA5}">
                      <a16:colId xmlns:a16="http://schemas.microsoft.com/office/drawing/2014/main" val="20000"/>
                    </a:ext>
                  </a:extLst>
                </a:gridCol>
                <a:gridCol w="820050">
                  <a:extLst>
                    <a:ext uri="{9D8B030D-6E8A-4147-A177-3AD203B41FA5}">
                      <a16:colId xmlns:a16="http://schemas.microsoft.com/office/drawing/2014/main" val="20001"/>
                    </a:ext>
                  </a:extLst>
                </a:gridCol>
                <a:gridCol w="564050">
                  <a:extLst>
                    <a:ext uri="{9D8B030D-6E8A-4147-A177-3AD203B41FA5}">
                      <a16:colId xmlns:a16="http://schemas.microsoft.com/office/drawing/2014/main" val="20002"/>
                    </a:ext>
                  </a:extLst>
                </a:gridCol>
                <a:gridCol w="4437800">
                  <a:extLst>
                    <a:ext uri="{9D8B030D-6E8A-4147-A177-3AD203B41FA5}">
                      <a16:colId xmlns:a16="http://schemas.microsoft.com/office/drawing/2014/main" val="20003"/>
                    </a:ext>
                  </a:extLst>
                </a:gridCol>
                <a:gridCol w="1936250">
                  <a:extLst>
                    <a:ext uri="{9D8B030D-6E8A-4147-A177-3AD203B41FA5}">
                      <a16:colId xmlns:a16="http://schemas.microsoft.com/office/drawing/2014/main" val="20004"/>
                    </a:ext>
                  </a:extLst>
                </a:gridCol>
              </a:tblGrid>
              <a:tr h="367825">
                <a:tc>
                  <a:txBody>
                    <a:bodyPr/>
                    <a:lstStyle/>
                    <a:p>
                      <a:pPr marL="0" marR="0" lvl="0" indent="0" algn="ctr" rtl="0">
                        <a:lnSpc>
                          <a:spcPct val="100000"/>
                        </a:lnSpc>
                        <a:spcBef>
                          <a:spcPts val="0"/>
                        </a:spcBef>
                        <a:spcAft>
                          <a:spcPts val="0"/>
                        </a:spcAft>
                        <a:buClr>
                          <a:srgbClr val="000000"/>
                        </a:buClr>
                        <a:buSzPts val="1000"/>
                        <a:buFont typeface="Arial"/>
                        <a:buNone/>
                      </a:pPr>
                      <a:r>
                        <a:rPr lang="en" sz="1000" u="none" strike="noStrike" cap="none"/>
                        <a:t>Volume Adjustment</a:t>
                      </a:r>
                      <a:endParaRPr sz="10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000"/>
                        <a:buFont typeface="Arial"/>
                        <a:buNone/>
                      </a:pPr>
                      <a:r>
                        <a:rPr lang="en" sz="1000" u="none" strike="noStrike" cap="none"/>
                        <a:t>Approved Policy</a:t>
                      </a:r>
                      <a:endParaRPr sz="10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000"/>
                        <a:buFont typeface="Arial"/>
                        <a:buNone/>
                      </a:pPr>
                      <a:r>
                        <a:rPr lang="en" sz="1000" u="none" strike="noStrike" cap="none"/>
                        <a:t>Stand Alone</a:t>
                      </a:r>
                      <a:endParaRPr sz="10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000"/>
                        <a:buFont typeface="Arial"/>
                        <a:buNone/>
                      </a:pPr>
                      <a:r>
                        <a:rPr lang="en" sz="1000" u="none" strike="noStrike" cap="none"/>
                        <a:t>Purpose</a:t>
                      </a:r>
                      <a:endParaRPr sz="10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000"/>
                        <a:buFont typeface="Arial"/>
                        <a:buNone/>
                      </a:pPr>
                      <a:r>
                        <a:rPr lang="en" sz="1000" u="none" strike="noStrike" cap="none"/>
                        <a:t>Comment</a:t>
                      </a:r>
                      <a:endParaRPr sz="1000" u="none" strike="noStrike" cap="none"/>
                    </a:p>
                  </a:txBody>
                  <a:tcPr marL="91450" marR="91450" marT="45725" marB="45725"/>
                </a:tc>
                <a:extLst>
                  <a:ext uri="{0D108BD9-81ED-4DB2-BD59-A6C34878D82A}">
                    <a16:rowId xmlns:a16="http://schemas.microsoft.com/office/drawing/2014/main" val="10000"/>
                  </a:ext>
                </a:extLst>
              </a:tr>
              <a:tr h="367825">
                <a:tc>
                  <a:txBody>
                    <a:bodyPr/>
                    <a:lstStyle/>
                    <a:p>
                      <a:pPr marL="0" marR="0" lvl="0" indent="0" algn="l" rtl="0">
                        <a:lnSpc>
                          <a:spcPct val="100000"/>
                        </a:lnSpc>
                        <a:spcBef>
                          <a:spcPts val="0"/>
                        </a:spcBef>
                        <a:spcAft>
                          <a:spcPts val="0"/>
                        </a:spcAft>
                        <a:buClr>
                          <a:srgbClr val="000000"/>
                        </a:buClr>
                        <a:buSzPts val="1000"/>
                        <a:buFont typeface="Arial"/>
                        <a:buNone/>
                      </a:pPr>
                      <a:r>
                        <a:rPr lang="en" sz="1000" b="0" u="none" strike="noStrike" cap="none"/>
                        <a:t>Demographic Adjustment </a:t>
                      </a:r>
                      <a:endParaRPr sz="1000" b="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000"/>
                        <a:buFont typeface="Arial"/>
                        <a:buNone/>
                      </a:pPr>
                      <a:r>
                        <a:rPr lang="en" sz="1000" b="0" u="none" strike="noStrike" cap="none"/>
                        <a:t>X</a:t>
                      </a:r>
                      <a:endParaRPr sz="10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endParaRPr sz="1000" b="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t>Annual age adjusted population funding for in-state use rate growth</a:t>
                      </a:r>
                      <a:endParaRPr sz="1000" b="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p>
                  </a:txBody>
                  <a:tcPr marL="91450" marR="91450" marT="45725" marB="45725"/>
                </a:tc>
                <a:extLst>
                  <a:ext uri="{0D108BD9-81ED-4DB2-BD59-A6C34878D82A}">
                    <a16:rowId xmlns:a16="http://schemas.microsoft.com/office/drawing/2014/main" val="10001"/>
                  </a:ext>
                </a:extLst>
              </a:tr>
              <a:tr h="322875">
                <a:tc>
                  <a:txBody>
                    <a:bodyPr/>
                    <a:lstStyle/>
                    <a:p>
                      <a:pPr marL="0" marR="0" lvl="0" indent="0" algn="l" rtl="0">
                        <a:lnSpc>
                          <a:spcPct val="100000"/>
                        </a:lnSpc>
                        <a:spcBef>
                          <a:spcPts val="0"/>
                        </a:spcBef>
                        <a:spcAft>
                          <a:spcPts val="0"/>
                        </a:spcAft>
                        <a:buClr>
                          <a:srgbClr val="000000"/>
                        </a:buClr>
                        <a:buSzPts val="1000"/>
                        <a:buFont typeface="Arial"/>
                        <a:buNone/>
                      </a:pPr>
                      <a:r>
                        <a:rPr lang="en" sz="1000" b="0" u="none" strike="noStrike" cap="none"/>
                        <a:t>Marketshift</a:t>
                      </a:r>
                      <a:endParaRPr sz="1000" b="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000"/>
                        <a:buFont typeface="Arial"/>
                        <a:buNone/>
                      </a:pPr>
                      <a:r>
                        <a:rPr lang="en" sz="1000" b="0" u="none" strike="noStrike" cap="none"/>
                        <a:t>X</a:t>
                      </a:r>
                      <a:endParaRPr sz="10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endParaRPr sz="1000" b="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en" sz="1000" b="0" u="none" strike="noStrike" cap="none"/>
                        <a:t>Semi-annual adjustments for regulated market shifts (zero sum)</a:t>
                      </a:r>
                      <a:endParaRPr sz="10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endParaRPr sz="1000" b="0" u="none" strike="noStrike" cap="none"/>
                    </a:p>
                  </a:txBody>
                  <a:tcPr marL="91450" marR="91450" marT="45725" marB="45725"/>
                </a:tc>
                <a:extLst>
                  <a:ext uri="{0D108BD9-81ED-4DB2-BD59-A6C34878D82A}">
                    <a16:rowId xmlns:a16="http://schemas.microsoft.com/office/drawing/2014/main" val="10002"/>
                  </a:ext>
                </a:extLst>
              </a:tr>
              <a:tr h="322875">
                <a:tc>
                  <a:txBody>
                    <a:bodyPr/>
                    <a:lstStyle/>
                    <a:p>
                      <a:pPr marL="0" marR="0" lvl="0" indent="0" algn="l" rtl="0">
                        <a:lnSpc>
                          <a:spcPct val="100000"/>
                        </a:lnSpc>
                        <a:spcBef>
                          <a:spcPts val="0"/>
                        </a:spcBef>
                        <a:spcAft>
                          <a:spcPts val="0"/>
                        </a:spcAft>
                        <a:buClr>
                          <a:srgbClr val="000000"/>
                        </a:buClr>
                        <a:buSzPts val="1000"/>
                        <a:buFont typeface="Arial"/>
                        <a:buNone/>
                      </a:pPr>
                      <a:r>
                        <a:rPr lang="en" sz="1000" b="0" u="none" strike="noStrike" cap="none"/>
                        <a:t>Out-of-State</a:t>
                      </a:r>
                      <a:endParaRPr sz="10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000"/>
                        <a:buFont typeface="Arial"/>
                        <a:buNone/>
                      </a:pPr>
                      <a:endParaRPr sz="1000" b="0" u="none" strike="noStrike" cap="none"/>
                    </a:p>
                  </a:txBody>
                  <a:tcPr marL="91450" marR="91450" marT="45725" marB="45725"/>
                </a:tc>
                <a:tc>
                  <a:txBody>
                    <a:bodyPr/>
                    <a:lstStyle/>
                    <a:p>
                      <a:pPr marL="0" lvl="0" indent="0" algn="ctr" rtl="0">
                        <a:spcBef>
                          <a:spcPts val="0"/>
                        </a:spcBef>
                        <a:spcAft>
                          <a:spcPts val="0"/>
                        </a:spcAft>
                        <a:buClr>
                          <a:srgbClr val="000000"/>
                        </a:buClr>
                        <a:buSzPts val="1000"/>
                        <a:buFont typeface="Arial"/>
                        <a:buNone/>
                      </a:pPr>
                      <a:r>
                        <a:rPr lang="en" sz="1000"/>
                        <a:t>X</a:t>
                      </a:r>
                      <a:endParaRPr sz="1000" b="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en" sz="1000" b="0" u="none" strike="noStrike" cap="none"/>
                        <a:t>A</a:t>
                      </a:r>
                      <a:r>
                        <a:rPr lang="en" sz="1000" u="none" strike="noStrike" cap="none"/>
                        <a:t>nnual </a:t>
                      </a:r>
                      <a:r>
                        <a:rPr lang="en" sz="1000" b="0" u="none" strike="noStrike" cap="none"/>
                        <a:t>adjustments for material changes to out-of-state volumes</a:t>
                      </a:r>
                      <a:endParaRPr sz="10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t>Due to WG will use ECMADS</a:t>
                      </a:r>
                      <a:endParaRPr sz="1000" u="none" strike="noStrike" cap="none"/>
                    </a:p>
                  </a:txBody>
                  <a:tcPr marL="91450" marR="91450" marT="45725" marB="45725"/>
                </a:tc>
                <a:extLst>
                  <a:ext uri="{0D108BD9-81ED-4DB2-BD59-A6C34878D82A}">
                    <a16:rowId xmlns:a16="http://schemas.microsoft.com/office/drawing/2014/main" val="10003"/>
                  </a:ext>
                </a:extLst>
              </a:tr>
              <a:tr h="322875">
                <a:tc>
                  <a:txBody>
                    <a:bodyPr/>
                    <a:lstStyle/>
                    <a:p>
                      <a:pPr marL="0" marR="0" lvl="0" indent="0" algn="l" rtl="0">
                        <a:lnSpc>
                          <a:spcPct val="100000"/>
                        </a:lnSpc>
                        <a:spcBef>
                          <a:spcPts val="0"/>
                        </a:spcBef>
                        <a:spcAft>
                          <a:spcPts val="0"/>
                        </a:spcAft>
                        <a:buClr>
                          <a:srgbClr val="000000"/>
                        </a:buClr>
                        <a:buSzPts val="1000"/>
                        <a:buFont typeface="Arial"/>
                        <a:buNone/>
                      </a:pPr>
                      <a:r>
                        <a:rPr lang="en" sz="1000" b="0" u="none" strike="noStrike" cap="none"/>
                        <a:t>Deregulation</a:t>
                      </a:r>
                      <a:endParaRPr sz="10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000"/>
                        <a:buFont typeface="Arial"/>
                        <a:buNone/>
                      </a:pPr>
                      <a:endParaRPr sz="1000" b="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endParaRPr sz="1000" b="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 sz="1000" b="0" u="none" strike="noStrike" cap="none"/>
                        <a:t>As needed reductions for observed shifts to unregulated settings</a:t>
                      </a:r>
                      <a:endParaRPr sz="10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t>Delayed due to WG concerns</a:t>
                      </a:r>
                      <a:endParaRPr sz="1000" u="none" strike="noStrike" cap="none"/>
                    </a:p>
                  </a:txBody>
                  <a:tcPr marL="91450" marR="91450" marT="45725" marB="45725"/>
                </a:tc>
                <a:extLst>
                  <a:ext uri="{0D108BD9-81ED-4DB2-BD59-A6C34878D82A}">
                    <a16:rowId xmlns:a16="http://schemas.microsoft.com/office/drawing/2014/main" val="10004"/>
                  </a:ext>
                </a:extLst>
              </a:tr>
              <a:tr h="322875">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t>Repatriation</a:t>
                      </a:r>
                      <a:endParaRPr sz="1000" b="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000"/>
                        <a:buFont typeface="Arial"/>
                        <a:buNone/>
                      </a:pPr>
                      <a:endParaRPr sz="1000" b="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endParaRPr sz="1000" b="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t>As needed adjustments for cross state border hospital shifts</a:t>
                      </a:r>
                      <a:endParaRPr sz="1000" b="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t>New methodology requested by WG</a:t>
                      </a:r>
                      <a:endParaRPr sz="1000" u="none" strike="noStrike" cap="none"/>
                    </a:p>
                  </a:txBody>
                  <a:tcPr marL="91450" marR="91450" marT="45725" marB="45725"/>
                </a:tc>
                <a:extLst>
                  <a:ext uri="{0D108BD9-81ED-4DB2-BD59-A6C34878D82A}">
                    <a16:rowId xmlns:a16="http://schemas.microsoft.com/office/drawing/2014/main" val="10005"/>
                  </a:ext>
                </a:extLst>
              </a:tr>
              <a:tr h="447075">
                <a:tc>
                  <a:txBody>
                    <a:bodyPr/>
                    <a:lstStyle/>
                    <a:p>
                      <a:pPr marL="0" marR="0" lvl="0" indent="0" algn="l" rtl="0">
                        <a:lnSpc>
                          <a:spcPct val="100000"/>
                        </a:lnSpc>
                        <a:spcBef>
                          <a:spcPts val="0"/>
                        </a:spcBef>
                        <a:spcAft>
                          <a:spcPts val="0"/>
                        </a:spcAft>
                        <a:buClr>
                          <a:srgbClr val="000000"/>
                        </a:buClr>
                        <a:buSzPts val="1000"/>
                        <a:buFont typeface="Arial"/>
                        <a:buNone/>
                      </a:pPr>
                      <a:r>
                        <a:rPr lang="en" sz="1000" b="0" u="none" strike="noStrike" cap="none"/>
                        <a:t>Complexity and Innovation</a:t>
                      </a:r>
                      <a:endParaRPr sz="10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000"/>
                        <a:buFont typeface="Arial"/>
                        <a:buNone/>
                      </a:pPr>
                      <a:r>
                        <a:rPr lang="en" sz="1000" b="0" u="none" strike="noStrike" cap="none"/>
                        <a:t>X</a:t>
                      </a:r>
                      <a:endParaRPr sz="10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000"/>
                        <a:buFont typeface="Arial"/>
                        <a:buNone/>
                      </a:pPr>
                      <a:r>
                        <a:rPr lang="en" sz="1000" b="0" u="none" strike="noStrike" cap="none"/>
                        <a:t>X</a:t>
                      </a:r>
                      <a:endParaRPr sz="10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en" sz="1000" b="0" u="none" strike="noStrike" cap="none"/>
                        <a:t>Prospective funding to Academic Medical Centers for growth in unique </a:t>
                      </a:r>
                      <a:r>
                        <a:rPr lang="en" sz="1000" u="none" strike="noStrike" cap="none"/>
                        <a:t>quaternary</a:t>
                      </a:r>
                      <a:r>
                        <a:rPr lang="en" sz="1000" b="0" u="none" strike="noStrike" cap="none"/>
                        <a:t> services</a:t>
                      </a:r>
                      <a:endParaRPr sz="10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endParaRPr sz="1000" b="0" u="none" strike="noStrike" cap="none"/>
                    </a:p>
                  </a:txBody>
                  <a:tcPr marL="91450" marR="91450" marT="45725" marB="45725"/>
                </a:tc>
                <a:extLst>
                  <a:ext uri="{0D108BD9-81ED-4DB2-BD59-A6C34878D82A}">
                    <a16:rowId xmlns:a16="http://schemas.microsoft.com/office/drawing/2014/main" val="10006"/>
                  </a:ext>
                </a:extLst>
              </a:tr>
              <a:tr h="396150">
                <a:tc>
                  <a:txBody>
                    <a:bodyPr/>
                    <a:lstStyle/>
                    <a:p>
                      <a:pPr marL="0" marR="0" lvl="0" indent="0" algn="l" rtl="0">
                        <a:lnSpc>
                          <a:spcPct val="100000"/>
                        </a:lnSpc>
                        <a:spcBef>
                          <a:spcPts val="0"/>
                        </a:spcBef>
                        <a:spcAft>
                          <a:spcPts val="0"/>
                        </a:spcAft>
                        <a:buClr>
                          <a:srgbClr val="000000"/>
                        </a:buClr>
                        <a:buSzPts val="1100"/>
                        <a:buFont typeface="Arial"/>
                        <a:buNone/>
                      </a:pPr>
                      <a:r>
                        <a:rPr lang="en" sz="1100" b="0" u="none" strike="noStrike" cap="none"/>
                        <a:t>CDS-A</a:t>
                      </a:r>
                      <a:endParaRPr sz="11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100"/>
                        <a:buFont typeface="Arial"/>
                        <a:buNone/>
                      </a:pPr>
                      <a:r>
                        <a:rPr lang="en" sz="1100" b="0" u="none" strike="noStrike" cap="none"/>
                        <a:t>X</a:t>
                      </a:r>
                      <a:endParaRPr sz="11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100"/>
                        <a:buFont typeface="Arial"/>
                        <a:buNone/>
                      </a:pPr>
                      <a:r>
                        <a:rPr lang="en" sz="1100" b="0" u="none" strike="noStrike" cap="none"/>
                        <a:t>X</a:t>
                      </a:r>
                      <a:endParaRPr sz="11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Funding for changes in volume for select drugs (only volume variable methodology) </a:t>
                      </a:r>
                      <a:endParaRPr sz="1100" b="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91450" marR="91450" marT="45725" marB="45725"/>
                </a:tc>
                <a:extLst>
                  <a:ext uri="{0D108BD9-81ED-4DB2-BD59-A6C34878D82A}">
                    <a16:rowId xmlns:a16="http://schemas.microsoft.com/office/drawing/2014/main" val="10007"/>
                  </a:ext>
                </a:extLst>
              </a:tr>
            </a:tbl>
          </a:graphicData>
        </a:graphic>
      </p:graphicFrame>
      <p:sp>
        <p:nvSpPr>
          <p:cNvPr id="119" name="Google Shape;119;g2f0b4c1c4d7_0_0"/>
          <p:cNvSpPr txBox="1">
            <a:spLocks noGrp="1"/>
          </p:cNvSpPr>
          <p:nvPr>
            <p:ph type="body" idx="1"/>
          </p:nvPr>
        </p:nvSpPr>
        <p:spPr>
          <a:xfrm>
            <a:off x="29613" y="4409700"/>
            <a:ext cx="8931900" cy="785100"/>
          </a:xfrm>
          <a:prstGeom prst="rect">
            <a:avLst/>
          </a:prstGeom>
          <a:noFill/>
          <a:ln>
            <a:noFill/>
          </a:ln>
        </p:spPr>
        <p:txBody>
          <a:bodyPr spcFirstLastPara="1" wrap="square" lIns="68575" tIns="34275" rIns="68575" bIns="34275" anchor="t" anchorCtr="0">
            <a:normAutofit/>
          </a:bodyPr>
          <a:lstStyle/>
          <a:p>
            <a:pPr marL="457200" lvl="0" indent="-304165" algn="l" rtl="0">
              <a:lnSpc>
                <a:spcPct val="94000"/>
              </a:lnSpc>
              <a:spcBef>
                <a:spcPts val="0"/>
              </a:spcBef>
              <a:spcAft>
                <a:spcPts val="0"/>
              </a:spcAft>
              <a:buSzPct val="100000"/>
              <a:buChar char="•"/>
            </a:pPr>
            <a:r>
              <a:rPr lang="en" sz="1400"/>
              <a:t>Once the last remaining policies are established (with the Volume Scorecard), staff will reconsider with Commissioners any necessary modifications to volume policies.</a:t>
            </a:r>
            <a:endParaRPr sz="1400"/>
          </a:p>
          <a:p>
            <a:pPr marL="914400" lvl="1" indent="-304165" algn="l" rtl="0">
              <a:lnSpc>
                <a:spcPct val="94000"/>
              </a:lnSpc>
              <a:spcBef>
                <a:spcPts val="0"/>
              </a:spcBef>
              <a:spcAft>
                <a:spcPts val="0"/>
              </a:spcAft>
              <a:buSzPct val="100000"/>
              <a:buChar char="•"/>
            </a:pPr>
            <a:r>
              <a:rPr lang="en"/>
              <a:t>Ex: New service lines independent of population growth</a:t>
            </a:r>
            <a:endParaRPr/>
          </a:p>
          <a:p>
            <a:pPr marL="1041400" lvl="2" indent="0" algn="l" rtl="0">
              <a:lnSpc>
                <a:spcPct val="94000"/>
              </a:lnSpc>
              <a:spcBef>
                <a:spcPts val="0"/>
              </a:spcBef>
              <a:spcAft>
                <a:spcPts val="0"/>
              </a:spcAft>
              <a:buSzPct val="123076"/>
              <a:buNone/>
            </a:pPr>
            <a:endParaRPr sz="1300"/>
          </a:p>
          <a:p>
            <a:pPr marL="914400" lvl="1" indent="-228600" algn="l" rtl="0">
              <a:lnSpc>
                <a:spcPct val="94000"/>
              </a:lnSpc>
              <a:spcBef>
                <a:spcPts val="0"/>
              </a:spcBef>
              <a:spcAft>
                <a:spcPts val="0"/>
              </a:spcAft>
              <a:buSzPct val="100000"/>
              <a:buNone/>
            </a:pPr>
            <a:endParaRPr sz="1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2fea1a33159_0_0"/>
          <p:cNvSpPr txBox="1">
            <a:spLocks noGrp="1"/>
          </p:cNvSpPr>
          <p:nvPr>
            <p:ph type="title"/>
          </p:nvPr>
        </p:nvSpPr>
        <p:spPr>
          <a:xfrm>
            <a:off x="729095" y="197714"/>
            <a:ext cx="7886700" cy="6552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2100"/>
              <a:buNone/>
            </a:pPr>
            <a:r>
              <a:rPr lang="en"/>
              <a:t>New Volume Policies Overview Example</a:t>
            </a:r>
            <a:endParaRPr/>
          </a:p>
        </p:txBody>
      </p:sp>
      <p:sp>
        <p:nvSpPr>
          <p:cNvPr id="125" name="Google Shape;125;g2fea1a33159_0_0"/>
          <p:cNvSpPr txBox="1">
            <a:spLocks noGrp="1"/>
          </p:cNvSpPr>
          <p:nvPr>
            <p:ph type="body" idx="1"/>
          </p:nvPr>
        </p:nvSpPr>
        <p:spPr>
          <a:xfrm>
            <a:off x="-12" y="542874"/>
            <a:ext cx="8743800" cy="4352100"/>
          </a:xfrm>
          <a:prstGeom prst="rect">
            <a:avLst/>
          </a:prstGeom>
          <a:noFill/>
          <a:ln>
            <a:noFill/>
          </a:ln>
        </p:spPr>
        <p:txBody>
          <a:bodyPr spcFirstLastPara="1" wrap="square" lIns="68575" tIns="34275" rIns="68575" bIns="34275" anchor="t" anchorCtr="0">
            <a:normAutofit/>
          </a:bodyPr>
          <a:lstStyle/>
          <a:p>
            <a:pPr marL="457200" lvl="0" indent="0" algn="l" rtl="0">
              <a:lnSpc>
                <a:spcPct val="94000"/>
              </a:lnSpc>
              <a:spcBef>
                <a:spcPts val="0"/>
              </a:spcBef>
              <a:spcAft>
                <a:spcPts val="0"/>
              </a:spcAft>
              <a:buNone/>
            </a:pPr>
            <a:endParaRPr/>
          </a:p>
          <a:p>
            <a:pPr marL="457200" lvl="0" indent="0" algn="l" rtl="0">
              <a:lnSpc>
                <a:spcPct val="94000"/>
              </a:lnSpc>
              <a:spcBef>
                <a:spcPts val="0"/>
              </a:spcBef>
              <a:spcAft>
                <a:spcPts val="0"/>
              </a:spcAft>
              <a:buSzPts val="1500"/>
              <a:buNone/>
            </a:pPr>
            <a:endParaRPr/>
          </a:p>
          <a:p>
            <a:pPr marL="0" lvl="0" indent="0" algn="l" rtl="0">
              <a:lnSpc>
                <a:spcPct val="94000"/>
              </a:lnSpc>
              <a:spcBef>
                <a:spcPts val="0"/>
              </a:spcBef>
              <a:spcAft>
                <a:spcPts val="0"/>
              </a:spcAft>
              <a:buSzPts val="1500"/>
              <a:buNone/>
            </a:pPr>
            <a:endParaRPr/>
          </a:p>
          <a:p>
            <a:pPr marL="127000" lvl="0" indent="0" algn="l" rtl="0">
              <a:lnSpc>
                <a:spcPct val="94000"/>
              </a:lnSpc>
              <a:spcBef>
                <a:spcPts val="0"/>
              </a:spcBef>
              <a:spcAft>
                <a:spcPts val="0"/>
              </a:spcAft>
              <a:buSzPts val="1600"/>
              <a:buNone/>
            </a:pPr>
            <a:endParaRPr sz="1600"/>
          </a:p>
          <a:p>
            <a:pPr marL="584200" lvl="1" indent="0" algn="l" rtl="0">
              <a:lnSpc>
                <a:spcPct val="94000"/>
              </a:lnSpc>
              <a:spcBef>
                <a:spcPts val="0"/>
              </a:spcBef>
              <a:spcAft>
                <a:spcPts val="0"/>
              </a:spcAft>
              <a:buSzPts val="1600"/>
              <a:buNone/>
            </a:pPr>
            <a:endParaRPr sz="1200"/>
          </a:p>
          <a:p>
            <a:pPr marL="914400" lvl="1" indent="-228600" algn="l" rtl="0">
              <a:lnSpc>
                <a:spcPct val="94000"/>
              </a:lnSpc>
              <a:spcBef>
                <a:spcPts val="0"/>
              </a:spcBef>
              <a:spcAft>
                <a:spcPts val="0"/>
              </a:spcAft>
              <a:buSzPts val="1600"/>
              <a:buNone/>
            </a:pPr>
            <a:endParaRPr sz="1600"/>
          </a:p>
        </p:txBody>
      </p:sp>
      <p:pic>
        <p:nvPicPr>
          <p:cNvPr id="126" name="Google Shape;126;g2fea1a33159_0_0"/>
          <p:cNvPicPr preferRelativeResize="0"/>
          <p:nvPr/>
        </p:nvPicPr>
        <p:blipFill>
          <a:blip r:embed="rId3">
            <a:alphaModFix/>
          </a:blip>
          <a:stretch>
            <a:fillRect/>
          </a:stretch>
        </p:blipFill>
        <p:spPr>
          <a:xfrm>
            <a:off x="1468375" y="613775"/>
            <a:ext cx="5412926" cy="1711975"/>
          </a:xfrm>
          <a:prstGeom prst="rect">
            <a:avLst/>
          </a:prstGeom>
          <a:noFill/>
          <a:ln>
            <a:noFill/>
          </a:ln>
        </p:spPr>
      </p:pic>
      <p:sp>
        <p:nvSpPr>
          <p:cNvPr id="127" name="Google Shape;127;g2fea1a33159_0_0"/>
          <p:cNvSpPr/>
          <p:nvPr/>
        </p:nvSpPr>
        <p:spPr>
          <a:xfrm>
            <a:off x="222950" y="1060975"/>
            <a:ext cx="1130100" cy="738000"/>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Status Quo</a:t>
            </a:r>
            <a:endParaRPr b="1"/>
          </a:p>
        </p:txBody>
      </p:sp>
      <p:sp>
        <p:nvSpPr>
          <p:cNvPr id="128" name="Google Shape;128;g2fea1a33159_0_0"/>
          <p:cNvSpPr/>
          <p:nvPr/>
        </p:nvSpPr>
        <p:spPr>
          <a:xfrm>
            <a:off x="169250" y="3235425"/>
            <a:ext cx="1230900" cy="7857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New Policies</a:t>
            </a:r>
            <a:endParaRPr b="1"/>
          </a:p>
        </p:txBody>
      </p:sp>
      <p:sp>
        <p:nvSpPr>
          <p:cNvPr id="129" name="Google Shape;129;g2fea1a33159_0_0"/>
          <p:cNvSpPr/>
          <p:nvPr/>
        </p:nvSpPr>
        <p:spPr>
          <a:xfrm>
            <a:off x="169250" y="2325750"/>
            <a:ext cx="872700" cy="492000"/>
          </a:xfrm>
          <a:prstGeom prst="wedgeRectCallout">
            <a:avLst>
              <a:gd name="adj1" fmla="val 377163"/>
              <a:gd name="adj2" fmla="val -57693"/>
            </a:avLst>
          </a:prstGeom>
          <a:solidFill>
            <a:srgbClr val="9E9E9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a:t>Handled by Demographic Adjustment</a:t>
            </a:r>
            <a:endParaRPr sz="800" b="1"/>
          </a:p>
        </p:txBody>
      </p:sp>
      <p:pic>
        <p:nvPicPr>
          <p:cNvPr id="130" name="Google Shape;130;g2fea1a33159_0_0"/>
          <p:cNvPicPr preferRelativeResize="0"/>
          <p:nvPr/>
        </p:nvPicPr>
        <p:blipFill>
          <a:blip r:embed="rId4">
            <a:alphaModFix/>
          </a:blip>
          <a:stretch>
            <a:fillRect/>
          </a:stretch>
        </p:blipFill>
        <p:spPr>
          <a:xfrm>
            <a:off x="1486775" y="2521400"/>
            <a:ext cx="5412926" cy="2301625"/>
          </a:xfrm>
          <a:prstGeom prst="rect">
            <a:avLst/>
          </a:prstGeom>
          <a:noFill/>
          <a:ln>
            <a:noFill/>
          </a:ln>
        </p:spPr>
      </p:pic>
      <p:sp>
        <p:nvSpPr>
          <p:cNvPr id="131" name="Google Shape;131;g2fea1a33159_0_0"/>
          <p:cNvSpPr/>
          <p:nvPr/>
        </p:nvSpPr>
        <p:spPr>
          <a:xfrm>
            <a:off x="7942200" y="1357000"/>
            <a:ext cx="872700" cy="388200"/>
          </a:xfrm>
          <a:prstGeom prst="wedgeRectCallout">
            <a:avLst>
              <a:gd name="adj1" fmla="val -172362"/>
              <a:gd name="adj2" fmla="val 167807"/>
            </a:avLst>
          </a:prstGeom>
          <a:solidFill>
            <a:srgbClr val="9E9E9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a:t>Retained Revenue</a:t>
            </a:r>
            <a:endParaRPr sz="800" b="1"/>
          </a:p>
        </p:txBody>
      </p:sp>
      <p:sp>
        <p:nvSpPr>
          <p:cNvPr id="132" name="Google Shape;132;g2fea1a33159_0_0"/>
          <p:cNvSpPr/>
          <p:nvPr/>
        </p:nvSpPr>
        <p:spPr>
          <a:xfrm>
            <a:off x="7239150" y="3159963"/>
            <a:ext cx="1299900" cy="1024500"/>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Out-of-State Volumes are handled in a stand alone methodology</a:t>
            </a:r>
            <a:endParaRPr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2ed69248f97_0_6"/>
          <p:cNvSpPr txBox="1">
            <a:spLocks noGrp="1"/>
          </p:cNvSpPr>
          <p:nvPr>
            <p:ph type="title"/>
          </p:nvPr>
        </p:nvSpPr>
        <p:spPr>
          <a:xfrm>
            <a:off x="182875" y="2963950"/>
            <a:ext cx="8433000" cy="295800"/>
          </a:xfrm>
          <a:prstGeom prst="rect">
            <a:avLst/>
          </a:prstGeom>
          <a:noFill/>
          <a:ln>
            <a:noFill/>
          </a:ln>
        </p:spPr>
        <p:txBody>
          <a:bodyPr spcFirstLastPara="1" wrap="square" lIns="68575" tIns="34275" rIns="68575" bIns="34275" anchor="t" anchorCtr="0">
            <a:noAutofit/>
          </a:bodyPr>
          <a:lstStyle/>
          <a:p>
            <a:pPr marL="0" lvl="0" indent="0" algn="r" rtl="0">
              <a:lnSpc>
                <a:spcPct val="90000"/>
              </a:lnSpc>
              <a:spcBef>
                <a:spcPts val="0"/>
              </a:spcBef>
              <a:spcAft>
                <a:spcPts val="0"/>
              </a:spcAft>
              <a:buSzPts val="2400"/>
              <a:buNone/>
            </a:pPr>
            <a:r>
              <a:rPr lang="en"/>
              <a:t>Deregulation Methodology</a:t>
            </a:r>
            <a:endParaRPr/>
          </a:p>
        </p:txBody>
      </p:sp>
    </p:spTree>
  </p:cSld>
  <p:clrMapOvr>
    <a:masterClrMapping/>
  </p:clrMapOvr>
</p:sld>
</file>

<file path=ppt/theme/theme1.xml><?xml version="1.0" encoding="utf-8"?>
<a:theme xmlns:a="http://schemas.openxmlformats.org/drawingml/2006/main" name="Office Theme">
  <a:themeElements>
    <a:clrScheme name="Custom 2">
      <a:dk1>
        <a:srgbClr val="003889"/>
      </a:dk1>
      <a:lt1>
        <a:srgbClr val="FFFFFF"/>
      </a:lt1>
      <a:dk2>
        <a:srgbClr val="001938"/>
      </a:dk2>
      <a:lt2>
        <a:srgbClr val="FFFFFF"/>
      </a:lt2>
      <a:accent1>
        <a:srgbClr val="2E95FF"/>
      </a:accent1>
      <a:accent2>
        <a:srgbClr val="55AAFF"/>
      </a:accent2>
      <a:accent3>
        <a:srgbClr val="D1EAFF"/>
      </a:accent3>
      <a:accent4>
        <a:srgbClr val="347708"/>
      </a:accent4>
      <a:accent5>
        <a:srgbClr val="85BF16"/>
      </a:accent5>
      <a:accent6>
        <a:srgbClr val="CDE2A3"/>
      </a:accent6>
      <a:hlink>
        <a:srgbClr val="538E09"/>
      </a:hlink>
      <a:folHlink>
        <a:srgbClr val="3377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D40D51286D8B4D9C836A50BBB33558" ma:contentTypeVersion="2" ma:contentTypeDescription="Create a new document." ma:contentTypeScope="" ma:versionID="d14e5c4da1db565cb04c30bec4da997c">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4B08B94-C121-4CE0-A01F-611AFDD3F144}"/>
</file>

<file path=customXml/itemProps2.xml><?xml version="1.0" encoding="utf-8"?>
<ds:datastoreItem xmlns:ds="http://schemas.openxmlformats.org/officeDocument/2006/customXml" ds:itemID="{D85A0505-334F-4484-AC7B-F27A6770EF21}"/>
</file>

<file path=customXml/itemProps3.xml><?xml version="1.0" encoding="utf-8"?>
<ds:datastoreItem xmlns:ds="http://schemas.openxmlformats.org/officeDocument/2006/customXml" ds:itemID="{1947AFBD-41CF-4CD1-9899-26A91119DDA7}"/>
</file>

<file path=docProps/app.xml><?xml version="1.0" encoding="utf-8"?>
<Properties xmlns="http://schemas.openxmlformats.org/officeDocument/2006/extended-properties" xmlns:vt="http://schemas.openxmlformats.org/officeDocument/2006/docPropsVTypes">
  <TotalTime>0</TotalTime>
  <Words>2953</Words>
  <Application>Microsoft Office PowerPoint</Application>
  <PresentationFormat>On-screen Show (16:9)</PresentationFormat>
  <Paragraphs>305</Paragraphs>
  <Slides>37</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Gill Sans</vt:lpstr>
      <vt:lpstr>Raleway</vt:lpstr>
      <vt:lpstr>Raleway Light</vt:lpstr>
      <vt:lpstr>Arial</vt:lpstr>
      <vt:lpstr>Bookman Old Style</vt:lpstr>
      <vt:lpstr>Calibri</vt:lpstr>
      <vt:lpstr>Office Theme</vt:lpstr>
      <vt:lpstr>Payment Model Workgroup Meeting </vt:lpstr>
      <vt:lpstr>Agenda </vt:lpstr>
      <vt:lpstr>GBR Agreements Update</vt:lpstr>
      <vt:lpstr>GBR Agreement Modernization </vt:lpstr>
      <vt:lpstr>Volume Subgroup Update</vt:lpstr>
      <vt:lpstr>Revised Timeline for CY 2024 Volume Workgroup </vt:lpstr>
      <vt:lpstr>Global Budget Volume Policy Background </vt:lpstr>
      <vt:lpstr>New Volume Policies Overview Example</vt:lpstr>
      <vt:lpstr>Deregulation Methodology</vt:lpstr>
      <vt:lpstr>What is Deregulation?</vt:lpstr>
      <vt:lpstr>Deregulation Tool Sources </vt:lpstr>
      <vt:lpstr>Proposed Methodology &amp; Deregulation Model </vt:lpstr>
      <vt:lpstr>Repatriation Methodology</vt:lpstr>
      <vt:lpstr>What is Repatriation?</vt:lpstr>
      <vt:lpstr>Repatriation Methodology</vt:lpstr>
      <vt:lpstr>Repatriation Methodology</vt:lpstr>
      <vt:lpstr>Out-of-State Methodology</vt:lpstr>
      <vt:lpstr>Out-of-State Volume Background</vt:lpstr>
      <vt:lpstr>Out-of-State Volume Methodology Specifics</vt:lpstr>
      <vt:lpstr>Implementation Considerations</vt:lpstr>
      <vt:lpstr>Existing Subgroup Recommendations </vt:lpstr>
      <vt:lpstr>Recommendation for Consideration </vt:lpstr>
      <vt:lpstr>Recommendation for Consideration cont. </vt:lpstr>
      <vt:lpstr>Volume Scorecard</vt:lpstr>
      <vt:lpstr>Scorecard Background </vt:lpstr>
      <vt:lpstr>Additional Details on Volume Scorecard Background </vt:lpstr>
      <vt:lpstr>Volume Efficacy: Marketshift Funding Only</vt:lpstr>
      <vt:lpstr>Volume Efficacy: Current Scorecard</vt:lpstr>
      <vt:lpstr>Volume Efficacy: Current Scorecard with OOS &amp; PAU</vt:lpstr>
      <vt:lpstr>Volume Efficacy: Current Scorecard with OOS, PAU and Misc.</vt:lpstr>
      <vt:lpstr>PAU Update Factor Discussion</vt:lpstr>
      <vt:lpstr>PAU Requirements Due to Updated Policy </vt:lpstr>
      <vt:lpstr>PAU Requirements Due to Updated Policy </vt:lpstr>
      <vt:lpstr>Next Steps</vt:lpstr>
      <vt:lpstr>Potential Revisions to CDS-A</vt:lpstr>
      <vt:lpstr>Upcoming Review of CDS-A Policy</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William Henderson</dc:creator>
  <cp:lastModifiedBy>Allan Pack</cp:lastModifiedBy>
  <cp:revision>1</cp:revision>
  <dcterms:modified xsi:type="dcterms:W3CDTF">2024-09-19T18:56:45Z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0x0101005AD40D51286D8B4D9C836A50BBB33558</vt:lpwstr>
  </property>
</Properties>
</file>