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slideLayouts/slideLayout166.xml" ContentType="application/vnd.openxmlformats-officedocument.presentationml.slideLayou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4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7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36" r:id="rId1"/>
    <p:sldMasterId id="2147483837" r:id="rId2"/>
    <p:sldMasterId id="2147483838" r:id="rId3"/>
    <p:sldMasterId id="2147483839" r:id="rId4"/>
    <p:sldMasterId id="2147483840" r:id="rId5"/>
  </p:sldMasterIdLst>
  <p:notesMasterIdLst>
    <p:notesMasterId r:id="rId7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Lst>
  <p:sldSz cx="12192000" cy="6858000"/>
  <p:notesSz cx="6858000" cy="9144000"/>
  <p:embeddedFontLst>
    <p:embeddedFont>
      <p:font typeface="Cabin" panose="020B0604020202020204" charset="0"/>
      <p:regular r:id="rId72"/>
      <p:bold r:id="rId73"/>
      <p:italic r:id="rId74"/>
      <p:boldItalic r:id="rId75"/>
    </p:embeddedFont>
    <p:embeddedFont>
      <p:font typeface="Gill Sans" panose="020B0604020202020204" charset="0"/>
      <p:regular r:id="rId76"/>
      <p:bold r:id="rId77"/>
    </p:embeddedFont>
    <p:embeddedFont>
      <p:font typeface="Helvetica Neue" panose="020B0604020202020204" charset="0"/>
      <p:regular r:id="rId78"/>
      <p:bold r:id="rId79"/>
      <p:italic r:id="rId80"/>
      <p:boldItalic r:id="rId81"/>
    </p:embeddedFont>
    <p:embeddedFont>
      <p:font typeface="Helvetica Neue Light" panose="020B0604020202020204" charset="0"/>
      <p:regular r:id="rId82"/>
      <p:bold r:id="rId83"/>
      <p:italic r:id="rId84"/>
      <p:boldItalic r:id="rId85"/>
    </p:embeddedFont>
    <p:embeddedFont>
      <p:font typeface="Raleway Light" pitchFamily="2" charset="0"/>
      <p:regular r:id="rId86"/>
      <p:bold r:id="rId87"/>
      <p:italic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son Schuster -MDH-" initials="" lastIdx="4" clrIdx="0"/>
  <p:cmAuthor id="1" name="Tina Simmons -MDH-" initials="" lastIdx="1" clrIdx="1"/>
  <p:cmAuthor id="2" name="Damaria Smith -MDH-"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4AD8C1-85AC-4A70-98CC-0C52ED8ECB40}">
  <a:tblStyle styleId="{214AD8C1-85AC-4A70-98CC-0C52ED8ECB4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D687747-D33D-4770-95C4-80F3A56AF64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FF7F4D-DA81-4BC3-8BED-A0041006BE8F}" styleName="Table_2">
    <a:wholeTbl>
      <a:tcTxStyle b="off" i="off">
        <a:font>
          <a:latin typeface="Times New Roman"/>
          <a:ea typeface="Times New Roman"/>
          <a:cs typeface="Times New Roman"/>
        </a:font>
        <a:srgbClr val="000000"/>
      </a:tcTxStyle>
      <a:tcStyle>
        <a:tcBdr>
          <a:left>
            <a:ln w="12700" cap="flat" cmpd="sng">
              <a:solidFill>
                <a:srgbClr val="0B2949"/>
              </a:solidFill>
              <a:prstDash val="solid"/>
              <a:round/>
              <a:headEnd type="none" w="sm" len="sm"/>
              <a:tailEnd type="none" w="sm" len="sm"/>
            </a:ln>
          </a:left>
          <a:right>
            <a:ln w="12700" cap="flat" cmpd="sng">
              <a:solidFill>
                <a:srgbClr val="0B2949"/>
              </a:solidFill>
              <a:prstDash val="solid"/>
              <a:round/>
              <a:headEnd type="none" w="sm" len="sm"/>
              <a:tailEnd type="none" w="sm" len="sm"/>
            </a:ln>
          </a:right>
          <a:top>
            <a:ln w="12700" cap="flat" cmpd="sng">
              <a:solidFill>
                <a:srgbClr val="0B2949"/>
              </a:solidFill>
              <a:prstDash val="solid"/>
              <a:round/>
              <a:headEnd type="none" w="sm" len="sm"/>
              <a:tailEnd type="none" w="sm" len="sm"/>
            </a:ln>
          </a:top>
          <a:bottom>
            <a:ln w="12700" cap="flat" cmpd="sng">
              <a:solidFill>
                <a:srgbClr val="0B2949"/>
              </a:solidFill>
              <a:prstDash val="solid"/>
              <a:round/>
              <a:headEnd type="none" w="sm" len="sm"/>
              <a:tailEnd type="none" w="sm" len="sm"/>
            </a:ln>
          </a:bottom>
          <a:insideH>
            <a:ln w="12700" cap="flat" cmpd="sng">
              <a:solidFill>
                <a:srgbClr val="0B2949"/>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wholeTbl>
    <a:band1H>
      <a:tcTxStyle/>
      <a:tcStyle>
        <a:tcBdr/>
        <a:fill>
          <a:solidFill>
            <a:srgbClr val="E6E7E8"/>
          </a:solidFill>
        </a:fill>
      </a:tcStyle>
    </a:band1H>
    <a:band2H>
      <a:tcTxStyle/>
      <a:tcStyle>
        <a:tcBdr/>
      </a:tcStyle>
    </a:band2H>
    <a:band1V>
      <a:tcTxStyle/>
      <a:tcStyle>
        <a:tcBdr/>
        <a:fill>
          <a:solidFill>
            <a:srgbClr val="E6E7E8"/>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rgbClr val="0B2949"/>
              </a:solidFill>
              <a:prstDash val="solid"/>
              <a:round/>
              <a:headEnd type="none" w="sm" len="sm"/>
              <a:tailEnd type="none" w="sm" len="sm"/>
            </a:ln>
          </a:top>
        </a:tcBdr>
        <a:fill>
          <a:solidFill>
            <a:srgbClr val="FFFFFF"/>
          </a:solidFill>
        </a:fill>
      </a:tcStyle>
    </a:lastRow>
    <a:seCell>
      <a:tcTxStyle/>
      <a:tcStyle>
        <a:tcBdr/>
      </a:tcStyle>
    </a:seCell>
    <a:swCell>
      <a:tcTxStyle/>
      <a:tcStyle>
        <a:tcBdr/>
      </a:tcStyle>
    </a:swCell>
    <a:firstRow>
      <a:tcTxStyle b="on" i="off">
        <a:font>
          <a:latin typeface="Times New Roman"/>
          <a:ea typeface="Times New Roman"/>
          <a:cs typeface="Times New Roman"/>
        </a:font>
        <a:srgbClr val="FFFFFF"/>
      </a:tcTxStyle>
      <a:tcStyle>
        <a:tcBdr/>
        <a:fill>
          <a:solidFill>
            <a:srgbClr val="0B2949"/>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0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13.fntdata"/><Relationship Id="rId89" Type="http://schemas.openxmlformats.org/officeDocument/2006/relationships/font" Target="fonts/font18.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Master" Target="slideMasters/slideMaster5.xml"/><Relationship Id="rId90" Type="http://schemas.openxmlformats.org/officeDocument/2006/relationships/commentAuthors" Target="commentAuthors.xml"/><Relationship Id="rId95" Type="http://schemas.openxmlformats.org/officeDocument/2006/relationships/customXml" Target="../customXml/item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font" Target="fonts/font9.fntdata"/><Relationship Id="rId85"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font" Target="fonts/font17.fntdata"/><Relationship Id="rId91" Type="http://schemas.openxmlformats.org/officeDocument/2006/relationships/presProps" Target="presProps.xml"/><Relationship Id="rId9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5.fntdata"/><Relationship Id="rId97" Type="http://schemas.openxmlformats.org/officeDocument/2006/relationships/customXml" Target="../customXml/item3.xml"/><Relationship Id="rId7" Type="http://schemas.openxmlformats.org/officeDocument/2006/relationships/slide" Target="slides/slide2.xml"/><Relationship Id="rId71" Type="http://schemas.openxmlformats.org/officeDocument/2006/relationships/notesMaster" Target="notesMasters/notesMaster1.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6.fntdata"/><Relationship Id="rId61" Type="http://schemas.openxmlformats.org/officeDocument/2006/relationships/slide" Target="slides/slide56.xml"/><Relationship Id="rId82" Type="http://schemas.openxmlformats.org/officeDocument/2006/relationships/font" Target="fonts/font11.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font" Target="fonts/font6.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fntdata"/><Relationship Id="rId9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2d69ab1eb31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1" name="Google Shape;841;g2d69ab1eb31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35803a45961_0_14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35803a45961_0_14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perform better than the nation on a risk-adjusted basis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35803a45961_0_15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2" name="Google Shape;912;g35803a45961_0_15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are not backsliding on improvements gained during the all-payer model on a case-mix adjusted basis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35803a45961_0_15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8" name="Google Shape;918;g35803a45961_0_15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35803a45961_0_15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3" name="Google Shape;923;g35803a45961_0_15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4" name="Google Shape;924;g35803a45961_0_15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35803a45961_0_15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1" name="Google Shape;931;g35803a45961_0_15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Maryland is far surpassing the performance in 2018 by reducing potentially preventable complications in the payment program by over 40%.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35803a45961_0_15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0" name="Google Shape;940;g35803a45961_0_15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35803a45961_0_15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35803a45961_0_15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current TFU measure assesses the percentage of ED visits, observation stays, and IP admissions for one of the following 6 chronic conditions in which a follow-up visit was received within the specific timeframe recommended by clinical practice. For hypertension the followup timeframe is 7 days, 14 days for asthma, CHF,CAD and 30 dyas for COPD and diabetes.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35803a45961_0_15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35803a45961_0_15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35803a45961_0_15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0" name="Google Shape;960;g35803a45961_0_15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35803a45961_0_15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g35803a45961_0_15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966" name="Google Shape;966;g35803a45961_0_15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2d69ab1eb31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8" name="Google Shape;848;g2d69ab1eb31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35803a45961_0_15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35803a45961_0_15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35803a45961_0_15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35803a45961_0_15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35803a45961_0_15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8" name="Google Shape;988;g35803a45961_0_15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35803a45961_0_15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35803a45961_0_15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6" name="Google Shape;996;g35803a45961_0_15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35803a45961_0_15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5" name="Google Shape;1005;g35803a45961_0_15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335fc6cbd2d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335fc6cbd2d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g335fc6cbd2d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335fc6cbd2d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335fc6cbd2d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For CY2024, 19 hospitals demonstrated improvement in their disparity gap compared to the CY2018 baseline. The average improvement was 13.83%, with a maximum improvement value of 30.12% and a minimum improvement value of -0.28%. No hospitals achieved the disparity gap target and received any rewards for CY2024.</a:t>
            </a:r>
            <a:endParaRPr/>
          </a:p>
        </p:txBody>
      </p:sp>
      <p:sp>
        <p:nvSpPr>
          <p:cNvPr id="1019" name="Google Shape;1019;g335fc6cbd2d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35803a45961_0_15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35803a45961_0_15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plotting performance for all hospitals, more than half of MD hospitals who reported data demonstrated an improvement in their disparity gap. Again, despite this improvement, no hospitals achieved the start of the disparity gap rewards at 35.16% or the full reward at 57.96%. Please note that the values on this graph and the following graphs are inverted so that percent improvement is positive.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335fc6cbd2d_0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335fc6cbd2d_0_2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3" name="Google Shape;1033;g335fc6cbd2d_0_2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335fc6cbd2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335fc6cbd2d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Results for changes in the risk-adjusted readmissions rates for the three PAI components between CY2024 and CY2018 demonstrate modest improvement across all hospitals. The median percent change for Medicaid was reported to be 3.93% (IQR: 17.64), for Black to be 5.69% (12.64), and for high ADI to be 9.94% (30.40). </a:t>
            </a:r>
            <a:endParaRPr/>
          </a:p>
        </p:txBody>
      </p:sp>
      <p:sp>
        <p:nvSpPr>
          <p:cNvPr id="1042" name="Google Shape;1042;g335fc6cbd2d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2ff79d5dd4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g2ff79d5dd4d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335fc6cbd2d_0_4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335fc6cbd2d_0_4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comparing performance longitudinally, the RARR for Medicaid and Black have remained primarily constant year-over-year between CY2018 and CY2024. This is roughly mirrored by their non-PAI counterparts. However, the RARR for High ADI patients slightly dipped in 2023 before rebounding in 2024. Alongside our prior findings, these conclusions lead Staff to believe that comparatively better improvement in non-PAI components is not primarily responsible for washing out progress among PAI components. </a:t>
            </a:r>
            <a:endParaRPr/>
          </a:p>
        </p:txBody>
      </p:sp>
      <p:sp>
        <p:nvSpPr>
          <p:cNvPr id="1049" name="Google Shape;1049;g335fc6cbd2d_0_4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335fc6cbd2d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5" name="Google Shape;1055;g335fc6cbd2d_0_2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Lastly, Staff examined whether there was a correlation between improvement in one particular PAI component (e.g., Black patients) and percentage improvement in the disparity gap between CY2024 and CY2018. Staff also examined whether disparity gap improvement may have been confounded by average PAI by hospital, as measured in quartiles. We found no major conclusive evidence that directed improvement in one particular PAI component or average hospital PAI is correlated with percentage improvement in the disparity gap.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335fc6cbd2d_0_6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335fc6cbd2d_0_6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1" name="Google Shape;1061;g335fc6cbd2d_0_6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351a3f642a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351a3f642a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9" name="Google Shape;1069;g351a3f642a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351a3f642a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5" name="Google Shape;1075;g351a3f642a8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6" name="Google Shape;1076;g351a3f642a8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3550846da62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3550846da62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we have the statewide total revenue adjustment for RY 26, RY25 and the net change between the two rate years. Below the squares is a list of the selected hospital(s)’ performance in the quality programs. Please note that due to the differences in financial implications of PAU, it is not included in the “total” calculation. </a:t>
            </a:r>
            <a:endParaRPr/>
          </a:p>
        </p:txBody>
      </p:sp>
      <p:sp>
        <p:nvSpPr>
          <p:cNvPr id="1084" name="Google Shape;1084;g3550846da62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351a3f642a8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351a3f642a8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example here is RRIP. The RRIP summary allows users to their their change in the case mix adjusted rate from the base, the attainment rate, the $ and % revenue adjustment and the relative hospital rank. </a:t>
            </a:r>
            <a:endParaRPr/>
          </a:p>
        </p:txBody>
      </p:sp>
      <p:sp>
        <p:nvSpPr>
          <p:cNvPr id="1093" name="Google Shape;1093;g351a3f642a8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304f77f35fd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304f77f35fd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2" name="Google Shape;1102;g304f77f35fd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304f77f35fd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304f77f35fd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1" name="Google Shape;1111;g304f77f35fd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309179d937d_0_2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8" name="Google Shape;1118;g309179d937d_0_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d2f8c21aaf_1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d2f8c21aaf_1_1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 name="Google Shape;864;g2d2f8c21aaf_1_1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35c3347b7e8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4" name="Google Shape;1124;g35c3347b7e8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33624265751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33624265751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1" name="Google Shape;1131;g33624265751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33624265751_1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33624265751_1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9" name="Google Shape;1139;g33624265751_1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335fed20e6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335fed20e6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PPC 67 (combination of PPC 5 and PPC 6) has a higher measure reliability than PPC 5 and PPC 6 separately, so was advantageous under the previous methodology</a:t>
            </a:r>
            <a:endParaRPr>
              <a:latin typeface="Arial"/>
              <a:ea typeface="Arial"/>
              <a:cs typeface="Arial"/>
              <a:sym typeface="Arial"/>
            </a:endParaRPr>
          </a:p>
          <a:p>
            <a:pPr marL="0" lvl="0" indent="0" algn="l" rtl="0">
              <a:spcBef>
                <a:spcPts val="600"/>
              </a:spcBef>
              <a:spcAft>
                <a:spcPts val="0"/>
              </a:spcAft>
              <a:buNone/>
            </a:pPr>
            <a:endParaRPr/>
          </a:p>
        </p:txBody>
      </p:sp>
      <p:sp>
        <p:nvSpPr>
          <p:cNvPr id="1148" name="Google Shape;1148;g335fed20e6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335fed20e6a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335fed20e6a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Comparing the 3rd row (PPC measure = 5+6) to the 4th row (PPC measure = 67) identifies the degree to which the single Solventum cost weight for PPC 67 underestimates or overestimates observed harm and expected harm</a:t>
            </a:r>
            <a:endParaRPr/>
          </a:p>
        </p:txBody>
      </p:sp>
      <p:sp>
        <p:nvSpPr>
          <p:cNvPr id="1156" name="Google Shape;1156;g335fed20e6a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34b32633262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5" name="Google Shape;1165;g34b32633262_0_1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g35c3347b7e8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1" name="Google Shape;1171;g35c3347b7e8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33624265751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33624265751_1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8" name="Google Shape;1178;g33624265751_1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3550846da6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3550846da6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6" name="Google Shape;1186;g3550846da6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3550846da6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3550846da62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4" name="Google Shape;1194;g3550846da62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34b3263326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3" name="Google Shape;873;g34b3263326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3521b9329cd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3521b9329cd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Percent Hospitals Penalized</a:t>
            </a:r>
            <a:endParaRPr/>
          </a:p>
          <a:p>
            <a:pPr marL="0" lvl="0" indent="0" algn="l" rtl="0">
              <a:spcBef>
                <a:spcPts val="0"/>
              </a:spcBef>
              <a:spcAft>
                <a:spcPts val="0"/>
              </a:spcAft>
              <a:buNone/>
            </a:pPr>
            <a:r>
              <a:rPr lang="en-US"/>
              <a:t>15/42 = 36%</a:t>
            </a:r>
            <a:endParaRPr/>
          </a:p>
          <a:p>
            <a:pPr marL="0" lvl="0" indent="0" algn="l" rtl="0">
              <a:spcBef>
                <a:spcPts val="0"/>
              </a:spcBef>
              <a:spcAft>
                <a:spcPts val="0"/>
              </a:spcAft>
              <a:buNone/>
            </a:pPr>
            <a:r>
              <a:rPr lang="en-US"/>
              <a:t>9/42 = 21%</a:t>
            </a:r>
            <a:endParaRPr/>
          </a:p>
          <a:p>
            <a:pPr marL="0" lvl="0" indent="0" algn="l" rtl="0">
              <a:spcBef>
                <a:spcPts val="0"/>
              </a:spcBef>
              <a:spcAft>
                <a:spcPts val="0"/>
              </a:spcAft>
              <a:buNone/>
            </a:pPr>
            <a:endParaRPr/>
          </a:p>
        </p:txBody>
      </p:sp>
      <p:sp>
        <p:nvSpPr>
          <p:cNvPr id="1204" name="Google Shape;1204;g3521b9329cd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g35222a1448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8" name="Google Shape;1218;g35222a1448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9" name="Google Shape;1219;g35222a1448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34bc000ce7f_7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34bc000ce7f_7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7" name="Google Shape;1227;g34bc000ce7f_7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33624265751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6" name="Google Shape;1236;g33624265751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3362426575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33624265751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3" name="Google Shape;1243;g33624265751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3442f612191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0" name="Google Shape;1250;g3442f612191_0_18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State overall goal of the program</a:t>
            </a:r>
            <a:endParaRPr/>
          </a:p>
        </p:txBody>
      </p:sp>
      <p:sp>
        <p:nvSpPr>
          <p:cNvPr id="1251" name="Google Shape;1251;g3442f612191_0_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55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335fed20e6a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335fed20e6a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1" name="Google Shape;1261;g335fed20e6a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33624265751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33624265751_1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g33624265751_1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34b32633262_0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6" name="Google Shape;1276;g34b32633262_0_2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7" name="Google Shape;1277;g34b32633262_0_2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34bfb96719f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34bfb96719f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4" name="Google Shape;1284;g34bfb96719f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35803a45961_0_14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9" name="Google Shape;879;g35803a45961_0_147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There are two ways that we evaluate readmissions in Maryland. The first is is the Medicare FFS readmission contractual target. The TCOC model historically required MD to peform better than the nation on unadjusted all-cause 30-day medicare ffs readmissions but in CY 2023, CMMI agreed to switch to a risk-adjusted readmission which is an adapted version of the CMS hospital wide readmission measure. The 2nd way we evaluate readmissions in MD is through the readmissions reduction incentive program also known as RRIP. This program was established to ensure readmission improvement not only for Medicare beneficiaries but for all-payers. The measure evaluates 30-day all-payer, all-cause, all-condition readmissions and is risk-adjusted. </a:t>
            </a:r>
            <a:endParaRPr/>
          </a:p>
        </p:txBody>
      </p:sp>
      <p:sp>
        <p:nvSpPr>
          <p:cNvPr id="880" name="Google Shape;880;g35803a45961_0_14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35c3347b7e8_3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1" name="Google Shape;1291;g35c3347b7e8_3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35c3347b7e8_3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9" name="Google Shape;1299;g35c3347b7e8_3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35c3347b7e8_3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7" name="Google Shape;1307;g35c3347b7e8_3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8" name="Google Shape;1308;g35c3347b7e8_3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35c3347b7e8_3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5" name="Google Shape;1315;g35c3347b7e8_3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6" name="Google Shape;1316;g35c3347b7e8_3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35c3347b7e8_3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3" name="Google Shape;1323;g35c3347b7e8_3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30b33fd44ae_1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0" name="Google Shape;1330;g30b33fd44ae_1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35803a45961_0_14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7" name="Google Shape;887;g35803a45961_0_14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35803a45961_0_14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2" name="Google Shape;892;g35803a45961_0_148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3" name="Google Shape;893;g35803a45961_0_14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35803a45961_0_14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0" name="Google Shape;900;g35803a45961_0_14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perform better than the nation on an unadjusted basis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3077521"/>
            <a:ext cx="9144000" cy="5064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7" name="Google Shape;17;p2"/>
          <p:cNvSpPr txBox="1">
            <a:spLocks noGrp="1"/>
          </p:cNvSpPr>
          <p:nvPr>
            <p:ph type="subTitle" idx="1"/>
          </p:nvPr>
        </p:nvSpPr>
        <p:spPr>
          <a:xfrm>
            <a:off x="1524000" y="3580595"/>
            <a:ext cx="9144000" cy="4113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1100"/>
              </a:spcBef>
              <a:spcAft>
                <a:spcPts val="0"/>
              </a:spcAft>
              <a:buClr>
                <a:schemeClr val="dk1"/>
              </a:buClr>
              <a:buSzPts val="2300"/>
              <a:buNone/>
              <a:defRPr sz="2300" b="0" i="0">
                <a:solidFill>
                  <a:schemeClr val="dk1"/>
                </a:solidFill>
                <a:latin typeface="Arial"/>
                <a:ea typeface="Arial"/>
                <a:cs typeface="Arial"/>
                <a:sym typeface="Aria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2758698" y="4620042"/>
            <a:ext cx="7909200" cy="1079700"/>
          </a:xfrm>
          <a:prstGeom prst="rect">
            <a:avLst/>
          </a:prstGeom>
          <a:noFill/>
          <a:ln>
            <a:noFill/>
          </a:ln>
        </p:spPr>
        <p:txBody>
          <a:bodyPr spcFirstLastPara="1" wrap="square" lIns="91425" tIns="45700" rIns="91425" bIns="45700" anchor="t" anchorCtr="0">
            <a:noAutofit/>
          </a:bodyPr>
          <a:lstStyle>
            <a:lvl1pPr marL="457200" lvl="0" indent="-228600" algn="r" rtl="0">
              <a:lnSpc>
                <a:spcPct val="90000"/>
              </a:lnSpc>
              <a:spcBef>
                <a:spcPts val="1100"/>
              </a:spcBef>
              <a:spcAft>
                <a:spcPts val="0"/>
              </a:spcAft>
              <a:buClr>
                <a:srgbClr val="0066CC"/>
              </a:buClr>
              <a:buSzPts val="1500"/>
              <a:buFont typeface="Arial"/>
              <a:buNone/>
              <a:defRPr sz="1500" b="0" i="0">
                <a:solidFill>
                  <a:srgbClr val="0066CC"/>
                </a:solidFill>
                <a:latin typeface="Arial"/>
                <a:ea typeface="Arial"/>
                <a:cs typeface="Arial"/>
                <a:sym typeface="Arial"/>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9" name="Google Shape;19;p2"/>
          <p:cNvSpPr txBox="1">
            <a:spLocks noGrp="1"/>
          </p:cNvSpPr>
          <p:nvPr>
            <p:ph type="body" idx="3"/>
          </p:nvPr>
        </p:nvSpPr>
        <p:spPr>
          <a:xfrm>
            <a:off x="1107309" y="4015767"/>
            <a:ext cx="5483100" cy="411300"/>
          </a:xfrm>
          <a:prstGeom prst="rect">
            <a:avLst/>
          </a:prstGeom>
          <a:noFill/>
          <a:ln>
            <a:noFill/>
          </a:ln>
        </p:spPr>
        <p:txBody>
          <a:bodyPr spcFirstLastPara="1" wrap="square" lIns="0" tIns="45700" rIns="91425" bIns="45700" anchor="t" anchorCtr="0">
            <a:noAutofit/>
          </a:bodyPr>
          <a:lstStyle>
            <a:lvl1pPr marL="457200" lvl="0" indent="-228600" algn="l" rtl="0">
              <a:lnSpc>
                <a:spcPct val="90000"/>
              </a:lnSpc>
              <a:spcBef>
                <a:spcPts val="1100"/>
              </a:spcBef>
              <a:spcAft>
                <a:spcPts val="0"/>
              </a:spcAft>
              <a:buClr>
                <a:srgbClr val="0066CC"/>
              </a:buClr>
              <a:buSzPts val="2000"/>
              <a:buFont typeface="Arial"/>
              <a:buNone/>
              <a:defRPr sz="2000" b="0" i="0">
                <a:solidFill>
                  <a:srgbClr val="0066CC"/>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1900"/>
              <a:buNone/>
              <a:defRPr sz="1900">
                <a:solidFill>
                  <a:srgbClr val="0066CC"/>
                </a:solidFill>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amp; Content 4">
  <p:cSld name="2_Title, Subtitle &amp; Content 2_3">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0" name="Google Shape;60;p11"/>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1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Subtitle &amp; Content 9">
  <p:cSld name="2_Title, Subtitle &amp; Content 2_8">
    <p:bg>
      <p:bgPr>
        <a:blipFill>
          <a:blip r:embed="rId2">
            <a:alphaModFix/>
          </a:blip>
          <a:stretch>
            <a:fillRect/>
          </a:stretch>
        </a:blipFill>
        <a:effectLst/>
      </p:bgPr>
    </p:bg>
    <p:spTree>
      <p:nvGrpSpPr>
        <p:cNvPr id="1" name="Shape 461"/>
        <p:cNvGrpSpPr/>
        <p:nvPr/>
      </p:nvGrpSpPr>
      <p:grpSpPr>
        <a:xfrm>
          <a:off x="0" y="0"/>
          <a:ext cx="0" cy="0"/>
          <a:chOff x="0" y="0"/>
          <a:chExt cx="0" cy="0"/>
        </a:xfrm>
      </p:grpSpPr>
      <p:sp>
        <p:nvSpPr>
          <p:cNvPr id="462" name="Google Shape;462;p103"/>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63" name="Google Shape;463;p10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4" name="Google Shape;464;p10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Subtitle &amp; Content 10">
  <p:cSld name="2_Title, Subtitle &amp; Content 2_9">
    <p:bg>
      <p:bgPr>
        <a:blipFill>
          <a:blip r:embed="rId2">
            <a:alphaModFix/>
          </a:blip>
          <a:stretch>
            <a:fillRect/>
          </a:stretch>
        </a:blipFill>
        <a:effectLst/>
      </p:bgPr>
    </p:bg>
    <p:spTree>
      <p:nvGrpSpPr>
        <p:cNvPr id="1" name="Shape 465"/>
        <p:cNvGrpSpPr/>
        <p:nvPr/>
      </p:nvGrpSpPr>
      <p:grpSpPr>
        <a:xfrm>
          <a:off x="0" y="0"/>
          <a:ext cx="0" cy="0"/>
          <a:chOff x="0" y="0"/>
          <a:chExt cx="0" cy="0"/>
        </a:xfrm>
      </p:grpSpPr>
      <p:sp>
        <p:nvSpPr>
          <p:cNvPr id="466" name="Google Shape;466;p104"/>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67" name="Google Shape;467;p104"/>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8" name="Google Shape;468;p10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Subtitle &amp; Content 11">
  <p:cSld name="2_Title, Subtitle &amp; Content 2_10">
    <p:bg>
      <p:bgPr>
        <a:blipFill>
          <a:blip r:embed="rId2">
            <a:alphaModFix/>
          </a:blip>
          <a:stretch>
            <a:fillRect/>
          </a:stretch>
        </a:blipFill>
        <a:effectLst/>
      </p:bgPr>
    </p:bg>
    <p:spTree>
      <p:nvGrpSpPr>
        <p:cNvPr id="1" name="Shape 469"/>
        <p:cNvGrpSpPr/>
        <p:nvPr/>
      </p:nvGrpSpPr>
      <p:grpSpPr>
        <a:xfrm>
          <a:off x="0" y="0"/>
          <a:ext cx="0" cy="0"/>
          <a:chOff x="0" y="0"/>
          <a:chExt cx="0" cy="0"/>
        </a:xfrm>
      </p:grpSpPr>
      <p:sp>
        <p:nvSpPr>
          <p:cNvPr id="470" name="Google Shape;470;p105"/>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71" name="Google Shape;471;p105"/>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72" name="Google Shape;472;p10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Subtitle &amp; Content 12">
  <p:cSld name="2_Title, Subtitle &amp; Content 2_11">
    <p:bg>
      <p:bgPr>
        <a:blipFill>
          <a:blip r:embed="rId2">
            <a:alphaModFix/>
          </a:blip>
          <a:stretch>
            <a:fillRect/>
          </a:stretch>
        </a:blipFill>
        <a:effectLst/>
      </p:bgPr>
    </p:bg>
    <p:spTree>
      <p:nvGrpSpPr>
        <p:cNvPr id="1" name="Shape 473"/>
        <p:cNvGrpSpPr/>
        <p:nvPr/>
      </p:nvGrpSpPr>
      <p:grpSpPr>
        <a:xfrm>
          <a:off x="0" y="0"/>
          <a:ext cx="0" cy="0"/>
          <a:chOff x="0" y="0"/>
          <a:chExt cx="0" cy="0"/>
        </a:xfrm>
      </p:grpSpPr>
      <p:sp>
        <p:nvSpPr>
          <p:cNvPr id="474" name="Google Shape;474;p106"/>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75" name="Google Shape;475;p106"/>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76" name="Google Shape;476;p106"/>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Subtitle &amp; Content 13">
  <p:cSld name="2_Title, Subtitle &amp; Content 2_12">
    <p:bg>
      <p:bgPr>
        <a:blipFill>
          <a:blip r:embed="rId2">
            <a:alphaModFix/>
          </a:blip>
          <a:stretch>
            <a:fillRect/>
          </a:stretch>
        </a:blipFill>
        <a:effectLst/>
      </p:bgPr>
    </p:bg>
    <p:spTree>
      <p:nvGrpSpPr>
        <p:cNvPr id="1" name="Shape 477"/>
        <p:cNvGrpSpPr/>
        <p:nvPr/>
      </p:nvGrpSpPr>
      <p:grpSpPr>
        <a:xfrm>
          <a:off x="0" y="0"/>
          <a:ext cx="0" cy="0"/>
          <a:chOff x="0" y="0"/>
          <a:chExt cx="0" cy="0"/>
        </a:xfrm>
      </p:grpSpPr>
      <p:sp>
        <p:nvSpPr>
          <p:cNvPr id="478" name="Google Shape;478;p107"/>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79" name="Google Shape;479;p107"/>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0" name="Google Shape;480;p10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2 Lines &amp; Content">
  <p:cSld name="Title 2 Lines &amp; Content">
    <p:bg>
      <p:bgPr>
        <a:blipFill>
          <a:blip r:embed="rId2">
            <a:alphaModFix/>
          </a:blip>
          <a:stretch>
            <a:fillRect/>
          </a:stretch>
        </a:blipFill>
        <a:effectLst/>
      </p:bgPr>
    </p:bg>
    <p:spTree>
      <p:nvGrpSpPr>
        <p:cNvPr id="1" name="Shape 481"/>
        <p:cNvGrpSpPr/>
        <p:nvPr/>
      </p:nvGrpSpPr>
      <p:grpSpPr>
        <a:xfrm>
          <a:off x="0" y="0"/>
          <a:ext cx="0" cy="0"/>
          <a:chOff x="0" y="0"/>
          <a:chExt cx="0" cy="0"/>
        </a:xfrm>
      </p:grpSpPr>
      <p:sp>
        <p:nvSpPr>
          <p:cNvPr id="482" name="Google Shape;482;p108"/>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3" name="Google Shape;483;p108"/>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0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84" name="Google Shape;484;p108"/>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Subtitle &amp; Content 14">
  <p:cSld name="2_Title, Subtitle &amp; Content 2_13">
    <p:bg>
      <p:bgPr>
        <a:blipFill>
          <a:blip r:embed="rId2">
            <a:alphaModFix/>
          </a:blip>
          <a:stretch>
            <a:fillRect/>
          </a:stretch>
        </a:blipFill>
        <a:effectLst/>
      </p:bgPr>
    </p:bg>
    <p:spTree>
      <p:nvGrpSpPr>
        <p:cNvPr id="1" name="Shape 485"/>
        <p:cNvGrpSpPr/>
        <p:nvPr/>
      </p:nvGrpSpPr>
      <p:grpSpPr>
        <a:xfrm>
          <a:off x="0" y="0"/>
          <a:ext cx="0" cy="0"/>
          <a:chOff x="0" y="0"/>
          <a:chExt cx="0" cy="0"/>
        </a:xfrm>
      </p:grpSpPr>
      <p:sp>
        <p:nvSpPr>
          <p:cNvPr id="486" name="Google Shape;486;p109"/>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87" name="Google Shape;487;p10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8" name="Google Shape;488;p10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Subtitle &amp; Content 1 1">
  <p:cSld name="2_Title, Subtitle &amp; Content_1">
    <p:bg>
      <p:bgPr>
        <a:blipFill>
          <a:blip r:embed="rId2">
            <a:alphaModFix/>
          </a:blip>
          <a:stretch>
            <a:fillRect/>
          </a:stretch>
        </a:blipFill>
        <a:effectLst/>
      </p:bgPr>
    </p:bg>
    <p:spTree>
      <p:nvGrpSpPr>
        <p:cNvPr id="1" name="Shape 489"/>
        <p:cNvGrpSpPr/>
        <p:nvPr/>
      </p:nvGrpSpPr>
      <p:grpSpPr>
        <a:xfrm>
          <a:off x="0" y="0"/>
          <a:ext cx="0" cy="0"/>
          <a:chOff x="0" y="0"/>
          <a:chExt cx="0" cy="0"/>
        </a:xfrm>
      </p:grpSpPr>
      <p:sp>
        <p:nvSpPr>
          <p:cNvPr id="490" name="Google Shape;490;p110"/>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1" name="Google Shape;491;p110"/>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92" name="Google Shape;492;p110"/>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3" name="Google Shape;493;p110"/>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Subtitle &amp; Content 15">
  <p:cSld name="2_Title, Subtitle &amp; Content 2_14">
    <p:bg>
      <p:bgPr>
        <a:blipFill>
          <a:blip r:embed="rId2">
            <a:alphaModFix/>
          </a:blip>
          <a:stretch>
            <a:fillRect/>
          </a:stretch>
        </a:blipFill>
        <a:effectLst/>
      </p:bgPr>
    </p:bg>
    <p:spTree>
      <p:nvGrpSpPr>
        <p:cNvPr id="1" name="Shape 494"/>
        <p:cNvGrpSpPr/>
        <p:nvPr/>
      </p:nvGrpSpPr>
      <p:grpSpPr>
        <a:xfrm>
          <a:off x="0" y="0"/>
          <a:ext cx="0" cy="0"/>
          <a:chOff x="0" y="0"/>
          <a:chExt cx="0" cy="0"/>
        </a:xfrm>
      </p:grpSpPr>
      <p:sp>
        <p:nvSpPr>
          <p:cNvPr id="495" name="Google Shape;495;p111"/>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6" name="Google Shape;496;p111"/>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97" name="Google Shape;497;p11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Subtitle &amp; Content 16">
  <p:cSld name="2_Title, Subtitle &amp; Content 2_15">
    <p:bg>
      <p:bgPr>
        <a:blipFill>
          <a:blip r:embed="rId2">
            <a:alphaModFix/>
          </a:blip>
          <a:stretch>
            <a:fillRect/>
          </a:stretch>
        </a:blipFill>
        <a:effectLst/>
      </p:bgPr>
    </p:bg>
    <p:spTree>
      <p:nvGrpSpPr>
        <p:cNvPr id="1" name="Shape 498"/>
        <p:cNvGrpSpPr/>
        <p:nvPr/>
      </p:nvGrpSpPr>
      <p:grpSpPr>
        <a:xfrm>
          <a:off x="0" y="0"/>
          <a:ext cx="0" cy="0"/>
          <a:chOff x="0" y="0"/>
          <a:chExt cx="0" cy="0"/>
        </a:xfrm>
      </p:grpSpPr>
      <p:sp>
        <p:nvSpPr>
          <p:cNvPr id="499" name="Google Shape;499;p112"/>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00" name="Google Shape;500;p112"/>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01" name="Google Shape;501;p11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amp; Content 5">
  <p:cSld name="2_Title, Subtitle &amp; Content 2_4">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2"/>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4" name="Google Shape;64;p12"/>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5" name="Google Shape;65;p1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Subtitle &amp; Content 17">
  <p:cSld name="2_Title, Subtitle &amp; Content 2_16">
    <p:bg>
      <p:bgPr>
        <a:blipFill>
          <a:blip r:embed="rId2">
            <a:alphaModFix/>
          </a:blip>
          <a:stretch>
            <a:fillRect/>
          </a:stretch>
        </a:blipFill>
        <a:effectLst/>
      </p:bgPr>
    </p:bg>
    <p:spTree>
      <p:nvGrpSpPr>
        <p:cNvPr id="1" name="Shape 502"/>
        <p:cNvGrpSpPr/>
        <p:nvPr/>
      </p:nvGrpSpPr>
      <p:grpSpPr>
        <a:xfrm>
          <a:off x="0" y="0"/>
          <a:ext cx="0" cy="0"/>
          <a:chOff x="0" y="0"/>
          <a:chExt cx="0" cy="0"/>
        </a:xfrm>
      </p:grpSpPr>
      <p:sp>
        <p:nvSpPr>
          <p:cNvPr id="503" name="Google Shape;503;p113"/>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04" name="Google Shape;504;p11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05" name="Google Shape;505;p11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Subtitle &amp; Content 18">
  <p:cSld name="2_Title, Subtitle &amp; Content 3">
    <p:bg>
      <p:bgPr>
        <a:blipFill>
          <a:blip r:embed="rId2">
            <a:alphaModFix/>
          </a:blip>
          <a:stretch>
            <a:fillRect/>
          </a:stretch>
        </a:blipFill>
        <a:effectLst/>
      </p:bgPr>
    </p:bg>
    <p:spTree>
      <p:nvGrpSpPr>
        <p:cNvPr id="1" name="Shape 506"/>
        <p:cNvGrpSpPr/>
        <p:nvPr/>
      </p:nvGrpSpPr>
      <p:grpSpPr>
        <a:xfrm>
          <a:off x="0" y="0"/>
          <a:ext cx="0" cy="0"/>
          <a:chOff x="0" y="0"/>
          <a:chExt cx="0" cy="0"/>
        </a:xfrm>
      </p:grpSpPr>
      <p:sp>
        <p:nvSpPr>
          <p:cNvPr id="507" name="Google Shape;507;p114"/>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08" name="Google Shape;508;p114"/>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Subtitle &amp; Content 19">
  <p:cSld name="2_Title, Subtitle &amp; Content 2_17">
    <p:bg>
      <p:bgPr>
        <a:blipFill>
          <a:blip r:embed="rId2">
            <a:alphaModFix/>
          </a:blip>
          <a:stretch>
            <a:fillRect/>
          </a:stretch>
        </a:blipFill>
        <a:effectLst/>
      </p:bgPr>
    </p:bg>
    <p:spTree>
      <p:nvGrpSpPr>
        <p:cNvPr id="1" name="Shape 509"/>
        <p:cNvGrpSpPr/>
        <p:nvPr/>
      </p:nvGrpSpPr>
      <p:grpSpPr>
        <a:xfrm>
          <a:off x="0" y="0"/>
          <a:ext cx="0" cy="0"/>
          <a:chOff x="0" y="0"/>
          <a:chExt cx="0" cy="0"/>
        </a:xfrm>
      </p:grpSpPr>
      <p:sp>
        <p:nvSpPr>
          <p:cNvPr id="510" name="Google Shape;510;p115"/>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1" name="Google Shape;511;p115"/>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12" name="Google Shape;512;p11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ubtitle &amp; Content 20">
  <p:cSld name="2_Title, Subtitle &amp; Content 2_18">
    <p:bg>
      <p:bgPr>
        <a:blipFill>
          <a:blip r:embed="rId2">
            <a:alphaModFix/>
          </a:blip>
          <a:stretch>
            <a:fillRect/>
          </a:stretch>
        </a:blipFill>
        <a:effectLst/>
      </p:bgPr>
    </p:bg>
    <p:spTree>
      <p:nvGrpSpPr>
        <p:cNvPr id="1" name="Shape 513"/>
        <p:cNvGrpSpPr/>
        <p:nvPr/>
      </p:nvGrpSpPr>
      <p:grpSpPr>
        <a:xfrm>
          <a:off x="0" y="0"/>
          <a:ext cx="0" cy="0"/>
          <a:chOff x="0" y="0"/>
          <a:chExt cx="0" cy="0"/>
        </a:xfrm>
      </p:grpSpPr>
      <p:sp>
        <p:nvSpPr>
          <p:cNvPr id="514" name="Google Shape;514;p116"/>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5" name="Google Shape;515;p116"/>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16" name="Google Shape;516;p116"/>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Subtitle &amp; Content 21">
  <p:cSld name="2_Title, Subtitle &amp; Content_2">
    <p:bg>
      <p:bgPr>
        <a:blipFill>
          <a:blip r:embed="rId2">
            <a:alphaModFix/>
          </a:blip>
          <a:stretch>
            <a:fillRect/>
          </a:stretch>
        </a:blipFill>
        <a:effectLst/>
      </p:bgPr>
    </p:bg>
    <p:spTree>
      <p:nvGrpSpPr>
        <p:cNvPr id="1" name="Shape 517"/>
        <p:cNvGrpSpPr/>
        <p:nvPr/>
      </p:nvGrpSpPr>
      <p:grpSpPr>
        <a:xfrm>
          <a:off x="0" y="0"/>
          <a:ext cx="0" cy="0"/>
          <a:chOff x="0" y="0"/>
          <a:chExt cx="0" cy="0"/>
        </a:xfrm>
      </p:grpSpPr>
      <p:sp>
        <p:nvSpPr>
          <p:cNvPr id="518" name="Google Shape;518;p117"/>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9" name="Google Shape;519;p117"/>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0" name="Google Shape;520;p11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Subtitle &amp; Content 22">
  <p:cSld name="2_Title, Subtitle &amp; Content_3">
    <p:bg>
      <p:bgPr>
        <a:blipFill>
          <a:blip r:embed="rId2">
            <a:alphaModFix/>
          </a:blip>
          <a:stretch>
            <a:fillRect/>
          </a:stretch>
        </a:blipFill>
        <a:effectLst/>
      </p:bgPr>
    </p:bg>
    <p:spTree>
      <p:nvGrpSpPr>
        <p:cNvPr id="1" name="Shape 521"/>
        <p:cNvGrpSpPr/>
        <p:nvPr/>
      </p:nvGrpSpPr>
      <p:grpSpPr>
        <a:xfrm>
          <a:off x="0" y="0"/>
          <a:ext cx="0" cy="0"/>
          <a:chOff x="0" y="0"/>
          <a:chExt cx="0" cy="0"/>
        </a:xfrm>
      </p:grpSpPr>
      <p:sp>
        <p:nvSpPr>
          <p:cNvPr id="522" name="Google Shape;522;p118"/>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23" name="Google Shape;523;p118"/>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4" name="Google Shape;524;p11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Subtitle &amp; Content 23">
  <p:cSld name="2_Title, Subtitle &amp; Content 2_19">
    <p:bg>
      <p:bgPr>
        <a:blipFill>
          <a:blip r:embed="rId2">
            <a:alphaModFix/>
          </a:blip>
          <a:stretch>
            <a:fillRect/>
          </a:stretch>
        </a:blipFill>
        <a:effectLst/>
      </p:bgPr>
    </p:bg>
    <p:spTree>
      <p:nvGrpSpPr>
        <p:cNvPr id="1" name="Shape 525"/>
        <p:cNvGrpSpPr/>
        <p:nvPr/>
      </p:nvGrpSpPr>
      <p:grpSpPr>
        <a:xfrm>
          <a:off x="0" y="0"/>
          <a:ext cx="0" cy="0"/>
          <a:chOff x="0" y="0"/>
          <a:chExt cx="0" cy="0"/>
        </a:xfrm>
      </p:grpSpPr>
      <p:sp>
        <p:nvSpPr>
          <p:cNvPr id="526" name="Google Shape;526;p119"/>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27" name="Google Shape;527;p119"/>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8" name="Google Shape;528;p11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Subtitle &amp; Content 24">
  <p:cSld name="2_Title, Subtitle &amp; Content_4">
    <p:bg>
      <p:bgPr>
        <a:blipFill>
          <a:blip r:embed="rId2">
            <a:alphaModFix/>
          </a:blip>
          <a:stretch>
            <a:fillRect/>
          </a:stretch>
        </a:blipFill>
        <a:effectLst/>
      </p:bgPr>
    </p:bg>
    <p:spTree>
      <p:nvGrpSpPr>
        <p:cNvPr id="1" name="Shape 529"/>
        <p:cNvGrpSpPr/>
        <p:nvPr/>
      </p:nvGrpSpPr>
      <p:grpSpPr>
        <a:xfrm>
          <a:off x="0" y="0"/>
          <a:ext cx="0" cy="0"/>
          <a:chOff x="0" y="0"/>
          <a:chExt cx="0" cy="0"/>
        </a:xfrm>
      </p:grpSpPr>
      <p:sp>
        <p:nvSpPr>
          <p:cNvPr id="530" name="Google Shape;530;p120"/>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31" name="Google Shape;531;p120"/>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Subtitle &amp; Content 1 2">
  <p:cSld name="1_Title, Subtitle &amp; Content">
    <p:bg>
      <p:bgPr>
        <a:blipFill>
          <a:blip r:embed="rId2">
            <a:alphaModFix/>
          </a:blip>
          <a:stretch>
            <a:fillRect/>
          </a:stretch>
        </a:blipFill>
        <a:effectLst/>
      </p:bgPr>
    </p:bg>
    <p:spTree>
      <p:nvGrpSpPr>
        <p:cNvPr id="1" name="Shape 532"/>
        <p:cNvGrpSpPr/>
        <p:nvPr/>
      </p:nvGrpSpPr>
      <p:grpSpPr>
        <a:xfrm>
          <a:off x="0" y="0"/>
          <a:ext cx="0" cy="0"/>
          <a:chOff x="0" y="0"/>
          <a:chExt cx="0" cy="0"/>
        </a:xfrm>
      </p:grpSpPr>
      <p:sp>
        <p:nvSpPr>
          <p:cNvPr id="533" name="Google Shape;533;p121"/>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0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34" name="Google Shape;534;p121"/>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35" name="Google Shape;535;p121"/>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36" name="Google Shape;536;p121"/>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Subtitle &amp; Content 25">
  <p:cSld name="2_Title, Subtitle &amp; Content 2_20">
    <p:bg>
      <p:bgPr>
        <a:blipFill>
          <a:blip r:embed="rId2">
            <a:alphaModFix/>
          </a:blip>
          <a:stretch>
            <a:fillRect/>
          </a:stretch>
        </a:blipFill>
        <a:effectLst/>
      </p:bgPr>
    </p:bg>
    <p:spTree>
      <p:nvGrpSpPr>
        <p:cNvPr id="1" name="Shape 537"/>
        <p:cNvGrpSpPr/>
        <p:nvPr/>
      </p:nvGrpSpPr>
      <p:grpSpPr>
        <a:xfrm>
          <a:off x="0" y="0"/>
          <a:ext cx="0" cy="0"/>
          <a:chOff x="0" y="0"/>
          <a:chExt cx="0" cy="0"/>
        </a:xfrm>
      </p:grpSpPr>
      <p:sp>
        <p:nvSpPr>
          <p:cNvPr id="538" name="Google Shape;538;p122"/>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39" name="Google Shape;539;p122"/>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40" name="Google Shape;540;p12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ubtitle &amp; Content 6">
  <p:cSld name="2_Title, Subtitle &amp; Content 2_5">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8" name="Google Shape;68;p13"/>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1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Subtitle &amp; Content 26">
  <p:cSld name="2_Title, Subtitle &amp; Content 2_21">
    <p:bg>
      <p:bgPr>
        <a:blipFill>
          <a:blip r:embed="rId2">
            <a:alphaModFix/>
          </a:blip>
          <a:stretch>
            <a:fillRect/>
          </a:stretch>
        </a:blipFill>
        <a:effectLst/>
      </p:bgPr>
    </p:bg>
    <p:spTree>
      <p:nvGrpSpPr>
        <p:cNvPr id="1" name="Shape 541"/>
        <p:cNvGrpSpPr/>
        <p:nvPr/>
      </p:nvGrpSpPr>
      <p:grpSpPr>
        <a:xfrm>
          <a:off x="0" y="0"/>
          <a:ext cx="0" cy="0"/>
          <a:chOff x="0" y="0"/>
          <a:chExt cx="0" cy="0"/>
        </a:xfrm>
      </p:grpSpPr>
      <p:sp>
        <p:nvSpPr>
          <p:cNvPr id="542" name="Google Shape;542;p123"/>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43" name="Google Shape;543;p12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44" name="Google Shape;544;p12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1_Title Slide 1">
  <p:cSld name="Title Slide">
    <p:bg>
      <p:bgPr>
        <a:blipFill>
          <a:blip r:embed="rId2">
            <a:alphaModFix/>
          </a:blip>
          <a:stretch>
            <a:fillRect/>
          </a:stretch>
        </a:blipFill>
        <a:effectLst/>
      </p:bgPr>
    </p:bg>
    <p:spTree>
      <p:nvGrpSpPr>
        <p:cNvPr id="1" name="Shape 545"/>
        <p:cNvGrpSpPr/>
        <p:nvPr/>
      </p:nvGrpSpPr>
      <p:grpSpPr>
        <a:xfrm>
          <a:off x="0" y="0"/>
          <a:ext cx="0" cy="0"/>
          <a:chOff x="0" y="0"/>
          <a:chExt cx="0" cy="0"/>
        </a:xfrm>
      </p:grpSpPr>
      <p:sp>
        <p:nvSpPr>
          <p:cNvPr id="546" name="Google Shape;546;p124"/>
          <p:cNvSpPr txBox="1">
            <a:spLocks noGrp="1"/>
          </p:cNvSpPr>
          <p:nvPr>
            <p:ph type="ctrTitle"/>
          </p:nvPr>
        </p:nvSpPr>
        <p:spPr>
          <a:xfrm>
            <a:off x="1524000" y="3077521"/>
            <a:ext cx="9144000" cy="506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7" name="Google Shape;547;p124"/>
          <p:cNvSpPr txBox="1">
            <a:spLocks noGrp="1"/>
          </p:cNvSpPr>
          <p:nvPr>
            <p:ph type="subTitle" idx="1"/>
          </p:nvPr>
        </p:nvSpPr>
        <p:spPr>
          <a:xfrm>
            <a:off x="1524000" y="3551164"/>
            <a:ext cx="9144000" cy="411300"/>
          </a:xfrm>
          <a:prstGeom prst="rect">
            <a:avLst/>
          </a:prstGeom>
          <a:noFill/>
          <a:ln>
            <a:noFill/>
          </a:ln>
        </p:spPr>
        <p:txBody>
          <a:bodyPr spcFirstLastPara="1" wrap="square" lIns="91425" tIns="45700" rIns="91425" bIns="45700" anchor="b" anchorCtr="0">
            <a:noAutofit/>
          </a:bodyPr>
          <a:lstStyle>
            <a:lvl1pPr lvl="0" algn="l">
              <a:lnSpc>
                <a:spcPct val="90000"/>
              </a:lnSpc>
              <a:spcBef>
                <a:spcPts val="1100"/>
              </a:spcBef>
              <a:spcAft>
                <a:spcPts val="0"/>
              </a:spcAft>
              <a:buClr>
                <a:schemeClr val="dk1"/>
              </a:buClr>
              <a:buSzPts val="2300"/>
              <a:buNone/>
              <a:defRPr sz="2300" b="0" i="0" u="none" strike="noStrike" cap="non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48" name="Google Shape;548;p124"/>
          <p:cNvSpPr txBox="1">
            <a:spLocks noGrp="1"/>
          </p:cNvSpPr>
          <p:nvPr>
            <p:ph type="body" idx="2"/>
          </p:nvPr>
        </p:nvSpPr>
        <p:spPr>
          <a:xfrm>
            <a:off x="2758699" y="4502475"/>
            <a:ext cx="7909200" cy="10797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100"/>
              </a:spcBef>
              <a:spcAft>
                <a:spcPts val="0"/>
              </a:spcAft>
              <a:buClr>
                <a:srgbClr val="0066CC"/>
              </a:buClr>
              <a:buSzPts val="1500"/>
              <a:buFont typeface="Arial"/>
              <a:buNone/>
              <a:defRPr sz="1500" b="0" i="0">
                <a:solidFill>
                  <a:srgbClr val="0066CC"/>
                </a:solidFill>
                <a:latin typeface="Arial"/>
                <a:ea typeface="Arial"/>
                <a:cs typeface="Arial"/>
                <a:sym typeface="Aria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49" name="Google Shape;549;p124"/>
          <p:cNvSpPr txBox="1">
            <a:spLocks noGrp="1"/>
          </p:cNvSpPr>
          <p:nvPr>
            <p:ph type="body" idx="3"/>
          </p:nvPr>
        </p:nvSpPr>
        <p:spPr>
          <a:xfrm>
            <a:off x="1482429" y="3891609"/>
            <a:ext cx="5034000" cy="49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SzPts val="2800"/>
              <a:buNone/>
              <a:defRPr sz="1900">
                <a:solidFill>
                  <a:srgbClr val="0066CC"/>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Section 1">
  <p:cSld name="1_Section">
    <p:bg>
      <p:bgPr>
        <a:blipFill>
          <a:blip r:embed="rId2">
            <a:alphaModFix/>
          </a:blip>
          <a:stretch>
            <a:fillRect/>
          </a:stretch>
        </a:blipFill>
        <a:effectLst/>
      </p:bgPr>
    </p:bg>
    <p:spTree>
      <p:nvGrpSpPr>
        <p:cNvPr id="1" name="Shape 550"/>
        <p:cNvGrpSpPr/>
        <p:nvPr/>
      </p:nvGrpSpPr>
      <p:grpSpPr>
        <a:xfrm>
          <a:off x="0" y="0"/>
          <a:ext cx="0" cy="0"/>
          <a:chOff x="0" y="0"/>
          <a:chExt cx="0" cy="0"/>
        </a:xfrm>
      </p:grpSpPr>
      <p:sp>
        <p:nvSpPr>
          <p:cNvPr id="551" name="Google Shape;551;p125"/>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52" name="Google Shape;552;p125"/>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Subtitle &amp; Content 27">
  <p:cSld name="2_Title, Subtitle &amp; Content 2_22">
    <p:bg>
      <p:bgPr>
        <a:blipFill>
          <a:blip r:embed="rId2">
            <a:alphaModFix/>
          </a:blip>
          <a:stretch>
            <a:fillRect/>
          </a:stretch>
        </a:blipFill>
        <a:effectLst/>
      </p:bgPr>
    </p:bg>
    <p:spTree>
      <p:nvGrpSpPr>
        <p:cNvPr id="1" name="Shape 553"/>
        <p:cNvGrpSpPr/>
        <p:nvPr/>
      </p:nvGrpSpPr>
      <p:grpSpPr>
        <a:xfrm>
          <a:off x="0" y="0"/>
          <a:ext cx="0" cy="0"/>
          <a:chOff x="0" y="0"/>
          <a:chExt cx="0" cy="0"/>
        </a:xfrm>
      </p:grpSpPr>
      <p:sp>
        <p:nvSpPr>
          <p:cNvPr id="554" name="Google Shape;554;p126"/>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55" name="Google Shape;555;p126"/>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56" name="Google Shape;556;p126"/>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Subtitle &amp; Content 28">
  <p:cSld name="2_Title, Subtitle &amp; Content_5">
    <p:bg>
      <p:bgPr>
        <a:blipFill>
          <a:blip r:embed="rId2">
            <a:alphaModFix/>
          </a:blip>
          <a:stretch>
            <a:fillRect/>
          </a:stretch>
        </a:blipFill>
        <a:effectLst/>
      </p:bgPr>
    </p:bg>
    <p:spTree>
      <p:nvGrpSpPr>
        <p:cNvPr id="1" name="Shape 557"/>
        <p:cNvGrpSpPr/>
        <p:nvPr/>
      </p:nvGrpSpPr>
      <p:grpSpPr>
        <a:xfrm>
          <a:off x="0" y="0"/>
          <a:ext cx="0" cy="0"/>
          <a:chOff x="0" y="0"/>
          <a:chExt cx="0" cy="0"/>
        </a:xfrm>
      </p:grpSpPr>
      <p:sp>
        <p:nvSpPr>
          <p:cNvPr id="558" name="Google Shape;558;p127"/>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59" name="Google Shape;559;p127"/>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Subtitle &amp; Content 2 1">
  <p:cSld name="2_Title, Subtitle &amp; Content_2_1">
    <p:bg>
      <p:bgPr>
        <a:blipFill>
          <a:blip r:embed="rId2">
            <a:alphaModFix/>
          </a:blip>
          <a:stretch>
            <a:fillRect/>
          </a:stretch>
        </a:blipFill>
        <a:effectLst/>
      </p:bgPr>
    </p:bg>
    <p:spTree>
      <p:nvGrpSpPr>
        <p:cNvPr id="1" name="Shape 560"/>
        <p:cNvGrpSpPr/>
        <p:nvPr/>
      </p:nvGrpSpPr>
      <p:grpSpPr>
        <a:xfrm>
          <a:off x="0" y="0"/>
          <a:ext cx="0" cy="0"/>
          <a:chOff x="0" y="0"/>
          <a:chExt cx="0" cy="0"/>
        </a:xfrm>
      </p:grpSpPr>
      <p:sp>
        <p:nvSpPr>
          <p:cNvPr id="561" name="Google Shape;561;p128"/>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62" name="Google Shape;562;p128"/>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3" name="Google Shape;563;p128"/>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64" name="Google Shape;564;p128"/>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1_Title 1 Line &amp; Content 1">
  <p:cSld name="2_Title 1 Line &amp; Content">
    <p:bg>
      <p:bgPr>
        <a:blipFill>
          <a:blip r:embed="rId2">
            <a:alphaModFix/>
          </a:blip>
          <a:stretch>
            <a:fillRect/>
          </a:stretch>
        </a:blipFill>
        <a:effectLst/>
      </p:bgPr>
    </p:bg>
    <p:spTree>
      <p:nvGrpSpPr>
        <p:cNvPr id="1" name="Shape 565"/>
        <p:cNvGrpSpPr/>
        <p:nvPr/>
      </p:nvGrpSpPr>
      <p:grpSpPr>
        <a:xfrm>
          <a:off x="0" y="0"/>
          <a:ext cx="0" cy="0"/>
          <a:chOff x="0" y="0"/>
          <a:chExt cx="0" cy="0"/>
        </a:xfrm>
      </p:grpSpPr>
      <p:sp>
        <p:nvSpPr>
          <p:cNvPr id="566" name="Google Shape;566;p129"/>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67" name="Google Shape;567;p12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8" name="Google Shape;568;p129"/>
          <p:cNvSpPr>
            <a:spLocks noGrp="1"/>
          </p:cNvSpPr>
          <p:nvPr>
            <p:ph type="pic" idx="2"/>
          </p:nvPr>
        </p:nvSpPr>
        <p:spPr>
          <a:xfrm>
            <a:off x="971551" y="1362456"/>
            <a:ext cx="10541100" cy="4648500"/>
          </a:xfrm>
          <a:prstGeom prst="rect">
            <a:avLst/>
          </a:prstGeom>
          <a:noFill/>
          <a:ln>
            <a:noFill/>
          </a:ln>
        </p:spPr>
      </p:sp>
      <p:sp>
        <p:nvSpPr>
          <p:cNvPr id="569" name="Google Shape;569;p129"/>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0"/>
        <p:cNvGrpSpPr/>
        <p:nvPr/>
      </p:nvGrpSpPr>
      <p:grpSpPr>
        <a:xfrm>
          <a:off x="0" y="0"/>
          <a:ext cx="0" cy="0"/>
          <a:chOff x="0" y="0"/>
          <a:chExt cx="0" cy="0"/>
        </a:xfrm>
      </p:grpSpPr>
      <p:sp>
        <p:nvSpPr>
          <p:cNvPr id="571" name="Google Shape;571;p130"/>
          <p:cNvSpPr txBox="1">
            <a:spLocks noGrp="1"/>
          </p:cNvSpPr>
          <p:nvPr>
            <p:ph type="title"/>
          </p:nvPr>
        </p:nvSpPr>
        <p:spPr>
          <a:xfrm>
            <a:off x="609600" y="152400"/>
            <a:ext cx="10972800" cy="990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72" name="Google Shape;572;p130"/>
          <p:cNvSpPr txBox="1">
            <a:spLocks noGrp="1"/>
          </p:cNvSpPr>
          <p:nvPr>
            <p:ph type="body" idx="1"/>
          </p:nvPr>
        </p:nvSpPr>
        <p:spPr>
          <a:xfrm>
            <a:off x="609600" y="1219200"/>
            <a:ext cx="10972800" cy="4937700"/>
          </a:xfrm>
          <a:prstGeom prst="rect">
            <a:avLst/>
          </a:prstGeom>
          <a:noFill/>
          <a:ln>
            <a:noFill/>
          </a:ln>
        </p:spPr>
        <p:txBody>
          <a:bodyPr spcFirstLastPara="1" wrap="square" lIns="91425" tIns="45700" rIns="91425" bIns="45700" anchor="t" anchorCtr="0">
            <a:noAutofit/>
          </a:bodyPr>
          <a:lstStyle>
            <a:lvl1pPr marL="457200" lvl="0" indent="-311150" algn="l">
              <a:lnSpc>
                <a:spcPct val="90000"/>
              </a:lnSpc>
              <a:spcBef>
                <a:spcPts val="700"/>
              </a:spcBef>
              <a:spcAft>
                <a:spcPts val="0"/>
              </a:spcAft>
              <a:buSzPts val="1300"/>
              <a:buChar char="•"/>
              <a:defRPr/>
            </a:lvl1pPr>
            <a:lvl2pPr marL="914400" lvl="1" indent="-311150" algn="l">
              <a:lnSpc>
                <a:spcPct val="90000"/>
              </a:lnSpc>
              <a:spcBef>
                <a:spcPts val="500"/>
              </a:spcBef>
              <a:spcAft>
                <a:spcPts val="0"/>
              </a:spcAft>
              <a:buSzPts val="1300"/>
              <a:buChar char="•"/>
              <a:defRPr/>
            </a:lvl2pPr>
            <a:lvl3pPr marL="1371600" lvl="2" indent="-311150" algn="l">
              <a:lnSpc>
                <a:spcPct val="90000"/>
              </a:lnSpc>
              <a:spcBef>
                <a:spcPts val="500"/>
              </a:spcBef>
              <a:spcAft>
                <a:spcPts val="0"/>
              </a:spcAft>
              <a:buSzPts val="1300"/>
              <a:buChar char="•"/>
              <a:defRPr/>
            </a:lvl3pPr>
            <a:lvl4pPr marL="1828800" lvl="3" indent="-304800" algn="l">
              <a:lnSpc>
                <a:spcPct val="90000"/>
              </a:lnSpc>
              <a:spcBef>
                <a:spcPts val="400"/>
              </a:spcBef>
              <a:spcAft>
                <a:spcPts val="0"/>
              </a:spcAft>
              <a:buSzPts val="1200"/>
              <a:buChar char="•"/>
              <a:defRPr/>
            </a:lvl4pPr>
            <a:lvl5pPr marL="2286000" lvl="4" indent="-304800" algn="l">
              <a:lnSpc>
                <a:spcPct val="90000"/>
              </a:lnSpc>
              <a:spcBef>
                <a:spcPts val="300"/>
              </a:spcBef>
              <a:spcAft>
                <a:spcPts val="0"/>
              </a:spcAft>
              <a:buSzPts val="1200"/>
              <a:buChar char="•"/>
              <a:defRPr/>
            </a:lvl5pPr>
            <a:lvl6pPr marL="2743200" lvl="5" indent="-311150" algn="l">
              <a:lnSpc>
                <a:spcPct val="90000"/>
              </a:lnSpc>
              <a:spcBef>
                <a:spcPts val="300"/>
              </a:spcBef>
              <a:spcAft>
                <a:spcPts val="0"/>
              </a:spcAft>
              <a:buSzPts val="1300"/>
              <a:buChar char="•"/>
              <a:defRPr/>
            </a:lvl6pPr>
            <a:lvl7pPr marL="3200400" lvl="6" indent="-311150" algn="l">
              <a:lnSpc>
                <a:spcPct val="90000"/>
              </a:lnSpc>
              <a:spcBef>
                <a:spcPts val="300"/>
              </a:spcBef>
              <a:spcAft>
                <a:spcPts val="0"/>
              </a:spcAft>
              <a:buSzPts val="1300"/>
              <a:buChar char="•"/>
              <a:defRPr/>
            </a:lvl7pPr>
            <a:lvl8pPr marL="3657600" lvl="7" indent="-311150" algn="l">
              <a:lnSpc>
                <a:spcPct val="90000"/>
              </a:lnSpc>
              <a:spcBef>
                <a:spcPts val="300"/>
              </a:spcBef>
              <a:spcAft>
                <a:spcPts val="0"/>
              </a:spcAft>
              <a:buSzPts val="1300"/>
              <a:buChar char="•"/>
              <a:defRPr/>
            </a:lvl8pPr>
            <a:lvl9pPr marL="4114800" lvl="8" indent="-311150" algn="l">
              <a:lnSpc>
                <a:spcPct val="90000"/>
              </a:lnSpc>
              <a:spcBef>
                <a:spcPts val="300"/>
              </a:spcBef>
              <a:spcAft>
                <a:spcPts val="0"/>
              </a:spcAft>
              <a:buSzPts val="1300"/>
              <a:buChar char="•"/>
              <a:defRPr/>
            </a:lvl9pPr>
          </a:lstStyle>
          <a:p>
            <a:endParaRPr/>
          </a:p>
        </p:txBody>
      </p:sp>
      <p:sp>
        <p:nvSpPr>
          <p:cNvPr id="573" name="Google Shape;573;p130"/>
          <p:cNvSpPr txBox="1"/>
          <p:nvPr/>
        </p:nvSpPr>
        <p:spPr>
          <a:xfrm>
            <a:off x="1048091" y="6367047"/>
            <a:ext cx="5775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7F7F7F"/>
                </a:solidFill>
                <a:latin typeface="Gill Sans"/>
                <a:ea typeface="Gill Sans"/>
                <a:cs typeface="Gill Sans"/>
                <a:sym typeface="Gill Sans"/>
              </a:rPr>
              <a:t>‹#›</a:t>
            </a:fld>
            <a:endParaRPr sz="1600" b="0" i="0" u="none" strike="noStrike" cap="none">
              <a:solidFill>
                <a:srgbClr val="7F7F7F"/>
              </a:solidFill>
              <a:latin typeface="Gill Sans"/>
              <a:ea typeface="Gill Sans"/>
              <a:cs typeface="Gill Sans"/>
              <a:sym typeface="Gill Sans"/>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Subtitle &amp; Content 29">
  <p:cSld name="2_Title, Subtitle &amp; Content 2_23">
    <p:bg>
      <p:bgPr>
        <a:blipFill>
          <a:blip r:embed="rId2">
            <a:alphaModFix/>
          </a:blip>
          <a:stretch>
            <a:fillRect/>
          </a:stretch>
        </a:blipFill>
        <a:effectLst/>
      </p:bgPr>
    </p:bg>
    <p:spTree>
      <p:nvGrpSpPr>
        <p:cNvPr id="1" name="Shape 574"/>
        <p:cNvGrpSpPr/>
        <p:nvPr/>
      </p:nvGrpSpPr>
      <p:grpSpPr>
        <a:xfrm>
          <a:off x="0" y="0"/>
          <a:ext cx="0" cy="0"/>
          <a:chOff x="0" y="0"/>
          <a:chExt cx="0" cy="0"/>
        </a:xfrm>
      </p:grpSpPr>
      <p:sp>
        <p:nvSpPr>
          <p:cNvPr id="575" name="Google Shape;575;p131"/>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76" name="Google Shape;576;p131"/>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77" name="Google Shape;577;p13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8"/>
        <p:cNvGrpSpPr/>
        <p:nvPr/>
      </p:nvGrpSpPr>
      <p:grpSpPr>
        <a:xfrm>
          <a:off x="0" y="0"/>
          <a:ext cx="0" cy="0"/>
          <a:chOff x="0" y="0"/>
          <a:chExt cx="0" cy="0"/>
        </a:xfrm>
      </p:grpSpPr>
      <p:sp>
        <p:nvSpPr>
          <p:cNvPr id="579" name="Google Shape;579;p132"/>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580" name="Google Shape;580;p132"/>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100"/>
              </a:spcBef>
              <a:spcAft>
                <a:spcPts val="0"/>
              </a:spcAft>
              <a:buSzPts val="3700"/>
              <a:buNone/>
              <a:defRPr sz="3700"/>
            </a:lvl1pPr>
            <a:lvl2pPr lvl="1" algn="ctr">
              <a:lnSpc>
                <a:spcPct val="100000"/>
              </a:lnSpc>
              <a:spcBef>
                <a:spcPts val="500"/>
              </a:spcBef>
              <a:spcAft>
                <a:spcPts val="0"/>
              </a:spcAft>
              <a:buSzPts val="3700"/>
              <a:buNone/>
              <a:defRPr sz="3700"/>
            </a:lvl2pPr>
            <a:lvl3pPr lvl="2" algn="ctr">
              <a:lnSpc>
                <a:spcPct val="100000"/>
              </a:lnSpc>
              <a:spcBef>
                <a:spcPts val="500"/>
              </a:spcBef>
              <a:spcAft>
                <a:spcPts val="0"/>
              </a:spcAft>
              <a:buSzPts val="3700"/>
              <a:buNone/>
              <a:defRPr sz="3700"/>
            </a:lvl3pPr>
            <a:lvl4pPr lvl="3" algn="ctr">
              <a:lnSpc>
                <a:spcPct val="100000"/>
              </a:lnSpc>
              <a:spcBef>
                <a:spcPts val="500"/>
              </a:spcBef>
              <a:spcAft>
                <a:spcPts val="0"/>
              </a:spcAft>
              <a:buSzPts val="3700"/>
              <a:buNone/>
              <a:defRPr sz="3700"/>
            </a:lvl4pPr>
            <a:lvl5pPr lvl="4" algn="ctr">
              <a:lnSpc>
                <a:spcPct val="100000"/>
              </a:lnSpc>
              <a:spcBef>
                <a:spcPts val="500"/>
              </a:spcBef>
              <a:spcAft>
                <a:spcPts val="0"/>
              </a:spcAft>
              <a:buSzPts val="3700"/>
              <a:buNone/>
              <a:defRPr sz="3700"/>
            </a:lvl5pPr>
            <a:lvl6pPr lvl="5" algn="ctr">
              <a:lnSpc>
                <a:spcPct val="100000"/>
              </a:lnSpc>
              <a:spcBef>
                <a:spcPts val="500"/>
              </a:spcBef>
              <a:spcAft>
                <a:spcPts val="0"/>
              </a:spcAft>
              <a:buSzPts val="3700"/>
              <a:buNone/>
              <a:defRPr sz="3700"/>
            </a:lvl6pPr>
            <a:lvl7pPr lvl="6" algn="ctr">
              <a:lnSpc>
                <a:spcPct val="100000"/>
              </a:lnSpc>
              <a:spcBef>
                <a:spcPts val="500"/>
              </a:spcBef>
              <a:spcAft>
                <a:spcPts val="0"/>
              </a:spcAft>
              <a:buSzPts val="3700"/>
              <a:buNone/>
              <a:defRPr sz="3700"/>
            </a:lvl7pPr>
            <a:lvl8pPr lvl="7" algn="ctr">
              <a:lnSpc>
                <a:spcPct val="100000"/>
              </a:lnSpc>
              <a:spcBef>
                <a:spcPts val="500"/>
              </a:spcBef>
              <a:spcAft>
                <a:spcPts val="0"/>
              </a:spcAft>
              <a:buSzPts val="3700"/>
              <a:buNone/>
              <a:defRPr sz="3700"/>
            </a:lvl8pPr>
            <a:lvl9pPr lvl="8" algn="ctr">
              <a:lnSpc>
                <a:spcPct val="100000"/>
              </a:lnSpc>
              <a:spcBef>
                <a:spcPts val="500"/>
              </a:spcBef>
              <a:spcAft>
                <a:spcPts val="0"/>
              </a:spcAft>
              <a:buSzPts val="3700"/>
              <a:buNone/>
              <a:defRPr sz="3700"/>
            </a:lvl9pPr>
          </a:lstStyle>
          <a:p>
            <a:endParaRPr/>
          </a:p>
        </p:txBody>
      </p:sp>
      <p:sp>
        <p:nvSpPr>
          <p:cNvPr id="581" name="Google Shape;581;p132"/>
          <p:cNvSpPr txBox="1">
            <a:spLocks noGrp="1"/>
          </p:cNvSpPr>
          <p:nvPr>
            <p:ph type="sldNum" idx="12"/>
          </p:nvPr>
        </p:nvSpPr>
        <p:spPr>
          <a:xfrm>
            <a:off x="11296611" y="6217623"/>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amp; Content 7">
  <p:cSld name="2_Title, Subtitle &amp; Content 2_6">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2" name="Google Shape;72;p14"/>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3" name="Google Shape;73;p1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2"/>
        <p:cNvGrpSpPr/>
        <p:nvPr/>
      </p:nvGrpSpPr>
      <p:grpSpPr>
        <a:xfrm>
          <a:off x="0" y="0"/>
          <a:ext cx="0" cy="0"/>
          <a:chOff x="0" y="0"/>
          <a:chExt cx="0" cy="0"/>
        </a:xfrm>
      </p:grpSpPr>
      <p:sp>
        <p:nvSpPr>
          <p:cNvPr id="583" name="Google Shape;583;p133"/>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84" name="Google Shape;584;p133"/>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
        <p:nvSpPr>
          <p:cNvPr id="585" name="Google Shape;585;p133"/>
          <p:cNvSpPr txBox="1">
            <a:spLocks noGrp="1"/>
          </p:cNvSpPr>
          <p:nvPr>
            <p:ph type="sldNum" idx="12"/>
          </p:nvPr>
        </p:nvSpPr>
        <p:spPr>
          <a:xfrm>
            <a:off x="11296611" y="6217623"/>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Subtitle &amp; Content 31">
  <p:cSld name="2_Title, Subtitle &amp; Content_10">
    <p:bg>
      <p:bgPr>
        <a:blipFill>
          <a:blip r:embed="rId2">
            <a:alphaModFix/>
          </a:blip>
          <a:stretch>
            <a:fillRect/>
          </a:stretch>
        </a:blipFill>
        <a:effectLst/>
      </p:bgPr>
    </p:bg>
    <p:spTree>
      <p:nvGrpSpPr>
        <p:cNvPr id="1" name="Shape 586"/>
        <p:cNvGrpSpPr/>
        <p:nvPr/>
      </p:nvGrpSpPr>
      <p:grpSpPr>
        <a:xfrm>
          <a:off x="0" y="0"/>
          <a:ext cx="0" cy="0"/>
          <a:chOff x="0" y="0"/>
          <a:chExt cx="0" cy="0"/>
        </a:xfrm>
      </p:grpSpPr>
      <p:sp>
        <p:nvSpPr>
          <p:cNvPr id="587" name="Google Shape;587;p134"/>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8" name="Google Shape;588;p134"/>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1_Title 1 Line &amp; Content 2">
  <p:cSld name="2_Title 1 Line &amp; Content_1">
    <p:bg>
      <p:bgPr>
        <a:blipFill>
          <a:blip r:embed="rId2">
            <a:alphaModFix/>
          </a:blip>
          <a:stretch>
            <a:fillRect/>
          </a:stretch>
        </a:blipFill>
        <a:effectLst/>
      </p:bgPr>
    </p:bg>
    <p:spTree>
      <p:nvGrpSpPr>
        <p:cNvPr id="1" name="Shape 589"/>
        <p:cNvGrpSpPr/>
        <p:nvPr/>
      </p:nvGrpSpPr>
      <p:grpSpPr>
        <a:xfrm>
          <a:off x="0" y="0"/>
          <a:ext cx="0" cy="0"/>
          <a:chOff x="0" y="0"/>
          <a:chExt cx="0" cy="0"/>
        </a:xfrm>
      </p:grpSpPr>
      <p:sp>
        <p:nvSpPr>
          <p:cNvPr id="590" name="Google Shape;590;p135"/>
          <p:cNvSpPr txBox="1">
            <a:spLocks noGrp="1"/>
          </p:cNvSpPr>
          <p:nvPr>
            <p:ph type="title"/>
          </p:nvPr>
        </p:nvSpPr>
        <p:spPr>
          <a:xfrm>
            <a:off x="972127" y="347852"/>
            <a:ext cx="10515600" cy="595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91" name="Google Shape;591;p135"/>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92" name="Google Shape;592;p135"/>
          <p:cNvSpPr>
            <a:spLocks noGrp="1"/>
          </p:cNvSpPr>
          <p:nvPr>
            <p:ph type="pic" idx="2"/>
          </p:nvPr>
        </p:nvSpPr>
        <p:spPr>
          <a:xfrm>
            <a:off x="961925" y="1087655"/>
            <a:ext cx="10541100" cy="4923300"/>
          </a:xfrm>
          <a:prstGeom prst="rect">
            <a:avLst/>
          </a:prstGeom>
          <a:noFill/>
          <a:ln>
            <a:noFill/>
          </a:ln>
        </p:spPr>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1_Title 1 Line &amp; Content 3">
  <p:cSld name="2_Title 1 Line &amp; Content_2">
    <p:bg>
      <p:bgPr>
        <a:blipFill>
          <a:blip r:embed="rId2">
            <a:alphaModFix/>
          </a:blip>
          <a:stretch>
            <a:fillRect/>
          </a:stretch>
        </a:blipFill>
        <a:effectLst/>
      </p:bgPr>
    </p:bg>
    <p:spTree>
      <p:nvGrpSpPr>
        <p:cNvPr id="1" name="Shape 593"/>
        <p:cNvGrpSpPr/>
        <p:nvPr/>
      </p:nvGrpSpPr>
      <p:grpSpPr>
        <a:xfrm>
          <a:off x="0" y="0"/>
          <a:ext cx="0" cy="0"/>
          <a:chOff x="0" y="0"/>
          <a:chExt cx="0" cy="0"/>
        </a:xfrm>
      </p:grpSpPr>
      <p:sp>
        <p:nvSpPr>
          <p:cNvPr id="594" name="Google Shape;594;p136"/>
          <p:cNvSpPr txBox="1">
            <a:spLocks noGrp="1"/>
          </p:cNvSpPr>
          <p:nvPr>
            <p:ph type="title"/>
          </p:nvPr>
        </p:nvSpPr>
        <p:spPr>
          <a:xfrm>
            <a:off x="972127" y="347852"/>
            <a:ext cx="10515600" cy="595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95" name="Google Shape;595;p136"/>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96" name="Google Shape;596;p136"/>
          <p:cNvSpPr>
            <a:spLocks noGrp="1"/>
          </p:cNvSpPr>
          <p:nvPr>
            <p:ph type="pic" idx="2"/>
          </p:nvPr>
        </p:nvSpPr>
        <p:spPr>
          <a:xfrm>
            <a:off x="961925" y="1087655"/>
            <a:ext cx="10541100" cy="4923300"/>
          </a:xfrm>
          <a:prstGeom prst="rect">
            <a:avLst/>
          </a:prstGeom>
          <a:noFill/>
          <a:ln>
            <a:noFill/>
          </a:ln>
        </p:spPr>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1_Title 1 Line &amp; Content 4">
  <p:cSld name="2_Title 1 Line &amp; Content_3">
    <p:bg>
      <p:bgPr>
        <a:blipFill>
          <a:blip r:embed="rId2">
            <a:alphaModFix/>
          </a:blip>
          <a:stretch>
            <a:fillRect/>
          </a:stretch>
        </a:blipFill>
        <a:effectLst/>
      </p:bgPr>
    </p:bg>
    <p:spTree>
      <p:nvGrpSpPr>
        <p:cNvPr id="1" name="Shape 597"/>
        <p:cNvGrpSpPr/>
        <p:nvPr/>
      </p:nvGrpSpPr>
      <p:grpSpPr>
        <a:xfrm>
          <a:off x="0" y="0"/>
          <a:ext cx="0" cy="0"/>
          <a:chOff x="0" y="0"/>
          <a:chExt cx="0" cy="0"/>
        </a:xfrm>
      </p:grpSpPr>
      <p:sp>
        <p:nvSpPr>
          <p:cNvPr id="598" name="Google Shape;598;p137"/>
          <p:cNvSpPr txBox="1">
            <a:spLocks noGrp="1"/>
          </p:cNvSpPr>
          <p:nvPr>
            <p:ph type="title"/>
          </p:nvPr>
        </p:nvSpPr>
        <p:spPr>
          <a:xfrm>
            <a:off x="972127" y="347852"/>
            <a:ext cx="10515600" cy="595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99" name="Google Shape;599;p137"/>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00" name="Google Shape;600;p137"/>
          <p:cNvSpPr>
            <a:spLocks noGrp="1"/>
          </p:cNvSpPr>
          <p:nvPr>
            <p:ph type="pic" idx="2"/>
          </p:nvPr>
        </p:nvSpPr>
        <p:spPr>
          <a:xfrm>
            <a:off x="961925" y="1087655"/>
            <a:ext cx="10541100" cy="4923300"/>
          </a:xfrm>
          <a:prstGeom prst="rect">
            <a:avLst/>
          </a:prstGeom>
          <a:noFill/>
          <a:ln>
            <a:noFill/>
          </a:ln>
        </p:spPr>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5"/>
        <p:cNvGrpSpPr/>
        <p:nvPr/>
      </p:nvGrpSpPr>
      <p:grpSpPr>
        <a:xfrm>
          <a:off x="0" y="0"/>
          <a:ext cx="0" cy="0"/>
          <a:chOff x="0" y="0"/>
          <a:chExt cx="0" cy="0"/>
        </a:xfrm>
      </p:grpSpPr>
      <p:sp>
        <p:nvSpPr>
          <p:cNvPr id="606" name="Google Shape;606;p139"/>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607" name="Google Shape;607;p139"/>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608" name="Google Shape;608;p13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9"/>
        <p:cNvGrpSpPr/>
        <p:nvPr/>
      </p:nvGrpSpPr>
      <p:grpSpPr>
        <a:xfrm>
          <a:off x="0" y="0"/>
          <a:ext cx="0" cy="0"/>
          <a:chOff x="0" y="0"/>
          <a:chExt cx="0" cy="0"/>
        </a:xfrm>
      </p:grpSpPr>
      <p:sp>
        <p:nvSpPr>
          <p:cNvPr id="610" name="Google Shape;610;p140"/>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611" name="Google Shape;611;p14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2"/>
        <p:cNvGrpSpPr/>
        <p:nvPr/>
      </p:nvGrpSpPr>
      <p:grpSpPr>
        <a:xfrm>
          <a:off x="0" y="0"/>
          <a:ext cx="0" cy="0"/>
          <a:chOff x="0" y="0"/>
          <a:chExt cx="0" cy="0"/>
        </a:xfrm>
      </p:grpSpPr>
      <p:sp>
        <p:nvSpPr>
          <p:cNvPr id="613" name="Google Shape;613;p14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614" name="Google Shape;614;p141"/>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615" name="Google Shape;615;p14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6"/>
        <p:cNvGrpSpPr/>
        <p:nvPr/>
      </p:nvGrpSpPr>
      <p:grpSpPr>
        <a:xfrm>
          <a:off x="0" y="0"/>
          <a:ext cx="0" cy="0"/>
          <a:chOff x="0" y="0"/>
          <a:chExt cx="0" cy="0"/>
        </a:xfrm>
      </p:grpSpPr>
      <p:sp>
        <p:nvSpPr>
          <p:cNvPr id="617" name="Google Shape;617;p14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618" name="Google Shape;618;p142"/>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619" name="Google Shape;619;p142"/>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620" name="Google Shape;620;p14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1"/>
        <p:cNvGrpSpPr/>
        <p:nvPr/>
      </p:nvGrpSpPr>
      <p:grpSpPr>
        <a:xfrm>
          <a:off x="0" y="0"/>
          <a:ext cx="0" cy="0"/>
          <a:chOff x="0" y="0"/>
          <a:chExt cx="0" cy="0"/>
        </a:xfrm>
      </p:grpSpPr>
      <p:sp>
        <p:nvSpPr>
          <p:cNvPr id="622" name="Google Shape;622;p14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623" name="Google Shape;623;p1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ubtitle &amp; Content 8">
  <p:cSld name="2_Title, Subtitle &amp; Content 2_7">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6" name="Google Shape;76;p15"/>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7" name="Google Shape;77;p1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4"/>
        <p:cNvGrpSpPr/>
        <p:nvPr/>
      </p:nvGrpSpPr>
      <p:grpSpPr>
        <a:xfrm>
          <a:off x="0" y="0"/>
          <a:ext cx="0" cy="0"/>
          <a:chOff x="0" y="0"/>
          <a:chExt cx="0" cy="0"/>
        </a:xfrm>
      </p:grpSpPr>
      <p:sp>
        <p:nvSpPr>
          <p:cNvPr id="625" name="Google Shape;625;p144"/>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626" name="Google Shape;626;p144"/>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627" name="Google Shape;627;p14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28"/>
        <p:cNvGrpSpPr/>
        <p:nvPr/>
      </p:nvGrpSpPr>
      <p:grpSpPr>
        <a:xfrm>
          <a:off x="0" y="0"/>
          <a:ext cx="0" cy="0"/>
          <a:chOff x="0" y="0"/>
          <a:chExt cx="0" cy="0"/>
        </a:xfrm>
      </p:grpSpPr>
      <p:sp>
        <p:nvSpPr>
          <p:cNvPr id="629" name="Google Shape;629;p145"/>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630" name="Google Shape;630;p14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1"/>
        <p:cNvGrpSpPr/>
        <p:nvPr/>
      </p:nvGrpSpPr>
      <p:grpSpPr>
        <a:xfrm>
          <a:off x="0" y="0"/>
          <a:ext cx="0" cy="0"/>
          <a:chOff x="0" y="0"/>
          <a:chExt cx="0" cy="0"/>
        </a:xfrm>
      </p:grpSpPr>
      <p:sp>
        <p:nvSpPr>
          <p:cNvPr id="632" name="Google Shape;632;p146"/>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3" name="Google Shape;633;p146"/>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634" name="Google Shape;634;p146"/>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35" name="Google Shape;635;p146"/>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636" name="Google Shape;636;p14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7"/>
        <p:cNvGrpSpPr/>
        <p:nvPr/>
      </p:nvGrpSpPr>
      <p:grpSpPr>
        <a:xfrm>
          <a:off x="0" y="0"/>
          <a:ext cx="0" cy="0"/>
          <a:chOff x="0" y="0"/>
          <a:chExt cx="0" cy="0"/>
        </a:xfrm>
      </p:grpSpPr>
      <p:sp>
        <p:nvSpPr>
          <p:cNvPr id="638" name="Google Shape;638;p147"/>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639" name="Google Shape;639;p14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0"/>
        <p:cNvGrpSpPr/>
        <p:nvPr/>
      </p:nvGrpSpPr>
      <p:grpSpPr>
        <a:xfrm>
          <a:off x="0" y="0"/>
          <a:ext cx="0" cy="0"/>
          <a:chOff x="0" y="0"/>
          <a:chExt cx="0" cy="0"/>
        </a:xfrm>
      </p:grpSpPr>
      <p:sp>
        <p:nvSpPr>
          <p:cNvPr id="641" name="Google Shape;641;p148"/>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642" name="Google Shape;642;p148"/>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643" name="Google Shape;643;p14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4"/>
        <p:cNvGrpSpPr/>
        <p:nvPr/>
      </p:nvGrpSpPr>
      <p:grpSpPr>
        <a:xfrm>
          <a:off x="0" y="0"/>
          <a:ext cx="0" cy="0"/>
          <a:chOff x="0" y="0"/>
          <a:chExt cx="0" cy="0"/>
        </a:xfrm>
      </p:grpSpPr>
      <p:sp>
        <p:nvSpPr>
          <p:cNvPr id="645" name="Google Shape;645;p14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646"/>
        <p:cNvGrpSpPr/>
        <p:nvPr/>
      </p:nvGrpSpPr>
      <p:grpSpPr>
        <a:xfrm>
          <a:off x="0" y="0"/>
          <a:ext cx="0" cy="0"/>
          <a:chOff x="0" y="0"/>
          <a:chExt cx="0" cy="0"/>
        </a:xfrm>
      </p:grpSpPr>
      <p:sp>
        <p:nvSpPr>
          <p:cNvPr id="647" name="Google Shape;647;p150"/>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48" name="Google Shape;648;p150"/>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9" name="Google Shape;649;p150"/>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50" name="Google Shape;650;p150"/>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657"/>
        <p:cNvGrpSpPr/>
        <p:nvPr/>
      </p:nvGrpSpPr>
      <p:grpSpPr>
        <a:xfrm>
          <a:off x="0" y="0"/>
          <a:ext cx="0" cy="0"/>
          <a:chOff x="0" y="0"/>
          <a:chExt cx="0" cy="0"/>
        </a:xfrm>
      </p:grpSpPr>
      <p:sp>
        <p:nvSpPr>
          <p:cNvPr id="658" name="Google Shape;658;p152"/>
          <p:cNvSpPr txBox="1">
            <a:spLocks noGrp="1"/>
          </p:cNvSpPr>
          <p:nvPr>
            <p:ph type="ctrTitle"/>
          </p:nvPr>
        </p:nvSpPr>
        <p:spPr>
          <a:xfrm>
            <a:off x="1524000" y="3077521"/>
            <a:ext cx="9144000" cy="5064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59" name="Google Shape;659;p152"/>
          <p:cNvSpPr txBox="1">
            <a:spLocks noGrp="1"/>
          </p:cNvSpPr>
          <p:nvPr>
            <p:ph type="subTitle" idx="1"/>
          </p:nvPr>
        </p:nvSpPr>
        <p:spPr>
          <a:xfrm>
            <a:off x="1524000" y="3580595"/>
            <a:ext cx="9144000" cy="411300"/>
          </a:xfrm>
          <a:prstGeom prst="rect">
            <a:avLst/>
          </a:prstGeom>
          <a:noFill/>
          <a:ln>
            <a:noFill/>
          </a:ln>
        </p:spPr>
        <p:txBody>
          <a:bodyPr spcFirstLastPara="1" wrap="square" lIns="91425" tIns="45700" rIns="91425" bIns="45700" anchor="t" anchorCtr="0">
            <a:noAutofit/>
          </a:bodyPr>
          <a:lstStyle>
            <a:lvl1pPr lvl="0" algn="l">
              <a:lnSpc>
                <a:spcPct val="90000"/>
              </a:lnSpc>
              <a:spcBef>
                <a:spcPts val="1100"/>
              </a:spcBef>
              <a:spcAft>
                <a:spcPts val="0"/>
              </a:spcAft>
              <a:buClr>
                <a:schemeClr val="dk1"/>
              </a:buClr>
              <a:buSzPts val="2300"/>
              <a:buNone/>
              <a:defRPr sz="2300" b="0" i="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60" name="Google Shape;660;p152"/>
          <p:cNvSpPr txBox="1">
            <a:spLocks noGrp="1"/>
          </p:cNvSpPr>
          <p:nvPr>
            <p:ph type="body" idx="2"/>
          </p:nvPr>
        </p:nvSpPr>
        <p:spPr>
          <a:xfrm>
            <a:off x="2758699" y="4620043"/>
            <a:ext cx="7909200" cy="10797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100"/>
              </a:spcBef>
              <a:spcAft>
                <a:spcPts val="0"/>
              </a:spcAft>
              <a:buClr>
                <a:srgbClr val="0066CC"/>
              </a:buClr>
              <a:buSzPts val="1500"/>
              <a:buFont typeface="Arial"/>
              <a:buNone/>
              <a:defRPr sz="1500" b="0" i="0">
                <a:solidFill>
                  <a:srgbClr val="0066CC"/>
                </a:solidFill>
                <a:latin typeface="Arial"/>
                <a:ea typeface="Arial"/>
                <a:cs typeface="Arial"/>
                <a:sym typeface="Aria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61" name="Google Shape;661;p152"/>
          <p:cNvSpPr txBox="1">
            <a:spLocks noGrp="1"/>
          </p:cNvSpPr>
          <p:nvPr>
            <p:ph type="body" idx="3"/>
          </p:nvPr>
        </p:nvSpPr>
        <p:spPr>
          <a:xfrm>
            <a:off x="1107309" y="4015767"/>
            <a:ext cx="5483100" cy="411300"/>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100"/>
              </a:spcBef>
              <a:spcAft>
                <a:spcPts val="0"/>
              </a:spcAft>
              <a:buClr>
                <a:srgbClr val="0066CC"/>
              </a:buClr>
              <a:buSzPts val="2000"/>
              <a:buFont typeface="Arial"/>
              <a:buNone/>
              <a:defRPr sz="2000" b="0" i="0">
                <a:solidFill>
                  <a:srgbClr val="0066CC"/>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900"/>
              <a:buNone/>
              <a:defRPr sz="1900">
                <a:solidFill>
                  <a:srgbClr val="0066CC"/>
                </a:solidFill>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662"/>
        <p:cNvGrpSpPr/>
        <p:nvPr/>
      </p:nvGrpSpPr>
      <p:grpSpPr>
        <a:xfrm>
          <a:off x="0" y="0"/>
          <a:ext cx="0" cy="0"/>
          <a:chOff x="0" y="0"/>
          <a:chExt cx="0" cy="0"/>
        </a:xfrm>
      </p:grpSpPr>
      <p:sp>
        <p:nvSpPr>
          <p:cNvPr id="663" name="Google Shape;663;p153"/>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64" name="Google Shape;664;p15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65" name="Google Shape;665;p153"/>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66" name="Google Shape;666;p153"/>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Section 1">
  <p:cSld name="1_Section">
    <p:bg>
      <p:bgPr>
        <a:blipFill>
          <a:blip r:embed="rId2">
            <a:alphaModFix/>
          </a:blip>
          <a:stretch>
            <a:fillRect/>
          </a:stretch>
        </a:blipFill>
        <a:effectLst/>
      </p:bgPr>
    </p:bg>
    <p:spTree>
      <p:nvGrpSpPr>
        <p:cNvPr id="1" name="Shape 667"/>
        <p:cNvGrpSpPr/>
        <p:nvPr/>
      </p:nvGrpSpPr>
      <p:grpSpPr>
        <a:xfrm>
          <a:off x="0" y="0"/>
          <a:ext cx="0" cy="0"/>
          <a:chOff x="0" y="0"/>
          <a:chExt cx="0" cy="0"/>
        </a:xfrm>
      </p:grpSpPr>
      <p:sp>
        <p:nvSpPr>
          <p:cNvPr id="668" name="Google Shape;668;p154"/>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69" name="Google Shape;669;p154"/>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ubtitle &amp; Content 9">
  <p:cSld name="2_Title, Subtitle &amp; Content 2_8">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80" name="Google Shape;80;p16"/>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1" name="Google Shape;81;p16"/>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Subtitle &amp; Content 26">
  <p:cSld name="2_Title, Subtitle &amp; Content 2_20">
    <p:bg>
      <p:bgPr>
        <a:blipFill>
          <a:blip r:embed="rId2">
            <a:alphaModFix/>
          </a:blip>
          <a:stretch>
            <a:fillRect/>
          </a:stretch>
        </a:blipFill>
        <a:effectLst/>
      </p:bgPr>
    </p:bg>
    <p:spTree>
      <p:nvGrpSpPr>
        <p:cNvPr id="1" name="Shape 670"/>
        <p:cNvGrpSpPr/>
        <p:nvPr/>
      </p:nvGrpSpPr>
      <p:grpSpPr>
        <a:xfrm>
          <a:off x="0" y="0"/>
          <a:ext cx="0" cy="0"/>
          <a:chOff x="0" y="0"/>
          <a:chExt cx="0" cy="0"/>
        </a:xfrm>
      </p:grpSpPr>
      <p:sp>
        <p:nvSpPr>
          <p:cNvPr id="671" name="Google Shape;671;p155"/>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72" name="Google Shape;672;p155"/>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73" name="Google Shape;673;p15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2">
    <p:bg>
      <p:bgPr>
        <a:blipFill>
          <a:blip r:embed="rId2">
            <a:alphaModFix/>
          </a:blip>
          <a:stretch>
            <a:fillRect/>
          </a:stretch>
        </a:blipFill>
        <a:effectLst/>
      </p:bgPr>
    </p:bg>
    <p:spTree>
      <p:nvGrpSpPr>
        <p:cNvPr id="1" name="Shape 674"/>
        <p:cNvGrpSpPr/>
        <p:nvPr/>
      </p:nvGrpSpPr>
      <p:grpSpPr>
        <a:xfrm>
          <a:off x="0" y="0"/>
          <a:ext cx="0" cy="0"/>
          <a:chOff x="0" y="0"/>
          <a:chExt cx="0" cy="0"/>
        </a:xfrm>
      </p:grpSpPr>
      <p:sp>
        <p:nvSpPr>
          <p:cNvPr id="675" name="Google Shape;675;p156"/>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6" name="Google Shape;676;p156"/>
          <p:cNvSpPr txBox="1">
            <a:spLocks noGrp="1"/>
          </p:cNvSpPr>
          <p:nvPr>
            <p:ph type="body" idx="1"/>
          </p:nvPr>
        </p:nvSpPr>
        <p:spPr>
          <a:xfrm>
            <a:off x="971551" y="1361191"/>
            <a:ext cx="51249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228600" algn="l">
              <a:lnSpc>
                <a:spcPct val="114000"/>
              </a:lnSpc>
              <a:spcBef>
                <a:spcPts val="500"/>
              </a:spcBef>
              <a:spcAft>
                <a:spcPts val="0"/>
              </a:spcAft>
              <a:buClr>
                <a:srgbClr val="0066CC"/>
              </a:buClr>
              <a:buSzPts val="1900"/>
              <a:buNone/>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77" name="Google Shape;677;p156"/>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78" name="Google Shape;678;p156"/>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79" name="Google Shape;679;p156"/>
          <p:cNvSpPr txBox="1">
            <a:spLocks noGrp="1"/>
          </p:cNvSpPr>
          <p:nvPr>
            <p:ph type="body" idx="3"/>
          </p:nvPr>
        </p:nvSpPr>
        <p:spPr>
          <a:xfrm>
            <a:off x="6313169" y="1361191"/>
            <a:ext cx="51249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0"/>
        <p:cNvGrpSpPr/>
        <p:nvPr/>
      </p:nvGrpSpPr>
      <p:grpSpPr>
        <a:xfrm>
          <a:off x="0" y="0"/>
          <a:ext cx="0" cy="0"/>
          <a:chOff x="0" y="0"/>
          <a:chExt cx="0" cy="0"/>
        </a:xfrm>
      </p:grpSpPr>
      <p:sp>
        <p:nvSpPr>
          <p:cNvPr id="681" name="Google Shape;681;p1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2" name="Google Shape;682;p15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
        <p:nvSpPr>
          <p:cNvPr id="683" name="Google Shape;683;p15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
        <p:nvSpPr>
          <p:cNvPr id="684" name="Google Shape;684;p15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5" name="Google Shape;685;p15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6" name="Google Shape;686;p15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Subtitle &amp; Content 1">
  <p:cSld name="Title, Subtitle &amp; Content">
    <p:bg>
      <p:bgPr>
        <a:blipFill>
          <a:blip r:embed="rId2">
            <a:alphaModFix/>
          </a:blip>
          <a:stretch>
            <a:fillRect/>
          </a:stretch>
        </a:blipFill>
        <a:effectLst/>
      </p:bgPr>
    </p:bg>
    <p:spTree>
      <p:nvGrpSpPr>
        <p:cNvPr id="1" name="Shape 687"/>
        <p:cNvGrpSpPr/>
        <p:nvPr/>
      </p:nvGrpSpPr>
      <p:grpSpPr>
        <a:xfrm>
          <a:off x="0" y="0"/>
          <a:ext cx="0" cy="0"/>
          <a:chOff x="0" y="0"/>
          <a:chExt cx="0" cy="0"/>
        </a:xfrm>
      </p:grpSpPr>
      <p:sp>
        <p:nvSpPr>
          <p:cNvPr id="688" name="Google Shape;688;p158"/>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9" name="Google Shape;689;p158"/>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90" name="Google Shape;690;p158"/>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Subtitle &amp; Content 2">
  <p:cSld name="2_Title, Subtitle &amp; Content 2_1">
    <p:bg>
      <p:bgPr>
        <a:blipFill>
          <a:blip r:embed="rId2">
            <a:alphaModFix/>
          </a:blip>
          <a:stretch>
            <a:fillRect/>
          </a:stretch>
        </a:blipFill>
        <a:effectLst/>
      </p:bgPr>
    </p:bg>
    <p:spTree>
      <p:nvGrpSpPr>
        <p:cNvPr id="1" name="Shape 691"/>
        <p:cNvGrpSpPr/>
        <p:nvPr/>
      </p:nvGrpSpPr>
      <p:grpSpPr>
        <a:xfrm>
          <a:off x="0" y="0"/>
          <a:ext cx="0" cy="0"/>
          <a:chOff x="0" y="0"/>
          <a:chExt cx="0" cy="0"/>
        </a:xfrm>
      </p:grpSpPr>
      <p:sp>
        <p:nvSpPr>
          <p:cNvPr id="692" name="Google Shape;692;p15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93" name="Google Shape;693;p159"/>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Subtitle &amp; Content 3">
  <p:cSld name="2_Title, Subtitle &amp; Content 2_2">
    <p:bg>
      <p:bgPr>
        <a:blipFill>
          <a:blip r:embed="rId2">
            <a:alphaModFix/>
          </a:blip>
          <a:stretch>
            <a:fillRect/>
          </a:stretch>
        </a:blipFill>
        <a:effectLst/>
      </p:bgPr>
    </p:bg>
    <p:spTree>
      <p:nvGrpSpPr>
        <p:cNvPr id="1" name="Shape 694"/>
        <p:cNvGrpSpPr/>
        <p:nvPr/>
      </p:nvGrpSpPr>
      <p:grpSpPr>
        <a:xfrm>
          <a:off x="0" y="0"/>
          <a:ext cx="0" cy="0"/>
          <a:chOff x="0" y="0"/>
          <a:chExt cx="0" cy="0"/>
        </a:xfrm>
      </p:grpSpPr>
      <p:sp>
        <p:nvSpPr>
          <p:cNvPr id="695" name="Google Shape;695;p160"/>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96" name="Google Shape;696;p160"/>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97" name="Google Shape;697;p16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Subtitle &amp; Content 4">
  <p:cSld name="2_Title, Subtitle &amp; Content 2_3">
    <p:bg>
      <p:bgPr>
        <a:blipFill>
          <a:blip r:embed="rId2">
            <a:alphaModFix/>
          </a:blip>
          <a:stretch>
            <a:fillRect/>
          </a:stretch>
        </a:blipFill>
        <a:effectLst/>
      </p:bgPr>
    </p:bg>
    <p:spTree>
      <p:nvGrpSpPr>
        <p:cNvPr id="1" name="Shape 698"/>
        <p:cNvGrpSpPr/>
        <p:nvPr/>
      </p:nvGrpSpPr>
      <p:grpSpPr>
        <a:xfrm>
          <a:off x="0" y="0"/>
          <a:ext cx="0" cy="0"/>
          <a:chOff x="0" y="0"/>
          <a:chExt cx="0" cy="0"/>
        </a:xfrm>
      </p:grpSpPr>
      <p:sp>
        <p:nvSpPr>
          <p:cNvPr id="699" name="Google Shape;699;p161"/>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00" name="Google Shape;700;p161"/>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01" name="Google Shape;701;p16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Subtitle &amp; Content 5">
  <p:cSld name="2_Title, Subtitle &amp; Content 2_4">
    <p:bg>
      <p:bgPr>
        <a:blipFill>
          <a:blip r:embed="rId2">
            <a:alphaModFix/>
          </a:blip>
          <a:stretch>
            <a:fillRect/>
          </a:stretch>
        </a:blipFill>
        <a:effectLst/>
      </p:bgPr>
    </p:bg>
    <p:spTree>
      <p:nvGrpSpPr>
        <p:cNvPr id="1" name="Shape 702"/>
        <p:cNvGrpSpPr/>
        <p:nvPr/>
      </p:nvGrpSpPr>
      <p:grpSpPr>
        <a:xfrm>
          <a:off x="0" y="0"/>
          <a:ext cx="0" cy="0"/>
          <a:chOff x="0" y="0"/>
          <a:chExt cx="0" cy="0"/>
        </a:xfrm>
      </p:grpSpPr>
      <p:sp>
        <p:nvSpPr>
          <p:cNvPr id="703" name="Google Shape;703;p162"/>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04" name="Google Shape;704;p162"/>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05" name="Google Shape;705;p16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Subtitle &amp; Content 6">
  <p:cSld name="2_Title, Subtitle &amp; Content 2_5">
    <p:bg>
      <p:bgPr>
        <a:blipFill>
          <a:blip r:embed="rId2">
            <a:alphaModFix/>
          </a:blip>
          <a:stretch>
            <a:fillRect/>
          </a:stretch>
        </a:blipFill>
        <a:effectLst/>
      </p:bgPr>
    </p:bg>
    <p:spTree>
      <p:nvGrpSpPr>
        <p:cNvPr id="1" name="Shape 706"/>
        <p:cNvGrpSpPr/>
        <p:nvPr/>
      </p:nvGrpSpPr>
      <p:grpSpPr>
        <a:xfrm>
          <a:off x="0" y="0"/>
          <a:ext cx="0" cy="0"/>
          <a:chOff x="0" y="0"/>
          <a:chExt cx="0" cy="0"/>
        </a:xfrm>
      </p:grpSpPr>
      <p:sp>
        <p:nvSpPr>
          <p:cNvPr id="707" name="Google Shape;707;p163"/>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08" name="Google Shape;708;p16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09" name="Google Shape;709;p16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Subtitle &amp; Content 7">
  <p:cSld name="2_Title, Subtitle &amp; Content 2_6">
    <p:bg>
      <p:bgPr>
        <a:blipFill>
          <a:blip r:embed="rId2">
            <a:alphaModFix/>
          </a:blip>
          <a:stretch>
            <a:fillRect/>
          </a:stretch>
        </a:blipFill>
        <a:effectLst/>
      </p:bgPr>
    </p:bg>
    <p:spTree>
      <p:nvGrpSpPr>
        <p:cNvPr id="1" name="Shape 710"/>
        <p:cNvGrpSpPr/>
        <p:nvPr/>
      </p:nvGrpSpPr>
      <p:grpSpPr>
        <a:xfrm>
          <a:off x="0" y="0"/>
          <a:ext cx="0" cy="0"/>
          <a:chOff x="0" y="0"/>
          <a:chExt cx="0" cy="0"/>
        </a:xfrm>
      </p:grpSpPr>
      <p:sp>
        <p:nvSpPr>
          <p:cNvPr id="711" name="Google Shape;711;p164"/>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12" name="Google Shape;712;p164"/>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13" name="Google Shape;713;p16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ubtitle &amp; Content 10">
  <p:cSld name="2_Title, Subtitle &amp; Content 2_9">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84" name="Google Shape;84;p17"/>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1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Subtitle &amp; Content 8">
  <p:cSld name="2_Title, Subtitle &amp; Content 2_7">
    <p:bg>
      <p:bgPr>
        <a:blipFill>
          <a:blip r:embed="rId2">
            <a:alphaModFix/>
          </a:blip>
          <a:stretch>
            <a:fillRect/>
          </a:stretch>
        </a:blipFill>
        <a:effectLst/>
      </p:bgPr>
    </p:bg>
    <p:spTree>
      <p:nvGrpSpPr>
        <p:cNvPr id="1" name="Shape 714"/>
        <p:cNvGrpSpPr/>
        <p:nvPr/>
      </p:nvGrpSpPr>
      <p:grpSpPr>
        <a:xfrm>
          <a:off x="0" y="0"/>
          <a:ext cx="0" cy="0"/>
          <a:chOff x="0" y="0"/>
          <a:chExt cx="0" cy="0"/>
        </a:xfrm>
      </p:grpSpPr>
      <p:sp>
        <p:nvSpPr>
          <p:cNvPr id="715" name="Google Shape;715;p165"/>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16" name="Google Shape;716;p165"/>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17" name="Google Shape;717;p16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itle, Subtitle &amp; Content 9">
  <p:cSld name="2_Title, Subtitle &amp; Content 2_8">
    <p:bg>
      <p:bgPr>
        <a:blipFill>
          <a:blip r:embed="rId2">
            <a:alphaModFix/>
          </a:blip>
          <a:stretch>
            <a:fillRect/>
          </a:stretch>
        </a:blipFill>
        <a:effectLst/>
      </p:bgPr>
    </p:bg>
    <p:spTree>
      <p:nvGrpSpPr>
        <p:cNvPr id="1" name="Shape 718"/>
        <p:cNvGrpSpPr/>
        <p:nvPr/>
      </p:nvGrpSpPr>
      <p:grpSpPr>
        <a:xfrm>
          <a:off x="0" y="0"/>
          <a:ext cx="0" cy="0"/>
          <a:chOff x="0" y="0"/>
          <a:chExt cx="0" cy="0"/>
        </a:xfrm>
      </p:grpSpPr>
      <p:sp>
        <p:nvSpPr>
          <p:cNvPr id="719" name="Google Shape;719;p166"/>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20" name="Google Shape;720;p166"/>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21" name="Google Shape;721;p166"/>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Title, Subtitle &amp; Content 10">
  <p:cSld name="2_Title, Subtitle &amp; Content 2_9">
    <p:bg>
      <p:bgPr>
        <a:blipFill>
          <a:blip r:embed="rId2">
            <a:alphaModFix/>
          </a:blip>
          <a:stretch>
            <a:fillRect/>
          </a:stretch>
        </a:blipFill>
        <a:effectLst/>
      </p:bgPr>
    </p:bg>
    <p:spTree>
      <p:nvGrpSpPr>
        <p:cNvPr id="1" name="Shape 722"/>
        <p:cNvGrpSpPr/>
        <p:nvPr/>
      </p:nvGrpSpPr>
      <p:grpSpPr>
        <a:xfrm>
          <a:off x="0" y="0"/>
          <a:ext cx="0" cy="0"/>
          <a:chOff x="0" y="0"/>
          <a:chExt cx="0" cy="0"/>
        </a:xfrm>
      </p:grpSpPr>
      <p:sp>
        <p:nvSpPr>
          <p:cNvPr id="723" name="Google Shape;723;p167"/>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24" name="Google Shape;724;p167"/>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25" name="Google Shape;725;p16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itle, Subtitle &amp; Content 11">
  <p:cSld name="2_Title, Subtitle &amp; Content 2_10">
    <p:bg>
      <p:bgPr>
        <a:blipFill>
          <a:blip r:embed="rId2">
            <a:alphaModFix/>
          </a:blip>
          <a:stretch>
            <a:fillRect/>
          </a:stretch>
        </a:blipFill>
        <a:effectLst/>
      </p:bgPr>
    </p:bg>
    <p:spTree>
      <p:nvGrpSpPr>
        <p:cNvPr id="1" name="Shape 726"/>
        <p:cNvGrpSpPr/>
        <p:nvPr/>
      </p:nvGrpSpPr>
      <p:grpSpPr>
        <a:xfrm>
          <a:off x="0" y="0"/>
          <a:ext cx="0" cy="0"/>
          <a:chOff x="0" y="0"/>
          <a:chExt cx="0" cy="0"/>
        </a:xfrm>
      </p:grpSpPr>
      <p:sp>
        <p:nvSpPr>
          <p:cNvPr id="727" name="Google Shape;727;p168"/>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28" name="Google Shape;728;p168"/>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29" name="Google Shape;729;p16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itle, Subtitle &amp; Content 12">
  <p:cSld name="2_Title, Subtitle &amp; Content 2_11">
    <p:bg>
      <p:bgPr>
        <a:blipFill>
          <a:blip r:embed="rId2">
            <a:alphaModFix/>
          </a:blip>
          <a:stretch>
            <a:fillRect/>
          </a:stretch>
        </a:blipFill>
        <a:effectLst/>
      </p:bgPr>
    </p:bg>
    <p:spTree>
      <p:nvGrpSpPr>
        <p:cNvPr id="1" name="Shape 730"/>
        <p:cNvGrpSpPr/>
        <p:nvPr/>
      </p:nvGrpSpPr>
      <p:grpSpPr>
        <a:xfrm>
          <a:off x="0" y="0"/>
          <a:ext cx="0" cy="0"/>
          <a:chOff x="0" y="0"/>
          <a:chExt cx="0" cy="0"/>
        </a:xfrm>
      </p:grpSpPr>
      <p:sp>
        <p:nvSpPr>
          <p:cNvPr id="731" name="Google Shape;731;p169"/>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32" name="Google Shape;732;p16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33" name="Google Shape;733;p16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Title, Subtitle &amp; Content 13">
  <p:cSld name="2_Title, Subtitle &amp; Content 2_12">
    <p:bg>
      <p:bgPr>
        <a:blipFill>
          <a:blip r:embed="rId2">
            <a:alphaModFix/>
          </a:blip>
          <a:stretch>
            <a:fillRect/>
          </a:stretch>
        </a:blipFill>
        <a:effectLst/>
      </p:bgPr>
    </p:bg>
    <p:spTree>
      <p:nvGrpSpPr>
        <p:cNvPr id="1" name="Shape 734"/>
        <p:cNvGrpSpPr/>
        <p:nvPr/>
      </p:nvGrpSpPr>
      <p:grpSpPr>
        <a:xfrm>
          <a:off x="0" y="0"/>
          <a:ext cx="0" cy="0"/>
          <a:chOff x="0" y="0"/>
          <a:chExt cx="0" cy="0"/>
        </a:xfrm>
      </p:grpSpPr>
      <p:sp>
        <p:nvSpPr>
          <p:cNvPr id="735" name="Google Shape;735;p170"/>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36" name="Google Shape;736;p170"/>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37" name="Google Shape;737;p17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Subtitle &amp; Content 14">
  <p:cSld name="2_Title, Subtitle &amp; Content 2_13">
    <p:bg>
      <p:bgPr>
        <a:blipFill>
          <a:blip r:embed="rId2">
            <a:alphaModFix/>
          </a:blip>
          <a:stretch>
            <a:fillRect/>
          </a:stretch>
        </a:blipFill>
        <a:effectLst/>
      </p:bgPr>
    </p:bg>
    <p:spTree>
      <p:nvGrpSpPr>
        <p:cNvPr id="1" name="Shape 738"/>
        <p:cNvGrpSpPr/>
        <p:nvPr/>
      </p:nvGrpSpPr>
      <p:grpSpPr>
        <a:xfrm>
          <a:off x="0" y="0"/>
          <a:ext cx="0" cy="0"/>
          <a:chOff x="0" y="0"/>
          <a:chExt cx="0" cy="0"/>
        </a:xfrm>
      </p:grpSpPr>
      <p:sp>
        <p:nvSpPr>
          <p:cNvPr id="739" name="Google Shape;739;p171"/>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40" name="Google Shape;740;p171"/>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1" name="Google Shape;741;p17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Subtitle &amp; Content 1 1">
  <p:cSld name="2_Title, Subtitle &amp; Content_1">
    <p:bg>
      <p:bgPr>
        <a:blipFill>
          <a:blip r:embed="rId2">
            <a:alphaModFix/>
          </a:blip>
          <a:stretch>
            <a:fillRect/>
          </a:stretch>
        </a:blipFill>
        <a:effectLst/>
      </p:bgPr>
    </p:bg>
    <p:spTree>
      <p:nvGrpSpPr>
        <p:cNvPr id="1" name="Shape 742"/>
        <p:cNvGrpSpPr/>
        <p:nvPr/>
      </p:nvGrpSpPr>
      <p:grpSpPr>
        <a:xfrm>
          <a:off x="0" y="0"/>
          <a:ext cx="0" cy="0"/>
          <a:chOff x="0" y="0"/>
          <a:chExt cx="0" cy="0"/>
        </a:xfrm>
      </p:grpSpPr>
      <p:sp>
        <p:nvSpPr>
          <p:cNvPr id="743" name="Google Shape;743;p172"/>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44" name="Google Shape;744;p172"/>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5" name="Google Shape;745;p172"/>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46" name="Google Shape;746;p172"/>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Subtitle &amp; Content 15">
  <p:cSld name="2_Title, Subtitle &amp; Content 2_14">
    <p:bg>
      <p:bgPr>
        <a:blipFill>
          <a:blip r:embed="rId2">
            <a:alphaModFix/>
          </a:blip>
          <a:stretch>
            <a:fillRect/>
          </a:stretch>
        </a:blipFill>
        <a:effectLst/>
      </p:bgPr>
    </p:bg>
    <p:spTree>
      <p:nvGrpSpPr>
        <p:cNvPr id="1" name="Shape 747"/>
        <p:cNvGrpSpPr/>
        <p:nvPr/>
      </p:nvGrpSpPr>
      <p:grpSpPr>
        <a:xfrm>
          <a:off x="0" y="0"/>
          <a:ext cx="0" cy="0"/>
          <a:chOff x="0" y="0"/>
          <a:chExt cx="0" cy="0"/>
        </a:xfrm>
      </p:grpSpPr>
      <p:sp>
        <p:nvSpPr>
          <p:cNvPr id="748" name="Google Shape;748;p173"/>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49" name="Google Shape;749;p173"/>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50" name="Google Shape;750;p17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itle, Subtitle &amp; Content 16">
  <p:cSld name="2_Title, Subtitle &amp; Content 2_15">
    <p:bg>
      <p:bgPr>
        <a:blipFill>
          <a:blip r:embed="rId2">
            <a:alphaModFix/>
          </a:blip>
          <a:stretch>
            <a:fillRect/>
          </a:stretch>
        </a:blipFill>
        <a:effectLst/>
      </p:bgPr>
    </p:bg>
    <p:spTree>
      <p:nvGrpSpPr>
        <p:cNvPr id="1" name="Shape 751"/>
        <p:cNvGrpSpPr/>
        <p:nvPr/>
      </p:nvGrpSpPr>
      <p:grpSpPr>
        <a:xfrm>
          <a:off x="0" y="0"/>
          <a:ext cx="0" cy="0"/>
          <a:chOff x="0" y="0"/>
          <a:chExt cx="0" cy="0"/>
        </a:xfrm>
      </p:grpSpPr>
      <p:sp>
        <p:nvSpPr>
          <p:cNvPr id="752" name="Google Shape;752;p174"/>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53" name="Google Shape;753;p174"/>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54" name="Google Shape;754;p17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ubtitle &amp; Content 11">
  <p:cSld name="2_Title, Subtitle &amp; Content 2_10">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88" name="Google Shape;88;p18"/>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9" name="Google Shape;89;p1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Subtitle &amp; Content 17">
  <p:cSld name="2_Title, Subtitle &amp; Content 2_16">
    <p:bg>
      <p:bgPr>
        <a:blipFill>
          <a:blip r:embed="rId2">
            <a:alphaModFix/>
          </a:blip>
          <a:stretch>
            <a:fillRect/>
          </a:stretch>
        </a:blipFill>
        <a:effectLst/>
      </p:bgPr>
    </p:bg>
    <p:spTree>
      <p:nvGrpSpPr>
        <p:cNvPr id="1" name="Shape 755"/>
        <p:cNvGrpSpPr/>
        <p:nvPr/>
      </p:nvGrpSpPr>
      <p:grpSpPr>
        <a:xfrm>
          <a:off x="0" y="0"/>
          <a:ext cx="0" cy="0"/>
          <a:chOff x="0" y="0"/>
          <a:chExt cx="0" cy="0"/>
        </a:xfrm>
      </p:grpSpPr>
      <p:sp>
        <p:nvSpPr>
          <p:cNvPr id="756" name="Google Shape;756;p175"/>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57" name="Google Shape;757;p175"/>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58" name="Google Shape;758;p17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itle, Subtitle &amp; Content 18">
  <p:cSld name="2_Title, Subtitle &amp; Content 3">
    <p:bg>
      <p:bgPr>
        <a:blipFill>
          <a:blip r:embed="rId2">
            <a:alphaModFix/>
          </a:blip>
          <a:stretch>
            <a:fillRect/>
          </a:stretch>
        </a:blipFill>
        <a:effectLst/>
      </p:bgPr>
    </p:bg>
    <p:spTree>
      <p:nvGrpSpPr>
        <p:cNvPr id="1" name="Shape 759"/>
        <p:cNvGrpSpPr/>
        <p:nvPr/>
      </p:nvGrpSpPr>
      <p:grpSpPr>
        <a:xfrm>
          <a:off x="0" y="0"/>
          <a:ext cx="0" cy="0"/>
          <a:chOff x="0" y="0"/>
          <a:chExt cx="0" cy="0"/>
        </a:xfrm>
      </p:grpSpPr>
      <p:sp>
        <p:nvSpPr>
          <p:cNvPr id="760" name="Google Shape;760;p176"/>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61" name="Google Shape;761;p176"/>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Subtitle &amp; Content 20">
  <p:cSld name="2_Title, Subtitle &amp; Content 2_18">
    <p:bg>
      <p:bgPr>
        <a:blipFill>
          <a:blip r:embed="rId2">
            <a:alphaModFix/>
          </a:blip>
          <a:stretch>
            <a:fillRect/>
          </a:stretch>
        </a:blipFill>
        <a:effectLst/>
      </p:bgPr>
    </p:bg>
    <p:spTree>
      <p:nvGrpSpPr>
        <p:cNvPr id="1" name="Shape 762"/>
        <p:cNvGrpSpPr/>
        <p:nvPr/>
      </p:nvGrpSpPr>
      <p:grpSpPr>
        <a:xfrm>
          <a:off x="0" y="0"/>
          <a:ext cx="0" cy="0"/>
          <a:chOff x="0" y="0"/>
          <a:chExt cx="0" cy="0"/>
        </a:xfrm>
      </p:grpSpPr>
      <p:sp>
        <p:nvSpPr>
          <p:cNvPr id="763" name="Google Shape;763;p177"/>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64" name="Google Shape;764;p177"/>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65" name="Google Shape;765;p17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Subtitle &amp; Content 21">
  <p:cSld name="2_Title, Subtitle &amp; Content_2">
    <p:bg>
      <p:bgPr>
        <a:blipFill>
          <a:blip r:embed="rId2">
            <a:alphaModFix/>
          </a:blip>
          <a:stretch>
            <a:fillRect/>
          </a:stretch>
        </a:blipFill>
        <a:effectLst/>
      </p:bgPr>
    </p:bg>
    <p:spTree>
      <p:nvGrpSpPr>
        <p:cNvPr id="1" name="Shape 766"/>
        <p:cNvGrpSpPr/>
        <p:nvPr/>
      </p:nvGrpSpPr>
      <p:grpSpPr>
        <a:xfrm>
          <a:off x="0" y="0"/>
          <a:ext cx="0" cy="0"/>
          <a:chOff x="0" y="0"/>
          <a:chExt cx="0" cy="0"/>
        </a:xfrm>
      </p:grpSpPr>
      <p:sp>
        <p:nvSpPr>
          <p:cNvPr id="767" name="Google Shape;767;p178"/>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68" name="Google Shape;768;p178"/>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69" name="Google Shape;769;p17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Title, Subtitle &amp; Content 22">
  <p:cSld name="2_Title, Subtitle &amp; Content_3">
    <p:bg>
      <p:bgPr>
        <a:blipFill>
          <a:blip r:embed="rId2">
            <a:alphaModFix/>
          </a:blip>
          <a:stretch>
            <a:fillRect/>
          </a:stretch>
        </a:blipFill>
        <a:effectLst/>
      </p:bgPr>
    </p:bg>
    <p:spTree>
      <p:nvGrpSpPr>
        <p:cNvPr id="1" name="Shape 770"/>
        <p:cNvGrpSpPr/>
        <p:nvPr/>
      </p:nvGrpSpPr>
      <p:grpSpPr>
        <a:xfrm>
          <a:off x="0" y="0"/>
          <a:ext cx="0" cy="0"/>
          <a:chOff x="0" y="0"/>
          <a:chExt cx="0" cy="0"/>
        </a:xfrm>
      </p:grpSpPr>
      <p:sp>
        <p:nvSpPr>
          <p:cNvPr id="771" name="Google Shape;771;p179"/>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72" name="Google Shape;772;p179"/>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73" name="Google Shape;773;p17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itle, Subtitle &amp; Content 24">
  <p:cSld name="2_Title, Subtitle &amp; Content_4">
    <p:bg>
      <p:bgPr>
        <a:blipFill>
          <a:blip r:embed="rId2">
            <a:alphaModFix/>
          </a:blip>
          <a:stretch>
            <a:fillRect/>
          </a:stretch>
        </a:blipFill>
        <a:effectLst/>
      </p:bgPr>
    </p:bg>
    <p:spTree>
      <p:nvGrpSpPr>
        <p:cNvPr id="1" name="Shape 774"/>
        <p:cNvGrpSpPr/>
        <p:nvPr/>
      </p:nvGrpSpPr>
      <p:grpSpPr>
        <a:xfrm>
          <a:off x="0" y="0"/>
          <a:ext cx="0" cy="0"/>
          <a:chOff x="0" y="0"/>
          <a:chExt cx="0" cy="0"/>
        </a:xfrm>
      </p:grpSpPr>
      <p:sp>
        <p:nvSpPr>
          <p:cNvPr id="775" name="Google Shape;775;p180"/>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76" name="Google Shape;776;p180"/>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itle, Subtitle &amp; Content 1 2">
  <p:cSld name="1_Title, Subtitle &amp; Content">
    <p:bg>
      <p:bgPr>
        <a:blipFill>
          <a:blip r:embed="rId2">
            <a:alphaModFix/>
          </a:blip>
          <a:stretch>
            <a:fillRect/>
          </a:stretch>
        </a:blipFill>
        <a:effectLst/>
      </p:bgPr>
    </p:bg>
    <p:spTree>
      <p:nvGrpSpPr>
        <p:cNvPr id="1" name="Shape 777"/>
        <p:cNvGrpSpPr/>
        <p:nvPr/>
      </p:nvGrpSpPr>
      <p:grpSpPr>
        <a:xfrm>
          <a:off x="0" y="0"/>
          <a:ext cx="0" cy="0"/>
          <a:chOff x="0" y="0"/>
          <a:chExt cx="0" cy="0"/>
        </a:xfrm>
      </p:grpSpPr>
      <p:sp>
        <p:nvSpPr>
          <p:cNvPr id="778" name="Google Shape;778;p181"/>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0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79" name="Google Shape;779;p181"/>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80" name="Google Shape;780;p181"/>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81" name="Google Shape;781;p181"/>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Title, Subtitle &amp; Content 25">
  <p:cSld name="2_Title, Subtitle &amp; Content_5">
    <p:bg>
      <p:bgPr>
        <a:blipFill>
          <a:blip r:embed="rId2">
            <a:alphaModFix/>
          </a:blip>
          <a:stretch>
            <a:fillRect/>
          </a:stretch>
        </a:blipFill>
        <a:effectLst/>
      </p:bgPr>
    </p:bg>
    <p:spTree>
      <p:nvGrpSpPr>
        <p:cNvPr id="1" name="Shape 782"/>
        <p:cNvGrpSpPr/>
        <p:nvPr/>
      </p:nvGrpSpPr>
      <p:grpSpPr>
        <a:xfrm>
          <a:off x="0" y="0"/>
          <a:ext cx="0" cy="0"/>
          <a:chOff x="0" y="0"/>
          <a:chExt cx="0" cy="0"/>
        </a:xfrm>
      </p:grpSpPr>
      <p:sp>
        <p:nvSpPr>
          <p:cNvPr id="783" name="Google Shape;783;p182"/>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84" name="Google Shape;784;p182"/>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1_Title, Subtitle &amp; Content 1">
  <p:cSld name="1_Title, Subtitle &amp; Content_1">
    <p:bg>
      <p:bgPr>
        <a:blipFill>
          <a:blip r:embed="rId2">
            <a:alphaModFix/>
          </a:blip>
          <a:stretch>
            <a:fillRect/>
          </a:stretch>
        </a:blipFill>
        <a:effectLst/>
      </p:bgPr>
    </p:bg>
    <p:spTree>
      <p:nvGrpSpPr>
        <p:cNvPr id="1" name="Shape 785"/>
        <p:cNvGrpSpPr/>
        <p:nvPr/>
      </p:nvGrpSpPr>
      <p:grpSpPr>
        <a:xfrm>
          <a:off x="0" y="0"/>
          <a:ext cx="0" cy="0"/>
          <a:chOff x="0" y="0"/>
          <a:chExt cx="0" cy="0"/>
        </a:xfrm>
      </p:grpSpPr>
      <p:sp>
        <p:nvSpPr>
          <p:cNvPr id="786" name="Google Shape;786;p183"/>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87" name="Google Shape;787;p183"/>
          <p:cNvSpPr txBox="1">
            <a:spLocks noGrp="1"/>
          </p:cNvSpPr>
          <p:nvPr>
            <p:ph type="body" idx="1"/>
          </p:nvPr>
        </p:nvSpPr>
        <p:spPr>
          <a:xfrm>
            <a:off x="971551" y="1361191"/>
            <a:ext cx="51249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228600" algn="l">
              <a:lnSpc>
                <a:spcPct val="114000"/>
              </a:lnSpc>
              <a:spcBef>
                <a:spcPts val="500"/>
              </a:spcBef>
              <a:spcAft>
                <a:spcPts val="0"/>
              </a:spcAft>
              <a:buClr>
                <a:srgbClr val="0066CC"/>
              </a:buClr>
              <a:buSzPts val="1900"/>
              <a:buNone/>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88" name="Google Shape;788;p183"/>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89" name="Google Shape;789;p183"/>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90" name="Google Shape;790;p183"/>
          <p:cNvSpPr txBox="1">
            <a:spLocks noGrp="1"/>
          </p:cNvSpPr>
          <p:nvPr>
            <p:ph type="body" idx="3"/>
          </p:nvPr>
        </p:nvSpPr>
        <p:spPr>
          <a:xfrm>
            <a:off x="6313169" y="1361191"/>
            <a:ext cx="51249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itle, Subtitle &amp; Content 29">
  <p:cSld name="Title, Subtitle &amp; Content 29">
    <p:bg>
      <p:bgPr>
        <a:blipFill>
          <a:blip r:embed="rId2">
            <a:alphaModFix/>
          </a:blip>
          <a:stretch>
            <a:fillRect/>
          </a:stretch>
        </a:blipFill>
        <a:effectLst/>
      </p:bgPr>
    </p:bg>
    <p:spTree>
      <p:nvGrpSpPr>
        <p:cNvPr id="1" name="Shape 791"/>
        <p:cNvGrpSpPr/>
        <p:nvPr/>
      </p:nvGrpSpPr>
      <p:grpSpPr>
        <a:xfrm>
          <a:off x="0" y="0"/>
          <a:ext cx="0" cy="0"/>
          <a:chOff x="0" y="0"/>
          <a:chExt cx="0" cy="0"/>
        </a:xfrm>
      </p:grpSpPr>
      <p:sp>
        <p:nvSpPr>
          <p:cNvPr id="792" name="Google Shape;792;p184"/>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93" name="Google Shape;793;p184"/>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94" name="Google Shape;794;p18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ubtitle &amp; Content 12">
  <p:cSld name="2_Title, Subtitle &amp; Content 2_11">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92" name="Google Shape;92;p19"/>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3" name="Google Shape;93;p1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1_Title, Subtitle &amp; Content 1 1">
  <p:cSld name="1_Title, Subtitle &amp; Content 1">
    <p:bg>
      <p:bgPr>
        <a:blipFill>
          <a:blip r:embed="rId2">
            <a:alphaModFix/>
          </a:blip>
          <a:stretch>
            <a:fillRect/>
          </a:stretch>
        </a:blipFill>
        <a:effectLst/>
      </p:bgPr>
    </p:bg>
    <p:spTree>
      <p:nvGrpSpPr>
        <p:cNvPr id="1" name="Shape 795"/>
        <p:cNvGrpSpPr/>
        <p:nvPr/>
      </p:nvGrpSpPr>
      <p:grpSpPr>
        <a:xfrm>
          <a:off x="0" y="0"/>
          <a:ext cx="0" cy="0"/>
          <a:chOff x="0" y="0"/>
          <a:chExt cx="0" cy="0"/>
        </a:xfrm>
      </p:grpSpPr>
      <p:sp>
        <p:nvSpPr>
          <p:cNvPr id="796" name="Google Shape;796;p185"/>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97" name="Google Shape;797;p185"/>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98" name="Google Shape;798;p185"/>
          <p:cNvSpPr txBox="1">
            <a:spLocks noGrp="1"/>
          </p:cNvSpPr>
          <p:nvPr>
            <p:ph type="body" idx="1"/>
          </p:nvPr>
        </p:nvSpPr>
        <p:spPr>
          <a:xfrm>
            <a:off x="971551" y="1361191"/>
            <a:ext cx="5124900" cy="44325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Font typeface="Arial"/>
              <a:buAutoNum type="arabicPeriod"/>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99" name="Google Shape;799;p185"/>
          <p:cNvSpPr txBox="1">
            <a:spLocks noGrp="1"/>
          </p:cNvSpPr>
          <p:nvPr>
            <p:ph type="body" idx="2"/>
          </p:nvPr>
        </p:nvSpPr>
        <p:spPr>
          <a:xfrm>
            <a:off x="6359096" y="1361191"/>
            <a:ext cx="5124900" cy="44325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Font typeface="Arial"/>
              <a:buAutoNum type="arabicPeriod"/>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itle, Subtitle &amp; Content 38">
  <p:cSld name="Title, Subtitle &amp; Content 38">
    <p:bg>
      <p:bgPr>
        <a:blipFill>
          <a:blip r:embed="rId2">
            <a:alphaModFix/>
          </a:blip>
          <a:stretch>
            <a:fillRect/>
          </a:stretch>
        </a:blipFill>
        <a:effectLst/>
      </p:bgPr>
    </p:bg>
    <p:spTree>
      <p:nvGrpSpPr>
        <p:cNvPr id="1" name="Shape 800"/>
        <p:cNvGrpSpPr/>
        <p:nvPr/>
      </p:nvGrpSpPr>
      <p:grpSpPr>
        <a:xfrm>
          <a:off x="0" y="0"/>
          <a:ext cx="0" cy="0"/>
          <a:chOff x="0" y="0"/>
          <a:chExt cx="0" cy="0"/>
        </a:xfrm>
      </p:grpSpPr>
      <p:sp>
        <p:nvSpPr>
          <p:cNvPr id="801" name="Google Shape;801;p186"/>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02" name="Google Shape;802;p186"/>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03" name="Google Shape;803;p186"/>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Subtitle &amp; Content 27">
  <p:cSld name="1_Title, Subtitle &amp; Content_2">
    <p:bg>
      <p:bgPr>
        <a:blipFill>
          <a:blip r:embed="rId2">
            <a:alphaModFix/>
          </a:blip>
          <a:stretch>
            <a:fillRect/>
          </a:stretch>
        </a:blipFill>
        <a:effectLst/>
      </p:bgPr>
    </p:bg>
    <p:spTree>
      <p:nvGrpSpPr>
        <p:cNvPr id="1" name="Shape 804"/>
        <p:cNvGrpSpPr/>
        <p:nvPr/>
      </p:nvGrpSpPr>
      <p:grpSpPr>
        <a:xfrm>
          <a:off x="0" y="0"/>
          <a:ext cx="0" cy="0"/>
          <a:chOff x="0" y="0"/>
          <a:chExt cx="0" cy="0"/>
        </a:xfrm>
      </p:grpSpPr>
      <p:sp>
        <p:nvSpPr>
          <p:cNvPr id="805" name="Google Shape;805;p187"/>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06" name="Google Shape;806;p187"/>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07" name="Google Shape;807;p18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Main_Picture_Left">
  <p:cSld name="Main_Picture_Left">
    <p:spTree>
      <p:nvGrpSpPr>
        <p:cNvPr id="1" name="Shape 808"/>
        <p:cNvGrpSpPr/>
        <p:nvPr/>
      </p:nvGrpSpPr>
      <p:grpSpPr>
        <a:xfrm>
          <a:off x="0" y="0"/>
          <a:ext cx="0" cy="0"/>
          <a:chOff x="0" y="0"/>
          <a:chExt cx="0" cy="0"/>
        </a:xfrm>
      </p:grpSpPr>
      <p:sp>
        <p:nvSpPr>
          <p:cNvPr id="809" name="Google Shape;809;p1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10" name="Google Shape;810;p188"/>
          <p:cNvSpPr/>
          <p:nvPr/>
        </p:nvSpPr>
        <p:spPr>
          <a:xfrm>
            <a:off x="5760640" y="6453337"/>
            <a:ext cx="60960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Helvetica Neue Light"/>
                <a:ea typeface="Helvetica Neue Light"/>
                <a:cs typeface="Helvetica Neue Light"/>
                <a:sym typeface="Helvetica Neue Light"/>
              </a:rPr>
              <a:t>© Medisolv, Inc. All Rights Reserved | </a:t>
            </a:r>
            <a:fld id="{00000000-1234-1234-1234-123412341234}" type="slidenum">
              <a:rPr lang="en-US" sz="1100" b="0" i="0" u="none" strike="noStrike" cap="none">
                <a:solidFill>
                  <a:srgbClr val="000000"/>
                </a:solidFill>
                <a:latin typeface="Helvetica Neue Light"/>
                <a:ea typeface="Helvetica Neue Light"/>
                <a:cs typeface="Helvetica Neue Light"/>
                <a:sym typeface="Helvetica Neue Light"/>
              </a:rPr>
              <a:t>‹#›</a:t>
            </a:fld>
            <a:endParaRPr sz="1100" b="0" i="0" u="none" strike="noStrike" cap="none">
              <a:solidFill>
                <a:srgbClr val="000000"/>
              </a:solidFill>
              <a:latin typeface="Helvetica Neue Light"/>
              <a:ea typeface="Helvetica Neue Light"/>
              <a:cs typeface="Helvetica Neue Light"/>
              <a:sym typeface="Helvetica Neue Light"/>
            </a:endParaRPr>
          </a:p>
        </p:txBody>
      </p:sp>
      <p:sp>
        <p:nvSpPr>
          <p:cNvPr id="811" name="Google Shape;811;p188"/>
          <p:cNvSpPr/>
          <p:nvPr/>
        </p:nvSpPr>
        <p:spPr>
          <a:xfrm rot="-5400000">
            <a:off x="-537873" y="1761753"/>
            <a:ext cx="1273500" cy="473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2" name="Google Shape;812;p188"/>
          <p:cNvSpPr/>
          <p:nvPr/>
        </p:nvSpPr>
        <p:spPr>
          <a:xfrm rot="-5400000">
            <a:off x="-537873" y="3168227"/>
            <a:ext cx="1273500" cy="473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3" name="Google Shape;813;p188"/>
          <p:cNvSpPr/>
          <p:nvPr/>
        </p:nvSpPr>
        <p:spPr>
          <a:xfrm rot="-5400000">
            <a:off x="-537873" y="4574699"/>
            <a:ext cx="1273500" cy="473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4" name="Google Shape;814;p188"/>
          <p:cNvSpPr/>
          <p:nvPr/>
        </p:nvSpPr>
        <p:spPr>
          <a:xfrm rot="-5400000">
            <a:off x="-537873" y="5981171"/>
            <a:ext cx="1273500" cy="473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5" name="Google Shape;815;p188"/>
          <p:cNvSpPr txBox="1">
            <a:spLocks noGrp="1"/>
          </p:cNvSpPr>
          <p:nvPr>
            <p:ph type="body" idx="1"/>
          </p:nvPr>
        </p:nvSpPr>
        <p:spPr>
          <a:xfrm>
            <a:off x="5135033" y="1700809"/>
            <a:ext cx="6422100" cy="4392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100"/>
              </a:spcBef>
              <a:spcAft>
                <a:spcPts val="0"/>
              </a:spcAft>
              <a:buSzPts val="2800"/>
              <a:buChar char="•"/>
              <a:defRPr sz="2000" b="1"/>
            </a:lvl1pPr>
            <a:lvl2pPr marL="914400" lvl="1" indent="-381000" algn="l">
              <a:lnSpc>
                <a:spcPct val="90000"/>
              </a:lnSpc>
              <a:spcBef>
                <a:spcPts val="500"/>
              </a:spcBef>
              <a:spcAft>
                <a:spcPts val="0"/>
              </a:spcAft>
              <a:buSzPts val="2400"/>
              <a:buChar char="•"/>
              <a:defRPr sz="2000"/>
            </a:lvl2pPr>
            <a:lvl3pPr marL="1371600" lvl="2" indent="-355600" algn="l">
              <a:lnSpc>
                <a:spcPct val="90000"/>
              </a:lnSpc>
              <a:spcBef>
                <a:spcPts val="500"/>
              </a:spcBef>
              <a:spcAft>
                <a:spcPts val="0"/>
              </a:spcAft>
              <a:buSzPts val="2000"/>
              <a:buChar char="•"/>
              <a:defRPr sz="1900"/>
            </a:lvl3pPr>
            <a:lvl4pPr marL="1828800" lvl="3" indent="-349250" algn="l">
              <a:lnSpc>
                <a:spcPct val="90000"/>
              </a:lnSpc>
              <a:spcBef>
                <a:spcPts val="500"/>
              </a:spcBef>
              <a:spcAft>
                <a:spcPts val="0"/>
              </a:spcAft>
              <a:buSzPts val="1900"/>
              <a:buChar char="•"/>
              <a:defRPr sz="1900"/>
            </a:lvl4pPr>
            <a:lvl5pPr marL="2286000" lvl="4" indent="-349250" algn="l">
              <a:lnSpc>
                <a:spcPct val="90000"/>
              </a:lnSpc>
              <a:spcBef>
                <a:spcPts val="500"/>
              </a:spcBef>
              <a:spcAft>
                <a:spcPts val="0"/>
              </a:spcAft>
              <a:buSzPts val="1900"/>
              <a:buChar char="•"/>
              <a:defRPr sz="1900"/>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
        <p:nvSpPr>
          <p:cNvPr id="816" name="Google Shape;816;p188"/>
          <p:cNvSpPr>
            <a:spLocks noGrp="1"/>
          </p:cNvSpPr>
          <p:nvPr>
            <p:ph type="pic" idx="2"/>
          </p:nvPr>
        </p:nvSpPr>
        <p:spPr>
          <a:xfrm>
            <a:off x="635001" y="1700809"/>
            <a:ext cx="4200300" cy="4392000"/>
          </a:xfrm>
          <a:prstGeom prst="rect">
            <a:avLst/>
          </a:prstGeom>
          <a:noFill/>
          <a:ln>
            <a:noFill/>
          </a:ln>
        </p:spPr>
      </p:sp>
      <p:sp>
        <p:nvSpPr>
          <p:cNvPr id="817" name="Google Shape;817;p188"/>
          <p:cNvSpPr txBox="1">
            <a:spLocks noGrp="1"/>
          </p:cNvSpPr>
          <p:nvPr>
            <p:ph type="body" idx="3"/>
          </p:nvPr>
        </p:nvSpPr>
        <p:spPr>
          <a:xfrm>
            <a:off x="635000" y="1030289"/>
            <a:ext cx="10922100" cy="502800"/>
          </a:xfrm>
          <a:prstGeom prst="rect">
            <a:avLst/>
          </a:prstGeom>
          <a:noFill/>
          <a:ln>
            <a:noFill/>
          </a:ln>
        </p:spPr>
        <p:txBody>
          <a:bodyPr spcFirstLastPara="1" wrap="square" lIns="91425" tIns="45700" rIns="91425" bIns="45700" anchor="t" anchorCtr="0">
            <a:normAutofit/>
          </a:bodyPr>
          <a:lstStyle>
            <a:lvl1pPr marL="457200" lvl="0" indent="-406400" algn="ctr">
              <a:lnSpc>
                <a:spcPct val="90000"/>
              </a:lnSpc>
              <a:spcBef>
                <a:spcPts val="1100"/>
              </a:spcBef>
              <a:spcAft>
                <a:spcPts val="0"/>
              </a:spcAft>
              <a:buSzPts val="2800"/>
              <a:buChar char="•"/>
              <a:defRPr sz="1500">
                <a:solidFill>
                  <a:srgbClr val="4391FF"/>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Title, Subtitle &amp; Content 19">
  <p:cSld name="2_Title, Subtitle &amp; Content_6">
    <p:bg>
      <p:bgPr>
        <a:blipFill>
          <a:blip r:embed="rId2">
            <a:alphaModFix/>
          </a:blip>
          <a:stretch>
            <a:fillRect/>
          </a:stretch>
        </a:blipFill>
        <a:effectLst/>
      </p:bgPr>
    </p:bg>
    <p:spTree>
      <p:nvGrpSpPr>
        <p:cNvPr id="1" name="Shape 818"/>
        <p:cNvGrpSpPr/>
        <p:nvPr/>
      </p:nvGrpSpPr>
      <p:grpSpPr>
        <a:xfrm>
          <a:off x="0" y="0"/>
          <a:ext cx="0" cy="0"/>
          <a:chOff x="0" y="0"/>
          <a:chExt cx="0" cy="0"/>
        </a:xfrm>
      </p:grpSpPr>
      <p:sp>
        <p:nvSpPr>
          <p:cNvPr id="819" name="Google Shape;819;p189"/>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0" name="Google Shape;820;p189"/>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21" name="Google Shape;821;p18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2"/>
        <p:cNvGrpSpPr/>
        <p:nvPr/>
      </p:nvGrpSpPr>
      <p:grpSpPr>
        <a:xfrm>
          <a:off x="0" y="0"/>
          <a:ext cx="0" cy="0"/>
          <a:chOff x="0" y="0"/>
          <a:chExt cx="0" cy="0"/>
        </a:xfrm>
      </p:grpSpPr>
      <p:sp>
        <p:nvSpPr>
          <p:cNvPr id="823" name="Google Shape;823;p190"/>
          <p:cNvSpPr txBox="1">
            <a:spLocks noGrp="1"/>
          </p:cNvSpPr>
          <p:nvPr>
            <p:ph type="title"/>
          </p:nvPr>
        </p:nvSpPr>
        <p:spPr>
          <a:xfrm>
            <a:off x="609600" y="152400"/>
            <a:ext cx="10972800" cy="990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4" name="Google Shape;824;p190"/>
          <p:cNvSpPr txBox="1">
            <a:spLocks noGrp="1"/>
          </p:cNvSpPr>
          <p:nvPr>
            <p:ph type="body" idx="1"/>
          </p:nvPr>
        </p:nvSpPr>
        <p:spPr>
          <a:xfrm>
            <a:off x="609600" y="1219200"/>
            <a:ext cx="10972800" cy="4937700"/>
          </a:xfrm>
          <a:prstGeom prst="rect">
            <a:avLst/>
          </a:prstGeom>
          <a:noFill/>
          <a:ln>
            <a:noFill/>
          </a:ln>
        </p:spPr>
        <p:txBody>
          <a:bodyPr spcFirstLastPara="1" wrap="square" lIns="91425" tIns="45700" rIns="91425" bIns="45700" anchor="t" anchorCtr="0">
            <a:noAutofit/>
          </a:bodyPr>
          <a:lstStyle>
            <a:lvl1pPr marL="457200" lvl="0" indent="-315468" algn="l">
              <a:lnSpc>
                <a:spcPct val="100000"/>
              </a:lnSpc>
              <a:spcBef>
                <a:spcPts val="600"/>
              </a:spcBef>
              <a:spcAft>
                <a:spcPts val="0"/>
              </a:spcAft>
              <a:buSzPts val="1368"/>
              <a:buChar char="▶"/>
              <a:defRPr/>
            </a:lvl1pPr>
            <a:lvl2pPr marL="914400" lvl="1" indent="-315468" algn="l">
              <a:lnSpc>
                <a:spcPct val="100000"/>
              </a:lnSpc>
              <a:spcBef>
                <a:spcPts val="500"/>
              </a:spcBef>
              <a:spcAft>
                <a:spcPts val="0"/>
              </a:spcAft>
              <a:buSzPts val="1368"/>
              <a:buChar char="▶"/>
              <a:defRPr/>
            </a:lvl2pPr>
            <a:lvl3pPr marL="1371600" lvl="2" indent="-315467" algn="l">
              <a:lnSpc>
                <a:spcPct val="100000"/>
              </a:lnSpc>
              <a:spcBef>
                <a:spcPts val="500"/>
              </a:spcBef>
              <a:spcAft>
                <a:spcPts val="0"/>
              </a:spcAft>
              <a:buSzPts val="1368"/>
              <a:buChar char="▶"/>
              <a:defRPr/>
            </a:lvl3pPr>
            <a:lvl4pPr marL="1828800" lvl="3" indent="-308610" algn="l">
              <a:lnSpc>
                <a:spcPct val="100000"/>
              </a:lnSpc>
              <a:spcBef>
                <a:spcPts val="400"/>
              </a:spcBef>
              <a:spcAft>
                <a:spcPts val="0"/>
              </a:spcAft>
              <a:buSzPts val="1260"/>
              <a:buChar char="◻"/>
              <a:defRPr/>
            </a:lvl4pPr>
            <a:lvl5pPr marL="2286000" lvl="4" indent="-308610" algn="l">
              <a:lnSpc>
                <a:spcPct val="100000"/>
              </a:lnSpc>
              <a:spcBef>
                <a:spcPts val="300"/>
              </a:spcBef>
              <a:spcAft>
                <a:spcPts val="0"/>
              </a:spcAft>
              <a:buSzPts val="1260"/>
              <a:buChar char="◻"/>
              <a:defRPr/>
            </a:lvl5pPr>
            <a:lvl6pPr marL="2743200" lvl="5" indent="-314325" algn="l">
              <a:lnSpc>
                <a:spcPct val="100000"/>
              </a:lnSpc>
              <a:spcBef>
                <a:spcPts val="300"/>
              </a:spcBef>
              <a:spcAft>
                <a:spcPts val="0"/>
              </a:spcAft>
              <a:buSzPts val="1350"/>
              <a:buChar char="▶"/>
              <a:defRPr/>
            </a:lvl6pPr>
            <a:lvl7pPr marL="3200400" lvl="6" indent="-314325" algn="l">
              <a:lnSpc>
                <a:spcPct val="100000"/>
              </a:lnSpc>
              <a:spcBef>
                <a:spcPts val="300"/>
              </a:spcBef>
              <a:spcAft>
                <a:spcPts val="0"/>
              </a:spcAft>
              <a:buSzPts val="1350"/>
              <a:buChar char="▶"/>
              <a:defRPr/>
            </a:lvl7pPr>
            <a:lvl8pPr marL="3657600" lvl="7" indent="-314325" algn="l">
              <a:lnSpc>
                <a:spcPct val="100000"/>
              </a:lnSpc>
              <a:spcBef>
                <a:spcPts val="300"/>
              </a:spcBef>
              <a:spcAft>
                <a:spcPts val="0"/>
              </a:spcAft>
              <a:buSzPts val="1350"/>
              <a:buChar char="▶"/>
              <a:defRPr/>
            </a:lvl8pPr>
            <a:lvl9pPr marL="4114800" lvl="8" indent="-314325" algn="l">
              <a:lnSpc>
                <a:spcPct val="100000"/>
              </a:lnSpc>
              <a:spcBef>
                <a:spcPts val="300"/>
              </a:spcBef>
              <a:spcAft>
                <a:spcPts val="0"/>
              </a:spcAft>
              <a:buSzPts val="1350"/>
              <a:buChar char="▶"/>
              <a:defRPr/>
            </a:lvl9pPr>
          </a:lstStyle>
          <a:p>
            <a:endParaRPr/>
          </a:p>
        </p:txBody>
      </p:sp>
      <p:sp>
        <p:nvSpPr>
          <p:cNvPr id="825" name="Google Shape;825;p190"/>
          <p:cNvSpPr txBox="1"/>
          <p:nvPr/>
        </p:nvSpPr>
        <p:spPr>
          <a:xfrm>
            <a:off x="1048091" y="6367046"/>
            <a:ext cx="5775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7F7F7F"/>
                </a:solidFill>
                <a:latin typeface="Cabin"/>
                <a:ea typeface="Cabin"/>
                <a:cs typeface="Cabin"/>
                <a:sym typeface="Cabin"/>
              </a:rPr>
              <a:t>‹#›</a:t>
            </a:fld>
            <a:endParaRPr sz="1600" b="0" i="0" u="none" strike="noStrike" cap="none">
              <a:solidFill>
                <a:srgbClr val="7F7F7F"/>
              </a:solidFill>
              <a:latin typeface="Cabin"/>
              <a:ea typeface="Cabin"/>
              <a:cs typeface="Cabin"/>
              <a:sym typeface="Cabin"/>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Title, Subtitle &amp; Content 23">
  <p:cSld name="2_Title, Subtitle &amp; Content 5">
    <p:bg>
      <p:bgPr>
        <a:blipFill>
          <a:blip r:embed="rId2">
            <a:alphaModFix/>
          </a:blip>
          <a:stretch>
            <a:fillRect/>
          </a:stretch>
        </a:blipFill>
        <a:effectLst/>
      </p:bgPr>
    </p:bg>
    <p:spTree>
      <p:nvGrpSpPr>
        <p:cNvPr id="1" name="Shape 826"/>
        <p:cNvGrpSpPr/>
        <p:nvPr/>
      </p:nvGrpSpPr>
      <p:grpSpPr>
        <a:xfrm>
          <a:off x="0" y="0"/>
          <a:ext cx="0" cy="0"/>
          <a:chOff x="0" y="0"/>
          <a:chExt cx="0" cy="0"/>
        </a:xfrm>
      </p:grpSpPr>
      <p:sp>
        <p:nvSpPr>
          <p:cNvPr id="827" name="Google Shape;827;p191"/>
          <p:cNvSpPr txBox="1">
            <a:spLocks noGrp="1"/>
          </p:cNvSpPr>
          <p:nvPr>
            <p:ph type="body" idx="1"/>
          </p:nvPr>
        </p:nvSpPr>
        <p:spPr>
          <a:xfrm>
            <a:off x="971550" y="1361190"/>
            <a:ext cx="10515600" cy="44322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0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8" name="Google Shape;828;p191"/>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29" name="Google Shape;829;p191"/>
          <p:cNvSpPr txBox="1">
            <a:spLocks noGrp="1"/>
          </p:cNvSpPr>
          <p:nvPr>
            <p:ph type="body" idx="2"/>
          </p:nvPr>
        </p:nvSpPr>
        <p:spPr>
          <a:xfrm>
            <a:off x="849630"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rgbClr val="0066CC"/>
              </a:buClr>
              <a:buSzPts val="2200"/>
              <a:buNone/>
              <a:defRPr sz="22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0" name="Google Shape;830;p191"/>
          <p:cNvSpPr txBox="1">
            <a:spLocks noGrp="1"/>
          </p:cNvSpPr>
          <p:nvPr>
            <p:ph type="title"/>
          </p:nvPr>
        </p:nvSpPr>
        <p:spPr>
          <a:xfrm>
            <a:off x="972127" y="347852"/>
            <a:ext cx="10515600" cy="1013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Title, Subtitle &amp; Content 2 1">
  <p:cSld name="2_Title, Subtitle &amp; Content_1_1">
    <p:bg>
      <p:bgPr>
        <a:blipFill>
          <a:blip r:embed="rId2">
            <a:alphaModFix/>
          </a:blip>
          <a:stretch>
            <a:fillRect/>
          </a:stretch>
        </a:blipFill>
        <a:effectLst/>
      </p:bgPr>
    </p:bg>
    <p:spTree>
      <p:nvGrpSpPr>
        <p:cNvPr id="1" name="Shape 831"/>
        <p:cNvGrpSpPr/>
        <p:nvPr/>
      </p:nvGrpSpPr>
      <p:grpSpPr>
        <a:xfrm>
          <a:off x="0" y="0"/>
          <a:ext cx="0" cy="0"/>
          <a:chOff x="0" y="0"/>
          <a:chExt cx="0" cy="0"/>
        </a:xfrm>
      </p:grpSpPr>
      <p:sp>
        <p:nvSpPr>
          <p:cNvPr id="832" name="Google Shape;832;p192"/>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3" name="Google Shape;833;p19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34" name="Google Shape;834;p19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2 Lines &amp; Content">
  <p:cSld name="Title 2 Lines &amp; Content">
    <p:bg>
      <p:bgPr>
        <a:blipFill>
          <a:blip r:embed="rId2">
            <a:alphaModFix/>
          </a:blip>
          <a:stretch>
            <a:fillRect/>
          </a:stretch>
        </a:blipFill>
        <a:effectLst/>
      </p:bgPr>
    </p:bg>
    <p:spTree>
      <p:nvGrpSpPr>
        <p:cNvPr id="1" name="Shape 835"/>
        <p:cNvGrpSpPr/>
        <p:nvPr/>
      </p:nvGrpSpPr>
      <p:grpSpPr>
        <a:xfrm>
          <a:off x="0" y="0"/>
          <a:ext cx="0" cy="0"/>
          <a:chOff x="0" y="0"/>
          <a:chExt cx="0" cy="0"/>
        </a:xfrm>
      </p:grpSpPr>
      <p:sp>
        <p:nvSpPr>
          <p:cNvPr id="836" name="Google Shape;836;p193"/>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37" name="Google Shape;837;p193"/>
          <p:cNvSpPr txBox="1">
            <a:spLocks noGrp="1"/>
          </p:cNvSpPr>
          <p:nvPr>
            <p:ph type="body" idx="1"/>
          </p:nvPr>
        </p:nvSpPr>
        <p:spPr>
          <a:xfrm>
            <a:off x="971550" y="1361190"/>
            <a:ext cx="10515600" cy="44325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0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38" name="Google Shape;838;p193"/>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lvl="0" indent="0" algn="l">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lvl="1" indent="0" algn="l">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lvl="2" indent="0" algn="l">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lvl="3" indent="0" algn="l">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lvl="4" indent="0" algn="l">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lvl="5" indent="0" algn="l">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lvl="6" indent="0" algn="l">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lvl="7" indent="0" algn="l">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lvl="8" indent="0" algn="l">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ubtitle &amp; Content 13">
  <p:cSld name="2_Title, Subtitle &amp; Content 2_12">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20"/>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96" name="Google Shape;96;p20"/>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2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lvl1pPr lvl="0" algn="r" rtl="0">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22" name="Google Shape;22;p3"/>
          <p:cNvSpPr txBox="1">
            <a:spLocks noGrp="1"/>
          </p:cNvSpPr>
          <p:nvPr>
            <p:ph type="body" idx="1"/>
          </p:nvPr>
        </p:nvSpPr>
        <p:spPr>
          <a:xfrm>
            <a:off x="971550" y="2394856"/>
            <a:ext cx="10515600" cy="381300"/>
          </a:xfrm>
          <a:prstGeom prst="rect">
            <a:avLst/>
          </a:prstGeom>
          <a:noFill/>
          <a:ln>
            <a:noFill/>
          </a:ln>
        </p:spPr>
        <p:txBody>
          <a:bodyPr spcFirstLastPara="1" wrap="square" lIns="91425" tIns="45700" rIns="91425" bIns="45700" anchor="t" anchorCtr="0">
            <a:noAutofit/>
          </a:bodyPr>
          <a:lstStyle>
            <a:lvl1pPr marL="457200" lvl="0" indent="-228600" algn="r" rtl="0">
              <a:lnSpc>
                <a:spcPct val="90000"/>
              </a:lnSpc>
              <a:spcBef>
                <a:spcPts val="1100"/>
              </a:spcBef>
              <a:spcAft>
                <a:spcPts val="0"/>
              </a:spcAft>
              <a:buClr>
                <a:srgbClr val="0066CC"/>
              </a:buClr>
              <a:buSzPts val="2400"/>
              <a:buNone/>
              <a:defRPr sz="2400" b="0" i="0">
                <a:solidFill>
                  <a:srgbClr val="0066CC"/>
                </a:solidFill>
                <a:latin typeface="Arial"/>
                <a:ea typeface="Arial"/>
                <a:cs typeface="Arial"/>
                <a:sym typeface="Arial"/>
              </a:defRPr>
            </a:lvl1pPr>
            <a:lvl2pPr marL="914400" lvl="1" indent="-381000" algn="l" rtl="0">
              <a:lnSpc>
                <a:spcPct val="90000"/>
              </a:lnSpc>
              <a:spcBef>
                <a:spcPts val="500"/>
              </a:spcBef>
              <a:spcAft>
                <a:spcPts val="0"/>
              </a:spcAft>
              <a:buClr>
                <a:schemeClr val="dk2"/>
              </a:buClr>
              <a:buSzPts val="2400"/>
              <a:buChar char="•"/>
              <a:defRPr>
                <a:solidFill>
                  <a:schemeClr val="dk2"/>
                </a:solidFill>
              </a:defRPr>
            </a:lvl2pPr>
            <a:lvl3pPr marL="1371600" lvl="2" indent="-355600" algn="l" rtl="0">
              <a:lnSpc>
                <a:spcPct val="90000"/>
              </a:lnSpc>
              <a:spcBef>
                <a:spcPts val="500"/>
              </a:spcBef>
              <a:spcAft>
                <a:spcPts val="0"/>
              </a:spcAft>
              <a:buClr>
                <a:schemeClr val="dk2"/>
              </a:buClr>
              <a:buSzPts val="2000"/>
              <a:buChar char="•"/>
              <a:defRPr>
                <a:solidFill>
                  <a:schemeClr val="dk2"/>
                </a:solidFill>
              </a:defRPr>
            </a:lvl3pPr>
            <a:lvl4pPr marL="1828800" lvl="3" indent="-349250" algn="l" rtl="0">
              <a:lnSpc>
                <a:spcPct val="90000"/>
              </a:lnSpc>
              <a:spcBef>
                <a:spcPts val="500"/>
              </a:spcBef>
              <a:spcAft>
                <a:spcPts val="0"/>
              </a:spcAft>
              <a:buClr>
                <a:schemeClr val="dk2"/>
              </a:buClr>
              <a:buSzPts val="1900"/>
              <a:buChar char="•"/>
              <a:defRPr>
                <a:solidFill>
                  <a:schemeClr val="dk2"/>
                </a:solidFill>
              </a:defRPr>
            </a:lvl4pPr>
            <a:lvl5pPr marL="2286000" lvl="4" indent="-349250" algn="l" rtl="0">
              <a:lnSpc>
                <a:spcPct val="90000"/>
              </a:lnSpc>
              <a:spcBef>
                <a:spcPts val="500"/>
              </a:spcBef>
              <a:spcAft>
                <a:spcPts val="0"/>
              </a:spcAft>
              <a:buClr>
                <a:schemeClr val="dk2"/>
              </a:buClr>
              <a:buSzPts val="1900"/>
              <a:buChar char="•"/>
              <a:defRPr>
                <a:solidFill>
                  <a:schemeClr val="dk2"/>
                </a:solidFil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3" name="Google Shape;23;p3"/>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Lines &amp; Content">
  <p:cSld name="Title 2 Lines &amp; Content">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00" name="Google Shape;100;p21"/>
          <p:cNvSpPr txBox="1">
            <a:spLocks noGrp="1"/>
          </p:cNvSpPr>
          <p:nvPr>
            <p:ph type="body" idx="1"/>
          </p:nvPr>
        </p:nvSpPr>
        <p:spPr>
          <a:xfrm>
            <a:off x="971550" y="1361190"/>
            <a:ext cx="10515600" cy="44325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0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01" name="Google Shape;101;p21"/>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lvl="1"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lvl="2"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lvl="3"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lvl="4"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lvl="5"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lvl="6"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lvl="7"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lvl="8"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title &amp; Content 14">
  <p:cSld name="2_Title, Subtitle &amp; Content 2_13">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22"/>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04" name="Google Shape;104;p22"/>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5" name="Google Shape;105;p2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ubtitle &amp; Content 1 1">
  <p:cSld name="2_Title, Subtitle &amp; Content_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3"/>
          <p:cNvSpPr txBox="1">
            <a:spLocks noGrp="1"/>
          </p:cNvSpPr>
          <p:nvPr>
            <p:ph type="body" idx="1"/>
          </p:nvPr>
        </p:nvSpPr>
        <p:spPr>
          <a:xfrm>
            <a:off x="971550" y="1361190"/>
            <a:ext cx="10515600" cy="4432500"/>
          </a:xfrm>
          <a:prstGeom prst="rect">
            <a:avLst/>
          </a:prstGeom>
          <a:noFill/>
          <a:ln>
            <a:noFill/>
          </a:ln>
        </p:spPr>
        <p:txBody>
          <a:bodyPr spcFirstLastPara="1" wrap="square" lIns="91425" tIns="45700" rIns="91425" bIns="45700" anchor="t" anchorCtr="0">
            <a:no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08" name="Google Shape;108;p23"/>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23"/>
          <p:cNvSpPr txBox="1">
            <a:spLocks noGrp="1"/>
          </p:cNvSpPr>
          <p:nvPr>
            <p:ph type="body" idx="2"/>
          </p:nvPr>
        </p:nvSpPr>
        <p:spPr>
          <a:xfrm>
            <a:off x="849630" y="838200"/>
            <a:ext cx="10515600" cy="522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rtl="0">
              <a:lnSpc>
                <a:spcPct val="90000"/>
              </a:lnSpc>
              <a:spcBef>
                <a:spcPts val="500"/>
              </a:spcBef>
              <a:spcAft>
                <a:spcPts val="0"/>
              </a:spcAft>
              <a:buClr>
                <a:schemeClr val="dk2"/>
              </a:buClr>
              <a:buSzPts val="2400"/>
              <a:buChar char="•"/>
              <a:defRPr>
                <a:solidFill>
                  <a:schemeClr val="dk2"/>
                </a:solidFill>
              </a:defRPr>
            </a:lvl2pPr>
            <a:lvl3pPr marL="1371600" lvl="2" indent="-355600" algn="l" rtl="0">
              <a:lnSpc>
                <a:spcPct val="90000"/>
              </a:lnSpc>
              <a:spcBef>
                <a:spcPts val="500"/>
              </a:spcBef>
              <a:spcAft>
                <a:spcPts val="0"/>
              </a:spcAft>
              <a:buClr>
                <a:schemeClr val="dk2"/>
              </a:buClr>
              <a:buSzPts val="2000"/>
              <a:buChar char="•"/>
              <a:defRPr>
                <a:solidFill>
                  <a:schemeClr val="dk2"/>
                </a:solidFill>
              </a:defRPr>
            </a:lvl3pPr>
            <a:lvl4pPr marL="1828800" lvl="3" indent="-349250" algn="l" rtl="0">
              <a:lnSpc>
                <a:spcPct val="90000"/>
              </a:lnSpc>
              <a:spcBef>
                <a:spcPts val="500"/>
              </a:spcBef>
              <a:spcAft>
                <a:spcPts val="0"/>
              </a:spcAft>
              <a:buClr>
                <a:schemeClr val="dk2"/>
              </a:buClr>
              <a:buSzPts val="1900"/>
              <a:buChar char="•"/>
              <a:defRPr>
                <a:solidFill>
                  <a:schemeClr val="dk2"/>
                </a:solidFill>
              </a:defRPr>
            </a:lvl4pPr>
            <a:lvl5pPr marL="2286000" lvl="4" indent="-349250" algn="l" rtl="0">
              <a:lnSpc>
                <a:spcPct val="90000"/>
              </a:lnSpc>
              <a:spcBef>
                <a:spcPts val="500"/>
              </a:spcBef>
              <a:spcAft>
                <a:spcPts val="0"/>
              </a:spcAft>
              <a:buClr>
                <a:schemeClr val="dk2"/>
              </a:buClr>
              <a:buSzPts val="1900"/>
              <a:buChar char="•"/>
              <a:defRPr>
                <a:solidFill>
                  <a:schemeClr val="dk2"/>
                </a:solidFil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10" name="Google Shape;110;p23"/>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ubtitle &amp; Content 15">
  <p:cSld name="2_Title, Subtitle &amp; Content 2_14">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4"/>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13" name="Google Shape;113;p24"/>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4" name="Google Shape;114;p2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ubtitle &amp; Content 16">
  <p:cSld name="2_Title, Subtitle &amp; Content 2_15">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17" name="Google Shape;117;p25"/>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8" name="Google Shape;118;p2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ubtitle &amp; Content 17">
  <p:cSld name="2_Title, Subtitle &amp; Content 2_16">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6"/>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21" name="Google Shape;121;p26"/>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2" name="Google Shape;122;p26"/>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ubtitle &amp; Content 18">
  <p:cSld name="2_Title, Subtitle &amp; Content 3">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7"/>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5" name="Google Shape;125;p27"/>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ubtitle &amp; Content 19">
  <p:cSld name="2_Title, Subtitle &amp; Content 2_17">
    <p:bg>
      <p:bgPr>
        <a:blipFill>
          <a:blip r:embed="rId2">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8"/>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28" name="Google Shape;128;p28"/>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9" name="Google Shape;129;p2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ubtitle &amp; Content 20">
  <p:cSld name="2_Title, Subtitle &amp; Content 2_18">
    <p:bg>
      <p:bgPr>
        <a:blipFill>
          <a:blip r:embed="rId2">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9"/>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32" name="Google Shape;132;p29"/>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3" name="Google Shape;133;p2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ubtitle &amp; Content 21">
  <p:cSld name="2_Title, Subtitle &amp; Content_2">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30"/>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36" name="Google Shape;136;p30"/>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7" name="Google Shape;137;p3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body" idx="1"/>
          </p:nvPr>
        </p:nvSpPr>
        <p:spPr>
          <a:xfrm>
            <a:off x="971550" y="1361190"/>
            <a:ext cx="10515600" cy="4432500"/>
          </a:xfrm>
          <a:prstGeom prst="rect">
            <a:avLst/>
          </a:prstGeom>
          <a:noFill/>
          <a:ln>
            <a:noFill/>
          </a:ln>
        </p:spPr>
        <p:txBody>
          <a:bodyPr spcFirstLastPara="1" wrap="square" lIns="91425" tIns="45700" rIns="91425" bIns="45700" anchor="t" anchorCtr="0">
            <a:no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6" name="Google Shape;26;p4"/>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7" name="Google Shape;27;p4"/>
          <p:cNvSpPr txBox="1">
            <a:spLocks noGrp="1"/>
          </p:cNvSpPr>
          <p:nvPr>
            <p:ph type="body" idx="2"/>
          </p:nvPr>
        </p:nvSpPr>
        <p:spPr>
          <a:xfrm>
            <a:off x="849630" y="838200"/>
            <a:ext cx="10515600" cy="522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rtl="0">
              <a:lnSpc>
                <a:spcPct val="90000"/>
              </a:lnSpc>
              <a:spcBef>
                <a:spcPts val="500"/>
              </a:spcBef>
              <a:spcAft>
                <a:spcPts val="0"/>
              </a:spcAft>
              <a:buClr>
                <a:schemeClr val="dk2"/>
              </a:buClr>
              <a:buSzPts val="2400"/>
              <a:buChar char="•"/>
              <a:defRPr>
                <a:solidFill>
                  <a:schemeClr val="dk2"/>
                </a:solidFill>
              </a:defRPr>
            </a:lvl2pPr>
            <a:lvl3pPr marL="1371600" lvl="2" indent="-355600" algn="l" rtl="0">
              <a:lnSpc>
                <a:spcPct val="90000"/>
              </a:lnSpc>
              <a:spcBef>
                <a:spcPts val="500"/>
              </a:spcBef>
              <a:spcAft>
                <a:spcPts val="0"/>
              </a:spcAft>
              <a:buClr>
                <a:schemeClr val="dk2"/>
              </a:buClr>
              <a:buSzPts val="2000"/>
              <a:buChar char="•"/>
              <a:defRPr>
                <a:solidFill>
                  <a:schemeClr val="dk2"/>
                </a:solidFill>
              </a:defRPr>
            </a:lvl3pPr>
            <a:lvl4pPr marL="1828800" lvl="3" indent="-349250" algn="l" rtl="0">
              <a:lnSpc>
                <a:spcPct val="90000"/>
              </a:lnSpc>
              <a:spcBef>
                <a:spcPts val="500"/>
              </a:spcBef>
              <a:spcAft>
                <a:spcPts val="0"/>
              </a:spcAft>
              <a:buClr>
                <a:schemeClr val="dk2"/>
              </a:buClr>
              <a:buSzPts val="1900"/>
              <a:buChar char="•"/>
              <a:defRPr>
                <a:solidFill>
                  <a:schemeClr val="dk2"/>
                </a:solidFill>
              </a:defRPr>
            </a:lvl4pPr>
            <a:lvl5pPr marL="2286000" lvl="4" indent="-349250" algn="l" rtl="0">
              <a:lnSpc>
                <a:spcPct val="90000"/>
              </a:lnSpc>
              <a:spcBef>
                <a:spcPts val="500"/>
              </a:spcBef>
              <a:spcAft>
                <a:spcPts val="0"/>
              </a:spcAft>
              <a:buClr>
                <a:schemeClr val="dk2"/>
              </a:buClr>
              <a:buSzPts val="1900"/>
              <a:buChar char="•"/>
              <a:defRPr>
                <a:solidFill>
                  <a:schemeClr val="dk2"/>
                </a:solidFil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8" name="Google Shape;28;p4"/>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ubtitle &amp; Content 22">
  <p:cSld name="2_Title, Subtitle &amp; Content_3">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31"/>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40" name="Google Shape;140;p31"/>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1" name="Google Shape;141;p3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ubtitle &amp; Content 23">
  <p:cSld name="2_Title, Subtitle &amp; Content 2_19">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32"/>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44" name="Google Shape;144;p32"/>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5" name="Google Shape;145;p3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ubtitle &amp; Content 24">
  <p:cSld name="2_Title, Subtitle &amp; Content_4">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33"/>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8" name="Google Shape;148;p33"/>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ubtitle &amp; Content 1 2">
  <p:cSld name="1_Title, Subtitle &amp; Content">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p34"/>
          <p:cNvSpPr txBox="1">
            <a:spLocks noGrp="1"/>
          </p:cNvSpPr>
          <p:nvPr>
            <p:ph type="body" idx="1"/>
          </p:nvPr>
        </p:nvSpPr>
        <p:spPr>
          <a:xfrm>
            <a:off x="971550" y="1361190"/>
            <a:ext cx="10515600" cy="44325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0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51" name="Google Shape;151;p34"/>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marR="0" lvl="1" indent="0" algn="l" rtl="0">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marR="0" lvl="2" indent="0" algn="l" rtl="0">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marR="0" lvl="3" indent="0" algn="l" rtl="0">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marR="0" lvl="4" indent="0" algn="l" rtl="0">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marR="0" lvl="5" indent="0" algn="l" rtl="0">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marR="0" lvl="6" indent="0" algn="l" rtl="0">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marR="0" lvl="7" indent="0" algn="l" rtl="0">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marR="0" lvl="8" indent="0" algn="l" rtl="0">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2" name="Google Shape;152;p34"/>
          <p:cNvSpPr txBox="1">
            <a:spLocks noGrp="1"/>
          </p:cNvSpPr>
          <p:nvPr>
            <p:ph type="body" idx="2"/>
          </p:nvPr>
        </p:nvSpPr>
        <p:spPr>
          <a:xfrm>
            <a:off x="849630" y="838200"/>
            <a:ext cx="10515600" cy="522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rtl="0">
              <a:lnSpc>
                <a:spcPct val="90000"/>
              </a:lnSpc>
              <a:spcBef>
                <a:spcPts val="500"/>
              </a:spcBef>
              <a:spcAft>
                <a:spcPts val="0"/>
              </a:spcAft>
              <a:buClr>
                <a:schemeClr val="dk2"/>
              </a:buClr>
              <a:buSzPts val="2400"/>
              <a:buChar char="•"/>
              <a:defRPr>
                <a:solidFill>
                  <a:schemeClr val="dk2"/>
                </a:solidFill>
              </a:defRPr>
            </a:lvl2pPr>
            <a:lvl3pPr marL="1371600" lvl="2" indent="-355600" algn="l" rtl="0">
              <a:lnSpc>
                <a:spcPct val="90000"/>
              </a:lnSpc>
              <a:spcBef>
                <a:spcPts val="500"/>
              </a:spcBef>
              <a:spcAft>
                <a:spcPts val="0"/>
              </a:spcAft>
              <a:buClr>
                <a:schemeClr val="dk2"/>
              </a:buClr>
              <a:buSzPts val="2000"/>
              <a:buChar char="•"/>
              <a:defRPr>
                <a:solidFill>
                  <a:schemeClr val="dk2"/>
                </a:solidFill>
              </a:defRPr>
            </a:lvl3pPr>
            <a:lvl4pPr marL="1828800" lvl="3" indent="-349250" algn="l" rtl="0">
              <a:lnSpc>
                <a:spcPct val="90000"/>
              </a:lnSpc>
              <a:spcBef>
                <a:spcPts val="500"/>
              </a:spcBef>
              <a:spcAft>
                <a:spcPts val="0"/>
              </a:spcAft>
              <a:buClr>
                <a:schemeClr val="dk2"/>
              </a:buClr>
              <a:buSzPts val="1900"/>
              <a:buChar char="•"/>
              <a:defRPr>
                <a:solidFill>
                  <a:schemeClr val="dk2"/>
                </a:solidFill>
              </a:defRPr>
            </a:lvl4pPr>
            <a:lvl5pPr marL="2286000" lvl="4" indent="-349250" algn="l" rtl="0">
              <a:lnSpc>
                <a:spcPct val="90000"/>
              </a:lnSpc>
              <a:spcBef>
                <a:spcPts val="500"/>
              </a:spcBef>
              <a:spcAft>
                <a:spcPts val="0"/>
              </a:spcAft>
              <a:buClr>
                <a:schemeClr val="dk2"/>
              </a:buClr>
              <a:buSzPts val="1900"/>
              <a:buChar char="•"/>
              <a:defRPr>
                <a:solidFill>
                  <a:schemeClr val="dk2"/>
                </a:solidFil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53" name="Google Shape;153;p34"/>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ubtitle &amp; Content 25">
  <p:cSld name="2_Title, Subtitle &amp; Content_5">
    <p:bg>
      <p:bgPr>
        <a:blipFill>
          <a:blip r:embed="rId2">
            <a:alphaModFix/>
          </a:blip>
          <a:stretch>
            <a:fillRect/>
          </a:stretch>
        </a:blipFill>
        <a:effectLst/>
      </p:bgPr>
    </p:bg>
    <p:spTree>
      <p:nvGrpSpPr>
        <p:cNvPr id="1" name="Shape 154"/>
        <p:cNvGrpSpPr/>
        <p:nvPr/>
      </p:nvGrpSpPr>
      <p:grpSpPr>
        <a:xfrm>
          <a:off x="0" y="0"/>
          <a:ext cx="0" cy="0"/>
          <a:chOff x="0" y="0"/>
          <a:chExt cx="0" cy="0"/>
        </a:xfrm>
      </p:grpSpPr>
      <p:sp>
        <p:nvSpPr>
          <p:cNvPr id="155" name="Google Shape;155;p35"/>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6" name="Google Shape;156;p35"/>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ubtitle &amp; Content 2 1">
  <p:cSld name="2_Title, Subtitle &amp; Content_1_1">
    <p:bg>
      <p:bgPr>
        <a:blipFill>
          <a:blip r:embed="rId2">
            <a:alphaModFix/>
          </a:blip>
          <a:stretch>
            <a:fillRect/>
          </a:stretch>
        </a:blipFill>
        <a:effectLst/>
      </p:bgPr>
    </p:bg>
    <p:spTree>
      <p:nvGrpSpPr>
        <p:cNvPr id="1" name="Shape 157"/>
        <p:cNvGrpSpPr/>
        <p:nvPr/>
      </p:nvGrpSpPr>
      <p:grpSpPr>
        <a:xfrm>
          <a:off x="0" y="0"/>
          <a:ext cx="0" cy="0"/>
          <a:chOff x="0" y="0"/>
          <a:chExt cx="0" cy="0"/>
        </a:xfrm>
      </p:grpSpPr>
      <p:sp>
        <p:nvSpPr>
          <p:cNvPr id="158" name="Google Shape;158;p36"/>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59" name="Google Shape;159;p36"/>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0" name="Google Shape;160;p36"/>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ubtitle &amp; Content 26">
  <p:cSld name="2_Title, Subtitle &amp; Content 2_20">
    <p:bg>
      <p:bgPr>
        <a:blipFill>
          <a:blip r:embed="rId2">
            <a:alphaModFix/>
          </a:blip>
          <a:stretch>
            <a:fillRect/>
          </a:stretch>
        </a:blipFill>
        <a:effectLst/>
      </p:bgPr>
    </p:bg>
    <p:spTree>
      <p:nvGrpSpPr>
        <p:cNvPr id="1" name="Shape 161"/>
        <p:cNvGrpSpPr/>
        <p:nvPr/>
      </p:nvGrpSpPr>
      <p:grpSpPr>
        <a:xfrm>
          <a:off x="0" y="0"/>
          <a:ext cx="0" cy="0"/>
          <a:chOff x="0" y="0"/>
          <a:chExt cx="0" cy="0"/>
        </a:xfrm>
      </p:grpSpPr>
      <p:sp>
        <p:nvSpPr>
          <p:cNvPr id="162" name="Google Shape;162;p37"/>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63" name="Google Shape;163;p37"/>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4" name="Google Shape;164;p3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Subtitle &amp; Content 1">
  <p:cSld name="1_Title, Subtitle &amp; Content_1">
    <p:bg>
      <p:bgPr>
        <a:blipFill>
          <a:blip r:embed="rId2">
            <a:alphaModFix/>
          </a:blip>
          <a:stretch>
            <a:fillRect/>
          </a:stretch>
        </a:blipFill>
        <a:effectLst/>
      </p:bgPr>
    </p:bg>
    <p:spTree>
      <p:nvGrpSpPr>
        <p:cNvPr id="1" name="Shape 165"/>
        <p:cNvGrpSpPr/>
        <p:nvPr/>
      </p:nvGrpSpPr>
      <p:grpSpPr>
        <a:xfrm>
          <a:off x="0" y="0"/>
          <a:ext cx="0" cy="0"/>
          <a:chOff x="0" y="0"/>
          <a:chExt cx="0" cy="0"/>
        </a:xfrm>
      </p:grpSpPr>
      <p:sp>
        <p:nvSpPr>
          <p:cNvPr id="166" name="Google Shape;166;p38"/>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67" name="Google Shape;167;p38"/>
          <p:cNvSpPr txBox="1">
            <a:spLocks noGrp="1"/>
          </p:cNvSpPr>
          <p:nvPr>
            <p:ph type="body" idx="1"/>
          </p:nvPr>
        </p:nvSpPr>
        <p:spPr>
          <a:xfrm>
            <a:off x="971550" y="1361190"/>
            <a:ext cx="5124900" cy="4432500"/>
          </a:xfrm>
          <a:prstGeom prst="rect">
            <a:avLst/>
          </a:prstGeom>
          <a:noFill/>
          <a:ln>
            <a:noFill/>
          </a:ln>
        </p:spPr>
        <p:txBody>
          <a:bodyPr spcFirstLastPara="1" wrap="square" lIns="91425" tIns="45700" rIns="91425" bIns="45700" anchor="t" anchorCtr="0">
            <a:noAutofit/>
          </a:bodyPr>
          <a:lstStyle>
            <a:lvl1pPr marL="457200" lvl="0" indent="-355600" algn="l" rtl="0">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228600" algn="l" rtl="0">
              <a:lnSpc>
                <a:spcPct val="114000"/>
              </a:lnSpc>
              <a:spcBef>
                <a:spcPts val="500"/>
              </a:spcBef>
              <a:spcAft>
                <a:spcPts val="0"/>
              </a:spcAft>
              <a:buClr>
                <a:srgbClr val="0066CC"/>
              </a:buClr>
              <a:buSzPts val="1900"/>
              <a:buNone/>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68" name="Google Shape;168;p38"/>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9" name="Google Shape;169;p38"/>
          <p:cNvSpPr txBox="1">
            <a:spLocks noGrp="1"/>
          </p:cNvSpPr>
          <p:nvPr>
            <p:ph type="body" idx="2"/>
          </p:nvPr>
        </p:nvSpPr>
        <p:spPr>
          <a:xfrm>
            <a:off x="849630" y="838200"/>
            <a:ext cx="10515600" cy="522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rtl="0">
              <a:lnSpc>
                <a:spcPct val="90000"/>
              </a:lnSpc>
              <a:spcBef>
                <a:spcPts val="500"/>
              </a:spcBef>
              <a:spcAft>
                <a:spcPts val="0"/>
              </a:spcAft>
              <a:buClr>
                <a:schemeClr val="dk2"/>
              </a:buClr>
              <a:buSzPts val="2400"/>
              <a:buChar char="•"/>
              <a:defRPr>
                <a:solidFill>
                  <a:schemeClr val="dk2"/>
                </a:solidFill>
              </a:defRPr>
            </a:lvl2pPr>
            <a:lvl3pPr marL="1371600" lvl="2" indent="-355600" algn="l" rtl="0">
              <a:lnSpc>
                <a:spcPct val="90000"/>
              </a:lnSpc>
              <a:spcBef>
                <a:spcPts val="500"/>
              </a:spcBef>
              <a:spcAft>
                <a:spcPts val="0"/>
              </a:spcAft>
              <a:buClr>
                <a:schemeClr val="dk2"/>
              </a:buClr>
              <a:buSzPts val="2000"/>
              <a:buChar char="•"/>
              <a:defRPr>
                <a:solidFill>
                  <a:schemeClr val="dk2"/>
                </a:solidFill>
              </a:defRPr>
            </a:lvl3pPr>
            <a:lvl4pPr marL="1828800" lvl="3" indent="-349250" algn="l" rtl="0">
              <a:lnSpc>
                <a:spcPct val="90000"/>
              </a:lnSpc>
              <a:spcBef>
                <a:spcPts val="500"/>
              </a:spcBef>
              <a:spcAft>
                <a:spcPts val="0"/>
              </a:spcAft>
              <a:buClr>
                <a:schemeClr val="dk2"/>
              </a:buClr>
              <a:buSzPts val="1900"/>
              <a:buChar char="•"/>
              <a:defRPr>
                <a:solidFill>
                  <a:schemeClr val="dk2"/>
                </a:solidFill>
              </a:defRPr>
            </a:lvl4pPr>
            <a:lvl5pPr marL="2286000" lvl="4" indent="-349250" algn="l" rtl="0">
              <a:lnSpc>
                <a:spcPct val="90000"/>
              </a:lnSpc>
              <a:spcBef>
                <a:spcPts val="500"/>
              </a:spcBef>
              <a:spcAft>
                <a:spcPts val="0"/>
              </a:spcAft>
              <a:buClr>
                <a:schemeClr val="dk2"/>
              </a:buClr>
              <a:buSzPts val="1900"/>
              <a:buChar char="•"/>
              <a:defRPr>
                <a:solidFill>
                  <a:schemeClr val="dk2"/>
                </a:solidFil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70" name="Google Shape;170;p38"/>
          <p:cNvSpPr txBox="1">
            <a:spLocks noGrp="1"/>
          </p:cNvSpPr>
          <p:nvPr>
            <p:ph type="body" idx="3"/>
          </p:nvPr>
        </p:nvSpPr>
        <p:spPr>
          <a:xfrm>
            <a:off x="6313170" y="1361190"/>
            <a:ext cx="5124900" cy="4432500"/>
          </a:xfrm>
          <a:prstGeom prst="rect">
            <a:avLst/>
          </a:prstGeom>
          <a:noFill/>
          <a:ln>
            <a:noFill/>
          </a:ln>
        </p:spPr>
        <p:txBody>
          <a:bodyPr spcFirstLastPara="1" wrap="square" lIns="91425" tIns="45700" rIns="91425" bIns="45700" anchor="t" anchorCtr="0">
            <a:noAutofit/>
          </a:bodyPr>
          <a:lstStyle>
            <a:lvl1pPr marL="457200" lvl="0" indent="-355600" algn="l" rtl="0">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ubtitle &amp; Content 29">
  <p:cSld name="Title, Subtitle &amp; Content 29">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39"/>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73" name="Google Shape;173;p39"/>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74" name="Google Shape;174;p3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Subtitle &amp; Content 1 1">
  <p:cSld name="1_Title, Subtitle &amp; Content 1">
    <p:bg>
      <p:bgPr>
        <a:blipFill>
          <a:blip r:embed="rId2">
            <a:alphaModFix/>
          </a:blip>
          <a:stretch>
            <a:fillRect/>
          </a:stretch>
        </a:blipFill>
        <a:effectLst/>
      </p:bgPr>
    </p:bg>
    <p:spTree>
      <p:nvGrpSpPr>
        <p:cNvPr id="1" name="Shape 175"/>
        <p:cNvGrpSpPr/>
        <p:nvPr/>
      </p:nvGrpSpPr>
      <p:grpSpPr>
        <a:xfrm>
          <a:off x="0" y="0"/>
          <a:ext cx="0" cy="0"/>
          <a:chOff x="0" y="0"/>
          <a:chExt cx="0" cy="0"/>
        </a:xfrm>
      </p:grpSpPr>
      <p:sp>
        <p:nvSpPr>
          <p:cNvPr id="176" name="Google Shape;176;p40"/>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77" name="Google Shape;177;p40"/>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78" name="Google Shape;178;p40"/>
          <p:cNvSpPr txBox="1">
            <a:spLocks noGrp="1"/>
          </p:cNvSpPr>
          <p:nvPr>
            <p:ph type="body" idx="1"/>
          </p:nvPr>
        </p:nvSpPr>
        <p:spPr>
          <a:xfrm>
            <a:off x="971550" y="1361190"/>
            <a:ext cx="5124900" cy="44325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Font typeface="Arial"/>
              <a:buAutoNum type="arabicPeriod"/>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79" name="Google Shape;179;p40"/>
          <p:cNvSpPr txBox="1">
            <a:spLocks noGrp="1"/>
          </p:cNvSpPr>
          <p:nvPr>
            <p:ph type="body" idx="2"/>
          </p:nvPr>
        </p:nvSpPr>
        <p:spPr>
          <a:xfrm>
            <a:off x="6359096" y="1361190"/>
            <a:ext cx="5124900" cy="44325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Font typeface="Arial"/>
              <a:buAutoNum type="arabicPeriod"/>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2">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1" name="Google Shape;31;p5"/>
          <p:cNvSpPr txBox="1">
            <a:spLocks noGrp="1"/>
          </p:cNvSpPr>
          <p:nvPr>
            <p:ph type="body" idx="1"/>
          </p:nvPr>
        </p:nvSpPr>
        <p:spPr>
          <a:xfrm>
            <a:off x="971550" y="1361190"/>
            <a:ext cx="5124900" cy="4432500"/>
          </a:xfrm>
          <a:prstGeom prst="rect">
            <a:avLst/>
          </a:prstGeom>
          <a:noFill/>
          <a:ln>
            <a:noFill/>
          </a:ln>
        </p:spPr>
        <p:txBody>
          <a:bodyPr spcFirstLastPara="1" wrap="square" lIns="91425" tIns="45700" rIns="91425" bIns="45700" anchor="t" anchorCtr="0">
            <a:noAutofit/>
          </a:bodyPr>
          <a:lstStyle>
            <a:lvl1pPr marL="457200" lvl="0" indent="-355600" algn="l" rtl="0">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228600" algn="l" rtl="0">
              <a:lnSpc>
                <a:spcPct val="114000"/>
              </a:lnSpc>
              <a:spcBef>
                <a:spcPts val="500"/>
              </a:spcBef>
              <a:spcAft>
                <a:spcPts val="0"/>
              </a:spcAft>
              <a:buClr>
                <a:srgbClr val="0066CC"/>
              </a:buClr>
              <a:buSzPts val="1900"/>
              <a:buNone/>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2" name="Google Shape;32;p5"/>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5"/>
          <p:cNvSpPr txBox="1">
            <a:spLocks noGrp="1"/>
          </p:cNvSpPr>
          <p:nvPr>
            <p:ph type="body" idx="2"/>
          </p:nvPr>
        </p:nvSpPr>
        <p:spPr>
          <a:xfrm>
            <a:off x="849630" y="838200"/>
            <a:ext cx="10515600" cy="522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rtl="0">
              <a:lnSpc>
                <a:spcPct val="90000"/>
              </a:lnSpc>
              <a:spcBef>
                <a:spcPts val="500"/>
              </a:spcBef>
              <a:spcAft>
                <a:spcPts val="0"/>
              </a:spcAft>
              <a:buClr>
                <a:schemeClr val="dk2"/>
              </a:buClr>
              <a:buSzPts val="2400"/>
              <a:buChar char="•"/>
              <a:defRPr>
                <a:solidFill>
                  <a:schemeClr val="dk2"/>
                </a:solidFill>
              </a:defRPr>
            </a:lvl2pPr>
            <a:lvl3pPr marL="1371600" lvl="2" indent="-355600" algn="l" rtl="0">
              <a:lnSpc>
                <a:spcPct val="90000"/>
              </a:lnSpc>
              <a:spcBef>
                <a:spcPts val="500"/>
              </a:spcBef>
              <a:spcAft>
                <a:spcPts val="0"/>
              </a:spcAft>
              <a:buClr>
                <a:schemeClr val="dk2"/>
              </a:buClr>
              <a:buSzPts val="2000"/>
              <a:buChar char="•"/>
              <a:defRPr>
                <a:solidFill>
                  <a:schemeClr val="dk2"/>
                </a:solidFill>
              </a:defRPr>
            </a:lvl3pPr>
            <a:lvl4pPr marL="1828800" lvl="3" indent="-349250" algn="l" rtl="0">
              <a:lnSpc>
                <a:spcPct val="90000"/>
              </a:lnSpc>
              <a:spcBef>
                <a:spcPts val="500"/>
              </a:spcBef>
              <a:spcAft>
                <a:spcPts val="0"/>
              </a:spcAft>
              <a:buClr>
                <a:schemeClr val="dk2"/>
              </a:buClr>
              <a:buSzPts val="1900"/>
              <a:buChar char="•"/>
              <a:defRPr>
                <a:solidFill>
                  <a:schemeClr val="dk2"/>
                </a:solidFill>
              </a:defRPr>
            </a:lvl4pPr>
            <a:lvl5pPr marL="2286000" lvl="4" indent="-349250" algn="l" rtl="0">
              <a:lnSpc>
                <a:spcPct val="90000"/>
              </a:lnSpc>
              <a:spcBef>
                <a:spcPts val="500"/>
              </a:spcBef>
              <a:spcAft>
                <a:spcPts val="0"/>
              </a:spcAft>
              <a:buClr>
                <a:schemeClr val="dk2"/>
              </a:buClr>
              <a:buSzPts val="1900"/>
              <a:buChar char="•"/>
              <a:defRPr>
                <a:solidFill>
                  <a:schemeClr val="dk2"/>
                </a:solidFil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4" name="Google Shape;34;p5"/>
          <p:cNvSpPr txBox="1">
            <a:spLocks noGrp="1"/>
          </p:cNvSpPr>
          <p:nvPr>
            <p:ph type="body" idx="3"/>
          </p:nvPr>
        </p:nvSpPr>
        <p:spPr>
          <a:xfrm>
            <a:off x="6313170" y="1361190"/>
            <a:ext cx="5124900" cy="4432500"/>
          </a:xfrm>
          <a:prstGeom prst="rect">
            <a:avLst/>
          </a:prstGeom>
          <a:noFill/>
          <a:ln>
            <a:noFill/>
          </a:ln>
        </p:spPr>
        <p:txBody>
          <a:bodyPr spcFirstLastPara="1" wrap="square" lIns="91425" tIns="45700" rIns="91425" bIns="45700" anchor="t" anchorCtr="0">
            <a:noAutofit/>
          </a:bodyPr>
          <a:lstStyle>
            <a:lvl1pPr marL="457200" lvl="0" indent="-355600" algn="l" rtl="0">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ubtitle &amp; Content 38">
  <p:cSld name="Title, Subtitle &amp; Content 38">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41"/>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82" name="Google Shape;182;p41"/>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3" name="Google Shape;183;p4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1">
  <p:cSld name="1_Section">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42"/>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lvl1pPr lvl="0" algn="r" rtl="0">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86" name="Google Shape;186;p42"/>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ubtitle &amp; Content 27">
  <p:cSld name="1_Title, Subtitle &amp; Content_2">
    <p:bg>
      <p:bgPr>
        <a:blipFill>
          <a:blip r:embed="rId2">
            <a:alphaModFix/>
          </a:blip>
          <a:stretch>
            <a:fillRect/>
          </a:stretch>
        </a:blipFill>
        <a:effectLst/>
      </p:bgPr>
    </p:bg>
    <p:spTree>
      <p:nvGrpSpPr>
        <p:cNvPr id="1" name="Shape 187"/>
        <p:cNvGrpSpPr/>
        <p:nvPr/>
      </p:nvGrpSpPr>
      <p:grpSpPr>
        <a:xfrm>
          <a:off x="0" y="0"/>
          <a:ext cx="0" cy="0"/>
          <a:chOff x="0" y="0"/>
          <a:chExt cx="0" cy="0"/>
        </a:xfrm>
      </p:grpSpPr>
      <p:sp>
        <p:nvSpPr>
          <p:cNvPr id="188" name="Google Shape;188;p43"/>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89" name="Google Shape;189;p43"/>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0" name="Google Shape;190;p4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_Picture_Left">
  <p:cSld name="Main_Picture_Left">
    <p:spTree>
      <p:nvGrpSpPr>
        <p:cNvPr id="1" name="Shape 191"/>
        <p:cNvGrpSpPr/>
        <p:nvPr/>
      </p:nvGrpSpPr>
      <p:grpSpPr>
        <a:xfrm>
          <a:off x="0" y="0"/>
          <a:ext cx="0" cy="0"/>
          <a:chOff x="0" y="0"/>
          <a:chExt cx="0" cy="0"/>
        </a:xfrm>
      </p:grpSpPr>
      <p:sp>
        <p:nvSpPr>
          <p:cNvPr id="192" name="Google Shape;192;p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93" name="Google Shape;193;p44"/>
          <p:cNvSpPr/>
          <p:nvPr/>
        </p:nvSpPr>
        <p:spPr>
          <a:xfrm>
            <a:off x="5760640" y="6453337"/>
            <a:ext cx="60960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Helvetica Neue Light"/>
                <a:ea typeface="Helvetica Neue Light"/>
                <a:cs typeface="Helvetica Neue Light"/>
                <a:sym typeface="Helvetica Neue Light"/>
              </a:rPr>
              <a:t>© Medisolv, Inc. All Rights Reserved | </a:t>
            </a:r>
            <a:fld id="{00000000-1234-1234-1234-123412341234}" type="slidenum">
              <a:rPr lang="en-US" sz="1100" b="0" i="0" u="none" strike="noStrike" cap="none">
                <a:solidFill>
                  <a:srgbClr val="000000"/>
                </a:solidFill>
                <a:latin typeface="Helvetica Neue Light"/>
                <a:ea typeface="Helvetica Neue Light"/>
                <a:cs typeface="Helvetica Neue Light"/>
                <a:sym typeface="Helvetica Neue Light"/>
              </a:rPr>
              <a:t>‹#›</a:t>
            </a:fld>
            <a:endParaRPr sz="1100" b="0" i="0" u="none" strike="noStrike" cap="none">
              <a:solidFill>
                <a:srgbClr val="000000"/>
              </a:solidFill>
              <a:latin typeface="Helvetica Neue Light"/>
              <a:ea typeface="Helvetica Neue Light"/>
              <a:cs typeface="Helvetica Neue Light"/>
              <a:sym typeface="Helvetica Neue Light"/>
            </a:endParaRPr>
          </a:p>
        </p:txBody>
      </p:sp>
      <p:sp>
        <p:nvSpPr>
          <p:cNvPr id="194" name="Google Shape;194;p44"/>
          <p:cNvSpPr/>
          <p:nvPr/>
        </p:nvSpPr>
        <p:spPr>
          <a:xfrm rot="-5400000">
            <a:off x="-537873" y="1761753"/>
            <a:ext cx="1273500" cy="473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500" b="0" i="0" u="none" strike="noStrike" cap="none">
              <a:solidFill>
                <a:schemeClr val="lt1"/>
              </a:solidFill>
              <a:latin typeface="Arial"/>
              <a:ea typeface="Arial"/>
              <a:cs typeface="Arial"/>
              <a:sym typeface="Arial"/>
            </a:endParaRPr>
          </a:p>
        </p:txBody>
      </p:sp>
      <p:sp>
        <p:nvSpPr>
          <p:cNvPr id="195" name="Google Shape;195;p44"/>
          <p:cNvSpPr/>
          <p:nvPr/>
        </p:nvSpPr>
        <p:spPr>
          <a:xfrm rot="-5400000">
            <a:off x="-537873" y="3168226"/>
            <a:ext cx="1273500" cy="473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500" b="0" i="0" u="none" strike="noStrike" cap="none">
              <a:solidFill>
                <a:schemeClr val="lt1"/>
              </a:solidFill>
              <a:latin typeface="Arial"/>
              <a:ea typeface="Arial"/>
              <a:cs typeface="Arial"/>
              <a:sym typeface="Arial"/>
            </a:endParaRPr>
          </a:p>
        </p:txBody>
      </p:sp>
      <p:sp>
        <p:nvSpPr>
          <p:cNvPr id="196" name="Google Shape;196;p44"/>
          <p:cNvSpPr/>
          <p:nvPr/>
        </p:nvSpPr>
        <p:spPr>
          <a:xfrm rot="-5400000">
            <a:off x="-537873" y="4574698"/>
            <a:ext cx="1273500" cy="473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500" b="0" i="0" u="none" strike="noStrike" cap="none">
              <a:solidFill>
                <a:schemeClr val="lt1"/>
              </a:solidFill>
              <a:latin typeface="Arial"/>
              <a:ea typeface="Arial"/>
              <a:cs typeface="Arial"/>
              <a:sym typeface="Arial"/>
            </a:endParaRPr>
          </a:p>
        </p:txBody>
      </p:sp>
      <p:sp>
        <p:nvSpPr>
          <p:cNvPr id="197" name="Google Shape;197;p44"/>
          <p:cNvSpPr/>
          <p:nvPr/>
        </p:nvSpPr>
        <p:spPr>
          <a:xfrm rot="-5400000">
            <a:off x="-537873" y="5981170"/>
            <a:ext cx="1273500" cy="473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500" b="0" i="0" u="none" strike="noStrike" cap="none">
              <a:solidFill>
                <a:schemeClr val="lt1"/>
              </a:solidFill>
              <a:latin typeface="Arial"/>
              <a:ea typeface="Arial"/>
              <a:cs typeface="Arial"/>
              <a:sym typeface="Arial"/>
            </a:endParaRPr>
          </a:p>
        </p:txBody>
      </p:sp>
      <p:sp>
        <p:nvSpPr>
          <p:cNvPr id="198" name="Google Shape;198;p44"/>
          <p:cNvSpPr txBox="1">
            <a:spLocks noGrp="1"/>
          </p:cNvSpPr>
          <p:nvPr>
            <p:ph type="body" idx="1"/>
          </p:nvPr>
        </p:nvSpPr>
        <p:spPr>
          <a:xfrm>
            <a:off x="5135034" y="1700809"/>
            <a:ext cx="6422100" cy="43920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100"/>
              </a:spcBef>
              <a:spcAft>
                <a:spcPts val="0"/>
              </a:spcAft>
              <a:buSzPts val="2800"/>
              <a:buChar char="•"/>
              <a:defRPr sz="2000" b="1"/>
            </a:lvl1pPr>
            <a:lvl2pPr marL="914400" lvl="1" indent="-381000" algn="l" rtl="0">
              <a:lnSpc>
                <a:spcPct val="90000"/>
              </a:lnSpc>
              <a:spcBef>
                <a:spcPts val="500"/>
              </a:spcBef>
              <a:spcAft>
                <a:spcPts val="0"/>
              </a:spcAft>
              <a:buSzPts val="2400"/>
              <a:buChar char="•"/>
              <a:defRPr sz="2000"/>
            </a:lvl2pPr>
            <a:lvl3pPr marL="1371600" lvl="2" indent="-355600" algn="l" rtl="0">
              <a:lnSpc>
                <a:spcPct val="90000"/>
              </a:lnSpc>
              <a:spcBef>
                <a:spcPts val="500"/>
              </a:spcBef>
              <a:spcAft>
                <a:spcPts val="0"/>
              </a:spcAft>
              <a:buSzPts val="2000"/>
              <a:buChar char="•"/>
              <a:defRPr sz="1900"/>
            </a:lvl3pPr>
            <a:lvl4pPr marL="1828800" lvl="3" indent="-349250" algn="l" rtl="0">
              <a:lnSpc>
                <a:spcPct val="90000"/>
              </a:lnSpc>
              <a:spcBef>
                <a:spcPts val="500"/>
              </a:spcBef>
              <a:spcAft>
                <a:spcPts val="0"/>
              </a:spcAft>
              <a:buSzPts val="1900"/>
              <a:buChar char="•"/>
              <a:defRPr sz="1900"/>
            </a:lvl4pPr>
            <a:lvl5pPr marL="2286000" lvl="4" indent="-349250" algn="l" rtl="0">
              <a:lnSpc>
                <a:spcPct val="90000"/>
              </a:lnSpc>
              <a:spcBef>
                <a:spcPts val="500"/>
              </a:spcBef>
              <a:spcAft>
                <a:spcPts val="0"/>
              </a:spcAft>
              <a:buSzPts val="1900"/>
              <a:buChar char="•"/>
              <a:defRPr sz="1900"/>
            </a:lvl5pPr>
            <a:lvl6pPr marL="2743200" lvl="5" indent="-349250" algn="l" rtl="0">
              <a:lnSpc>
                <a:spcPct val="90000"/>
              </a:lnSpc>
              <a:spcBef>
                <a:spcPts val="500"/>
              </a:spcBef>
              <a:spcAft>
                <a:spcPts val="0"/>
              </a:spcAft>
              <a:buSzPts val="1900"/>
              <a:buChar char="•"/>
              <a:defRPr/>
            </a:lvl6pPr>
            <a:lvl7pPr marL="3200400" lvl="6" indent="-349250" algn="l" rtl="0">
              <a:lnSpc>
                <a:spcPct val="90000"/>
              </a:lnSpc>
              <a:spcBef>
                <a:spcPts val="500"/>
              </a:spcBef>
              <a:spcAft>
                <a:spcPts val="0"/>
              </a:spcAft>
              <a:buSzPts val="1900"/>
              <a:buChar char="•"/>
              <a:defRPr/>
            </a:lvl7pPr>
            <a:lvl8pPr marL="3657600" lvl="7" indent="-349250" algn="l" rtl="0">
              <a:lnSpc>
                <a:spcPct val="90000"/>
              </a:lnSpc>
              <a:spcBef>
                <a:spcPts val="500"/>
              </a:spcBef>
              <a:spcAft>
                <a:spcPts val="0"/>
              </a:spcAft>
              <a:buSzPts val="1900"/>
              <a:buChar char="•"/>
              <a:defRPr/>
            </a:lvl8pPr>
            <a:lvl9pPr marL="4114800" lvl="8" indent="-349250" algn="l" rtl="0">
              <a:lnSpc>
                <a:spcPct val="90000"/>
              </a:lnSpc>
              <a:spcBef>
                <a:spcPts val="500"/>
              </a:spcBef>
              <a:spcAft>
                <a:spcPts val="0"/>
              </a:spcAft>
              <a:buSzPts val="1900"/>
              <a:buChar char="•"/>
              <a:defRPr/>
            </a:lvl9pPr>
          </a:lstStyle>
          <a:p>
            <a:endParaRPr/>
          </a:p>
        </p:txBody>
      </p:sp>
      <p:sp>
        <p:nvSpPr>
          <p:cNvPr id="199" name="Google Shape;199;p44"/>
          <p:cNvSpPr>
            <a:spLocks noGrp="1"/>
          </p:cNvSpPr>
          <p:nvPr>
            <p:ph type="pic" idx="2"/>
          </p:nvPr>
        </p:nvSpPr>
        <p:spPr>
          <a:xfrm>
            <a:off x="635001" y="1700809"/>
            <a:ext cx="4200300" cy="4392000"/>
          </a:xfrm>
          <a:prstGeom prst="rect">
            <a:avLst/>
          </a:prstGeom>
          <a:noFill/>
          <a:ln>
            <a:noFill/>
          </a:ln>
        </p:spPr>
      </p:sp>
      <p:sp>
        <p:nvSpPr>
          <p:cNvPr id="200" name="Google Shape;200;p44"/>
          <p:cNvSpPr txBox="1">
            <a:spLocks noGrp="1"/>
          </p:cNvSpPr>
          <p:nvPr>
            <p:ph type="body" idx="3"/>
          </p:nvPr>
        </p:nvSpPr>
        <p:spPr>
          <a:xfrm>
            <a:off x="635000" y="1030289"/>
            <a:ext cx="10922100" cy="502800"/>
          </a:xfrm>
          <a:prstGeom prst="rect">
            <a:avLst/>
          </a:prstGeom>
          <a:noFill/>
          <a:ln>
            <a:noFill/>
          </a:ln>
        </p:spPr>
        <p:txBody>
          <a:bodyPr spcFirstLastPara="1" wrap="square" lIns="91425" tIns="45700" rIns="91425" bIns="45700" anchor="t" anchorCtr="0">
            <a:normAutofit/>
          </a:bodyPr>
          <a:lstStyle>
            <a:lvl1pPr marL="457200" lvl="0" indent="-406400" algn="ctr" rtl="0">
              <a:lnSpc>
                <a:spcPct val="90000"/>
              </a:lnSpc>
              <a:spcBef>
                <a:spcPts val="1100"/>
              </a:spcBef>
              <a:spcAft>
                <a:spcPts val="0"/>
              </a:spcAft>
              <a:buSzPts val="2800"/>
              <a:buChar char="•"/>
              <a:defRPr sz="1500">
                <a:solidFill>
                  <a:srgbClr val="4391FF"/>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9250" algn="l" rtl="0">
              <a:lnSpc>
                <a:spcPct val="90000"/>
              </a:lnSpc>
              <a:spcBef>
                <a:spcPts val="500"/>
              </a:spcBef>
              <a:spcAft>
                <a:spcPts val="0"/>
              </a:spcAft>
              <a:buSzPts val="1900"/>
              <a:buChar char="•"/>
              <a:defRPr/>
            </a:lvl4pPr>
            <a:lvl5pPr marL="2286000" lvl="4" indent="-349250" algn="l" rtl="0">
              <a:lnSpc>
                <a:spcPct val="90000"/>
              </a:lnSpc>
              <a:spcBef>
                <a:spcPts val="500"/>
              </a:spcBef>
              <a:spcAft>
                <a:spcPts val="0"/>
              </a:spcAft>
              <a:buSzPts val="1900"/>
              <a:buChar char="•"/>
              <a:defRPr/>
            </a:lvl5pPr>
            <a:lvl6pPr marL="2743200" lvl="5" indent="-349250" algn="l" rtl="0">
              <a:lnSpc>
                <a:spcPct val="90000"/>
              </a:lnSpc>
              <a:spcBef>
                <a:spcPts val="500"/>
              </a:spcBef>
              <a:spcAft>
                <a:spcPts val="0"/>
              </a:spcAft>
              <a:buSzPts val="1900"/>
              <a:buChar char="•"/>
              <a:defRPr/>
            </a:lvl6pPr>
            <a:lvl7pPr marL="3200400" lvl="6" indent="-349250" algn="l" rtl="0">
              <a:lnSpc>
                <a:spcPct val="90000"/>
              </a:lnSpc>
              <a:spcBef>
                <a:spcPts val="500"/>
              </a:spcBef>
              <a:spcAft>
                <a:spcPts val="0"/>
              </a:spcAft>
              <a:buSzPts val="1900"/>
              <a:buChar char="•"/>
              <a:defRPr/>
            </a:lvl7pPr>
            <a:lvl8pPr marL="3657600" lvl="7" indent="-349250" algn="l" rtl="0">
              <a:lnSpc>
                <a:spcPct val="90000"/>
              </a:lnSpc>
              <a:spcBef>
                <a:spcPts val="500"/>
              </a:spcBef>
              <a:spcAft>
                <a:spcPts val="0"/>
              </a:spcAft>
              <a:buSzPts val="1900"/>
              <a:buChar char="•"/>
              <a:defRPr/>
            </a:lvl8pPr>
            <a:lvl9pPr marL="4114800" lvl="8" indent="-349250" algn="l" rtl="0">
              <a:lnSpc>
                <a:spcPct val="90000"/>
              </a:lnSpc>
              <a:spcBef>
                <a:spcPts val="500"/>
              </a:spcBef>
              <a:spcAft>
                <a:spcPts val="0"/>
              </a:spcAft>
              <a:buSzPts val="19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ubtitle &amp; Content 32">
  <p:cSld name="2_Title, Subtitle &amp; Content_7">
    <p:bg>
      <p:bgPr>
        <a:blipFill>
          <a:blip r:embed="rId2">
            <a:alphaModFix/>
          </a:blip>
          <a:stretch>
            <a:fillRect/>
          </a:stretch>
        </a:blipFill>
        <a:effectLst/>
      </p:bgPr>
    </p:bg>
    <p:spTree>
      <p:nvGrpSpPr>
        <p:cNvPr id="1" name="Shape 201"/>
        <p:cNvGrpSpPr/>
        <p:nvPr/>
      </p:nvGrpSpPr>
      <p:grpSpPr>
        <a:xfrm>
          <a:off x="0" y="0"/>
          <a:ext cx="0" cy="0"/>
          <a:chOff x="0" y="0"/>
          <a:chExt cx="0" cy="0"/>
        </a:xfrm>
      </p:grpSpPr>
      <p:sp>
        <p:nvSpPr>
          <p:cNvPr id="202" name="Google Shape;202;p45"/>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3" name="Google Shape;203;p45"/>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Subtitle &amp; Content 1 2">
  <p:cSld name="2_Title, Subtitle &amp; Content 4">
    <p:bg>
      <p:bgPr>
        <a:blipFill>
          <a:blip r:embed="rId2">
            <a:alphaModFix/>
          </a:blip>
          <a:stretch>
            <a:fillRect/>
          </a:stretch>
        </a:blipFill>
        <a:effectLst/>
      </p:bgPr>
    </p:bg>
    <p:spTree>
      <p:nvGrpSpPr>
        <p:cNvPr id="1" name="Shape 204"/>
        <p:cNvGrpSpPr/>
        <p:nvPr/>
      </p:nvGrpSpPr>
      <p:grpSpPr>
        <a:xfrm>
          <a:off x="0" y="0"/>
          <a:ext cx="0" cy="0"/>
          <a:chOff x="0" y="0"/>
          <a:chExt cx="0" cy="0"/>
        </a:xfrm>
      </p:grpSpPr>
      <p:sp>
        <p:nvSpPr>
          <p:cNvPr id="205" name="Google Shape;205;p46"/>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206" name="Google Shape;206;p46"/>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7" name="Google Shape;207;p46"/>
          <p:cNvSpPr txBox="1">
            <a:spLocks noGrp="1"/>
          </p:cNvSpPr>
          <p:nvPr>
            <p:ph type="body" idx="1"/>
          </p:nvPr>
        </p:nvSpPr>
        <p:spPr>
          <a:xfrm>
            <a:off x="971550" y="1361190"/>
            <a:ext cx="5124900" cy="44325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Font typeface="Arial"/>
              <a:buAutoNum type="arabicPeriod"/>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08" name="Google Shape;208;p46"/>
          <p:cNvSpPr txBox="1">
            <a:spLocks noGrp="1"/>
          </p:cNvSpPr>
          <p:nvPr>
            <p:ph type="body" idx="2"/>
          </p:nvPr>
        </p:nvSpPr>
        <p:spPr>
          <a:xfrm>
            <a:off x="6359096" y="1361190"/>
            <a:ext cx="5124900" cy="44325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Font typeface="Arial"/>
              <a:buAutoNum type="arabicPeriod"/>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ubtitle &amp; Content 29 1">
  <p:cSld name="2_Title, Subtitle &amp; Content 2_23">
    <p:bg>
      <p:bgPr>
        <a:blipFill>
          <a:blip r:embed="rId2">
            <a:alphaModFix/>
          </a:blip>
          <a:stretch>
            <a:fillRect/>
          </a:stretch>
        </a:blipFill>
        <a:effectLst/>
      </p:bgPr>
    </p:bg>
    <p:spTree>
      <p:nvGrpSpPr>
        <p:cNvPr id="1" name="Shape 209"/>
        <p:cNvGrpSpPr/>
        <p:nvPr/>
      </p:nvGrpSpPr>
      <p:grpSpPr>
        <a:xfrm>
          <a:off x="0" y="0"/>
          <a:ext cx="0" cy="0"/>
          <a:chOff x="0" y="0"/>
          <a:chExt cx="0" cy="0"/>
        </a:xfrm>
      </p:grpSpPr>
      <p:sp>
        <p:nvSpPr>
          <p:cNvPr id="210" name="Google Shape;210;p47"/>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11" name="Google Shape;211;p47"/>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2" name="Google Shape;212;p4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ubtitle &amp; Content 28">
  <p:cSld name="2_Title, Subtitle &amp; Content_8">
    <p:bg>
      <p:bgPr>
        <a:blipFill>
          <a:blip r:embed="rId2">
            <a:alphaModFix/>
          </a:blip>
          <a:stretch>
            <a:fillRect/>
          </a:stretch>
        </a:blipFill>
        <a:effectLst/>
      </p:bgPr>
    </p:bg>
    <p:spTree>
      <p:nvGrpSpPr>
        <p:cNvPr id="1" name="Shape 213"/>
        <p:cNvGrpSpPr/>
        <p:nvPr/>
      </p:nvGrpSpPr>
      <p:grpSpPr>
        <a:xfrm>
          <a:off x="0" y="0"/>
          <a:ext cx="0" cy="0"/>
          <a:chOff x="0" y="0"/>
          <a:chExt cx="0" cy="0"/>
        </a:xfrm>
      </p:grpSpPr>
      <p:sp>
        <p:nvSpPr>
          <p:cNvPr id="214" name="Google Shape;214;p48"/>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5" name="Google Shape;215;p48"/>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ubtitle &amp; Content 30">
  <p:cSld name="2_Title, Subtitle &amp; Content_9">
    <p:bg>
      <p:bgPr>
        <a:blipFill>
          <a:blip r:embed="rId2">
            <a:alphaModFix/>
          </a:blip>
          <a:stretch>
            <a:fillRect/>
          </a:stretch>
        </a:blipFill>
        <a:effectLst/>
      </p:bgPr>
    </p:bg>
    <p:spTree>
      <p:nvGrpSpPr>
        <p:cNvPr id="1" name="Shape 216"/>
        <p:cNvGrpSpPr/>
        <p:nvPr/>
      </p:nvGrpSpPr>
      <p:grpSpPr>
        <a:xfrm>
          <a:off x="0" y="0"/>
          <a:ext cx="0" cy="0"/>
          <a:chOff x="0" y="0"/>
          <a:chExt cx="0" cy="0"/>
        </a:xfrm>
      </p:grpSpPr>
      <p:sp>
        <p:nvSpPr>
          <p:cNvPr id="217" name="Google Shape;217;p49"/>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8" name="Google Shape;218;p49"/>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ubtitle &amp; Content 31">
  <p:cSld name="2_Title, Subtitle &amp; Content_10">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Google Shape;220;p50"/>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21" name="Google Shape;221;p50"/>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1 Line &amp; Content">
  <p:cSld name="1_Title 1 Line &amp; Content">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7" name="Google Shape;37;p6"/>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p6"/>
          <p:cNvSpPr>
            <a:spLocks noGrp="1"/>
          </p:cNvSpPr>
          <p:nvPr>
            <p:ph type="pic" idx="2"/>
          </p:nvPr>
        </p:nvSpPr>
        <p:spPr>
          <a:xfrm>
            <a:off x="971550" y="1362456"/>
            <a:ext cx="10541100" cy="4648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9" name="Google Shape;39;p6"/>
          <p:cNvSpPr txBox="1">
            <a:spLocks noGrp="1"/>
          </p:cNvSpPr>
          <p:nvPr>
            <p:ph type="body" idx="1"/>
          </p:nvPr>
        </p:nvSpPr>
        <p:spPr>
          <a:xfrm>
            <a:off x="849630" y="838200"/>
            <a:ext cx="10515600" cy="522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rtl="0">
              <a:lnSpc>
                <a:spcPct val="90000"/>
              </a:lnSpc>
              <a:spcBef>
                <a:spcPts val="500"/>
              </a:spcBef>
              <a:spcAft>
                <a:spcPts val="0"/>
              </a:spcAft>
              <a:buClr>
                <a:schemeClr val="dk2"/>
              </a:buClr>
              <a:buSzPts val="2400"/>
              <a:buChar char="•"/>
              <a:defRPr>
                <a:solidFill>
                  <a:schemeClr val="dk2"/>
                </a:solidFill>
              </a:defRPr>
            </a:lvl2pPr>
            <a:lvl3pPr marL="1371600" lvl="2" indent="-355600" algn="l" rtl="0">
              <a:lnSpc>
                <a:spcPct val="90000"/>
              </a:lnSpc>
              <a:spcBef>
                <a:spcPts val="500"/>
              </a:spcBef>
              <a:spcAft>
                <a:spcPts val="0"/>
              </a:spcAft>
              <a:buClr>
                <a:schemeClr val="dk2"/>
              </a:buClr>
              <a:buSzPts val="2000"/>
              <a:buChar char="•"/>
              <a:defRPr>
                <a:solidFill>
                  <a:schemeClr val="dk2"/>
                </a:solidFill>
              </a:defRPr>
            </a:lvl3pPr>
            <a:lvl4pPr marL="1828800" lvl="3" indent="-349250" algn="l" rtl="0">
              <a:lnSpc>
                <a:spcPct val="90000"/>
              </a:lnSpc>
              <a:spcBef>
                <a:spcPts val="500"/>
              </a:spcBef>
              <a:spcAft>
                <a:spcPts val="0"/>
              </a:spcAft>
              <a:buClr>
                <a:schemeClr val="dk2"/>
              </a:buClr>
              <a:buSzPts val="1900"/>
              <a:buChar char="•"/>
              <a:defRPr>
                <a:solidFill>
                  <a:schemeClr val="dk2"/>
                </a:solidFill>
              </a:defRPr>
            </a:lvl4pPr>
            <a:lvl5pPr marL="2286000" lvl="4" indent="-349250" algn="l" rtl="0">
              <a:lnSpc>
                <a:spcPct val="90000"/>
              </a:lnSpc>
              <a:spcBef>
                <a:spcPts val="500"/>
              </a:spcBef>
              <a:spcAft>
                <a:spcPts val="0"/>
              </a:spcAft>
              <a:buClr>
                <a:schemeClr val="dk2"/>
              </a:buClr>
              <a:buSzPts val="1900"/>
              <a:buChar char="•"/>
              <a:defRPr>
                <a:solidFill>
                  <a:schemeClr val="dk2"/>
                </a:solidFil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ubtitle &amp; Content 30 1">
  <p:cSld name="2_Title, Subtitle &amp; Content_6">
    <p:bg>
      <p:bgPr>
        <a:blipFill>
          <a:blip r:embed="rId2">
            <a:alphaModFix/>
          </a:blip>
          <a:stretch>
            <a:fillRect/>
          </a:stretch>
        </a:blipFill>
        <a:effectLst/>
      </p:bgPr>
    </p:bg>
    <p:spTree>
      <p:nvGrpSpPr>
        <p:cNvPr id="1" name="Shape 222"/>
        <p:cNvGrpSpPr/>
        <p:nvPr/>
      </p:nvGrpSpPr>
      <p:grpSpPr>
        <a:xfrm>
          <a:off x="0" y="0"/>
          <a:ext cx="0" cy="0"/>
          <a:chOff x="0" y="0"/>
          <a:chExt cx="0" cy="0"/>
        </a:xfrm>
      </p:grpSpPr>
      <p:sp>
        <p:nvSpPr>
          <p:cNvPr id="223" name="Google Shape;223;p51"/>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24" name="Google Shape;224;p51"/>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5"/>
        <p:cNvGrpSpPr/>
        <p:nvPr/>
      </p:nvGrpSpPr>
      <p:grpSpPr>
        <a:xfrm>
          <a:off x="0" y="0"/>
          <a:ext cx="0" cy="0"/>
          <a:chOff x="0" y="0"/>
          <a:chExt cx="0" cy="0"/>
        </a:xfrm>
      </p:grpSpPr>
      <p:sp>
        <p:nvSpPr>
          <p:cNvPr id="226" name="Google Shape;226;p52"/>
          <p:cNvSpPr txBox="1">
            <a:spLocks noGrp="1"/>
          </p:cNvSpPr>
          <p:nvPr>
            <p:ph type="title"/>
          </p:nvPr>
        </p:nvSpPr>
        <p:spPr>
          <a:xfrm>
            <a:off x="609600" y="152400"/>
            <a:ext cx="10972800" cy="990900"/>
          </a:xfrm>
          <a:prstGeom prst="rect">
            <a:avLst/>
          </a:prstGeom>
          <a:noFill/>
          <a:ln>
            <a:noFill/>
          </a:ln>
        </p:spPr>
        <p:txBody>
          <a:bodyPr spcFirstLastPara="1" wrap="square" lIns="121900" tIns="60925" rIns="121900" bIns="60925" anchor="b" anchorCtr="0">
            <a:noAutofit/>
          </a:bodyPr>
          <a:lstStyle>
            <a:lvl1pPr lvl="0" algn="l" rtl="0">
              <a:spcBef>
                <a:spcPts val="0"/>
              </a:spcBef>
              <a:spcAft>
                <a:spcPts val="0"/>
              </a:spcAft>
              <a:buClr>
                <a:schemeClr val="dk2"/>
              </a:buClr>
              <a:buSzPts val="24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27" name="Google Shape;227;p52"/>
          <p:cNvSpPr txBox="1">
            <a:spLocks noGrp="1"/>
          </p:cNvSpPr>
          <p:nvPr>
            <p:ph type="body" idx="1"/>
          </p:nvPr>
        </p:nvSpPr>
        <p:spPr>
          <a:xfrm>
            <a:off x="609600" y="1219200"/>
            <a:ext cx="10972800" cy="4937700"/>
          </a:xfrm>
          <a:prstGeom prst="rect">
            <a:avLst/>
          </a:prstGeom>
          <a:noFill/>
          <a:ln>
            <a:noFill/>
          </a:ln>
        </p:spPr>
        <p:txBody>
          <a:bodyPr spcFirstLastPara="1" wrap="square" lIns="121900" tIns="60925" rIns="121900" bIns="60925" anchor="t" anchorCtr="0">
            <a:noAutofit/>
          </a:bodyPr>
          <a:lstStyle>
            <a:lvl1pPr marL="457200" lvl="0" indent="-342900" algn="l" rtl="0">
              <a:spcBef>
                <a:spcPts val="800"/>
              </a:spcBef>
              <a:spcAft>
                <a:spcPts val="0"/>
              </a:spcAft>
              <a:buSzPts val="1800"/>
              <a:buChar char="•"/>
              <a:defRPr/>
            </a:lvl1pPr>
            <a:lvl2pPr marL="914400" lvl="1" indent="-342900" algn="l" rtl="0">
              <a:spcBef>
                <a:spcPts val="700"/>
              </a:spcBef>
              <a:spcAft>
                <a:spcPts val="0"/>
              </a:spcAft>
              <a:buSzPts val="1800"/>
              <a:buChar char="•"/>
              <a:defRPr/>
            </a:lvl2pPr>
            <a:lvl3pPr marL="1371600" lvl="2" indent="-342900" algn="l" rtl="0">
              <a:spcBef>
                <a:spcPts val="700"/>
              </a:spcBef>
              <a:spcAft>
                <a:spcPts val="0"/>
              </a:spcAft>
              <a:buSzPts val="1800"/>
              <a:buChar char="•"/>
              <a:defRPr/>
            </a:lvl3pPr>
            <a:lvl4pPr marL="1828800" lvl="3" indent="-336550" algn="l" rtl="0">
              <a:spcBef>
                <a:spcPts val="500"/>
              </a:spcBef>
              <a:spcAft>
                <a:spcPts val="0"/>
              </a:spcAft>
              <a:buSzPts val="1700"/>
              <a:buChar char="•"/>
              <a:defRPr/>
            </a:lvl4pPr>
            <a:lvl5pPr marL="2286000" lvl="4" indent="-336550" algn="l" rtl="0">
              <a:spcBef>
                <a:spcPts val="400"/>
              </a:spcBef>
              <a:spcAft>
                <a:spcPts val="0"/>
              </a:spcAft>
              <a:buSzPts val="1700"/>
              <a:buChar char="•"/>
              <a:defRPr/>
            </a:lvl5pPr>
            <a:lvl6pPr marL="2743200" lvl="5" indent="-342900" algn="l" rtl="0">
              <a:spcBef>
                <a:spcPts val="400"/>
              </a:spcBef>
              <a:spcAft>
                <a:spcPts val="0"/>
              </a:spcAft>
              <a:buSzPts val="1800"/>
              <a:buChar char="•"/>
              <a:defRPr/>
            </a:lvl6pPr>
            <a:lvl7pPr marL="3200400" lvl="6" indent="-342900" algn="l" rtl="0">
              <a:spcBef>
                <a:spcPts val="400"/>
              </a:spcBef>
              <a:spcAft>
                <a:spcPts val="0"/>
              </a:spcAft>
              <a:buSzPts val="18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228" name="Google Shape;228;p52"/>
          <p:cNvSpPr txBox="1"/>
          <p:nvPr/>
        </p:nvSpPr>
        <p:spPr>
          <a:xfrm>
            <a:off x="1048091" y="6367046"/>
            <a:ext cx="577500" cy="3387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fld id="{00000000-1234-1234-1234-123412341234}" type="slidenum">
              <a:rPr lang="en-US" sz="2100">
                <a:solidFill>
                  <a:srgbClr val="7F7F7F"/>
                </a:solidFill>
                <a:latin typeface="Gill Sans"/>
                <a:ea typeface="Gill Sans"/>
                <a:cs typeface="Gill Sans"/>
                <a:sym typeface="Gill Sans"/>
              </a:rPr>
              <a:t>‹#›</a:t>
            </a:fld>
            <a:endParaRPr sz="2100">
              <a:solidFill>
                <a:srgbClr val="7F7F7F"/>
              </a:solidFill>
              <a:latin typeface="Gill Sans"/>
              <a:ea typeface="Gill Sans"/>
              <a:cs typeface="Gill Sans"/>
              <a:sym typeface="Gill Sans"/>
            </a:endParaRPr>
          </a:p>
        </p:txBody>
      </p:sp>
      <p:pic>
        <p:nvPicPr>
          <p:cNvPr id="229" name="Google Shape;229;p52" descr="HSCRC logo.png"/>
          <p:cNvPicPr preferRelativeResize="0"/>
          <p:nvPr/>
        </p:nvPicPr>
        <p:blipFill rotWithShape="1">
          <a:blip r:embed="rId2">
            <a:alphaModFix/>
          </a:blip>
          <a:srcRect/>
          <a:stretch/>
        </p:blipFill>
        <p:spPr>
          <a:xfrm>
            <a:off x="9330088" y="6117938"/>
            <a:ext cx="1841932" cy="740062"/>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ubtitle &amp; Content 33">
  <p:cSld name="2_Title, Subtitle &amp; Content_11">
    <p:bg>
      <p:bgPr>
        <a:blipFill>
          <a:blip r:embed="rId2">
            <a:alphaModFix/>
          </a:blip>
          <a:stretch>
            <a:fillRect/>
          </a:stretch>
        </a:blipFill>
        <a:effectLst/>
      </p:bgPr>
    </p:bg>
    <p:spTree>
      <p:nvGrpSpPr>
        <p:cNvPr id="1" name="Shape 230"/>
        <p:cNvGrpSpPr/>
        <p:nvPr/>
      </p:nvGrpSpPr>
      <p:grpSpPr>
        <a:xfrm>
          <a:off x="0" y="0"/>
          <a:ext cx="0" cy="0"/>
          <a:chOff x="0" y="0"/>
          <a:chExt cx="0" cy="0"/>
        </a:xfrm>
      </p:grpSpPr>
      <p:sp>
        <p:nvSpPr>
          <p:cNvPr id="231" name="Google Shape;231;p53"/>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32" name="Google Shape;232;p53"/>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3" name="Google Shape;233;p5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ubtitle &amp; Content 34">
  <p:cSld name="2_Title, Subtitle &amp; Content 2_24">
    <p:bg>
      <p:bgPr>
        <a:blipFill>
          <a:blip r:embed="rId2">
            <a:alphaModFix/>
          </a:blip>
          <a:stretch>
            <a:fillRect/>
          </a:stretch>
        </a:blipFill>
        <a:effectLst/>
      </p:bgPr>
    </p:bg>
    <p:spTree>
      <p:nvGrpSpPr>
        <p:cNvPr id="1" name="Shape 234"/>
        <p:cNvGrpSpPr/>
        <p:nvPr/>
      </p:nvGrpSpPr>
      <p:grpSpPr>
        <a:xfrm>
          <a:off x="0" y="0"/>
          <a:ext cx="0" cy="0"/>
          <a:chOff x="0" y="0"/>
          <a:chExt cx="0" cy="0"/>
        </a:xfrm>
      </p:grpSpPr>
      <p:sp>
        <p:nvSpPr>
          <p:cNvPr id="235" name="Google Shape;235;p54"/>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6" name="Google Shape;236;p54"/>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ubtitle &amp; Content 35">
  <p:cSld name="2_Title, Subtitle &amp; Content 2_25">
    <p:bg>
      <p:bgPr>
        <a:blipFill>
          <a:blip r:embed="rId2">
            <a:alphaModFix/>
          </a:blip>
          <a:stretch>
            <a:fillRect/>
          </a:stretch>
        </a:blipFill>
        <a:effectLst/>
      </p:bgPr>
    </p:bg>
    <p:spTree>
      <p:nvGrpSpPr>
        <p:cNvPr id="1" name="Shape 237"/>
        <p:cNvGrpSpPr/>
        <p:nvPr/>
      </p:nvGrpSpPr>
      <p:grpSpPr>
        <a:xfrm>
          <a:off x="0" y="0"/>
          <a:ext cx="0" cy="0"/>
          <a:chOff x="0" y="0"/>
          <a:chExt cx="0" cy="0"/>
        </a:xfrm>
      </p:grpSpPr>
      <p:sp>
        <p:nvSpPr>
          <p:cNvPr id="238" name="Google Shape;238;p55"/>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9" name="Google Shape;239;p55"/>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0"/>
        <p:cNvGrpSpPr/>
        <p:nvPr/>
      </p:nvGrpSpPr>
      <p:grpSpPr>
        <a:xfrm>
          <a:off x="0" y="0"/>
          <a:ext cx="0" cy="0"/>
          <a:chOff x="0" y="0"/>
          <a:chExt cx="0" cy="0"/>
        </a:xfrm>
      </p:grpSpPr>
      <p:sp>
        <p:nvSpPr>
          <p:cNvPr id="241" name="Google Shape;241;p56"/>
          <p:cNvSpPr txBox="1">
            <a:spLocks noGrp="1"/>
          </p:cNvSpPr>
          <p:nvPr>
            <p:ph type="ctrTitle"/>
          </p:nvPr>
        </p:nvSpPr>
        <p:spPr>
          <a:xfrm>
            <a:off x="415611" y="992767"/>
            <a:ext cx="11360700" cy="2736900"/>
          </a:xfrm>
          <a:prstGeom prst="rect">
            <a:avLst/>
          </a:prstGeom>
        </p:spPr>
        <p:txBody>
          <a:bodyPr spcFirstLastPara="1" wrap="square" lIns="91425" tIns="45700" rIns="91425" bIns="45700" anchor="b" anchorCtr="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242" name="Google Shape;242;p56"/>
          <p:cNvSpPr txBox="1">
            <a:spLocks noGrp="1"/>
          </p:cNvSpPr>
          <p:nvPr>
            <p:ph type="subTitle" idx="1"/>
          </p:nvPr>
        </p:nvSpPr>
        <p:spPr>
          <a:xfrm>
            <a:off x="415600" y="3778833"/>
            <a:ext cx="11360700" cy="1056900"/>
          </a:xfrm>
          <a:prstGeom prst="rect">
            <a:avLst/>
          </a:prstGeom>
        </p:spPr>
        <p:txBody>
          <a:bodyPr spcFirstLastPara="1" wrap="square" lIns="91425" tIns="45700" rIns="91425" bIns="45700" anchor="t" anchorCtr="0">
            <a:noAutofit/>
          </a:bodyPr>
          <a:lstStyle>
            <a:lvl1pPr lvl="0" algn="ctr">
              <a:lnSpc>
                <a:spcPct val="100000"/>
              </a:lnSpc>
              <a:spcBef>
                <a:spcPts val="1100"/>
              </a:spcBef>
              <a:spcAft>
                <a:spcPts val="0"/>
              </a:spcAft>
              <a:buSzPts val="3700"/>
              <a:buNone/>
              <a:defRPr sz="3700"/>
            </a:lvl1pPr>
            <a:lvl2pPr lvl="1" algn="ctr">
              <a:lnSpc>
                <a:spcPct val="100000"/>
              </a:lnSpc>
              <a:spcBef>
                <a:spcPts val="500"/>
              </a:spcBef>
              <a:spcAft>
                <a:spcPts val="0"/>
              </a:spcAft>
              <a:buSzPts val="3700"/>
              <a:buNone/>
              <a:defRPr sz="3700"/>
            </a:lvl2pPr>
            <a:lvl3pPr lvl="2" algn="ctr">
              <a:lnSpc>
                <a:spcPct val="100000"/>
              </a:lnSpc>
              <a:spcBef>
                <a:spcPts val="500"/>
              </a:spcBef>
              <a:spcAft>
                <a:spcPts val="0"/>
              </a:spcAft>
              <a:buSzPts val="3700"/>
              <a:buNone/>
              <a:defRPr sz="3700"/>
            </a:lvl3pPr>
            <a:lvl4pPr lvl="3" algn="ctr">
              <a:lnSpc>
                <a:spcPct val="100000"/>
              </a:lnSpc>
              <a:spcBef>
                <a:spcPts val="500"/>
              </a:spcBef>
              <a:spcAft>
                <a:spcPts val="0"/>
              </a:spcAft>
              <a:buSzPts val="3700"/>
              <a:buNone/>
              <a:defRPr sz="3700"/>
            </a:lvl4pPr>
            <a:lvl5pPr lvl="4" algn="ctr">
              <a:lnSpc>
                <a:spcPct val="100000"/>
              </a:lnSpc>
              <a:spcBef>
                <a:spcPts val="500"/>
              </a:spcBef>
              <a:spcAft>
                <a:spcPts val="0"/>
              </a:spcAft>
              <a:buSzPts val="3700"/>
              <a:buNone/>
              <a:defRPr sz="3700"/>
            </a:lvl5pPr>
            <a:lvl6pPr lvl="5" algn="ctr">
              <a:lnSpc>
                <a:spcPct val="100000"/>
              </a:lnSpc>
              <a:spcBef>
                <a:spcPts val="500"/>
              </a:spcBef>
              <a:spcAft>
                <a:spcPts val="0"/>
              </a:spcAft>
              <a:buSzPts val="3700"/>
              <a:buNone/>
              <a:defRPr sz="3700"/>
            </a:lvl6pPr>
            <a:lvl7pPr lvl="6" algn="ctr">
              <a:lnSpc>
                <a:spcPct val="100000"/>
              </a:lnSpc>
              <a:spcBef>
                <a:spcPts val="500"/>
              </a:spcBef>
              <a:spcAft>
                <a:spcPts val="0"/>
              </a:spcAft>
              <a:buSzPts val="3700"/>
              <a:buNone/>
              <a:defRPr sz="3700"/>
            </a:lvl7pPr>
            <a:lvl8pPr lvl="7" algn="ctr">
              <a:lnSpc>
                <a:spcPct val="100000"/>
              </a:lnSpc>
              <a:spcBef>
                <a:spcPts val="500"/>
              </a:spcBef>
              <a:spcAft>
                <a:spcPts val="0"/>
              </a:spcAft>
              <a:buSzPts val="3700"/>
              <a:buNone/>
              <a:defRPr sz="3700"/>
            </a:lvl8pPr>
            <a:lvl9pPr lvl="8" algn="ctr">
              <a:lnSpc>
                <a:spcPct val="100000"/>
              </a:lnSpc>
              <a:spcBef>
                <a:spcPts val="500"/>
              </a:spcBef>
              <a:spcAft>
                <a:spcPts val="0"/>
              </a:spcAft>
              <a:buSzPts val="3700"/>
              <a:buNone/>
              <a:defRPr sz="3700"/>
            </a:lvl9pPr>
          </a:lstStyle>
          <a:p>
            <a:endParaRPr/>
          </a:p>
        </p:txBody>
      </p:sp>
      <p:sp>
        <p:nvSpPr>
          <p:cNvPr id="243" name="Google Shape;243;p56"/>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ubtitle &amp; Content 31 1">
  <p:cSld name="1_Title, Subtitle &amp; Content_1_1">
    <p:bg>
      <p:bgPr>
        <a:blipFill>
          <a:blip r:embed="rId2">
            <a:alphaModFix/>
          </a:blip>
          <a:stretch>
            <a:fillRect/>
          </a:stretch>
        </a:blipFill>
        <a:effectLst/>
      </p:bgPr>
    </p:bg>
    <p:spTree>
      <p:nvGrpSpPr>
        <p:cNvPr id="1" name="Shape 244"/>
        <p:cNvGrpSpPr/>
        <p:nvPr/>
      </p:nvGrpSpPr>
      <p:grpSpPr>
        <a:xfrm>
          <a:off x="0" y="0"/>
          <a:ext cx="0" cy="0"/>
          <a:chOff x="0" y="0"/>
          <a:chExt cx="0" cy="0"/>
        </a:xfrm>
      </p:grpSpPr>
      <p:sp>
        <p:nvSpPr>
          <p:cNvPr id="245" name="Google Shape;245;p57"/>
          <p:cNvSpPr txBox="1">
            <a:spLocks noGrp="1"/>
          </p:cNvSpPr>
          <p:nvPr>
            <p:ph type="body" idx="1"/>
          </p:nvPr>
        </p:nvSpPr>
        <p:spPr>
          <a:xfrm>
            <a:off x="971551" y="1133475"/>
            <a:ext cx="10515600" cy="4659900"/>
          </a:xfrm>
          <a:prstGeom prst="rect">
            <a:avLst/>
          </a:prstGeom>
          <a:noFill/>
          <a:ln>
            <a:noFill/>
          </a:ln>
        </p:spPr>
        <p:txBody>
          <a:bodyPr spcFirstLastPara="1" wrap="square" lIns="68575" tIns="34275" rIns="68575" bIns="34275" anchor="t" anchorCtr="0">
            <a:normAutofit/>
          </a:bodyPr>
          <a:lstStyle>
            <a:lvl1pPr marL="457200" lvl="0" indent="-323850" algn="l">
              <a:lnSpc>
                <a:spcPct val="114000"/>
              </a:lnSpc>
              <a:spcBef>
                <a:spcPts val="1067"/>
              </a:spcBef>
              <a:spcAft>
                <a:spcPts val="0"/>
              </a:spcAft>
              <a:buClr>
                <a:schemeClr val="dk1"/>
              </a:buClr>
              <a:buSzPts val="1500"/>
              <a:buChar char="•"/>
              <a:defRPr sz="2400" b="0" i="0">
                <a:latin typeface="Arial"/>
                <a:ea typeface="Arial"/>
                <a:cs typeface="Arial"/>
                <a:sym typeface="Arial"/>
              </a:defRPr>
            </a:lvl1pPr>
            <a:lvl2pPr marL="914400" lvl="1" indent="-317500" algn="l">
              <a:lnSpc>
                <a:spcPct val="114000"/>
              </a:lnSpc>
              <a:spcBef>
                <a:spcPts val="533"/>
              </a:spcBef>
              <a:spcAft>
                <a:spcPts val="0"/>
              </a:spcAft>
              <a:buClr>
                <a:srgbClr val="0066CC"/>
              </a:buClr>
              <a:buSzPts val="1400"/>
              <a:buChar char="•"/>
              <a:defRPr sz="1867" b="0" i="0">
                <a:solidFill>
                  <a:srgbClr val="0066CC"/>
                </a:solidFill>
                <a:latin typeface="Arial"/>
                <a:ea typeface="Arial"/>
                <a:cs typeface="Arial"/>
                <a:sym typeface="Arial"/>
              </a:defRPr>
            </a:lvl2pPr>
            <a:lvl3pPr marL="1371600" lvl="2" indent="-317500" algn="l">
              <a:lnSpc>
                <a:spcPct val="114000"/>
              </a:lnSpc>
              <a:spcBef>
                <a:spcPts val="533"/>
              </a:spcBef>
              <a:spcAft>
                <a:spcPts val="0"/>
              </a:spcAft>
              <a:buClr>
                <a:srgbClr val="0066CC"/>
              </a:buClr>
              <a:buSzPts val="1400"/>
              <a:buChar char="•"/>
              <a:defRPr sz="1867" b="0" i="0">
                <a:solidFill>
                  <a:srgbClr val="0066CC"/>
                </a:solidFill>
                <a:latin typeface="Arial"/>
                <a:ea typeface="Arial"/>
                <a:cs typeface="Arial"/>
                <a:sym typeface="Arial"/>
              </a:defRPr>
            </a:lvl3pPr>
            <a:lvl4pPr marL="1828800" lvl="3" indent="-317500" algn="l">
              <a:lnSpc>
                <a:spcPct val="114000"/>
              </a:lnSpc>
              <a:spcBef>
                <a:spcPts val="533"/>
              </a:spcBef>
              <a:spcAft>
                <a:spcPts val="0"/>
              </a:spcAft>
              <a:buClr>
                <a:srgbClr val="0066CC"/>
              </a:buClr>
              <a:buSzPts val="1400"/>
              <a:buChar char="•"/>
              <a:defRPr sz="1867" b="0" i="0">
                <a:solidFill>
                  <a:srgbClr val="0066CC"/>
                </a:solidFill>
                <a:latin typeface="Arial"/>
                <a:ea typeface="Arial"/>
                <a:cs typeface="Arial"/>
                <a:sym typeface="Arial"/>
              </a:defRPr>
            </a:lvl4pPr>
            <a:lvl5pPr marL="2286000" lvl="4" indent="-317500" algn="l">
              <a:lnSpc>
                <a:spcPct val="114000"/>
              </a:lnSpc>
              <a:spcBef>
                <a:spcPts val="533"/>
              </a:spcBef>
              <a:spcAft>
                <a:spcPts val="0"/>
              </a:spcAft>
              <a:buClr>
                <a:srgbClr val="0066CC"/>
              </a:buClr>
              <a:buSzPts val="1400"/>
              <a:buChar char="•"/>
              <a:defRPr sz="1867" b="0" i="0">
                <a:solidFill>
                  <a:srgbClr val="0066CC"/>
                </a:solidFill>
                <a:latin typeface="Arial"/>
                <a:ea typeface="Arial"/>
                <a:cs typeface="Arial"/>
                <a:sym typeface="Aria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246" name="Google Shape;246;p57"/>
          <p:cNvSpPr txBox="1">
            <a:spLocks noGrp="1"/>
          </p:cNvSpPr>
          <p:nvPr>
            <p:ph type="sldNum" idx="12"/>
          </p:nvPr>
        </p:nvSpPr>
        <p:spPr>
          <a:xfrm>
            <a:off x="11512551" y="6213475"/>
            <a:ext cx="578100" cy="3651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47" name="Google Shape;247;p57"/>
          <p:cNvSpPr txBox="1">
            <a:spLocks noGrp="1"/>
          </p:cNvSpPr>
          <p:nvPr>
            <p:ph type="title"/>
          </p:nvPr>
        </p:nvSpPr>
        <p:spPr>
          <a:xfrm>
            <a:off x="972127" y="347853"/>
            <a:ext cx="10515600" cy="6009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8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ubtitle &amp; Content 2 2">
  <p:cSld name="2_Title, Subtitle &amp; Content 2_26">
    <p:bg>
      <p:bgPr>
        <a:blipFill>
          <a:blip r:embed="rId2">
            <a:alphaModFix/>
          </a:blip>
          <a:stretch>
            <a:fillRect/>
          </a:stretch>
        </a:blipFill>
        <a:effectLst/>
      </p:bgPr>
    </p:bg>
    <p:spTree>
      <p:nvGrpSpPr>
        <p:cNvPr id="1" name="Shape 248"/>
        <p:cNvGrpSpPr/>
        <p:nvPr/>
      </p:nvGrpSpPr>
      <p:grpSpPr>
        <a:xfrm>
          <a:off x="0" y="0"/>
          <a:ext cx="0" cy="0"/>
          <a:chOff x="0" y="0"/>
          <a:chExt cx="0" cy="0"/>
        </a:xfrm>
      </p:grpSpPr>
      <p:sp>
        <p:nvSpPr>
          <p:cNvPr id="249" name="Google Shape;249;p58"/>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58"/>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51" name="Google Shape;251;p5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1a_Cover No Photo">
  <p:cSld name="1_1a_Cover No Photo">
    <p:spTree>
      <p:nvGrpSpPr>
        <p:cNvPr id="1" name="Shape 252"/>
        <p:cNvGrpSpPr/>
        <p:nvPr/>
      </p:nvGrpSpPr>
      <p:grpSpPr>
        <a:xfrm>
          <a:off x="0" y="0"/>
          <a:ext cx="0" cy="0"/>
          <a:chOff x="0" y="0"/>
          <a:chExt cx="0" cy="0"/>
        </a:xfrm>
      </p:grpSpPr>
      <p:sp>
        <p:nvSpPr>
          <p:cNvPr id="253" name="Google Shape;253;p59"/>
          <p:cNvSpPr/>
          <p:nvPr/>
        </p:nvSpPr>
        <p:spPr>
          <a:xfrm>
            <a:off x="0" y="0"/>
            <a:ext cx="12192000" cy="6858000"/>
          </a:xfrm>
          <a:prstGeom prst="rect">
            <a:avLst/>
          </a:prstGeom>
          <a:solidFill>
            <a:srgbClr val="ECE4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4" name="Google Shape;254;p59"/>
          <p:cNvSpPr txBox="1">
            <a:spLocks noGrp="1"/>
          </p:cNvSpPr>
          <p:nvPr>
            <p:ph type="ctrTitle"/>
          </p:nvPr>
        </p:nvSpPr>
        <p:spPr>
          <a:xfrm>
            <a:off x="1081572" y="1828800"/>
            <a:ext cx="6855300" cy="16002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1"/>
              </a:buClr>
              <a:buSzPts val="4800"/>
              <a:buFont typeface="Arial"/>
              <a:buNone/>
              <a:defRPr sz="48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255" name="Google Shape;255;p59"/>
          <p:cNvSpPr txBox="1">
            <a:spLocks noGrp="1"/>
          </p:cNvSpPr>
          <p:nvPr>
            <p:ph type="subTitle" idx="1"/>
          </p:nvPr>
        </p:nvSpPr>
        <p:spPr>
          <a:xfrm>
            <a:off x="1081574" y="3657598"/>
            <a:ext cx="6855300" cy="759000"/>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SzPts val="2000"/>
              <a:buNone/>
              <a:defRPr sz="2000">
                <a:solidFill>
                  <a:schemeClr val="accen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6" name="Google Shape;256;p59"/>
          <p:cNvSpPr/>
          <p:nvPr/>
        </p:nvSpPr>
        <p:spPr>
          <a:xfrm>
            <a:off x="7936795" y="2602795"/>
            <a:ext cx="4259779" cy="4259779"/>
          </a:xfrm>
          <a:custGeom>
            <a:avLst/>
            <a:gdLst/>
            <a:ahLst/>
            <a:cxnLst/>
            <a:rect l="l" t="t" r="r" b="b"/>
            <a:pathLst>
              <a:path w="3803374" h="3803374" extrusionOk="0">
                <a:moveTo>
                  <a:pt x="0" y="3803374"/>
                </a:moveTo>
                <a:lnTo>
                  <a:pt x="3803374" y="0"/>
                </a:lnTo>
                <a:lnTo>
                  <a:pt x="3803374" y="3803374"/>
                </a:lnTo>
                <a:lnTo>
                  <a:pt x="0" y="3803374"/>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7" name="Google Shape;257;p59"/>
          <p:cNvSpPr txBox="1">
            <a:spLocks noGrp="1"/>
          </p:cNvSpPr>
          <p:nvPr>
            <p:ph type="body" idx="2"/>
          </p:nvPr>
        </p:nvSpPr>
        <p:spPr>
          <a:xfrm>
            <a:off x="1081573" y="4572000"/>
            <a:ext cx="4841700" cy="759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SzPts val="1800"/>
              <a:buNone/>
              <a:defRPr sz="1800" b="0">
                <a:solidFill>
                  <a:schemeClr val="accent1"/>
                </a:solidFill>
                <a:latin typeface="Arial"/>
                <a:ea typeface="Arial"/>
                <a:cs typeface="Arial"/>
                <a:sym typeface="Arial"/>
              </a:defRPr>
            </a:lvl1pPr>
            <a:lvl2pPr marL="914400" lvl="1" indent="-228600" algn="l">
              <a:lnSpc>
                <a:spcPct val="100000"/>
              </a:lnSpc>
              <a:spcBef>
                <a:spcPts val="500"/>
              </a:spcBef>
              <a:spcAft>
                <a:spcPts val="0"/>
              </a:spcAft>
              <a:buSzPts val="1600"/>
              <a:buNone/>
              <a:defRPr sz="1600" b="0">
                <a:solidFill>
                  <a:schemeClr val="accent1"/>
                </a:solidFill>
                <a:latin typeface="Arial"/>
                <a:ea typeface="Arial"/>
                <a:cs typeface="Arial"/>
                <a:sym typeface="Arial"/>
              </a:defRPr>
            </a:lvl2pPr>
            <a:lvl3pPr marL="1371600" lvl="2" indent="-228600" algn="l">
              <a:lnSpc>
                <a:spcPct val="100000"/>
              </a:lnSpc>
              <a:spcBef>
                <a:spcPts val="500"/>
              </a:spcBef>
              <a:spcAft>
                <a:spcPts val="0"/>
              </a:spcAft>
              <a:buSzPts val="1600"/>
              <a:buNone/>
              <a:defRPr sz="1600" b="0">
                <a:solidFill>
                  <a:schemeClr val="accent1"/>
                </a:solidFill>
                <a:latin typeface="Arial"/>
                <a:ea typeface="Arial"/>
                <a:cs typeface="Arial"/>
                <a:sym typeface="Arial"/>
              </a:defRPr>
            </a:lvl3pPr>
            <a:lvl4pPr marL="1828800" lvl="3" indent="-228600" algn="l">
              <a:lnSpc>
                <a:spcPct val="100000"/>
              </a:lnSpc>
              <a:spcBef>
                <a:spcPts val="500"/>
              </a:spcBef>
              <a:spcAft>
                <a:spcPts val="0"/>
              </a:spcAft>
              <a:buClr>
                <a:schemeClr val="accent1"/>
              </a:buClr>
              <a:buSzPts val="1600"/>
              <a:buNone/>
              <a:defRPr sz="1600" b="0">
                <a:solidFill>
                  <a:schemeClr val="accent1"/>
                </a:solidFill>
                <a:latin typeface="Arial"/>
                <a:ea typeface="Arial"/>
                <a:cs typeface="Arial"/>
                <a:sym typeface="Arial"/>
              </a:defRPr>
            </a:lvl4pPr>
            <a:lvl5pPr marL="2286000" lvl="4" indent="-228600" algn="l">
              <a:lnSpc>
                <a:spcPct val="100000"/>
              </a:lnSpc>
              <a:spcBef>
                <a:spcPts val="500"/>
              </a:spcBef>
              <a:spcAft>
                <a:spcPts val="0"/>
              </a:spcAft>
              <a:buClr>
                <a:schemeClr val="accent1"/>
              </a:buClr>
              <a:buSzPts val="1600"/>
              <a:buNone/>
              <a:defRPr sz="1600" b="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59"/>
          <p:cNvSpPr>
            <a:spLocks noGrp="1"/>
          </p:cNvSpPr>
          <p:nvPr>
            <p:ph type="pic" idx="3"/>
          </p:nvPr>
        </p:nvSpPr>
        <p:spPr>
          <a:xfrm>
            <a:off x="6240234" y="541448"/>
            <a:ext cx="1965900" cy="685800"/>
          </a:xfrm>
          <a:prstGeom prst="rect">
            <a:avLst/>
          </a:prstGeom>
          <a:noFill/>
          <a:ln>
            <a:noFill/>
          </a:ln>
        </p:spPr>
      </p:sp>
      <p:sp>
        <p:nvSpPr>
          <p:cNvPr id="259" name="Google Shape;259;p59"/>
          <p:cNvSpPr>
            <a:spLocks noGrp="1"/>
          </p:cNvSpPr>
          <p:nvPr>
            <p:ph type="pic" idx="4"/>
          </p:nvPr>
        </p:nvSpPr>
        <p:spPr>
          <a:xfrm>
            <a:off x="3670911" y="541448"/>
            <a:ext cx="1965900" cy="685800"/>
          </a:xfrm>
          <a:prstGeom prst="rect">
            <a:avLst/>
          </a:prstGeom>
          <a:noFill/>
          <a:ln>
            <a:noFill/>
          </a:ln>
        </p:spPr>
      </p:sp>
      <p:sp>
        <p:nvSpPr>
          <p:cNvPr id="260" name="Google Shape;260;p59"/>
          <p:cNvSpPr txBox="1">
            <a:spLocks noGrp="1"/>
          </p:cNvSpPr>
          <p:nvPr>
            <p:ph type="body" idx="5"/>
          </p:nvPr>
        </p:nvSpPr>
        <p:spPr>
          <a:xfrm>
            <a:off x="1081574" y="5486400"/>
            <a:ext cx="4841700" cy="6402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SzPts val="1600"/>
              <a:buNone/>
              <a:defRPr sz="1600" b="0">
                <a:solidFill>
                  <a:schemeClr val="accent1"/>
                </a:solidFill>
                <a:latin typeface="Arial"/>
                <a:ea typeface="Arial"/>
                <a:cs typeface="Arial"/>
                <a:sym typeface="Arial"/>
              </a:defRPr>
            </a:lvl1pPr>
            <a:lvl2pPr marL="914400" lvl="1" indent="-228600" algn="l">
              <a:lnSpc>
                <a:spcPct val="100000"/>
              </a:lnSpc>
              <a:spcBef>
                <a:spcPts val="500"/>
              </a:spcBef>
              <a:spcAft>
                <a:spcPts val="0"/>
              </a:spcAft>
              <a:buSzPts val="1600"/>
              <a:buNone/>
              <a:defRPr sz="1600" b="0">
                <a:solidFill>
                  <a:schemeClr val="accent1"/>
                </a:solidFill>
                <a:latin typeface="Arial"/>
                <a:ea typeface="Arial"/>
                <a:cs typeface="Arial"/>
                <a:sym typeface="Arial"/>
              </a:defRPr>
            </a:lvl2pPr>
            <a:lvl3pPr marL="1371600" lvl="2" indent="-228600" algn="l">
              <a:lnSpc>
                <a:spcPct val="100000"/>
              </a:lnSpc>
              <a:spcBef>
                <a:spcPts val="500"/>
              </a:spcBef>
              <a:spcAft>
                <a:spcPts val="0"/>
              </a:spcAft>
              <a:buSzPts val="1600"/>
              <a:buNone/>
              <a:defRPr sz="1600" b="0">
                <a:solidFill>
                  <a:schemeClr val="accent1"/>
                </a:solidFill>
                <a:latin typeface="Arial"/>
                <a:ea typeface="Arial"/>
                <a:cs typeface="Arial"/>
                <a:sym typeface="Arial"/>
              </a:defRPr>
            </a:lvl3pPr>
            <a:lvl4pPr marL="1828800" lvl="3" indent="-228600" algn="l">
              <a:lnSpc>
                <a:spcPct val="100000"/>
              </a:lnSpc>
              <a:spcBef>
                <a:spcPts val="500"/>
              </a:spcBef>
              <a:spcAft>
                <a:spcPts val="0"/>
              </a:spcAft>
              <a:buClr>
                <a:schemeClr val="accent1"/>
              </a:buClr>
              <a:buSzPts val="1600"/>
              <a:buNone/>
              <a:defRPr sz="1600" b="0">
                <a:solidFill>
                  <a:schemeClr val="accent1"/>
                </a:solidFill>
                <a:latin typeface="Arial"/>
                <a:ea typeface="Arial"/>
                <a:cs typeface="Arial"/>
                <a:sym typeface="Arial"/>
              </a:defRPr>
            </a:lvl4pPr>
            <a:lvl5pPr marL="2286000" lvl="4" indent="-228600" algn="l">
              <a:lnSpc>
                <a:spcPct val="100000"/>
              </a:lnSpc>
              <a:spcBef>
                <a:spcPts val="500"/>
              </a:spcBef>
              <a:spcAft>
                <a:spcPts val="0"/>
              </a:spcAft>
              <a:buClr>
                <a:schemeClr val="accent1"/>
              </a:buClr>
              <a:buSzPts val="1600"/>
              <a:buNone/>
              <a:defRPr sz="1600" b="0">
                <a:solidFill>
                  <a:schemeClr val="accen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59"/>
          <p:cNvSpPr/>
          <p:nvPr/>
        </p:nvSpPr>
        <p:spPr>
          <a:xfrm rot="10800000">
            <a:off x="-2412" y="-14063"/>
            <a:ext cx="2647635" cy="2642963"/>
          </a:xfrm>
          <a:custGeom>
            <a:avLst/>
            <a:gdLst/>
            <a:ahLst/>
            <a:cxnLst/>
            <a:rect l="l" t="t" r="r" b="b"/>
            <a:pathLst>
              <a:path w="1975847" h="1983462" extrusionOk="0">
                <a:moveTo>
                  <a:pt x="0" y="1983462"/>
                </a:moveTo>
                <a:lnTo>
                  <a:pt x="1975847" y="0"/>
                </a:lnTo>
                <a:lnTo>
                  <a:pt x="1975847" y="1983462"/>
                </a:lnTo>
                <a:lnTo>
                  <a:pt x="0" y="1983462"/>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262" name="Google Shape;262;p59"/>
          <p:cNvPicPr preferRelativeResize="0"/>
          <p:nvPr/>
        </p:nvPicPr>
        <p:blipFill rotWithShape="1">
          <a:blip r:embed="rId2">
            <a:alphaModFix/>
          </a:blip>
          <a:srcRect/>
          <a:stretch/>
        </p:blipFill>
        <p:spPr>
          <a:xfrm>
            <a:off x="7714315" y="-869234"/>
            <a:ext cx="4477688" cy="3460033"/>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f_1 Column Text, Graphic, or Table">
  <p:cSld name="3f_1 Column Text, Graphic, or Table">
    <p:spTree>
      <p:nvGrpSpPr>
        <p:cNvPr id="1" name="Shape 263"/>
        <p:cNvGrpSpPr/>
        <p:nvPr/>
      </p:nvGrpSpPr>
      <p:grpSpPr>
        <a:xfrm>
          <a:off x="0" y="0"/>
          <a:ext cx="0" cy="0"/>
          <a:chOff x="0" y="0"/>
          <a:chExt cx="0" cy="0"/>
        </a:xfrm>
      </p:grpSpPr>
      <p:sp>
        <p:nvSpPr>
          <p:cNvPr id="264" name="Google Shape;264;p60"/>
          <p:cNvSpPr txBox="1">
            <a:spLocks noGrp="1"/>
          </p:cNvSpPr>
          <p:nvPr>
            <p:ph type="title"/>
          </p:nvPr>
        </p:nvSpPr>
        <p:spPr>
          <a:xfrm>
            <a:off x="837633" y="559594"/>
            <a:ext cx="10515600" cy="11319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4400"/>
              <a:buFont typeface="Arial"/>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265" name="Google Shape;265;p60"/>
          <p:cNvSpPr txBox="1">
            <a:spLocks noGrp="1"/>
          </p:cNvSpPr>
          <p:nvPr>
            <p:ph type="body" idx="1"/>
          </p:nvPr>
        </p:nvSpPr>
        <p:spPr>
          <a:xfrm>
            <a:off x="835152" y="1820235"/>
            <a:ext cx="10515600" cy="4013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SzPts val="2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60"/>
          <p:cNvSpPr txBox="1">
            <a:spLocks noGrp="1"/>
          </p:cNvSpPr>
          <p:nvPr>
            <p:ph type="body" idx="2"/>
          </p:nvPr>
        </p:nvSpPr>
        <p:spPr>
          <a:xfrm>
            <a:off x="838200" y="6085840"/>
            <a:ext cx="10512600" cy="255900"/>
          </a:xfrm>
          <a:prstGeom prst="rect">
            <a:avLst/>
          </a:prstGeom>
          <a:noFill/>
          <a:ln>
            <a:noFill/>
          </a:ln>
        </p:spPr>
        <p:txBody>
          <a:bodyPr spcFirstLastPara="1" wrap="square" lIns="0" tIns="45700" rIns="91425" bIns="45700" anchor="t" anchorCtr="0">
            <a:normAutofit/>
          </a:bodyPr>
          <a:lstStyle>
            <a:lvl1pPr marL="457200" lvl="0" indent="-228600" algn="l">
              <a:lnSpc>
                <a:spcPct val="100000"/>
              </a:lnSpc>
              <a:spcBef>
                <a:spcPts val="1000"/>
              </a:spcBef>
              <a:spcAft>
                <a:spcPts val="0"/>
              </a:spcAft>
              <a:buSzPts val="1200"/>
              <a:buNone/>
              <a:defRPr sz="1200" b="0">
                <a:solidFill>
                  <a:schemeClr val="accent1"/>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60"/>
          <p:cNvSpPr txBox="1"/>
          <p:nvPr/>
        </p:nvSpPr>
        <p:spPr>
          <a:xfrm>
            <a:off x="11314688" y="6085841"/>
            <a:ext cx="508800" cy="5085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accent3"/>
                </a:solidFill>
                <a:latin typeface="Times New Roman"/>
                <a:ea typeface="Times New Roman"/>
                <a:cs typeface="Times New Roman"/>
                <a:sym typeface="Times New Roman"/>
              </a:rPr>
              <a:t>‹#›</a:t>
            </a:fld>
            <a:endParaRPr sz="1200" b="0" i="0" u="none" strike="noStrike" cap="none">
              <a:solidFill>
                <a:schemeClr val="accent3"/>
              </a:solidFill>
              <a:latin typeface="Times New Roman"/>
              <a:ea typeface="Times New Roman"/>
              <a:cs typeface="Times New Roman"/>
              <a:sym typeface="Times New Roman"/>
            </a:endParaRPr>
          </a:p>
        </p:txBody>
      </p:sp>
      <p:sp>
        <p:nvSpPr>
          <p:cNvPr id="268" name="Google Shape;268;p60"/>
          <p:cNvSpPr/>
          <p:nvPr/>
        </p:nvSpPr>
        <p:spPr>
          <a:xfrm>
            <a:off x="0" y="0"/>
            <a:ext cx="1170432" cy="1170432"/>
          </a:xfrm>
          <a:custGeom>
            <a:avLst/>
            <a:gdLst/>
            <a:ahLst/>
            <a:cxnLst/>
            <a:rect l="l" t="t" r="r" b="b"/>
            <a:pathLst>
              <a:path w="1170432" h="1170432" extrusionOk="0">
                <a:moveTo>
                  <a:pt x="0" y="0"/>
                </a:moveTo>
                <a:lnTo>
                  <a:pt x="1170432" y="0"/>
                </a:lnTo>
                <a:lnTo>
                  <a:pt x="0" y="1170432"/>
                </a:lnTo>
                <a:lnTo>
                  <a:pt x="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cxnSp>
        <p:nvCxnSpPr>
          <p:cNvPr id="269" name="Google Shape;269;p60"/>
          <p:cNvCxnSpPr/>
          <p:nvPr/>
        </p:nvCxnSpPr>
        <p:spPr>
          <a:xfrm rot="10800000" flipH="1">
            <a:off x="11314688" y="6085873"/>
            <a:ext cx="508800" cy="508500"/>
          </a:xfrm>
          <a:prstGeom prst="straightConnector1">
            <a:avLst/>
          </a:prstGeom>
          <a:noFill/>
          <a:ln w="25400" cap="flat" cmpd="sng">
            <a:solidFill>
              <a:schemeClr val="accent4"/>
            </a:solidFill>
            <a:prstDash val="solid"/>
            <a:miter lim="800000"/>
            <a:headEnd type="none" w="sm" len="sm"/>
            <a:tailEnd type="none" w="sm" len="sm"/>
          </a:ln>
        </p:spPr>
      </p:cxnSp>
      <p:pic>
        <p:nvPicPr>
          <p:cNvPr id="270" name="Google Shape;270;p60"/>
          <p:cNvPicPr preferRelativeResize="0"/>
          <p:nvPr/>
        </p:nvPicPr>
        <p:blipFill rotWithShape="1">
          <a:blip r:embed="rId2">
            <a:alphaModFix/>
          </a:blip>
          <a:srcRect l="11848" r="11856"/>
          <a:stretch/>
        </p:blipFill>
        <p:spPr>
          <a:xfrm>
            <a:off x="-958037" y="-993246"/>
            <a:ext cx="2596338" cy="262954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60">
          <p15:clr>
            <a:srgbClr val="FBAE40"/>
          </p15:clr>
        </p15:guide>
        <p15:guide id="2" pos="528">
          <p15:clr>
            <a:srgbClr val="FBAE40"/>
          </p15:clr>
        </p15:guide>
        <p15:guide id="3" orient="horz" pos="11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44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42" name="Google Shape;42;p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100"/>
              </a:spcBef>
              <a:spcAft>
                <a:spcPts val="0"/>
              </a:spcAft>
              <a:buSzPts val="2800"/>
              <a:buChar char="•"/>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9250" algn="l" rtl="0">
              <a:lnSpc>
                <a:spcPct val="90000"/>
              </a:lnSpc>
              <a:spcBef>
                <a:spcPts val="500"/>
              </a:spcBef>
              <a:spcAft>
                <a:spcPts val="0"/>
              </a:spcAft>
              <a:buSzPts val="1900"/>
              <a:buChar char="•"/>
              <a:defRPr/>
            </a:lvl4pPr>
            <a:lvl5pPr marL="2286000" lvl="4" indent="-349250" algn="l" rtl="0">
              <a:lnSpc>
                <a:spcPct val="90000"/>
              </a:lnSpc>
              <a:spcBef>
                <a:spcPts val="500"/>
              </a:spcBef>
              <a:spcAft>
                <a:spcPts val="0"/>
              </a:spcAft>
              <a:buSzPts val="1900"/>
              <a:buChar char="•"/>
              <a:defRPr/>
            </a:lvl5pPr>
            <a:lvl6pPr marL="2743200" lvl="5" indent="-349250" algn="l" rtl="0">
              <a:lnSpc>
                <a:spcPct val="90000"/>
              </a:lnSpc>
              <a:spcBef>
                <a:spcPts val="500"/>
              </a:spcBef>
              <a:spcAft>
                <a:spcPts val="0"/>
              </a:spcAft>
              <a:buSzPts val="1900"/>
              <a:buChar char="•"/>
              <a:defRPr/>
            </a:lvl6pPr>
            <a:lvl7pPr marL="3200400" lvl="6" indent="-349250" algn="l" rtl="0">
              <a:lnSpc>
                <a:spcPct val="90000"/>
              </a:lnSpc>
              <a:spcBef>
                <a:spcPts val="500"/>
              </a:spcBef>
              <a:spcAft>
                <a:spcPts val="0"/>
              </a:spcAft>
              <a:buSzPts val="1900"/>
              <a:buChar char="•"/>
              <a:defRPr/>
            </a:lvl7pPr>
            <a:lvl8pPr marL="3657600" lvl="7" indent="-349250" algn="l" rtl="0">
              <a:lnSpc>
                <a:spcPct val="90000"/>
              </a:lnSpc>
              <a:spcBef>
                <a:spcPts val="500"/>
              </a:spcBef>
              <a:spcAft>
                <a:spcPts val="0"/>
              </a:spcAft>
              <a:buSzPts val="1900"/>
              <a:buChar char="•"/>
              <a:defRPr/>
            </a:lvl8pPr>
            <a:lvl9pPr marL="4114800" lvl="8" indent="-349250" algn="l" rtl="0">
              <a:lnSpc>
                <a:spcPct val="90000"/>
              </a:lnSpc>
              <a:spcBef>
                <a:spcPts val="500"/>
              </a:spcBef>
              <a:spcAft>
                <a:spcPts val="0"/>
              </a:spcAft>
              <a:buSzPts val="1900"/>
              <a:buChar char="•"/>
              <a:defRPr/>
            </a:lvl9pPr>
          </a:lstStyle>
          <a:p>
            <a:endParaRPr/>
          </a:p>
        </p:txBody>
      </p:sp>
      <p:sp>
        <p:nvSpPr>
          <p:cNvPr id="43" name="Google Shape;43;p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100"/>
              </a:spcBef>
              <a:spcAft>
                <a:spcPts val="0"/>
              </a:spcAft>
              <a:buSzPts val="2800"/>
              <a:buChar char="•"/>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9250" algn="l" rtl="0">
              <a:lnSpc>
                <a:spcPct val="90000"/>
              </a:lnSpc>
              <a:spcBef>
                <a:spcPts val="500"/>
              </a:spcBef>
              <a:spcAft>
                <a:spcPts val="0"/>
              </a:spcAft>
              <a:buSzPts val="1900"/>
              <a:buChar char="•"/>
              <a:defRPr/>
            </a:lvl4pPr>
            <a:lvl5pPr marL="2286000" lvl="4" indent="-349250" algn="l" rtl="0">
              <a:lnSpc>
                <a:spcPct val="90000"/>
              </a:lnSpc>
              <a:spcBef>
                <a:spcPts val="500"/>
              </a:spcBef>
              <a:spcAft>
                <a:spcPts val="0"/>
              </a:spcAft>
              <a:buSzPts val="1900"/>
              <a:buChar char="•"/>
              <a:defRPr/>
            </a:lvl5pPr>
            <a:lvl6pPr marL="2743200" lvl="5" indent="-349250" algn="l" rtl="0">
              <a:lnSpc>
                <a:spcPct val="90000"/>
              </a:lnSpc>
              <a:spcBef>
                <a:spcPts val="500"/>
              </a:spcBef>
              <a:spcAft>
                <a:spcPts val="0"/>
              </a:spcAft>
              <a:buSzPts val="1900"/>
              <a:buChar char="•"/>
              <a:defRPr/>
            </a:lvl6pPr>
            <a:lvl7pPr marL="3200400" lvl="6" indent="-349250" algn="l" rtl="0">
              <a:lnSpc>
                <a:spcPct val="90000"/>
              </a:lnSpc>
              <a:spcBef>
                <a:spcPts val="500"/>
              </a:spcBef>
              <a:spcAft>
                <a:spcPts val="0"/>
              </a:spcAft>
              <a:buSzPts val="1900"/>
              <a:buChar char="•"/>
              <a:defRPr/>
            </a:lvl7pPr>
            <a:lvl8pPr marL="3657600" lvl="7" indent="-349250" algn="l" rtl="0">
              <a:lnSpc>
                <a:spcPct val="90000"/>
              </a:lnSpc>
              <a:spcBef>
                <a:spcPts val="500"/>
              </a:spcBef>
              <a:spcAft>
                <a:spcPts val="0"/>
              </a:spcAft>
              <a:buSzPts val="1900"/>
              <a:buChar char="•"/>
              <a:defRPr/>
            </a:lvl8pPr>
            <a:lvl9pPr marL="4114800" lvl="8" indent="-349250" algn="l" rtl="0">
              <a:lnSpc>
                <a:spcPct val="90000"/>
              </a:lnSpc>
              <a:spcBef>
                <a:spcPts val="500"/>
              </a:spcBef>
              <a:spcAft>
                <a:spcPts val="0"/>
              </a:spcAft>
              <a:buSzPts val="1900"/>
              <a:buChar char="•"/>
              <a:defRPr/>
            </a:lvl9pPr>
          </a:lstStyle>
          <a:p>
            <a:endParaRPr/>
          </a:p>
        </p:txBody>
      </p:sp>
      <p:sp>
        <p:nvSpPr>
          <p:cNvPr id="44" name="Google Shape;44;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45" name="Google Shape;45;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46" name="Google Shape;46;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SzPts val="1200"/>
              <a:buNone/>
              <a:defRPr/>
            </a:lvl1pPr>
            <a:lvl2pPr marL="0" marR="0" lvl="1" indent="0" algn="r" rtl="0">
              <a:lnSpc>
                <a:spcPct val="100000"/>
              </a:lnSpc>
              <a:spcBef>
                <a:spcPts val="0"/>
              </a:spcBef>
              <a:spcAft>
                <a:spcPts val="0"/>
              </a:spcAft>
              <a:buSzPts val="1200"/>
              <a:buNone/>
              <a:defRPr/>
            </a:lvl2pPr>
            <a:lvl3pPr marL="0" marR="0" lvl="2" indent="0" algn="r" rtl="0">
              <a:lnSpc>
                <a:spcPct val="100000"/>
              </a:lnSpc>
              <a:spcBef>
                <a:spcPts val="0"/>
              </a:spcBef>
              <a:spcAft>
                <a:spcPts val="0"/>
              </a:spcAft>
              <a:buSzPts val="1200"/>
              <a:buNone/>
              <a:defRPr/>
            </a:lvl3pPr>
            <a:lvl4pPr marL="0" marR="0" lvl="3" indent="0" algn="r" rtl="0">
              <a:lnSpc>
                <a:spcPct val="100000"/>
              </a:lnSpc>
              <a:spcBef>
                <a:spcPts val="0"/>
              </a:spcBef>
              <a:spcAft>
                <a:spcPts val="0"/>
              </a:spcAft>
              <a:buSzPts val="1200"/>
              <a:buNone/>
              <a:defRPr/>
            </a:lvl4pPr>
            <a:lvl5pPr marL="0" marR="0" lvl="4" indent="0" algn="r" rtl="0">
              <a:lnSpc>
                <a:spcPct val="100000"/>
              </a:lnSpc>
              <a:spcBef>
                <a:spcPts val="0"/>
              </a:spcBef>
              <a:spcAft>
                <a:spcPts val="0"/>
              </a:spcAft>
              <a:buSzPts val="1200"/>
              <a:buNone/>
              <a:defRPr/>
            </a:lvl5pPr>
            <a:lvl6pPr marL="0" marR="0" lvl="5" indent="0" algn="r" rtl="0">
              <a:lnSpc>
                <a:spcPct val="100000"/>
              </a:lnSpc>
              <a:spcBef>
                <a:spcPts val="0"/>
              </a:spcBef>
              <a:spcAft>
                <a:spcPts val="0"/>
              </a:spcAft>
              <a:buSzPts val="1200"/>
              <a:buNone/>
              <a:defRPr/>
            </a:lvl6pPr>
            <a:lvl7pPr marL="0" marR="0" lvl="6" indent="0" algn="r" rtl="0">
              <a:lnSpc>
                <a:spcPct val="100000"/>
              </a:lnSpc>
              <a:spcBef>
                <a:spcPts val="0"/>
              </a:spcBef>
              <a:spcAft>
                <a:spcPts val="0"/>
              </a:spcAft>
              <a:buSzPts val="1200"/>
              <a:buNone/>
              <a:defRPr/>
            </a:lvl7pPr>
            <a:lvl8pPr marL="0" marR="0" lvl="7" indent="0" algn="r" rtl="0">
              <a:lnSpc>
                <a:spcPct val="100000"/>
              </a:lnSpc>
              <a:spcBef>
                <a:spcPts val="0"/>
              </a:spcBef>
              <a:spcAft>
                <a:spcPts val="0"/>
              </a:spcAft>
              <a:buSzPts val="1200"/>
              <a:buNone/>
              <a:defRPr/>
            </a:lvl8pPr>
            <a:lvl9pPr marL="0" marR="0" lvl="8" indent="0" algn="r" rtl="0">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61"/>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ubtitle &amp; Content 2 3">
  <p:cSld name="2_Title, Subtitle &amp; Content 2_27">
    <p:bg>
      <p:bgPr>
        <a:blipFill>
          <a:blip r:embed="rId2">
            <a:alphaModFix/>
          </a:blip>
          <a:stretch>
            <a:fillRect/>
          </a:stretch>
        </a:blipFill>
        <a:effectLst/>
      </p:bgPr>
    </p:bg>
    <p:spTree>
      <p:nvGrpSpPr>
        <p:cNvPr id="1" name="Shape 273"/>
        <p:cNvGrpSpPr/>
        <p:nvPr/>
      </p:nvGrpSpPr>
      <p:grpSpPr>
        <a:xfrm>
          <a:off x="0" y="0"/>
          <a:ext cx="0" cy="0"/>
          <a:chOff x="0" y="0"/>
          <a:chExt cx="0" cy="0"/>
        </a:xfrm>
      </p:grpSpPr>
      <p:sp>
        <p:nvSpPr>
          <p:cNvPr id="274" name="Google Shape;274;p62"/>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6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76" name="Google Shape;276;p6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ubtitle &amp; Content 36">
  <p:cSld name="2_Title, Subtitle &amp; Content 2_28">
    <p:bg>
      <p:bgPr>
        <a:blipFill>
          <a:blip r:embed="rId2">
            <a:alphaModFix/>
          </a:blip>
          <a:stretch>
            <a:fillRect/>
          </a:stretch>
        </a:blipFill>
        <a:effectLst/>
      </p:bgPr>
    </p:bg>
    <p:spTree>
      <p:nvGrpSpPr>
        <p:cNvPr id="1" name="Shape 277"/>
        <p:cNvGrpSpPr/>
        <p:nvPr/>
      </p:nvGrpSpPr>
      <p:grpSpPr>
        <a:xfrm>
          <a:off x="0" y="0"/>
          <a:ext cx="0" cy="0"/>
          <a:chOff x="0" y="0"/>
          <a:chExt cx="0" cy="0"/>
        </a:xfrm>
      </p:grpSpPr>
      <p:sp>
        <p:nvSpPr>
          <p:cNvPr id="278" name="Google Shape;278;p63"/>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6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0" name="Google Shape;280;p6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ubtitle &amp; Content 1 3">
  <p:cSld name="Title, Subtitle &amp; Content 1">
    <p:bg>
      <p:bgPr>
        <a:blipFill>
          <a:blip r:embed="rId2">
            <a:alphaModFix/>
          </a:blip>
          <a:stretch>
            <a:fillRect/>
          </a:stretch>
        </a:blipFill>
        <a:effectLst/>
      </p:bgPr>
    </p:bg>
    <p:spTree>
      <p:nvGrpSpPr>
        <p:cNvPr id="1" name="Shape 281"/>
        <p:cNvGrpSpPr/>
        <p:nvPr/>
      </p:nvGrpSpPr>
      <p:grpSpPr>
        <a:xfrm>
          <a:off x="0" y="0"/>
          <a:ext cx="0" cy="0"/>
          <a:chOff x="0" y="0"/>
          <a:chExt cx="0" cy="0"/>
        </a:xfrm>
      </p:grpSpPr>
      <p:sp>
        <p:nvSpPr>
          <p:cNvPr id="282" name="Google Shape;282;p64"/>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64"/>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4" name="Google Shape;284;p6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ubtitle &amp; Content 31 1 1">
  <p:cSld name="Title, Subtitle &amp; Content 31 1">
    <p:bg>
      <p:bgPr>
        <a:blipFill>
          <a:blip r:embed="rId2">
            <a:alphaModFix/>
          </a:blip>
          <a:stretch>
            <a:fillRect/>
          </a:stretch>
        </a:blipFill>
        <a:effectLst/>
      </p:bgPr>
    </p:bg>
    <p:spTree>
      <p:nvGrpSpPr>
        <p:cNvPr id="1" name="Shape 285"/>
        <p:cNvGrpSpPr/>
        <p:nvPr/>
      </p:nvGrpSpPr>
      <p:grpSpPr>
        <a:xfrm>
          <a:off x="0" y="0"/>
          <a:ext cx="0" cy="0"/>
          <a:chOff x="0" y="0"/>
          <a:chExt cx="0" cy="0"/>
        </a:xfrm>
      </p:grpSpPr>
      <p:sp>
        <p:nvSpPr>
          <p:cNvPr id="286" name="Google Shape;286;p65"/>
          <p:cNvSpPr txBox="1">
            <a:spLocks noGrp="1"/>
          </p:cNvSpPr>
          <p:nvPr>
            <p:ph type="sldNum" idx="12"/>
          </p:nvPr>
        </p:nvSpPr>
        <p:spPr>
          <a:xfrm>
            <a:off x="11512551" y="6213475"/>
            <a:ext cx="578100" cy="3651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7" name="Google Shape;287;p65"/>
          <p:cNvSpPr txBox="1">
            <a:spLocks noGrp="1"/>
          </p:cNvSpPr>
          <p:nvPr>
            <p:ph type="title"/>
          </p:nvPr>
        </p:nvSpPr>
        <p:spPr>
          <a:xfrm>
            <a:off x="972127" y="347852"/>
            <a:ext cx="10515600" cy="6051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2100"/>
              <a:buFont typeface="Arial"/>
              <a:buNone/>
              <a:defRPr sz="2800"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ubtitle &amp; Content 37">
  <p:cSld name="2_Title, Subtitle &amp; Content 2_29">
    <p:bg>
      <p:bgPr>
        <a:blipFill>
          <a:blip r:embed="rId2">
            <a:alphaModFix/>
          </a:blip>
          <a:stretch>
            <a:fillRect/>
          </a:stretch>
        </a:blipFill>
        <a:effectLst/>
      </p:bgPr>
    </p:bg>
    <p:spTree>
      <p:nvGrpSpPr>
        <p:cNvPr id="1" name="Shape 288"/>
        <p:cNvGrpSpPr/>
        <p:nvPr/>
      </p:nvGrpSpPr>
      <p:grpSpPr>
        <a:xfrm>
          <a:off x="0" y="0"/>
          <a:ext cx="0" cy="0"/>
          <a:chOff x="0" y="0"/>
          <a:chExt cx="0" cy="0"/>
        </a:xfrm>
      </p:grpSpPr>
      <p:sp>
        <p:nvSpPr>
          <p:cNvPr id="289" name="Google Shape;289;p66"/>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66"/>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91" name="Google Shape;291;p66"/>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tandard">
  <p:cSld name="Standard">
    <p:spTree>
      <p:nvGrpSpPr>
        <p:cNvPr id="1" name="Shape 292"/>
        <p:cNvGrpSpPr/>
        <p:nvPr/>
      </p:nvGrpSpPr>
      <p:grpSpPr>
        <a:xfrm>
          <a:off x="0" y="0"/>
          <a:ext cx="0" cy="0"/>
          <a:chOff x="0" y="0"/>
          <a:chExt cx="0" cy="0"/>
        </a:xfrm>
      </p:grpSpPr>
      <p:sp>
        <p:nvSpPr>
          <p:cNvPr id="293" name="Google Shape;293;p67"/>
          <p:cNvSpPr txBox="1">
            <a:spLocks noGrp="1"/>
          </p:cNvSpPr>
          <p:nvPr>
            <p:ph type="title"/>
          </p:nvPr>
        </p:nvSpPr>
        <p:spPr>
          <a:xfrm>
            <a:off x="838200" y="365126"/>
            <a:ext cx="10515600" cy="1325700"/>
          </a:xfrm>
          <a:prstGeom prst="rect">
            <a:avLst/>
          </a:prstGeom>
          <a:noFill/>
          <a:ln>
            <a:noFill/>
          </a:ln>
        </p:spPr>
        <p:txBody>
          <a:bodyPr spcFirstLastPara="1" wrap="square" lIns="111975" tIns="55975" rIns="111975" bIns="55975" anchor="ctr" anchorCtr="0">
            <a:normAutofit/>
          </a:bodyPr>
          <a:lstStyle>
            <a:lvl1pPr lvl="0" algn="l">
              <a:lnSpc>
                <a:spcPct val="90000"/>
              </a:lnSpc>
              <a:spcBef>
                <a:spcPts val="0"/>
              </a:spcBef>
              <a:spcAft>
                <a:spcPts val="0"/>
              </a:spcAft>
              <a:buClr>
                <a:schemeClr val="dk1"/>
              </a:buClr>
              <a:buSzPts val="2300"/>
              <a:buNone/>
              <a:defRPr/>
            </a:lvl1pPr>
            <a:lvl2pPr lvl="1" algn="l">
              <a:lnSpc>
                <a:spcPct val="100000"/>
              </a:lnSpc>
              <a:spcBef>
                <a:spcPts val="0"/>
              </a:spcBef>
              <a:spcAft>
                <a:spcPts val="0"/>
              </a:spcAft>
              <a:buSzPts val="1700"/>
              <a:buNone/>
              <a:defRPr/>
            </a:lvl2pPr>
            <a:lvl3pPr lvl="2" algn="l">
              <a:lnSpc>
                <a:spcPct val="100000"/>
              </a:lnSpc>
              <a:spcBef>
                <a:spcPts val="0"/>
              </a:spcBef>
              <a:spcAft>
                <a:spcPts val="0"/>
              </a:spcAft>
              <a:buSzPts val="1700"/>
              <a:buNone/>
              <a:defRPr/>
            </a:lvl3pPr>
            <a:lvl4pPr lvl="3" algn="l">
              <a:lnSpc>
                <a:spcPct val="100000"/>
              </a:lnSpc>
              <a:spcBef>
                <a:spcPts val="0"/>
              </a:spcBef>
              <a:spcAft>
                <a:spcPts val="0"/>
              </a:spcAft>
              <a:buSzPts val="1700"/>
              <a:buNone/>
              <a:defRPr/>
            </a:lvl4pPr>
            <a:lvl5pPr lvl="4" algn="l">
              <a:lnSpc>
                <a:spcPct val="100000"/>
              </a:lnSpc>
              <a:spcBef>
                <a:spcPts val="0"/>
              </a:spcBef>
              <a:spcAft>
                <a:spcPts val="0"/>
              </a:spcAft>
              <a:buSzPts val="1700"/>
              <a:buNone/>
              <a:defRPr/>
            </a:lvl5pPr>
            <a:lvl6pPr lvl="5" algn="l">
              <a:lnSpc>
                <a:spcPct val="100000"/>
              </a:lnSpc>
              <a:spcBef>
                <a:spcPts val="0"/>
              </a:spcBef>
              <a:spcAft>
                <a:spcPts val="0"/>
              </a:spcAft>
              <a:buSzPts val="1700"/>
              <a:buNone/>
              <a:defRPr/>
            </a:lvl6pPr>
            <a:lvl7pPr lvl="6" algn="l">
              <a:lnSpc>
                <a:spcPct val="100000"/>
              </a:lnSpc>
              <a:spcBef>
                <a:spcPts val="0"/>
              </a:spcBef>
              <a:spcAft>
                <a:spcPts val="0"/>
              </a:spcAft>
              <a:buSzPts val="1700"/>
              <a:buNone/>
              <a:defRPr/>
            </a:lvl7pPr>
            <a:lvl8pPr lvl="7" algn="l">
              <a:lnSpc>
                <a:spcPct val="100000"/>
              </a:lnSpc>
              <a:spcBef>
                <a:spcPts val="0"/>
              </a:spcBef>
              <a:spcAft>
                <a:spcPts val="0"/>
              </a:spcAft>
              <a:buSzPts val="1700"/>
              <a:buNone/>
              <a:defRPr/>
            </a:lvl8pPr>
            <a:lvl9pPr lvl="8" algn="l">
              <a:lnSpc>
                <a:spcPct val="100000"/>
              </a:lnSpc>
              <a:spcBef>
                <a:spcPts val="0"/>
              </a:spcBef>
              <a:spcAft>
                <a:spcPts val="0"/>
              </a:spcAft>
              <a:buSzPts val="1700"/>
              <a:buNone/>
              <a:defRPr/>
            </a:lvl9pPr>
          </a:lstStyle>
          <a:p>
            <a:endParaRPr/>
          </a:p>
        </p:txBody>
      </p:sp>
      <p:sp>
        <p:nvSpPr>
          <p:cNvPr id="294" name="Google Shape;294;p67"/>
          <p:cNvSpPr txBox="1">
            <a:spLocks noGrp="1"/>
          </p:cNvSpPr>
          <p:nvPr>
            <p:ph type="body" idx="1"/>
          </p:nvPr>
        </p:nvSpPr>
        <p:spPr>
          <a:xfrm>
            <a:off x="838200" y="1825625"/>
            <a:ext cx="10515600" cy="4351200"/>
          </a:xfrm>
          <a:prstGeom prst="rect">
            <a:avLst/>
          </a:prstGeom>
          <a:noFill/>
          <a:ln>
            <a:noFill/>
          </a:ln>
        </p:spPr>
        <p:txBody>
          <a:bodyPr spcFirstLastPara="1" wrap="square" lIns="111975" tIns="55975" rIns="111975" bIns="55975" anchor="t" anchorCtr="0">
            <a:normAutofit/>
          </a:bodyPr>
          <a:lstStyle>
            <a:lvl1pPr marL="457200" lvl="0" indent="-450850" algn="l">
              <a:lnSpc>
                <a:spcPct val="90000"/>
              </a:lnSpc>
              <a:spcBef>
                <a:spcPts val="1200"/>
              </a:spcBef>
              <a:spcAft>
                <a:spcPts val="0"/>
              </a:spcAft>
              <a:buClr>
                <a:srgbClr val="262626"/>
              </a:buClr>
              <a:buSzPts val="3500"/>
              <a:buChar char="•"/>
              <a:defRPr>
                <a:solidFill>
                  <a:srgbClr val="262626"/>
                </a:solidFill>
              </a:defRPr>
            </a:lvl1pPr>
            <a:lvl2pPr marL="914400" lvl="1" indent="-412750" algn="l">
              <a:lnSpc>
                <a:spcPct val="90000"/>
              </a:lnSpc>
              <a:spcBef>
                <a:spcPts val="700"/>
              </a:spcBef>
              <a:spcAft>
                <a:spcPts val="0"/>
              </a:spcAft>
              <a:buClr>
                <a:srgbClr val="262626"/>
              </a:buClr>
              <a:buSzPts val="2900"/>
              <a:buChar char="•"/>
              <a:defRPr>
                <a:solidFill>
                  <a:srgbClr val="262626"/>
                </a:solidFill>
              </a:defRPr>
            </a:lvl2pPr>
            <a:lvl3pPr marL="1371600" lvl="2" indent="-412750" algn="l">
              <a:lnSpc>
                <a:spcPct val="90000"/>
              </a:lnSpc>
              <a:spcBef>
                <a:spcPts val="700"/>
              </a:spcBef>
              <a:spcAft>
                <a:spcPts val="0"/>
              </a:spcAft>
              <a:buClr>
                <a:srgbClr val="262626"/>
              </a:buClr>
              <a:buSzPts val="2900"/>
              <a:buChar char="•"/>
              <a:defRPr>
                <a:solidFill>
                  <a:srgbClr val="262626"/>
                </a:solidFill>
              </a:defRPr>
            </a:lvl3pPr>
            <a:lvl4pPr marL="1828800" lvl="3" indent="-412750" algn="l">
              <a:lnSpc>
                <a:spcPct val="90000"/>
              </a:lnSpc>
              <a:spcBef>
                <a:spcPts val="700"/>
              </a:spcBef>
              <a:spcAft>
                <a:spcPts val="0"/>
              </a:spcAft>
              <a:buClr>
                <a:srgbClr val="262626"/>
              </a:buClr>
              <a:buSzPts val="2900"/>
              <a:buChar char="•"/>
              <a:defRPr>
                <a:solidFill>
                  <a:srgbClr val="262626"/>
                </a:solidFill>
              </a:defRPr>
            </a:lvl4pPr>
            <a:lvl5pPr marL="2286000" lvl="4" indent="-412750" algn="l">
              <a:lnSpc>
                <a:spcPct val="90000"/>
              </a:lnSpc>
              <a:spcBef>
                <a:spcPts val="700"/>
              </a:spcBef>
              <a:spcAft>
                <a:spcPts val="0"/>
              </a:spcAft>
              <a:buClr>
                <a:srgbClr val="262626"/>
              </a:buClr>
              <a:buSzPts val="2900"/>
              <a:buChar char="•"/>
              <a:defRPr>
                <a:solidFill>
                  <a:srgbClr val="262626"/>
                </a:solidFill>
              </a:defRPr>
            </a:lvl5pPr>
            <a:lvl6pPr marL="2743200" lvl="5" indent="-374650" algn="l">
              <a:lnSpc>
                <a:spcPct val="90000"/>
              </a:lnSpc>
              <a:spcBef>
                <a:spcPts val="700"/>
              </a:spcBef>
              <a:spcAft>
                <a:spcPts val="0"/>
              </a:spcAft>
              <a:buClr>
                <a:schemeClr val="dk1"/>
              </a:buClr>
              <a:buSzPts val="2300"/>
              <a:buChar char="•"/>
              <a:defRPr/>
            </a:lvl6pPr>
            <a:lvl7pPr marL="3200400" lvl="6" indent="-374650" algn="l">
              <a:lnSpc>
                <a:spcPct val="90000"/>
              </a:lnSpc>
              <a:spcBef>
                <a:spcPts val="700"/>
              </a:spcBef>
              <a:spcAft>
                <a:spcPts val="0"/>
              </a:spcAft>
              <a:buClr>
                <a:schemeClr val="dk1"/>
              </a:buClr>
              <a:buSzPts val="2300"/>
              <a:buChar char="•"/>
              <a:defRPr/>
            </a:lvl7pPr>
            <a:lvl8pPr marL="3657600" lvl="7" indent="-374650" algn="l">
              <a:lnSpc>
                <a:spcPct val="90000"/>
              </a:lnSpc>
              <a:spcBef>
                <a:spcPts val="700"/>
              </a:spcBef>
              <a:spcAft>
                <a:spcPts val="0"/>
              </a:spcAft>
              <a:buClr>
                <a:schemeClr val="dk1"/>
              </a:buClr>
              <a:buSzPts val="2300"/>
              <a:buChar char="•"/>
              <a:defRPr/>
            </a:lvl8pPr>
            <a:lvl9pPr marL="4114800" lvl="8" indent="-374650" algn="l">
              <a:lnSpc>
                <a:spcPct val="90000"/>
              </a:lnSpc>
              <a:spcBef>
                <a:spcPts val="700"/>
              </a:spcBef>
              <a:spcAft>
                <a:spcPts val="0"/>
              </a:spcAft>
              <a:buClr>
                <a:schemeClr val="dk1"/>
              </a:buClr>
              <a:buSzPts val="2300"/>
              <a:buChar char="•"/>
              <a:defRPr/>
            </a:lvl9pPr>
          </a:lstStyle>
          <a:p>
            <a:endParaRPr/>
          </a:p>
        </p:txBody>
      </p:sp>
      <p:sp>
        <p:nvSpPr>
          <p:cNvPr id="295" name="Google Shape;295;p67"/>
          <p:cNvSpPr txBox="1">
            <a:spLocks noGrp="1"/>
          </p:cNvSpPr>
          <p:nvPr>
            <p:ph type="sldNum" idx="12"/>
          </p:nvPr>
        </p:nvSpPr>
        <p:spPr>
          <a:xfrm>
            <a:off x="770282" y="6152495"/>
            <a:ext cx="666000" cy="365100"/>
          </a:xfrm>
          <a:prstGeom prst="rect">
            <a:avLst/>
          </a:prstGeom>
          <a:noFill/>
          <a:ln>
            <a:noFill/>
          </a:ln>
        </p:spPr>
        <p:txBody>
          <a:bodyPr spcFirstLastPara="1" wrap="square" lIns="111975" tIns="55975" rIns="111975" bIns="55975" anchor="ctr" anchorCtr="0">
            <a:noAutofit/>
          </a:bodyPr>
          <a:lstStyle>
            <a:lvl1pPr marL="0" marR="0" lvl="0" indent="0" algn="l">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6" name="Google Shape;296;p67"/>
          <p:cNvSpPr txBox="1">
            <a:spLocks noGrp="1"/>
          </p:cNvSpPr>
          <p:nvPr>
            <p:ph type="body" idx="2"/>
          </p:nvPr>
        </p:nvSpPr>
        <p:spPr>
          <a:xfrm>
            <a:off x="838200" y="365126"/>
            <a:ext cx="10515600" cy="447600"/>
          </a:xfrm>
          <a:prstGeom prst="rect">
            <a:avLst/>
          </a:prstGeom>
          <a:noFill/>
          <a:ln>
            <a:noFill/>
          </a:ln>
        </p:spPr>
        <p:txBody>
          <a:bodyPr spcFirstLastPara="1" wrap="square" lIns="111975" tIns="55975" rIns="111975" bIns="55975" anchor="t" anchorCtr="0">
            <a:normAutofit/>
          </a:bodyPr>
          <a:lstStyle>
            <a:lvl1pPr marL="457200" lvl="0" indent="-228600" algn="l">
              <a:lnSpc>
                <a:spcPct val="90000"/>
              </a:lnSpc>
              <a:spcBef>
                <a:spcPts val="1200"/>
              </a:spcBef>
              <a:spcAft>
                <a:spcPts val="0"/>
              </a:spcAft>
              <a:buClr>
                <a:srgbClr val="7F7F7F"/>
              </a:buClr>
              <a:buSzPts val="2400"/>
              <a:buNone/>
              <a:defRPr sz="2400" i="1">
                <a:solidFill>
                  <a:srgbClr val="7F7F7F"/>
                </a:solidFill>
                <a:latin typeface="Calibri"/>
                <a:ea typeface="Calibri"/>
                <a:cs typeface="Calibri"/>
                <a:sym typeface="Calibri"/>
              </a:defRPr>
            </a:lvl1pPr>
            <a:lvl2pPr marL="914400" lvl="1" indent="-374650" algn="l">
              <a:lnSpc>
                <a:spcPct val="90000"/>
              </a:lnSpc>
              <a:spcBef>
                <a:spcPts val="700"/>
              </a:spcBef>
              <a:spcAft>
                <a:spcPts val="0"/>
              </a:spcAft>
              <a:buClr>
                <a:srgbClr val="262626"/>
              </a:buClr>
              <a:buSzPts val="2300"/>
              <a:buChar char="•"/>
              <a:defRPr/>
            </a:lvl2pPr>
            <a:lvl3pPr marL="1371600" lvl="2" indent="-374650" algn="l">
              <a:lnSpc>
                <a:spcPct val="90000"/>
              </a:lnSpc>
              <a:spcBef>
                <a:spcPts val="700"/>
              </a:spcBef>
              <a:spcAft>
                <a:spcPts val="0"/>
              </a:spcAft>
              <a:buClr>
                <a:srgbClr val="262626"/>
              </a:buClr>
              <a:buSzPts val="2300"/>
              <a:buChar char="•"/>
              <a:defRPr/>
            </a:lvl3pPr>
            <a:lvl4pPr marL="1828800" lvl="3" indent="-374650" algn="l">
              <a:lnSpc>
                <a:spcPct val="90000"/>
              </a:lnSpc>
              <a:spcBef>
                <a:spcPts val="700"/>
              </a:spcBef>
              <a:spcAft>
                <a:spcPts val="0"/>
              </a:spcAft>
              <a:buClr>
                <a:srgbClr val="262626"/>
              </a:buClr>
              <a:buSzPts val="2300"/>
              <a:buChar char="•"/>
              <a:defRPr/>
            </a:lvl4pPr>
            <a:lvl5pPr marL="2286000" lvl="4" indent="-374650" algn="l">
              <a:lnSpc>
                <a:spcPct val="90000"/>
              </a:lnSpc>
              <a:spcBef>
                <a:spcPts val="700"/>
              </a:spcBef>
              <a:spcAft>
                <a:spcPts val="0"/>
              </a:spcAft>
              <a:buClr>
                <a:srgbClr val="262626"/>
              </a:buClr>
              <a:buSzPts val="2300"/>
              <a:buChar char="•"/>
              <a:defRPr/>
            </a:lvl5pPr>
            <a:lvl6pPr marL="2743200" lvl="5" indent="-374650" algn="l">
              <a:lnSpc>
                <a:spcPct val="90000"/>
              </a:lnSpc>
              <a:spcBef>
                <a:spcPts val="700"/>
              </a:spcBef>
              <a:spcAft>
                <a:spcPts val="0"/>
              </a:spcAft>
              <a:buClr>
                <a:schemeClr val="dk1"/>
              </a:buClr>
              <a:buSzPts val="2300"/>
              <a:buChar char="•"/>
              <a:defRPr/>
            </a:lvl6pPr>
            <a:lvl7pPr marL="3200400" lvl="6" indent="-374650" algn="l">
              <a:lnSpc>
                <a:spcPct val="90000"/>
              </a:lnSpc>
              <a:spcBef>
                <a:spcPts val="700"/>
              </a:spcBef>
              <a:spcAft>
                <a:spcPts val="0"/>
              </a:spcAft>
              <a:buClr>
                <a:schemeClr val="dk1"/>
              </a:buClr>
              <a:buSzPts val="2300"/>
              <a:buChar char="•"/>
              <a:defRPr/>
            </a:lvl7pPr>
            <a:lvl8pPr marL="3657600" lvl="7" indent="-374650" algn="l">
              <a:lnSpc>
                <a:spcPct val="90000"/>
              </a:lnSpc>
              <a:spcBef>
                <a:spcPts val="700"/>
              </a:spcBef>
              <a:spcAft>
                <a:spcPts val="0"/>
              </a:spcAft>
              <a:buClr>
                <a:schemeClr val="dk1"/>
              </a:buClr>
              <a:buSzPts val="2300"/>
              <a:buChar char="•"/>
              <a:defRPr/>
            </a:lvl8pPr>
            <a:lvl9pPr marL="4114800" lvl="8" indent="-374650" algn="l">
              <a:lnSpc>
                <a:spcPct val="90000"/>
              </a:lnSpc>
              <a:spcBef>
                <a:spcPts val="700"/>
              </a:spcBef>
              <a:spcAft>
                <a:spcPts val="0"/>
              </a:spcAft>
              <a:buClr>
                <a:schemeClr val="dk1"/>
              </a:buClr>
              <a:buSzPts val="2300"/>
              <a:buChar char="•"/>
              <a:defRPr/>
            </a:lvl9pPr>
          </a:lstStyle>
          <a:p>
            <a:endParaRPr/>
          </a:p>
        </p:txBody>
      </p:sp>
      <p:cxnSp>
        <p:nvCxnSpPr>
          <p:cNvPr id="297" name="Google Shape;297;p67"/>
          <p:cNvCxnSpPr/>
          <p:nvPr/>
        </p:nvCxnSpPr>
        <p:spPr>
          <a:xfrm>
            <a:off x="985382" y="1394181"/>
            <a:ext cx="112065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8"/>
        <p:cNvGrpSpPr/>
        <p:nvPr/>
      </p:nvGrpSpPr>
      <p:grpSpPr>
        <a:xfrm>
          <a:off x="0" y="0"/>
          <a:ext cx="0" cy="0"/>
          <a:chOff x="0" y="0"/>
          <a:chExt cx="0" cy="0"/>
        </a:xfrm>
      </p:grpSpPr>
      <p:sp>
        <p:nvSpPr>
          <p:cNvPr id="299" name="Google Shape;299;p68"/>
          <p:cNvSpPr txBox="1">
            <a:spLocks noGrp="1"/>
          </p:cNvSpPr>
          <p:nvPr>
            <p:ph type="title"/>
          </p:nvPr>
        </p:nvSpPr>
        <p:spPr>
          <a:xfrm>
            <a:off x="838200" y="365126"/>
            <a:ext cx="10515600" cy="1325700"/>
          </a:xfrm>
          <a:prstGeom prst="rect">
            <a:avLst/>
          </a:prstGeom>
          <a:noFill/>
          <a:ln>
            <a:noFill/>
          </a:ln>
        </p:spPr>
        <p:txBody>
          <a:bodyPr spcFirstLastPara="1" wrap="square" lIns="111975" tIns="55975" rIns="111975" bIns="55975" anchor="ctr" anchorCtr="0">
            <a:normAutofit/>
          </a:bodyPr>
          <a:lstStyle>
            <a:lvl1pPr lvl="0" algn="l">
              <a:lnSpc>
                <a:spcPct val="90000"/>
              </a:lnSpc>
              <a:spcBef>
                <a:spcPts val="0"/>
              </a:spcBef>
              <a:spcAft>
                <a:spcPts val="0"/>
              </a:spcAft>
              <a:buClr>
                <a:schemeClr val="dk1"/>
              </a:buClr>
              <a:buSzPts val="2300"/>
              <a:buNone/>
              <a:defRPr/>
            </a:lvl1pPr>
            <a:lvl2pPr lvl="1" algn="l">
              <a:lnSpc>
                <a:spcPct val="100000"/>
              </a:lnSpc>
              <a:spcBef>
                <a:spcPts val="0"/>
              </a:spcBef>
              <a:spcAft>
                <a:spcPts val="0"/>
              </a:spcAft>
              <a:buSzPts val="1700"/>
              <a:buNone/>
              <a:defRPr/>
            </a:lvl2pPr>
            <a:lvl3pPr lvl="2" algn="l">
              <a:lnSpc>
                <a:spcPct val="100000"/>
              </a:lnSpc>
              <a:spcBef>
                <a:spcPts val="0"/>
              </a:spcBef>
              <a:spcAft>
                <a:spcPts val="0"/>
              </a:spcAft>
              <a:buSzPts val="1700"/>
              <a:buNone/>
              <a:defRPr/>
            </a:lvl3pPr>
            <a:lvl4pPr lvl="3" algn="l">
              <a:lnSpc>
                <a:spcPct val="100000"/>
              </a:lnSpc>
              <a:spcBef>
                <a:spcPts val="0"/>
              </a:spcBef>
              <a:spcAft>
                <a:spcPts val="0"/>
              </a:spcAft>
              <a:buSzPts val="1700"/>
              <a:buNone/>
              <a:defRPr/>
            </a:lvl4pPr>
            <a:lvl5pPr lvl="4" algn="l">
              <a:lnSpc>
                <a:spcPct val="100000"/>
              </a:lnSpc>
              <a:spcBef>
                <a:spcPts val="0"/>
              </a:spcBef>
              <a:spcAft>
                <a:spcPts val="0"/>
              </a:spcAft>
              <a:buSzPts val="1700"/>
              <a:buNone/>
              <a:defRPr/>
            </a:lvl5pPr>
            <a:lvl6pPr lvl="5" algn="l">
              <a:lnSpc>
                <a:spcPct val="100000"/>
              </a:lnSpc>
              <a:spcBef>
                <a:spcPts val="0"/>
              </a:spcBef>
              <a:spcAft>
                <a:spcPts val="0"/>
              </a:spcAft>
              <a:buSzPts val="1700"/>
              <a:buNone/>
              <a:defRPr/>
            </a:lvl6pPr>
            <a:lvl7pPr lvl="6" algn="l">
              <a:lnSpc>
                <a:spcPct val="100000"/>
              </a:lnSpc>
              <a:spcBef>
                <a:spcPts val="0"/>
              </a:spcBef>
              <a:spcAft>
                <a:spcPts val="0"/>
              </a:spcAft>
              <a:buSzPts val="1700"/>
              <a:buNone/>
              <a:defRPr/>
            </a:lvl7pPr>
            <a:lvl8pPr lvl="7" algn="l">
              <a:lnSpc>
                <a:spcPct val="100000"/>
              </a:lnSpc>
              <a:spcBef>
                <a:spcPts val="0"/>
              </a:spcBef>
              <a:spcAft>
                <a:spcPts val="0"/>
              </a:spcAft>
              <a:buSzPts val="1700"/>
              <a:buNone/>
              <a:defRPr/>
            </a:lvl8pPr>
            <a:lvl9pPr lvl="8" algn="l">
              <a:lnSpc>
                <a:spcPct val="100000"/>
              </a:lnSpc>
              <a:spcBef>
                <a:spcPts val="0"/>
              </a:spcBef>
              <a:spcAft>
                <a:spcPts val="0"/>
              </a:spcAft>
              <a:buSzPts val="1700"/>
              <a:buNone/>
              <a:defRPr/>
            </a:lvl9pPr>
          </a:lstStyle>
          <a:p>
            <a:endParaRPr/>
          </a:p>
        </p:txBody>
      </p:sp>
      <p:sp>
        <p:nvSpPr>
          <p:cNvPr id="300" name="Google Shape;300;p68"/>
          <p:cNvSpPr txBox="1">
            <a:spLocks noGrp="1"/>
          </p:cNvSpPr>
          <p:nvPr>
            <p:ph type="sldNum" idx="12"/>
          </p:nvPr>
        </p:nvSpPr>
        <p:spPr>
          <a:xfrm>
            <a:off x="689002" y="6152495"/>
            <a:ext cx="666000" cy="365100"/>
          </a:xfrm>
          <a:prstGeom prst="rect">
            <a:avLst/>
          </a:prstGeom>
          <a:noFill/>
          <a:ln>
            <a:noFill/>
          </a:ln>
        </p:spPr>
        <p:txBody>
          <a:bodyPr spcFirstLastPara="1" wrap="square" lIns="111975" tIns="55975" rIns="111975" bIns="55975" anchor="ctr" anchorCtr="0">
            <a:noAutofit/>
          </a:bodyPr>
          <a:lstStyle>
            <a:lvl1pPr marL="0" marR="0" lvl="0" indent="0" algn="l">
              <a:lnSpc>
                <a:spcPct val="100000"/>
              </a:lnSpc>
              <a:spcBef>
                <a:spcPts val="0"/>
              </a:spcBef>
              <a:spcAft>
                <a:spcPts val="0"/>
              </a:spcAft>
              <a:buClr>
                <a:srgbClr val="000000"/>
              </a:buClr>
              <a:buSzPts val="2300"/>
              <a:buFont typeface="Arial"/>
              <a:buNone/>
              <a:defRPr sz="23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2300"/>
              <a:buFont typeface="Arial"/>
              <a:buNone/>
              <a:defRPr sz="23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2300"/>
              <a:buFont typeface="Arial"/>
              <a:buNone/>
              <a:defRPr sz="23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2300"/>
              <a:buFont typeface="Arial"/>
              <a:buNone/>
              <a:defRPr sz="23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2300"/>
              <a:buFont typeface="Arial"/>
              <a:buNone/>
              <a:defRPr sz="23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2300"/>
              <a:buFont typeface="Arial"/>
              <a:buNone/>
              <a:defRPr sz="23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2300"/>
              <a:buFont typeface="Arial"/>
              <a:buNone/>
              <a:defRPr sz="23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2300"/>
              <a:buFont typeface="Arial"/>
              <a:buNone/>
              <a:defRPr sz="23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2300"/>
              <a:buFont typeface="Arial"/>
              <a:buNone/>
              <a:defRPr sz="23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301" name="Google Shape;301;p68"/>
          <p:cNvCxnSpPr/>
          <p:nvPr/>
        </p:nvCxnSpPr>
        <p:spPr>
          <a:xfrm>
            <a:off x="985382" y="1394181"/>
            <a:ext cx="112065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ubtitle &amp; Content 39">
  <p:cSld name="2_Title, Subtitle &amp; Content 2_30">
    <p:bg>
      <p:bgPr>
        <a:blipFill>
          <a:blip r:embed="rId2">
            <a:alphaModFix/>
          </a:blip>
          <a:stretch>
            <a:fillRect/>
          </a:stretch>
        </a:blipFill>
        <a:effectLst/>
      </p:bgPr>
    </p:bg>
    <p:spTree>
      <p:nvGrpSpPr>
        <p:cNvPr id="1" name="Shape 302"/>
        <p:cNvGrpSpPr/>
        <p:nvPr/>
      </p:nvGrpSpPr>
      <p:grpSpPr>
        <a:xfrm>
          <a:off x="0" y="0"/>
          <a:ext cx="0" cy="0"/>
          <a:chOff x="0" y="0"/>
          <a:chExt cx="0" cy="0"/>
        </a:xfrm>
      </p:grpSpPr>
      <p:sp>
        <p:nvSpPr>
          <p:cNvPr id="303" name="Google Shape;303;p69"/>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69"/>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05" name="Google Shape;305;p6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312"/>
        <p:cNvGrpSpPr/>
        <p:nvPr/>
      </p:nvGrpSpPr>
      <p:grpSpPr>
        <a:xfrm>
          <a:off x="0" y="0"/>
          <a:ext cx="0" cy="0"/>
          <a:chOff x="0" y="0"/>
          <a:chExt cx="0" cy="0"/>
        </a:xfrm>
      </p:grpSpPr>
      <p:sp>
        <p:nvSpPr>
          <p:cNvPr id="313" name="Google Shape;313;p71"/>
          <p:cNvSpPr txBox="1">
            <a:spLocks noGrp="1"/>
          </p:cNvSpPr>
          <p:nvPr>
            <p:ph type="ctrTitle"/>
          </p:nvPr>
        </p:nvSpPr>
        <p:spPr>
          <a:xfrm>
            <a:off x="1524000" y="3077521"/>
            <a:ext cx="9144000" cy="5064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14" name="Google Shape;314;p71"/>
          <p:cNvSpPr txBox="1">
            <a:spLocks noGrp="1"/>
          </p:cNvSpPr>
          <p:nvPr>
            <p:ph type="subTitle" idx="1"/>
          </p:nvPr>
        </p:nvSpPr>
        <p:spPr>
          <a:xfrm>
            <a:off x="1524000" y="3580595"/>
            <a:ext cx="9144000" cy="411300"/>
          </a:xfrm>
          <a:prstGeom prst="rect">
            <a:avLst/>
          </a:prstGeom>
          <a:noFill/>
          <a:ln>
            <a:noFill/>
          </a:ln>
        </p:spPr>
        <p:txBody>
          <a:bodyPr spcFirstLastPara="1" wrap="square" lIns="91425" tIns="45700" rIns="91425" bIns="45700" anchor="t" anchorCtr="0">
            <a:noAutofit/>
          </a:bodyPr>
          <a:lstStyle>
            <a:lvl1pPr lvl="0" algn="l">
              <a:lnSpc>
                <a:spcPct val="90000"/>
              </a:lnSpc>
              <a:spcBef>
                <a:spcPts val="1100"/>
              </a:spcBef>
              <a:spcAft>
                <a:spcPts val="0"/>
              </a:spcAft>
              <a:buClr>
                <a:schemeClr val="dk1"/>
              </a:buClr>
              <a:buSzPts val="2300"/>
              <a:buNone/>
              <a:defRPr sz="2300" b="0" i="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5" name="Google Shape;315;p71"/>
          <p:cNvSpPr txBox="1">
            <a:spLocks noGrp="1"/>
          </p:cNvSpPr>
          <p:nvPr>
            <p:ph type="body" idx="2"/>
          </p:nvPr>
        </p:nvSpPr>
        <p:spPr>
          <a:xfrm>
            <a:off x="2758699" y="4620043"/>
            <a:ext cx="7909200" cy="10797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100"/>
              </a:spcBef>
              <a:spcAft>
                <a:spcPts val="0"/>
              </a:spcAft>
              <a:buClr>
                <a:srgbClr val="0066CC"/>
              </a:buClr>
              <a:buSzPts val="1500"/>
              <a:buFont typeface="Arial"/>
              <a:buNone/>
              <a:defRPr sz="1500" b="0" i="0">
                <a:solidFill>
                  <a:srgbClr val="0066CC"/>
                </a:solidFill>
                <a:latin typeface="Arial"/>
                <a:ea typeface="Arial"/>
                <a:cs typeface="Arial"/>
                <a:sym typeface="Aria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16" name="Google Shape;316;p71"/>
          <p:cNvSpPr txBox="1">
            <a:spLocks noGrp="1"/>
          </p:cNvSpPr>
          <p:nvPr>
            <p:ph type="body" idx="3"/>
          </p:nvPr>
        </p:nvSpPr>
        <p:spPr>
          <a:xfrm>
            <a:off x="1107309" y="4015767"/>
            <a:ext cx="5483100" cy="411300"/>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100"/>
              </a:spcBef>
              <a:spcAft>
                <a:spcPts val="0"/>
              </a:spcAft>
              <a:buClr>
                <a:srgbClr val="0066CC"/>
              </a:buClr>
              <a:buSzPts val="2000"/>
              <a:buFont typeface="Arial"/>
              <a:buNone/>
              <a:defRPr sz="2000" b="0" i="0">
                <a:solidFill>
                  <a:srgbClr val="0066CC"/>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900"/>
              <a:buNone/>
              <a:defRPr sz="1900">
                <a:solidFill>
                  <a:srgbClr val="0066CC"/>
                </a:solidFill>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17" name="Google Shape;317;p71"/>
          <p:cNvSpPr txBox="1">
            <a:spLocks noGrp="1"/>
          </p:cNvSpPr>
          <p:nvPr>
            <p:ph type="sldNum" idx="12"/>
          </p:nvPr>
        </p:nvSpPr>
        <p:spPr>
          <a:xfrm>
            <a:off x="11409045" y="6333135"/>
            <a:ext cx="731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rgbClr val="0066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rgbClr val="0066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rgbClr val="0066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rgbClr val="0066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rgbClr val="0066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rgbClr val="0066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rgbClr val="0066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rgbClr val="0066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rgbClr val="0066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amp; Content 1">
  <p:cSld name="Title, Subtitle &amp; Content">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8"/>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lvl="1"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lvl="2"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lvl="3"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lvl="4"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lvl="5"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lvl="6"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lvl="7"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lvl="8"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p8"/>
          <p:cNvSpPr txBox="1">
            <a:spLocks noGrp="1"/>
          </p:cNvSpPr>
          <p:nvPr>
            <p:ph type="body" idx="1"/>
          </p:nvPr>
        </p:nvSpPr>
        <p:spPr>
          <a:xfrm>
            <a:off x="849630" y="838200"/>
            <a:ext cx="10515600" cy="522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rtl="0">
              <a:lnSpc>
                <a:spcPct val="90000"/>
              </a:lnSpc>
              <a:spcBef>
                <a:spcPts val="500"/>
              </a:spcBef>
              <a:spcAft>
                <a:spcPts val="0"/>
              </a:spcAft>
              <a:buClr>
                <a:schemeClr val="dk2"/>
              </a:buClr>
              <a:buSzPts val="2400"/>
              <a:buChar char="•"/>
              <a:defRPr>
                <a:solidFill>
                  <a:schemeClr val="dk2"/>
                </a:solidFill>
              </a:defRPr>
            </a:lvl2pPr>
            <a:lvl3pPr marL="1371600" lvl="2" indent="-355600" algn="l" rtl="0">
              <a:lnSpc>
                <a:spcPct val="90000"/>
              </a:lnSpc>
              <a:spcBef>
                <a:spcPts val="500"/>
              </a:spcBef>
              <a:spcAft>
                <a:spcPts val="0"/>
              </a:spcAft>
              <a:buClr>
                <a:schemeClr val="dk2"/>
              </a:buClr>
              <a:buSzPts val="2000"/>
              <a:buChar char="•"/>
              <a:defRPr>
                <a:solidFill>
                  <a:schemeClr val="dk2"/>
                </a:solidFill>
              </a:defRPr>
            </a:lvl3pPr>
            <a:lvl4pPr marL="1828800" lvl="3" indent="-349250" algn="l" rtl="0">
              <a:lnSpc>
                <a:spcPct val="90000"/>
              </a:lnSpc>
              <a:spcBef>
                <a:spcPts val="500"/>
              </a:spcBef>
              <a:spcAft>
                <a:spcPts val="0"/>
              </a:spcAft>
              <a:buClr>
                <a:schemeClr val="dk2"/>
              </a:buClr>
              <a:buSzPts val="1900"/>
              <a:buChar char="•"/>
              <a:defRPr>
                <a:solidFill>
                  <a:schemeClr val="dk2"/>
                </a:solidFill>
              </a:defRPr>
            </a:lvl4pPr>
            <a:lvl5pPr marL="2286000" lvl="4" indent="-349250" algn="l" rtl="0">
              <a:lnSpc>
                <a:spcPct val="90000"/>
              </a:lnSpc>
              <a:spcBef>
                <a:spcPts val="500"/>
              </a:spcBef>
              <a:spcAft>
                <a:spcPts val="0"/>
              </a:spcAft>
              <a:buClr>
                <a:schemeClr val="dk2"/>
              </a:buClr>
              <a:buSzPts val="1900"/>
              <a:buChar char="•"/>
              <a:defRPr>
                <a:solidFill>
                  <a:schemeClr val="dk2"/>
                </a:solidFil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0" name="Google Shape;50;p8"/>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318"/>
        <p:cNvGrpSpPr/>
        <p:nvPr/>
      </p:nvGrpSpPr>
      <p:grpSpPr>
        <a:xfrm>
          <a:off x="0" y="0"/>
          <a:ext cx="0" cy="0"/>
          <a:chOff x="0" y="0"/>
          <a:chExt cx="0" cy="0"/>
        </a:xfrm>
      </p:grpSpPr>
      <p:sp>
        <p:nvSpPr>
          <p:cNvPr id="319" name="Google Shape;319;p72"/>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20" name="Google Shape;320;p72"/>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21" name="Google Shape;321;p72"/>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22" name="Google Shape;322;p72"/>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323"/>
        <p:cNvGrpSpPr/>
        <p:nvPr/>
      </p:nvGrpSpPr>
      <p:grpSpPr>
        <a:xfrm>
          <a:off x="0" y="0"/>
          <a:ext cx="0" cy="0"/>
          <a:chOff x="0" y="0"/>
          <a:chExt cx="0" cy="0"/>
        </a:xfrm>
      </p:grpSpPr>
      <p:sp>
        <p:nvSpPr>
          <p:cNvPr id="324" name="Google Shape;324;p73"/>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5" name="Google Shape;325;p73"/>
          <p:cNvSpPr txBox="1">
            <a:spLocks noGrp="1"/>
          </p:cNvSpPr>
          <p:nvPr>
            <p:ph type="body" idx="1"/>
          </p:nvPr>
        </p:nvSpPr>
        <p:spPr>
          <a:xfrm>
            <a:off x="971551" y="2394856"/>
            <a:ext cx="10515600" cy="3813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100"/>
              </a:spcBef>
              <a:spcAft>
                <a:spcPts val="0"/>
              </a:spcAft>
              <a:buClr>
                <a:srgbClr val="0066CC"/>
              </a:buClr>
              <a:buSzPts val="2400"/>
              <a:buNone/>
              <a:defRPr sz="24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26" name="Google Shape;326;p7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2">
    <p:bg>
      <p:bgPr>
        <a:blipFill>
          <a:blip r:embed="rId2">
            <a:alphaModFix/>
          </a:blip>
          <a:stretch>
            <a:fillRect/>
          </a:stretch>
        </a:blipFill>
        <a:effectLst/>
      </p:bgPr>
    </p:bg>
    <p:spTree>
      <p:nvGrpSpPr>
        <p:cNvPr id="1" name="Shape 327"/>
        <p:cNvGrpSpPr/>
        <p:nvPr/>
      </p:nvGrpSpPr>
      <p:grpSpPr>
        <a:xfrm>
          <a:off x="0" y="0"/>
          <a:ext cx="0" cy="0"/>
          <a:chOff x="0" y="0"/>
          <a:chExt cx="0" cy="0"/>
        </a:xfrm>
      </p:grpSpPr>
      <p:sp>
        <p:nvSpPr>
          <p:cNvPr id="328" name="Google Shape;328;p74"/>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9" name="Google Shape;329;p74"/>
          <p:cNvSpPr txBox="1">
            <a:spLocks noGrp="1"/>
          </p:cNvSpPr>
          <p:nvPr>
            <p:ph type="body" idx="1"/>
          </p:nvPr>
        </p:nvSpPr>
        <p:spPr>
          <a:xfrm>
            <a:off x="971551" y="1361191"/>
            <a:ext cx="51249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228600" algn="l">
              <a:lnSpc>
                <a:spcPct val="114000"/>
              </a:lnSpc>
              <a:spcBef>
                <a:spcPts val="500"/>
              </a:spcBef>
              <a:spcAft>
                <a:spcPts val="0"/>
              </a:spcAft>
              <a:buClr>
                <a:srgbClr val="0066CC"/>
              </a:buClr>
              <a:buSzPts val="1900"/>
              <a:buNone/>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30" name="Google Shape;330;p74"/>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1" name="Google Shape;331;p74"/>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32" name="Google Shape;332;p74"/>
          <p:cNvSpPr txBox="1">
            <a:spLocks noGrp="1"/>
          </p:cNvSpPr>
          <p:nvPr>
            <p:ph type="body" idx="3"/>
          </p:nvPr>
        </p:nvSpPr>
        <p:spPr>
          <a:xfrm>
            <a:off x="6313169" y="1361191"/>
            <a:ext cx="51249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itle 1 Line &amp; Content">
  <p:cSld name="1_Title 1 Line &amp; Content">
    <p:bg>
      <p:bgPr>
        <a:blipFill>
          <a:blip r:embed="rId2">
            <a:alphaModFix/>
          </a:blip>
          <a:stretch>
            <a:fillRect/>
          </a:stretch>
        </a:blipFill>
        <a:effectLst/>
      </p:bgPr>
    </p:bg>
    <p:spTree>
      <p:nvGrpSpPr>
        <p:cNvPr id="1" name="Shape 333"/>
        <p:cNvGrpSpPr/>
        <p:nvPr/>
      </p:nvGrpSpPr>
      <p:grpSpPr>
        <a:xfrm>
          <a:off x="0" y="0"/>
          <a:ext cx="0" cy="0"/>
          <a:chOff x="0" y="0"/>
          <a:chExt cx="0" cy="0"/>
        </a:xfrm>
      </p:grpSpPr>
      <p:sp>
        <p:nvSpPr>
          <p:cNvPr id="334" name="Google Shape;334;p75"/>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5" name="Google Shape;335;p75"/>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6" name="Google Shape;336;p75"/>
          <p:cNvSpPr>
            <a:spLocks noGrp="1"/>
          </p:cNvSpPr>
          <p:nvPr>
            <p:ph type="pic" idx="2"/>
          </p:nvPr>
        </p:nvSpPr>
        <p:spPr>
          <a:xfrm>
            <a:off x="971551" y="1362456"/>
            <a:ext cx="10541100" cy="4648500"/>
          </a:xfrm>
          <a:prstGeom prst="rect">
            <a:avLst/>
          </a:prstGeom>
          <a:noFill/>
          <a:ln>
            <a:noFill/>
          </a:ln>
        </p:spPr>
      </p:sp>
      <p:sp>
        <p:nvSpPr>
          <p:cNvPr id="337" name="Google Shape;337;p75"/>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8"/>
        <p:cNvGrpSpPr/>
        <p:nvPr/>
      </p:nvGrpSpPr>
      <p:grpSpPr>
        <a:xfrm>
          <a:off x="0" y="0"/>
          <a:ext cx="0" cy="0"/>
          <a:chOff x="0" y="0"/>
          <a:chExt cx="0" cy="0"/>
        </a:xfrm>
      </p:grpSpPr>
      <p:sp>
        <p:nvSpPr>
          <p:cNvPr id="339" name="Google Shape;339;p7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0" name="Google Shape;340;p7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
        <p:nvSpPr>
          <p:cNvPr id="341" name="Google Shape;341;p7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
        <p:nvSpPr>
          <p:cNvPr id="342" name="Google Shape;342;p7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3" name="Google Shape;343;p7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4" name="Google Shape;344;p7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ubtitle &amp; Content 1">
  <p:cSld name="Title, Subtitle &amp; Content">
    <p:bg>
      <p:bgPr>
        <a:blipFill>
          <a:blip r:embed="rId2">
            <a:alphaModFix/>
          </a:blip>
          <a:stretch>
            <a:fillRect/>
          </a:stretch>
        </a:blipFill>
        <a:effectLst/>
      </p:bgPr>
    </p:bg>
    <p:spTree>
      <p:nvGrpSpPr>
        <p:cNvPr id="1" name="Shape 345"/>
        <p:cNvGrpSpPr/>
        <p:nvPr/>
      </p:nvGrpSpPr>
      <p:grpSpPr>
        <a:xfrm>
          <a:off x="0" y="0"/>
          <a:ext cx="0" cy="0"/>
          <a:chOff x="0" y="0"/>
          <a:chExt cx="0" cy="0"/>
        </a:xfrm>
      </p:grpSpPr>
      <p:sp>
        <p:nvSpPr>
          <p:cNvPr id="346" name="Google Shape;346;p77"/>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47" name="Google Shape;347;p77"/>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48" name="Google Shape;348;p77"/>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9"/>
        <p:cNvGrpSpPr/>
        <p:nvPr/>
      </p:nvGrpSpPr>
      <p:grpSpPr>
        <a:xfrm>
          <a:off x="0" y="0"/>
          <a:ext cx="0" cy="0"/>
          <a:chOff x="0" y="0"/>
          <a:chExt cx="0" cy="0"/>
        </a:xfrm>
      </p:grpSpPr>
      <p:sp>
        <p:nvSpPr>
          <p:cNvPr id="350" name="Google Shape;350;p78"/>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351" name="Google Shape;351;p78"/>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100"/>
              </a:spcBef>
              <a:spcAft>
                <a:spcPts val="0"/>
              </a:spcAft>
              <a:buSzPts val="3700"/>
              <a:buNone/>
              <a:defRPr sz="3700"/>
            </a:lvl1pPr>
            <a:lvl2pPr lvl="1" algn="ctr">
              <a:lnSpc>
                <a:spcPct val="100000"/>
              </a:lnSpc>
              <a:spcBef>
                <a:spcPts val="500"/>
              </a:spcBef>
              <a:spcAft>
                <a:spcPts val="0"/>
              </a:spcAft>
              <a:buSzPts val="3700"/>
              <a:buNone/>
              <a:defRPr sz="3700"/>
            </a:lvl2pPr>
            <a:lvl3pPr lvl="2" algn="ctr">
              <a:lnSpc>
                <a:spcPct val="100000"/>
              </a:lnSpc>
              <a:spcBef>
                <a:spcPts val="500"/>
              </a:spcBef>
              <a:spcAft>
                <a:spcPts val="0"/>
              </a:spcAft>
              <a:buSzPts val="3700"/>
              <a:buNone/>
              <a:defRPr sz="3700"/>
            </a:lvl3pPr>
            <a:lvl4pPr lvl="3" algn="ctr">
              <a:lnSpc>
                <a:spcPct val="100000"/>
              </a:lnSpc>
              <a:spcBef>
                <a:spcPts val="500"/>
              </a:spcBef>
              <a:spcAft>
                <a:spcPts val="0"/>
              </a:spcAft>
              <a:buSzPts val="3700"/>
              <a:buNone/>
              <a:defRPr sz="3700"/>
            </a:lvl4pPr>
            <a:lvl5pPr lvl="4" algn="ctr">
              <a:lnSpc>
                <a:spcPct val="100000"/>
              </a:lnSpc>
              <a:spcBef>
                <a:spcPts val="500"/>
              </a:spcBef>
              <a:spcAft>
                <a:spcPts val="0"/>
              </a:spcAft>
              <a:buSzPts val="3700"/>
              <a:buNone/>
              <a:defRPr sz="3700"/>
            </a:lvl5pPr>
            <a:lvl6pPr lvl="5" algn="ctr">
              <a:lnSpc>
                <a:spcPct val="100000"/>
              </a:lnSpc>
              <a:spcBef>
                <a:spcPts val="500"/>
              </a:spcBef>
              <a:spcAft>
                <a:spcPts val="0"/>
              </a:spcAft>
              <a:buSzPts val="3700"/>
              <a:buNone/>
              <a:defRPr sz="3700"/>
            </a:lvl6pPr>
            <a:lvl7pPr lvl="6" algn="ctr">
              <a:lnSpc>
                <a:spcPct val="100000"/>
              </a:lnSpc>
              <a:spcBef>
                <a:spcPts val="500"/>
              </a:spcBef>
              <a:spcAft>
                <a:spcPts val="0"/>
              </a:spcAft>
              <a:buSzPts val="3700"/>
              <a:buNone/>
              <a:defRPr sz="3700"/>
            </a:lvl7pPr>
            <a:lvl8pPr lvl="7" algn="ctr">
              <a:lnSpc>
                <a:spcPct val="100000"/>
              </a:lnSpc>
              <a:spcBef>
                <a:spcPts val="500"/>
              </a:spcBef>
              <a:spcAft>
                <a:spcPts val="0"/>
              </a:spcAft>
              <a:buSzPts val="3700"/>
              <a:buNone/>
              <a:defRPr sz="3700"/>
            </a:lvl8pPr>
            <a:lvl9pPr lvl="8" algn="ctr">
              <a:lnSpc>
                <a:spcPct val="100000"/>
              </a:lnSpc>
              <a:spcBef>
                <a:spcPts val="500"/>
              </a:spcBef>
              <a:spcAft>
                <a:spcPts val="0"/>
              </a:spcAft>
              <a:buSzPts val="3700"/>
              <a:buNone/>
              <a:defRPr sz="3700"/>
            </a:lvl9pPr>
          </a:lstStyle>
          <a:p>
            <a:endParaRPr/>
          </a:p>
        </p:txBody>
      </p:sp>
      <p:sp>
        <p:nvSpPr>
          <p:cNvPr id="352" name="Google Shape;352;p78"/>
          <p:cNvSpPr txBox="1">
            <a:spLocks noGrp="1"/>
          </p:cNvSpPr>
          <p:nvPr>
            <p:ph type="sldNum" idx="12"/>
          </p:nvPr>
        </p:nvSpPr>
        <p:spPr>
          <a:xfrm>
            <a:off x="11296611" y="6217623"/>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3"/>
        <p:cNvGrpSpPr/>
        <p:nvPr/>
      </p:nvGrpSpPr>
      <p:grpSpPr>
        <a:xfrm>
          <a:off x="0" y="0"/>
          <a:ext cx="0" cy="0"/>
          <a:chOff x="0" y="0"/>
          <a:chExt cx="0" cy="0"/>
        </a:xfrm>
      </p:grpSpPr>
      <p:sp>
        <p:nvSpPr>
          <p:cNvPr id="354" name="Google Shape;354;p79"/>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55" name="Google Shape;355;p79"/>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
        <p:nvSpPr>
          <p:cNvPr id="356" name="Google Shape;356;p79"/>
          <p:cNvSpPr txBox="1">
            <a:spLocks noGrp="1"/>
          </p:cNvSpPr>
          <p:nvPr>
            <p:ph type="sldNum" idx="12"/>
          </p:nvPr>
        </p:nvSpPr>
        <p:spPr>
          <a:xfrm>
            <a:off x="11296611" y="6217623"/>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ubtitle &amp; Content 2">
  <p:cSld name="2_Title, Subtitle &amp; Content_1">
    <p:bg>
      <p:bgPr>
        <a:blipFill>
          <a:blip r:embed="rId2">
            <a:alphaModFix/>
          </a:blip>
          <a:stretch>
            <a:fillRect/>
          </a:stretch>
        </a:blipFill>
        <a:effectLst/>
      </p:bgPr>
    </p:bg>
    <p:spTree>
      <p:nvGrpSpPr>
        <p:cNvPr id="1" name="Shape 357"/>
        <p:cNvGrpSpPr/>
        <p:nvPr/>
      </p:nvGrpSpPr>
      <p:grpSpPr>
        <a:xfrm>
          <a:off x="0" y="0"/>
          <a:ext cx="0" cy="0"/>
          <a:chOff x="0" y="0"/>
          <a:chExt cx="0" cy="0"/>
        </a:xfrm>
      </p:grpSpPr>
      <p:sp>
        <p:nvSpPr>
          <p:cNvPr id="358" name="Google Shape;358;p80"/>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59" name="Google Shape;359;p80"/>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60" name="Google Shape;360;p8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Subtitle &amp; Content 3">
  <p:cSld name="2_Title, Subtitle &amp; Content 2_1">
    <p:bg>
      <p:bgPr>
        <a:blipFill>
          <a:blip r:embed="rId2">
            <a:alphaModFix/>
          </a:blip>
          <a:stretch>
            <a:fillRect/>
          </a:stretch>
        </a:blipFill>
        <a:effectLst/>
      </p:bgPr>
    </p:bg>
    <p:spTree>
      <p:nvGrpSpPr>
        <p:cNvPr id="1" name="Shape 361"/>
        <p:cNvGrpSpPr/>
        <p:nvPr/>
      </p:nvGrpSpPr>
      <p:grpSpPr>
        <a:xfrm>
          <a:off x="0" y="0"/>
          <a:ext cx="0" cy="0"/>
          <a:chOff x="0" y="0"/>
          <a:chExt cx="0" cy="0"/>
        </a:xfrm>
      </p:grpSpPr>
      <p:sp>
        <p:nvSpPr>
          <p:cNvPr id="362" name="Google Shape;362;p81"/>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63" name="Google Shape;363;p81"/>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64" name="Google Shape;364;p81"/>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65" name="Google Shape;365;p81"/>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amp; Content 2">
  <p:cSld name="2_Title, Subtitle &amp; Content 2_1">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9"/>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3" name="Google Shape;53;p9"/>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Title 1 Line &amp; Content 1">
  <p:cSld name="2_Title 1 Line &amp; Content">
    <p:bg>
      <p:bgPr>
        <a:blipFill>
          <a:blip r:embed="rId2">
            <a:alphaModFix/>
          </a:blip>
          <a:stretch>
            <a:fillRect/>
          </a:stretch>
        </a:blipFill>
        <a:effectLst/>
      </p:bgPr>
    </p:bg>
    <p:spTree>
      <p:nvGrpSpPr>
        <p:cNvPr id="1" name="Shape 366"/>
        <p:cNvGrpSpPr/>
        <p:nvPr/>
      </p:nvGrpSpPr>
      <p:grpSpPr>
        <a:xfrm>
          <a:off x="0" y="0"/>
          <a:ext cx="0" cy="0"/>
          <a:chOff x="0" y="0"/>
          <a:chExt cx="0" cy="0"/>
        </a:xfrm>
      </p:grpSpPr>
      <p:sp>
        <p:nvSpPr>
          <p:cNvPr id="367" name="Google Shape;367;p82"/>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68" name="Google Shape;368;p82"/>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69" name="Google Shape;369;p82"/>
          <p:cNvSpPr>
            <a:spLocks noGrp="1"/>
          </p:cNvSpPr>
          <p:nvPr>
            <p:ph type="pic" idx="2"/>
          </p:nvPr>
        </p:nvSpPr>
        <p:spPr>
          <a:xfrm>
            <a:off x="971551" y="1362456"/>
            <a:ext cx="10541100" cy="4648500"/>
          </a:xfrm>
          <a:prstGeom prst="rect">
            <a:avLst/>
          </a:prstGeom>
          <a:noFill/>
          <a:ln>
            <a:noFill/>
          </a:ln>
        </p:spPr>
      </p:sp>
      <p:sp>
        <p:nvSpPr>
          <p:cNvPr id="370" name="Google Shape;370;p82"/>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Title, Subtitle &amp; Content 1">
  <p:cSld name="2_Title, Subtitle &amp; Content 3">
    <p:bg>
      <p:bgPr>
        <a:blipFill>
          <a:blip r:embed="rId2">
            <a:alphaModFix/>
          </a:blip>
          <a:stretch>
            <a:fillRect/>
          </a:stretch>
        </a:blipFill>
        <a:effectLst/>
      </p:bgPr>
    </p:bg>
    <p:spTree>
      <p:nvGrpSpPr>
        <p:cNvPr id="1" name="Shape 371"/>
        <p:cNvGrpSpPr/>
        <p:nvPr/>
      </p:nvGrpSpPr>
      <p:grpSpPr>
        <a:xfrm>
          <a:off x="0" y="0"/>
          <a:ext cx="0" cy="0"/>
          <a:chOff x="0" y="0"/>
          <a:chExt cx="0" cy="0"/>
        </a:xfrm>
      </p:grpSpPr>
      <p:sp>
        <p:nvSpPr>
          <p:cNvPr id="372" name="Google Shape;372;p83"/>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73" name="Google Shape;373;p83"/>
          <p:cNvSpPr txBox="1">
            <a:spLocks noGrp="1"/>
          </p:cNvSpPr>
          <p:nvPr>
            <p:ph type="body" idx="1"/>
          </p:nvPr>
        </p:nvSpPr>
        <p:spPr>
          <a:xfrm>
            <a:off x="971551" y="1361191"/>
            <a:ext cx="51249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Font typeface="Arial"/>
              <a:buAutoNum type="arabicPeriod"/>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74" name="Google Shape;374;p8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75" name="Google Shape;375;p83"/>
          <p:cNvSpPr>
            <a:spLocks noGrp="1"/>
          </p:cNvSpPr>
          <p:nvPr>
            <p:ph type="pic" idx="2"/>
          </p:nvPr>
        </p:nvSpPr>
        <p:spPr>
          <a:xfrm>
            <a:off x="6096000" y="1361191"/>
            <a:ext cx="5416500" cy="4432500"/>
          </a:xfrm>
          <a:prstGeom prst="rect">
            <a:avLst/>
          </a:prstGeom>
          <a:no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6"/>
        <p:cNvGrpSpPr/>
        <p:nvPr/>
      </p:nvGrpSpPr>
      <p:grpSpPr>
        <a:xfrm>
          <a:off x="0" y="0"/>
          <a:ext cx="0" cy="0"/>
          <a:chOff x="0" y="0"/>
          <a:chExt cx="0" cy="0"/>
        </a:xfrm>
      </p:grpSpPr>
      <p:sp>
        <p:nvSpPr>
          <p:cNvPr id="377" name="Google Shape;377;p84"/>
          <p:cNvSpPr txBox="1">
            <a:spLocks noGrp="1"/>
          </p:cNvSpPr>
          <p:nvPr>
            <p:ph type="title"/>
          </p:nvPr>
        </p:nvSpPr>
        <p:spPr>
          <a:xfrm>
            <a:off x="609600" y="152400"/>
            <a:ext cx="10972800" cy="990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78" name="Google Shape;378;p84"/>
          <p:cNvSpPr txBox="1">
            <a:spLocks noGrp="1"/>
          </p:cNvSpPr>
          <p:nvPr>
            <p:ph type="body" idx="1"/>
          </p:nvPr>
        </p:nvSpPr>
        <p:spPr>
          <a:xfrm>
            <a:off x="609600" y="1219200"/>
            <a:ext cx="10972800" cy="4937700"/>
          </a:xfrm>
          <a:prstGeom prst="rect">
            <a:avLst/>
          </a:prstGeom>
          <a:noFill/>
          <a:ln>
            <a:noFill/>
          </a:ln>
        </p:spPr>
        <p:txBody>
          <a:bodyPr spcFirstLastPara="1" wrap="square" lIns="91425" tIns="45700" rIns="91425" bIns="45700" anchor="t" anchorCtr="0">
            <a:noAutofit/>
          </a:bodyPr>
          <a:lstStyle>
            <a:lvl1pPr marL="457200" lvl="0" indent="-311150" algn="l">
              <a:lnSpc>
                <a:spcPct val="90000"/>
              </a:lnSpc>
              <a:spcBef>
                <a:spcPts val="400"/>
              </a:spcBef>
              <a:spcAft>
                <a:spcPts val="0"/>
              </a:spcAft>
              <a:buSzPts val="1300"/>
              <a:buChar char="•"/>
              <a:defRPr/>
            </a:lvl1pPr>
            <a:lvl2pPr marL="914400" lvl="1" indent="-311150" algn="l">
              <a:lnSpc>
                <a:spcPct val="90000"/>
              </a:lnSpc>
              <a:spcBef>
                <a:spcPts val="400"/>
              </a:spcBef>
              <a:spcAft>
                <a:spcPts val="0"/>
              </a:spcAft>
              <a:buSzPts val="1300"/>
              <a:buChar char="•"/>
              <a:defRPr/>
            </a:lvl2pPr>
            <a:lvl3pPr marL="1371600" lvl="2" indent="-311150" algn="l">
              <a:lnSpc>
                <a:spcPct val="90000"/>
              </a:lnSpc>
              <a:spcBef>
                <a:spcPts val="400"/>
              </a:spcBef>
              <a:spcAft>
                <a:spcPts val="0"/>
              </a:spcAft>
              <a:buSzPts val="1300"/>
              <a:buChar char="•"/>
              <a:defRPr/>
            </a:lvl3pPr>
            <a:lvl4pPr marL="1828800" lvl="3" indent="-304800" algn="l">
              <a:lnSpc>
                <a:spcPct val="90000"/>
              </a:lnSpc>
              <a:spcBef>
                <a:spcPts val="300"/>
              </a:spcBef>
              <a:spcAft>
                <a:spcPts val="0"/>
              </a:spcAft>
              <a:buSzPts val="1200"/>
              <a:buChar char="•"/>
              <a:defRPr/>
            </a:lvl4pPr>
            <a:lvl5pPr marL="2286000" lvl="4" indent="-304800" algn="l">
              <a:lnSpc>
                <a:spcPct val="90000"/>
              </a:lnSpc>
              <a:spcBef>
                <a:spcPts val="300"/>
              </a:spcBef>
              <a:spcAft>
                <a:spcPts val="0"/>
              </a:spcAft>
              <a:buSzPts val="1200"/>
              <a:buChar char="•"/>
              <a:defRPr/>
            </a:lvl5pPr>
            <a:lvl6pPr marL="2743200" lvl="5" indent="-311150" algn="l">
              <a:lnSpc>
                <a:spcPct val="90000"/>
              </a:lnSpc>
              <a:spcBef>
                <a:spcPts val="300"/>
              </a:spcBef>
              <a:spcAft>
                <a:spcPts val="0"/>
              </a:spcAft>
              <a:buSzPts val="1300"/>
              <a:buChar char="•"/>
              <a:defRPr/>
            </a:lvl6pPr>
            <a:lvl7pPr marL="3200400" lvl="6" indent="-311150" algn="l">
              <a:lnSpc>
                <a:spcPct val="90000"/>
              </a:lnSpc>
              <a:spcBef>
                <a:spcPts val="300"/>
              </a:spcBef>
              <a:spcAft>
                <a:spcPts val="0"/>
              </a:spcAft>
              <a:buSzPts val="1300"/>
              <a:buChar char="•"/>
              <a:defRPr/>
            </a:lvl7pPr>
            <a:lvl8pPr marL="3657600" lvl="7" indent="-311150" algn="l">
              <a:lnSpc>
                <a:spcPct val="90000"/>
              </a:lnSpc>
              <a:spcBef>
                <a:spcPts val="300"/>
              </a:spcBef>
              <a:spcAft>
                <a:spcPts val="0"/>
              </a:spcAft>
              <a:buSzPts val="1300"/>
              <a:buChar char="•"/>
              <a:defRPr/>
            </a:lvl8pPr>
            <a:lvl9pPr marL="4114800" lvl="8" indent="-311150" algn="l">
              <a:lnSpc>
                <a:spcPct val="90000"/>
              </a:lnSpc>
              <a:spcBef>
                <a:spcPts val="300"/>
              </a:spcBef>
              <a:spcAft>
                <a:spcPts val="0"/>
              </a:spcAft>
              <a:buSzPts val="1300"/>
              <a:buChar char="•"/>
              <a:defRPr/>
            </a:lvl9pPr>
          </a:lstStyle>
          <a:p>
            <a:endParaRPr/>
          </a:p>
        </p:txBody>
      </p:sp>
      <p:sp>
        <p:nvSpPr>
          <p:cNvPr id="379" name="Google Shape;379;p84"/>
          <p:cNvSpPr txBox="1"/>
          <p:nvPr/>
        </p:nvSpPr>
        <p:spPr>
          <a:xfrm>
            <a:off x="1048091" y="6367048"/>
            <a:ext cx="3705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Gill Sans"/>
                <a:ea typeface="Gill Sans"/>
                <a:cs typeface="Gill Sans"/>
                <a:sym typeface="Gill Sans"/>
              </a:rPr>
              <a:t>‹#›</a:t>
            </a:fld>
            <a:endParaRPr sz="1200" b="0" i="0" u="none" strike="noStrike" cap="none">
              <a:solidFill>
                <a:srgbClr val="7F7F7F"/>
              </a:solidFill>
              <a:latin typeface="Gill Sans"/>
              <a:ea typeface="Gill Sans"/>
              <a:cs typeface="Gill Sans"/>
              <a:sym typeface="Gill Sans"/>
            </a:endParaRPr>
          </a:p>
        </p:txBody>
      </p:sp>
      <p:pic>
        <p:nvPicPr>
          <p:cNvPr id="380" name="Google Shape;380;p84" descr="HSCRC logo.png"/>
          <p:cNvPicPr preferRelativeResize="0"/>
          <p:nvPr/>
        </p:nvPicPr>
        <p:blipFill rotWithShape="1">
          <a:blip r:embed="rId2">
            <a:alphaModFix/>
          </a:blip>
          <a:srcRect/>
          <a:stretch/>
        </p:blipFill>
        <p:spPr>
          <a:xfrm>
            <a:off x="9330088" y="6117937"/>
            <a:ext cx="2455909" cy="740061"/>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ubtitle &amp; Content 4">
  <p:cSld name="2_Title, Subtitle &amp; Content_2">
    <p:bg>
      <p:bgPr>
        <a:blipFill>
          <a:blip r:embed="rId2">
            <a:alphaModFix/>
          </a:blip>
          <a:stretch>
            <a:fillRect/>
          </a:stretch>
        </a:blipFill>
        <a:effectLst/>
      </p:bgPr>
    </p:bg>
    <p:spTree>
      <p:nvGrpSpPr>
        <p:cNvPr id="1" name="Shape 381"/>
        <p:cNvGrpSpPr/>
        <p:nvPr/>
      </p:nvGrpSpPr>
      <p:grpSpPr>
        <a:xfrm>
          <a:off x="0" y="0"/>
          <a:ext cx="0" cy="0"/>
          <a:chOff x="0" y="0"/>
          <a:chExt cx="0" cy="0"/>
        </a:xfrm>
      </p:grpSpPr>
      <p:sp>
        <p:nvSpPr>
          <p:cNvPr id="382" name="Google Shape;382;p85"/>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83" name="Google Shape;383;p85"/>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84" name="Google Shape;384;p8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Subtitle &amp; Content 5">
  <p:cSld name="2_Title, Subtitle &amp; Content_3">
    <p:bg>
      <p:bgPr>
        <a:blipFill>
          <a:blip r:embed="rId2">
            <a:alphaModFix/>
          </a:blip>
          <a:stretch>
            <a:fillRect/>
          </a:stretch>
        </a:blipFill>
        <a:effectLst/>
      </p:bgPr>
    </p:bg>
    <p:spTree>
      <p:nvGrpSpPr>
        <p:cNvPr id="1" name="Shape 385"/>
        <p:cNvGrpSpPr/>
        <p:nvPr/>
      </p:nvGrpSpPr>
      <p:grpSpPr>
        <a:xfrm>
          <a:off x="0" y="0"/>
          <a:ext cx="0" cy="0"/>
          <a:chOff x="0" y="0"/>
          <a:chExt cx="0" cy="0"/>
        </a:xfrm>
      </p:grpSpPr>
      <p:sp>
        <p:nvSpPr>
          <p:cNvPr id="386" name="Google Shape;386;p86"/>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87" name="Google Shape;387;p86"/>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88" name="Google Shape;388;p86"/>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Subtitle &amp; Content 30">
  <p:cSld name="2_Title, Subtitle &amp; Content_6">
    <p:bg>
      <p:bgPr>
        <a:blipFill>
          <a:blip r:embed="rId2">
            <a:alphaModFix/>
          </a:blip>
          <a:stretch>
            <a:fillRect/>
          </a:stretch>
        </a:blipFill>
        <a:effectLst/>
      </p:bgPr>
    </p:bg>
    <p:spTree>
      <p:nvGrpSpPr>
        <p:cNvPr id="1" name="Shape 395"/>
        <p:cNvGrpSpPr/>
        <p:nvPr/>
      </p:nvGrpSpPr>
      <p:grpSpPr>
        <a:xfrm>
          <a:off x="0" y="0"/>
          <a:ext cx="0" cy="0"/>
          <a:chOff x="0" y="0"/>
          <a:chExt cx="0" cy="0"/>
        </a:xfrm>
      </p:grpSpPr>
      <p:sp>
        <p:nvSpPr>
          <p:cNvPr id="396" name="Google Shape;396;p88"/>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97" name="Google Shape;397;p88"/>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398"/>
        <p:cNvGrpSpPr/>
        <p:nvPr/>
      </p:nvGrpSpPr>
      <p:grpSpPr>
        <a:xfrm>
          <a:off x="0" y="0"/>
          <a:ext cx="0" cy="0"/>
          <a:chOff x="0" y="0"/>
          <a:chExt cx="0" cy="0"/>
        </a:xfrm>
      </p:grpSpPr>
      <p:sp>
        <p:nvSpPr>
          <p:cNvPr id="399" name="Google Shape;399;p89"/>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0" name="Google Shape;400;p89"/>
          <p:cNvSpPr txBox="1">
            <a:spLocks noGrp="1"/>
          </p:cNvSpPr>
          <p:nvPr>
            <p:ph type="body" idx="1"/>
          </p:nvPr>
        </p:nvSpPr>
        <p:spPr>
          <a:xfrm>
            <a:off x="971551" y="2394856"/>
            <a:ext cx="10515600" cy="3813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100"/>
              </a:spcBef>
              <a:spcAft>
                <a:spcPts val="0"/>
              </a:spcAft>
              <a:buClr>
                <a:srgbClr val="0066CC"/>
              </a:buClr>
              <a:buSzPts val="2400"/>
              <a:buNone/>
              <a:defRPr sz="24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01" name="Google Shape;401;p8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402"/>
        <p:cNvGrpSpPr/>
        <p:nvPr/>
      </p:nvGrpSpPr>
      <p:grpSpPr>
        <a:xfrm>
          <a:off x="0" y="0"/>
          <a:ext cx="0" cy="0"/>
          <a:chOff x="0" y="0"/>
          <a:chExt cx="0" cy="0"/>
        </a:xfrm>
      </p:grpSpPr>
      <p:sp>
        <p:nvSpPr>
          <p:cNvPr id="403" name="Google Shape;403;p90"/>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04" name="Google Shape;404;p90"/>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5" name="Google Shape;405;p90"/>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06" name="Google Shape;406;p90"/>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407"/>
        <p:cNvGrpSpPr/>
        <p:nvPr/>
      </p:nvGrpSpPr>
      <p:grpSpPr>
        <a:xfrm>
          <a:off x="0" y="0"/>
          <a:ext cx="0" cy="0"/>
          <a:chOff x="0" y="0"/>
          <a:chExt cx="0" cy="0"/>
        </a:xfrm>
      </p:grpSpPr>
      <p:sp>
        <p:nvSpPr>
          <p:cNvPr id="408" name="Google Shape;408;p91"/>
          <p:cNvSpPr txBox="1">
            <a:spLocks noGrp="1"/>
          </p:cNvSpPr>
          <p:nvPr>
            <p:ph type="ctrTitle"/>
          </p:nvPr>
        </p:nvSpPr>
        <p:spPr>
          <a:xfrm>
            <a:off x="1524000" y="3077521"/>
            <a:ext cx="9144000" cy="5064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9" name="Google Shape;409;p91"/>
          <p:cNvSpPr txBox="1">
            <a:spLocks noGrp="1"/>
          </p:cNvSpPr>
          <p:nvPr>
            <p:ph type="subTitle" idx="1"/>
          </p:nvPr>
        </p:nvSpPr>
        <p:spPr>
          <a:xfrm>
            <a:off x="1524000" y="3580595"/>
            <a:ext cx="9144000" cy="411300"/>
          </a:xfrm>
          <a:prstGeom prst="rect">
            <a:avLst/>
          </a:prstGeom>
          <a:noFill/>
          <a:ln>
            <a:noFill/>
          </a:ln>
        </p:spPr>
        <p:txBody>
          <a:bodyPr spcFirstLastPara="1" wrap="square" lIns="91425" tIns="45700" rIns="91425" bIns="45700" anchor="t" anchorCtr="0">
            <a:noAutofit/>
          </a:bodyPr>
          <a:lstStyle>
            <a:lvl1pPr lvl="0" algn="l">
              <a:lnSpc>
                <a:spcPct val="90000"/>
              </a:lnSpc>
              <a:spcBef>
                <a:spcPts val="1100"/>
              </a:spcBef>
              <a:spcAft>
                <a:spcPts val="0"/>
              </a:spcAft>
              <a:buClr>
                <a:schemeClr val="dk1"/>
              </a:buClr>
              <a:buSzPts val="2300"/>
              <a:buNone/>
              <a:defRPr sz="2300" b="0" i="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0" name="Google Shape;410;p91"/>
          <p:cNvSpPr txBox="1">
            <a:spLocks noGrp="1"/>
          </p:cNvSpPr>
          <p:nvPr>
            <p:ph type="body" idx="2"/>
          </p:nvPr>
        </p:nvSpPr>
        <p:spPr>
          <a:xfrm>
            <a:off x="2758699" y="4620043"/>
            <a:ext cx="7909200" cy="10797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100"/>
              </a:spcBef>
              <a:spcAft>
                <a:spcPts val="0"/>
              </a:spcAft>
              <a:buClr>
                <a:srgbClr val="0066CC"/>
              </a:buClr>
              <a:buSzPts val="1500"/>
              <a:buFont typeface="Arial"/>
              <a:buNone/>
              <a:defRPr sz="1500" b="0" i="0">
                <a:solidFill>
                  <a:srgbClr val="0066CC"/>
                </a:solidFill>
                <a:latin typeface="Arial"/>
                <a:ea typeface="Arial"/>
                <a:cs typeface="Arial"/>
                <a:sym typeface="Aria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11" name="Google Shape;411;p91"/>
          <p:cNvSpPr txBox="1">
            <a:spLocks noGrp="1"/>
          </p:cNvSpPr>
          <p:nvPr>
            <p:ph type="body" idx="3"/>
          </p:nvPr>
        </p:nvSpPr>
        <p:spPr>
          <a:xfrm>
            <a:off x="1107309" y="4015767"/>
            <a:ext cx="5483100" cy="411300"/>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100"/>
              </a:spcBef>
              <a:spcAft>
                <a:spcPts val="0"/>
              </a:spcAft>
              <a:buClr>
                <a:srgbClr val="0066CC"/>
              </a:buClr>
              <a:buSzPts val="2000"/>
              <a:buFont typeface="Arial"/>
              <a:buNone/>
              <a:defRPr sz="2000" b="0" i="0">
                <a:solidFill>
                  <a:srgbClr val="0066CC"/>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900"/>
              <a:buNone/>
              <a:defRPr sz="1900">
                <a:solidFill>
                  <a:srgbClr val="0066CC"/>
                </a:solidFill>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2">
    <p:bg>
      <p:bgPr>
        <a:blipFill>
          <a:blip r:embed="rId2">
            <a:alphaModFix/>
          </a:blip>
          <a:stretch>
            <a:fillRect/>
          </a:stretch>
        </a:blipFill>
        <a:effectLst/>
      </p:bgPr>
    </p:bg>
    <p:spTree>
      <p:nvGrpSpPr>
        <p:cNvPr id="1" name="Shape 412"/>
        <p:cNvGrpSpPr/>
        <p:nvPr/>
      </p:nvGrpSpPr>
      <p:grpSpPr>
        <a:xfrm>
          <a:off x="0" y="0"/>
          <a:ext cx="0" cy="0"/>
          <a:chOff x="0" y="0"/>
          <a:chExt cx="0" cy="0"/>
        </a:xfrm>
      </p:grpSpPr>
      <p:sp>
        <p:nvSpPr>
          <p:cNvPr id="413" name="Google Shape;413;p92"/>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14" name="Google Shape;414;p92"/>
          <p:cNvSpPr txBox="1">
            <a:spLocks noGrp="1"/>
          </p:cNvSpPr>
          <p:nvPr>
            <p:ph type="body" idx="1"/>
          </p:nvPr>
        </p:nvSpPr>
        <p:spPr>
          <a:xfrm>
            <a:off x="971551" y="1361191"/>
            <a:ext cx="51249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228600" algn="l">
              <a:lnSpc>
                <a:spcPct val="114000"/>
              </a:lnSpc>
              <a:spcBef>
                <a:spcPts val="500"/>
              </a:spcBef>
              <a:spcAft>
                <a:spcPts val="0"/>
              </a:spcAft>
              <a:buClr>
                <a:srgbClr val="0066CC"/>
              </a:buClr>
              <a:buSzPts val="1900"/>
              <a:buNone/>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15" name="Google Shape;415;p92"/>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16" name="Google Shape;416;p92"/>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17" name="Google Shape;417;p92"/>
          <p:cNvSpPr txBox="1">
            <a:spLocks noGrp="1"/>
          </p:cNvSpPr>
          <p:nvPr>
            <p:ph type="body" idx="3"/>
          </p:nvPr>
        </p:nvSpPr>
        <p:spPr>
          <a:xfrm>
            <a:off x="6313169" y="1361191"/>
            <a:ext cx="51249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amp; Content 3">
  <p:cSld name="2_Title, Subtitle &amp; Content 2_2">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rtl="0">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6" name="Google Shape;56;p10"/>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1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1_Title 1 Line &amp; Content">
  <p:cSld name="1_Title 1 Line &amp; Content">
    <p:bg>
      <p:bgPr>
        <a:blipFill>
          <a:blip r:embed="rId2">
            <a:alphaModFix/>
          </a:blip>
          <a:stretch>
            <a:fillRect/>
          </a:stretch>
        </a:blipFill>
        <a:effectLst/>
      </p:bgPr>
    </p:bg>
    <p:spTree>
      <p:nvGrpSpPr>
        <p:cNvPr id="1" name="Shape 418"/>
        <p:cNvGrpSpPr/>
        <p:nvPr/>
      </p:nvGrpSpPr>
      <p:grpSpPr>
        <a:xfrm>
          <a:off x="0" y="0"/>
          <a:ext cx="0" cy="0"/>
          <a:chOff x="0" y="0"/>
          <a:chExt cx="0" cy="0"/>
        </a:xfrm>
      </p:grpSpPr>
      <p:sp>
        <p:nvSpPr>
          <p:cNvPr id="419" name="Google Shape;419;p93"/>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20" name="Google Shape;420;p9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21" name="Google Shape;421;p93"/>
          <p:cNvSpPr>
            <a:spLocks noGrp="1"/>
          </p:cNvSpPr>
          <p:nvPr>
            <p:ph type="pic" idx="2"/>
          </p:nvPr>
        </p:nvSpPr>
        <p:spPr>
          <a:xfrm>
            <a:off x="971551" y="1362456"/>
            <a:ext cx="10541100" cy="4648500"/>
          </a:xfrm>
          <a:prstGeom prst="rect">
            <a:avLst/>
          </a:prstGeom>
          <a:noFill/>
          <a:ln>
            <a:noFill/>
          </a:ln>
        </p:spPr>
      </p:sp>
      <p:sp>
        <p:nvSpPr>
          <p:cNvPr id="422" name="Google Shape;422;p93"/>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3"/>
        <p:cNvGrpSpPr/>
        <p:nvPr/>
      </p:nvGrpSpPr>
      <p:grpSpPr>
        <a:xfrm>
          <a:off x="0" y="0"/>
          <a:ext cx="0" cy="0"/>
          <a:chOff x="0" y="0"/>
          <a:chExt cx="0" cy="0"/>
        </a:xfrm>
      </p:grpSpPr>
      <p:sp>
        <p:nvSpPr>
          <p:cNvPr id="424" name="Google Shape;424;p9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25" name="Google Shape;425;p9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
        <p:nvSpPr>
          <p:cNvPr id="426" name="Google Shape;426;p9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
        <p:nvSpPr>
          <p:cNvPr id="427" name="Google Shape;427;p9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28" name="Google Shape;428;p9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29" name="Google Shape;429;p9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ubtitle &amp; Content 1">
  <p:cSld name="Title, Subtitle &amp; Content">
    <p:bg>
      <p:bgPr>
        <a:blipFill>
          <a:blip r:embed="rId2">
            <a:alphaModFix/>
          </a:blip>
          <a:stretch>
            <a:fillRect/>
          </a:stretch>
        </a:blipFill>
        <a:effectLst/>
      </p:bgPr>
    </p:bg>
    <p:spTree>
      <p:nvGrpSpPr>
        <p:cNvPr id="1" name="Shape 430"/>
        <p:cNvGrpSpPr/>
        <p:nvPr/>
      </p:nvGrpSpPr>
      <p:grpSpPr>
        <a:xfrm>
          <a:off x="0" y="0"/>
          <a:ext cx="0" cy="0"/>
          <a:chOff x="0" y="0"/>
          <a:chExt cx="0" cy="0"/>
        </a:xfrm>
      </p:grpSpPr>
      <p:sp>
        <p:nvSpPr>
          <p:cNvPr id="431" name="Google Shape;431;p95"/>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32" name="Google Shape;432;p95"/>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33" name="Google Shape;433;p95"/>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Subtitle &amp; Content 2">
  <p:cSld name="2_Title, Subtitle &amp; Content 2_1">
    <p:bg>
      <p:bgPr>
        <a:blipFill>
          <a:blip r:embed="rId2">
            <a:alphaModFix/>
          </a:blip>
          <a:stretch>
            <a:fillRect/>
          </a:stretch>
        </a:blipFill>
        <a:effectLst/>
      </p:bgPr>
    </p:bg>
    <p:spTree>
      <p:nvGrpSpPr>
        <p:cNvPr id="1" name="Shape 434"/>
        <p:cNvGrpSpPr/>
        <p:nvPr/>
      </p:nvGrpSpPr>
      <p:grpSpPr>
        <a:xfrm>
          <a:off x="0" y="0"/>
          <a:ext cx="0" cy="0"/>
          <a:chOff x="0" y="0"/>
          <a:chExt cx="0" cy="0"/>
        </a:xfrm>
      </p:grpSpPr>
      <p:sp>
        <p:nvSpPr>
          <p:cNvPr id="435" name="Google Shape;435;p96"/>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36" name="Google Shape;436;p96"/>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Subtitle &amp; Content 3">
  <p:cSld name="2_Title, Subtitle &amp; Content 2_2">
    <p:bg>
      <p:bgPr>
        <a:blipFill>
          <a:blip r:embed="rId2">
            <a:alphaModFix/>
          </a:blip>
          <a:stretch>
            <a:fillRect/>
          </a:stretch>
        </a:blipFill>
        <a:effectLst/>
      </p:bgPr>
    </p:bg>
    <p:spTree>
      <p:nvGrpSpPr>
        <p:cNvPr id="1" name="Shape 437"/>
        <p:cNvGrpSpPr/>
        <p:nvPr/>
      </p:nvGrpSpPr>
      <p:grpSpPr>
        <a:xfrm>
          <a:off x="0" y="0"/>
          <a:ext cx="0" cy="0"/>
          <a:chOff x="0" y="0"/>
          <a:chExt cx="0" cy="0"/>
        </a:xfrm>
      </p:grpSpPr>
      <p:sp>
        <p:nvSpPr>
          <p:cNvPr id="438" name="Google Shape;438;p97"/>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39" name="Google Shape;439;p97"/>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40" name="Google Shape;440;p9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Subtitle &amp; Content 4">
  <p:cSld name="2_Title, Subtitle &amp; Content 2_3">
    <p:bg>
      <p:bgPr>
        <a:blipFill>
          <a:blip r:embed="rId2">
            <a:alphaModFix/>
          </a:blip>
          <a:stretch>
            <a:fillRect/>
          </a:stretch>
        </a:blipFill>
        <a:effectLst/>
      </p:bgPr>
    </p:bg>
    <p:spTree>
      <p:nvGrpSpPr>
        <p:cNvPr id="1" name="Shape 441"/>
        <p:cNvGrpSpPr/>
        <p:nvPr/>
      </p:nvGrpSpPr>
      <p:grpSpPr>
        <a:xfrm>
          <a:off x="0" y="0"/>
          <a:ext cx="0" cy="0"/>
          <a:chOff x="0" y="0"/>
          <a:chExt cx="0" cy="0"/>
        </a:xfrm>
      </p:grpSpPr>
      <p:sp>
        <p:nvSpPr>
          <p:cNvPr id="442" name="Google Shape;442;p98"/>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43" name="Google Shape;443;p98"/>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44" name="Google Shape;444;p9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Subtitle &amp; Content 5">
  <p:cSld name="2_Title, Subtitle &amp; Content 2_4">
    <p:bg>
      <p:bgPr>
        <a:blipFill>
          <a:blip r:embed="rId2">
            <a:alphaModFix/>
          </a:blip>
          <a:stretch>
            <a:fillRect/>
          </a:stretch>
        </a:blipFill>
        <a:effectLst/>
      </p:bgPr>
    </p:bg>
    <p:spTree>
      <p:nvGrpSpPr>
        <p:cNvPr id="1" name="Shape 445"/>
        <p:cNvGrpSpPr/>
        <p:nvPr/>
      </p:nvGrpSpPr>
      <p:grpSpPr>
        <a:xfrm>
          <a:off x="0" y="0"/>
          <a:ext cx="0" cy="0"/>
          <a:chOff x="0" y="0"/>
          <a:chExt cx="0" cy="0"/>
        </a:xfrm>
      </p:grpSpPr>
      <p:sp>
        <p:nvSpPr>
          <p:cNvPr id="446" name="Google Shape;446;p99"/>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47" name="Google Shape;447;p9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48" name="Google Shape;448;p9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ubtitle &amp; Content 6">
  <p:cSld name="2_Title, Subtitle &amp; Content 2_5">
    <p:bg>
      <p:bgPr>
        <a:blipFill>
          <a:blip r:embed="rId2">
            <a:alphaModFix/>
          </a:blip>
          <a:stretch>
            <a:fillRect/>
          </a:stretch>
        </a:blipFill>
        <a:effectLst/>
      </p:bgPr>
    </p:bg>
    <p:spTree>
      <p:nvGrpSpPr>
        <p:cNvPr id="1" name="Shape 449"/>
        <p:cNvGrpSpPr/>
        <p:nvPr/>
      </p:nvGrpSpPr>
      <p:grpSpPr>
        <a:xfrm>
          <a:off x="0" y="0"/>
          <a:ext cx="0" cy="0"/>
          <a:chOff x="0" y="0"/>
          <a:chExt cx="0" cy="0"/>
        </a:xfrm>
      </p:grpSpPr>
      <p:sp>
        <p:nvSpPr>
          <p:cNvPr id="450" name="Google Shape;450;p100"/>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51" name="Google Shape;451;p100"/>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52" name="Google Shape;452;p10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Subtitle &amp; Content 7">
  <p:cSld name="2_Title, Subtitle &amp; Content 2_6">
    <p:bg>
      <p:bgPr>
        <a:blipFill>
          <a:blip r:embed="rId2">
            <a:alphaModFix/>
          </a:blip>
          <a:stretch>
            <a:fillRect/>
          </a:stretch>
        </a:blipFill>
        <a:effectLst/>
      </p:bgPr>
    </p:bg>
    <p:spTree>
      <p:nvGrpSpPr>
        <p:cNvPr id="1" name="Shape 453"/>
        <p:cNvGrpSpPr/>
        <p:nvPr/>
      </p:nvGrpSpPr>
      <p:grpSpPr>
        <a:xfrm>
          <a:off x="0" y="0"/>
          <a:ext cx="0" cy="0"/>
          <a:chOff x="0" y="0"/>
          <a:chExt cx="0" cy="0"/>
        </a:xfrm>
      </p:grpSpPr>
      <p:sp>
        <p:nvSpPr>
          <p:cNvPr id="454" name="Google Shape;454;p101"/>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55" name="Google Shape;455;p101"/>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56" name="Google Shape;456;p10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Subtitle &amp; Content 8">
  <p:cSld name="2_Title, Subtitle &amp; Content 2_7">
    <p:bg>
      <p:bgPr>
        <a:blipFill>
          <a:blip r:embed="rId2">
            <a:alphaModFix/>
          </a:blip>
          <a:stretch>
            <a:fillRect/>
          </a:stretch>
        </a:blipFill>
        <a:effectLst/>
      </p:bgPr>
    </p:bg>
    <p:spTree>
      <p:nvGrpSpPr>
        <p:cNvPr id="1" name="Shape 457"/>
        <p:cNvGrpSpPr/>
        <p:nvPr/>
      </p:nvGrpSpPr>
      <p:grpSpPr>
        <a:xfrm>
          <a:off x="0" y="0"/>
          <a:ext cx="0" cy="0"/>
          <a:chOff x="0" y="0"/>
          <a:chExt cx="0" cy="0"/>
        </a:xfrm>
      </p:grpSpPr>
      <p:sp>
        <p:nvSpPr>
          <p:cNvPr id="458" name="Google Shape;458;p102"/>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59" name="Google Shape;459;p102"/>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0" name="Google Shape;460;p10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heme" Target="../theme/theme2.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9" Type="http://schemas.openxmlformats.org/officeDocument/2006/relationships/slideLayout" Target="../slideLayouts/slideLayout123.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42" Type="http://schemas.openxmlformats.org/officeDocument/2006/relationships/slideLayout" Target="../slideLayouts/slideLayout126.xml"/><Relationship Id="rId47" Type="http://schemas.openxmlformats.org/officeDocument/2006/relationships/slideLayout" Target="../slideLayouts/slideLayout131.xml"/><Relationship Id="rId50" Type="http://schemas.openxmlformats.org/officeDocument/2006/relationships/slideLayout" Target="../slideLayouts/slideLayout134.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9" Type="http://schemas.openxmlformats.org/officeDocument/2006/relationships/slideLayout" Target="../slideLayouts/slideLayout113.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40" Type="http://schemas.openxmlformats.org/officeDocument/2006/relationships/slideLayout" Target="../slideLayouts/slideLayout124.xml"/><Relationship Id="rId45" Type="http://schemas.openxmlformats.org/officeDocument/2006/relationships/slideLayout" Target="../slideLayouts/slideLayout129.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49" Type="http://schemas.openxmlformats.org/officeDocument/2006/relationships/slideLayout" Target="../slideLayouts/slideLayout133.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4" Type="http://schemas.openxmlformats.org/officeDocument/2006/relationships/slideLayout" Target="../slideLayouts/slideLayout128.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43" Type="http://schemas.openxmlformats.org/officeDocument/2006/relationships/slideLayout" Target="../slideLayouts/slideLayout127.xml"/><Relationship Id="rId48" Type="http://schemas.openxmlformats.org/officeDocument/2006/relationships/slideLayout" Target="../slideLayouts/slideLayout132.xml"/><Relationship Id="rId8" Type="http://schemas.openxmlformats.org/officeDocument/2006/relationships/slideLayout" Target="../slideLayouts/slideLayout92.xml"/><Relationship Id="rId51" Type="http://schemas.openxmlformats.org/officeDocument/2006/relationships/theme" Target="../theme/theme3.xml"/><Relationship Id="rId3" Type="http://schemas.openxmlformats.org/officeDocument/2006/relationships/slideLayout" Target="../slideLayouts/slideLayout87.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 Id="rId46" Type="http://schemas.openxmlformats.org/officeDocument/2006/relationships/slideLayout" Target="../slideLayouts/slideLayout130.xml"/><Relationship Id="rId20" Type="http://schemas.openxmlformats.org/officeDocument/2006/relationships/slideLayout" Target="../slideLayouts/slideLayout104.xml"/><Relationship Id="rId41" Type="http://schemas.openxmlformats.org/officeDocument/2006/relationships/slideLayout" Target="../slideLayouts/slideLayout125.xml"/><Relationship Id="rId1" Type="http://schemas.openxmlformats.org/officeDocument/2006/relationships/slideLayout" Target="../slideLayouts/slideLayout85.xml"/><Relationship Id="rId6" Type="http://schemas.openxmlformats.org/officeDocument/2006/relationships/slideLayout" Target="../slideLayouts/slideLayout9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heme" Target="../theme/theme4.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slideLayout" Target="../slideLayouts/slideLayout172.xml"/><Relationship Id="rId39" Type="http://schemas.openxmlformats.org/officeDocument/2006/relationships/slideLayout" Target="../slideLayouts/slideLayout185.xml"/><Relationship Id="rId21" Type="http://schemas.openxmlformats.org/officeDocument/2006/relationships/slideLayout" Target="../slideLayouts/slideLayout167.xml"/><Relationship Id="rId34" Type="http://schemas.openxmlformats.org/officeDocument/2006/relationships/slideLayout" Target="../slideLayouts/slideLayout180.xml"/><Relationship Id="rId42" Type="http://schemas.openxmlformats.org/officeDocument/2006/relationships/slideLayout" Target="../slideLayouts/slideLayout188.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29" Type="http://schemas.openxmlformats.org/officeDocument/2006/relationships/slideLayout" Target="../slideLayouts/slideLayout175.xml"/><Relationship Id="rId41" Type="http://schemas.openxmlformats.org/officeDocument/2006/relationships/slideLayout" Target="../slideLayouts/slideLayout187.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32" Type="http://schemas.openxmlformats.org/officeDocument/2006/relationships/slideLayout" Target="../slideLayouts/slideLayout178.xml"/><Relationship Id="rId37" Type="http://schemas.openxmlformats.org/officeDocument/2006/relationships/slideLayout" Target="../slideLayouts/slideLayout183.xml"/><Relationship Id="rId40" Type="http://schemas.openxmlformats.org/officeDocument/2006/relationships/slideLayout" Target="../slideLayouts/slideLayout186.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slideLayout" Target="../slideLayouts/slideLayout174.xml"/><Relationship Id="rId36" Type="http://schemas.openxmlformats.org/officeDocument/2006/relationships/slideLayout" Target="../slideLayouts/slideLayout182.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31" Type="http://schemas.openxmlformats.org/officeDocument/2006/relationships/slideLayout" Target="../slideLayouts/slideLayout177.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slideLayout" Target="../slideLayouts/slideLayout173.xml"/><Relationship Id="rId30" Type="http://schemas.openxmlformats.org/officeDocument/2006/relationships/slideLayout" Target="../slideLayouts/slideLayout176.xml"/><Relationship Id="rId35" Type="http://schemas.openxmlformats.org/officeDocument/2006/relationships/slideLayout" Target="../slideLayouts/slideLayout181.xml"/><Relationship Id="rId43" Type="http://schemas.openxmlformats.org/officeDocument/2006/relationships/theme" Target="../theme/theme5.xml"/><Relationship Id="rId8" Type="http://schemas.openxmlformats.org/officeDocument/2006/relationships/slideLayout" Target="../slideLayouts/slideLayout154.xml"/><Relationship Id="rId3" Type="http://schemas.openxmlformats.org/officeDocument/2006/relationships/slideLayout" Target="../slideLayouts/slideLayout149.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33" Type="http://schemas.openxmlformats.org/officeDocument/2006/relationships/slideLayout" Target="../slideLayouts/slideLayout179.xml"/><Relationship Id="rId38"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08" name="Google Shape;308;p7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09" name="Google Shape;309;p7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500"/>
              <a:buFont typeface="Arial"/>
              <a:buNone/>
              <a:defRPr sz="1200" b="0" i="0" u="none" strike="noStrike" cap="none">
                <a:solidFill>
                  <a:srgbClr val="888EB0"/>
                </a:solidFill>
                <a:latin typeface="Arial"/>
                <a:ea typeface="Arial"/>
                <a:cs typeface="Arial"/>
                <a:sym typeface="Arial"/>
              </a:defRPr>
            </a:lvl1pPr>
            <a:lvl2pPr marR="0" lvl="1"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310" name="Google Shape;310;p7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500"/>
              <a:buFont typeface="Arial"/>
              <a:buNone/>
              <a:defRPr sz="1200" b="0" i="0" u="none" strike="noStrike" cap="none">
                <a:solidFill>
                  <a:srgbClr val="888EB0"/>
                </a:solidFill>
                <a:latin typeface="Arial"/>
                <a:ea typeface="Arial"/>
                <a:cs typeface="Arial"/>
                <a:sym typeface="Arial"/>
              </a:defRPr>
            </a:lvl1pPr>
            <a:lvl2pPr marR="0" lvl="1"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311" name="Google Shape;311;p7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9"/>
        <p:cNvGrpSpPr/>
        <p:nvPr/>
      </p:nvGrpSpPr>
      <p:grpSpPr>
        <a:xfrm>
          <a:off x="0" y="0"/>
          <a:ext cx="0" cy="0"/>
          <a:chOff x="0" y="0"/>
          <a:chExt cx="0" cy="0"/>
        </a:xfrm>
      </p:grpSpPr>
      <p:sp>
        <p:nvSpPr>
          <p:cNvPr id="390" name="Google Shape;390;p8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91" name="Google Shape;391;p8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92" name="Google Shape;392;p8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500"/>
              <a:buFont typeface="Arial"/>
              <a:buNone/>
              <a:defRPr sz="1200" b="0" i="0" u="none" strike="noStrike" cap="none">
                <a:solidFill>
                  <a:srgbClr val="888EB0"/>
                </a:solidFill>
                <a:latin typeface="Arial"/>
                <a:ea typeface="Arial"/>
                <a:cs typeface="Arial"/>
                <a:sym typeface="Arial"/>
              </a:defRPr>
            </a:lvl1pPr>
            <a:lvl2pPr marR="0" lvl="1"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393" name="Google Shape;393;p8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500"/>
              <a:buFont typeface="Arial"/>
              <a:buNone/>
              <a:defRPr sz="1200" b="0" i="0" u="none" strike="noStrike" cap="none">
                <a:solidFill>
                  <a:srgbClr val="888EB0"/>
                </a:solidFill>
                <a:latin typeface="Arial"/>
                <a:ea typeface="Arial"/>
                <a:cs typeface="Arial"/>
                <a:sym typeface="Arial"/>
              </a:defRPr>
            </a:lvl1pPr>
            <a:lvl2pPr marR="0" lvl="1"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394" name="Google Shape;394;p8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764" r:id="rId33"/>
    <p:sldLayoutId id="2147483765" r:id="rId34"/>
    <p:sldLayoutId id="2147483766" r:id="rId35"/>
    <p:sldLayoutId id="2147483767" r:id="rId36"/>
    <p:sldLayoutId id="2147483768" r:id="rId37"/>
    <p:sldLayoutId id="2147483769" r:id="rId38"/>
    <p:sldLayoutId id="2147483770" r:id="rId39"/>
    <p:sldLayoutId id="2147483771" r:id="rId40"/>
    <p:sldLayoutId id="2147483772" r:id="rId41"/>
    <p:sldLayoutId id="2147483773" r:id="rId42"/>
    <p:sldLayoutId id="2147483774" r:id="rId43"/>
    <p:sldLayoutId id="2147483775" r:id="rId44"/>
    <p:sldLayoutId id="2147483776" r:id="rId45"/>
    <p:sldLayoutId id="2147483777" r:id="rId46"/>
    <p:sldLayoutId id="2147483778" r:id="rId47"/>
    <p:sldLayoutId id="2147483779" r:id="rId48"/>
    <p:sldLayoutId id="2147483780" r:id="rId49"/>
    <p:sldLayoutId id="2147483781" r:id="rId5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01"/>
        <p:cNvGrpSpPr/>
        <p:nvPr/>
      </p:nvGrpSpPr>
      <p:grpSpPr>
        <a:xfrm>
          <a:off x="0" y="0"/>
          <a:ext cx="0" cy="0"/>
          <a:chOff x="0" y="0"/>
          <a:chExt cx="0" cy="0"/>
        </a:xfrm>
      </p:grpSpPr>
      <p:sp>
        <p:nvSpPr>
          <p:cNvPr id="602" name="Google Shape;602;p13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603" name="Google Shape;603;p13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604" name="Google Shape;604;p13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1"/>
        <p:cNvGrpSpPr/>
        <p:nvPr/>
      </p:nvGrpSpPr>
      <p:grpSpPr>
        <a:xfrm>
          <a:off x="0" y="0"/>
          <a:ext cx="0" cy="0"/>
          <a:chOff x="0" y="0"/>
          <a:chExt cx="0" cy="0"/>
        </a:xfrm>
      </p:grpSpPr>
      <p:sp>
        <p:nvSpPr>
          <p:cNvPr id="652" name="Google Shape;652;p1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653" name="Google Shape;653;p15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654" name="Google Shape;654;p15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500"/>
              <a:buFont typeface="Arial"/>
              <a:buNone/>
              <a:defRPr sz="1200" b="0" i="0" u="none" strike="noStrike" cap="none">
                <a:solidFill>
                  <a:srgbClr val="888EB0"/>
                </a:solidFill>
                <a:latin typeface="Arial"/>
                <a:ea typeface="Arial"/>
                <a:cs typeface="Arial"/>
                <a:sym typeface="Arial"/>
              </a:defRPr>
            </a:lvl1pPr>
            <a:lvl2pPr marR="0" lvl="1"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655" name="Google Shape;655;p15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500"/>
              <a:buFont typeface="Arial"/>
              <a:buNone/>
              <a:defRPr sz="1200" b="0" i="0" u="none" strike="noStrike" cap="none">
                <a:solidFill>
                  <a:srgbClr val="888EB0"/>
                </a:solidFill>
                <a:latin typeface="Arial"/>
                <a:ea typeface="Arial"/>
                <a:cs typeface="Arial"/>
                <a:sym typeface="Arial"/>
              </a:defRPr>
            </a:lvl1pPr>
            <a:lvl2pPr marR="0" lvl="1"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656" name="Google Shape;656;p15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829" r:id="rId36"/>
    <p:sldLayoutId id="2147483830" r:id="rId37"/>
    <p:sldLayoutId id="2147483831" r:id="rId38"/>
    <p:sldLayoutId id="2147483832" r:id="rId39"/>
    <p:sldLayoutId id="2147483833" r:id="rId40"/>
    <p:sldLayoutId id="2147483834" r:id="rId41"/>
    <p:sldLayoutId id="2147483835" r:id="rId4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5.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0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0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3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6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6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6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7.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48.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8" Type="http://schemas.openxmlformats.org/officeDocument/2006/relationships/hyperlink" Target="https://ecqi.healthit.gov/ecqm/eh/2024/cms0334v5" TargetMode="External"/><Relationship Id="rId13" Type="http://schemas.openxmlformats.org/officeDocument/2006/relationships/hyperlink" Target="https://ecqi.healthit.gov/ecqm/eh/2024/cms0819v2" TargetMode="External"/><Relationship Id="rId18" Type="http://schemas.openxmlformats.org/officeDocument/2006/relationships/hyperlink" Target="https://ecqi.healthit.gov/ecqm/eh/2024/cms0506v6" TargetMode="External"/><Relationship Id="rId3" Type="http://schemas.openxmlformats.org/officeDocument/2006/relationships/hyperlink" Target="https://ecqi.healthit.gov/eh-cah?qt-tabs_eh=1&amp;globalyearfilter=2024&amp;global_measure_group=3716&amp;order=title&amp;sort=asc" TargetMode="External"/><Relationship Id="rId7" Type="http://schemas.openxmlformats.org/officeDocument/2006/relationships/hyperlink" Target="https://ecqi.healthit.gov/ecqm/eh/2024/cms0072v12" TargetMode="External"/><Relationship Id="rId12" Type="http://schemas.openxmlformats.org/officeDocument/2006/relationships/hyperlink" Target="https://ecqi.healthit.gov/ecqm/eh/2025/cms0832v2" TargetMode="External"/><Relationship Id="rId17" Type="http://schemas.openxmlformats.org/officeDocument/2006/relationships/hyperlink" Target="https://ecqi.healthit.gov/ecqm/eh/2024/cms0190v12" TargetMode="External"/><Relationship Id="rId2" Type="http://schemas.openxmlformats.org/officeDocument/2006/relationships/notesSlide" Target="../notesSlides/notesSlide51.xml"/><Relationship Id="rId16" Type="http://schemas.openxmlformats.org/officeDocument/2006/relationships/hyperlink" Target="https://ecqi.healthit.gov/ecqm/eh/2024/cms0816v3" TargetMode="External"/><Relationship Id="rId20" Type="http://schemas.openxmlformats.org/officeDocument/2006/relationships/hyperlink" Target="https://ecqi.healthit.gov/ecqm/eh/2024/cms0108v12" TargetMode="External"/><Relationship Id="rId1" Type="http://schemas.openxmlformats.org/officeDocument/2006/relationships/slideLayout" Target="../slideLayouts/slideLayout148.xml"/><Relationship Id="rId6" Type="http://schemas.openxmlformats.org/officeDocument/2006/relationships/hyperlink" Target="https://ecqi.healthit.gov/ecqm/eh/2024/cms0071v13" TargetMode="External"/><Relationship Id="rId11" Type="http://schemas.openxmlformats.org/officeDocument/2006/relationships/hyperlink" Target="https://ecqi.healthit.gov/ecqm/eh/2024/cms0986v2" TargetMode="External"/><Relationship Id="rId5" Type="http://schemas.openxmlformats.org/officeDocument/2006/relationships/hyperlink" Target="https://ecqi.healthit.gov/eh-cah?qt-tabs_eh=1&amp;globalyearfilter=2024&amp;global_measure_group=3716&amp;order=field_cms_id&amp;sort=asc" TargetMode="External"/><Relationship Id="rId15" Type="http://schemas.openxmlformats.org/officeDocument/2006/relationships/hyperlink" Target="https://ecqi.healthit.gov/ecqm/eh/2024/cms0871v3" TargetMode="External"/><Relationship Id="rId10" Type="http://schemas.openxmlformats.org/officeDocument/2006/relationships/hyperlink" Target="https://ecqi.healthit.gov/ecqm/eh/2025/cms1074v2" TargetMode="External"/><Relationship Id="rId19" Type="http://schemas.openxmlformats.org/officeDocument/2006/relationships/hyperlink" Target="https://ecqi.healthit.gov/ecqm/eh/2024/cms1028v2" TargetMode="External"/><Relationship Id="rId4" Type="http://schemas.openxmlformats.org/officeDocument/2006/relationships/hyperlink" Target="https://ecqi.healthit.gov/eh-cah?qt-tabs_eh=1&amp;globalyearfilter=2024&amp;global_measure_group=3716&amp;order=field_short_name&amp;sort=asc" TargetMode="External"/><Relationship Id="rId9" Type="http://schemas.openxmlformats.org/officeDocument/2006/relationships/hyperlink" Target="https://ecqi.healthit.gov/ecqm/eh/2024/cms0104v12" TargetMode="External"/><Relationship Id="rId14" Type="http://schemas.openxmlformats.org/officeDocument/2006/relationships/hyperlink" Target="https://ecqi.healthit.gov/ecqm/eh/2025/cms0826v2"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148.xml"/><Relationship Id="rId5" Type="http://schemas.openxmlformats.org/officeDocument/2006/relationships/image" Target="../media/image34.png"/><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6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194"/>
          <p:cNvSpPr txBox="1">
            <a:spLocks noGrp="1"/>
          </p:cNvSpPr>
          <p:nvPr>
            <p:ph type="ctrTitle"/>
          </p:nvPr>
        </p:nvSpPr>
        <p:spPr>
          <a:xfrm>
            <a:off x="1534886" y="3077521"/>
            <a:ext cx="9144000" cy="506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900"/>
              <a:buFont typeface="Arial"/>
              <a:buNone/>
            </a:pPr>
            <a:r>
              <a:rPr lang="en-US" sz="2880"/>
              <a:t>Performance Measurement Workgroup</a:t>
            </a:r>
            <a:endParaRPr sz="2880"/>
          </a:p>
        </p:txBody>
      </p:sp>
      <p:sp>
        <p:nvSpPr>
          <p:cNvPr id="844" name="Google Shape;844;p194"/>
          <p:cNvSpPr txBox="1">
            <a:spLocks noGrp="1"/>
          </p:cNvSpPr>
          <p:nvPr>
            <p:ph type="subTitle" idx="1"/>
          </p:nvPr>
        </p:nvSpPr>
        <p:spPr>
          <a:xfrm>
            <a:off x="1534886" y="3580595"/>
            <a:ext cx="9144000" cy="41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r>
              <a:rPr lang="en-US"/>
              <a:t>May 21, 2025</a:t>
            </a:r>
            <a:endParaRPr/>
          </a:p>
        </p:txBody>
      </p:sp>
      <p:sp>
        <p:nvSpPr>
          <p:cNvPr id="845" name="Google Shape;845;p194"/>
          <p:cNvSpPr txBox="1">
            <a:spLocks noGrp="1"/>
          </p:cNvSpPr>
          <p:nvPr>
            <p:ph type="body" idx="2"/>
          </p:nvPr>
        </p:nvSpPr>
        <p:spPr>
          <a:xfrm>
            <a:off x="2141348" y="4345167"/>
            <a:ext cx="7909200" cy="10794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0066CC"/>
              </a:buClr>
              <a:buSzPts val="1400"/>
              <a:buFont typeface="Arial"/>
              <a:buNone/>
            </a:pPr>
            <a:r>
              <a:rPr lang="en-US" sz="1600"/>
              <a:t>HSCRC Quality Team</a:t>
            </a:r>
            <a:endParaRPr sz="1600"/>
          </a:p>
          <a:p>
            <a:pPr marL="0" lvl="0" indent="0" algn="r" rtl="0">
              <a:lnSpc>
                <a:spcPct val="90000"/>
              </a:lnSpc>
              <a:spcBef>
                <a:spcPts val="0"/>
              </a:spcBef>
              <a:spcAft>
                <a:spcPts val="0"/>
              </a:spcAft>
              <a:buClr>
                <a:srgbClr val="0066CC"/>
              </a:buClr>
              <a:buSzPts val="1400"/>
              <a:buFont typeface="Arial"/>
              <a:buNone/>
            </a:pP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203"/>
          <p:cNvSpPr txBox="1">
            <a:spLocks noGrp="1"/>
          </p:cNvSpPr>
          <p:nvPr>
            <p:ph type="title"/>
          </p:nvPr>
        </p:nvSpPr>
        <p:spPr>
          <a:xfrm>
            <a:off x="972127" y="347852"/>
            <a:ext cx="10515600" cy="60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Current Test:  MD TCOC Hospital-Wide All-Cause Readmissions</a:t>
            </a:r>
            <a:endParaRPr/>
          </a:p>
        </p:txBody>
      </p:sp>
      <p:pic>
        <p:nvPicPr>
          <p:cNvPr id="909" name="Google Shape;909;p203"/>
          <p:cNvPicPr preferRelativeResize="0"/>
          <p:nvPr/>
        </p:nvPicPr>
        <p:blipFill>
          <a:blip r:embed="rId3">
            <a:alphaModFix/>
          </a:blip>
          <a:stretch>
            <a:fillRect/>
          </a:stretch>
        </p:blipFill>
        <p:spPr>
          <a:xfrm>
            <a:off x="1946867" y="1302650"/>
            <a:ext cx="7097799" cy="425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204"/>
          <p:cNvSpPr txBox="1">
            <a:spLocks noGrp="1"/>
          </p:cNvSpPr>
          <p:nvPr>
            <p:ph type="title"/>
          </p:nvPr>
        </p:nvSpPr>
        <p:spPr>
          <a:xfrm>
            <a:off x="921900" y="339333"/>
            <a:ext cx="10812000" cy="60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RRIP Case-Mix Adjusted Readmission Rates</a:t>
            </a:r>
            <a:endParaRPr/>
          </a:p>
        </p:txBody>
      </p:sp>
      <p:pic>
        <p:nvPicPr>
          <p:cNvPr id="915" name="Google Shape;915;p204"/>
          <p:cNvPicPr preferRelativeResize="0"/>
          <p:nvPr/>
        </p:nvPicPr>
        <p:blipFill>
          <a:blip r:embed="rId3">
            <a:alphaModFix/>
          </a:blip>
          <a:stretch>
            <a:fillRect/>
          </a:stretch>
        </p:blipFill>
        <p:spPr>
          <a:xfrm>
            <a:off x="717167" y="944533"/>
            <a:ext cx="10107003" cy="51620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205"/>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3200"/>
              <a:buNone/>
            </a:pPr>
            <a:r>
              <a:rPr lang="en-US"/>
              <a:t>			Potentially Preventable Complications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206"/>
          <p:cNvSpPr txBox="1">
            <a:spLocks noGrp="1"/>
          </p:cNvSpPr>
          <p:nvPr>
            <p:ph type="body" idx="1"/>
          </p:nvPr>
        </p:nvSpPr>
        <p:spPr>
          <a:xfrm>
            <a:off x="737267" y="1282967"/>
            <a:ext cx="10515600" cy="4432800"/>
          </a:xfrm>
          <a:prstGeom prst="rect">
            <a:avLst/>
          </a:prstGeom>
          <a:noFill/>
          <a:ln>
            <a:noFill/>
          </a:ln>
        </p:spPr>
        <p:txBody>
          <a:bodyPr spcFirstLastPara="1" wrap="square" lIns="91425" tIns="45700" rIns="91425" bIns="45700" anchor="t" anchorCtr="0">
            <a:noAutofit/>
          </a:bodyPr>
          <a:lstStyle/>
          <a:p>
            <a:pPr marL="609600" lvl="0" indent="-431800" algn="l" rtl="0">
              <a:lnSpc>
                <a:spcPct val="100000"/>
              </a:lnSpc>
              <a:spcBef>
                <a:spcPts val="1300"/>
              </a:spcBef>
              <a:spcAft>
                <a:spcPts val="0"/>
              </a:spcAft>
              <a:buClr>
                <a:srgbClr val="0070C0"/>
              </a:buClr>
              <a:buSzPts val="2000"/>
              <a:buChar char="•"/>
            </a:pPr>
            <a:r>
              <a:rPr lang="en-US">
                <a:solidFill>
                  <a:srgbClr val="0070C0"/>
                </a:solidFill>
              </a:rPr>
              <a:t>PPCs are complications that are acquired during a hospital stay that </a:t>
            </a:r>
            <a:r>
              <a:rPr lang="en-US" u="sng">
                <a:solidFill>
                  <a:srgbClr val="0070C0"/>
                </a:solidFill>
              </a:rPr>
              <a:t>were not</a:t>
            </a:r>
            <a:r>
              <a:rPr lang="en-US">
                <a:solidFill>
                  <a:srgbClr val="0070C0"/>
                </a:solidFill>
              </a:rPr>
              <a:t> present on admission</a:t>
            </a:r>
            <a:endParaRPr>
              <a:solidFill>
                <a:srgbClr val="0070C0"/>
              </a:solidFill>
            </a:endParaRPr>
          </a:p>
          <a:p>
            <a:pPr marL="1219200" lvl="1" indent="-425450" algn="l" rtl="0">
              <a:lnSpc>
                <a:spcPct val="100000"/>
              </a:lnSpc>
              <a:spcBef>
                <a:spcPts val="1300"/>
              </a:spcBef>
              <a:spcAft>
                <a:spcPts val="0"/>
              </a:spcAft>
              <a:buClr>
                <a:srgbClr val="0070C0"/>
              </a:buClr>
              <a:buSzPts val="1900"/>
              <a:buChar char="•"/>
            </a:pPr>
            <a:r>
              <a:rPr lang="en-US">
                <a:solidFill>
                  <a:srgbClr val="0070C0"/>
                </a:solidFill>
              </a:rPr>
              <a:t>Based on a classification system developed by Solventum, previously Solventum Health Information System (Solventum)</a:t>
            </a:r>
            <a:endParaRPr>
              <a:solidFill>
                <a:srgbClr val="0070C0"/>
              </a:solidFill>
            </a:endParaRPr>
          </a:p>
          <a:p>
            <a:pPr marL="609600" lvl="0" indent="-431800" algn="l" rtl="0">
              <a:lnSpc>
                <a:spcPct val="100000"/>
              </a:lnSpc>
              <a:spcBef>
                <a:spcPts val="1300"/>
              </a:spcBef>
              <a:spcAft>
                <a:spcPts val="0"/>
              </a:spcAft>
              <a:buClr>
                <a:srgbClr val="0070C0"/>
              </a:buClr>
              <a:buSzPts val="2000"/>
              <a:buChar char="•"/>
            </a:pPr>
            <a:r>
              <a:rPr lang="en-US">
                <a:solidFill>
                  <a:srgbClr val="0070C0"/>
                </a:solidFill>
              </a:rPr>
              <a:t>Under the TCOC Model, Maryland cannot exceed the CY 2018 PPC rates for complications included in the MHAC payment program to maintain improvements made under the All-Payer Model.</a:t>
            </a:r>
            <a:endParaRPr>
              <a:solidFill>
                <a:srgbClr val="0070C0"/>
              </a:solidFill>
            </a:endParaRPr>
          </a:p>
          <a:p>
            <a:pPr marL="0" lvl="0" indent="0" algn="l" rtl="0">
              <a:lnSpc>
                <a:spcPct val="100000"/>
              </a:lnSpc>
              <a:spcBef>
                <a:spcPts val="1300"/>
              </a:spcBef>
              <a:spcAft>
                <a:spcPts val="0"/>
              </a:spcAft>
              <a:buNone/>
            </a:pPr>
            <a:endParaRPr>
              <a:solidFill>
                <a:srgbClr val="0070C0"/>
              </a:solidFill>
            </a:endParaRPr>
          </a:p>
          <a:p>
            <a:pPr marL="0" lvl="0" indent="0" algn="l" rtl="0">
              <a:lnSpc>
                <a:spcPct val="100000"/>
              </a:lnSpc>
              <a:spcBef>
                <a:spcPts val="1300"/>
              </a:spcBef>
              <a:spcAft>
                <a:spcPts val="0"/>
              </a:spcAft>
              <a:buNone/>
            </a:pPr>
            <a:endParaRPr>
              <a:solidFill>
                <a:srgbClr val="0070C0"/>
              </a:solidFill>
            </a:endParaRPr>
          </a:p>
          <a:p>
            <a:pPr marL="0" lvl="0" indent="0" algn="l" rtl="0">
              <a:lnSpc>
                <a:spcPct val="100000"/>
              </a:lnSpc>
              <a:spcBef>
                <a:spcPts val="1300"/>
              </a:spcBef>
              <a:spcAft>
                <a:spcPts val="0"/>
              </a:spcAft>
              <a:buSzPts val="2000"/>
              <a:buNone/>
            </a:pPr>
            <a:endParaRPr sz="2000">
              <a:solidFill>
                <a:srgbClr val="0070C0"/>
              </a:solidFill>
            </a:endParaRPr>
          </a:p>
          <a:p>
            <a:pPr marL="0" lvl="0" indent="0" algn="l" rtl="0">
              <a:lnSpc>
                <a:spcPct val="100000"/>
              </a:lnSpc>
              <a:spcBef>
                <a:spcPts val="1300"/>
              </a:spcBef>
              <a:spcAft>
                <a:spcPts val="1300"/>
              </a:spcAft>
              <a:buSzPts val="2000"/>
              <a:buNone/>
            </a:pPr>
            <a:endParaRPr sz="2300">
              <a:solidFill>
                <a:srgbClr val="0070C0"/>
              </a:solidFill>
            </a:endParaRPr>
          </a:p>
        </p:txBody>
      </p:sp>
      <p:sp>
        <p:nvSpPr>
          <p:cNvPr id="927" name="Google Shape;927;p206"/>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13</a:t>
            </a:fld>
            <a:endParaRPr/>
          </a:p>
        </p:txBody>
      </p:sp>
      <p:sp>
        <p:nvSpPr>
          <p:cNvPr id="928" name="Google Shape;928;p206"/>
          <p:cNvSpPr txBox="1">
            <a:spLocks noGrp="1"/>
          </p:cNvSpPr>
          <p:nvPr>
            <p:ph type="title"/>
          </p:nvPr>
        </p:nvSpPr>
        <p:spPr>
          <a:xfrm>
            <a:off x="929527" y="347852"/>
            <a:ext cx="10515600" cy="101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3500"/>
              <a:t>Potentially Preventable Complications (PPCs)</a:t>
            </a:r>
            <a:endParaRPr sz="350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207"/>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TCOC Complication Target Achieved for CY2024</a:t>
            </a:r>
            <a:endParaRPr/>
          </a:p>
        </p:txBody>
      </p:sp>
      <p:sp>
        <p:nvSpPr>
          <p:cNvPr id="934" name="Google Shape;934;p207"/>
          <p:cNvSpPr txBox="1"/>
          <p:nvPr/>
        </p:nvSpPr>
        <p:spPr>
          <a:xfrm>
            <a:off x="9195500" y="3084500"/>
            <a:ext cx="2240700" cy="418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pic>
        <p:nvPicPr>
          <p:cNvPr id="935" name="Google Shape;935;p207"/>
          <p:cNvPicPr preferRelativeResize="0"/>
          <p:nvPr/>
        </p:nvPicPr>
        <p:blipFill>
          <a:blip r:embed="rId3">
            <a:alphaModFix/>
          </a:blip>
          <a:stretch>
            <a:fillRect/>
          </a:stretch>
        </p:blipFill>
        <p:spPr>
          <a:xfrm>
            <a:off x="642067" y="1009552"/>
            <a:ext cx="8136963" cy="5498547"/>
          </a:xfrm>
          <a:prstGeom prst="rect">
            <a:avLst/>
          </a:prstGeom>
          <a:noFill/>
          <a:ln>
            <a:noFill/>
          </a:ln>
        </p:spPr>
      </p:pic>
      <p:pic>
        <p:nvPicPr>
          <p:cNvPr id="936" name="Google Shape;936;p207"/>
          <p:cNvPicPr preferRelativeResize="0"/>
          <p:nvPr/>
        </p:nvPicPr>
        <p:blipFill rotWithShape="1">
          <a:blip r:embed="rId4">
            <a:alphaModFix/>
          </a:blip>
          <a:srcRect l="2286"/>
          <a:stretch/>
        </p:blipFill>
        <p:spPr>
          <a:xfrm>
            <a:off x="3540867" y="3785167"/>
            <a:ext cx="3664001" cy="1312933"/>
          </a:xfrm>
          <a:prstGeom prst="rect">
            <a:avLst/>
          </a:prstGeom>
          <a:noFill/>
          <a:ln>
            <a:noFill/>
          </a:ln>
        </p:spPr>
      </p:pic>
      <p:pic>
        <p:nvPicPr>
          <p:cNvPr id="937" name="Google Shape;937;p207"/>
          <p:cNvPicPr preferRelativeResize="0"/>
          <p:nvPr/>
        </p:nvPicPr>
        <p:blipFill>
          <a:blip r:embed="rId5">
            <a:alphaModFix/>
          </a:blip>
          <a:stretch>
            <a:fillRect/>
          </a:stretch>
        </p:blipFill>
        <p:spPr>
          <a:xfrm>
            <a:off x="8861869" y="1024500"/>
            <a:ext cx="2908065" cy="48090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208"/>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3200"/>
              <a:buNone/>
            </a:pPr>
            <a:r>
              <a:rPr lang="en-US"/>
              <a:t>SIHIS Measure: TFU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209"/>
          <p:cNvSpPr txBox="1">
            <a:spLocks noGrp="1"/>
          </p:cNvSpPr>
          <p:nvPr>
            <p:ph type="title"/>
          </p:nvPr>
        </p:nvSpPr>
        <p:spPr>
          <a:xfrm>
            <a:off x="943160" y="374352"/>
            <a:ext cx="10515600" cy="101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Medicare FFS Timely Follow Up (TFU) </a:t>
            </a:r>
            <a:endParaRPr/>
          </a:p>
        </p:txBody>
      </p:sp>
      <p:sp>
        <p:nvSpPr>
          <p:cNvPr id="948" name="Google Shape;948;p209"/>
          <p:cNvSpPr txBox="1">
            <a:spLocks noGrp="1"/>
          </p:cNvSpPr>
          <p:nvPr>
            <p:ph type="body" idx="1"/>
          </p:nvPr>
        </p:nvSpPr>
        <p:spPr>
          <a:xfrm>
            <a:off x="155100" y="987700"/>
            <a:ext cx="6622500" cy="43056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a:t>The TFU measure assesses the percentage of ED visits, observation stays, and inpatient admissions for one of six chronic conditions in which a follow-up was received within the time frame recommended by clinical practice:</a:t>
            </a:r>
            <a:endParaRPr/>
          </a:p>
          <a:p>
            <a:pPr marL="1219200" lvl="1" indent="-425450" algn="l" rtl="0">
              <a:spcBef>
                <a:spcPts val="500"/>
              </a:spcBef>
              <a:spcAft>
                <a:spcPts val="0"/>
              </a:spcAft>
              <a:buSzPts val="1900"/>
              <a:buChar char="○"/>
            </a:pPr>
            <a:r>
              <a:rPr lang="en-US"/>
              <a:t>Hypertension (follow-up within 7 days)</a:t>
            </a:r>
            <a:endParaRPr/>
          </a:p>
          <a:p>
            <a:pPr marL="1219200" lvl="1" indent="-425450" algn="l" rtl="0">
              <a:spcBef>
                <a:spcPts val="0"/>
              </a:spcBef>
              <a:spcAft>
                <a:spcPts val="0"/>
              </a:spcAft>
              <a:buSzPts val="1900"/>
              <a:buChar char="○"/>
            </a:pPr>
            <a:r>
              <a:rPr lang="en-US"/>
              <a:t>Asthma (follow-up within 14 days)</a:t>
            </a:r>
            <a:endParaRPr/>
          </a:p>
          <a:p>
            <a:pPr marL="1219200" lvl="1" indent="-425450" algn="l" rtl="0">
              <a:spcBef>
                <a:spcPts val="0"/>
              </a:spcBef>
              <a:spcAft>
                <a:spcPts val="0"/>
              </a:spcAft>
              <a:buSzPts val="1900"/>
              <a:buChar char="○"/>
            </a:pPr>
            <a:r>
              <a:rPr lang="en-US"/>
              <a:t>Congestive Heart failure (CHF)(follow-up within 14 days)</a:t>
            </a:r>
            <a:endParaRPr/>
          </a:p>
          <a:p>
            <a:pPr marL="1219200" lvl="1" indent="-425450" algn="l" rtl="0">
              <a:spcBef>
                <a:spcPts val="0"/>
              </a:spcBef>
              <a:spcAft>
                <a:spcPts val="0"/>
              </a:spcAft>
              <a:buSzPts val="1900"/>
              <a:buChar char="○"/>
            </a:pPr>
            <a:r>
              <a:rPr lang="en-US"/>
              <a:t>Coronary artery disease (CAD)(follow-up within 14 days)</a:t>
            </a:r>
            <a:endParaRPr/>
          </a:p>
          <a:p>
            <a:pPr marL="1219200" lvl="1" indent="-425450" algn="l" rtl="0">
              <a:spcBef>
                <a:spcPts val="0"/>
              </a:spcBef>
              <a:spcAft>
                <a:spcPts val="0"/>
              </a:spcAft>
              <a:buSzPts val="1900"/>
              <a:buChar char="○"/>
            </a:pPr>
            <a:r>
              <a:rPr lang="en-US"/>
              <a:t>Chronic obstructive pulmonary disease (COPD) (follow-up within 30 days)</a:t>
            </a:r>
            <a:endParaRPr/>
          </a:p>
          <a:p>
            <a:pPr marL="1219200" lvl="1" indent="-425450" algn="l" rtl="0">
              <a:spcBef>
                <a:spcPts val="0"/>
              </a:spcBef>
              <a:spcAft>
                <a:spcPts val="0"/>
              </a:spcAft>
              <a:buSzPts val="1900"/>
              <a:buChar char="○"/>
            </a:pPr>
            <a:r>
              <a:rPr lang="en-US"/>
              <a:t>Diabetes (follow-up within 30 days)</a:t>
            </a:r>
            <a:endParaRPr sz="2100"/>
          </a:p>
          <a:p>
            <a:pPr marL="0" lvl="0" indent="0" algn="l" rtl="0">
              <a:spcBef>
                <a:spcPts val="1100"/>
              </a:spcBef>
              <a:spcAft>
                <a:spcPts val="0"/>
              </a:spcAft>
              <a:buNone/>
            </a:pPr>
            <a:endParaRPr/>
          </a:p>
        </p:txBody>
      </p:sp>
      <p:graphicFrame>
        <p:nvGraphicFramePr>
          <p:cNvPr id="949" name="Google Shape;949;p209"/>
          <p:cNvGraphicFramePr/>
          <p:nvPr/>
        </p:nvGraphicFramePr>
        <p:xfrm>
          <a:off x="7083233" y="1420133"/>
          <a:ext cx="3000000" cy="3000000"/>
        </p:xfrm>
        <a:graphic>
          <a:graphicData uri="http://schemas.openxmlformats.org/drawingml/2006/table">
            <a:tbl>
              <a:tblPr>
                <a:noFill/>
                <a:tableStyleId>{ED687747-D33D-4770-95C4-80F3A56AF641}</a:tableStyleId>
              </a:tblPr>
              <a:tblGrid>
                <a:gridCol w="1817825">
                  <a:extLst>
                    <a:ext uri="{9D8B030D-6E8A-4147-A177-3AD203B41FA5}">
                      <a16:colId xmlns:a16="http://schemas.microsoft.com/office/drawing/2014/main" val="20000"/>
                    </a:ext>
                  </a:extLst>
                </a:gridCol>
                <a:gridCol w="315747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endParaRPr sz="1900">
                        <a:solidFill>
                          <a:srgbClr val="FFFFFF"/>
                        </a:solidFill>
                      </a:endParaRPr>
                    </a:p>
                  </a:txBody>
                  <a:tcPr marL="121900" marR="121900" marT="121900" marB="1219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3889"/>
                    </a:solidFill>
                  </a:tcPr>
                </a:tc>
                <a:tc>
                  <a:txBody>
                    <a:bodyPr/>
                    <a:lstStyle/>
                    <a:p>
                      <a:pPr marL="0" lvl="0" indent="0" algn="ctr" rtl="0">
                        <a:spcBef>
                          <a:spcPts val="0"/>
                        </a:spcBef>
                        <a:spcAft>
                          <a:spcPts val="0"/>
                        </a:spcAft>
                        <a:buNone/>
                      </a:pPr>
                      <a:r>
                        <a:rPr lang="en-US" sz="1900" u="sng">
                          <a:solidFill>
                            <a:srgbClr val="FFFFFF"/>
                          </a:solidFill>
                        </a:rPr>
                        <a:t>SIHIS Target</a:t>
                      </a:r>
                      <a:endParaRPr sz="1900" u="sng">
                        <a:solidFill>
                          <a:srgbClr val="FFFFFF"/>
                        </a:solidFill>
                      </a:endParaRPr>
                    </a:p>
                  </a:txBody>
                  <a:tcPr marL="121900" marR="121900" marT="121900" marB="1219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3889"/>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900">
                          <a:solidFill>
                            <a:srgbClr val="FFFFFF"/>
                          </a:solidFill>
                        </a:rPr>
                        <a:t>2018 Baseline</a:t>
                      </a:r>
                      <a:endParaRPr sz="1900">
                        <a:solidFill>
                          <a:srgbClr val="FFFFFF"/>
                        </a:solidFill>
                      </a:endParaRPr>
                    </a:p>
                  </a:txBody>
                  <a:tcPr marL="121900" marR="121900" marT="121900" marB="1219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3889"/>
                    </a:solidFill>
                  </a:tcPr>
                </a:tc>
                <a:tc>
                  <a:txBody>
                    <a:bodyPr/>
                    <a:lstStyle/>
                    <a:p>
                      <a:pPr marL="0" lvl="0" indent="0" algn="l" rtl="0">
                        <a:spcBef>
                          <a:spcPts val="0"/>
                        </a:spcBef>
                        <a:spcAft>
                          <a:spcPts val="0"/>
                        </a:spcAft>
                        <a:buNone/>
                      </a:pPr>
                      <a:r>
                        <a:rPr lang="en-US" sz="1900">
                          <a:solidFill>
                            <a:srgbClr val="FFFFFF"/>
                          </a:solidFill>
                        </a:rPr>
                        <a:t>70.85%</a:t>
                      </a:r>
                      <a:endParaRPr sz="1900">
                        <a:solidFill>
                          <a:srgbClr val="FFFFFF"/>
                        </a:solidFill>
                      </a:endParaRPr>
                    </a:p>
                  </a:txBody>
                  <a:tcPr marL="121900" marR="121900" marT="121900" marB="1219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3889"/>
                    </a:solidFill>
                  </a:tcPr>
                </a:tc>
                <a:extLst>
                  <a:ext uri="{0D108BD9-81ED-4DB2-BD59-A6C34878D82A}">
                    <a16:rowId xmlns:a16="http://schemas.microsoft.com/office/drawing/2014/main" val="10001"/>
                  </a:ext>
                </a:extLst>
              </a:tr>
              <a:tr h="320825">
                <a:tc>
                  <a:txBody>
                    <a:bodyPr/>
                    <a:lstStyle/>
                    <a:p>
                      <a:pPr marL="0" lvl="0" indent="0" algn="l" rtl="0">
                        <a:spcBef>
                          <a:spcPts val="0"/>
                        </a:spcBef>
                        <a:spcAft>
                          <a:spcPts val="0"/>
                        </a:spcAft>
                        <a:buNone/>
                      </a:pPr>
                      <a:r>
                        <a:rPr lang="en-US" sz="1900">
                          <a:solidFill>
                            <a:srgbClr val="FFFFFF"/>
                          </a:solidFill>
                        </a:rPr>
                        <a:t>2021 Year 3 Milestone</a:t>
                      </a:r>
                      <a:endParaRPr sz="1900">
                        <a:solidFill>
                          <a:srgbClr val="FFFFFF"/>
                        </a:solidFill>
                      </a:endParaRPr>
                    </a:p>
                  </a:txBody>
                  <a:tcPr marL="121900" marR="121900" marT="121900" marB="1219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3889"/>
                    </a:solidFill>
                  </a:tcPr>
                </a:tc>
                <a:tc>
                  <a:txBody>
                    <a:bodyPr/>
                    <a:lstStyle/>
                    <a:p>
                      <a:pPr marL="0" lvl="0" indent="0" algn="l" rtl="0">
                        <a:spcBef>
                          <a:spcPts val="0"/>
                        </a:spcBef>
                        <a:spcAft>
                          <a:spcPts val="0"/>
                        </a:spcAft>
                        <a:buNone/>
                      </a:pPr>
                      <a:r>
                        <a:rPr lang="en-US" sz="1900">
                          <a:solidFill>
                            <a:srgbClr val="FFFFFF"/>
                          </a:solidFill>
                        </a:rPr>
                        <a:t>72.38% </a:t>
                      </a:r>
                      <a:endParaRPr sz="1900">
                        <a:solidFill>
                          <a:srgbClr val="FFFFFF"/>
                        </a:solidFill>
                      </a:endParaRPr>
                    </a:p>
                    <a:p>
                      <a:pPr marL="0" lvl="0" indent="0" algn="l" rtl="0">
                        <a:spcBef>
                          <a:spcPts val="0"/>
                        </a:spcBef>
                        <a:spcAft>
                          <a:spcPts val="0"/>
                        </a:spcAft>
                        <a:buNone/>
                      </a:pPr>
                      <a:r>
                        <a:rPr lang="en-US" sz="1900">
                          <a:solidFill>
                            <a:srgbClr val="FFFFFF"/>
                          </a:solidFill>
                        </a:rPr>
                        <a:t>2.16 percent improvement</a:t>
                      </a:r>
                      <a:endParaRPr sz="1900">
                        <a:solidFill>
                          <a:srgbClr val="FFFFFF"/>
                        </a:solidFill>
                      </a:endParaRPr>
                    </a:p>
                  </a:txBody>
                  <a:tcPr marL="121900" marR="121900" marT="121900" marB="1219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3889"/>
                    </a:solidFill>
                  </a:tcPr>
                </a:tc>
                <a:extLst>
                  <a:ext uri="{0D108BD9-81ED-4DB2-BD59-A6C34878D82A}">
                    <a16:rowId xmlns:a16="http://schemas.microsoft.com/office/drawing/2014/main" val="10002"/>
                  </a:ext>
                </a:extLst>
              </a:tr>
              <a:tr h="320825">
                <a:tc>
                  <a:txBody>
                    <a:bodyPr/>
                    <a:lstStyle/>
                    <a:p>
                      <a:pPr marL="0" lvl="0" indent="0" algn="l" rtl="0">
                        <a:spcBef>
                          <a:spcPts val="0"/>
                        </a:spcBef>
                        <a:spcAft>
                          <a:spcPts val="0"/>
                        </a:spcAft>
                        <a:buNone/>
                      </a:pPr>
                      <a:r>
                        <a:rPr lang="en-US" sz="1900">
                          <a:solidFill>
                            <a:srgbClr val="FFFFFF"/>
                          </a:solidFill>
                        </a:rPr>
                        <a:t>2023 Year 5 Milestone</a:t>
                      </a:r>
                      <a:endParaRPr sz="1900">
                        <a:solidFill>
                          <a:srgbClr val="FFFFFF"/>
                        </a:solidFill>
                      </a:endParaRPr>
                    </a:p>
                  </a:txBody>
                  <a:tcPr marL="121900" marR="121900" marT="121900" marB="1219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3889"/>
                    </a:solidFill>
                  </a:tcPr>
                </a:tc>
                <a:tc>
                  <a:txBody>
                    <a:bodyPr/>
                    <a:lstStyle/>
                    <a:p>
                      <a:pPr marL="0" lvl="0" indent="0" algn="l" rtl="0">
                        <a:spcBef>
                          <a:spcPts val="0"/>
                        </a:spcBef>
                        <a:spcAft>
                          <a:spcPts val="0"/>
                        </a:spcAft>
                        <a:buNone/>
                      </a:pPr>
                      <a:r>
                        <a:rPr lang="en-US" sz="1900">
                          <a:solidFill>
                            <a:srgbClr val="FFFFFF"/>
                          </a:solidFill>
                        </a:rPr>
                        <a:t>73.42%</a:t>
                      </a:r>
                      <a:endParaRPr sz="1900">
                        <a:solidFill>
                          <a:srgbClr val="FFFFFF"/>
                        </a:solidFill>
                      </a:endParaRPr>
                    </a:p>
                    <a:p>
                      <a:pPr marL="0" lvl="0" indent="0" algn="l" rtl="0">
                        <a:spcBef>
                          <a:spcPts val="0"/>
                        </a:spcBef>
                        <a:spcAft>
                          <a:spcPts val="0"/>
                        </a:spcAft>
                        <a:buNone/>
                      </a:pPr>
                      <a:r>
                        <a:rPr lang="en-US" sz="1900">
                          <a:solidFill>
                            <a:srgbClr val="FFFFFF"/>
                          </a:solidFill>
                        </a:rPr>
                        <a:t>3.62 percent improvement</a:t>
                      </a:r>
                      <a:endParaRPr sz="1900">
                        <a:solidFill>
                          <a:srgbClr val="FFFFFF"/>
                        </a:solidFill>
                      </a:endParaRPr>
                    </a:p>
                  </a:txBody>
                  <a:tcPr marL="121900" marR="121900" marT="121900" marB="1219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3889"/>
                    </a:solidFill>
                  </a:tcPr>
                </a:tc>
                <a:extLst>
                  <a:ext uri="{0D108BD9-81ED-4DB2-BD59-A6C34878D82A}">
                    <a16:rowId xmlns:a16="http://schemas.microsoft.com/office/drawing/2014/main" val="10003"/>
                  </a:ext>
                </a:extLst>
              </a:tr>
              <a:tr h="320825">
                <a:tc>
                  <a:txBody>
                    <a:bodyPr/>
                    <a:lstStyle/>
                    <a:p>
                      <a:pPr marL="0" lvl="0" indent="0" algn="l" rtl="0">
                        <a:spcBef>
                          <a:spcPts val="0"/>
                        </a:spcBef>
                        <a:spcAft>
                          <a:spcPts val="0"/>
                        </a:spcAft>
                        <a:buNone/>
                      </a:pPr>
                      <a:r>
                        <a:rPr lang="en-US" sz="1900">
                          <a:solidFill>
                            <a:srgbClr val="FFFFFF"/>
                          </a:solidFill>
                        </a:rPr>
                        <a:t>2026 Year 8 Final Target</a:t>
                      </a:r>
                      <a:endParaRPr sz="1900">
                        <a:solidFill>
                          <a:srgbClr val="FFFFFF"/>
                        </a:solidFill>
                      </a:endParaRPr>
                    </a:p>
                  </a:txBody>
                  <a:tcPr marL="121900" marR="121900" marT="121900" marB="1219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3889"/>
                    </a:solidFill>
                  </a:tcPr>
                </a:tc>
                <a:tc>
                  <a:txBody>
                    <a:bodyPr/>
                    <a:lstStyle/>
                    <a:p>
                      <a:pPr marL="0" lvl="0" indent="0" algn="l" rtl="0">
                        <a:spcBef>
                          <a:spcPts val="0"/>
                        </a:spcBef>
                        <a:spcAft>
                          <a:spcPts val="0"/>
                        </a:spcAft>
                        <a:buNone/>
                      </a:pPr>
                      <a:r>
                        <a:rPr lang="en-US" sz="1900">
                          <a:solidFill>
                            <a:srgbClr val="FFFFFF"/>
                          </a:solidFill>
                        </a:rPr>
                        <a:t>75% or 0.50% better than national rate</a:t>
                      </a:r>
                      <a:endParaRPr sz="1900">
                        <a:solidFill>
                          <a:srgbClr val="FFFFFF"/>
                        </a:solidFill>
                      </a:endParaRPr>
                    </a:p>
                    <a:p>
                      <a:pPr marL="0" lvl="0" indent="0" algn="l" rtl="0">
                        <a:spcBef>
                          <a:spcPts val="0"/>
                        </a:spcBef>
                        <a:spcAft>
                          <a:spcPts val="0"/>
                        </a:spcAft>
                        <a:buNone/>
                      </a:pPr>
                      <a:r>
                        <a:rPr lang="en-US" sz="1900">
                          <a:solidFill>
                            <a:srgbClr val="FFFFFF"/>
                          </a:solidFill>
                        </a:rPr>
                        <a:t>5.86 percent improvement </a:t>
                      </a:r>
                      <a:endParaRPr sz="1900">
                        <a:solidFill>
                          <a:srgbClr val="FFFFFF"/>
                        </a:solidFill>
                      </a:endParaRPr>
                    </a:p>
                  </a:txBody>
                  <a:tcPr marL="121900" marR="121900" marT="121900" marB="1219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3889"/>
                    </a:solidFill>
                  </a:tcPr>
                </a:tc>
                <a:extLst>
                  <a:ext uri="{0D108BD9-81ED-4DB2-BD59-A6C34878D82A}">
                    <a16:rowId xmlns:a16="http://schemas.microsoft.com/office/drawing/2014/main" val="10004"/>
                  </a:ext>
                </a:extLst>
              </a:tr>
            </a:tbl>
          </a:graphicData>
        </a:graphic>
      </p:graphicFrame>
      <p:sp>
        <p:nvSpPr>
          <p:cNvPr id="950" name="Google Shape;950;p209"/>
          <p:cNvSpPr txBox="1"/>
          <p:nvPr/>
        </p:nvSpPr>
        <p:spPr>
          <a:xfrm>
            <a:off x="231600" y="6081433"/>
            <a:ext cx="8521200" cy="8310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a:solidFill>
                  <a:schemeClr val="dk1"/>
                </a:solidFill>
              </a:rPr>
              <a:t>Note: Beginning with CY 2025, logic updates will be implemented which changes the follow-up time frames and stratifies by acuity for some patients</a:t>
            </a:r>
            <a:endParaRPr sz="19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210"/>
          <p:cNvSpPr txBox="1">
            <a:spLocks noGrp="1"/>
          </p:cNvSpPr>
          <p:nvPr>
            <p:ph type="title"/>
          </p:nvPr>
        </p:nvSpPr>
        <p:spPr>
          <a:xfrm>
            <a:off x="972127" y="347852"/>
            <a:ext cx="10515600" cy="60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MD vs Nation CCW TFU Performance</a:t>
            </a:r>
            <a:endParaRPr/>
          </a:p>
        </p:txBody>
      </p:sp>
      <p:sp>
        <p:nvSpPr>
          <p:cNvPr id="956" name="Google Shape;956;p210"/>
          <p:cNvSpPr txBox="1"/>
          <p:nvPr/>
        </p:nvSpPr>
        <p:spPr>
          <a:xfrm>
            <a:off x="8438800" y="1225867"/>
            <a:ext cx="3535200" cy="3805200"/>
          </a:xfrm>
          <a:prstGeom prst="rect">
            <a:avLst/>
          </a:prstGeom>
          <a:solidFill>
            <a:srgbClr val="FF9900"/>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100">
                <a:solidFill>
                  <a:schemeClr val="dk1"/>
                </a:solidFill>
              </a:rPr>
              <a:t>Through CY 2024, Maryland’s performance is better in total and for all 6 of the chronic conditions compared to the nation.  While not achieving the SIHIS improvement target, Maryland is achieving the goal of performing better than the nation.</a:t>
            </a:r>
            <a:endParaRPr sz="2100">
              <a:solidFill>
                <a:schemeClr val="dk1"/>
              </a:solidFill>
            </a:endParaRPr>
          </a:p>
        </p:txBody>
      </p:sp>
      <p:pic>
        <p:nvPicPr>
          <p:cNvPr id="957" name="Google Shape;957;p210"/>
          <p:cNvPicPr preferRelativeResize="0"/>
          <p:nvPr/>
        </p:nvPicPr>
        <p:blipFill>
          <a:blip r:embed="rId3">
            <a:alphaModFix/>
          </a:blip>
          <a:stretch>
            <a:fillRect/>
          </a:stretch>
        </p:blipFill>
        <p:spPr>
          <a:xfrm>
            <a:off x="553100" y="1366202"/>
            <a:ext cx="7723867" cy="43196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211"/>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3200"/>
              <a:buNone/>
            </a:pPr>
            <a:r>
              <a:rPr lang="en-US"/>
              <a:t>SIHIS Measure: PQIs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212"/>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19</a:t>
            </a:fld>
            <a:endParaRPr/>
          </a:p>
        </p:txBody>
      </p:sp>
      <p:sp>
        <p:nvSpPr>
          <p:cNvPr id="969" name="Google Shape;969;p212"/>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900"/>
              <a:t>AHRQ Prevention Quality Indicators (PQIs)</a:t>
            </a:r>
            <a:endParaRPr sz="2900"/>
          </a:p>
        </p:txBody>
      </p:sp>
      <p:sp>
        <p:nvSpPr>
          <p:cNvPr id="970" name="Google Shape;970;p212"/>
          <p:cNvSpPr txBox="1">
            <a:spLocks noGrp="1"/>
          </p:cNvSpPr>
          <p:nvPr>
            <p:ph type="body" idx="4294967295"/>
          </p:nvPr>
        </p:nvSpPr>
        <p:spPr>
          <a:xfrm>
            <a:off x="971567" y="1064067"/>
            <a:ext cx="9796500" cy="5149500"/>
          </a:xfrm>
          <a:prstGeom prst="rect">
            <a:avLst/>
          </a:prstGeom>
          <a:noFill/>
          <a:ln>
            <a:noFill/>
          </a:ln>
        </p:spPr>
        <p:txBody>
          <a:bodyPr spcFirstLastPara="1" wrap="square" lIns="91425" tIns="45700" rIns="91425" bIns="45700" anchor="t" anchorCtr="0">
            <a:normAutofit fontScale="77500" lnSpcReduction="10000"/>
          </a:bodyPr>
          <a:lstStyle/>
          <a:p>
            <a:pPr marL="0" lvl="0" indent="0" algn="l" rtl="0">
              <a:lnSpc>
                <a:spcPct val="114000"/>
              </a:lnSpc>
              <a:spcBef>
                <a:spcPts val="1100"/>
              </a:spcBef>
              <a:spcAft>
                <a:spcPts val="0"/>
              </a:spcAft>
              <a:buNone/>
            </a:pPr>
            <a:r>
              <a:rPr lang="en-US"/>
              <a:t>The AHRQ PQIs are population based indicators that identify hospitalizations that might have been avoided through access to high-quality outpatient care, thus providing insights into the quality of health services in a community. </a:t>
            </a:r>
            <a:endParaRPr/>
          </a:p>
          <a:p>
            <a:pPr marL="609600" lvl="0" indent="-442594" algn="l" rtl="0">
              <a:lnSpc>
                <a:spcPct val="114000"/>
              </a:lnSpc>
              <a:spcBef>
                <a:spcPts val="1100"/>
              </a:spcBef>
              <a:spcAft>
                <a:spcPts val="0"/>
              </a:spcAft>
              <a:buSzPct val="100000"/>
              <a:buChar char="●"/>
            </a:pPr>
            <a:r>
              <a:rPr lang="en-US"/>
              <a:t>There are ten individual PQI measures that are included in the overall PQI composite measure (PQI-90), which is risk-adjusted based on age and sex. </a:t>
            </a:r>
            <a:endParaRPr/>
          </a:p>
          <a:p>
            <a:pPr marL="1219200" lvl="1" indent="-413067" algn="l" rtl="0">
              <a:lnSpc>
                <a:spcPct val="114000"/>
              </a:lnSpc>
              <a:spcBef>
                <a:spcPts val="1100"/>
              </a:spcBef>
              <a:spcAft>
                <a:spcPts val="0"/>
              </a:spcAft>
              <a:buSzPct val="100000"/>
              <a:buChar char="○"/>
            </a:pPr>
            <a:r>
              <a:rPr lang="en-US" sz="2200"/>
              <a:t>These ten measures are also grouped into three other specific composites  </a:t>
            </a:r>
            <a:endParaRPr sz="2200"/>
          </a:p>
          <a:p>
            <a:pPr marL="1828800" lvl="2" indent="-417988" algn="l" rtl="0">
              <a:lnSpc>
                <a:spcPct val="114000"/>
              </a:lnSpc>
              <a:spcBef>
                <a:spcPts val="1100"/>
              </a:spcBef>
              <a:spcAft>
                <a:spcPts val="0"/>
              </a:spcAft>
              <a:buSzPct val="100000"/>
              <a:buChar char="■"/>
            </a:pPr>
            <a:r>
              <a:rPr lang="en-US" sz="2300"/>
              <a:t>Acute composite(PQI 91)</a:t>
            </a:r>
            <a:endParaRPr sz="2300"/>
          </a:p>
          <a:p>
            <a:pPr marL="1828800" lvl="2" indent="-417988" algn="l" rtl="0">
              <a:lnSpc>
                <a:spcPct val="114000"/>
              </a:lnSpc>
              <a:spcBef>
                <a:spcPts val="1100"/>
              </a:spcBef>
              <a:spcAft>
                <a:spcPts val="0"/>
              </a:spcAft>
              <a:buSzPct val="100000"/>
              <a:buChar char="■"/>
            </a:pPr>
            <a:r>
              <a:rPr lang="en-US" sz="2300"/>
              <a:t>Chronic composite (PQI 92)</a:t>
            </a:r>
            <a:endParaRPr sz="2300"/>
          </a:p>
          <a:p>
            <a:pPr marL="1828800" lvl="2" indent="-417988" algn="l" rtl="0">
              <a:lnSpc>
                <a:spcPct val="114000"/>
              </a:lnSpc>
              <a:spcBef>
                <a:spcPts val="1100"/>
              </a:spcBef>
              <a:spcAft>
                <a:spcPts val="0"/>
              </a:spcAft>
              <a:buSzPct val="100000"/>
              <a:buChar char="■"/>
            </a:pPr>
            <a:r>
              <a:rPr lang="en-US" sz="2300"/>
              <a:t>Diabetic-related admissions composite (PQI 93) - can also be included in the chronic composite</a:t>
            </a:r>
            <a:endParaRPr sz="2300"/>
          </a:p>
          <a:p>
            <a:pPr marL="609600" lvl="0" indent="-442594" algn="l" rtl="0">
              <a:lnSpc>
                <a:spcPct val="114000"/>
              </a:lnSpc>
              <a:spcBef>
                <a:spcPts val="1100"/>
              </a:spcBef>
              <a:spcAft>
                <a:spcPts val="1100"/>
              </a:spcAft>
              <a:buSzPct val="100000"/>
              <a:buChar char="●"/>
            </a:pPr>
            <a:r>
              <a:rPr lang="en-US" b="1"/>
              <a:t>SIHIS Goal:  </a:t>
            </a:r>
            <a:r>
              <a:rPr lang="en-US"/>
              <a:t>Reduce avoidable admissions from CY 2018 through CY 2026 by 25 percent, as measured by the AHRQ PQI-90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95"/>
          <p:cNvSpPr txBox="1">
            <a:spLocks noGrp="1"/>
          </p:cNvSpPr>
          <p:nvPr>
            <p:ph type="body" idx="1"/>
          </p:nvPr>
        </p:nvSpPr>
        <p:spPr>
          <a:xfrm>
            <a:off x="585800" y="1325650"/>
            <a:ext cx="11152500" cy="36831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Clr>
                <a:srgbClr val="0055AA"/>
              </a:buClr>
              <a:buSzPts val="2400"/>
              <a:buChar char="●"/>
            </a:pPr>
            <a:r>
              <a:rPr lang="en-US">
                <a:solidFill>
                  <a:srgbClr val="0055AA"/>
                </a:solidFill>
              </a:rPr>
              <a:t>AHEAD Update</a:t>
            </a:r>
            <a:endParaRPr>
              <a:solidFill>
                <a:srgbClr val="0055AA"/>
              </a:solidFill>
            </a:endParaRPr>
          </a:p>
          <a:p>
            <a:pPr marL="457200" lvl="0" indent="-368300" algn="l" rtl="0">
              <a:lnSpc>
                <a:spcPct val="115000"/>
              </a:lnSpc>
              <a:spcBef>
                <a:spcPts val="0"/>
              </a:spcBef>
              <a:spcAft>
                <a:spcPts val="0"/>
              </a:spcAft>
              <a:buClr>
                <a:srgbClr val="0055AA"/>
              </a:buClr>
              <a:buSzPts val="2400"/>
              <a:buChar char="●"/>
            </a:pPr>
            <a:r>
              <a:rPr lang="en-US">
                <a:solidFill>
                  <a:srgbClr val="0055AA"/>
                </a:solidFill>
              </a:rPr>
              <a:t>CY 2024 Statewide Quality Performance </a:t>
            </a:r>
            <a:endParaRPr>
              <a:solidFill>
                <a:srgbClr val="0055AA"/>
              </a:solidFill>
            </a:endParaRPr>
          </a:p>
          <a:p>
            <a:pPr marL="914400" lvl="1" indent="-336550" algn="l" rtl="0">
              <a:lnSpc>
                <a:spcPct val="115000"/>
              </a:lnSpc>
              <a:spcBef>
                <a:spcPts val="0"/>
              </a:spcBef>
              <a:spcAft>
                <a:spcPts val="0"/>
              </a:spcAft>
              <a:buClr>
                <a:srgbClr val="0055AA"/>
              </a:buClr>
              <a:buSzPts val="1900"/>
              <a:buChar char="○"/>
            </a:pPr>
            <a:r>
              <a:rPr lang="en-US">
                <a:solidFill>
                  <a:srgbClr val="0055AA"/>
                </a:solidFill>
              </a:rPr>
              <a:t>Contractual outcomes for CY24</a:t>
            </a:r>
            <a:endParaRPr>
              <a:solidFill>
                <a:srgbClr val="0055AA"/>
              </a:solidFill>
            </a:endParaRPr>
          </a:p>
          <a:p>
            <a:pPr marL="914400" lvl="1" indent="-336550" algn="l" rtl="0">
              <a:lnSpc>
                <a:spcPct val="115000"/>
              </a:lnSpc>
              <a:spcBef>
                <a:spcPts val="0"/>
              </a:spcBef>
              <a:spcAft>
                <a:spcPts val="0"/>
              </a:spcAft>
              <a:buClr>
                <a:srgbClr val="0055AA"/>
              </a:buClr>
              <a:buSzPts val="1900"/>
              <a:buChar char="○"/>
            </a:pPr>
            <a:r>
              <a:rPr lang="en-US">
                <a:solidFill>
                  <a:srgbClr val="0055AA"/>
                </a:solidFill>
              </a:rPr>
              <a:t>SIHIS Quality Outcomes (Timely follow up, PQIs, readmission disparities)</a:t>
            </a:r>
            <a:endParaRPr>
              <a:solidFill>
                <a:srgbClr val="0055AA"/>
              </a:solidFill>
            </a:endParaRPr>
          </a:p>
          <a:p>
            <a:pPr marL="457200" lvl="0" indent="-368300" algn="l" rtl="0">
              <a:lnSpc>
                <a:spcPct val="115000"/>
              </a:lnSpc>
              <a:spcBef>
                <a:spcPts val="0"/>
              </a:spcBef>
              <a:spcAft>
                <a:spcPts val="0"/>
              </a:spcAft>
              <a:buClr>
                <a:srgbClr val="0055AA"/>
              </a:buClr>
              <a:buSzPts val="2400"/>
              <a:buChar char="●"/>
            </a:pPr>
            <a:r>
              <a:rPr lang="en-US">
                <a:solidFill>
                  <a:srgbClr val="0055AA"/>
                </a:solidFill>
              </a:rPr>
              <a:t>Quality Financial Impact Dashboard Overview</a:t>
            </a:r>
            <a:endParaRPr>
              <a:solidFill>
                <a:srgbClr val="0055AA"/>
              </a:solidFill>
            </a:endParaRPr>
          </a:p>
          <a:p>
            <a:pPr marL="457200" lvl="0" indent="-368300" algn="l" rtl="0">
              <a:lnSpc>
                <a:spcPct val="115000"/>
              </a:lnSpc>
              <a:spcBef>
                <a:spcPts val="0"/>
              </a:spcBef>
              <a:spcAft>
                <a:spcPts val="0"/>
              </a:spcAft>
              <a:buClr>
                <a:srgbClr val="0055AA"/>
              </a:buClr>
              <a:buSzPts val="2400"/>
              <a:buChar char="●"/>
            </a:pPr>
            <a:r>
              <a:rPr lang="en-US">
                <a:solidFill>
                  <a:srgbClr val="0055AA"/>
                </a:solidFill>
              </a:rPr>
              <a:t>RY 2027 MHAC Updates</a:t>
            </a:r>
            <a:endParaRPr>
              <a:solidFill>
                <a:srgbClr val="0055AA"/>
              </a:solidFill>
            </a:endParaRPr>
          </a:p>
          <a:p>
            <a:pPr marL="457200" lvl="0" indent="-368300" algn="l" rtl="0">
              <a:lnSpc>
                <a:spcPct val="115000"/>
              </a:lnSpc>
              <a:spcBef>
                <a:spcPts val="0"/>
              </a:spcBef>
              <a:spcAft>
                <a:spcPts val="0"/>
              </a:spcAft>
              <a:buClr>
                <a:srgbClr val="0055AA"/>
              </a:buClr>
              <a:buSzPts val="2400"/>
              <a:buChar char="●"/>
            </a:pPr>
            <a:r>
              <a:rPr lang="en-US">
                <a:solidFill>
                  <a:srgbClr val="0055AA"/>
                </a:solidFill>
              </a:rPr>
              <a:t>Complications Discussion</a:t>
            </a:r>
            <a:endParaRPr>
              <a:solidFill>
                <a:srgbClr val="0055AA"/>
              </a:solidFill>
            </a:endParaRPr>
          </a:p>
          <a:p>
            <a:pPr marL="914400" lvl="1" indent="-336550" algn="l" rtl="0">
              <a:lnSpc>
                <a:spcPct val="115000"/>
              </a:lnSpc>
              <a:spcBef>
                <a:spcPts val="0"/>
              </a:spcBef>
              <a:spcAft>
                <a:spcPts val="0"/>
              </a:spcAft>
              <a:buClr>
                <a:srgbClr val="0055AA"/>
              </a:buClr>
              <a:buSzPts val="1900"/>
              <a:buChar char="○"/>
            </a:pPr>
            <a:r>
              <a:rPr lang="en-US">
                <a:solidFill>
                  <a:srgbClr val="0055AA"/>
                </a:solidFill>
              </a:rPr>
              <a:t>Maryland Vs US performance on National complication measures</a:t>
            </a:r>
            <a:endParaRPr>
              <a:solidFill>
                <a:srgbClr val="0055AA"/>
              </a:solidFill>
            </a:endParaRPr>
          </a:p>
          <a:p>
            <a:pPr marL="914400" lvl="1" indent="-336550" algn="l" rtl="0">
              <a:lnSpc>
                <a:spcPct val="115000"/>
              </a:lnSpc>
              <a:spcBef>
                <a:spcPts val="0"/>
              </a:spcBef>
              <a:spcAft>
                <a:spcPts val="0"/>
              </a:spcAft>
              <a:buClr>
                <a:srgbClr val="0055AA"/>
              </a:buClr>
              <a:buSzPts val="1900"/>
              <a:buChar char="○"/>
            </a:pPr>
            <a:r>
              <a:rPr lang="en-US">
                <a:solidFill>
                  <a:srgbClr val="0055AA"/>
                </a:solidFill>
              </a:rPr>
              <a:t>PPC Measures</a:t>
            </a:r>
            <a:endParaRPr>
              <a:solidFill>
                <a:srgbClr val="0055AA"/>
              </a:solidFill>
            </a:endParaRPr>
          </a:p>
          <a:p>
            <a:pPr marL="457200" lvl="0" indent="-368300" algn="l" rtl="0">
              <a:lnSpc>
                <a:spcPct val="115000"/>
              </a:lnSpc>
              <a:spcBef>
                <a:spcPts val="0"/>
              </a:spcBef>
              <a:spcAft>
                <a:spcPts val="0"/>
              </a:spcAft>
              <a:buClr>
                <a:srgbClr val="0055AA"/>
              </a:buClr>
              <a:buSzPts val="2400"/>
              <a:buChar char="●"/>
            </a:pPr>
            <a:r>
              <a:rPr lang="en-US">
                <a:solidFill>
                  <a:srgbClr val="0055AA"/>
                </a:solidFill>
              </a:rPr>
              <a:t>QBR ED LOS Incentives</a:t>
            </a:r>
            <a:endParaRPr>
              <a:solidFill>
                <a:srgbClr val="0055AA"/>
              </a:solidFill>
            </a:endParaRPr>
          </a:p>
          <a:p>
            <a:pPr marL="0" lvl="0" indent="0" algn="l" rtl="0">
              <a:lnSpc>
                <a:spcPct val="115000"/>
              </a:lnSpc>
              <a:spcBef>
                <a:spcPts val="0"/>
              </a:spcBef>
              <a:spcAft>
                <a:spcPts val="0"/>
              </a:spcAft>
              <a:buNone/>
            </a:pPr>
            <a:endParaRPr>
              <a:solidFill>
                <a:srgbClr val="0055AA"/>
              </a:solidFill>
            </a:endParaRPr>
          </a:p>
          <a:p>
            <a:pPr marL="0" lvl="0" indent="0" algn="l" rtl="0">
              <a:lnSpc>
                <a:spcPct val="115000"/>
              </a:lnSpc>
              <a:spcBef>
                <a:spcPts val="0"/>
              </a:spcBef>
              <a:spcAft>
                <a:spcPts val="0"/>
              </a:spcAft>
              <a:buNone/>
            </a:pPr>
            <a:endParaRPr>
              <a:solidFill>
                <a:srgbClr val="0055AA"/>
              </a:solidFill>
              <a:highlight>
                <a:schemeClr val="lt1"/>
              </a:highlight>
            </a:endParaRPr>
          </a:p>
          <a:p>
            <a:pPr marL="457200" lvl="0" indent="0" algn="l" rtl="0">
              <a:lnSpc>
                <a:spcPct val="115000"/>
              </a:lnSpc>
              <a:spcBef>
                <a:spcPts val="0"/>
              </a:spcBef>
              <a:spcAft>
                <a:spcPts val="0"/>
              </a:spcAft>
              <a:buNone/>
            </a:pPr>
            <a:endParaRPr>
              <a:solidFill>
                <a:srgbClr val="0055AA"/>
              </a:solidFill>
              <a:highlight>
                <a:schemeClr val="lt1"/>
              </a:highlight>
            </a:endParaRPr>
          </a:p>
          <a:p>
            <a:pPr marL="0" lvl="0" indent="0" algn="l" rtl="0">
              <a:lnSpc>
                <a:spcPct val="115000"/>
              </a:lnSpc>
              <a:spcBef>
                <a:spcPts val="1100"/>
              </a:spcBef>
              <a:spcAft>
                <a:spcPts val="0"/>
              </a:spcAft>
              <a:buNone/>
            </a:pPr>
            <a:endParaRPr>
              <a:solidFill>
                <a:srgbClr val="0055AA"/>
              </a:solidFill>
              <a:highlight>
                <a:srgbClr val="FFFFFF"/>
              </a:highlight>
            </a:endParaRPr>
          </a:p>
          <a:p>
            <a:pPr marL="0" lvl="0" indent="0" algn="l" rtl="0">
              <a:lnSpc>
                <a:spcPct val="115000"/>
              </a:lnSpc>
              <a:spcBef>
                <a:spcPts val="1100"/>
              </a:spcBef>
              <a:spcAft>
                <a:spcPts val="0"/>
              </a:spcAft>
              <a:buNone/>
            </a:pPr>
            <a:endParaRPr>
              <a:solidFill>
                <a:srgbClr val="0055AA"/>
              </a:solidFill>
              <a:highlight>
                <a:srgbClr val="FFFFFF"/>
              </a:highlight>
            </a:endParaRPr>
          </a:p>
          <a:p>
            <a:pPr marL="457200" marR="0" lvl="0" indent="0" algn="just" rtl="0">
              <a:lnSpc>
                <a:spcPct val="115000"/>
              </a:lnSpc>
              <a:spcBef>
                <a:spcPts val="800"/>
              </a:spcBef>
              <a:spcAft>
                <a:spcPts val="0"/>
              </a:spcAft>
              <a:buNone/>
            </a:pPr>
            <a:endParaRPr>
              <a:solidFill>
                <a:srgbClr val="0055AA"/>
              </a:solidFill>
            </a:endParaRPr>
          </a:p>
        </p:txBody>
      </p:sp>
      <p:sp>
        <p:nvSpPr>
          <p:cNvPr id="851" name="Google Shape;851;p195"/>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a:t>
            </a:fld>
            <a:endParaRPr/>
          </a:p>
        </p:txBody>
      </p:sp>
      <p:sp>
        <p:nvSpPr>
          <p:cNvPr id="852" name="Google Shape;852;p195"/>
          <p:cNvSpPr txBox="1">
            <a:spLocks noGrp="1"/>
          </p:cNvSpPr>
          <p:nvPr>
            <p:ph type="title"/>
          </p:nvPr>
        </p:nvSpPr>
        <p:spPr>
          <a:xfrm>
            <a:off x="996952" y="312252"/>
            <a:ext cx="10515600" cy="101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3000"/>
              <a:t>Meeting Agenda</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213"/>
          <p:cNvSpPr txBox="1">
            <a:spLocks noGrp="1"/>
          </p:cNvSpPr>
          <p:nvPr>
            <p:ph type="title"/>
          </p:nvPr>
        </p:nvSpPr>
        <p:spPr>
          <a:xfrm>
            <a:off x="974200" y="301830"/>
            <a:ext cx="10515600" cy="696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AHRQ PQI-90 Performance:  Grouper Concerns</a:t>
            </a:r>
            <a:endParaRPr>
              <a:highlight>
                <a:srgbClr val="FFFF00"/>
              </a:highlight>
            </a:endParaRPr>
          </a:p>
        </p:txBody>
      </p:sp>
      <p:sp>
        <p:nvSpPr>
          <p:cNvPr id="976" name="Google Shape;976;p213"/>
          <p:cNvSpPr txBox="1">
            <a:spLocks noGrp="1"/>
          </p:cNvSpPr>
          <p:nvPr>
            <p:ph type="body" idx="1"/>
          </p:nvPr>
        </p:nvSpPr>
        <p:spPr>
          <a:xfrm>
            <a:off x="259000" y="998633"/>
            <a:ext cx="5480100" cy="5602500"/>
          </a:xfrm>
          <a:prstGeom prst="rect">
            <a:avLst/>
          </a:prstGeom>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None/>
            </a:pPr>
            <a:r>
              <a:rPr lang="en-US"/>
              <a:t>The AHRQ grouper is updated annually and all assessment years, including the baseline rates are re-calculated using the new grouper norms </a:t>
            </a:r>
            <a:endParaRPr/>
          </a:p>
          <a:p>
            <a:pPr marL="609600" lvl="0" indent="-407352" algn="l" rtl="0">
              <a:spcBef>
                <a:spcPts val="1300"/>
              </a:spcBef>
              <a:spcAft>
                <a:spcPts val="0"/>
              </a:spcAft>
              <a:buClr>
                <a:srgbClr val="0066CC"/>
              </a:buClr>
              <a:buSzPct val="100000"/>
              <a:buChar char="•"/>
            </a:pPr>
            <a:r>
              <a:rPr lang="en-US" sz="1900">
                <a:solidFill>
                  <a:srgbClr val="0066CC"/>
                </a:solidFill>
              </a:rPr>
              <a:t>During CY 2024, AHRQ Version 2023, which uses CY2019 and CY2020 for norms, was used to assess performance  </a:t>
            </a:r>
            <a:endParaRPr/>
          </a:p>
          <a:p>
            <a:pPr marL="0" lvl="0" indent="0" algn="l" rtl="0">
              <a:spcBef>
                <a:spcPts val="1300"/>
              </a:spcBef>
              <a:spcAft>
                <a:spcPts val="0"/>
              </a:spcAft>
              <a:buNone/>
            </a:pPr>
            <a:r>
              <a:rPr lang="en-US"/>
              <a:t>The AHRQ version 2023 grouper shows that Maryland has experienced a 3.2 percent increase across all PQIs in CY 2024 from the 2018 baseline</a:t>
            </a:r>
            <a:endParaRPr/>
          </a:p>
          <a:p>
            <a:pPr marL="609600" lvl="0" indent="-407352" algn="l" rtl="0">
              <a:spcBef>
                <a:spcPts val="1300"/>
              </a:spcBef>
              <a:spcAft>
                <a:spcPts val="0"/>
              </a:spcAft>
              <a:buClr>
                <a:srgbClr val="0066CC"/>
              </a:buClr>
              <a:buSzPct val="100000"/>
              <a:buChar char="•"/>
            </a:pPr>
            <a:r>
              <a:rPr lang="en-US" sz="1900">
                <a:solidFill>
                  <a:srgbClr val="0066CC"/>
                </a:solidFill>
              </a:rPr>
              <a:t>The AHRQ version 2023 grouper baseline rates are suppressed making current performance appear higher than the baseline rate</a:t>
            </a:r>
            <a:endParaRPr/>
          </a:p>
          <a:p>
            <a:pPr marL="0" lvl="0" indent="0" algn="l" rtl="0">
              <a:spcBef>
                <a:spcPts val="1300"/>
              </a:spcBef>
              <a:spcAft>
                <a:spcPts val="0"/>
              </a:spcAft>
              <a:buNone/>
            </a:pPr>
            <a:r>
              <a:rPr lang="en-US"/>
              <a:t>The AHRQ version 2024 grouper shows that Maryland has experienced a 17.5 percent decrease across all PQIs in CY 2024 from the 2018 baseline</a:t>
            </a:r>
            <a:endParaRPr/>
          </a:p>
          <a:p>
            <a:pPr marL="609600" lvl="0" indent="-407352" algn="l" rtl="0">
              <a:spcBef>
                <a:spcPts val="1300"/>
              </a:spcBef>
              <a:spcAft>
                <a:spcPts val="1300"/>
              </a:spcAft>
              <a:buClr>
                <a:srgbClr val="0066CC"/>
              </a:buClr>
              <a:buSzPct val="100000"/>
              <a:buChar char="•"/>
            </a:pPr>
            <a:r>
              <a:rPr lang="en-US" sz="1900">
                <a:solidFill>
                  <a:srgbClr val="0066CC"/>
                </a:solidFill>
              </a:rPr>
              <a:t>The AHRQ 2024 grouper, which uses CY 2021 for norms, more closely aligns with previous grouper versions and unadjusted trends </a:t>
            </a:r>
            <a:endParaRPr/>
          </a:p>
        </p:txBody>
      </p:sp>
      <p:pic>
        <p:nvPicPr>
          <p:cNvPr id="977" name="Google Shape;977;p213"/>
          <p:cNvPicPr preferRelativeResize="0"/>
          <p:nvPr/>
        </p:nvPicPr>
        <p:blipFill>
          <a:blip r:embed="rId3">
            <a:alphaModFix/>
          </a:blip>
          <a:stretch>
            <a:fillRect/>
          </a:stretch>
        </p:blipFill>
        <p:spPr>
          <a:xfrm>
            <a:off x="5874900" y="1370167"/>
            <a:ext cx="6235368" cy="411766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214"/>
          <p:cNvSpPr txBox="1">
            <a:spLocks noGrp="1"/>
          </p:cNvSpPr>
          <p:nvPr>
            <p:ph type="title"/>
          </p:nvPr>
        </p:nvSpPr>
        <p:spPr>
          <a:xfrm>
            <a:off x="995100" y="220163"/>
            <a:ext cx="10515600" cy="696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AHRQ PQI-90 Performance under SIHIS</a:t>
            </a:r>
            <a:endParaRPr>
              <a:highlight>
                <a:srgbClr val="FFFF00"/>
              </a:highlight>
            </a:endParaRPr>
          </a:p>
        </p:txBody>
      </p:sp>
      <p:sp>
        <p:nvSpPr>
          <p:cNvPr id="983" name="Google Shape;983;p214"/>
          <p:cNvSpPr txBox="1">
            <a:spLocks noGrp="1"/>
          </p:cNvSpPr>
          <p:nvPr>
            <p:ph type="body" idx="1"/>
          </p:nvPr>
        </p:nvSpPr>
        <p:spPr>
          <a:xfrm>
            <a:off x="230833" y="859600"/>
            <a:ext cx="5924100" cy="5998500"/>
          </a:xfrm>
          <a:prstGeom prst="rect">
            <a:avLst/>
          </a:prstGeom>
        </p:spPr>
        <p:txBody>
          <a:bodyPr spcFirstLastPara="1" wrap="square" lIns="91425" tIns="45700" rIns="91425" bIns="45700" anchor="t" anchorCtr="0">
            <a:normAutofit fontScale="77500" lnSpcReduction="10000"/>
          </a:bodyPr>
          <a:lstStyle/>
          <a:p>
            <a:pPr marL="0" lvl="0" indent="0" algn="l" rtl="0">
              <a:spcBef>
                <a:spcPts val="1100"/>
              </a:spcBef>
              <a:spcAft>
                <a:spcPts val="0"/>
              </a:spcAft>
              <a:buNone/>
            </a:pPr>
            <a:r>
              <a:rPr lang="en-US" sz="2100"/>
              <a:t>To support Maryland’s success under SIHIS, Maryland hospitals are held financially accountable under the TCOC Model for all-payer PQI admissions through the PAU Policy</a:t>
            </a:r>
            <a:endParaRPr sz="2100"/>
          </a:p>
          <a:p>
            <a:pPr marL="609600" lvl="0" indent="-403225" algn="l" rtl="0">
              <a:spcBef>
                <a:spcPts val="1300"/>
              </a:spcBef>
              <a:spcAft>
                <a:spcPts val="0"/>
              </a:spcAft>
              <a:buSzPct val="100000"/>
              <a:buChar char="•"/>
            </a:pPr>
            <a:r>
              <a:rPr lang="en-US"/>
              <a:t>Using the AHRQ version 24 grouper, Maryland has experienced a 17.5 percent decrease across all PQIs in CY 2024 from the 2018 baseline.</a:t>
            </a:r>
            <a:endParaRPr/>
          </a:p>
          <a:p>
            <a:pPr marL="1219200" lvl="1" indent="-398303" algn="l" rtl="0">
              <a:spcBef>
                <a:spcPts val="1300"/>
              </a:spcBef>
              <a:spcAft>
                <a:spcPts val="0"/>
              </a:spcAft>
              <a:buSzPct val="100000"/>
              <a:buChar char="•"/>
            </a:pPr>
            <a:r>
              <a:rPr lang="en-US"/>
              <a:t>However, PQI rates have trended slightly upwards since the drastic decrease seen in CY 2020 and CY 2021.  Between CY 2023 and CY 2024 there was about a 3% increase</a:t>
            </a:r>
            <a:endParaRPr/>
          </a:p>
          <a:p>
            <a:pPr marL="1219200" lvl="1" indent="-398303" algn="l" rtl="0">
              <a:spcBef>
                <a:spcPts val="1300"/>
              </a:spcBef>
              <a:spcAft>
                <a:spcPts val="0"/>
              </a:spcAft>
              <a:buSzPct val="100000"/>
              <a:buChar char="•"/>
            </a:pPr>
            <a:r>
              <a:rPr lang="en-US"/>
              <a:t>It is not surprising to see increases in PQIs post-covid.  However it is commendable that there is still sustained improvement relative to a 2018 base</a:t>
            </a:r>
            <a:endParaRPr/>
          </a:p>
          <a:p>
            <a:pPr marL="1219200" lvl="1" indent="-398303" algn="l" rtl="0">
              <a:spcBef>
                <a:spcPts val="1300"/>
              </a:spcBef>
              <a:spcAft>
                <a:spcPts val="0"/>
              </a:spcAft>
              <a:buSzPct val="100000"/>
              <a:buChar char="•"/>
            </a:pPr>
            <a:r>
              <a:rPr lang="en-US"/>
              <a:t>While trends over the past six years (2018-2024) indicate the State may slightly miss the 2026 Year 8 final target, the anticipated miss is slight (assuming the 6 year annual trend continues)</a:t>
            </a:r>
            <a:endParaRPr/>
          </a:p>
          <a:p>
            <a:pPr marL="1219200" lvl="1" indent="-398303" algn="l" rtl="0">
              <a:spcBef>
                <a:spcPts val="1300"/>
              </a:spcBef>
              <a:spcAft>
                <a:spcPts val="1300"/>
              </a:spcAft>
              <a:buSzPct val="100000"/>
              <a:buChar char="•"/>
            </a:pPr>
            <a:r>
              <a:rPr lang="en-US"/>
              <a:t>Improvement could increase if some of the recent growth is due to delayed care due to the pandemic as hospital utilization slowly reverts to pre-pandemic levels</a:t>
            </a:r>
            <a:endParaRPr/>
          </a:p>
        </p:txBody>
      </p:sp>
      <p:graphicFrame>
        <p:nvGraphicFramePr>
          <p:cNvPr id="984" name="Google Shape;984;p214"/>
          <p:cNvGraphicFramePr/>
          <p:nvPr/>
        </p:nvGraphicFramePr>
        <p:xfrm>
          <a:off x="6367550" y="4052100"/>
          <a:ext cx="3000000" cy="3000000"/>
        </p:xfrm>
        <a:graphic>
          <a:graphicData uri="http://schemas.openxmlformats.org/drawingml/2006/table">
            <a:tbl>
              <a:tblPr>
                <a:noFill/>
                <a:tableStyleId>{214AD8C1-85AC-4A70-98CC-0C52ED8ECB40}</a:tableStyleId>
              </a:tblPr>
              <a:tblGrid>
                <a:gridCol w="2020875">
                  <a:extLst>
                    <a:ext uri="{9D8B030D-6E8A-4147-A177-3AD203B41FA5}">
                      <a16:colId xmlns:a16="http://schemas.microsoft.com/office/drawing/2014/main" val="20000"/>
                    </a:ext>
                  </a:extLst>
                </a:gridCol>
                <a:gridCol w="1860925">
                  <a:extLst>
                    <a:ext uri="{9D8B030D-6E8A-4147-A177-3AD203B41FA5}">
                      <a16:colId xmlns:a16="http://schemas.microsoft.com/office/drawing/2014/main" val="20001"/>
                    </a:ext>
                  </a:extLst>
                </a:gridCol>
                <a:gridCol w="1839675">
                  <a:extLst>
                    <a:ext uri="{9D8B030D-6E8A-4147-A177-3AD203B41FA5}">
                      <a16:colId xmlns:a16="http://schemas.microsoft.com/office/drawing/2014/main" val="20002"/>
                    </a:ext>
                  </a:extLst>
                </a:gridCol>
              </a:tblGrid>
              <a:tr h="344025">
                <a:tc gridSpan="3">
                  <a:txBody>
                    <a:bodyPr/>
                    <a:lstStyle/>
                    <a:p>
                      <a:pPr marL="0" lvl="0" indent="0" algn="ctr" rtl="0">
                        <a:spcBef>
                          <a:spcPts val="0"/>
                        </a:spcBef>
                        <a:spcAft>
                          <a:spcPts val="0"/>
                        </a:spcAft>
                        <a:buNone/>
                      </a:pPr>
                      <a:r>
                        <a:rPr lang="en-US" sz="1300" b="1"/>
                        <a:t>Goal: Reduce Avoidable Admissions</a:t>
                      </a:r>
                      <a:endParaRPr sz="1300" b="1"/>
                    </a:p>
                  </a:txBody>
                  <a:tcPr marL="121900" marR="121900" marT="121900" marB="121900">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1100">
                <a:tc>
                  <a:txBody>
                    <a:bodyPr/>
                    <a:lstStyle/>
                    <a:p>
                      <a:pPr marL="0" lvl="0" indent="0" algn="l" rtl="0">
                        <a:spcBef>
                          <a:spcPts val="0"/>
                        </a:spcBef>
                        <a:spcAft>
                          <a:spcPts val="0"/>
                        </a:spcAft>
                        <a:buNone/>
                      </a:pPr>
                      <a:r>
                        <a:rPr lang="en-US" sz="1100" b="1"/>
                        <a:t>Measure</a:t>
                      </a:r>
                      <a:endParaRPr sz="1100" b="1"/>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sz="1100" b="1"/>
                        <a:t>AHRQ Risk-Adjusted PQIs Goal</a:t>
                      </a:r>
                      <a:endParaRPr sz="1100" b="1"/>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sz="1100" b="1"/>
                        <a:t>Goal Status (AHRQ Grouper v2024)</a:t>
                      </a:r>
                      <a:endParaRPr sz="1100" b="1"/>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E6F5"/>
                    </a:solidFill>
                  </a:tcPr>
                </a:tc>
                <a:extLst>
                  <a:ext uri="{0D108BD9-81ED-4DB2-BD59-A6C34878D82A}">
                    <a16:rowId xmlns:a16="http://schemas.microsoft.com/office/drawing/2014/main" val="10001"/>
                  </a:ext>
                </a:extLst>
              </a:tr>
              <a:tr h="344100">
                <a:tc>
                  <a:txBody>
                    <a:bodyPr/>
                    <a:lstStyle/>
                    <a:p>
                      <a:pPr marL="0" lvl="0" indent="0" algn="l" rtl="0">
                        <a:spcBef>
                          <a:spcPts val="0"/>
                        </a:spcBef>
                        <a:spcAft>
                          <a:spcPts val="0"/>
                        </a:spcAft>
                        <a:buNone/>
                      </a:pPr>
                      <a:r>
                        <a:rPr lang="en-US" sz="1100"/>
                        <a:t>2018 Baseline</a:t>
                      </a:r>
                      <a:endParaRPr sz="1100"/>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100"/>
                        <a:t>1,346 admits per 100,000 </a:t>
                      </a:r>
                      <a:endParaRPr sz="1100"/>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100" b="1"/>
                        <a:t>1,346 admits per 100,000</a:t>
                      </a:r>
                      <a:endParaRPr sz="1100" b="1"/>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4275">
                <a:tc>
                  <a:txBody>
                    <a:bodyPr/>
                    <a:lstStyle/>
                    <a:p>
                      <a:pPr marL="0" lvl="0" indent="0" algn="l" rtl="0">
                        <a:spcBef>
                          <a:spcPts val="0"/>
                        </a:spcBef>
                        <a:spcAft>
                          <a:spcPts val="0"/>
                        </a:spcAft>
                        <a:buNone/>
                      </a:pPr>
                      <a:r>
                        <a:rPr lang="en-US" sz="1100"/>
                        <a:t>2021 Year 3 Target</a:t>
                      </a:r>
                      <a:endParaRPr sz="1100"/>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sz="1100"/>
                        <a:t>8 percent improvement</a:t>
                      </a:r>
                      <a:endParaRPr sz="1100"/>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sz="1100" b="1"/>
                        <a:t>25 percent improvement</a:t>
                      </a:r>
                      <a:endParaRPr sz="1100" b="1"/>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E6F5"/>
                    </a:solidFill>
                  </a:tcPr>
                </a:tc>
                <a:extLst>
                  <a:ext uri="{0D108BD9-81ED-4DB2-BD59-A6C34878D82A}">
                    <a16:rowId xmlns:a16="http://schemas.microsoft.com/office/drawing/2014/main" val="10003"/>
                  </a:ext>
                </a:extLst>
              </a:tr>
              <a:tr h="344075">
                <a:tc>
                  <a:txBody>
                    <a:bodyPr/>
                    <a:lstStyle/>
                    <a:p>
                      <a:pPr marL="0" lvl="0" indent="0" algn="l" rtl="0">
                        <a:spcBef>
                          <a:spcPts val="0"/>
                        </a:spcBef>
                        <a:spcAft>
                          <a:spcPts val="0"/>
                        </a:spcAft>
                        <a:buNone/>
                      </a:pPr>
                      <a:r>
                        <a:rPr lang="en-US" sz="1100"/>
                        <a:t>2023 Year 5 Target</a:t>
                      </a:r>
                      <a:endParaRPr sz="1100"/>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100"/>
                        <a:t>15 percent improvement</a:t>
                      </a:r>
                      <a:endParaRPr sz="1100"/>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100" b="1"/>
                        <a:t>20 percent improvement </a:t>
                      </a:r>
                      <a:endParaRPr sz="1100" b="1"/>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9575">
                <a:tc>
                  <a:txBody>
                    <a:bodyPr/>
                    <a:lstStyle/>
                    <a:p>
                      <a:pPr marL="0" lvl="0" indent="0" algn="l" rtl="0">
                        <a:spcBef>
                          <a:spcPts val="0"/>
                        </a:spcBef>
                        <a:spcAft>
                          <a:spcPts val="0"/>
                        </a:spcAft>
                        <a:buNone/>
                      </a:pPr>
                      <a:r>
                        <a:rPr lang="en-US" sz="1100"/>
                        <a:t>2026 Year 8 Final Target</a:t>
                      </a:r>
                      <a:endParaRPr sz="1100"/>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sz="1100"/>
                        <a:t>25 percent improvement</a:t>
                      </a:r>
                      <a:endParaRPr sz="1100"/>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sz="1100" b="1"/>
                        <a:t>TBD</a:t>
                      </a:r>
                      <a:endParaRPr sz="1100" b="1"/>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E6F5"/>
                    </a:solidFill>
                  </a:tcPr>
                </a:tc>
                <a:extLst>
                  <a:ext uri="{0D108BD9-81ED-4DB2-BD59-A6C34878D82A}">
                    <a16:rowId xmlns:a16="http://schemas.microsoft.com/office/drawing/2014/main" val="10005"/>
                  </a:ext>
                </a:extLst>
              </a:tr>
            </a:tbl>
          </a:graphicData>
        </a:graphic>
      </p:graphicFrame>
      <p:pic>
        <p:nvPicPr>
          <p:cNvPr id="985" name="Google Shape;985;p214"/>
          <p:cNvPicPr preferRelativeResize="0"/>
          <p:nvPr/>
        </p:nvPicPr>
        <p:blipFill>
          <a:blip r:embed="rId3">
            <a:alphaModFix/>
          </a:blip>
          <a:stretch>
            <a:fillRect/>
          </a:stretch>
        </p:blipFill>
        <p:spPr>
          <a:xfrm>
            <a:off x="6096000" y="895533"/>
            <a:ext cx="5993032" cy="32112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215"/>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Prevention Quality Indicator (PQI) Performance</a:t>
            </a:r>
            <a:endParaRPr/>
          </a:p>
        </p:txBody>
      </p:sp>
      <p:sp>
        <p:nvSpPr>
          <p:cNvPr id="991" name="Google Shape;991;p215"/>
          <p:cNvSpPr txBox="1"/>
          <p:nvPr/>
        </p:nvSpPr>
        <p:spPr>
          <a:xfrm>
            <a:off x="346867" y="6233033"/>
            <a:ext cx="2394000" cy="328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1" u="none" strike="noStrike" cap="none">
                <a:solidFill>
                  <a:schemeClr val="dk1"/>
                </a:solidFill>
                <a:latin typeface="Arial"/>
                <a:ea typeface="Arial"/>
                <a:cs typeface="Arial"/>
                <a:sym typeface="Arial"/>
              </a:rPr>
              <a:t>**AHRQ v202</a:t>
            </a:r>
            <a:r>
              <a:rPr lang="en-US" sz="1100" i="1">
                <a:solidFill>
                  <a:schemeClr val="dk1"/>
                </a:solidFill>
              </a:rPr>
              <a:t>4</a:t>
            </a:r>
            <a:r>
              <a:rPr lang="en-US" sz="1100" b="0" i="1" u="none" strike="noStrike" cap="none">
                <a:solidFill>
                  <a:schemeClr val="dk1"/>
                </a:solidFill>
                <a:latin typeface="Arial"/>
                <a:ea typeface="Arial"/>
                <a:cs typeface="Arial"/>
                <a:sym typeface="Arial"/>
              </a:rPr>
              <a:t> Software </a:t>
            </a:r>
            <a:endParaRPr sz="1100" b="0" i="1" u="none" strike="noStrike" cap="none">
              <a:solidFill>
                <a:schemeClr val="dk1"/>
              </a:solidFill>
              <a:latin typeface="Arial"/>
              <a:ea typeface="Arial"/>
              <a:cs typeface="Arial"/>
              <a:sym typeface="Arial"/>
            </a:endParaRPr>
          </a:p>
        </p:txBody>
      </p:sp>
      <p:pic>
        <p:nvPicPr>
          <p:cNvPr id="992" name="Google Shape;992;p215"/>
          <p:cNvPicPr preferRelativeResize="0"/>
          <p:nvPr/>
        </p:nvPicPr>
        <p:blipFill>
          <a:blip r:embed="rId3">
            <a:alphaModFix/>
          </a:blip>
          <a:stretch>
            <a:fillRect/>
          </a:stretch>
        </p:blipFill>
        <p:spPr>
          <a:xfrm>
            <a:off x="1186250" y="996599"/>
            <a:ext cx="9483965" cy="5125833"/>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216"/>
          <p:cNvSpPr txBox="1">
            <a:spLocks noGrp="1"/>
          </p:cNvSpPr>
          <p:nvPr>
            <p:ph type="title"/>
          </p:nvPr>
        </p:nvSpPr>
        <p:spPr>
          <a:xfrm>
            <a:off x="938802" y="438700"/>
            <a:ext cx="11253300" cy="446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Statewide Unadjusted PQI Trends by Site of Service</a:t>
            </a:r>
            <a:endParaRPr/>
          </a:p>
        </p:txBody>
      </p:sp>
      <p:sp>
        <p:nvSpPr>
          <p:cNvPr id="999" name="Google Shape;999;p216"/>
          <p:cNvSpPr txBox="1">
            <a:spLocks noGrp="1"/>
          </p:cNvSpPr>
          <p:nvPr>
            <p:ph type="sldNum" idx="12"/>
          </p:nvPr>
        </p:nvSpPr>
        <p:spPr>
          <a:xfrm>
            <a:off x="11513179" y="6257172"/>
            <a:ext cx="4335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23</a:t>
            </a:fld>
            <a:endParaRPr/>
          </a:p>
        </p:txBody>
      </p:sp>
      <p:graphicFrame>
        <p:nvGraphicFramePr>
          <p:cNvPr id="1000" name="Google Shape;1000;p216"/>
          <p:cNvGraphicFramePr/>
          <p:nvPr/>
        </p:nvGraphicFramePr>
        <p:xfrm>
          <a:off x="299867" y="4396067"/>
          <a:ext cx="3000000" cy="3000000"/>
        </p:xfrm>
        <a:graphic>
          <a:graphicData uri="http://schemas.openxmlformats.org/drawingml/2006/table">
            <a:tbl>
              <a:tblPr>
                <a:noFill/>
                <a:tableStyleId>{214AD8C1-85AC-4A70-98CC-0C52ED8ECB40}</a:tableStyleId>
              </a:tblPr>
              <a:tblGrid>
                <a:gridCol w="1135975">
                  <a:extLst>
                    <a:ext uri="{9D8B030D-6E8A-4147-A177-3AD203B41FA5}">
                      <a16:colId xmlns:a16="http://schemas.microsoft.com/office/drawing/2014/main" val="20000"/>
                    </a:ext>
                  </a:extLst>
                </a:gridCol>
                <a:gridCol w="1075825">
                  <a:extLst>
                    <a:ext uri="{9D8B030D-6E8A-4147-A177-3AD203B41FA5}">
                      <a16:colId xmlns:a16="http://schemas.microsoft.com/office/drawing/2014/main" val="20001"/>
                    </a:ext>
                  </a:extLst>
                </a:gridCol>
                <a:gridCol w="1412525">
                  <a:extLst>
                    <a:ext uri="{9D8B030D-6E8A-4147-A177-3AD203B41FA5}">
                      <a16:colId xmlns:a16="http://schemas.microsoft.com/office/drawing/2014/main" val="20002"/>
                    </a:ext>
                  </a:extLst>
                </a:gridCol>
              </a:tblGrid>
              <a:tr h="692200">
                <a:tc>
                  <a:txBody>
                    <a:bodyPr/>
                    <a:lstStyle/>
                    <a:p>
                      <a:pPr marL="0" lvl="0" indent="0" algn="ctr" rtl="0">
                        <a:spcBef>
                          <a:spcPts val="0"/>
                        </a:spcBef>
                        <a:spcAft>
                          <a:spcPts val="0"/>
                        </a:spcAft>
                        <a:buNone/>
                      </a:pPr>
                      <a:r>
                        <a:rPr lang="en-US" sz="1200" b="1">
                          <a:solidFill>
                            <a:srgbClr val="FFFFFF"/>
                          </a:solidFill>
                        </a:rPr>
                        <a:t>Site of Service</a:t>
                      </a:r>
                      <a:endParaRPr sz="1200" b="1">
                        <a:solidFill>
                          <a:srgbClr val="FFFFFF"/>
                        </a:solidFill>
                      </a:endParaRPr>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56082"/>
                    </a:solidFill>
                  </a:tcPr>
                </a:tc>
                <a:tc>
                  <a:txBody>
                    <a:bodyPr/>
                    <a:lstStyle/>
                    <a:p>
                      <a:pPr marL="0" lvl="0" indent="0" algn="ctr" rtl="0">
                        <a:spcBef>
                          <a:spcPts val="0"/>
                        </a:spcBef>
                        <a:spcAft>
                          <a:spcPts val="0"/>
                        </a:spcAft>
                        <a:buNone/>
                      </a:pPr>
                      <a:r>
                        <a:rPr lang="en-US" sz="1200" b="1">
                          <a:solidFill>
                            <a:srgbClr val="FFFFFF"/>
                          </a:solidFill>
                        </a:rPr>
                        <a:t>% change </a:t>
                      </a:r>
                      <a:endParaRPr sz="1200" b="1">
                        <a:solidFill>
                          <a:srgbClr val="FFFFFF"/>
                        </a:solidFill>
                      </a:endParaRPr>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56082"/>
                    </a:solidFill>
                  </a:tcPr>
                </a:tc>
                <a:tc>
                  <a:txBody>
                    <a:bodyPr/>
                    <a:lstStyle/>
                    <a:p>
                      <a:pPr marL="0" lvl="0" indent="0" algn="ctr" rtl="0">
                        <a:spcBef>
                          <a:spcPts val="0"/>
                        </a:spcBef>
                        <a:spcAft>
                          <a:spcPts val="0"/>
                        </a:spcAft>
                        <a:buNone/>
                      </a:pPr>
                      <a:r>
                        <a:rPr lang="en-US" sz="1200" b="1">
                          <a:solidFill>
                            <a:srgbClr val="FFFFFF"/>
                          </a:solidFill>
                        </a:rPr>
                        <a:t>Variance between 2024 and 2018</a:t>
                      </a:r>
                      <a:endParaRPr sz="1200" b="1">
                        <a:solidFill>
                          <a:srgbClr val="FFFFFF"/>
                        </a:solidFill>
                      </a:endParaRPr>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56082"/>
                    </a:solidFill>
                  </a:tcPr>
                </a:tc>
                <a:extLst>
                  <a:ext uri="{0D108BD9-81ED-4DB2-BD59-A6C34878D82A}">
                    <a16:rowId xmlns:a16="http://schemas.microsoft.com/office/drawing/2014/main" val="10000"/>
                  </a:ext>
                </a:extLst>
              </a:tr>
              <a:tr h="423125">
                <a:tc>
                  <a:txBody>
                    <a:bodyPr/>
                    <a:lstStyle/>
                    <a:p>
                      <a:pPr marL="0" lvl="0" indent="0" algn="l" rtl="0">
                        <a:spcBef>
                          <a:spcPts val="0"/>
                        </a:spcBef>
                        <a:spcAft>
                          <a:spcPts val="0"/>
                        </a:spcAft>
                        <a:buNone/>
                      </a:pPr>
                      <a:r>
                        <a:rPr lang="en-US" sz="1100" b="1"/>
                        <a:t> IP </a:t>
                      </a:r>
                      <a:endParaRPr sz="1100" b="1"/>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E6F5"/>
                    </a:solidFill>
                  </a:tcPr>
                </a:tc>
                <a:tc>
                  <a:txBody>
                    <a:bodyPr/>
                    <a:lstStyle/>
                    <a:p>
                      <a:pPr marL="0" lvl="0" indent="0" algn="r" rtl="0">
                        <a:lnSpc>
                          <a:spcPct val="115000"/>
                        </a:lnSpc>
                        <a:spcBef>
                          <a:spcPts val="0"/>
                        </a:spcBef>
                        <a:spcAft>
                          <a:spcPts val="0"/>
                        </a:spcAft>
                        <a:buNone/>
                      </a:pPr>
                      <a:r>
                        <a:rPr lang="en-US" sz="1100"/>
                        <a:t>-15%</a:t>
                      </a:r>
                      <a:endParaRPr sz="1100"/>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sz="1100"/>
                        <a:t>         	(8,189)</a:t>
                      </a:r>
                      <a:endParaRPr sz="1100"/>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E6F5"/>
                    </a:solidFill>
                  </a:tcPr>
                </a:tc>
                <a:extLst>
                  <a:ext uri="{0D108BD9-81ED-4DB2-BD59-A6C34878D82A}">
                    <a16:rowId xmlns:a16="http://schemas.microsoft.com/office/drawing/2014/main" val="10001"/>
                  </a:ext>
                </a:extLst>
              </a:tr>
              <a:tr h="533825">
                <a:tc>
                  <a:txBody>
                    <a:bodyPr/>
                    <a:lstStyle/>
                    <a:p>
                      <a:pPr marL="0" lvl="0" indent="0" algn="l" rtl="0">
                        <a:spcBef>
                          <a:spcPts val="0"/>
                        </a:spcBef>
                        <a:spcAft>
                          <a:spcPts val="0"/>
                        </a:spcAft>
                        <a:buNone/>
                      </a:pPr>
                      <a:r>
                        <a:rPr lang="en-US" sz="1100" b="1"/>
                        <a:t> OBS </a:t>
                      </a:r>
                      <a:endParaRPr sz="1100" b="1"/>
                    </a:p>
                    <a:p>
                      <a:pPr marL="0" lvl="0" indent="0" algn="l" rtl="0">
                        <a:spcBef>
                          <a:spcPts val="0"/>
                        </a:spcBef>
                        <a:spcAft>
                          <a:spcPts val="0"/>
                        </a:spcAft>
                        <a:buNone/>
                      </a:pPr>
                      <a:r>
                        <a:rPr lang="en-US" sz="900" b="1"/>
                        <a:t>(&gt;23 hrs only) </a:t>
                      </a:r>
                      <a:endParaRPr sz="900" b="1"/>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a:t>7%</a:t>
                      </a:r>
                      <a:endParaRPr sz="1100"/>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100"/>
                        <a:t>               	674</a:t>
                      </a:r>
                      <a:endParaRPr sz="1100"/>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0000">
                <a:tc>
                  <a:txBody>
                    <a:bodyPr/>
                    <a:lstStyle/>
                    <a:p>
                      <a:pPr marL="0" lvl="0" indent="0" algn="l" rtl="0">
                        <a:spcBef>
                          <a:spcPts val="0"/>
                        </a:spcBef>
                        <a:spcAft>
                          <a:spcPts val="0"/>
                        </a:spcAft>
                        <a:buNone/>
                      </a:pPr>
                      <a:r>
                        <a:rPr lang="en-US" sz="1100" b="1"/>
                        <a:t>Total</a:t>
                      </a:r>
                      <a:endParaRPr sz="1100" b="1"/>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E6F5"/>
                    </a:solidFill>
                  </a:tcPr>
                </a:tc>
                <a:tc>
                  <a:txBody>
                    <a:bodyPr/>
                    <a:lstStyle/>
                    <a:p>
                      <a:pPr marL="0" lvl="0" indent="0" algn="r" rtl="0">
                        <a:lnSpc>
                          <a:spcPct val="115000"/>
                        </a:lnSpc>
                        <a:spcBef>
                          <a:spcPts val="0"/>
                        </a:spcBef>
                        <a:spcAft>
                          <a:spcPts val="0"/>
                        </a:spcAft>
                        <a:buNone/>
                      </a:pPr>
                      <a:r>
                        <a:rPr lang="en-US" sz="1100" b="1"/>
                        <a:t>-12%</a:t>
                      </a:r>
                      <a:endParaRPr sz="1100" b="1"/>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E6F5"/>
                    </a:solidFill>
                  </a:tcPr>
                </a:tc>
                <a:tc>
                  <a:txBody>
                    <a:bodyPr/>
                    <a:lstStyle/>
                    <a:p>
                      <a:pPr marL="0" lvl="0" indent="0" algn="l" rtl="0">
                        <a:spcBef>
                          <a:spcPts val="0"/>
                        </a:spcBef>
                        <a:spcAft>
                          <a:spcPts val="0"/>
                        </a:spcAft>
                        <a:buNone/>
                      </a:pPr>
                      <a:r>
                        <a:rPr lang="en-US" sz="1100" b="1"/>
                        <a:t>         	(7,515)</a:t>
                      </a:r>
                      <a:endParaRPr sz="1100" b="1"/>
                    </a:p>
                  </a:txBody>
                  <a:tcPr marL="121900" marR="121900"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E6F5"/>
                    </a:solidFill>
                  </a:tcPr>
                </a:tc>
                <a:extLst>
                  <a:ext uri="{0D108BD9-81ED-4DB2-BD59-A6C34878D82A}">
                    <a16:rowId xmlns:a16="http://schemas.microsoft.com/office/drawing/2014/main" val="10003"/>
                  </a:ext>
                </a:extLst>
              </a:tr>
            </a:tbl>
          </a:graphicData>
        </a:graphic>
      </p:graphicFrame>
      <p:pic>
        <p:nvPicPr>
          <p:cNvPr id="1001" name="Google Shape;1001;p216"/>
          <p:cNvPicPr preferRelativeResize="0"/>
          <p:nvPr/>
        </p:nvPicPr>
        <p:blipFill>
          <a:blip r:embed="rId3">
            <a:alphaModFix/>
          </a:blip>
          <a:stretch>
            <a:fillRect/>
          </a:stretch>
        </p:blipFill>
        <p:spPr>
          <a:xfrm>
            <a:off x="4127400" y="1088700"/>
            <a:ext cx="7861400" cy="4641530"/>
          </a:xfrm>
          <a:prstGeom prst="rect">
            <a:avLst/>
          </a:prstGeom>
          <a:noFill/>
          <a:ln>
            <a:noFill/>
          </a:ln>
        </p:spPr>
      </p:pic>
      <p:pic>
        <p:nvPicPr>
          <p:cNvPr id="1002" name="Google Shape;1002;p216"/>
          <p:cNvPicPr preferRelativeResize="0"/>
          <p:nvPr/>
        </p:nvPicPr>
        <p:blipFill rotWithShape="1">
          <a:blip r:embed="rId4">
            <a:alphaModFix/>
          </a:blip>
          <a:srcRect l="24380" r="20830"/>
          <a:stretch/>
        </p:blipFill>
        <p:spPr>
          <a:xfrm>
            <a:off x="538662" y="1342269"/>
            <a:ext cx="2950710" cy="274466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217"/>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3200"/>
              <a:buNone/>
            </a:pPr>
            <a:r>
              <a:rPr lang="en-US"/>
              <a:t>Readmissions Disparity Gap</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218"/>
          <p:cNvSpPr txBox="1">
            <a:spLocks noGrp="1"/>
          </p:cNvSpPr>
          <p:nvPr>
            <p:ph type="sldNum" idx="12"/>
          </p:nvPr>
        </p:nvSpPr>
        <p:spPr>
          <a:xfrm>
            <a:off x="11512551" y="6213473"/>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25</a:t>
            </a:fld>
            <a:endParaRPr/>
          </a:p>
        </p:txBody>
      </p:sp>
      <p:sp>
        <p:nvSpPr>
          <p:cNvPr id="1014" name="Google Shape;1014;p218"/>
          <p:cNvSpPr txBox="1"/>
          <p:nvPr/>
        </p:nvSpPr>
        <p:spPr>
          <a:xfrm>
            <a:off x="834725" y="915750"/>
            <a:ext cx="3976800" cy="5362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dk1"/>
                </a:solidFill>
              </a:rPr>
              <a:t>Concerns</a:t>
            </a:r>
            <a:endParaRPr sz="2400" b="1">
              <a:solidFill>
                <a:schemeClr val="dk1"/>
              </a:solidFill>
            </a:endParaRPr>
          </a:p>
          <a:p>
            <a:pPr marL="0" lvl="0" indent="0" algn="l" rtl="0">
              <a:spcBef>
                <a:spcPts val="0"/>
              </a:spcBef>
              <a:spcAft>
                <a:spcPts val="0"/>
              </a:spcAft>
              <a:buNone/>
            </a:pPr>
            <a:endParaRPr sz="2400">
              <a:solidFill>
                <a:schemeClr val="dk1"/>
              </a:solidFill>
            </a:endParaRPr>
          </a:p>
          <a:p>
            <a:pPr marL="457200" lvl="0" indent="-381000" algn="l" rtl="0">
              <a:spcBef>
                <a:spcPts val="0"/>
              </a:spcBef>
              <a:spcAft>
                <a:spcPts val="0"/>
              </a:spcAft>
              <a:buClr>
                <a:schemeClr val="dk1"/>
              </a:buClr>
              <a:buSzPts val="2400"/>
              <a:buChar char="●"/>
            </a:pPr>
            <a:r>
              <a:rPr lang="en-US" sz="2400">
                <a:solidFill>
                  <a:schemeClr val="dk1"/>
                </a:solidFill>
              </a:rPr>
              <a:t>Results raise concerns that an increasing number of hospitals are not able to meet improvement targets and receive disparity gap rewards</a:t>
            </a:r>
            <a:endParaRPr sz="2400">
              <a:solidFill>
                <a:schemeClr val="dk1"/>
              </a:solidFill>
            </a:endParaRPr>
          </a:p>
        </p:txBody>
      </p:sp>
      <p:sp>
        <p:nvSpPr>
          <p:cNvPr id="1015" name="Google Shape;1015;p218"/>
          <p:cNvSpPr txBox="1"/>
          <p:nvPr/>
        </p:nvSpPr>
        <p:spPr>
          <a:xfrm>
            <a:off x="5135775" y="915750"/>
            <a:ext cx="6788400" cy="5362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dk1"/>
                </a:solidFill>
              </a:rPr>
              <a:t>Potential Hypotheses</a:t>
            </a:r>
            <a:endParaRPr sz="2400" b="1">
              <a:solidFill>
                <a:schemeClr val="dk1"/>
              </a:solidFill>
            </a:endParaRPr>
          </a:p>
          <a:p>
            <a:pPr marL="0" lvl="0" indent="0" algn="l" rtl="0">
              <a:spcBef>
                <a:spcPts val="0"/>
              </a:spcBef>
              <a:spcAft>
                <a:spcPts val="0"/>
              </a:spcAft>
              <a:buNone/>
            </a:pPr>
            <a:endParaRPr sz="2400">
              <a:solidFill>
                <a:schemeClr val="dk1"/>
              </a:solidFill>
            </a:endParaRPr>
          </a:p>
          <a:p>
            <a:pPr marL="457200" lvl="0" indent="-381000" algn="l" rtl="0">
              <a:spcBef>
                <a:spcPts val="0"/>
              </a:spcBef>
              <a:spcAft>
                <a:spcPts val="0"/>
              </a:spcAft>
              <a:buClr>
                <a:schemeClr val="dk1"/>
              </a:buClr>
              <a:buSzPts val="2400"/>
              <a:buChar char="●"/>
            </a:pPr>
            <a:r>
              <a:rPr lang="en-US" sz="2400">
                <a:solidFill>
                  <a:schemeClr val="dk1"/>
                </a:solidFill>
              </a:rPr>
              <a:t>Hospitals not improving</a:t>
            </a:r>
            <a:endParaRPr sz="2400">
              <a:solidFill>
                <a:schemeClr val="dk1"/>
              </a:solidFill>
            </a:endParaRPr>
          </a:p>
          <a:p>
            <a:pPr marL="914400" lvl="1" indent="-355600" algn="l" rtl="0">
              <a:spcBef>
                <a:spcPts val="0"/>
              </a:spcBef>
              <a:spcAft>
                <a:spcPts val="0"/>
              </a:spcAft>
              <a:buClr>
                <a:schemeClr val="accent2"/>
              </a:buClr>
              <a:buSzPts val="2000"/>
              <a:buChar char="○"/>
            </a:pPr>
            <a:r>
              <a:rPr lang="en-US" sz="2000">
                <a:solidFill>
                  <a:schemeClr val="accent2"/>
                </a:solidFill>
              </a:rPr>
              <a:t>Possibly due to lack of resources needed to address issues, early progress resulting in harder subsequent improvements, limitations in addressing non-hospital based social needs, among other factors</a:t>
            </a:r>
            <a:endParaRPr sz="2000">
              <a:solidFill>
                <a:schemeClr val="accent2"/>
              </a:solidFill>
            </a:endParaRPr>
          </a:p>
          <a:p>
            <a:pPr marL="457200" lvl="0" indent="-381000" algn="l" rtl="0">
              <a:spcBef>
                <a:spcPts val="0"/>
              </a:spcBef>
              <a:spcAft>
                <a:spcPts val="0"/>
              </a:spcAft>
              <a:buClr>
                <a:schemeClr val="dk1"/>
              </a:buClr>
              <a:buSzPts val="2400"/>
              <a:buChar char="●"/>
            </a:pPr>
            <a:r>
              <a:rPr lang="en-US" sz="2400">
                <a:solidFill>
                  <a:schemeClr val="dk1"/>
                </a:solidFill>
              </a:rPr>
              <a:t>Methodology Concerns</a:t>
            </a:r>
            <a:endParaRPr sz="2400">
              <a:solidFill>
                <a:schemeClr val="dk1"/>
              </a:solidFill>
            </a:endParaRPr>
          </a:p>
          <a:p>
            <a:pPr marL="914400" lvl="1" indent="-355600" algn="l" rtl="0">
              <a:spcBef>
                <a:spcPts val="0"/>
              </a:spcBef>
              <a:spcAft>
                <a:spcPts val="0"/>
              </a:spcAft>
              <a:buClr>
                <a:schemeClr val="accent1"/>
              </a:buClr>
              <a:buSzPts val="2000"/>
              <a:buChar char="○"/>
            </a:pPr>
            <a:r>
              <a:rPr lang="en-US" sz="2000">
                <a:solidFill>
                  <a:schemeClr val="accent1"/>
                </a:solidFill>
              </a:rPr>
              <a:t>Shrinkage effects of model are limiting improvement</a:t>
            </a:r>
            <a:endParaRPr sz="2000">
              <a:solidFill>
                <a:schemeClr val="accent1"/>
              </a:solidFill>
            </a:endParaRPr>
          </a:p>
          <a:p>
            <a:pPr marL="914400" lvl="1" indent="-355600" algn="l" rtl="0">
              <a:spcBef>
                <a:spcPts val="0"/>
              </a:spcBef>
              <a:spcAft>
                <a:spcPts val="0"/>
              </a:spcAft>
              <a:buClr>
                <a:schemeClr val="accent1"/>
              </a:buClr>
              <a:buSzPts val="2000"/>
              <a:buChar char="○"/>
            </a:pPr>
            <a:r>
              <a:rPr lang="en-US" sz="2000">
                <a:solidFill>
                  <a:schemeClr val="accent1"/>
                </a:solidFill>
              </a:rPr>
              <a:t>Inherent issues with statistical modeling </a:t>
            </a:r>
            <a:endParaRPr sz="2000">
              <a:solidFill>
                <a:schemeClr val="accen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219"/>
          <p:cNvSpPr txBox="1">
            <a:spLocks noGrp="1"/>
          </p:cNvSpPr>
          <p:nvPr>
            <p:ph type="sldNum" idx="12"/>
          </p:nvPr>
        </p:nvSpPr>
        <p:spPr>
          <a:xfrm>
            <a:off x="11512551" y="6213473"/>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26</a:t>
            </a:fld>
            <a:endParaRPr/>
          </a:p>
        </p:txBody>
      </p:sp>
      <p:sp>
        <p:nvSpPr>
          <p:cNvPr id="1022" name="Google Shape;1022;p219"/>
          <p:cNvSpPr txBox="1">
            <a:spLocks noGrp="1"/>
          </p:cNvSpPr>
          <p:nvPr>
            <p:ph type="title"/>
          </p:nvPr>
        </p:nvSpPr>
        <p:spPr>
          <a:xfrm>
            <a:off x="972127" y="347852"/>
            <a:ext cx="10515600" cy="101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Disparity Gap Revenue Adjustments Results Over Time</a:t>
            </a:r>
            <a:endParaRPr/>
          </a:p>
        </p:txBody>
      </p:sp>
      <p:graphicFrame>
        <p:nvGraphicFramePr>
          <p:cNvPr id="1023" name="Google Shape;1023;p219"/>
          <p:cNvGraphicFramePr/>
          <p:nvPr/>
        </p:nvGraphicFramePr>
        <p:xfrm>
          <a:off x="1566813" y="970525"/>
          <a:ext cx="3000000" cy="3000000"/>
        </p:xfrm>
        <a:graphic>
          <a:graphicData uri="http://schemas.openxmlformats.org/drawingml/2006/table">
            <a:tbl>
              <a:tblPr>
                <a:noFill/>
                <a:tableStyleId>{ED687747-D33D-4770-95C4-80F3A56AF641}</a:tableStyleId>
              </a:tblPr>
              <a:tblGrid>
                <a:gridCol w="1811675">
                  <a:extLst>
                    <a:ext uri="{9D8B030D-6E8A-4147-A177-3AD203B41FA5}">
                      <a16:colId xmlns:a16="http://schemas.microsoft.com/office/drawing/2014/main" val="20000"/>
                    </a:ext>
                  </a:extLst>
                </a:gridCol>
                <a:gridCol w="1811675">
                  <a:extLst>
                    <a:ext uri="{9D8B030D-6E8A-4147-A177-3AD203B41FA5}">
                      <a16:colId xmlns:a16="http://schemas.microsoft.com/office/drawing/2014/main" val="20001"/>
                    </a:ext>
                  </a:extLst>
                </a:gridCol>
                <a:gridCol w="1811675">
                  <a:extLst>
                    <a:ext uri="{9D8B030D-6E8A-4147-A177-3AD203B41FA5}">
                      <a16:colId xmlns:a16="http://schemas.microsoft.com/office/drawing/2014/main" val="20002"/>
                    </a:ext>
                  </a:extLst>
                </a:gridCol>
                <a:gridCol w="1811675">
                  <a:extLst>
                    <a:ext uri="{9D8B030D-6E8A-4147-A177-3AD203B41FA5}">
                      <a16:colId xmlns:a16="http://schemas.microsoft.com/office/drawing/2014/main" val="20003"/>
                    </a:ext>
                  </a:extLst>
                </a:gridCol>
                <a:gridCol w="1811675">
                  <a:extLst>
                    <a:ext uri="{9D8B030D-6E8A-4147-A177-3AD203B41FA5}">
                      <a16:colId xmlns:a16="http://schemas.microsoft.com/office/drawing/2014/main" val="20004"/>
                    </a:ext>
                  </a:extLst>
                </a:gridCol>
              </a:tblGrid>
              <a:tr h="508525">
                <a:tc>
                  <a:txBody>
                    <a:bodyPr/>
                    <a:lstStyle/>
                    <a:p>
                      <a:pPr marL="0" lvl="0" indent="0" algn="l" rtl="0">
                        <a:spcBef>
                          <a:spcPts val="0"/>
                        </a:spcBef>
                        <a:spcAft>
                          <a:spcPts val="0"/>
                        </a:spcAft>
                        <a:buNone/>
                      </a:pPr>
                      <a:endParaRPr>
                        <a:solidFill>
                          <a:schemeClr val="lt1"/>
                        </a:solidFill>
                      </a:endParaRPr>
                    </a:p>
                  </a:txBody>
                  <a:tcPr marL="91425" marR="91425" marT="91425" marB="91425">
                    <a:solidFill>
                      <a:schemeClr val="dk1"/>
                    </a:solidFill>
                  </a:tcPr>
                </a:tc>
                <a:tc>
                  <a:txBody>
                    <a:bodyPr/>
                    <a:lstStyle/>
                    <a:p>
                      <a:pPr marL="0" lvl="0" indent="0" algn="ctr" rtl="0">
                        <a:spcBef>
                          <a:spcPts val="0"/>
                        </a:spcBef>
                        <a:spcAft>
                          <a:spcPts val="0"/>
                        </a:spcAft>
                        <a:buNone/>
                      </a:pPr>
                      <a:r>
                        <a:rPr lang="en-US">
                          <a:solidFill>
                            <a:schemeClr val="lt1"/>
                          </a:solidFill>
                        </a:rPr>
                        <a:t>CY 2021 Performance</a:t>
                      </a:r>
                      <a:endParaRPr>
                        <a:solidFill>
                          <a:schemeClr val="lt1"/>
                        </a:solidFill>
                      </a:endParaRPr>
                    </a:p>
                  </a:txBody>
                  <a:tcPr marL="91425" marR="91425" marT="91425" marB="91425">
                    <a:solidFill>
                      <a:schemeClr val="dk1"/>
                    </a:solidFill>
                  </a:tcPr>
                </a:tc>
                <a:tc>
                  <a:txBody>
                    <a:bodyPr/>
                    <a:lstStyle/>
                    <a:p>
                      <a:pPr marL="0" lvl="0" indent="0" algn="ctr" rtl="0">
                        <a:spcBef>
                          <a:spcPts val="0"/>
                        </a:spcBef>
                        <a:spcAft>
                          <a:spcPts val="0"/>
                        </a:spcAft>
                        <a:buNone/>
                      </a:pPr>
                      <a:r>
                        <a:rPr lang="en-US">
                          <a:solidFill>
                            <a:schemeClr val="lt1"/>
                          </a:solidFill>
                        </a:rPr>
                        <a:t>CY 2022 Performance</a:t>
                      </a:r>
                      <a:endParaRPr>
                        <a:solidFill>
                          <a:schemeClr val="lt1"/>
                        </a:solidFill>
                      </a:endParaRPr>
                    </a:p>
                  </a:txBody>
                  <a:tcPr marL="91425" marR="91425" marT="91425" marB="91425">
                    <a:solidFill>
                      <a:schemeClr val="dk1"/>
                    </a:solidFill>
                  </a:tcPr>
                </a:tc>
                <a:tc>
                  <a:txBody>
                    <a:bodyPr/>
                    <a:lstStyle/>
                    <a:p>
                      <a:pPr marL="0" lvl="0" indent="0" algn="ctr" rtl="0">
                        <a:spcBef>
                          <a:spcPts val="0"/>
                        </a:spcBef>
                        <a:spcAft>
                          <a:spcPts val="0"/>
                        </a:spcAft>
                        <a:buNone/>
                      </a:pPr>
                      <a:r>
                        <a:rPr lang="en-US">
                          <a:solidFill>
                            <a:schemeClr val="lt1"/>
                          </a:solidFill>
                        </a:rPr>
                        <a:t>CY 2023 Performance</a:t>
                      </a:r>
                      <a:endParaRPr>
                        <a:solidFill>
                          <a:schemeClr val="lt1"/>
                        </a:solidFill>
                      </a:endParaRPr>
                    </a:p>
                  </a:txBody>
                  <a:tcPr marL="91425" marR="91425" marT="91425" marB="91425">
                    <a:solidFill>
                      <a:schemeClr val="dk1"/>
                    </a:solidFill>
                  </a:tcPr>
                </a:tc>
                <a:tc>
                  <a:txBody>
                    <a:bodyPr/>
                    <a:lstStyle/>
                    <a:p>
                      <a:pPr marL="0" lvl="0" indent="0" algn="ctr" rtl="0">
                        <a:spcBef>
                          <a:spcPts val="0"/>
                        </a:spcBef>
                        <a:spcAft>
                          <a:spcPts val="0"/>
                        </a:spcAft>
                        <a:buNone/>
                      </a:pPr>
                      <a:r>
                        <a:rPr lang="en-US">
                          <a:solidFill>
                            <a:schemeClr val="lt1"/>
                          </a:solidFill>
                        </a:rPr>
                        <a:t>CY 2024 </a:t>
                      </a:r>
                      <a:endParaRPr>
                        <a:solidFill>
                          <a:schemeClr val="lt1"/>
                        </a:solidFill>
                      </a:endParaRPr>
                    </a:p>
                    <a:p>
                      <a:pPr marL="0" lvl="0" indent="0" algn="ctr" rtl="0">
                        <a:spcBef>
                          <a:spcPts val="0"/>
                        </a:spcBef>
                        <a:spcAft>
                          <a:spcPts val="0"/>
                        </a:spcAft>
                        <a:buNone/>
                      </a:pPr>
                      <a:r>
                        <a:rPr lang="en-US">
                          <a:solidFill>
                            <a:schemeClr val="lt1"/>
                          </a:solidFill>
                        </a:rPr>
                        <a:t>Performance</a:t>
                      </a:r>
                      <a:endParaRPr>
                        <a:solidFill>
                          <a:schemeClr val="lt1"/>
                        </a:solidFill>
                      </a:endParaRPr>
                    </a:p>
                  </a:txBody>
                  <a:tcPr marL="91425" marR="91425" marT="91425" marB="91425">
                    <a:solidFill>
                      <a:schemeClr val="dk1"/>
                    </a:solidFill>
                  </a:tcPr>
                </a:tc>
                <a:extLst>
                  <a:ext uri="{0D108BD9-81ED-4DB2-BD59-A6C34878D82A}">
                    <a16:rowId xmlns:a16="http://schemas.microsoft.com/office/drawing/2014/main" val="10000"/>
                  </a:ext>
                </a:extLst>
              </a:tr>
              <a:tr h="939750">
                <a:tc>
                  <a:txBody>
                    <a:bodyPr/>
                    <a:lstStyle/>
                    <a:p>
                      <a:pPr marL="0" lvl="0" indent="0" algn="ctr" rtl="0">
                        <a:spcBef>
                          <a:spcPts val="0"/>
                        </a:spcBef>
                        <a:spcAft>
                          <a:spcPts val="0"/>
                        </a:spcAft>
                        <a:buNone/>
                      </a:pPr>
                      <a:r>
                        <a:rPr lang="en-US"/>
                        <a:t># of Hospitals with Improvement</a:t>
                      </a:r>
                      <a:endParaRPr/>
                    </a:p>
                  </a:txBody>
                  <a:tcPr marL="91425" marR="91425" marT="91425" marB="91425" anchor="ctr"/>
                </a:tc>
                <a:tc>
                  <a:txBody>
                    <a:bodyPr/>
                    <a:lstStyle/>
                    <a:p>
                      <a:pPr marL="0" lvl="0" indent="0" algn="ctr" rtl="0">
                        <a:spcBef>
                          <a:spcPts val="0"/>
                        </a:spcBef>
                        <a:spcAft>
                          <a:spcPts val="0"/>
                        </a:spcAft>
                        <a:buNone/>
                      </a:pPr>
                      <a:r>
                        <a:rPr lang="en-US"/>
                        <a:t>17</a:t>
                      </a:r>
                      <a:endParaRPr/>
                    </a:p>
                  </a:txBody>
                  <a:tcPr marL="91425" marR="91425" marT="91425" marB="91425" anchor="ctr"/>
                </a:tc>
                <a:tc>
                  <a:txBody>
                    <a:bodyPr/>
                    <a:lstStyle/>
                    <a:p>
                      <a:pPr marL="0" lvl="0" indent="0" algn="ctr" rtl="0">
                        <a:spcBef>
                          <a:spcPts val="0"/>
                        </a:spcBef>
                        <a:spcAft>
                          <a:spcPts val="0"/>
                        </a:spcAft>
                        <a:buNone/>
                      </a:pPr>
                      <a:r>
                        <a:rPr lang="en-US"/>
                        <a:t>32</a:t>
                      </a:r>
                      <a:endParaRPr/>
                    </a:p>
                  </a:txBody>
                  <a:tcPr marL="91425" marR="91425" marT="91425" marB="91425" anchor="ctr"/>
                </a:tc>
                <a:tc>
                  <a:txBody>
                    <a:bodyPr/>
                    <a:lstStyle/>
                    <a:p>
                      <a:pPr marL="0" lvl="0" indent="0" algn="ctr" rtl="0">
                        <a:spcBef>
                          <a:spcPts val="0"/>
                        </a:spcBef>
                        <a:spcAft>
                          <a:spcPts val="0"/>
                        </a:spcAft>
                        <a:buNone/>
                      </a:pPr>
                      <a:r>
                        <a:rPr lang="en-US"/>
                        <a:t>22</a:t>
                      </a:r>
                      <a:endParaRPr/>
                    </a:p>
                  </a:txBody>
                  <a:tcPr marL="91425" marR="91425" marT="91425" marB="91425" anchor="ctr"/>
                </a:tc>
                <a:tc>
                  <a:txBody>
                    <a:bodyPr/>
                    <a:lstStyle/>
                    <a:p>
                      <a:pPr marL="0" lvl="0" indent="0" algn="ctr" rtl="0">
                        <a:spcBef>
                          <a:spcPts val="0"/>
                        </a:spcBef>
                        <a:spcAft>
                          <a:spcPts val="0"/>
                        </a:spcAft>
                        <a:buNone/>
                      </a:pPr>
                      <a:r>
                        <a:rPr lang="en-US"/>
                        <a:t>19</a:t>
                      </a:r>
                      <a:endParaRPr/>
                    </a:p>
                  </a:txBody>
                  <a:tcPr marL="91425" marR="91425" marT="91425" marB="91425" anchor="ctr"/>
                </a:tc>
                <a:extLst>
                  <a:ext uri="{0D108BD9-81ED-4DB2-BD59-A6C34878D82A}">
                    <a16:rowId xmlns:a16="http://schemas.microsoft.com/office/drawing/2014/main" val="10001"/>
                  </a:ext>
                </a:extLst>
              </a:tr>
              <a:tr h="782375">
                <a:tc>
                  <a:txBody>
                    <a:bodyPr/>
                    <a:lstStyle/>
                    <a:p>
                      <a:pPr marL="0" lvl="0" indent="0" algn="ctr" rtl="0">
                        <a:spcBef>
                          <a:spcPts val="0"/>
                        </a:spcBef>
                        <a:spcAft>
                          <a:spcPts val="0"/>
                        </a:spcAft>
                        <a:buNone/>
                      </a:pPr>
                      <a:r>
                        <a:rPr lang="en-US"/>
                        <a:t># of Hospitals Rewarded</a:t>
                      </a:r>
                      <a:endParaRPr/>
                    </a:p>
                  </a:txBody>
                  <a:tcPr marL="91425" marR="91425" marT="91425" marB="91425" anchor="ctr"/>
                </a:tc>
                <a:tc>
                  <a:txBody>
                    <a:bodyPr/>
                    <a:lstStyle/>
                    <a:p>
                      <a:pPr marL="0" lvl="0" indent="0" algn="ctr" rtl="0">
                        <a:spcBef>
                          <a:spcPts val="0"/>
                        </a:spcBef>
                        <a:spcAft>
                          <a:spcPts val="0"/>
                        </a:spcAft>
                        <a:buNone/>
                      </a:pPr>
                      <a:r>
                        <a:rPr lang="en-US"/>
                        <a:t>9</a:t>
                      </a:r>
                      <a:endParaRPr/>
                    </a:p>
                  </a:txBody>
                  <a:tcPr marL="91425" marR="91425" marT="91425" marB="91425" anchor="ctr"/>
                </a:tc>
                <a:tc>
                  <a:txBody>
                    <a:bodyPr/>
                    <a:lstStyle/>
                    <a:p>
                      <a:pPr marL="0" lvl="0" indent="0" algn="ctr" rtl="0">
                        <a:spcBef>
                          <a:spcPts val="0"/>
                        </a:spcBef>
                        <a:spcAft>
                          <a:spcPts val="0"/>
                        </a:spcAft>
                        <a:buNone/>
                      </a:pPr>
                      <a:r>
                        <a:rPr lang="en-US"/>
                        <a:t>11</a:t>
                      </a:r>
                      <a:endParaRPr/>
                    </a:p>
                  </a:txBody>
                  <a:tcPr marL="91425" marR="91425" marT="91425" marB="91425" anchor="ctr"/>
                </a:tc>
                <a:tc>
                  <a:txBody>
                    <a:bodyPr/>
                    <a:lstStyle/>
                    <a:p>
                      <a:pPr marL="0" lvl="0" indent="0" algn="ctr" rtl="0">
                        <a:spcBef>
                          <a:spcPts val="0"/>
                        </a:spcBef>
                        <a:spcAft>
                          <a:spcPts val="0"/>
                        </a:spcAft>
                        <a:buNone/>
                      </a:pPr>
                      <a:r>
                        <a:rPr lang="en-US"/>
                        <a:t>2</a:t>
                      </a:r>
                      <a:endParaRPr/>
                    </a:p>
                  </a:txBody>
                  <a:tcPr marL="91425" marR="91425" marT="91425" marB="91425" anchor="ctr"/>
                </a:tc>
                <a:tc>
                  <a:txBody>
                    <a:bodyPr/>
                    <a:lstStyle/>
                    <a:p>
                      <a:pPr marL="0" lvl="0" indent="0" algn="ctr" rtl="0">
                        <a:spcBef>
                          <a:spcPts val="0"/>
                        </a:spcBef>
                        <a:spcAft>
                          <a:spcPts val="0"/>
                        </a:spcAft>
                        <a:buNone/>
                      </a:pPr>
                      <a:r>
                        <a:rPr lang="en-US"/>
                        <a:t>0</a:t>
                      </a:r>
                      <a:endParaRPr/>
                    </a:p>
                  </a:txBody>
                  <a:tcPr marL="91425" marR="91425" marT="91425" marB="91425" anchor="ctr"/>
                </a:tc>
                <a:extLst>
                  <a:ext uri="{0D108BD9-81ED-4DB2-BD59-A6C34878D82A}">
                    <a16:rowId xmlns:a16="http://schemas.microsoft.com/office/drawing/2014/main" val="10002"/>
                  </a:ext>
                </a:extLst>
              </a:tr>
              <a:tr h="782375">
                <a:tc>
                  <a:txBody>
                    <a:bodyPr/>
                    <a:lstStyle/>
                    <a:p>
                      <a:pPr marL="0" lvl="0" indent="0" algn="ctr" rtl="0">
                        <a:spcBef>
                          <a:spcPts val="0"/>
                        </a:spcBef>
                        <a:spcAft>
                          <a:spcPts val="0"/>
                        </a:spcAft>
                        <a:buNone/>
                      </a:pPr>
                      <a:r>
                        <a:rPr lang="en-US"/>
                        <a:t>Statewide Total Reward ($)</a:t>
                      </a:r>
                      <a:endParaRPr/>
                    </a:p>
                  </a:txBody>
                  <a:tcPr marL="91425" marR="91425" marT="91425" marB="91425" anchor="ctr"/>
                </a:tc>
                <a:tc>
                  <a:txBody>
                    <a:bodyPr/>
                    <a:lstStyle/>
                    <a:p>
                      <a:pPr marL="0" lvl="0" indent="0" algn="ctr" rtl="0">
                        <a:spcBef>
                          <a:spcPts val="0"/>
                        </a:spcBef>
                        <a:spcAft>
                          <a:spcPts val="0"/>
                        </a:spcAft>
                        <a:buNone/>
                      </a:pPr>
                      <a:r>
                        <a:rPr lang="en-US"/>
                        <a:t>~$10M</a:t>
                      </a:r>
                      <a:endParaRPr/>
                    </a:p>
                  </a:txBody>
                  <a:tcPr marL="91425" marR="91425" marT="91425" marB="91425" anchor="ctr"/>
                </a:tc>
                <a:tc>
                  <a:txBody>
                    <a:bodyPr/>
                    <a:lstStyle/>
                    <a:p>
                      <a:pPr marL="0" lvl="0" indent="0" algn="ctr" rtl="0">
                        <a:spcBef>
                          <a:spcPts val="0"/>
                        </a:spcBef>
                        <a:spcAft>
                          <a:spcPts val="0"/>
                        </a:spcAft>
                        <a:buNone/>
                      </a:pPr>
                      <a:r>
                        <a:rPr lang="en-US"/>
                        <a:t>~$7.8M</a:t>
                      </a:r>
                      <a:endParaRPr/>
                    </a:p>
                  </a:txBody>
                  <a:tcPr marL="91425" marR="91425" marT="91425" marB="91425" anchor="ctr"/>
                </a:tc>
                <a:tc>
                  <a:txBody>
                    <a:bodyPr/>
                    <a:lstStyle/>
                    <a:p>
                      <a:pPr marL="0" lvl="0" indent="0" algn="ctr" rtl="0">
                        <a:spcBef>
                          <a:spcPts val="0"/>
                        </a:spcBef>
                        <a:spcAft>
                          <a:spcPts val="0"/>
                        </a:spcAft>
                        <a:buNone/>
                      </a:pPr>
                      <a:r>
                        <a:rPr lang="en-US"/>
                        <a:t>~$1.8M</a:t>
                      </a:r>
                      <a:endParaRPr/>
                    </a:p>
                  </a:txBody>
                  <a:tcPr marL="91425" marR="91425" marT="91425" marB="91425" anchor="ctr"/>
                </a:tc>
                <a:tc>
                  <a:txBody>
                    <a:bodyPr/>
                    <a:lstStyle/>
                    <a:p>
                      <a:pPr marL="0" lvl="0" indent="0" algn="ctr" rtl="0">
                        <a:spcBef>
                          <a:spcPts val="0"/>
                        </a:spcBef>
                        <a:spcAft>
                          <a:spcPts val="0"/>
                        </a:spcAft>
                        <a:buNone/>
                      </a:pPr>
                      <a:r>
                        <a:rPr lang="en-US"/>
                        <a:t>$0</a:t>
                      </a:r>
                      <a:endParaRPr/>
                    </a:p>
                  </a:txBody>
                  <a:tcPr marL="91425" marR="91425" marT="91425" marB="91425" anchor="ctr"/>
                </a:tc>
                <a:extLst>
                  <a:ext uri="{0D108BD9-81ED-4DB2-BD59-A6C34878D82A}">
                    <a16:rowId xmlns:a16="http://schemas.microsoft.com/office/drawing/2014/main" val="10003"/>
                  </a:ext>
                </a:extLst>
              </a:tr>
              <a:tr h="782375">
                <a:tc>
                  <a:txBody>
                    <a:bodyPr/>
                    <a:lstStyle/>
                    <a:p>
                      <a:pPr marL="0" lvl="0" indent="0" algn="ctr" rtl="0">
                        <a:spcBef>
                          <a:spcPts val="0"/>
                        </a:spcBef>
                        <a:spcAft>
                          <a:spcPts val="0"/>
                        </a:spcAft>
                        <a:buNone/>
                      </a:pPr>
                      <a:r>
                        <a:rPr lang="en-US"/>
                        <a:t>Average Improvement*</a:t>
                      </a:r>
                      <a:endParaRPr/>
                    </a:p>
                  </a:txBody>
                  <a:tcPr marL="91425" marR="91425" marT="91425" marB="91425" anchor="ctr"/>
                </a:tc>
                <a:tc>
                  <a:txBody>
                    <a:bodyPr/>
                    <a:lstStyle/>
                    <a:p>
                      <a:pPr marL="0" lvl="0" indent="0" algn="ctr" rtl="0">
                        <a:spcBef>
                          <a:spcPts val="0"/>
                        </a:spcBef>
                        <a:spcAft>
                          <a:spcPts val="0"/>
                        </a:spcAft>
                        <a:buNone/>
                      </a:pPr>
                      <a:r>
                        <a:rPr lang="en-US"/>
                        <a:t>-16.40%</a:t>
                      </a:r>
                      <a:endParaRPr/>
                    </a:p>
                  </a:txBody>
                  <a:tcPr marL="91425" marR="91425" marT="91425" marB="91425" anchor="ctr"/>
                </a:tc>
                <a:tc>
                  <a:txBody>
                    <a:bodyPr/>
                    <a:lstStyle/>
                    <a:p>
                      <a:pPr marL="0" lvl="0" indent="0" algn="ctr" rtl="0">
                        <a:spcBef>
                          <a:spcPts val="0"/>
                        </a:spcBef>
                        <a:spcAft>
                          <a:spcPts val="0"/>
                        </a:spcAft>
                        <a:buNone/>
                      </a:pPr>
                      <a:r>
                        <a:rPr lang="en-US"/>
                        <a:t>-19.05%</a:t>
                      </a:r>
                      <a:endParaRPr/>
                    </a:p>
                  </a:txBody>
                  <a:tcPr marL="91425" marR="91425" marT="91425" marB="91425" anchor="ctr"/>
                </a:tc>
                <a:tc>
                  <a:txBody>
                    <a:bodyPr/>
                    <a:lstStyle/>
                    <a:p>
                      <a:pPr marL="0" lvl="0" indent="0" algn="ctr" rtl="0">
                        <a:spcBef>
                          <a:spcPts val="0"/>
                        </a:spcBef>
                        <a:spcAft>
                          <a:spcPts val="0"/>
                        </a:spcAft>
                        <a:buNone/>
                      </a:pPr>
                      <a:r>
                        <a:rPr lang="en-US"/>
                        <a:t>-11.96%</a:t>
                      </a:r>
                      <a:endParaRPr/>
                    </a:p>
                  </a:txBody>
                  <a:tcPr marL="91425" marR="91425" marT="91425" marB="91425" anchor="ctr"/>
                </a:tc>
                <a:tc>
                  <a:txBody>
                    <a:bodyPr/>
                    <a:lstStyle/>
                    <a:p>
                      <a:pPr marL="0" lvl="0" indent="0" algn="ctr" rtl="0">
                        <a:spcBef>
                          <a:spcPts val="0"/>
                        </a:spcBef>
                        <a:spcAft>
                          <a:spcPts val="0"/>
                        </a:spcAft>
                        <a:buNone/>
                      </a:pPr>
                      <a:r>
                        <a:rPr lang="en-US"/>
                        <a:t>-13.83%</a:t>
                      </a:r>
                      <a:endParaRPr/>
                    </a:p>
                  </a:txBody>
                  <a:tcPr marL="91425" marR="91425" marT="91425" marB="91425" anchor="ctr"/>
                </a:tc>
                <a:extLst>
                  <a:ext uri="{0D108BD9-81ED-4DB2-BD59-A6C34878D82A}">
                    <a16:rowId xmlns:a16="http://schemas.microsoft.com/office/drawing/2014/main" val="10004"/>
                  </a:ext>
                </a:extLst>
              </a:tr>
              <a:tr h="782375">
                <a:tc>
                  <a:txBody>
                    <a:bodyPr/>
                    <a:lstStyle/>
                    <a:p>
                      <a:pPr marL="0" lvl="0" indent="0" algn="ctr" rtl="0">
                        <a:spcBef>
                          <a:spcPts val="0"/>
                        </a:spcBef>
                        <a:spcAft>
                          <a:spcPts val="0"/>
                        </a:spcAft>
                        <a:buNone/>
                      </a:pPr>
                      <a:r>
                        <a:rPr lang="en-US"/>
                        <a:t>Max Improvement* </a:t>
                      </a:r>
                      <a:endParaRPr/>
                    </a:p>
                  </a:txBody>
                  <a:tcPr marL="91425" marR="91425" marT="91425" marB="91425" anchor="ctr"/>
                </a:tc>
                <a:tc>
                  <a:txBody>
                    <a:bodyPr/>
                    <a:lstStyle/>
                    <a:p>
                      <a:pPr marL="0" lvl="0" indent="0" algn="ctr" rtl="0">
                        <a:spcBef>
                          <a:spcPts val="0"/>
                        </a:spcBef>
                        <a:spcAft>
                          <a:spcPts val="0"/>
                        </a:spcAft>
                        <a:buNone/>
                      </a:pPr>
                      <a:r>
                        <a:rPr lang="en-US"/>
                        <a:t>-39.73%</a:t>
                      </a:r>
                      <a:endParaRPr/>
                    </a:p>
                  </a:txBody>
                  <a:tcPr marL="91425" marR="91425" marT="91425" marB="91425" anchor="ctr"/>
                </a:tc>
                <a:tc>
                  <a:txBody>
                    <a:bodyPr/>
                    <a:lstStyle/>
                    <a:p>
                      <a:pPr marL="0" lvl="0" indent="0" algn="ctr" rtl="0">
                        <a:spcBef>
                          <a:spcPts val="0"/>
                        </a:spcBef>
                        <a:spcAft>
                          <a:spcPts val="0"/>
                        </a:spcAft>
                        <a:buNone/>
                      </a:pPr>
                      <a:r>
                        <a:rPr lang="en-US"/>
                        <a:t>-61.54%</a:t>
                      </a:r>
                      <a:endParaRPr/>
                    </a:p>
                  </a:txBody>
                  <a:tcPr marL="91425" marR="91425" marT="91425" marB="91425" anchor="ctr"/>
                </a:tc>
                <a:tc>
                  <a:txBody>
                    <a:bodyPr/>
                    <a:lstStyle/>
                    <a:p>
                      <a:pPr marL="0" lvl="0" indent="0" algn="ctr" rtl="0">
                        <a:spcBef>
                          <a:spcPts val="0"/>
                        </a:spcBef>
                        <a:spcAft>
                          <a:spcPts val="0"/>
                        </a:spcAft>
                        <a:buNone/>
                      </a:pPr>
                      <a:r>
                        <a:rPr lang="en-US"/>
                        <a:t>-34.87%</a:t>
                      </a:r>
                      <a:endParaRPr/>
                    </a:p>
                  </a:txBody>
                  <a:tcPr marL="91425" marR="91425" marT="91425" marB="91425" anchor="ctr"/>
                </a:tc>
                <a:tc>
                  <a:txBody>
                    <a:bodyPr/>
                    <a:lstStyle/>
                    <a:p>
                      <a:pPr marL="0" lvl="0" indent="0" algn="ctr" rtl="0">
                        <a:spcBef>
                          <a:spcPts val="0"/>
                        </a:spcBef>
                        <a:spcAft>
                          <a:spcPts val="0"/>
                        </a:spcAft>
                        <a:buNone/>
                      </a:pPr>
                      <a:r>
                        <a:rPr lang="en-US"/>
                        <a:t>-30.12%</a:t>
                      </a:r>
                      <a:endParaRPr/>
                    </a:p>
                  </a:txBody>
                  <a:tcPr marL="91425" marR="91425" marT="91425" marB="91425" anchor="ctr"/>
                </a:tc>
                <a:extLst>
                  <a:ext uri="{0D108BD9-81ED-4DB2-BD59-A6C34878D82A}">
                    <a16:rowId xmlns:a16="http://schemas.microsoft.com/office/drawing/2014/main" val="10005"/>
                  </a:ext>
                </a:extLst>
              </a:tr>
              <a:tr h="782375">
                <a:tc>
                  <a:txBody>
                    <a:bodyPr/>
                    <a:lstStyle/>
                    <a:p>
                      <a:pPr marL="0" lvl="0" indent="0" algn="ctr" rtl="0">
                        <a:spcBef>
                          <a:spcPts val="0"/>
                        </a:spcBef>
                        <a:spcAft>
                          <a:spcPts val="0"/>
                        </a:spcAft>
                        <a:buNone/>
                      </a:pPr>
                      <a:r>
                        <a:rPr lang="en-US"/>
                        <a:t>Min Improvement*</a:t>
                      </a:r>
                      <a:endParaRPr/>
                    </a:p>
                  </a:txBody>
                  <a:tcPr marL="91425" marR="91425" marT="91425" marB="91425" anchor="ctr"/>
                </a:tc>
                <a:tc>
                  <a:txBody>
                    <a:bodyPr/>
                    <a:lstStyle/>
                    <a:p>
                      <a:pPr marL="0" lvl="0" indent="0" algn="ctr" rtl="0">
                        <a:spcBef>
                          <a:spcPts val="0"/>
                        </a:spcBef>
                        <a:spcAft>
                          <a:spcPts val="0"/>
                        </a:spcAft>
                        <a:buNone/>
                      </a:pPr>
                      <a:r>
                        <a:rPr lang="en-US"/>
                        <a:t>-1.10%</a:t>
                      </a:r>
                      <a:endParaRPr/>
                    </a:p>
                  </a:txBody>
                  <a:tcPr marL="91425" marR="91425" marT="91425" marB="91425" anchor="ctr"/>
                </a:tc>
                <a:tc>
                  <a:txBody>
                    <a:bodyPr/>
                    <a:lstStyle/>
                    <a:p>
                      <a:pPr marL="0" lvl="0" indent="0" algn="ctr" rtl="0">
                        <a:spcBef>
                          <a:spcPts val="0"/>
                        </a:spcBef>
                        <a:spcAft>
                          <a:spcPts val="0"/>
                        </a:spcAft>
                        <a:buNone/>
                      </a:pPr>
                      <a:r>
                        <a:rPr lang="en-US"/>
                        <a:t>-0.18%</a:t>
                      </a:r>
                      <a:endParaRPr/>
                    </a:p>
                  </a:txBody>
                  <a:tcPr marL="91425" marR="91425" marT="91425" marB="91425" anchor="ctr"/>
                </a:tc>
                <a:tc>
                  <a:txBody>
                    <a:bodyPr/>
                    <a:lstStyle/>
                    <a:p>
                      <a:pPr marL="0" lvl="0" indent="0" algn="ctr" rtl="0">
                        <a:spcBef>
                          <a:spcPts val="0"/>
                        </a:spcBef>
                        <a:spcAft>
                          <a:spcPts val="0"/>
                        </a:spcAft>
                        <a:buNone/>
                      </a:pPr>
                      <a:r>
                        <a:rPr lang="en-US"/>
                        <a:t>-0.55%</a:t>
                      </a:r>
                      <a:endParaRPr/>
                    </a:p>
                  </a:txBody>
                  <a:tcPr marL="91425" marR="91425" marT="91425" marB="91425" anchor="ctr"/>
                </a:tc>
                <a:tc>
                  <a:txBody>
                    <a:bodyPr/>
                    <a:lstStyle/>
                    <a:p>
                      <a:pPr marL="0" lvl="0" indent="0" algn="ctr" rtl="0">
                        <a:spcBef>
                          <a:spcPts val="0"/>
                        </a:spcBef>
                        <a:spcAft>
                          <a:spcPts val="0"/>
                        </a:spcAft>
                        <a:buNone/>
                      </a:pPr>
                      <a:r>
                        <a:rPr lang="en-US"/>
                        <a:t>-0.28%</a:t>
                      </a:r>
                      <a:endParaRPr/>
                    </a:p>
                  </a:txBody>
                  <a:tcPr marL="91425" marR="91425" marT="91425" marB="91425" anchor="ctr"/>
                </a:tc>
                <a:extLst>
                  <a:ext uri="{0D108BD9-81ED-4DB2-BD59-A6C34878D82A}">
                    <a16:rowId xmlns:a16="http://schemas.microsoft.com/office/drawing/2014/main" val="10006"/>
                  </a:ext>
                </a:extLst>
              </a:tr>
            </a:tbl>
          </a:graphicData>
        </a:graphic>
      </p:graphicFrame>
      <p:sp>
        <p:nvSpPr>
          <p:cNvPr id="1024" name="Google Shape;1024;p219"/>
          <p:cNvSpPr txBox="1"/>
          <p:nvPr/>
        </p:nvSpPr>
        <p:spPr>
          <a:xfrm>
            <a:off x="909725" y="6499350"/>
            <a:ext cx="8739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rPr>
              <a:t>*Of the hospitals that saw an improvement in their disparity gap when compared to CY2018</a:t>
            </a:r>
            <a:endParaRPr>
              <a:solidFill>
                <a:schemeClr val="dk1"/>
              </a:solidFill>
            </a:endParaRPr>
          </a:p>
          <a:p>
            <a:pPr marL="0" lvl="0" indent="0" algn="l" rtl="0">
              <a:spcBef>
                <a:spcPts val="0"/>
              </a:spcBef>
              <a:spcAft>
                <a:spcPts val="0"/>
              </a:spcAft>
              <a:buNone/>
            </a:pPr>
            <a:endParaRPr sz="28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pic>
        <p:nvPicPr>
          <p:cNvPr id="1029" name="Google Shape;1029;p220" title="Rplot15.png"/>
          <p:cNvPicPr preferRelativeResize="0"/>
          <p:nvPr/>
        </p:nvPicPr>
        <p:blipFill>
          <a:blip r:embed="rId3">
            <a:alphaModFix/>
          </a:blip>
          <a:stretch>
            <a:fillRect/>
          </a:stretch>
        </p:blipFill>
        <p:spPr>
          <a:xfrm>
            <a:off x="938622" y="186475"/>
            <a:ext cx="10314756" cy="6671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221"/>
          <p:cNvSpPr txBox="1">
            <a:spLocks noGrp="1"/>
          </p:cNvSpPr>
          <p:nvPr>
            <p:ph type="body" idx="1"/>
          </p:nvPr>
        </p:nvSpPr>
        <p:spPr>
          <a:xfrm>
            <a:off x="67875" y="849175"/>
            <a:ext cx="11915700" cy="1810800"/>
          </a:xfrm>
          <a:prstGeom prst="rect">
            <a:avLst/>
          </a:prstGeom>
          <a:ln w="190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100"/>
              </a:spcBef>
              <a:spcAft>
                <a:spcPts val="0"/>
              </a:spcAft>
              <a:buNone/>
            </a:pPr>
            <a:r>
              <a:rPr lang="en-US" sz="2300" i="1">
                <a:solidFill>
                  <a:schemeClr val="accent1"/>
                </a:solidFill>
              </a:rPr>
              <a:t>What are the annual changes among the risk-adjusted readmissions rates for individual PAI components for Maryland hospitals? Are hospitals, on average, demonstrating outsized improvements or declines in one particular PAI component compared to another?</a:t>
            </a:r>
            <a:endParaRPr sz="2300" i="1">
              <a:solidFill>
                <a:schemeClr val="accent1"/>
              </a:solidFill>
            </a:endParaRPr>
          </a:p>
          <a:p>
            <a:pPr marL="0" lvl="0" indent="0" algn="l" rtl="0">
              <a:spcBef>
                <a:spcPts val="1100"/>
              </a:spcBef>
              <a:spcAft>
                <a:spcPts val="0"/>
              </a:spcAft>
              <a:buNone/>
            </a:pPr>
            <a:endParaRPr sz="2300" i="1">
              <a:solidFill>
                <a:schemeClr val="accent1"/>
              </a:solidFill>
            </a:endParaRPr>
          </a:p>
        </p:txBody>
      </p:sp>
      <p:sp>
        <p:nvSpPr>
          <p:cNvPr id="1036" name="Google Shape;1036;p221"/>
          <p:cNvSpPr txBox="1">
            <a:spLocks noGrp="1"/>
          </p:cNvSpPr>
          <p:nvPr>
            <p:ph type="sldNum" idx="12"/>
          </p:nvPr>
        </p:nvSpPr>
        <p:spPr>
          <a:xfrm>
            <a:off x="11512551" y="6213473"/>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28</a:t>
            </a:fld>
            <a:endParaRPr/>
          </a:p>
        </p:txBody>
      </p:sp>
      <p:sp>
        <p:nvSpPr>
          <p:cNvPr id="1037" name="Google Shape;1037;p221"/>
          <p:cNvSpPr txBox="1">
            <a:spLocks noGrp="1"/>
          </p:cNvSpPr>
          <p:nvPr>
            <p:ph type="title"/>
          </p:nvPr>
        </p:nvSpPr>
        <p:spPr>
          <a:xfrm>
            <a:off x="972125" y="347851"/>
            <a:ext cx="10515600" cy="696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Continued Initial Analyses</a:t>
            </a:r>
            <a:endParaRPr/>
          </a:p>
        </p:txBody>
      </p:sp>
      <p:sp>
        <p:nvSpPr>
          <p:cNvPr id="1038" name="Google Shape;1038;p221"/>
          <p:cNvSpPr txBox="1">
            <a:spLocks noGrp="1"/>
          </p:cNvSpPr>
          <p:nvPr>
            <p:ph type="body" idx="1"/>
          </p:nvPr>
        </p:nvSpPr>
        <p:spPr>
          <a:xfrm>
            <a:off x="67875" y="3097600"/>
            <a:ext cx="11915700" cy="2819700"/>
          </a:xfrm>
          <a:prstGeom prst="rect">
            <a:avLst/>
          </a:prstGeom>
          <a:ln w="190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100"/>
              </a:spcBef>
              <a:spcAft>
                <a:spcPts val="0"/>
              </a:spcAft>
              <a:buNone/>
            </a:pPr>
            <a:r>
              <a:rPr lang="en-US" sz="2300" b="1">
                <a:solidFill>
                  <a:schemeClr val="accent1"/>
                </a:solidFill>
              </a:rPr>
              <a:t>Measurement: </a:t>
            </a:r>
            <a:r>
              <a:rPr lang="en-US" sz="2300">
                <a:solidFill>
                  <a:schemeClr val="accent1"/>
                </a:solidFill>
              </a:rPr>
              <a:t>Comparing % Change in Risk-Adjusted Readmissions Rate for the three disparity gap components (Medicaid, Black, High ADI) between CY2024 and CY2018. First, results were plotted as a boxplot to demonstrate median and spread for changes between performance and baseline years. Then, results were plotted longitudinally year-over-year between performances years and baseline. Non-PAI risk-adjusted readmissions rates were similarly plotted on the same scale for comparison. </a:t>
            </a:r>
            <a:endParaRPr sz="2300">
              <a:solidFill>
                <a:schemeClr val="accen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2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29</a:t>
            </a:fld>
            <a:endParaRPr/>
          </a:p>
        </p:txBody>
      </p:sp>
      <p:pic>
        <p:nvPicPr>
          <p:cNvPr id="1045" name="Google Shape;1045;p222" title="Rplot16.png"/>
          <p:cNvPicPr preferRelativeResize="0"/>
          <p:nvPr/>
        </p:nvPicPr>
        <p:blipFill>
          <a:blip r:embed="rId3">
            <a:alphaModFix/>
          </a:blip>
          <a:stretch>
            <a:fillRect/>
          </a:stretch>
        </p:blipFill>
        <p:spPr>
          <a:xfrm>
            <a:off x="912280" y="152400"/>
            <a:ext cx="10367440" cy="6705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96"/>
          <p:cNvSpPr txBox="1">
            <a:spLocks noGrp="1"/>
          </p:cNvSpPr>
          <p:nvPr>
            <p:ph type="body" idx="1"/>
          </p:nvPr>
        </p:nvSpPr>
        <p:spPr>
          <a:xfrm>
            <a:off x="473233" y="1018033"/>
            <a:ext cx="8739300" cy="5054400"/>
          </a:xfrm>
          <a:prstGeom prst="rect">
            <a:avLst/>
          </a:prstGeom>
          <a:noFill/>
          <a:ln>
            <a:noFill/>
          </a:ln>
        </p:spPr>
        <p:txBody>
          <a:bodyPr spcFirstLastPara="1" wrap="square" lIns="91425" tIns="45700" rIns="91425" bIns="45700" anchor="t" anchorCtr="0">
            <a:normAutofit fontScale="70000" lnSpcReduction="10000"/>
          </a:bodyPr>
          <a:lstStyle/>
          <a:p>
            <a:pPr marL="609584" lvl="0" indent="-393689" algn="l" rtl="0">
              <a:lnSpc>
                <a:spcPct val="114000"/>
              </a:lnSpc>
              <a:spcBef>
                <a:spcPts val="1067"/>
              </a:spcBef>
              <a:spcAft>
                <a:spcPts val="0"/>
              </a:spcAft>
              <a:buSzPct val="83332"/>
              <a:buChar char="●"/>
            </a:pPr>
            <a:r>
              <a:rPr lang="en-US" b="1"/>
              <a:t>Be Present</a:t>
            </a:r>
            <a:r>
              <a:rPr lang="en-US"/>
              <a:t> – Make a conscious effort to know who is in the room, become an active listener. Refrain from multitasking and checking emails during meetings.  </a:t>
            </a:r>
            <a:endParaRPr/>
          </a:p>
          <a:p>
            <a:pPr marL="609584" lvl="0" indent="-393689" algn="l" rtl="0">
              <a:lnSpc>
                <a:spcPct val="114000"/>
              </a:lnSpc>
              <a:spcBef>
                <a:spcPts val="1333"/>
              </a:spcBef>
              <a:spcAft>
                <a:spcPts val="0"/>
              </a:spcAft>
              <a:buSzPct val="83332"/>
              <a:buChar char="●"/>
            </a:pPr>
            <a:r>
              <a:rPr lang="en-US" b="1"/>
              <a:t>Call Each Other In As We Call Each Other Out </a:t>
            </a:r>
            <a:r>
              <a:rPr lang="en-US"/>
              <a:t>– When challenging ideas or perspectives give feedback respectfully. When being challenged - listen, acknowledge the issue, and respond respectfully. </a:t>
            </a:r>
            <a:endParaRPr/>
          </a:p>
          <a:p>
            <a:pPr marL="609584" lvl="0" indent="-393689" algn="l" rtl="0">
              <a:lnSpc>
                <a:spcPct val="114000"/>
              </a:lnSpc>
              <a:spcBef>
                <a:spcPts val="1333"/>
              </a:spcBef>
              <a:spcAft>
                <a:spcPts val="0"/>
              </a:spcAft>
              <a:buSzPct val="83332"/>
              <a:buChar char="●"/>
            </a:pPr>
            <a:r>
              <a:rPr lang="en-US" b="1"/>
              <a:t>Recognize the Difference of Intent vs Impact</a:t>
            </a:r>
            <a:r>
              <a:rPr lang="en-US"/>
              <a:t> – Be accountable for our words and actions.</a:t>
            </a:r>
            <a:endParaRPr/>
          </a:p>
          <a:p>
            <a:pPr marL="609584" lvl="0" indent="-393689" algn="l" rtl="0">
              <a:lnSpc>
                <a:spcPct val="114000"/>
              </a:lnSpc>
              <a:spcBef>
                <a:spcPts val="1333"/>
              </a:spcBef>
              <a:spcAft>
                <a:spcPts val="0"/>
              </a:spcAft>
              <a:buSzPct val="83332"/>
              <a:buChar char="●"/>
            </a:pPr>
            <a:r>
              <a:rPr lang="en-US" b="1"/>
              <a:t>Create Space for Multiple Truths</a:t>
            </a:r>
            <a:r>
              <a:rPr lang="en-US"/>
              <a:t> – Seek understanding of differences in opinion and respect diverse perspectives. </a:t>
            </a:r>
            <a:endParaRPr/>
          </a:p>
          <a:p>
            <a:pPr marL="609584" lvl="0" indent="-393689" algn="l" rtl="0">
              <a:lnSpc>
                <a:spcPct val="114000"/>
              </a:lnSpc>
              <a:spcBef>
                <a:spcPts val="1333"/>
              </a:spcBef>
              <a:spcAft>
                <a:spcPts val="0"/>
              </a:spcAft>
              <a:buSzPct val="83332"/>
              <a:buChar char="●"/>
            </a:pPr>
            <a:r>
              <a:rPr lang="en-US" b="1"/>
              <a:t>Notice Power Dynamics</a:t>
            </a:r>
            <a:r>
              <a:rPr lang="en-US"/>
              <a:t> – Be aware of how you may unconsciously be using your power and privilege. </a:t>
            </a:r>
            <a:endParaRPr/>
          </a:p>
          <a:p>
            <a:pPr marL="609584" lvl="0" indent="-393689" algn="l" rtl="0">
              <a:lnSpc>
                <a:spcPct val="114000"/>
              </a:lnSpc>
              <a:spcBef>
                <a:spcPts val="1333"/>
              </a:spcBef>
              <a:spcAft>
                <a:spcPts val="1333"/>
              </a:spcAft>
              <a:buSzPct val="83332"/>
              <a:buChar char="●"/>
            </a:pPr>
            <a:r>
              <a:rPr lang="en-US" b="1"/>
              <a:t>Center Learning and Growth</a:t>
            </a:r>
            <a:r>
              <a:rPr lang="en-US"/>
              <a:t> – At times, the work will be uncomfortable and challenging. Mistakes and misunderstanding will occur as we work towards a common solution. We are here to learn and grow from each other both individually and collectively.</a:t>
            </a:r>
            <a:endParaRPr/>
          </a:p>
        </p:txBody>
      </p:sp>
      <p:sp>
        <p:nvSpPr>
          <p:cNvPr id="858" name="Google Shape;858;p196"/>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100"/>
              <a:buFont typeface="Arial"/>
              <a:buNone/>
            </a:pPr>
            <a:r>
              <a:rPr lang="en-US"/>
              <a:t>Workgroup Learning Agreements</a:t>
            </a:r>
            <a:endParaRPr/>
          </a:p>
        </p:txBody>
      </p:sp>
      <p:sp>
        <p:nvSpPr>
          <p:cNvPr id="859" name="Google Shape;859;p196"/>
          <p:cNvSpPr txBox="1"/>
          <p:nvPr/>
        </p:nvSpPr>
        <p:spPr>
          <a:xfrm>
            <a:off x="9473628" y="2383767"/>
            <a:ext cx="2436300" cy="18264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2133" b="1" i="0" u="none" strike="noStrike" cap="none">
                <a:solidFill>
                  <a:srgbClr val="CC0000"/>
                </a:solidFill>
                <a:latin typeface="Calibri"/>
                <a:ea typeface="Calibri"/>
                <a:cs typeface="Calibri"/>
                <a:sym typeface="Calibri"/>
              </a:rPr>
              <a:t>REMINDER:</a:t>
            </a:r>
            <a:r>
              <a:rPr lang="en-US" sz="2133" b="1" i="0" u="none" strike="noStrike" cap="none">
                <a:solidFill>
                  <a:schemeClr val="dk1"/>
                </a:solidFill>
                <a:latin typeface="Calibri"/>
                <a:ea typeface="Calibri"/>
                <a:cs typeface="Calibri"/>
                <a:sym typeface="Calibri"/>
              </a:rPr>
              <a:t> These workgroup meetings are recorded.</a:t>
            </a:r>
            <a:endParaRPr sz="2133" b="1" i="0" u="none" strike="noStrike" cap="none">
              <a:solidFill>
                <a:schemeClr val="dk1"/>
              </a:solidFill>
              <a:latin typeface="Calibri"/>
              <a:ea typeface="Calibri"/>
              <a:cs typeface="Calibri"/>
              <a:sym typeface="Calibri"/>
            </a:endParaRPr>
          </a:p>
        </p:txBody>
      </p:sp>
      <p:sp>
        <p:nvSpPr>
          <p:cNvPr id="860" name="Google Shape;860;p196"/>
          <p:cNvSpPr txBox="1">
            <a:spLocks noGrp="1"/>
          </p:cNvSpPr>
          <p:nvPr>
            <p:ph type="sldNum" idx="12"/>
          </p:nvPr>
        </p:nvSpPr>
        <p:spPr>
          <a:xfrm>
            <a:off x="11512551" y="6213475"/>
            <a:ext cx="578100" cy="3651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2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30</a:t>
            </a:fld>
            <a:endParaRPr/>
          </a:p>
        </p:txBody>
      </p:sp>
      <p:pic>
        <p:nvPicPr>
          <p:cNvPr id="1052" name="Google Shape;1052;p223" title="Rplot02.png"/>
          <p:cNvPicPr preferRelativeResize="0"/>
          <p:nvPr/>
        </p:nvPicPr>
        <p:blipFill>
          <a:blip r:embed="rId3">
            <a:alphaModFix/>
          </a:blip>
          <a:stretch>
            <a:fillRect/>
          </a:stretch>
        </p:blipFill>
        <p:spPr>
          <a:xfrm>
            <a:off x="806166" y="152401"/>
            <a:ext cx="10579667" cy="65531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pic>
        <p:nvPicPr>
          <p:cNvPr id="1057" name="Google Shape;1057;p224" title="Rplot.png"/>
          <p:cNvPicPr preferRelativeResize="0"/>
          <p:nvPr/>
        </p:nvPicPr>
        <p:blipFill>
          <a:blip r:embed="rId3">
            <a:alphaModFix/>
          </a:blip>
          <a:stretch>
            <a:fillRect/>
          </a:stretch>
        </p:blipFill>
        <p:spPr>
          <a:xfrm>
            <a:off x="1946736" y="203200"/>
            <a:ext cx="8298527" cy="64515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225"/>
          <p:cNvSpPr txBox="1">
            <a:spLocks noGrp="1"/>
          </p:cNvSpPr>
          <p:nvPr>
            <p:ph type="body" idx="1"/>
          </p:nvPr>
        </p:nvSpPr>
        <p:spPr>
          <a:xfrm>
            <a:off x="795175" y="1076302"/>
            <a:ext cx="10515600" cy="5301900"/>
          </a:xfrm>
          <a:prstGeom prst="rect">
            <a:avLst/>
          </a:prstGeom>
        </p:spPr>
        <p:txBody>
          <a:bodyPr spcFirstLastPara="1" wrap="square" lIns="91425" tIns="45700" rIns="91425" bIns="45700" anchor="t" anchorCtr="0">
            <a:noAutofit/>
          </a:bodyPr>
          <a:lstStyle/>
          <a:p>
            <a:pPr marL="457200" lvl="0" indent="-336550" algn="l" rtl="0">
              <a:spcBef>
                <a:spcPts val="1100"/>
              </a:spcBef>
              <a:spcAft>
                <a:spcPts val="0"/>
              </a:spcAft>
              <a:buSzPts val="1700"/>
              <a:buChar char="•"/>
            </a:pPr>
            <a:r>
              <a:rPr lang="en-US" sz="2100"/>
              <a:t>Assess PAI and Disparity Gap methodology to understand performance results </a:t>
            </a:r>
            <a:endParaRPr sz="2100"/>
          </a:p>
          <a:p>
            <a:pPr marL="914400" lvl="1" indent="-330200" algn="l" rtl="0">
              <a:spcBef>
                <a:spcPts val="1000"/>
              </a:spcBef>
              <a:spcAft>
                <a:spcPts val="0"/>
              </a:spcAft>
              <a:buSzPts val="1600"/>
              <a:buChar char="•"/>
            </a:pPr>
            <a:r>
              <a:rPr lang="en-US" sz="1600"/>
              <a:t>Investigate whether hospitals that are showing relatively greater improvements in certain targeted populations (e.g., Medicaid) compared to different targeted populations (e.g., Black) are seeing imbalanced improvements in the disparity gap </a:t>
            </a:r>
            <a:endParaRPr sz="1600"/>
          </a:p>
          <a:p>
            <a:pPr marL="914400" lvl="1" indent="-330200" algn="l" rtl="0">
              <a:spcBef>
                <a:spcPts val="1000"/>
              </a:spcBef>
              <a:spcAft>
                <a:spcPts val="0"/>
              </a:spcAft>
              <a:buSzPts val="1600"/>
              <a:buChar char="•"/>
            </a:pPr>
            <a:r>
              <a:rPr lang="en-US" sz="1600"/>
              <a:t>Impact of risk-adjustment model and reliability adjustments </a:t>
            </a:r>
            <a:endParaRPr sz="1600"/>
          </a:p>
          <a:p>
            <a:pPr marL="914400" lvl="1" indent="-330200" algn="l" rtl="0">
              <a:spcBef>
                <a:spcPts val="1000"/>
              </a:spcBef>
              <a:spcAft>
                <a:spcPts val="0"/>
              </a:spcAft>
              <a:buSzPts val="1600"/>
              <a:buChar char="•"/>
            </a:pPr>
            <a:r>
              <a:rPr lang="en-US" sz="1600"/>
              <a:t>Applies to Timely Follow-up for Medicare as well </a:t>
            </a:r>
            <a:endParaRPr sz="1600"/>
          </a:p>
          <a:p>
            <a:pPr marL="457200" lvl="0" indent="-336550" algn="l" rtl="0">
              <a:spcBef>
                <a:spcPts val="1100"/>
              </a:spcBef>
              <a:spcAft>
                <a:spcPts val="0"/>
              </a:spcAft>
              <a:buSzPts val="1700"/>
              <a:buChar char="•"/>
            </a:pPr>
            <a:r>
              <a:rPr lang="en-US" sz="2100"/>
              <a:t>Staff continues to explore simulation modeling that more clearly shows the impact of changes in readmissions on the disparity gap  </a:t>
            </a:r>
            <a:endParaRPr sz="2100"/>
          </a:p>
          <a:p>
            <a:pPr marL="457200" lvl="0" indent="-336550" algn="l" rtl="0">
              <a:spcBef>
                <a:spcPts val="1100"/>
              </a:spcBef>
              <a:spcAft>
                <a:spcPts val="0"/>
              </a:spcAft>
              <a:buSzPts val="1700"/>
              <a:buChar char="•"/>
            </a:pPr>
            <a:r>
              <a:rPr lang="en-US" sz="2100"/>
              <a:t>Re-evaluate the base period and time period for coefficients </a:t>
            </a:r>
            <a:endParaRPr sz="2100"/>
          </a:p>
          <a:p>
            <a:pPr marL="457200" lvl="0" indent="-336550" algn="l" rtl="0">
              <a:spcBef>
                <a:spcPts val="1000"/>
              </a:spcBef>
              <a:spcAft>
                <a:spcPts val="0"/>
              </a:spcAft>
              <a:buSzPts val="1700"/>
              <a:buChar char="•"/>
            </a:pPr>
            <a:r>
              <a:rPr lang="en-US" sz="2100"/>
              <a:t>Re-assess the improvement targets and scaling</a:t>
            </a:r>
            <a:endParaRPr sz="2100"/>
          </a:p>
          <a:p>
            <a:pPr marL="457200" lvl="0" indent="-336550" algn="l" rtl="0">
              <a:spcBef>
                <a:spcPts val="1100"/>
              </a:spcBef>
              <a:spcAft>
                <a:spcPts val="0"/>
              </a:spcAft>
              <a:buSzPts val="1700"/>
              <a:buChar char="•"/>
            </a:pPr>
            <a:r>
              <a:rPr lang="en-US" sz="2100"/>
              <a:t>Improve disparity gap report to be more user-friendly </a:t>
            </a:r>
            <a:endParaRPr sz="2100"/>
          </a:p>
          <a:p>
            <a:pPr marL="457200" lvl="0" indent="-361950" algn="l" rtl="0">
              <a:spcBef>
                <a:spcPts val="1100"/>
              </a:spcBef>
              <a:spcAft>
                <a:spcPts val="0"/>
              </a:spcAft>
              <a:buSzPts val="2100"/>
              <a:buChar char="•"/>
            </a:pPr>
            <a:r>
              <a:rPr lang="en-US" sz="2100"/>
              <a:t>Align with AHEAD priorities </a:t>
            </a:r>
            <a:endParaRPr sz="2100"/>
          </a:p>
          <a:p>
            <a:pPr marL="457200" lvl="0" indent="0" algn="l" rtl="0">
              <a:spcBef>
                <a:spcPts val="1100"/>
              </a:spcBef>
              <a:spcAft>
                <a:spcPts val="0"/>
              </a:spcAft>
              <a:buNone/>
            </a:pPr>
            <a:endParaRPr sz="2100"/>
          </a:p>
          <a:p>
            <a:pPr marL="0" lvl="0" indent="0" algn="l" rtl="0">
              <a:spcBef>
                <a:spcPts val="1100"/>
              </a:spcBef>
              <a:spcAft>
                <a:spcPts val="0"/>
              </a:spcAft>
              <a:buNone/>
            </a:pPr>
            <a:endParaRPr sz="2100"/>
          </a:p>
        </p:txBody>
      </p:sp>
      <p:sp>
        <p:nvSpPr>
          <p:cNvPr id="1064" name="Google Shape;1064;p225"/>
          <p:cNvSpPr txBox="1">
            <a:spLocks noGrp="1"/>
          </p:cNvSpPr>
          <p:nvPr>
            <p:ph type="sldNum" idx="12"/>
          </p:nvPr>
        </p:nvSpPr>
        <p:spPr>
          <a:xfrm>
            <a:off x="11512551" y="6213473"/>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32</a:t>
            </a:fld>
            <a:endParaRPr/>
          </a:p>
        </p:txBody>
      </p:sp>
      <p:sp>
        <p:nvSpPr>
          <p:cNvPr id="1065" name="Google Shape;1065;p225"/>
          <p:cNvSpPr txBox="1">
            <a:spLocks noGrp="1"/>
          </p:cNvSpPr>
          <p:nvPr>
            <p:ph type="title"/>
          </p:nvPr>
        </p:nvSpPr>
        <p:spPr>
          <a:xfrm>
            <a:off x="971552" y="320702"/>
            <a:ext cx="10515600" cy="101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RY2028 Readmission Disparity Gap and Beyond:  Priorities List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226"/>
          <p:cNvSpPr txBox="1">
            <a:spLocks noGrp="1"/>
          </p:cNvSpPr>
          <p:nvPr>
            <p:ph type="sldNum" idx="12"/>
          </p:nvPr>
        </p:nvSpPr>
        <p:spPr>
          <a:xfrm>
            <a:off x="11512551" y="6213475"/>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33</a:t>
            </a:fld>
            <a:endParaRPr/>
          </a:p>
        </p:txBody>
      </p:sp>
      <p:sp>
        <p:nvSpPr>
          <p:cNvPr id="1072" name="Google Shape;1072;p226"/>
          <p:cNvSpPr txBox="1">
            <a:spLocks noGrp="1"/>
          </p:cNvSpPr>
          <p:nvPr>
            <p:ph type="title"/>
          </p:nvPr>
        </p:nvSpPr>
        <p:spPr>
          <a:xfrm>
            <a:off x="972127" y="1835088"/>
            <a:ext cx="10515600" cy="3945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en-US"/>
              <a:t>Quality Financial Impact Dashboard (QFID)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227"/>
          <p:cNvSpPr txBox="1">
            <a:spLocks noGrp="1"/>
          </p:cNvSpPr>
          <p:nvPr>
            <p:ph type="title"/>
          </p:nvPr>
        </p:nvSpPr>
        <p:spPr>
          <a:xfrm>
            <a:off x="972127" y="347852"/>
            <a:ext cx="10515600" cy="101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QFID?</a:t>
            </a:r>
            <a:endParaRPr/>
          </a:p>
        </p:txBody>
      </p:sp>
      <p:sp>
        <p:nvSpPr>
          <p:cNvPr id="1079" name="Google Shape;1079;p227"/>
          <p:cNvSpPr txBox="1">
            <a:spLocks noGrp="1"/>
          </p:cNvSpPr>
          <p:nvPr>
            <p:ph type="sldNum" idx="12"/>
          </p:nvPr>
        </p:nvSpPr>
        <p:spPr>
          <a:xfrm>
            <a:off x="11512551" y="6213473"/>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solidFill>
                  <a:schemeClr val="dk1"/>
                </a:solidFill>
              </a:rPr>
              <a:t>34</a:t>
            </a:fld>
            <a:endParaRPr>
              <a:solidFill>
                <a:schemeClr val="dk1"/>
              </a:solidFill>
            </a:endParaRPr>
          </a:p>
        </p:txBody>
      </p:sp>
      <p:sp>
        <p:nvSpPr>
          <p:cNvPr id="1080" name="Google Shape;1080;p227"/>
          <p:cNvSpPr txBox="1">
            <a:spLocks noGrp="1"/>
          </p:cNvSpPr>
          <p:nvPr>
            <p:ph type="body" idx="1"/>
          </p:nvPr>
        </p:nvSpPr>
        <p:spPr>
          <a:xfrm>
            <a:off x="838201" y="1183716"/>
            <a:ext cx="10515600" cy="4432500"/>
          </a:xfrm>
          <a:prstGeom prst="rect">
            <a:avLst/>
          </a:prstGeom>
        </p:spPr>
        <p:txBody>
          <a:bodyPr spcFirstLastPara="1" wrap="square" lIns="91425" tIns="45700" rIns="91425" bIns="45700" anchor="t" anchorCtr="0">
            <a:noAutofit/>
          </a:bodyPr>
          <a:lstStyle/>
          <a:p>
            <a:pPr marL="457200" lvl="0" indent="-355600" algn="l" rtl="0">
              <a:spcBef>
                <a:spcPts val="1100"/>
              </a:spcBef>
              <a:spcAft>
                <a:spcPts val="0"/>
              </a:spcAft>
              <a:buSzPts val="2000"/>
              <a:buChar char="•"/>
            </a:pPr>
            <a:r>
              <a:rPr lang="en-US"/>
              <a:t>The Quality Financial Impact Dashboard (QFID) is a tableau dashboard on the CRS portal that provides hospitals with estimates of their quality revenue adjustment which are based on their current performance.</a:t>
            </a:r>
            <a:endParaRPr/>
          </a:p>
          <a:p>
            <a:pPr marL="457200" lvl="0" indent="-355600" algn="l" rtl="0">
              <a:spcBef>
                <a:spcPts val="1100"/>
              </a:spcBef>
              <a:spcAft>
                <a:spcPts val="0"/>
              </a:spcAft>
              <a:buSzPts val="2000"/>
              <a:buChar char="•"/>
            </a:pPr>
            <a:r>
              <a:rPr lang="en-US"/>
              <a:t>The QFID is updated monthly on the CRS portal during the mid-cycle release and reflects the performance within the most recent reports. </a:t>
            </a:r>
            <a:endParaRPr/>
          </a:p>
          <a:p>
            <a:pPr marL="457200" lvl="0" indent="0" algn="l" rtl="0">
              <a:spcBef>
                <a:spcPts val="11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228"/>
          <p:cNvSpPr txBox="1">
            <a:spLocks noGrp="1"/>
          </p:cNvSpPr>
          <p:nvPr>
            <p:ph type="body" idx="1"/>
          </p:nvPr>
        </p:nvSpPr>
        <p:spPr>
          <a:xfrm>
            <a:off x="3800725" y="82825"/>
            <a:ext cx="8064600" cy="11145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1500"/>
              <a:t>This displays the financial impact for the quality programs in total and for each program for the selected hospital(s). The current and previous RY and the net amount between the RYs is shown. Clicking a program’s tab launches the respective program summaries. </a:t>
            </a:r>
            <a:endParaRPr sz="1500"/>
          </a:p>
        </p:txBody>
      </p:sp>
      <p:sp>
        <p:nvSpPr>
          <p:cNvPr id="1087" name="Google Shape;1087;p228"/>
          <p:cNvSpPr txBox="1">
            <a:spLocks noGrp="1"/>
          </p:cNvSpPr>
          <p:nvPr>
            <p:ph type="sldNum" idx="12"/>
          </p:nvPr>
        </p:nvSpPr>
        <p:spPr>
          <a:xfrm>
            <a:off x="11512551" y="6213473"/>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35</a:t>
            </a:fld>
            <a:endParaRPr/>
          </a:p>
        </p:txBody>
      </p:sp>
      <p:sp>
        <p:nvSpPr>
          <p:cNvPr id="1088" name="Google Shape;1088;p228"/>
          <p:cNvSpPr txBox="1">
            <a:spLocks noGrp="1"/>
          </p:cNvSpPr>
          <p:nvPr>
            <p:ph type="title"/>
          </p:nvPr>
        </p:nvSpPr>
        <p:spPr>
          <a:xfrm>
            <a:off x="972126" y="347850"/>
            <a:ext cx="2539800" cy="101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Landing Page</a:t>
            </a:r>
            <a:endParaRPr/>
          </a:p>
        </p:txBody>
      </p:sp>
      <p:pic>
        <p:nvPicPr>
          <p:cNvPr id="1089" name="Google Shape;1089;p228"/>
          <p:cNvPicPr preferRelativeResize="0"/>
          <p:nvPr/>
        </p:nvPicPr>
        <p:blipFill rotWithShape="1">
          <a:blip r:embed="rId3">
            <a:alphaModFix/>
          </a:blip>
          <a:srcRect l="3852" t="6138" r="5706"/>
          <a:stretch/>
        </p:blipFill>
        <p:spPr>
          <a:xfrm>
            <a:off x="316700" y="1055575"/>
            <a:ext cx="10947348" cy="56864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229"/>
          <p:cNvSpPr txBox="1">
            <a:spLocks noGrp="1"/>
          </p:cNvSpPr>
          <p:nvPr>
            <p:ph type="sldNum" idx="12"/>
          </p:nvPr>
        </p:nvSpPr>
        <p:spPr>
          <a:xfrm>
            <a:off x="11512551" y="6213473"/>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36</a:t>
            </a:fld>
            <a:endParaRPr/>
          </a:p>
        </p:txBody>
      </p:sp>
      <p:pic>
        <p:nvPicPr>
          <p:cNvPr id="1096" name="Google Shape;1096;p229"/>
          <p:cNvPicPr preferRelativeResize="0"/>
          <p:nvPr/>
        </p:nvPicPr>
        <p:blipFill rotWithShape="1">
          <a:blip r:embed="rId3">
            <a:alphaModFix/>
          </a:blip>
          <a:srcRect l="2430" r="3344"/>
          <a:stretch/>
        </p:blipFill>
        <p:spPr>
          <a:xfrm>
            <a:off x="1522050" y="312338"/>
            <a:ext cx="10568602" cy="6528125"/>
          </a:xfrm>
          <a:prstGeom prst="rect">
            <a:avLst/>
          </a:prstGeom>
          <a:noFill/>
          <a:ln>
            <a:noFill/>
          </a:ln>
        </p:spPr>
      </p:pic>
      <p:sp>
        <p:nvSpPr>
          <p:cNvPr id="1097" name="Google Shape;1097;p229"/>
          <p:cNvSpPr txBox="1">
            <a:spLocks noGrp="1"/>
          </p:cNvSpPr>
          <p:nvPr>
            <p:ph type="body" idx="1"/>
          </p:nvPr>
        </p:nvSpPr>
        <p:spPr>
          <a:xfrm>
            <a:off x="155700" y="2976675"/>
            <a:ext cx="2539500" cy="34530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100"/>
              </a:spcBef>
              <a:spcAft>
                <a:spcPts val="0"/>
              </a:spcAft>
              <a:buNone/>
            </a:pPr>
            <a:r>
              <a:rPr lang="en-US" sz="1800"/>
              <a:t>This allows users to see a summary of the selected hospital(s) performance within the current year vs a selected comparison year.  Clicking a hospital’s row launches the respective program’s details. </a:t>
            </a:r>
            <a:endParaRPr sz="1800"/>
          </a:p>
        </p:txBody>
      </p:sp>
      <p:sp>
        <p:nvSpPr>
          <p:cNvPr id="1098" name="Google Shape;1098;p229"/>
          <p:cNvSpPr txBox="1">
            <a:spLocks noGrp="1"/>
          </p:cNvSpPr>
          <p:nvPr>
            <p:ph type="title"/>
          </p:nvPr>
        </p:nvSpPr>
        <p:spPr>
          <a:xfrm>
            <a:off x="986425" y="276850"/>
            <a:ext cx="2539500" cy="501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sz="2500"/>
              <a:t>Summary View</a:t>
            </a:r>
            <a:endParaRPr sz="25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230"/>
          <p:cNvSpPr txBox="1">
            <a:spLocks noGrp="1"/>
          </p:cNvSpPr>
          <p:nvPr>
            <p:ph type="body" idx="1"/>
          </p:nvPr>
        </p:nvSpPr>
        <p:spPr>
          <a:xfrm>
            <a:off x="295800" y="1014600"/>
            <a:ext cx="2754600" cy="29943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1800"/>
              <a:t>On the detail level view, hospitals can see how their current performance compares to the threshold to begin receiving rewards. The same is done for the selected comparison year on the right. </a:t>
            </a:r>
            <a:endParaRPr sz="1800"/>
          </a:p>
        </p:txBody>
      </p:sp>
      <p:sp>
        <p:nvSpPr>
          <p:cNvPr id="1105" name="Google Shape;1105;p230"/>
          <p:cNvSpPr txBox="1">
            <a:spLocks noGrp="1"/>
          </p:cNvSpPr>
          <p:nvPr>
            <p:ph type="sldNum" idx="12"/>
          </p:nvPr>
        </p:nvSpPr>
        <p:spPr>
          <a:xfrm>
            <a:off x="11512551" y="6213473"/>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37</a:t>
            </a:fld>
            <a:endParaRPr/>
          </a:p>
        </p:txBody>
      </p:sp>
      <p:sp>
        <p:nvSpPr>
          <p:cNvPr id="1106" name="Google Shape;1106;p230"/>
          <p:cNvSpPr txBox="1">
            <a:spLocks noGrp="1"/>
          </p:cNvSpPr>
          <p:nvPr>
            <p:ph type="title"/>
          </p:nvPr>
        </p:nvSpPr>
        <p:spPr>
          <a:xfrm>
            <a:off x="972127" y="347852"/>
            <a:ext cx="10515600" cy="101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Hospital/Detail Level View</a:t>
            </a:r>
            <a:endParaRPr/>
          </a:p>
        </p:txBody>
      </p:sp>
      <p:pic>
        <p:nvPicPr>
          <p:cNvPr id="1107" name="Google Shape;1107;p230"/>
          <p:cNvPicPr preferRelativeResize="0"/>
          <p:nvPr/>
        </p:nvPicPr>
        <p:blipFill>
          <a:blip r:embed="rId3">
            <a:alphaModFix/>
          </a:blip>
          <a:stretch>
            <a:fillRect/>
          </a:stretch>
        </p:blipFill>
        <p:spPr>
          <a:xfrm>
            <a:off x="3321225" y="872375"/>
            <a:ext cx="7917614" cy="5957533"/>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231"/>
          <p:cNvSpPr txBox="1">
            <a:spLocks noGrp="1"/>
          </p:cNvSpPr>
          <p:nvPr>
            <p:ph type="body" idx="1"/>
          </p:nvPr>
        </p:nvSpPr>
        <p:spPr>
          <a:xfrm>
            <a:off x="971551" y="1361191"/>
            <a:ext cx="10515600" cy="4432500"/>
          </a:xfrm>
          <a:prstGeom prst="rect">
            <a:avLst/>
          </a:prstGeom>
        </p:spPr>
        <p:txBody>
          <a:bodyPr spcFirstLastPara="1" wrap="square" lIns="91425" tIns="45700" rIns="91425" bIns="45700" anchor="t" anchorCtr="0">
            <a:noAutofit/>
          </a:bodyPr>
          <a:lstStyle/>
          <a:p>
            <a:pPr marL="457200" lvl="0" indent="-355600" algn="l" rtl="0">
              <a:spcBef>
                <a:spcPts val="1100"/>
              </a:spcBef>
              <a:spcAft>
                <a:spcPts val="0"/>
              </a:spcAft>
              <a:buSzPts val="2000"/>
              <a:buChar char="•"/>
            </a:pPr>
            <a:r>
              <a:rPr lang="en-US"/>
              <a:t>Arrows for whether lower or higher is better (ex: up arrow for MHAC program, down arrow for O/E ratio for PPCs)</a:t>
            </a:r>
            <a:endParaRPr/>
          </a:p>
          <a:p>
            <a:pPr marL="457200" lvl="0" indent="-355600" algn="l" rtl="0">
              <a:spcBef>
                <a:spcPts val="0"/>
              </a:spcBef>
              <a:spcAft>
                <a:spcPts val="0"/>
              </a:spcAft>
              <a:buSzPts val="2000"/>
              <a:buChar char="•"/>
            </a:pPr>
            <a:r>
              <a:rPr lang="en-US"/>
              <a:t>Color coding to denote differences specific to the program (ex: blue for eligible for RRIP-disparity gap, orange for ineligible)</a:t>
            </a:r>
            <a:endParaRPr/>
          </a:p>
          <a:p>
            <a:pPr marL="457200" lvl="0" indent="-355600" algn="l" rtl="0">
              <a:spcBef>
                <a:spcPts val="0"/>
              </a:spcBef>
              <a:spcAft>
                <a:spcPts val="0"/>
              </a:spcAft>
              <a:buSzPts val="2000"/>
              <a:buChar char="•"/>
            </a:pPr>
            <a:r>
              <a:rPr lang="en-US"/>
              <a:t>The ability to download the summary reports from within the dashboard</a:t>
            </a:r>
            <a:endParaRPr/>
          </a:p>
          <a:p>
            <a:pPr marL="0" lvl="0" indent="0" algn="l" rtl="0">
              <a:spcBef>
                <a:spcPts val="1100"/>
              </a:spcBef>
              <a:spcAft>
                <a:spcPts val="0"/>
              </a:spcAft>
              <a:buNone/>
            </a:pPr>
            <a:endParaRPr/>
          </a:p>
          <a:p>
            <a:pPr marL="0" lvl="0" indent="0" algn="ctr" rtl="0">
              <a:spcBef>
                <a:spcPts val="1100"/>
              </a:spcBef>
              <a:spcAft>
                <a:spcPts val="0"/>
              </a:spcAft>
              <a:buNone/>
            </a:pPr>
            <a:r>
              <a:rPr lang="en-US" b="1"/>
              <a:t>We welcome feedback to improve the user’s experience. </a:t>
            </a:r>
            <a:endParaRPr b="1"/>
          </a:p>
        </p:txBody>
      </p:sp>
      <p:sp>
        <p:nvSpPr>
          <p:cNvPr id="1114" name="Google Shape;1114;p231"/>
          <p:cNvSpPr txBox="1">
            <a:spLocks noGrp="1"/>
          </p:cNvSpPr>
          <p:nvPr>
            <p:ph type="sldNum" idx="12"/>
          </p:nvPr>
        </p:nvSpPr>
        <p:spPr>
          <a:xfrm>
            <a:off x="11512551" y="6213473"/>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38</a:t>
            </a:fld>
            <a:endParaRPr/>
          </a:p>
        </p:txBody>
      </p:sp>
      <p:sp>
        <p:nvSpPr>
          <p:cNvPr id="1115" name="Google Shape;1115;p231"/>
          <p:cNvSpPr txBox="1">
            <a:spLocks noGrp="1"/>
          </p:cNvSpPr>
          <p:nvPr>
            <p:ph type="title"/>
          </p:nvPr>
        </p:nvSpPr>
        <p:spPr>
          <a:xfrm>
            <a:off x="972127" y="347852"/>
            <a:ext cx="10515600" cy="101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QFID Features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232"/>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Maryland Hospital Acquired Conditions </a:t>
            </a:r>
            <a:endParaRPr/>
          </a:p>
          <a:p>
            <a:pPr marL="0" lvl="0" indent="0" algn="r" rtl="0">
              <a:lnSpc>
                <a:spcPct val="90000"/>
              </a:lnSpc>
              <a:spcBef>
                <a:spcPts val="0"/>
              </a:spcBef>
              <a:spcAft>
                <a:spcPts val="0"/>
              </a:spcAft>
              <a:buClr>
                <a:schemeClr val="dk1"/>
              </a:buClr>
              <a:buSzPts val="3200"/>
              <a:buFont typeface="Arial"/>
              <a:buNone/>
            </a:pPr>
            <a:r>
              <a:rPr lang="en-US"/>
              <a:t>(MHAC) Updates RY 2027 and Beyond</a:t>
            </a:r>
            <a:endParaRPr/>
          </a:p>
        </p:txBody>
      </p:sp>
      <p:sp>
        <p:nvSpPr>
          <p:cNvPr id="1121" name="Google Shape;1121;p232"/>
          <p:cNvSpPr txBox="1">
            <a:spLocks noGrp="1"/>
          </p:cNvSpPr>
          <p:nvPr>
            <p:ph type="sldNum" idx="12"/>
          </p:nvPr>
        </p:nvSpPr>
        <p:spPr>
          <a:xfrm>
            <a:off x="11487150" y="6200774"/>
            <a:ext cx="501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197"/>
          <p:cNvSpPr txBox="1">
            <a:spLocks noGrp="1"/>
          </p:cNvSpPr>
          <p:nvPr>
            <p:ph type="sldNum" idx="12"/>
          </p:nvPr>
        </p:nvSpPr>
        <p:spPr>
          <a:xfrm>
            <a:off x="8634413" y="4660105"/>
            <a:ext cx="4335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a:t>
            </a:fld>
            <a:endParaRPr/>
          </a:p>
        </p:txBody>
      </p:sp>
      <p:sp>
        <p:nvSpPr>
          <p:cNvPr id="867" name="Google Shape;867;p197"/>
          <p:cNvSpPr txBox="1">
            <a:spLocks noGrp="1"/>
          </p:cNvSpPr>
          <p:nvPr>
            <p:ph type="title"/>
          </p:nvPr>
        </p:nvSpPr>
        <p:spPr>
          <a:xfrm>
            <a:off x="996952" y="278127"/>
            <a:ext cx="10515600" cy="101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PMWG Members</a:t>
            </a:r>
            <a:endParaRPr/>
          </a:p>
        </p:txBody>
      </p:sp>
      <p:graphicFrame>
        <p:nvGraphicFramePr>
          <p:cNvPr id="868" name="Google Shape;868;p197"/>
          <p:cNvGraphicFramePr/>
          <p:nvPr/>
        </p:nvGraphicFramePr>
        <p:xfrm>
          <a:off x="-8" y="757375"/>
          <a:ext cx="3000000" cy="3000000"/>
        </p:xfrm>
        <a:graphic>
          <a:graphicData uri="http://schemas.openxmlformats.org/drawingml/2006/table">
            <a:tbl>
              <a:tblPr>
                <a:noFill/>
                <a:tableStyleId>{214AD8C1-85AC-4A70-98CC-0C52ED8ECB40}</a:tableStyleId>
              </a:tblPr>
              <a:tblGrid>
                <a:gridCol w="937800">
                  <a:extLst>
                    <a:ext uri="{9D8B030D-6E8A-4147-A177-3AD203B41FA5}">
                      <a16:colId xmlns:a16="http://schemas.microsoft.com/office/drawing/2014/main" val="20000"/>
                    </a:ext>
                  </a:extLst>
                </a:gridCol>
                <a:gridCol w="998250">
                  <a:extLst>
                    <a:ext uri="{9D8B030D-6E8A-4147-A177-3AD203B41FA5}">
                      <a16:colId xmlns:a16="http://schemas.microsoft.com/office/drawing/2014/main" val="20001"/>
                    </a:ext>
                  </a:extLst>
                </a:gridCol>
                <a:gridCol w="395847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US" sz="1200"/>
                        <a:t>Carrie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Adams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Meritus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200"/>
                        <a:t>Andrew</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Anderson</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Johns Hopkins Bloomberg</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200"/>
                        <a:t>Ryan</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Anderson</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MedStar - MD Primary Care Program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28600">
                <a:tc>
                  <a:txBody>
                    <a:bodyPr/>
                    <a:lstStyle/>
                    <a:p>
                      <a:pPr marL="0" lvl="0" indent="0" algn="l" rtl="0">
                        <a:spcBef>
                          <a:spcPts val="0"/>
                        </a:spcBef>
                        <a:spcAft>
                          <a:spcPts val="0"/>
                        </a:spcAft>
                        <a:buNone/>
                      </a:pPr>
                      <a:r>
                        <a:rPr lang="en-US" sz="1200"/>
                        <a:t>Kelly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Arthur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Qlarant QIO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38125">
                <a:tc>
                  <a:txBody>
                    <a:bodyPr/>
                    <a:lstStyle/>
                    <a:p>
                      <a:pPr marL="0" lvl="0" indent="0" algn="l" rtl="0">
                        <a:spcBef>
                          <a:spcPts val="0"/>
                        </a:spcBef>
                        <a:spcAft>
                          <a:spcPts val="0"/>
                        </a:spcAft>
                        <a:buNone/>
                      </a:pPr>
                      <a:r>
                        <a:rPr lang="en-US" sz="1200"/>
                        <a:t>Ed</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Beranek</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Johns Hopkins Health System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US" sz="1200"/>
                        <a:t>Barbara</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Brocato</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Barbara Marx Brocato &amp; Associates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09575">
                <a:tc>
                  <a:txBody>
                    <a:bodyPr/>
                    <a:lstStyle/>
                    <a:p>
                      <a:pPr marL="0" lvl="0" indent="0" algn="l" rtl="0">
                        <a:spcBef>
                          <a:spcPts val="0"/>
                        </a:spcBef>
                        <a:spcAft>
                          <a:spcPts val="0"/>
                        </a:spcAft>
                        <a:buNone/>
                      </a:pPr>
                      <a:r>
                        <a:rPr lang="en-US" sz="1200"/>
                        <a:t>Zahid</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Butt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Medisolv Inc.</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30500">
                <a:tc>
                  <a:txBody>
                    <a:bodyPr/>
                    <a:lstStyle/>
                    <a:p>
                      <a:pPr marL="0" lvl="0" indent="0" algn="l" rtl="0">
                        <a:spcBef>
                          <a:spcPts val="0"/>
                        </a:spcBef>
                        <a:spcAft>
                          <a:spcPts val="0"/>
                        </a:spcAft>
                        <a:buNone/>
                      </a:pPr>
                      <a:r>
                        <a:rPr lang="en-US" sz="1200"/>
                        <a:t>Tim</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Chizmar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MIEMSS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28600">
                <a:tc>
                  <a:txBody>
                    <a:bodyPr/>
                    <a:lstStyle/>
                    <a:p>
                      <a:pPr marL="0" lvl="0" indent="0" algn="l" rtl="0">
                        <a:spcBef>
                          <a:spcPts val="0"/>
                        </a:spcBef>
                        <a:spcAft>
                          <a:spcPts val="0"/>
                        </a:spcAft>
                        <a:buNone/>
                      </a:pPr>
                      <a:r>
                        <a:rPr lang="en-US" sz="1200"/>
                        <a:t>Linda</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Costa</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University of Maryland School of Nursing</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US" sz="1200"/>
                        <a:t>Ted</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Delbridge</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MIEMSS (c)</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52425">
                <a:tc>
                  <a:txBody>
                    <a:bodyPr/>
                    <a:lstStyle/>
                    <a:p>
                      <a:pPr marL="0" lvl="0" indent="0" algn="l" rtl="0">
                        <a:spcBef>
                          <a:spcPts val="0"/>
                        </a:spcBef>
                        <a:spcAft>
                          <a:spcPts val="0"/>
                        </a:spcAft>
                        <a:buNone/>
                      </a:pPr>
                      <a:r>
                        <a:rPr lang="en-US" sz="1200"/>
                        <a:t>Toby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Gordon</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Johns Hopkins Carey Business School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US"/>
                        <a:t>Shannon</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a:t>Hall</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Community Behavioral Health Association of MD</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47675">
                <a:tc>
                  <a:txBody>
                    <a:bodyPr/>
                    <a:lstStyle/>
                    <a:p>
                      <a:pPr marL="0" lvl="0" indent="0" algn="l" rtl="0">
                        <a:spcBef>
                          <a:spcPts val="0"/>
                        </a:spcBef>
                        <a:spcAft>
                          <a:spcPts val="0"/>
                        </a:spcAft>
                        <a:buNone/>
                      </a:pPr>
                      <a:r>
                        <a:rPr lang="en-US" sz="1200"/>
                        <a:t>Theressa</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Lee</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Maryland Health Care Commission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09575">
                <a:tc>
                  <a:txBody>
                    <a:bodyPr/>
                    <a:lstStyle/>
                    <a:p>
                      <a:pPr marL="0" lvl="0" indent="0" algn="l" rtl="0">
                        <a:spcBef>
                          <a:spcPts val="0"/>
                        </a:spcBef>
                        <a:spcAft>
                          <a:spcPts val="0"/>
                        </a:spcAft>
                        <a:buNone/>
                      </a:pPr>
                      <a:r>
                        <a:rPr lang="en-US" sz="1200"/>
                        <a:t>Stacy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Lofton</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Families USA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09575">
                <a:tc>
                  <a:txBody>
                    <a:bodyPr/>
                    <a:lstStyle/>
                    <a:p>
                      <a:pPr marL="0" lvl="0" indent="0" algn="l" rtl="0">
                        <a:spcBef>
                          <a:spcPts val="0"/>
                        </a:spcBef>
                        <a:spcAft>
                          <a:spcPts val="0"/>
                        </a:spcAft>
                        <a:buNone/>
                      </a:pPr>
                      <a:r>
                        <a:rPr lang="en-US" sz="1200"/>
                        <a:t>Angela</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Maule</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Garrett Regional Medical Center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09575">
                <a:tc>
                  <a:txBody>
                    <a:bodyPr/>
                    <a:lstStyle/>
                    <a:p>
                      <a:pPr marL="0" lvl="0" indent="0" algn="l" rtl="0">
                        <a:spcBef>
                          <a:spcPts val="0"/>
                        </a:spcBef>
                        <a:spcAft>
                          <a:spcPts val="0"/>
                        </a:spcAft>
                        <a:buNone/>
                      </a:pPr>
                      <a:r>
                        <a:rPr lang="en-US" sz="1200"/>
                        <a:t>Patsy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Mcneil</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Adventist Health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bl>
          </a:graphicData>
        </a:graphic>
      </p:graphicFrame>
      <p:graphicFrame>
        <p:nvGraphicFramePr>
          <p:cNvPr id="869" name="Google Shape;869;p197"/>
          <p:cNvGraphicFramePr/>
          <p:nvPr/>
        </p:nvGraphicFramePr>
        <p:xfrm>
          <a:off x="5894500" y="757375"/>
          <a:ext cx="3000000" cy="3000000"/>
        </p:xfrm>
        <a:graphic>
          <a:graphicData uri="http://schemas.openxmlformats.org/drawingml/2006/table">
            <a:tbl>
              <a:tblPr>
                <a:noFill/>
                <a:tableStyleId>{214AD8C1-85AC-4A70-98CC-0C52ED8ECB40}</a:tableStyleId>
              </a:tblPr>
              <a:tblGrid>
                <a:gridCol w="1588875">
                  <a:extLst>
                    <a:ext uri="{9D8B030D-6E8A-4147-A177-3AD203B41FA5}">
                      <a16:colId xmlns:a16="http://schemas.microsoft.com/office/drawing/2014/main" val="20000"/>
                    </a:ext>
                  </a:extLst>
                </a:gridCol>
                <a:gridCol w="1080275">
                  <a:extLst>
                    <a:ext uri="{9D8B030D-6E8A-4147-A177-3AD203B41FA5}">
                      <a16:colId xmlns:a16="http://schemas.microsoft.com/office/drawing/2014/main" val="20001"/>
                    </a:ext>
                  </a:extLst>
                </a:gridCol>
                <a:gridCol w="352672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US" sz="1200"/>
                        <a:t>Stephen</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Michaels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MedStar Southern Maryland Hospital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200"/>
                        <a:t>Lily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Mitchell</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CareFirst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57175">
                <a:tc>
                  <a:txBody>
                    <a:bodyPr/>
                    <a:lstStyle/>
                    <a:p>
                      <a:pPr marL="0" lvl="0" indent="0" algn="l" rtl="0">
                        <a:spcBef>
                          <a:spcPts val="0"/>
                        </a:spcBef>
                        <a:spcAft>
                          <a:spcPts val="0"/>
                        </a:spcAft>
                        <a:buNone/>
                      </a:pPr>
                      <a:r>
                        <a:rPr lang="en-US" sz="1200"/>
                        <a:t>Sharon</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Neeley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Maryland Department of Health Medicaid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57175">
                <a:tc>
                  <a:txBody>
                    <a:bodyPr/>
                    <a:lstStyle/>
                    <a:p>
                      <a:pPr marL="0" lvl="0" indent="0" algn="l" rtl="0">
                        <a:spcBef>
                          <a:spcPts val="0"/>
                        </a:spcBef>
                        <a:spcAft>
                          <a:spcPts val="0"/>
                        </a:spcAft>
                        <a:buNone/>
                      </a:pPr>
                      <a:r>
                        <a:rPr lang="en-US" sz="1200"/>
                        <a:t>Christine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Nguyen</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Families USA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47675">
                <a:tc>
                  <a:txBody>
                    <a:bodyPr/>
                    <a:lstStyle/>
                    <a:p>
                      <a:pPr marL="0" lvl="0" indent="0" algn="l" rtl="0">
                        <a:spcBef>
                          <a:spcPts val="0"/>
                        </a:spcBef>
                        <a:spcAft>
                          <a:spcPts val="0"/>
                        </a:spcAft>
                        <a:buNone/>
                      </a:pPr>
                      <a:r>
                        <a:rPr lang="en-US" sz="1200"/>
                        <a:t>Jonathan</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Patrick</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MedStar Health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US" sz="1200"/>
                        <a:t>Elinor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Petrocelli</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Mercy Medical Center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66700">
                <a:tc>
                  <a:txBody>
                    <a:bodyPr/>
                    <a:lstStyle/>
                    <a:p>
                      <a:pPr marL="0" lvl="0" indent="0" algn="l" rtl="0">
                        <a:spcBef>
                          <a:spcPts val="0"/>
                        </a:spcBef>
                        <a:spcAft>
                          <a:spcPts val="0"/>
                        </a:spcAft>
                        <a:buNone/>
                      </a:pPr>
                      <a:r>
                        <a:rPr lang="en-US" sz="1200"/>
                        <a:t>Mindy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Pierce</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Primary Care Coalition of Montgomery County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66700">
                <a:tc>
                  <a:txBody>
                    <a:bodyPr/>
                    <a:lstStyle/>
                    <a:p>
                      <a:pPr marL="0" lvl="0" indent="0" algn="l" rtl="0">
                        <a:spcBef>
                          <a:spcPts val="0"/>
                        </a:spcBef>
                        <a:spcAft>
                          <a:spcPts val="0"/>
                        </a:spcAft>
                        <a:buNone/>
                      </a:pPr>
                      <a:r>
                        <a:rPr lang="en-US" sz="1200"/>
                        <a:t>Nitza</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Santiago</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Lifebridge Health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US" sz="1200"/>
                        <a:t>Dale</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Schumacher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MedChi, Maryland State Medical Society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19075">
                <a:tc>
                  <a:txBody>
                    <a:bodyPr/>
                    <a:lstStyle/>
                    <a:p>
                      <a:pPr marL="0" lvl="0" indent="0" algn="l" rtl="0">
                        <a:spcBef>
                          <a:spcPts val="0"/>
                        </a:spcBef>
                        <a:spcAft>
                          <a:spcPts val="0"/>
                        </a:spcAft>
                        <a:buNone/>
                      </a:pPr>
                      <a:r>
                        <a:rPr lang="en-US" sz="1200"/>
                        <a:t>Madeleine "Maddy"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Shea</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Health Management Associates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19075">
                <a:tc>
                  <a:txBody>
                    <a:bodyPr/>
                    <a:lstStyle/>
                    <a:p>
                      <a:pPr marL="0" lvl="0" indent="0" algn="l" rtl="0">
                        <a:spcBef>
                          <a:spcPts val="0"/>
                        </a:spcBef>
                        <a:spcAft>
                          <a:spcPts val="0"/>
                        </a:spcAft>
                        <a:buNone/>
                      </a:pPr>
                      <a:r>
                        <a:rPr lang="en-US" sz="1200"/>
                        <a:t>Mike</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Sokolow</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University of Maryland Medical Systems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63825">
                <a:tc>
                  <a:txBody>
                    <a:bodyPr/>
                    <a:lstStyle/>
                    <a:p>
                      <a:pPr marL="0" lvl="0" indent="0" algn="l" rtl="0">
                        <a:spcBef>
                          <a:spcPts val="0"/>
                        </a:spcBef>
                        <a:spcAft>
                          <a:spcPts val="0"/>
                        </a:spcAft>
                        <a:buNone/>
                      </a:pPr>
                      <a:r>
                        <a:rPr lang="en-US" sz="1200"/>
                        <a:t>Geetika "Geeta"</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Sood</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JHU SOM,Division of Infectious Diseases.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66700">
                <a:tc>
                  <a:txBody>
                    <a:bodyPr/>
                    <a:lstStyle/>
                    <a:p>
                      <a:pPr marL="0" lvl="0" indent="0" algn="l" rtl="0">
                        <a:spcBef>
                          <a:spcPts val="0"/>
                        </a:spcBef>
                        <a:spcAft>
                          <a:spcPts val="0"/>
                        </a:spcAft>
                        <a:buNone/>
                      </a:pPr>
                      <a:r>
                        <a:rPr lang="en-US" sz="1200"/>
                        <a:t>April</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Taylor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Johns Hopkins Health System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57175">
                <a:tc>
                  <a:txBody>
                    <a:bodyPr/>
                    <a:lstStyle/>
                    <a:p>
                      <a:pPr marL="0" lvl="0" indent="0" algn="l" rtl="0">
                        <a:spcBef>
                          <a:spcPts val="0"/>
                        </a:spcBef>
                        <a:spcAft>
                          <a:spcPts val="0"/>
                        </a:spcAft>
                        <a:buNone/>
                      </a:pPr>
                      <a:r>
                        <a:rPr lang="en-US" sz="1200"/>
                        <a:t>Bruce</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VanDerver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Maryland Physicians Care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57175">
                <a:tc>
                  <a:txBody>
                    <a:bodyPr/>
                    <a:lstStyle/>
                    <a:p>
                      <a:pPr marL="0" lvl="0" indent="0" algn="l" rtl="0">
                        <a:spcBef>
                          <a:spcPts val="0"/>
                        </a:spcBef>
                        <a:spcAft>
                          <a:spcPts val="0"/>
                        </a:spcAft>
                        <a:buNone/>
                      </a:pPr>
                      <a:r>
                        <a:rPr lang="en-US" sz="1200"/>
                        <a:t>Jamie</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White</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Frederick Health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57175">
                <a:tc>
                  <a:txBody>
                    <a:bodyPr/>
                    <a:lstStyle/>
                    <a:p>
                      <a:pPr marL="0" lvl="0" indent="0" algn="l" rtl="0">
                        <a:spcBef>
                          <a:spcPts val="0"/>
                        </a:spcBef>
                        <a:spcAft>
                          <a:spcPts val="0"/>
                        </a:spcAft>
                        <a:buNone/>
                      </a:pPr>
                      <a:r>
                        <a:rPr lang="en-US" sz="1200"/>
                        <a:t>Amanda</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Wright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Maryland Hospital Association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bl>
          </a:graphicData>
        </a:graphic>
      </p:graphicFrame>
      <p:cxnSp>
        <p:nvCxnSpPr>
          <p:cNvPr id="870" name="Google Shape;870;p197"/>
          <p:cNvCxnSpPr/>
          <p:nvPr/>
        </p:nvCxnSpPr>
        <p:spPr>
          <a:xfrm>
            <a:off x="5894542" y="732417"/>
            <a:ext cx="7500" cy="582870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233"/>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RY 2027 MHAC Policy Updates</a:t>
            </a:r>
            <a:endParaRPr/>
          </a:p>
        </p:txBody>
      </p:sp>
      <p:sp>
        <p:nvSpPr>
          <p:cNvPr id="1127" name="Google Shape;1127;p233"/>
          <p:cNvSpPr txBox="1">
            <a:spLocks noGrp="1"/>
          </p:cNvSpPr>
          <p:nvPr>
            <p:ph type="sldNum" idx="12"/>
          </p:nvPr>
        </p:nvSpPr>
        <p:spPr>
          <a:xfrm>
            <a:off x="11487150" y="6200774"/>
            <a:ext cx="501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234"/>
          <p:cNvSpPr txBox="1">
            <a:spLocks noGrp="1"/>
          </p:cNvSpPr>
          <p:nvPr>
            <p:ph type="body" idx="1"/>
          </p:nvPr>
        </p:nvSpPr>
        <p:spPr>
          <a:xfrm>
            <a:off x="971550" y="1183225"/>
            <a:ext cx="10515600" cy="4610400"/>
          </a:xfrm>
          <a:prstGeom prst="rect">
            <a:avLst/>
          </a:prstGeom>
        </p:spPr>
        <p:txBody>
          <a:bodyPr spcFirstLastPara="1" wrap="square" lIns="91425" tIns="45700" rIns="91425" bIns="45700" anchor="t" anchorCtr="0">
            <a:noAutofit/>
          </a:bodyPr>
          <a:lstStyle/>
          <a:p>
            <a:pPr marL="457200" lvl="0" indent="-355600" algn="l" rtl="0">
              <a:spcBef>
                <a:spcPts val="1100"/>
              </a:spcBef>
              <a:spcAft>
                <a:spcPts val="0"/>
              </a:spcAft>
              <a:buSzPts val="2000"/>
              <a:buChar char="•"/>
            </a:pPr>
            <a:r>
              <a:rPr lang="en-US"/>
              <a:t>Reporting Updates</a:t>
            </a:r>
            <a:endParaRPr/>
          </a:p>
          <a:p>
            <a:pPr marL="457200" lvl="0" indent="-355600" algn="l" rtl="0">
              <a:spcBef>
                <a:spcPts val="0"/>
              </a:spcBef>
              <a:spcAft>
                <a:spcPts val="0"/>
              </a:spcAft>
              <a:buSzPts val="2000"/>
              <a:buChar char="•"/>
            </a:pPr>
            <a:r>
              <a:rPr lang="en-US"/>
              <a:t>PPC Combo - pneumonia</a:t>
            </a:r>
            <a:endParaRPr/>
          </a:p>
          <a:p>
            <a:pPr marL="457200" lvl="0" indent="-355600" algn="l" rtl="0">
              <a:spcBef>
                <a:spcPts val="0"/>
              </a:spcBef>
              <a:spcAft>
                <a:spcPts val="0"/>
              </a:spcAft>
              <a:buSzPts val="2000"/>
              <a:buChar char="•"/>
            </a:pPr>
            <a:r>
              <a:rPr lang="en-US"/>
              <a:t>AMC Concerns</a:t>
            </a:r>
            <a:endParaRPr/>
          </a:p>
          <a:p>
            <a:pPr marL="457200" lvl="0" indent="0" algn="l" rtl="0">
              <a:spcBef>
                <a:spcPts val="1100"/>
              </a:spcBef>
              <a:spcAft>
                <a:spcPts val="0"/>
              </a:spcAft>
              <a:buNone/>
            </a:pPr>
            <a:endParaRPr/>
          </a:p>
        </p:txBody>
      </p:sp>
      <p:sp>
        <p:nvSpPr>
          <p:cNvPr id="1134" name="Google Shape;1134;p234"/>
          <p:cNvSpPr txBox="1">
            <a:spLocks noGrp="1"/>
          </p:cNvSpPr>
          <p:nvPr>
            <p:ph type="sldNum" idx="12"/>
          </p:nvPr>
        </p:nvSpPr>
        <p:spPr>
          <a:xfrm>
            <a:off x="11512551" y="6213473"/>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41</a:t>
            </a:fld>
            <a:endParaRPr/>
          </a:p>
        </p:txBody>
      </p:sp>
      <p:sp>
        <p:nvSpPr>
          <p:cNvPr id="1135" name="Google Shape;1135;p234"/>
          <p:cNvSpPr txBox="1">
            <a:spLocks noGrp="1"/>
          </p:cNvSpPr>
          <p:nvPr>
            <p:ph type="title"/>
          </p:nvPr>
        </p:nvSpPr>
        <p:spPr>
          <a:xfrm>
            <a:off x="972127" y="347852"/>
            <a:ext cx="10515600" cy="101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RY 2027 MHAC Program Implementation Updates and Status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235"/>
          <p:cNvSpPr txBox="1">
            <a:spLocks noGrp="1"/>
          </p:cNvSpPr>
          <p:nvPr>
            <p:ph type="sldNum" idx="12"/>
          </p:nvPr>
        </p:nvSpPr>
        <p:spPr>
          <a:xfrm>
            <a:off x="11512551" y="6213473"/>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42</a:t>
            </a:fld>
            <a:endParaRPr/>
          </a:p>
        </p:txBody>
      </p:sp>
      <p:sp>
        <p:nvSpPr>
          <p:cNvPr id="1142" name="Google Shape;1142;p235"/>
          <p:cNvSpPr txBox="1">
            <a:spLocks noGrp="1"/>
          </p:cNvSpPr>
          <p:nvPr>
            <p:ph type="body" idx="2"/>
          </p:nvPr>
        </p:nvSpPr>
        <p:spPr>
          <a:xfrm>
            <a:off x="849629" y="838200"/>
            <a:ext cx="10515600" cy="522900"/>
          </a:xfrm>
          <a:prstGeom prst="rect">
            <a:avLst/>
          </a:prstGeom>
        </p:spPr>
        <p:txBody>
          <a:bodyPr spcFirstLastPara="1" wrap="square" lIns="0" tIns="0" rIns="0" bIns="0" anchor="t" anchorCtr="0">
            <a:noAutofit/>
          </a:bodyPr>
          <a:lstStyle/>
          <a:p>
            <a:pPr marL="0" lvl="0" indent="0" algn="l" rtl="0">
              <a:spcBef>
                <a:spcPts val="1100"/>
              </a:spcBef>
              <a:spcAft>
                <a:spcPts val="0"/>
              </a:spcAft>
              <a:buNone/>
            </a:pPr>
            <a:r>
              <a:rPr lang="en-US"/>
              <a:t>Hospitals have cost weights and expected PPCs for CY24 under Version 42</a:t>
            </a:r>
            <a:endParaRPr/>
          </a:p>
        </p:txBody>
      </p:sp>
      <p:sp>
        <p:nvSpPr>
          <p:cNvPr id="1143" name="Google Shape;1143;p235"/>
          <p:cNvSpPr txBox="1">
            <a:spLocks noGrp="1"/>
          </p:cNvSpPr>
          <p:nvPr>
            <p:ph type="title"/>
          </p:nvPr>
        </p:nvSpPr>
        <p:spPr>
          <a:xfrm>
            <a:off x="972127" y="347852"/>
            <a:ext cx="10515600" cy="101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RY2027 MHAC Reporting</a:t>
            </a:r>
            <a:endParaRPr/>
          </a:p>
        </p:txBody>
      </p:sp>
      <p:graphicFrame>
        <p:nvGraphicFramePr>
          <p:cNvPr id="1144" name="Google Shape;1144;p235"/>
          <p:cNvGraphicFramePr/>
          <p:nvPr/>
        </p:nvGraphicFramePr>
        <p:xfrm>
          <a:off x="849600" y="1271175"/>
          <a:ext cx="3000000" cy="3000000"/>
        </p:xfrm>
        <a:graphic>
          <a:graphicData uri="http://schemas.openxmlformats.org/drawingml/2006/table">
            <a:tbl>
              <a:tblPr>
                <a:noFill/>
                <a:tableStyleId>{214AD8C1-85AC-4A70-98CC-0C52ED8ECB40}</a:tableStyleId>
              </a:tblPr>
              <a:tblGrid>
                <a:gridCol w="951925">
                  <a:extLst>
                    <a:ext uri="{9D8B030D-6E8A-4147-A177-3AD203B41FA5}">
                      <a16:colId xmlns:a16="http://schemas.microsoft.com/office/drawing/2014/main" val="20000"/>
                    </a:ext>
                  </a:extLst>
                </a:gridCol>
                <a:gridCol w="1322475">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2103825">
                  <a:extLst>
                    <a:ext uri="{9D8B030D-6E8A-4147-A177-3AD203B41FA5}">
                      <a16:colId xmlns:a16="http://schemas.microsoft.com/office/drawing/2014/main" val="20003"/>
                    </a:ext>
                  </a:extLst>
                </a:gridCol>
                <a:gridCol w="2284450">
                  <a:extLst>
                    <a:ext uri="{9D8B030D-6E8A-4147-A177-3AD203B41FA5}">
                      <a16:colId xmlns:a16="http://schemas.microsoft.com/office/drawing/2014/main" val="20004"/>
                    </a:ext>
                  </a:extLst>
                </a:gridCol>
                <a:gridCol w="1646625">
                  <a:extLst>
                    <a:ext uri="{9D8B030D-6E8A-4147-A177-3AD203B41FA5}">
                      <a16:colId xmlns:a16="http://schemas.microsoft.com/office/drawing/2014/main" val="20005"/>
                    </a:ext>
                  </a:extLst>
                </a:gridCol>
              </a:tblGrid>
              <a:tr h="625100">
                <a:tc>
                  <a:txBody>
                    <a:bodyPr/>
                    <a:lstStyle/>
                    <a:p>
                      <a:pPr marL="0" lvl="0" indent="0" algn="l" rtl="0">
                        <a:lnSpc>
                          <a:spcPct val="115000"/>
                        </a:lnSpc>
                        <a:spcBef>
                          <a:spcPts val="0"/>
                        </a:spcBef>
                        <a:spcAft>
                          <a:spcPts val="0"/>
                        </a:spcAft>
                        <a:buNone/>
                      </a:pPr>
                      <a:r>
                        <a:rPr lang="en-US" sz="1600" b="1"/>
                        <a:t>Program/Policy- Measure</a:t>
                      </a:r>
                      <a:endParaRPr sz="1600" b="1"/>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b="1"/>
                        <a:t>Resource</a:t>
                      </a:r>
                      <a:endParaRPr sz="1600" b="1"/>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b="1"/>
                        <a:t>Estimated Date via</a:t>
                      </a:r>
                      <a:endParaRPr sz="1600" b="1"/>
                    </a:p>
                    <a:p>
                      <a:pPr marL="0" lvl="0" indent="0" algn="l" rtl="0">
                        <a:lnSpc>
                          <a:spcPct val="115000"/>
                        </a:lnSpc>
                        <a:spcBef>
                          <a:spcPts val="0"/>
                        </a:spcBef>
                        <a:spcAft>
                          <a:spcPts val="0"/>
                        </a:spcAft>
                        <a:buNone/>
                      </a:pPr>
                      <a:r>
                        <a:rPr lang="en-US" sz="1600" b="1"/>
                        <a:t>CRS Portal</a:t>
                      </a:r>
                      <a:endParaRPr sz="1600" b="1"/>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b="1"/>
                        <a:t>Estimated Date via</a:t>
                      </a:r>
                      <a:endParaRPr sz="1600" b="1"/>
                    </a:p>
                    <a:p>
                      <a:pPr marL="0" lvl="0" indent="0" algn="l" rtl="0">
                        <a:lnSpc>
                          <a:spcPct val="115000"/>
                        </a:lnSpc>
                        <a:spcBef>
                          <a:spcPts val="0"/>
                        </a:spcBef>
                        <a:spcAft>
                          <a:spcPts val="0"/>
                        </a:spcAft>
                        <a:buNone/>
                      </a:pPr>
                      <a:r>
                        <a:rPr lang="en-US" sz="1600" b="1"/>
                        <a:t>HSCRC Quality Team Email</a:t>
                      </a:r>
                      <a:endParaRPr sz="1600" b="1"/>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gridSpan="2">
                  <a:txBody>
                    <a:bodyPr/>
                    <a:lstStyle/>
                    <a:p>
                      <a:pPr marL="0" lvl="0" indent="0" algn="l" rtl="0">
                        <a:lnSpc>
                          <a:spcPct val="115000"/>
                        </a:lnSpc>
                        <a:spcBef>
                          <a:spcPts val="0"/>
                        </a:spcBef>
                        <a:spcAft>
                          <a:spcPts val="0"/>
                        </a:spcAft>
                        <a:buNone/>
                      </a:pPr>
                      <a:r>
                        <a:rPr lang="en-US" sz="1600" b="1"/>
                        <a:t>Additional Information</a:t>
                      </a:r>
                      <a:endParaRPr sz="1600" b="1"/>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625100">
                <a:tc>
                  <a:txBody>
                    <a:bodyPr/>
                    <a:lstStyle/>
                    <a:p>
                      <a:pPr marL="0" lvl="0" indent="0" algn="l" rtl="0">
                        <a:lnSpc>
                          <a:spcPct val="115000"/>
                        </a:lnSpc>
                        <a:spcBef>
                          <a:spcPts val="0"/>
                        </a:spcBef>
                        <a:spcAft>
                          <a:spcPts val="0"/>
                        </a:spcAft>
                        <a:buNone/>
                      </a:pPr>
                      <a:r>
                        <a:rPr lang="en-US" sz="1600"/>
                        <a:t>MHAC</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t>Memo</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600"/>
                        <a:t>N/A</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600"/>
                        <a:t>5/30/25</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gridSpan="2">
                  <a:txBody>
                    <a:bodyPr/>
                    <a:lstStyle/>
                    <a:p>
                      <a:pPr marL="0" lvl="0" indent="0" algn="l" rtl="0">
                        <a:lnSpc>
                          <a:spcPct val="115000"/>
                        </a:lnSpc>
                        <a:spcBef>
                          <a:spcPts val="0"/>
                        </a:spcBef>
                        <a:spcAft>
                          <a:spcPts val="0"/>
                        </a:spcAft>
                        <a:buNone/>
                      </a:pPr>
                      <a:r>
                        <a:rPr lang="en-US" sz="1600" u="sng"/>
                        <a:t>Prelim, unvalidated Threshold: 1.3524</a:t>
                      </a:r>
                      <a:endParaRPr sz="1600" u="sng"/>
                    </a:p>
                    <a:p>
                      <a:pPr marL="0" lvl="0" indent="0" algn="l" rtl="0">
                        <a:lnSpc>
                          <a:spcPct val="115000"/>
                        </a:lnSpc>
                        <a:spcBef>
                          <a:spcPts val="0"/>
                        </a:spcBef>
                        <a:spcAft>
                          <a:spcPts val="0"/>
                        </a:spcAft>
                        <a:buNone/>
                      </a:pPr>
                      <a:r>
                        <a:rPr lang="en-US" sz="1600" u="sng"/>
                        <a:t>Prelim, unvalidated Benchmark: 0.4836</a:t>
                      </a:r>
                      <a:endParaRPr sz="1600" u="sng"/>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1000175">
                <a:tc>
                  <a:txBody>
                    <a:bodyPr/>
                    <a:lstStyle/>
                    <a:p>
                      <a:pPr marL="0" lvl="0" indent="0" algn="l" rtl="0">
                        <a:lnSpc>
                          <a:spcPct val="115000"/>
                        </a:lnSpc>
                        <a:spcBef>
                          <a:spcPts val="0"/>
                        </a:spcBef>
                        <a:spcAft>
                          <a:spcPts val="0"/>
                        </a:spcAft>
                        <a:buNone/>
                      </a:pPr>
                      <a:r>
                        <a:rPr lang="en-US" sz="1600"/>
                        <a:t>MHAC</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t>Summary Report</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600"/>
                        <a:t>TBD</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solidFill>
                      <a:srgbClr val="EA9999"/>
                    </a:solidFill>
                  </a:tcPr>
                </a:tc>
                <a:tc>
                  <a:txBody>
                    <a:bodyPr/>
                    <a:lstStyle/>
                    <a:p>
                      <a:pPr marL="0" lvl="0" indent="0" algn="ctr" rtl="0">
                        <a:lnSpc>
                          <a:spcPct val="115000"/>
                        </a:lnSpc>
                        <a:spcBef>
                          <a:spcPts val="0"/>
                        </a:spcBef>
                        <a:spcAft>
                          <a:spcPts val="0"/>
                        </a:spcAft>
                        <a:buNone/>
                      </a:pPr>
                      <a:r>
                        <a:rPr lang="en-US" sz="1600"/>
                        <a:t>N/A</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gridSpan="2">
                  <a:txBody>
                    <a:bodyPr/>
                    <a:lstStyle/>
                    <a:p>
                      <a:pPr marL="0" lvl="0" indent="0" algn="l" rtl="0">
                        <a:lnSpc>
                          <a:spcPct val="115000"/>
                        </a:lnSpc>
                        <a:spcBef>
                          <a:spcPts val="0"/>
                        </a:spcBef>
                        <a:spcAft>
                          <a:spcPts val="0"/>
                        </a:spcAft>
                        <a:buNone/>
                      </a:pPr>
                      <a:r>
                        <a:rPr lang="en-US" sz="1600"/>
                        <a:t>Will include finalized base period norms and composite threshold and benchmark and CY2025 YTD scores. In the meantime hospitals should use CY2024 modelled data for prioritization.</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625100">
                <a:tc>
                  <a:txBody>
                    <a:bodyPr/>
                    <a:lstStyle/>
                    <a:p>
                      <a:pPr marL="0" lvl="0" indent="0" algn="l" rtl="0">
                        <a:lnSpc>
                          <a:spcPct val="115000"/>
                        </a:lnSpc>
                        <a:spcBef>
                          <a:spcPts val="0"/>
                        </a:spcBef>
                        <a:spcAft>
                          <a:spcPts val="0"/>
                        </a:spcAft>
                        <a:buNone/>
                      </a:pPr>
                      <a:r>
                        <a:rPr lang="en-US" sz="1600"/>
                        <a:t>MHAC</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t>Base Detail Level Reports</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600"/>
                        <a:t>TBD</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solidFill>
                      <a:srgbClr val="EA9999"/>
                    </a:solidFill>
                  </a:tcPr>
                </a:tc>
                <a:tc>
                  <a:txBody>
                    <a:bodyPr/>
                    <a:lstStyle/>
                    <a:p>
                      <a:pPr marL="0" lvl="0" indent="0" algn="ctr" rtl="0">
                        <a:lnSpc>
                          <a:spcPct val="115000"/>
                        </a:lnSpc>
                        <a:spcBef>
                          <a:spcPts val="0"/>
                        </a:spcBef>
                        <a:spcAft>
                          <a:spcPts val="0"/>
                        </a:spcAft>
                        <a:buNone/>
                      </a:pPr>
                      <a:r>
                        <a:rPr lang="en-US" sz="1600"/>
                        <a:t>N/A</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gridSpan="2">
                  <a:txBody>
                    <a:bodyPr/>
                    <a:lstStyle/>
                    <a:p>
                      <a:pPr marL="0" lvl="0" indent="0" algn="l" rtl="0">
                        <a:lnSpc>
                          <a:spcPct val="115000"/>
                        </a:lnSpc>
                        <a:spcBef>
                          <a:spcPts val="0"/>
                        </a:spcBef>
                        <a:spcAft>
                          <a:spcPts val="0"/>
                        </a:spcAft>
                        <a:buNone/>
                      </a:pP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625100">
                <a:tc>
                  <a:txBody>
                    <a:bodyPr/>
                    <a:lstStyle/>
                    <a:p>
                      <a:pPr marL="0" lvl="0" indent="0" algn="l" rtl="0">
                        <a:lnSpc>
                          <a:spcPct val="115000"/>
                        </a:lnSpc>
                        <a:spcBef>
                          <a:spcPts val="0"/>
                        </a:spcBef>
                        <a:spcAft>
                          <a:spcPts val="0"/>
                        </a:spcAft>
                        <a:buNone/>
                      </a:pPr>
                      <a:r>
                        <a:rPr lang="en-US" sz="1600"/>
                        <a:t>MHAC</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t>Performance Detail Level Reports</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600"/>
                        <a:t>5/23/25</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600"/>
                        <a:t>N/A</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gridSpan="2">
                  <a:txBody>
                    <a:bodyPr/>
                    <a:lstStyle/>
                    <a:p>
                      <a:pPr marL="0" lvl="0" indent="0" algn="l" rtl="0">
                        <a:lnSpc>
                          <a:spcPct val="115000"/>
                        </a:lnSpc>
                        <a:spcBef>
                          <a:spcPts val="0"/>
                        </a:spcBef>
                        <a:spcAft>
                          <a:spcPts val="0"/>
                        </a:spcAft>
                        <a:buNone/>
                      </a:pPr>
                      <a:r>
                        <a:rPr lang="en-US" sz="1600"/>
                        <a:t>Preliminary unvalidated data</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r h="343800">
                <a:tc>
                  <a:txBody>
                    <a:bodyPr/>
                    <a:lstStyle/>
                    <a:p>
                      <a:pPr marL="0" lvl="0" indent="0" algn="l" rtl="0">
                        <a:lnSpc>
                          <a:spcPct val="115000"/>
                        </a:lnSpc>
                        <a:spcBef>
                          <a:spcPts val="0"/>
                        </a:spcBef>
                        <a:spcAft>
                          <a:spcPts val="0"/>
                        </a:spcAft>
                        <a:buNone/>
                      </a:pPr>
                      <a:r>
                        <a:rPr lang="en-US" sz="1600"/>
                        <a:t>MHAC</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t>Preliminary Norms from MPR</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600"/>
                        <a:t>5/23/25</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600"/>
                        <a:t>N/A</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gridSpan="2">
                  <a:txBody>
                    <a:bodyPr/>
                    <a:lstStyle/>
                    <a:p>
                      <a:pPr marL="0" lvl="0" indent="0" algn="l" rtl="0">
                        <a:lnSpc>
                          <a:spcPct val="115000"/>
                        </a:lnSpc>
                        <a:spcBef>
                          <a:spcPts val="0"/>
                        </a:spcBef>
                        <a:spcAft>
                          <a:spcPts val="0"/>
                        </a:spcAft>
                        <a:buNone/>
                      </a:pPr>
                      <a:r>
                        <a:rPr lang="en-US" sz="1600"/>
                        <a:t>Preliminary unvalidated data</a:t>
                      </a:r>
                      <a:endParaRPr sz="1600"/>
                    </a:p>
                  </a:txBody>
                  <a:tcPr marL="28575" marR="28575" marT="19050" marB="19050" anchor="b">
                    <a:lnL w="17325" cap="flat" cmpd="sng">
                      <a:solidFill>
                        <a:srgbClr val="000000"/>
                      </a:solidFill>
                      <a:prstDash val="solid"/>
                      <a:round/>
                      <a:headEnd type="none" w="sm" len="sm"/>
                      <a:tailEnd type="none" w="sm" len="sm"/>
                    </a:lnL>
                    <a:lnR w="17325" cap="flat" cmpd="sng">
                      <a:solidFill>
                        <a:srgbClr val="000000"/>
                      </a:solidFill>
                      <a:prstDash val="solid"/>
                      <a:round/>
                      <a:headEnd type="none" w="sm" len="sm"/>
                      <a:tailEnd type="none" w="sm" len="sm"/>
                    </a:lnR>
                    <a:lnT w="17325" cap="flat" cmpd="sng">
                      <a:solidFill>
                        <a:srgbClr val="000000"/>
                      </a:solidFill>
                      <a:prstDash val="solid"/>
                      <a:round/>
                      <a:headEnd type="none" w="sm" len="sm"/>
                      <a:tailEnd type="none" w="sm" len="sm"/>
                    </a:lnT>
                    <a:lnB w="173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236"/>
          <p:cNvSpPr txBox="1">
            <a:spLocks noGrp="1"/>
          </p:cNvSpPr>
          <p:nvPr>
            <p:ph type="title"/>
          </p:nvPr>
        </p:nvSpPr>
        <p:spPr>
          <a:xfrm>
            <a:off x="972125" y="347850"/>
            <a:ext cx="10827000" cy="84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PPC 67 (combo of PPC 5 and PPC 6) Concerns and Options</a:t>
            </a:r>
            <a:endParaRPr/>
          </a:p>
        </p:txBody>
      </p:sp>
      <p:sp>
        <p:nvSpPr>
          <p:cNvPr id="1151" name="Google Shape;1151;p236"/>
          <p:cNvSpPr txBox="1">
            <a:spLocks noGrp="1"/>
          </p:cNvSpPr>
          <p:nvPr>
            <p:ph type="sldNum" idx="12"/>
          </p:nvPr>
        </p:nvSpPr>
        <p:spPr>
          <a:xfrm>
            <a:off x="11512550" y="6213474"/>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43</a:t>
            </a:fld>
            <a:endParaRPr/>
          </a:p>
        </p:txBody>
      </p:sp>
      <p:sp>
        <p:nvSpPr>
          <p:cNvPr id="1152" name="Google Shape;1152;p236"/>
          <p:cNvSpPr>
            <a:spLocks noGrp="1"/>
          </p:cNvSpPr>
          <p:nvPr>
            <p:ph type="pic" idx="2"/>
          </p:nvPr>
        </p:nvSpPr>
        <p:spPr>
          <a:xfrm>
            <a:off x="427600" y="1104750"/>
            <a:ext cx="11085000" cy="4648500"/>
          </a:xfrm>
          <a:prstGeom prst="rect">
            <a:avLst/>
          </a:prstGeom>
        </p:spPr>
        <p:txBody>
          <a:bodyPr spcFirstLastPara="1" wrap="square" lIns="91425" tIns="45700" rIns="91425" bIns="45700" anchor="t" anchorCtr="0">
            <a:noAutofit/>
          </a:bodyPr>
          <a:lstStyle/>
          <a:p>
            <a:pPr marL="457200" lvl="0" indent="-342900" algn="l" rtl="0">
              <a:spcBef>
                <a:spcPts val="1100"/>
              </a:spcBef>
              <a:spcAft>
                <a:spcPts val="0"/>
              </a:spcAft>
              <a:buSzPts val="1800"/>
              <a:buChar char="•"/>
            </a:pPr>
            <a:r>
              <a:rPr lang="en-US" sz="1800"/>
              <a:t>Historically, PPC 5: Pneumonia &amp; Other Lung Infections and PPC 6: Aspiration Pneumonia have been combined into PPC 67:</a:t>
            </a:r>
            <a:endParaRPr sz="1800"/>
          </a:p>
          <a:p>
            <a:pPr marL="1371600" lvl="0" indent="-342900" algn="l" rtl="0">
              <a:spcBef>
                <a:spcPts val="0"/>
              </a:spcBef>
              <a:spcAft>
                <a:spcPts val="0"/>
              </a:spcAft>
              <a:buSzPts val="1800"/>
              <a:buChar char="•"/>
            </a:pPr>
            <a:r>
              <a:rPr lang="en-US" sz="1800"/>
              <a:t>Clinical cause of pneumonia are not always clear</a:t>
            </a:r>
            <a:endParaRPr sz="1800"/>
          </a:p>
          <a:p>
            <a:pPr marL="1371600" lvl="0" indent="-342900" algn="l" rtl="0">
              <a:spcBef>
                <a:spcPts val="0"/>
              </a:spcBef>
              <a:spcAft>
                <a:spcPts val="0"/>
              </a:spcAft>
              <a:buSzPts val="1800"/>
              <a:buChar char="•"/>
            </a:pPr>
            <a:r>
              <a:rPr lang="en-US" sz="1800"/>
              <a:t>Coding concerns</a:t>
            </a:r>
            <a:endParaRPr sz="1800"/>
          </a:p>
          <a:p>
            <a:pPr marL="457200" marR="0" lvl="0" indent="-342900" algn="l" rtl="0">
              <a:lnSpc>
                <a:spcPct val="90000"/>
              </a:lnSpc>
              <a:spcBef>
                <a:spcPts val="1100"/>
              </a:spcBef>
              <a:spcAft>
                <a:spcPts val="0"/>
              </a:spcAft>
              <a:buSzPts val="1800"/>
              <a:buChar char="•"/>
            </a:pPr>
            <a:r>
              <a:rPr lang="en-US" sz="1800"/>
              <a:t>The current PPC composite method uses single PPC 67 Solventum cost (harm) weight that imprecisely estimates each hospital’s observed harm (numerator) and expected harm (denominator)  because the proportion of expected and observed of PPC 5 and PPC 6 varies drastically across hospitals</a:t>
            </a:r>
            <a:endParaRPr sz="1800"/>
          </a:p>
          <a:p>
            <a:pPr marL="457200" marR="0" lvl="0" indent="-342900" algn="l" rtl="0">
              <a:lnSpc>
                <a:spcPct val="90000"/>
              </a:lnSpc>
              <a:spcBef>
                <a:spcPts val="1000"/>
              </a:spcBef>
              <a:spcAft>
                <a:spcPts val="0"/>
              </a:spcAft>
              <a:buSzPts val="1800"/>
              <a:buChar char="•"/>
            </a:pPr>
            <a:r>
              <a:rPr lang="en-US" sz="1800"/>
              <a:t>Solventum harm weights are very different for PPC 5 (1.8707) and PPC 6 (0.7765)</a:t>
            </a:r>
            <a:endParaRPr sz="1800"/>
          </a:p>
          <a:p>
            <a:pPr marL="457200" lvl="0" indent="-342900" algn="l" rtl="0">
              <a:lnSpc>
                <a:spcPct val="100000"/>
              </a:lnSpc>
              <a:spcBef>
                <a:spcPts val="1000"/>
              </a:spcBef>
              <a:spcAft>
                <a:spcPts val="0"/>
              </a:spcAft>
              <a:buSzPts val="1800"/>
              <a:buChar char="•"/>
            </a:pPr>
            <a:r>
              <a:rPr lang="en-US" sz="1800"/>
              <a:t>Options to adjust the PPC 5 and PPC 6 calculation:</a:t>
            </a:r>
            <a:endParaRPr sz="1800"/>
          </a:p>
          <a:p>
            <a:pPr marL="1371600" lvl="1" indent="-342900" algn="l" rtl="0">
              <a:lnSpc>
                <a:spcPct val="100000"/>
              </a:lnSpc>
              <a:spcBef>
                <a:spcPts val="0"/>
              </a:spcBef>
              <a:spcAft>
                <a:spcPts val="0"/>
              </a:spcAft>
              <a:buSzPts val="1800"/>
              <a:buAutoNum type="arabicPeriod"/>
            </a:pPr>
            <a:r>
              <a:rPr lang="en-US" sz="1800"/>
              <a:t>Use PPC 5 and PPC 6 separately instead of PPC 67</a:t>
            </a:r>
            <a:endParaRPr sz="1800"/>
          </a:p>
          <a:p>
            <a:pPr marL="1371600" lvl="1" indent="-342900" algn="l" rtl="0">
              <a:lnSpc>
                <a:spcPct val="100000"/>
              </a:lnSpc>
              <a:spcBef>
                <a:spcPts val="0"/>
              </a:spcBef>
              <a:spcAft>
                <a:spcPts val="0"/>
              </a:spcAft>
              <a:buSzPts val="1800"/>
              <a:buAutoNum type="arabicPeriod"/>
            </a:pPr>
            <a:r>
              <a:rPr lang="en-US" sz="1800"/>
              <a:t>Use hospital-specific PPC 67 numerator weights and PPC 67 denominator weights that result in observed harm and expected harm that is equivalent to observed harm (numerator of composite) and expected harm (denominator of composite) of using PPC 5 and PPC 6 separately.</a:t>
            </a:r>
            <a:endParaRPr sz="1800"/>
          </a:p>
          <a:p>
            <a:pPr marL="1371600" lvl="1" indent="-342900" algn="l" rtl="0">
              <a:lnSpc>
                <a:spcPct val="100000"/>
              </a:lnSpc>
              <a:spcBef>
                <a:spcPts val="0"/>
              </a:spcBef>
              <a:spcAft>
                <a:spcPts val="0"/>
              </a:spcAft>
              <a:buSzPts val="1800"/>
              <a:buAutoNum type="arabicPeriod"/>
            </a:pPr>
            <a:r>
              <a:rPr lang="en-US" sz="1800"/>
              <a:t>Use statewide proportion of expected PPCs for PPC 5 and expected PPCs for PPC 6 (instead of statewide proportion of at-risk discharges) to calculate a single PPC 67 cost weight.</a:t>
            </a:r>
            <a:endParaRPr sz="1800"/>
          </a:p>
          <a:p>
            <a:pPr marL="914400" marR="0" lvl="0" indent="0" algn="l" rtl="0">
              <a:lnSpc>
                <a:spcPct val="90000"/>
              </a:lnSpc>
              <a:spcBef>
                <a:spcPts val="1100"/>
              </a:spcBef>
              <a:spcAft>
                <a:spcPts val="0"/>
              </a:spcAft>
              <a:buNone/>
            </a:pPr>
            <a:endParaRPr sz="1800"/>
          </a:p>
          <a:p>
            <a:pPr marL="0" lvl="0" indent="0" algn="l" rtl="0">
              <a:spcBef>
                <a:spcPts val="110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237"/>
          <p:cNvSpPr txBox="1">
            <a:spLocks noGrp="1"/>
          </p:cNvSpPr>
          <p:nvPr>
            <p:ph type="title"/>
          </p:nvPr>
        </p:nvSpPr>
        <p:spPr>
          <a:xfrm>
            <a:off x="972127" y="347852"/>
            <a:ext cx="10515600" cy="84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PPC 67 vs. PPC 5 and PPC 6</a:t>
            </a:r>
            <a:endParaRPr/>
          </a:p>
        </p:txBody>
      </p:sp>
      <p:sp>
        <p:nvSpPr>
          <p:cNvPr id="1159" name="Google Shape;1159;p237"/>
          <p:cNvSpPr txBox="1">
            <a:spLocks noGrp="1"/>
          </p:cNvSpPr>
          <p:nvPr>
            <p:ph type="sldNum" idx="12"/>
          </p:nvPr>
        </p:nvSpPr>
        <p:spPr>
          <a:xfrm>
            <a:off x="11512550" y="6213474"/>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44</a:t>
            </a:fld>
            <a:endParaRPr/>
          </a:p>
        </p:txBody>
      </p:sp>
      <p:sp>
        <p:nvSpPr>
          <p:cNvPr id="1160" name="Google Shape;1160;p237"/>
          <p:cNvSpPr>
            <a:spLocks noGrp="1"/>
          </p:cNvSpPr>
          <p:nvPr>
            <p:ph type="pic" idx="2"/>
          </p:nvPr>
        </p:nvSpPr>
        <p:spPr>
          <a:xfrm>
            <a:off x="113600" y="1348225"/>
            <a:ext cx="11387100" cy="46485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endParaRPr/>
          </a:p>
          <a:p>
            <a:pPr marL="0" lvl="0" indent="0" algn="l" rtl="0">
              <a:spcBef>
                <a:spcPts val="1100"/>
              </a:spcBef>
              <a:spcAft>
                <a:spcPts val="0"/>
              </a:spcAft>
              <a:buNone/>
            </a:pPr>
            <a:endParaRPr/>
          </a:p>
          <a:p>
            <a:pPr marL="0" lvl="0" indent="0" algn="l" rtl="0">
              <a:spcBef>
                <a:spcPts val="1100"/>
              </a:spcBef>
              <a:spcAft>
                <a:spcPts val="0"/>
              </a:spcAft>
              <a:buNone/>
            </a:pPr>
            <a:endParaRPr/>
          </a:p>
          <a:p>
            <a:pPr marL="0" lvl="0" indent="0" algn="l" rtl="0">
              <a:spcBef>
                <a:spcPts val="1100"/>
              </a:spcBef>
              <a:spcAft>
                <a:spcPts val="0"/>
              </a:spcAft>
              <a:buNone/>
            </a:pPr>
            <a:endParaRPr/>
          </a:p>
          <a:p>
            <a:pPr marL="0" lvl="0" indent="0" algn="l" rtl="0">
              <a:spcBef>
                <a:spcPts val="1100"/>
              </a:spcBef>
              <a:spcAft>
                <a:spcPts val="0"/>
              </a:spcAft>
              <a:buNone/>
            </a:pPr>
            <a:endParaRPr sz="1800"/>
          </a:p>
          <a:p>
            <a:pPr marL="457200" lvl="0" indent="0" algn="l" rtl="0">
              <a:lnSpc>
                <a:spcPct val="100000"/>
              </a:lnSpc>
              <a:spcBef>
                <a:spcPts val="0"/>
              </a:spcBef>
              <a:spcAft>
                <a:spcPts val="0"/>
              </a:spcAft>
              <a:buNone/>
            </a:pPr>
            <a:endParaRPr sz="1800"/>
          </a:p>
          <a:p>
            <a:pPr marL="457200" lvl="0" indent="-342900" algn="l" rtl="0">
              <a:lnSpc>
                <a:spcPct val="100000"/>
              </a:lnSpc>
              <a:spcBef>
                <a:spcPts val="0"/>
              </a:spcBef>
              <a:spcAft>
                <a:spcPts val="0"/>
              </a:spcAft>
              <a:buSzPts val="1800"/>
              <a:buChar char="•"/>
            </a:pPr>
            <a:r>
              <a:rPr lang="en-US" sz="1800"/>
              <a:t>Comparing the 3rd row [PPC measure(s) = 5+6] to the 4th row [PPC measure(s) = 67] identifies the degree to which the single Solventum cost weight for PPC 67 underestimates or overestimates observed harm and expected harm for the given hospital</a:t>
            </a:r>
            <a:endParaRPr sz="1800"/>
          </a:p>
          <a:p>
            <a:pPr marL="457200" lvl="0" indent="-342900" algn="l" rtl="0">
              <a:lnSpc>
                <a:spcPct val="115000"/>
              </a:lnSpc>
              <a:spcBef>
                <a:spcPts val="500"/>
              </a:spcBef>
              <a:spcAft>
                <a:spcPts val="0"/>
              </a:spcAft>
              <a:buSzPts val="1800"/>
              <a:buChar char="•"/>
            </a:pPr>
            <a:r>
              <a:rPr lang="en-US" sz="1800"/>
              <a:t>For this hospital, PPC 67 underestimates observed harm by 9.2 and expected harm by 6.4</a:t>
            </a:r>
            <a:endParaRPr sz="1800"/>
          </a:p>
          <a:p>
            <a:pPr marL="457200" lvl="0" indent="-342900" algn="l" rtl="0">
              <a:lnSpc>
                <a:spcPct val="115000"/>
              </a:lnSpc>
              <a:spcBef>
                <a:spcPts val="1000"/>
              </a:spcBef>
              <a:spcAft>
                <a:spcPts val="0"/>
              </a:spcAft>
              <a:buSzPts val="1800"/>
              <a:buChar char="•"/>
            </a:pPr>
            <a:r>
              <a:rPr lang="en-US" sz="1800"/>
              <a:t>Each hospital has a different proportion of expected and observed PPCs for PPC 5 and PPC 6, such that PPC 67 overestimates or underestimates observed and expected harm by varying degrees across hospitals </a:t>
            </a:r>
            <a:endParaRPr sz="1800"/>
          </a:p>
          <a:p>
            <a:pPr marL="0" lvl="0" indent="0" algn="l" rtl="0">
              <a:spcBef>
                <a:spcPts val="1100"/>
              </a:spcBef>
              <a:spcAft>
                <a:spcPts val="0"/>
              </a:spcAft>
              <a:buNone/>
            </a:pPr>
            <a:endParaRPr/>
          </a:p>
        </p:txBody>
      </p:sp>
      <p:sp>
        <p:nvSpPr>
          <p:cNvPr id="1161" name="Google Shape;1161;p237"/>
          <p:cNvSpPr txBox="1">
            <a:spLocks noGrp="1"/>
          </p:cNvSpPr>
          <p:nvPr>
            <p:ph type="body" idx="1"/>
          </p:nvPr>
        </p:nvSpPr>
        <p:spPr>
          <a:xfrm>
            <a:off x="838205" y="753000"/>
            <a:ext cx="10515600" cy="522900"/>
          </a:xfrm>
          <a:prstGeom prst="rect">
            <a:avLst/>
          </a:prstGeom>
        </p:spPr>
        <p:txBody>
          <a:bodyPr spcFirstLastPara="1" wrap="square" lIns="0" tIns="0" rIns="0" bIns="0" anchor="t" anchorCtr="0">
            <a:noAutofit/>
          </a:bodyPr>
          <a:lstStyle/>
          <a:p>
            <a:pPr marL="0" lvl="0" indent="0" algn="l" rtl="0">
              <a:spcBef>
                <a:spcPts val="1100"/>
              </a:spcBef>
              <a:spcAft>
                <a:spcPts val="0"/>
              </a:spcAft>
              <a:buNone/>
            </a:pPr>
            <a:r>
              <a:rPr lang="en-US"/>
              <a:t>Illustration of differences in observed harm and expected harm</a:t>
            </a:r>
            <a:endParaRPr/>
          </a:p>
        </p:txBody>
      </p:sp>
      <p:graphicFrame>
        <p:nvGraphicFramePr>
          <p:cNvPr id="1162" name="Google Shape;1162;p237"/>
          <p:cNvGraphicFramePr/>
          <p:nvPr/>
        </p:nvGraphicFramePr>
        <p:xfrm>
          <a:off x="319533" y="1475362"/>
          <a:ext cx="3000000" cy="3000000"/>
        </p:xfrm>
        <a:graphic>
          <a:graphicData uri="http://schemas.openxmlformats.org/drawingml/2006/table">
            <a:tbl>
              <a:tblPr firstRow="1" bandRow="1">
                <a:noFill/>
                <a:tableStyleId>{C0FF7F4D-DA81-4BC3-8BED-A0041006BE8F}</a:tableStyleId>
              </a:tblPr>
              <a:tblGrid>
                <a:gridCol w="1341975">
                  <a:extLst>
                    <a:ext uri="{9D8B030D-6E8A-4147-A177-3AD203B41FA5}">
                      <a16:colId xmlns:a16="http://schemas.microsoft.com/office/drawing/2014/main" val="20000"/>
                    </a:ext>
                  </a:extLst>
                </a:gridCol>
                <a:gridCol w="1141850">
                  <a:extLst>
                    <a:ext uri="{9D8B030D-6E8A-4147-A177-3AD203B41FA5}">
                      <a16:colId xmlns:a16="http://schemas.microsoft.com/office/drawing/2014/main" val="20001"/>
                    </a:ext>
                  </a:extLst>
                </a:gridCol>
                <a:gridCol w="997700">
                  <a:extLst>
                    <a:ext uri="{9D8B030D-6E8A-4147-A177-3AD203B41FA5}">
                      <a16:colId xmlns:a16="http://schemas.microsoft.com/office/drawing/2014/main" val="20002"/>
                    </a:ext>
                  </a:extLst>
                </a:gridCol>
                <a:gridCol w="994725">
                  <a:extLst>
                    <a:ext uri="{9D8B030D-6E8A-4147-A177-3AD203B41FA5}">
                      <a16:colId xmlns:a16="http://schemas.microsoft.com/office/drawing/2014/main" val="20003"/>
                    </a:ext>
                  </a:extLst>
                </a:gridCol>
                <a:gridCol w="3281025">
                  <a:extLst>
                    <a:ext uri="{9D8B030D-6E8A-4147-A177-3AD203B41FA5}">
                      <a16:colId xmlns:a16="http://schemas.microsoft.com/office/drawing/2014/main" val="20004"/>
                    </a:ext>
                  </a:extLst>
                </a:gridCol>
                <a:gridCol w="3103675">
                  <a:extLst>
                    <a:ext uri="{9D8B030D-6E8A-4147-A177-3AD203B41FA5}">
                      <a16:colId xmlns:a16="http://schemas.microsoft.com/office/drawing/2014/main" val="20005"/>
                    </a:ext>
                  </a:extLst>
                </a:gridCol>
              </a:tblGrid>
              <a:tr h="528325">
                <a:tc>
                  <a:txBody>
                    <a:bodyPr/>
                    <a:lstStyle/>
                    <a:p>
                      <a:pPr marL="0" marR="0" lvl="0" indent="0" algn="ctr" rtl="0">
                        <a:spcBef>
                          <a:spcPts val="0"/>
                        </a:spcBef>
                        <a:spcAft>
                          <a:spcPts val="0"/>
                        </a:spcAft>
                        <a:buNone/>
                      </a:pPr>
                      <a:r>
                        <a:rPr lang="en-US" sz="1600" u="none" strike="noStrike" cap="none"/>
                        <a:t>PPC Measure(s)</a:t>
                      </a:r>
                      <a:endParaRPr sz="1600"/>
                    </a:p>
                  </a:txBody>
                  <a:tcPr marL="91450" marR="91450" marT="45725" marB="45725" anchor="b"/>
                </a:tc>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a:t>Solventum</a:t>
                      </a:r>
                      <a:r>
                        <a:rPr lang="en-US" sz="1600" u="none" strike="noStrike" cap="none"/>
                        <a:t> Cost Weight</a:t>
                      </a:r>
                      <a:endParaRPr sz="1600"/>
                    </a:p>
                  </a:txBody>
                  <a:tcPr marL="91450" marR="91450" marT="45725" marB="45725" anchor="b"/>
                </a:tc>
                <a:tc>
                  <a:txBody>
                    <a:bodyPr/>
                    <a:lstStyle/>
                    <a:p>
                      <a:pPr marL="0" marR="0" lvl="0" indent="0" algn="ctr" rtl="0">
                        <a:spcBef>
                          <a:spcPts val="0"/>
                        </a:spcBef>
                        <a:spcAft>
                          <a:spcPts val="0"/>
                        </a:spcAft>
                        <a:buNone/>
                      </a:pPr>
                      <a:r>
                        <a:rPr lang="en-US" sz="1600" u="none" strike="noStrike" cap="none"/>
                        <a:t>Observed PPCs</a:t>
                      </a:r>
                      <a:endParaRPr sz="1600"/>
                    </a:p>
                  </a:txBody>
                  <a:tcPr marL="91450" marR="0" marT="45725" marB="45725" anchor="b"/>
                </a:tc>
                <a:tc>
                  <a:txBody>
                    <a:bodyPr/>
                    <a:lstStyle/>
                    <a:p>
                      <a:pPr marL="0" marR="0" lvl="0" indent="0" algn="ctr" rtl="0">
                        <a:spcBef>
                          <a:spcPts val="0"/>
                        </a:spcBef>
                        <a:spcAft>
                          <a:spcPts val="0"/>
                        </a:spcAft>
                        <a:buNone/>
                      </a:pPr>
                      <a:r>
                        <a:rPr lang="en-US" sz="1600" u="none" strike="noStrike" cap="none"/>
                        <a:t>Expected PPCs</a:t>
                      </a:r>
                      <a:endParaRPr sz="1600"/>
                    </a:p>
                  </a:txBody>
                  <a:tcPr marL="91450" marR="91450" marT="45725" marB="45725" anchor="b"/>
                </a:tc>
                <a:tc>
                  <a:txBody>
                    <a:bodyPr/>
                    <a:lstStyle/>
                    <a:p>
                      <a:pPr marL="0" marR="0" lvl="0" indent="0" algn="ctr" rtl="0">
                        <a:spcBef>
                          <a:spcPts val="0"/>
                        </a:spcBef>
                        <a:spcAft>
                          <a:spcPts val="0"/>
                        </a:spcAft>
                        <a:buNone/>
                      </a:pPr>
                      <a:r>
                        <a:rPr lang="en-US" sz="1600" u="none" strike="noStrike" cap="none"/>
                        <a:t>Observed Harm </a:t>
                      </a:r>
                      <a:endParaRPr sz="1600"/>
                    </a:p>
                    <a:p>
                      <a:pPr marL="0" marR="0" lvl="0" indent="0" algn="ctr" rtl="0">
                        <a:spcBef>
                          <a:spcPts val="0"/>
                        </a:spcBef>
                        <a:spcAft>
                          <a:spcPts val="0"/>
                        </a:spcAft>
                        <a:buNone/>
                      </a:pPr>
                      <a:r>
                        <a:rPr lang="en-US" sz="1600" u="none" strike="noStrike" cap="none"/>
                        <a:t>(Observed PPCs * </a:t>
                      </a:r>
                      <a:r>
                        <a:rPr lang="en-US" sz="1600"/>
                        <a:t>Solventum</a:t>
                      </a:r>
                      <a:r>
                        <a:rPr lang="en-US" sz="1600" u="none" strike="noStrike" cap="none"/>
                        <a:t> Cost Weight)</a:t>
                      </a:r>
                      <a:endParaRPr sz="1600"/>
                    </a:p>
                  </a:txBody>
                  <a:tcPr marL="91450" marR="91450" marT="45725" marB="45725" anchor="b"/>
                </a:tc>
                <a:tc>
                  <a:txBody>
                    <a:bodyPr/>
                    <a:lstStyle/>
                    <a:p>
                      <a:pPr marL="0" marR="0" lvl="0" indent="0" algn="ctr" rtl="0">
                        <a:lnSpc>
                          <a:spcPct val="100000"/>
                        </a:lnSpc>
                        <a:spcBef>
                          <a:spcPts val="0"/>
                        </a:spcBef>
                        <a:spcAft>
                          <a:spcPts val="0"/>
                        </a:spcAft>
                        <a:buClr>
                          <a:srgbClr val="000000"/>
                        </a:buClr>
                        <a:buSzPts val="1600"/>
                        <a:buFont typeface="Times New Roman"/>
                        <a:buNone/>
                      </a:pPr>
                      <a:r>
                        <a:rPr lang="en-US" sz="1600" u="none" strike="noStrike" cap="none"/>
                        <a:t>Expected Harm </a:t>
                      </a:r>
                      <a:endParaRPr sz="1600"/>
                    </a:p>
                    <a:p>
                      <a:pPr marL="0" marR="0" lvl="0" indent="0" algn="ctr" rtl="0">
                        <a:lnSpc>
                          <a:spcPct val="100000"/>
                        </a:lnSpc>
                        <a:spcBef>
                          <a:spcPts val="0"/>
                        </a:spcBef>
                        <a:spcAft>
                          <a:spcPts val="0"/>
                        </a:spcAft>
                        <a:buClr>
                          <a:srgbClr val="000000"/>
                        </a:buClr>
                        <a:buSzPts val="1600"/>
                        <a:buFont typeface="Times New Roman"/>
                        <a:buNone/>
                      </a:pPr>
                      <a:r>
                        <a:rPr lang="en-US" sz="1600" u="none" strike="noStrike" cap="none"/>
                        <a:t>(Expected PPCs*</a:t>
                      </a:r>
                      <a:r>
                        <a:rPr lang="en-US" sz="1600"/>
                        <a:t>Solventum</a:t>
                      </a:r>
                      <a:r>
                        <a:rPr lang="en-US" sz="1600" u="none" strike="noStrike" cap="none"/>
                        <a:t> Cost Weight)</a:t>
                      </a:r>
                      <a:endParaRPr sz="1600"/>
                    </a:p>
                  </a:txBody>
                  <a:tcPr marL="91450" marR="91450" marT="45725" marB="45725" anchor="b"/>
                </a:tc>
                <a:extLst>
                  <a:ext uri="{0D108BD9-81ED-4DB2-BD59-A6C34878D82A}">
                    <a16:rowId xmlns:a16="http://schemas.microsoft.com/office/drawing/2014/main" val="10000"/>
                  </a:ext>
                </a:extLst>
              </a:tr>
              <a:tr h="375925">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5</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1.8707</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15</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12.5</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28.1</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23.4</a:t>
                      </a:r>
                      <a:endParaRPr sz="1600"/>
                    </a:p>
                  </a:txBody>
                  <a:tcPr marL="0" marR="0" marT="0" marB="0" anchor="ctr"/>
                </a:tc>
                <a:extLst>
                  <a:ext uri="{0D108BD9-81ED-4DB2-BD59-A6C34878D82A}">
                    <a16:rowId xmlns:a16="http://schemas.microsoft.com/office/drawing/2014/main" val="10001"/>
                  </a:ext>
                </a:extLst>
              </a:tr>
              <a:tr h="401325">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6</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0.7765</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4</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6.8</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3.1</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5.3</a:t>
                      </a:r>
                      <a:endParaRPr sz="1600"/>
                    </a:p>
                  </a:txBody>
                  <a:tcPr marL="0" marR="0" marT="0" marB="0" anchor="ctr"/>
                </a:tc>
                <a:extLst>
                  <a:ext uri="{0D108BD9-81ED-4DB2-BD59-A6C34878D82A}">
                    <a16:rowId xmlns:a16="http://schemas.microsoft.com/office/drawing/2014/main" val="10002"/>
                  </a:ext>
                </a:extLst>
              </a:tr>
              <a:tr h="401325">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5 + 6</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19</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19.3</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31.2</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28.7</a:t>
                      </a:r>
                      <a:endParaRPr sz="1600"/>
                    </a:p>
                  </a:txBody>
                  <a:tcPr marL="0" marR="0" marT="0" marB="0" anchor="ctr"/>
                </a:tc>
                <a:extLst>
                  <a:ext uri="{0D108BD9-81ED-4DB2-BD59-A6C34878D82A}">
                    <a16:rowId xmlns:a16="http://schemas.microsoft.com/office/drawing/2014/main" val="10003"/>
                  </a:ext>
                </a:extLst>
              </a:tr>
              <a:tr h="375925">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67</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1.</a:t>
                      </a:r>
                      <a:r>
                        <a:rPr lang="en-US" sz="1600">
                          <a:latin typeface="Arial"/>
                          <a:ea typeface="Arial"/>
                          <a:cs typeface="Arial"/>
                          <a:sym typeface="Arial"/>
                        </a:rPr>
                        <a:t>1553</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19</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19.3</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22.0</a:t>
                      </a:r>
                      <a:endParaRPr sz="1600"/>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22.</a:t>
                      </a:r>
                      <a:r>
                        <a:rPr lang="en-US" sz="1600">
                          <a:latin typeface="Arial"/>
                          <a:ea typeface="Arial"/>
                          <a:cs typeface="Arial"/>
                          <a:sym typeface="Arial"/>
                        </a:rPr>
                        <a:t>3</a:t>
                      </a:r>
                      <a:endParaRPr sz="1600"/>
                    </a:p>
                  </a:txBody>
                  <a:tcPr marL="0" marR="0" marT="0"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238"/>
          <p:cNvSpPr txBox="1">
            <a:spLocks noGrp="1"/>
          </p:cNvSpPr>
          <p:nvPr>
            <p:ph type="title"/>
          </p:nvPr>
        </p:nvSpPr>
        <p:spPr>
          <a:xfrm>
            <a:off x="970185" y="344361"/>
            <a:ext cx="10515600" cy="1102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sz="3200">
                <a:solidFill>
                  <a:srgbClr val="004A96"/>
                </a:solidFill>
              </a:rPr>
              <a:t>AMC MHAC Concerns</a:t>
            </a:r>
            <a:endParaRPr sz="3200">
              <a:solidFill>
                <a:srgbClr val="FF0000"/>
              </a:solidFill>
            </a:endParaRPr>
          </a:p>
        </p:txBody>
      </p:sp>
      <p:sp>
        <p:nvSpPr>
          <p:cNvPr id="1168" name="Google Shape;1168;p238"/>
          <p:cNvSpPr txBox="1"/>
          <p:nvPr/>
        </p:nvSpPr>
        <p:spPr>
          <a:xfrm>
            <a:off x="929475" y="1023125"/>
            <a:ext cx="10878000" cy="41277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US" sz="1800" b="1">
                <a:solidFill>
                  <a:srgbClr val="0055AA"/>
                </a:solidFill>
              </a:rPr>
              <a:t>Academic Medical Center (AMC) Concerns:</a:t>
            </a:r>
            <a:endParaRPr sz="1800" b="1">
              <a:solidFill>
                <a:srgbClr val="0055AA"/>
              </a:solidFill>
            </a:endParaRPr>
          </a:p>
          <a:p>
            <a:pPr marL="0" marR="0" lvl="0" indent="0" algn="l" rtl="0">
              <a:lnSpc>
                <a:spcPct val="100000"/>
              </a:lnSpc>
              <a:spcBef>
                <a:spcPts val="1300"/>
              </a:spcBef>
              <a:spcAft>
                <a:spcPts val="0"/>
              </a:spcAft>
              <a:buNone/>
            </a:pPr>
            <a:r>
              <a:rPr lang="en-US" sz="1800">
                <a:solidFill>
                  <a:srgbClr val="0055AA"/>
                </a:solidFill>
              </a:rPr>
              <a:t>To</a:t>
            </a:r>
            <a:r>
              <a:rPr lang="en-US" sz="1800" b="0" i="0" u="none" strike="noStrike" cap="none">
                <a:solidFill>
                  <a:srgbClr val="0055AA"/>
                </a:solidFill>
                <a:latin typeface="Arial"/>
                <a:ea typeface="Arial"/>
                <a:cs typeface="Arial"/>
                <a:sym typeface="Arial"/>
              </a:rPr>
              <a:t> assess specific concerns related to the unique procedures and higher severity patients served by AMCs and how performance i</a:t>
            </a:r>
            <a:r>
              <a:rPr lang="en-US" sz="1800">
                <a:solidFill>
                  <a:srgbClr val="0055AA"/>
                </a:solidFill>
              </a:rPr>
              <a:t>s</a:t>
            </a:r>
            <a:r>
              <a:rPr lang="en-US" sz="1800" b="0" i="0" u="none" strike="noStrike" cap="none">
                <a:solidFill>
                  <a:srgbClr val="0055AA"/>
                </a:solidFill>
                <a:latin typeface="Arial"/>
                <a:ea typeface="Arial"/>
                <a:cs typeface="Arial"/>
                <a:sym typeface="Arial"/>
              </a:rPr>
              <a:t> benchmarke</a:t>
            </a:r>
            <a:r>
              <a:rPr lang="en-US" sz="1800">
                <a:solidFill>
                  <a:srgbClr val="0055AA"/>
                </a:solidFill>
              </a:rPr>
              <a:t>d, including:</a:t>
            </a:r>
            <a:endParaRPr sz="1800">
              <a:solidFill>
                <a:srgbClr val="0055AA"/>
              </a:solidFill>
            </a:endParaRPr>
          </a:p>
          <a:p>
            <a:pPr marL="609600" marR="0" lvl="0" indent="-419100" algn="l" rtl="0">
              <a:lnSpc>
                <a:spcPct val="100000"/>
              </a:lnSpc>
              <a:spcBef>
                <a:spcPts val="1300"/>
              </a:spcBef>
              <a:spcAft>
                <a:spcPts val="0"/>
              </a:spcAft>
              <a:buClr>
                <a:srgbClr val="0055AA"/>
              </a:buClr>
              <a:buSzPts val="1800"/>
              <a:buChar char="●"/>
            </a:pPr>
            <a:r>
              <a:rPr lang="en-US" sz="1800">
                <a:solidFill>
                  <a:srgbClr val="0055AA"/>
                </a:solidFill>
              </a:rPr>
              <a:t>Evaluation of AMC contribution to normative values and adequacy of risk-adjustment </a:t>
            </a:r>
            <a:endParaRPr sz="1800">
              <a:solidFill>
                <a:srgbClr val="0055AA"/>
              </a:solidFill>
            </a:endParaRPr>
          </a:p>
          <a:p>
            <a:pPr marL="609600" marR="0" lvl="0" indent="-419100" algn="l" rtl="0">
              <a:lnSpc>
                <a:spcPct val="100000"/>
              </a:lnSpc>
              <a:spcBef>
                <a:spcPts val="0"/>
              </a:spcBef>
              <a:spcAft>
                <a:spcPts val="0"/>
              </a:spcAft>
              <a:buClr>
                <a:srgbClr val="0055AA"/>
              </a:buClr>
              <a:buSzPts val="1800"/>
              <a:buChar char="●"/>
            </a:pPr>
            <a:r>
              <a:rPr lang="en-US" sz="1800">
                <a:solidFill>
                  <a:srgbClr val="0055AA"/>
                </a:solidFill>
              </a:rPr>
              <a:t>Assessment of setting of benchmark and thresholds </a:t>
            </a:r>
            <a:endParaRPr sz="1800">
              <a:solidFill>
                <a:srgbClr val="0055AA"/>
              </a:solidFill>
            </a:endParaRPr>
          </a:p>
          <a:p>
            <a:pPr marL="609600" marR="0" lvl="0" indent="-419100" algn="l" rtl="0">
              <a:lnSpc>
                <a:spcPct val="100000"/>
              </a:lnSpc>
              <a:spcBef>
                <a:spcPts val="0"/>
              </a:spcBef>
              <a:spcAft>
                <a:spcPts val="0"/>
              </a:spcAft>
              <a:buClr>
                <a:srgbClr val="0055AA"/>
              </a:buClr>
              <a:buSzPts val="1800"/>
              <a:buChar char="●"/>
            </a:pPr>
            <a:r>
              <a:rPr lang="en-US" sz="1800">
                <a:solidFill>
                  <a:srgbClr val="0055AA"/>
                </a:solidFill>
              </a:rPr>
              <a:t>Identification of procedures unique to AMCs and occurrence of complications</a:t>
            </a:r>
            <a:endParaRPr sz="1800">
              <a:solidFill>
                <a:srgbClr val="0055AA"/>
              </a:solidFill>
            </a:endParaRPr>
          </a:p>
          <a:p>
            <a:pPr marL="609600" marR="0" lvl="0" indent="-419100" algn="l" rtl="0">
              <a:lnSpc>
                <a:spcPct val="100000"/>
              </a:lnSpc>
              <a:spcBef>
                <a:spcPts val="0"/>
              </a:spcBef>
              <a:spcAft>
                <a:spcPts val="0"/>
              </a:spcAft>
              <a:buClr>
                <a:srgbClr val="0055AA"/>
              </a:buClr>
              <a:buSzPts val="1800"/>
              <a:buChar char="●"/>
            </a:pPr>
            <a:r>
              <a:rPr lang="en-US" sz="1800">
                <a:solidFill>
                  <a:srgbClr val="0055AA"/>
                </a:solidFill>
              </a:rPr>
              <a:t>Consideration of national benchmarks for AMCs </a:t>
            </a:r>
            <a:endParaRPr sz="1800">
              <a:solidFill>
                <a:srgbClr val="0055AA"/>
              </a:solidFill>
            </a:endParaRPr>
          </a:p>
          <a:p>
            <a:pPr marL="0" marR="0" lvl="0" indent="0" algn="l" rtl="0">
              <a:lnSpc>
                <a:spcPct val="100000"/>
              </a:lnSpc>
              <a:spcBef>
                <a:spcPts val="1300"/>
              </a:spcBef>
              <a:spcAft>
                <a:spcPts val="0"/>
              </a:spcAft>
              <a:buNone/>
            </a:pPr>
            <a:endParaRPr sz="1800" b="1">
              <a:solidFill>
                <a:srgbClr val="0055AA"/>
              </a:solidFill>
            </a:endParaRPr>
          </a:p>
          <a:p>
            <a:pPr marL="0" marR="0" lvl="0" indent="0" algn="l" rtl="0">
              <a:lnSpc>
                <a:spcPct val="100000"/>
              </a:lnSpc>
              <a:spcBef>
                <a:spcPts val="1300"/>
              </a:spcBef>
              <a:spcAft>
                <a:spcPts val="0"/>
              </a:spcAft>
              <a:buNone/>
            </a:pPr>
            <a:r>
              <a:rPr lang="en-US" sz="1800" b="1">
                <a:solidFill>
                  <a:srgbClr val="0055AA"/>
                </a:solidFill>
              </a:rPr>
              <a:t>Plan to meet with AMCs in June to review workplan and then meet in late August to review results and recommendations that will be presented at September-October PMWG meeting.</a:t>
            </a:r>
            <a:endParaRPr sz="1800" b="1">
              <a:solidFill>
                <a:srgbClr val="0055AA"/>
              </a:solidFill>
            </a:endParaRPr>
          </a:p>
          <a:p>
            <a:pPr marL="0" marR="0" lvl="0" indent="0" algn="l" rtl="0">
              <a:lnSpc>
                <a:spcPct val="100000"/>
              </a:lnSpc>
              <a:spcBef>
                <a:spcPts val="1300"/>
              </a:spcBef>
              <a:spcAft>
                <a:spcPts val="1300"/>
              </a:spcAft>
              <a:buNone/>
            </a:pPr>
            <a:endParaRPr sz="1800">
              <a:solidFill>
                <a:srgbClr val="0055AA"/>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239"/>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Maryland Vs.National Performance on Complication Measures</a:t>
            </a:r>
            <a:endParaRPr/>
          </a:p>
        </p:txBody>
      </p:sp>
      <p:sp>
        <p:nvSpPr>
          <p:cNvPr id="1174" name="Google Shape;1174;p239"/>
          <p:cNvSpPr txBox="1">
            <a:spLocks noGrp="1"/>
          </p:cNvSpPr>
          <p:nvPr>
            <p:ph type="sldNum" idx="12"/>
          </p:nvPr>
        </p:nvSpPr>
        <p:spPr>
          <a:xfrm>
            <a:off x="11487150" y="6200774"/>
            <a:ext cx="501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240"/>
          <p:cNvSpPr txBox="1">
            <a:spLocks noGrp="1"/>
          </p:cNvSpPr>
          <p:nvPr>
            <p:ph type="body" idx="1"/>
          </p:nvPr>
        </p:nvSpPr>
        <p:spPr>
          <a:xfrm>
            <a:off x="879251" y="1247616"/>
            <a:ext cx="10515600" cy="4432500"/>
          </a:xfrm>
          <a:prstGeom prst="rect">
            <a:avLst/>
          </a:prstGeom>
        </p:spPr>
        <p:txBody>
          <a:bodyPr spcFirstLastPara="1" wrap="square" lIns="91425" tIns="45700" rIns="91425" bIns="45700" anchor="t" anchorCtr="0">
            <a:noAutofit/>
          </a:bodyPr>
          <a:lstStyle/>
          <a:p>
            <a:pPr marL="457200" lvl="0" indent="-355600" algn="l" rtl="0">
              <a:spcBef>
                <a:spcPts val="1100"/>
              </a:spcBef>
              <a:spcAft>
                <a:spcPts val="0"/>
              </a:spcAft>
              <a:buClr>
                <a:srgbClr val="1155CC"/>
              </a:buClr>
              <a:buSzPts val="2000"/>
              <a:buChar char="•"/>
            </a:pPr>
            <a:r>
              <a:rPr lang="en-US">
                <a:solidFill>
                  <a:srgbClr val="1155CC"/>
                </a:solidFill>
              </a:rPr>
              <a:t>Maryland hospitals are measured on a number of complication measures that are also used nationally</a:t>
            </a:r>
            <a:endParaRPr>
              <a:solidFill>
                <a:srgbClr val="1155CC"/>
              </a:solidFill>
            </a:endParaRPr>
          </a:p>
          <a:p>
            <a:pPr marL="457200" lvl="0" indent="-355600" algn="l" rtl="0">
              <a:spcBef>
                <a:spcPts val="0"/>
              </a:spcBef>
              <a:spcAft>
                <a:spcPts val="0"/>
              </a:spcAft>
              <a:buClr>
                <a:srgbClr val="1155CC"/>
              </a:buClr>
              <a:buSzPts val="2000"/>
              <a:buChar char="•"/>
            </a:pPr>
            <a:r>
              <a:rPr lang="en-US">
                <a:solidFill>
                  <a:srgbClr val="1155CC"/>
                </a:solidFill>
              </a:rPr>
              <a:t>Understanding Maryland’s relative performance should inform how we measure complications in our programs</a:t>
            </a:r>
            <a:endParaRPr>
              <a:solidFill>
                <a:srgbClr val="1155CC"/>
              </a:solidFill>
            </a:endParaRPr>
          </a:p>
          <a:p>
            <a:pPr marL="457200" lvl="0" indent="-355600" algn="l" rtl="0">
              <a:spcBef>
                <a:spcPts val="0"/>
              </a:spcBef>
              <a:spcAft>
                <a:spcPts val="0"/>
              </a:spcAft>
              <a:buClr>
                <a:srgbClr val="1155CC"/>
              </a:buClr>
              <a:buSzPts val="2000"/>
              <a:buChar char="•"/>
            </a:pPr>
            <a:r>
              <a:rPr lang="en-US">
                <a:solidFill>
                  <a:srgbClr val="1155CC"/>
                </a:solidFill>
              </a:rPr>
              <a:t>Emerging measures such as eCQMs provide an opportunity for potential new measures that are all-payer and are consistent nationally</a:t>
            </a:r>
            <a:endParaRPr>
              <a:solidFill>
                <a:srgbClr val="1155CC"/>
              </a:solidFill>
            </a:endParaRPr>
          </a:p>
        </p:txBody>
      </p:sp>
      <p:sp>
        <p:nvSpPr>
          <p:cNvPr id="1181" name="Google Shape;1181;p240"/>
          <p:cNvSpPr txBox="1">
            <a:spLocks noGrp="1"/>
          </p:cNvSpPr>
          <p:nvPr>
            <p:ph type="sldNum" idx="12"/>
          </p:nvPr>
        </p:nvSpPr>
        <p:spPr>
          <a:xfrm>
            <a:off x="11512551" y="6213473"/>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47</a:t>
            </a:fld>
            <a:endParaRPr/>
          </a:p>
        </p:txBody>
      </p:sp>
      <p:sp>
        <p:nvSpPr>
          <p:cNvPr id="1182" name="Google Shape;1182;p240"/>
          <p:cNvSpPr txBox="1">
            <a:spLocks noGrp="1"/>
          </p:cNvSpPr>
          <p:nvPr>
            <p:ph type="title"/>
          </p:nvPr>
        </p:nvSpPr>
        <p:spPr>
          <a:xfrm>
            <a:off x="972127" y="347852"/>
            <a:ext cx="10515600" cy="101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700"/>
              <a:t>Maryland Performance on Complications Measures Used Nationally</a:t>
            </a:r>
            <a:endParaRPr sz="27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241"/>
          <p:cNvSpPr txBox="1">
            <a:spLocks noGrp="1"/>
          </p:cNvSpPr>
          <p:nvPr>
            <p:ph type="title"/>
          </p:nvPr>
        </p:nvSpPr>
        <p:spPr>
          <a:xfrm>
            <a:off x="972127" y="347852"/>
            <a:ext cx="10515600" cy="84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NHSN HAIs Maryland Vs. National Performance</a:t>
            </a:r>
            <a:endParaRPr/>
          </a:p>
        </p:txBody>
      </p:sp>
      <p:sp>
        <p:nvSpPr>
          <p:cNvPr id="1189" name="Google Shape;1189;p241"/>
          <p:cNvSpPr txBox="1">
            <a:spLocks noGrp="1"/>
          </p:cNvSpPr>
          <p:nvPr>
            <p:ph type="sldNum" idx="12"/>
          </p:nvPr>
        </p:nvSpPr>
        <p:spPr>
          <a:xfrm>
            <a:off x="11512550" y="6213474"/>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48</a:t>
            </a:fld>
            <a:endParaRPr/>
          </a:p>
        </p:txBody>
      </p:sp>
      <p:pic>
        <p:nvPicPr>
          <p:cNvPr id="1190" name="Google Shape;1190;p241"/>
          <p:cNvPicPr preferRelativeResize="0"/>
          <p:nvPr/>
        </p:nvPicPr>
        <p:blipFill>
          <a:blip r:embed="rId3">
            <a:alphaModFix/>
          </a:blip>
          <a:stretch>
            <a:fillRect/>
          </a:stretch>
        </p:blipFill>
        <p:spPr>
          <a:xfrm>
            <a:off x="1611529" y="1445400"/>
            <a:ext cx="7517826" cy="442977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242"/>
          <p:cNvSpPr txBox="1">
            <a:spLocks noGrp="1"/>
          </p:cNvSpPr>
          <p:nvPr>
            <p:ph type="title"/>
          </p:nvPr>
        </p:nvSpPr>
        <p:spPr>
          <a:xfrm>
            <a:off x="996952" y="340527"/>
            <a:ext cx="10515600" cy="848100"/>
          </a:xfrm>
          <a:prstGeom prst="rect">
            <a:avLst/>
          </a:prstGeom>
        </p:spPr>
        <p:txBody>
          <a:bodyPr spcFirstLastPara="1" wrap="square" lIns="91425" tIns="45700" rIns="91425" bIns="45700" anchor="t" anchorCtr="0">
            <a:noAutofit/>
          </a:bodyPr>
          <a:lstStyle/>
          <a:p>
            <a:pPr marL="4572000" lvl="0" indent="457200" algn="l" rtl="0">
              <a:spcBef>
                <a:spcPts val="0"/>
              </a:spcBef>
              <a:spcAft>
                <a:spcPts val="0"/>
              </a:spcAft>
              <a:buNone/>
            </a:pPr>
            <a:r>
              <a:rPr lang="en-US"/>
              <a:t>PSI 90- All-Payer Performance</a:t>
            </a:r>
            <a:endParaRPr/>
          </a:p>
        </p:txBody>
      </p:sp>
      <p:sp>
        <p:nvSpPr>
          <p:cNvPr id="1197" name="Google Shape;1197;p242"/>
          <p:cNvSpPr txBox="1">
            <a:spLocks noGrp="1"/>
          </p:cNvSpPr>
          <p:nvPr>
            <p:ph type="sldNum" idx="12"/>
          </p:nvPr>
        </p:nvSpPr>
        <p:spPr>
          <a:xfrm>
            <a:off x="11512550" y="6213474"/>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49</a:t>
            </a:fld>
            <a:endParaRPr/>
          </a:p>
        </p:txBody>
      </p:sp>
      <p:pic>
        <p:nvPicPr>
          <p:cNvPr id="1198" name="Google Shape;1198;p242"/>
          <p:cNvPicPr preferRelativeResize="0"/>
          <p:nvPr/>
        </p:nvPicPr>
        <p:blipFill>
          <a:blip r:embed="rId3">
            <a:alphaModFix/>
          </a:blip>
          <a:stretch>
            <a:fillRect/>
          </a:stretch>
        </p:blipFill>
        <p:spPr>
          <a:xfrm>
            <a:off x="145050" y="3310125"/>
            <a:ext cx="5486400" cy="3486150"/>
          </a:xfrm>
          <a:prstGeom prst="rect">
            <a:avLst/>
          </a:prstGeom>
          <a:noFill/>
          <a:ln w="25400" cap="flat" cmpd="sng">
            <a:solidFill>
              <a:srgbClr val="000000"/>
            </a:solidFill>
            <a:prstDash val="solid"/>
            <a:miter lim="8000"/>
            <a:headEnd type="none" w="sm" len="sm"/>
            <a:tailEnd type="none" w="sm" len="sm"/>
          </a:ln>
        </p:spPr>
      </p:pic>
      <p:pic>
        <p:nvPicPr>
          <p:cNvPr id="1199" name="Google Shape;1199;p242"/>
          <p:cNvPicPr preferRelativeResize="0"/>
          <p:nvPr/>
        </p:nvPicPr>
        <p:blipFill>
          <a:blip r:embed="rId4">
            <a:alphaModFix/>
          </a:blip>
          <a:stretch>
            <a:fillRect/>
          </a:stretch>
        </p:blipFill>
        <p:spPr>
          <a:xfrm>
            <a:off x="867625" y="340522"/>
            <a:ext cx="4666950" cy="2918300"/>
          </a:xfrm>
          <a:prstGeom prst="rect">
            <a:avLst/>
          </a:prstGeom>
          <a:noFill/>
          <a:ln w="19050" cap="flat" cmpd="sng">
            <a:solidFill>
              <a:srgbClr val="000000"/>
            </a:solidFill>
            <a:prstDash val="solid"/>
            <a:round/>
            <a:headEnd type="none" w="sm" len="sm"/>
            <a:tailEnd type="none" w="sm" len="sm"/>
          </a:ln>
        </p:spPr>
      </p:pic>
      <p:pic>
        <p:nvPicPr>
          <p:cNvPr id="1200" name="Google Shape;1200;p242"/>
          <p:cNvPicPr preferRelativeResize="0"/>
          <p:nvPr/>
        </p:nvPicPr>
        <p:blipFill>
          <a:blip r:embed="rId5">
            <a:alphaModFix/>
          </a:blip>
          <a:stretch>
            <a:fillRect/>
          </a:stretch>
        </p:blipFill>
        <p:spPr>
          <a:xfrm>
            <a:off x="6033075" y="2510025"/>
            <a:ext cx="5856000" cy="4286250"/>
          </a:xfrm>
          <a:prstGeom prst="rect">
            <a:avLst/>
          </a:prstGeom>
          <a:noFill/>
          <a:ln w="25400" cap="flat" cmpd="sng">
            <a:solidFill>
              <a:srgbClr val="000000"/>
            </a:solidFill>
            <a:prstDash val="solid"/>
            <a:miter lim="8000"/>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98"/>
          <p:cNvSpPr txBox="1">
            <a:spLocks noGrp="1"/>
          </p:cNvSpPr>
          <p:nvPr>
            <p:ph type="title"/>
          </p:nvPr>
        </p:nvSpPr>
        <p:spPr>
          <a:xfrm>
            <a:off x="1107002" y="1835088"/>
            <a:ext cx="10515600" cy="873600"/>
          </a:xfrm>
          <a:prstGeom prst="rect">
            <a:avLst/>
          </a:prstGeom>
          <a:noFill/>
          <a:ln>
            <a:noFill/>
          </a:ln>
        </p:spPr>
        <p:txBody>
          <a:bodyPr spcFirstLastPara="1" wrap="square" lIns="91425" tIns="45700" rIns="91425" bIns="45700" anchor="t" anchorCtr="0">
            <a:noAutofit/>
          </a:bodyPr>
          <a:lstStyle/>
          <a:p>
            <a:pPr marL="0" lvl="0" indent="0" algn="r" rtl="0">
              <a:lnSpc>
                <a:spcPct val="115000"/>
              </a:lnSpc>
              <a:spcBef>
                <a:spcPts val="0"/>
              </a:spcBef>
              <a:spcAft>
                <a:spcPts val="0"/>
              </a:spcAft>
              <a:buNone/>
            </a:pPr>
            <a:r>
              <a:rPr lang="en-US" sz="3100">
                <a:solidFill>
                  <a:srgbClr val="0055AA"/>
                </a:solidFill>
              </a:rPr>
              <a:t>CY 2024 Statewide Quality Performance</a:t>
            </a:r>
            <a:endParaRPr sz="4200"/>
          </a:p>
        </p:txBody>
      </p:sp>
      <p:sp>
        <p:nvSpPr>
          <p:cNvPr id="876" name="Google Shape;876;p198"/>
          <p:cNvSpPr txBox="1">
            <a:spLocks noGrp="1"/>
          </p:cNvSpPr>
          <p:nvPr>
            <p:ph type="sldNum" idx="12"/>
          </p:nvPr>
        </p:nvSpPr>
        <p:spPr>
          <a:xfrm>
            <a:off x="11487150" y="6200774"/>
            <a:ext cx="501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243"/>
          <p:cNvSpPr txBox="1">
            <a:spLocks noGrp="1"/>
          </p:cNvSpPr>
          <p:nvPr>
            <p:ph type="body" idx="1"/>
          </p:nvPr>
        </p:nvSpPr>
        <p:spPr>
          <a:xfrm>
            <a:off x="248725" y="4949600"/>
            <a:ext cx="6814500" cy="12639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1400"/>
              <a:t>For the FY 2025 HAC Reduction Program, the CMS PSI 90 measure uses a performance period of July 1, 2021, through June 30, 2023. The CDC NHSN HAI measures (CLABSI, CAUTI, SSI, MRSA, and CDI) have a performance period of January 1, 2022, through December 31, 2023.</a:t>
            </a:r>
            <a:endParaRPr sz="1400"/>
          </a:p>
          <a:p>
            <a:pPr marL="0" lvl="0" indent="0" algn="l" rtl="0">
              <a:spcBef>
                <a:spcPts val="1100"/>
              </a:spcBef>
              <a:spcAft>
                <a:spcPts val="0"/>
              </a:spcAft>
              <a:buNone/>
            </a:pPr>
            <a:endParaRPr/>
          </a:p>
          <a:p>
            <a:pPr marL="0" lvl="0" indent="0" algn="l" rtl="0">
              <a:spcBef>
                <a:spcPts val="1100"/>
              </a:spcBef>
              <a:spcAft>
                <a:spcPts val="0"/>
              </a:spcAft>
              <a:buNone/>
            </a:pPr>
            <a:endParaRPr/>
          </a:p>
        </p:txBody>
      </p:sp>
      <p:sp>
        <p:nvSpPr>
          <p:cNvPr id="1207" name="Google Shape;1207;p243"/>
          <p:cNvSpPr txBox="1">
            <a:spLocks noGrp="1"/>
          </p:cNvSpPr>
          <p:nvPr>
            <p:ph type="sldNum" idx="12"/>
          </p:nvPr>
        </p:nvSpPr>
        <p:spPr>
          <a:xfrm>
            <a:off x="11512551" y="6213473"/>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50</a:t>
            </a:fld>
            <a:endParaRPr/>
          </a:p>
        </p:txBody>
      </p:sp>
      <p:sp>
        <p:nvSpPr>
          <p:cNvPr id="1208" name="Google Shape;1208;p243"/>
          <p:cNvSpPr txBox="1">
            <a:spLocks noGrp="1"/>
          </p:cNvSpPr>
          <p:nvPr>
            <p:ph type="title"/>
          </p:nvPr>
        </p:nvSpPr>
        <p:spPr>
          <a:xfrm>
            <a:off x="943402" y="347852"/>
            <a:ext cx="10515600" cy="101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FY 2025 HACRP MD Performance</a:t>
            </a:r>
            <a:endParaRPr/>
          </a:p>
        </p:txBody>
      </p:sp>
      <p:pic>
        <p:nvPicPr>
          <p:cNvPr id="1209" name="Google Shape;1209;p243"/>
          <p:cNvPicPr preferRelativeResize="0"/>
          <p:nvPr/>
        </p:nvPicPr>
        <p:blipFill>
          <a:blip r:embed="rId3">
            <a:alphaModFix/>
          </a:blip>
          <a:stretch>
            <a:fillRect/>
          </a:stretch>
        </p:blipFill>
        <p:spPr>
          <a:xfrm>
            <a:off x="111700" y="1513352"/>
            <a:ext cx="7088547" cy="3283848"/>
          </a:xfrm>
          <a:prstGeom prst="rect">
            <a:avLst/>
          </a:prstGeom>
          <a:noFill/>
          <a:ln>
            <a:noFill/>
          </a:ln>
        </p:spPr>
      </p:pic>
      <p:sp>
        <p:nvSpPr>
          <p:cNvPr id="1210" name="Google Shape;1210;p243"/>
          <p:cNvSpPr txBox="1">
            <a:spLocks noGrp="1"/>
          </p:cNvSpPr>
          <p:nvPr>
            <p:ph type="body" idx="1"/>
          </p:nvPr>
        </p:nvSpPr>
        <p:spPr>
          <a:xfrm>
            <a:off x="248725" y="6061475"/>
            <a:ext cx="6328800" cy="7638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1400"/>
              <a:t>RY2025 MHAC is based on CY 2023 performance using Solventum Potentially Preventable Complications.</a:t>
            </a:r>
            <a:endParaRPr sz="1400"/>
          </a:p>
          <a:p>
            <a:pPr marL="0" lvl="0" indent="0" algn="l" rtl="0">
              <a:spcBef>
                <a:spcPts val="1100"/>
              </a:spcBef>
              <a:spcAft>
                <a:spcPts val="0"/>
              </a:spcAft>
              <a:buNone/>
            </a:pPr>
            <a:endParaRPr/>
          </a:p>
          <a:p>
            <a:pPr marL="0" lvl="0" indent="0" algn="l" rtl="0">
              <a:spcBef>
                <a:spcPts val="1100"/>
              </a:spcBef>
              <a:spcAft>
                <a:spcPts val="0"/>
              </a:spcAft>
              <a:buNone/>
            </a:pPr>
            <a:endParaRPr/>
          </a:p>
        </p:txBody>
      </p:sp>
      <p:sp>
        <p:nvSpPr>
          <p:cNvPr id="1211" name="Google Shape;1211;p243"/>
          <p:cNvSpPr txBox="1"/>
          <p:nvPr/>
        </p:nvSpPr>
        <p:spPr>
          <a:xfrm>
            <a:off x="7269638" y="2365400"/>
            <a:ext cx="46854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rPr>
              <a:t>Note:  Staff estimated all-payer revenue adjustments using HACRP results from CMMI (apples to apples comparison).  CMS would apply adjustments to Medicare FFS revenue only, so this is higher than what it would be if in the HACRP program.</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r>
              <a:rPr lang="en-US" sz="1700">
                <a:solidFill>
                  <a:schemeClr val="dk1"/>
                </a:solidFill>
              </a:rPr>
              <a:t>While staff still believes the MHAC program is superior to the HACRP program because of its comprehensiveness (e.g, inclusion of major obstetric complications ), prospective standards, and upside risk, staff believes it is important to understand how Maryland would fare in the national program.</a:t>
            </a:r>
            <a:endParaRPr sz="1700">
              <a:solidFill>
                <a:schemeClr val="dk1"/>
              </a:solidFill>
            </a:endParaRPr>
          </a:p>
        </p:txBody>
      </p:sp>
      <p:sp>
        <p:nvSpPr>
          <p:cNvPr id="1212" name="Google Shape;1212;p243"/>
          <p:cNvSpPr txBox="1"/>
          <p:nvPr/>
        </p:nvSpPr>
        <p:spPr>
          <a:xfrm>
            <a:off x="220225" y="936400"/>
            <a:ext cx="7088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rPr>
              <a:t>MD performs worse on all measures except MRSA; State as a whole performs better than national 75th percentile.</a:t>
            </a:r>
            <a:endParaRPr sz="1600">
              <a:solidFill>
                <a:schemeClr val="dk1"/>
              </a:solidFill>
            </a:endParaRPr>
          </a:p>
        </p:txBody>
      </p:sp>
      <p:cxnSp>
        <p:nvCxnSpPr>
          <p:cNvPr id="1213" name="Google Shape;1213;p243"/>
          <p:cNvCxnSpPr/>
          <p:nvPr/>
        </p:nvCxnSpPr>
        <p:spPr>
          <a:xfrm rot="10800000" flipH="1">
            <a:off x="6197750" y="1523975"/>
            <a:ext cx="6900" cy="2374200"/>
          </a:xfrm>
          <a:prstGeom prst="straightConnector1">
            <a:avLst/>
          </a:prstGeom>
          <a:noFill/>
          <a:ln w="9525" cap="flat" cmpd="sng">
            <a:solidFill>
              <a:schemeClr val="dk2"/>
            </a:solidFill>
            <a:prstDash val="solid"/>
            <a:round/>
            <a:headEnd type="none" w="med" len="med"/>
            <a:tailEnd type="none" w="med" len="med"/>
          </a:ln>
        </p:spPr>
      </p:cxnSp>
      <p:sp>
        <p:nvSpPr>
          <p:cNvPr id="1214" name="Google Shape;1214;p243"/>
          <p:cNvSpPr txBox="1"/>
          <p:nvPr/>
        </p:nvSpPr>
        <p:spPr>
          <a:xfrm>
            <a:off x="6197750" y="2696925"/>
            <a:ext cx="1071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solidFill>
                  <a:schemeClr val="dk1"/>
                </a:solidFill>
              </a:rPr>
              <a:t>Higher is better</a:t>
            </a:r>
            <a:endParaRPr sz="900">
              <a:solidFill>
                <a:schemeClr val="dk1"/>
              </a:solidFill>
            </a:endParaRPr>
          </a:p>
        </p:txBody>
      </p:sp>
      <p:pic>
        <p:nvPicPr>
          <p:cNvPr id="1215" name="Google Shape;1215;p243"/>
          <p:cNvPicPr preferRelativeResize="0"/>
          <p:nvPr/>
        </p:nvPicPr>
        <p:blipFill>
          <a:blip r:embed="rId4">
            <a:alphaModFix/>
          </a:blip>
          <a:stretch>
            <a:fillRect/>
          </a:stretch>
        </p:blipFill>
        <p:spPr>
          <a:xfrm>
            <a:off x="7399050" y="664600"/>
            <a:ext cx="4603652" cy="16427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244"/>
          <p:cNvSpPr txBox="1">
            <a:spLocks noGrp="1"/>
          </p:cNvSpPr>
          <p:nvPr>
            <p:ph type="sldNum" idx="12"/>
          </p:nvPr>
        </p:nvSpPr>
        <p:spPr>
          <a:xfrm>
            <a:off x="11512551" y="6213473"/>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51</a:t>
            </a:fld>
            <a:endParaRPr/>
          </a:p>
        </p:txBody>
      </p:sp>
      <p:sp>
        <p:nvSpPr>
          <p:cNvPr id="1222" name="Google Shape;1222;p244"/>
          <p:cNvSpPr txBox="1"/>
          <p:nvPr/>
        </p:nvSpPr>
        <p:spPr>
          <a:xfrm>
            <a:off x="910225" y="0"/>
            <a:ext cx="10685400" cy="6399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2600">
                <a:solidFill>
                  <a:schemeClr val="dk1"/>
                </a:solidFill>
              </a:rPr>
              <a:t>HSCRC Digital Measures Reporting Requirements 2025: Electronic Clinical Quality Measures (eCQMs)</a:t>
            </a:r>
            <a:endParaRPr sz="2600">
              <a:solidFill>
                <a:schemeClr val="dk1"/>
              </a:solidFill>
            </a:endParaRPr>
          </a:p>
        </p:txBody>
      </p:sp>
      <p:graphicFrame>
        <p:nvGraphicFramePr>
          <p:cNvPr id="1223" name="Google Shape;1223;p244"/>
          <p:cNvGraphicFramePr/>
          <p:nvPr/>
        </p:nvGraphicFramePr>
        <p:xfrm>
          <a:off x="851400" y="1001550"/>
          <a:ext cx="3000000" cy="3000000"/>
        </p:xfrm>
        <a:graphic>
          <a:graphicData uri="http://schemas.openxmlformats.org/drawingml/2006/table">
            <a:tbl>
              <a:tblPr>
                <a:noFill/>
                <a:tableStyleId>{214AD8C1-85AC-4A70-98CC-0C52ED8ECB40}</a:tableStyleId>
              </a:tblPr>
              <a:tblGrid>
                <a:gridCol w="5347700">
                  <a:extLst>
                    <a:ext uri="{9D8B030D-6E8A-4147-A177-3AD203B41FA5}">
                      <a16:colId xmlns:a16="http://schemas.microsoft.com/office/drawing/2014/main" val="20000"/>
                    </a:ext>
                  </a:extLst>
                </a:gridCol>
                <a:gridCol w="1128000">
                  <a:extLst>
                    <a:ext uri="{9D8B030D-6E8A-4147-A177-3AD203B41FA5}">
                      <a16:colId xmlns:a16="http://schemas.microsoft.com/office/drawing/2014/main" val="20001"/>
                    </a:ext>
                  </a:extLst>
                </a:gridCol>
                <a:gridCol w="1235650">
                  <a:extLst>
                    <a:ext uri="{9D8B030D-6E8A-4147-A177-3AD203B41FA5}">
                      <a16:colId xmlns:a16="http://schemas.microsoft.com/office/drawing/2014/main" val="20002"/>
                    </a:ext>
                  </a:extLst>
                </a:gridCol>
                <a:gridCol w="709275">
                  <a:extLst>
                    <a:ext uri="{9D8B030D-6E8A-4147-A177-3AD203B41FA5}">
                      <a16:colId xmlns:a16="http://schemas.microsoft.com/office/drawing/2014/main" val="20003"/>
                    </a:ext>
                  </a:extLst>
                </a:gridCol>
                <a:gridCol w="447975">
                  <a:extLst>
                    <a:ext uri="{9D8B030D-6E8A-4147-A177-3AD203B41FA5}">
                      <a16:colId xmlns:a16="http://schemas.microsoft.com/office/drawing/2014/main" val="20004"/>
                    </a:ext>
                  </a:extLst>
                </a:gridCol>
                <a:gridCol w="558375">
                  <a:extLst>
                    <a:ext uri="{9D8B030D-6E8A-4147-A177-3AD203B41FA5}">
                      <a16:colId xmlns:a16="http://schemas.microsoft.com/office/drawing/2014/main" val="20005"/>
                    </a:ext>
                  </a:extLst>
                </a:gridCol>
                <a:gridCol w="1062225">
                  <a:extLst>
                    <a:ext uri="{9D8B030D-6E8A-4147-A177-3AD203B41FA5}">
                      <a16:colId xmlns:a16="http://schemas.microsoft.com/office/drawing/2014/main" val="20006"/>
                    </a:ext>
                  </a:extLst>
                </a:gridCol>
              </a:tblGrid>
              <a:tr h="0">
                <a:tc>
                  <a:txBody>
                    <a:bodyPr/>
                    <a:lstStyle/>
                    <a:p>
                      <a:pPr marL="0" lvl="0" indent="0" algn="ctr" rtl="0">
                        <a:lnSpc>
                          <a:spcPct val="100000"/>
                        </a:lnSpc>
                        <a:spcBef>
                          <a:spcPts val="0"/>
                        </a:spcBef>
                        <a:spcAft>
                          <a:spcPts val="0"/>
                        </a:spcAft>
                        <a:buNone/>
                      </a:pPr>
                      <a:r>
                        <a:rPr lang="en-US" sz="1200" b="1" u="sng">
                          <a:solidFill>
                            <a:srgbClr val="FFFFFF"/>
                          </a:solidFill>
                          <a:hlinkClick r:id="rId3">
                            <a:extLst>
                              <a:ext uri="{A12FA001-AC4F-418D-AE19-62706E023703}">
                                <ahyp:hlinkClr xmlns:ahyp="http://schemas.microsoft.com/office/drawing/2018/hyperlinkcolor" val="tx"/>
                              </a:ext>
                            </a:extLst>
                          </a:hlinkClick>
                        </a:rPr>
                        <a:t>Title</a:t>
                      </a:r>
                      <a:endParaRPr sz="1200" b="1" u="sng">
                        <a:solidFill>
                          <a:srgbClr val="FFFFFF"/>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3F7DB9"/>
                    </a:solidFill>
                  </a:tcPr>
                </a:tc>
                <a:tc>
                  <a:txBody>
                    <a:bodyPr/>
                    <a:lstStyle/>
                    <a:p>
                      <a:pPr marL="0" lvl="0" indent="0" algn="ctr" rtl="0">
                        <a:lnSpc>
                          <a:spcPct val="100000"/>
                        </a:lnSpc>
                        <a:spcBef>
                          <a:spcPts val="0"/>
                        </a:spcBef>
                        <a:spcAft>
                          <a:spcPts val="0"/>
                        </a:spcAft>
                        <a:buNone/>
                      </a:pPr>
                      <a:r>
                        <a:rPr lang="en-US" sz="1200" b="1" u="sng">
                          <a:solidFill>
                            <a:srgbClr val="FFFFFF"/>
                          </a:solidFill>
                          <a:hlinkClick r:id="rId4">
                            <a:extLst>
                              <a:ext uri="{A12FA001-AC4F-418D-AE19-62706E023703}">
                                <ahyp:hlinkClr xmlns:ahyp="http://schemas.microsoft.com/office/drawing/2018/hyperlinkcolor" val="tx"/>
                              </a:ext>
                            </a:extLst>
                          </a:hlinkClick>
                        </a:rPr>
                        <a:t>Short Name</a:t>
                      </a:r>
                      <a:endParaRPr sz="1200" b="1" u="sng">
                        <a:solidFill>
                          <a:srgbClr val="FFFFFF"/>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3F7DB9"/>
                    </a:solidFill>
                  </a:tcPr>
                </a:tc>
                <a:tc>
                  <a:txBody>
                    <a:bodyPr/>
                    <a:lstStyle/>
                    <a:p>
                      <a:pPr marL="0" lvl="0" indent="0" algn="ctr" rtl="0">
                        <a:lnSpc>
                          <a:spcPct val="100000"/>
                        </a:lnSpc>
                        <a:spcBef>
                          <a:spcPts val="0"/>
                        </a:spcBef>
                        <a:spcAft>
                          <a:spcPts val="0"/>
                        </a:spcAft>
                        <a:buNone/>
                      </a:pPr>
                      <a:r>
                        <a:rPr lang="en-US" sz="1200" b="1" u="sng">
                          <a:solidFill>
                            <a:srgbClr val="FFFFFF"/>
                          </a:solidFill>
                          <a:hlinkClick r:id="rId5">
                            <a:extLst>
                              <a:ext uri="{A12FA001-AC4F-418D-AE19-62706E023703}">
                                <ahyp:hlinkClr xmlns:ahyp="http://schemas.microsoft.com/office/drawing/2018/hyperlinkcolor" val="tx"/>
                              </a:ext>
                            </a:extLst>
                          </a:hlinkClick>
                        </a:rPr>
                        <a:t>CMS eCQM ID</a:t>
                      </a:r>
                      <a:endParaRPr sz="1200" b="1" u="sng">
                        <a:solidFill>
                          <a:srgbClr val="FFFFFF"/>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3F7DB9"/>
                    </a:solidFill>
                  </a:tcPr>
                </a:tc>
                <a:tc>
                  <a:txBody>
                    <a:bodyPr/>
                    <a:lstStyle/>
                    <a:p>
                      <a:pPr marL="0" lvl="0" indent="0" algn="l" rtl="0">
                        <a:lnSpc>
                          <a:spcPct val="100000"/>
                        </a:lnSpc>
                        <a:spcBef>
                          <a:spcPts val="0"/>
                        </a:spcBef>
                        <a:spcAft>
                          <a:spcPts val="0"/>
                        </a:spcAft>
                        <a:buNone/>
                      </a:pPr>
                      <a:r>
                        <a:rPr lang="en-US" sz="1200" b="1" u="sng">
                          <a:solidFill>
                            <a:srgbClr val="FFFFFF"/>
                          </a:solidFill>
                        </a:rPr>
                        <a:t>CBE*  #</a:t>
                      </a:r>
                      <a:endParaRPr sz="1200" b="1" u="sng">
                        <a:solidFill>
                          <a:srgbClr val="FFFFFF"/>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3F7DB9"/>
                    </a:solidFill>
                  </a:tcPr>
                </a:tc>
                <a:tc>
                  <a:txBody>
                    <a:bodyPr/>
                    <a:lstStyle/>
                    <a:p>
                      <a:pPr marL="0" lvl="0" indent="0" algn="ctr" rtl="0">
                        <a:lnSpc>
                          <a:spcPct val="100000"/>
                        </a:lnSpc>
                        <a:spcBef>
                          <a:spcPts val="0"/>
                        </a:spcBef>
                        <a:spcAft>
                          <a:spcPts val="0"/>
                        </a:spcAft>
                        <a:buNone/>
                      </a:pPr>
                      <a:r>
                        <a:rPr lang="en-US" sz="1200" b="1">
                          <a:solidFill>
                            <a:srgbClr val="FFFFFF"/>
                          </a:solidFill>
                        </a:rPr>
                        <a:t>2024</a:t>
                      </a:r>
                      <a:endParaRPr sz="1200" b="1">
                        <a:solidFill>
                          <a:srgbClr val="FFFFFF"/>
                        </a:solidFill>
                      </a:endParaRPr>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3F7DB9"/>
                    </a:solidFill>
                  </a:tcPr>
                </a:tc>
                <a:tc>
                  <a:txBody>
                    <a:bodyPr/>
                    <a:lstStyle/>
                    <a:p>
                      <a:pPr marL="0" lvl="0" indent="0" algn="ctr" rtl="0">
                        <a:lnSpc>
                          <a:spcPct val="100000"/>
                        </a:lnSpc>
                        <a:spcBef>
                          <a:spcPts val="0"/>
                        </a:spcBef>
                        <a:spcAft>
                          <a:spcPts val="0"/>
                        </a:spcAft>
                        <a:buNone/>
                      </a:pPr>
                      <a:r>
                        <a:rPr lang="en-US" sz="1200" b="1">
                          <a:solidFill>
                            <a:srgbClr val="FFFFFF"/>
                          </a:solidFill>
                        </a:rPr>
                        <a:t>2025</a:t>
                      </a:r>
                      <a:endParaRPr sz="1200" b="1">
                        <a:solidFill>
                          <a:srgbClr val="FFFFFF"/>
                        </a:solidFill>
                      </a:endParaRPr>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3F7DB9"/>
                    </a:solidFill>
                  </a:tcPr>
                </a:tc>
                <a:tc>
                  <a:txBody>
                    <a:bodyPr/>
                    <a:lstStyle/>
                    <a:p>
                      <a:pPr marL="0" lvl="0" indent="0" algn="ctr" rtl="0">
                        <a:lnSpc>
                          <a:spcPct val="100000"/>
                        </a:lnSpc>
                        <a:spcBef>
                          <a:spcPts val="0"/>
                        </a:spcBef>
                        <a:spcAft>
                          <a:spcPts val="0"/>
                        </a:spcAft>
                        <a:buNone/>
                      </a:pPr>
                      <a:r>
                        <a:rPr lang="en-US" sz="1200" b="1">
                          <a:solidFill>
                            <a:srgbClr val="FFFFFF"/>
                          </a:solidFill>
                        </a:rPr>
                        <a:t>HSCRC</a:t>
                      </a:r>
                      <a:endParaRPr sz="1200" b="1">
                        <a:solidFill>
                          <a:srgbClr val="FFFFFF"/>
                        </a:solidFill>
                      </a:endParaRPr>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3F7DB9"/>
                    </a:solidFill>
                  </a:tcPr>
                </a:tc>
                <a:extLst>
                  <a:ext uri="{0D108BD9-81ED-4DB2-BD59-A6C34878D82A}">
                    <a16:rowId xmlns:a16="http://schemas.microsoft.com/office/drawing/2014/main" val="10000"/>
                  </a:ext>
                </a:extLst>
              </a:tr>
              <a:tr h="323200">
                <a:tc>
                  <a:txBody>
                    <a:bodyPr/>
                    <a:lstStyle/>
                    <a:p>
                      <a:pPr marL="0" lvl="0" indent="0" algn="ctr" rtl="0">
                        <a:lnSpc>
                          <a:spcPct val="100000"/>
                        </a:lnSpc>
                        <a:spcBef>
                          <a:spcPts val="0"/>
                        </a:spcBef>
                        <a:spcAft>
                          <a:spcPts val="0"/>
                        </a:spcAft>
                        <a:buNone/>
                      </a:pPr>
                      <a:r>
                        <a:rPr lang="en-US" sz="1200" u="sng">
                          <a:solidFill>
                            <a:srgbClr val="026397"/>
                          </a:solidFill>
                          <a:hlinkClick r:id="rId6">
                            <a:extLst>
                              <a:ext uri="{A12FA001-AC4F-418D-AE19-62706E023703}">
                                <ahyp:hlinkClr xmlns:ahyp="http://schemas.microsoft.com/office/drawing/2018/hyperlinkcolor" val="tx"/>
                              </a:ext>
                            </a:extLst>
                          </a:hlinkClick>
                        </a:rPr>
                        <a:t>Anticoagulation Therapy for Atrial Fibrillation/Flutter</a:t>
                      </a:r>
                      <a:endParaRPr sz="1200" u="sng">
                        <a:solidFill>
                          <a:srgbClr val="026397"/>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STK-3</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CMS71v13</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N/A</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Self-Selected</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1"/>
                  </a:ext>
                </a:extLst>
              </a:tr>
              <a:tr h="359475">
                <a:tc>
                  <a:txBody>
                    <a:bodyPr/>
                    <a:lstStyle/>
                    <a:p>
                      <a:pPr marL="0" lvl="0" indent="0" algn="ctr" rtl="0">
                        <a:lnSpc>
                          <a:spcPct val="100000"/>
                        </a:lnSpc>
                        <a:spcBef>
                          <a:spcPts val="0"/>
                        </a:spcBef>
                        <a:spcAft>
                          <a:spcPts val="0"/>
                        </a:spcAft>
                        <a:buNone/>
                      </a:pPr>
                      <a:r>
                        <a:rPr lang="en-US" sz="1200" u="sng">
                          <a:solidFill>
                            <a:srgbClr val="026397"/>
                          </a:solidFill>
                          <a:hlinkClick r:id="rId7">
                            <a:extLst>
                              <a:ext uri="{A12FA001-AC4F-418D-AE19-62706E023703}">
                                <ahyp:hlinkClr xmlns:ahyp="http://schemas.microsoft.com/office/drawing/2018/hyperlinkcolor" val="tx"/>
                              </a:ext>
                            </a:extLst>
                          </a:hlinkClick>
                        </a:rPr>
                        <a:t>Antithrombotic Therapy By End of Hospital Day 2</a:t>
                      </a:r>
                      <a:endParaRPr sz="1200" u="sng">
                        <a:solidFill>
                          <a:srgbClr val="026397"/>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STK-5</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CMS72v12</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N/A</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Self-Selected</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2"/>
                  </a:ext>
                </a:extLst>
              </a:tr>
              <a:tr h="236000">
                <a:tc>
                  <a:txBody>
                    <a:bodyPr/>
                    <a:lstStyle/>
                    <a:p>
                      <a:pPr marL="0" lvl="0" indent="0" algn="ctr" rtl="0">
                        <a:lnSpc>
                          <a:spcPct val="100000"/>
                        </a:lnSpc>
                        <a:spcBef>
                          <a:spcPts val="0"/>
                        </a:spcBef>
                        <a:spcAft>
                          <a:spcPts val="0"/>
                        </a:spcAft>
                        <a:buNone/>
                      </a:pPr>
                      <a:r>
                        <a:rPr lang="en-US" sz="1200" u="sng">
                          <a:solidFill>
                            <a:srgbClr val="2E74B5"/>
                          </a:solidFill>
                          <a:hlinkClick r:id="rId8">
                            <a:extLst>
                              <a:ext uri="{A12FA001-AC4F-418D-AE19-62706E023703}">
                                <ahyp:hlinkClr xmlns:ahyp="http://schemas.microsoft.com/office/drawing/2018/hyperlinkcolor" val="tx"/>
                              </a:ext>
                            </a:extLst>
                          </a:hlinkClick>
                        </a:rPr>
                        <a:t>Cesarean Birth</a:t>
                      </a:r>
                      <a:endParaRPr sz="1200" u="sng">
                        <a:solidFill>
                          <a:srgbClr val="2E74B5"/>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PC-02</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CMS334v5</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0471e</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Required</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3"/>
                  </a:ext>
                </a:extLst>
              </a:tr>
              <a:tr h="292125">
                <a:tc>
                  <a:txBody>
                    <a:bodyPr/>
                    <a:lstStyle/>
                    <a:p>
                      <a:pPr marL="0" lvl="0" indent="0" algn="ctr" rtl="0">
                        <a:lnSpc>
                          <a:spcPct val="100000"/>
                        </a:lnSpc>
                        <a:spcBef>
                          <a:spcPts val="0"/>
                        </a:spcBef>
                        <a:spcAft>
                          <a:spcPts val="0"/>
                        </a:spcAft>
                        <a:buNone/>
                      </a:pPr>
                      <a:r>
                        <a:rPr lang="en-US" sz="1200" u="sng">
                          <a:solidFill>
                            <a:srgbClr val="2E74B5"/>
                          </a:solidFill>
                          <a:hlinkClick r:id="rId9">
                            <a:extLst>
                              <a:ext uri="{A12FA001-AC4F-418D-AE19-62706E023703}">
                                <ahyp:hlinkClr xmlns:ahyp="http://schemas.microsoft.com/office/drawing/2018/hyperlinkcolor" val="tx"/>
                              </a:ext>
                            </a:extLst>
                          </a:hlinkClick>
                        </a:rPr>
                        <a:t>Discharged on Antithrombotic Therapy</a:t>
                      </a:r>
                      <a:endParaRPr sz="1200" u="sng">
                        <a:solidFill>
                          <a:srgbClr val="2E74B5"/>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STK-2</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CMS104v12</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N/A</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Self-Selected</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4"/>
                  </a:ext>
                </a:extLst>
              </a:tr>
              <a:tr h="359475">
                <a:tc>
                  <a:txBody>
                    <a:bodyPr/>
                    <a:lstStyle/>
                    <a:p>
                      <a:pPr marL="0" lvl="0" indent="0" algn="ctr" rtl="0">
                        <a:lnSpc>
                          <a:spcPct val="100000"/>
                        </a:lnSpc>
                        <a:spcBef>
                          <a:spcPts val="0"/>
                        </a:spcBef>
                        <a:spcAft>
                          <a:spcPts val="0"/>
                        </a:spcAft>
                        <a:buNone/>
                      </a:pPr>
                      <a:r>
                        <a:rPr lang="en-US" sz="1200" u="sng">
                          <a:solidFill>
                            <a:srgbClr val="2E74B5"/>
                          </a:solidFill>
                          <a:hlinkClick r:id="rId10">
                            <a:extLst>
                              <a:ext uri="{A12FA001-AC4F-418D-AE19-62706E023703}">
                                <ahyp:hlinkClr xmlns:ahyp="http://schemas.microsoft.com/office/drawing/2018/hyperlinkcolor" val="tx"/>
                              </a:ext>
                            </a:extLst>
                          </a:hlinkClick>
                        </a:rPr>
                        <a:t>Excessive Radiation Dose or Inadequate Image Quality for Diagnostic CT in Adults (Facility IQR)</a:t>
                      </a:r>
                      <a:endParaRPr sz="1200" u="sng">
                        <a:solidFill>
                          <a:srgbClr val="2E74B5"/>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solidFill>
                            <a:srgbClr val="242424"/>
                          </a:solidFill>
                        </a:rPr>
                        <a:t>IP-ExRad</a:t>
                      </a:r>
                      <a:endParaRPr sz="1200">
                        <a:solidFill>
                          <a:srgbClr val="242424"/>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solidFill>
                            <a:srgbClr val="242424"/>
                          </a:solidFill>
                        </a:rPr>
                        <a:t>CMS1074v2</a:t>
                      </a:r>
                      <a:endParaRPr sz="1200">
                        <a:solidFill>
                          <a:srgbClr val="242424"/>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solidFill>
                            <a:srgbClr val="242424"/>
                          </a:solidFill>
                        </a:rPr>
                        <a:t>3663e</a:t>
                      </a:r>
                      <a:endParaRPr sz="1200">
                        <a:solidFill>
                          <a:srgbClr val="242424"/>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 </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Self-Selected</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5"/>
                  </a:ext>
                </a:extLst>
              </a:tr>
              <a:tr h="314575">
                <a:tc>
                  <a:txBody>
                    <a:bodyPr/>
                    <a:lstStyle/>
                    <a:p>
                      <a:pPr marL="0" lvl="0" indent="0" algn="ctr" rtl="0">
                        <a:lnSpc>
                          <a:spcPct val="100000"/>
                        </a:lnSpc>
                        <a:spcBef>
                          <a:spcPts val="0"/>
                        </a:spcBef>
                        <a:spcAft>
                          <a:spcPts val="0"/>
                        </a:spcAft>
                        <a:buNone/>
                      </a:pPr>
                      <a:r>
                        <a:rPr lang="en-US" sz="1200" u="sng">
                          <a:solidFill>
                            <a:srgbClr val="2E74B5"/>
                          </a:solidFill>
                          <a:hlinkClick r:id="rId11">
                            <a:extLst>
                              <a:ext uri="{A12FA001-AC4F-418D-AE19-62706E023703}">
                                <ahyp:hlinkClr xmlns:ahyp="http://schemas.microsoft.com/office/drawing/2018/hyperlinkcolor" val="tx"/>
                              </a:ext>
                            </a:extLst>
                          </a:hlinkClick>
                        </a:rPr>
                        <a:t>Global Malnutrition Composite Score</a:t>
                      </a:r>
                      <a:endParaRPr sz="1200" u="sng">
                        <a:solidFill>
                          <a:srgbClr val="2E74B5"/>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GMCS</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CMS986v2</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3592e</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Self-Selected</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6"/>
                  </a:ext>
                </a:extLst>
              </a:tr>
              <a:tr h="292125">
                <a:tc>
                  <a:txBody>
                    <a:bodyPr/>
                    <a:lstStyle/>
                    <a:p>
                      <a:pPr marL="0" lvl="0" indent="0" algn="ctr" rtl="0">
                        <a:lnSpc>
                          <a:spcPct val="100000"/>
                        </a:lnSpc>
                        <a:spcBef>
                          <a:spcPts val="0"/>
                        </a:spcBef>
                        <a:spcAft>
                          <a:spcPts val="0"/>
                        </a:spcAft>
                        <a:buNone/>
                      </a:pPr>
                      <a:r>
                        <a:rPr lang="en-US" sz="1200" u="sng">
                          <a:solidFill>
                            <a:srgbClr val="2E74B5"/>
                          </a:solidFill>
                          <a:hlinkClick r:id="rId12">
                            <a:extLst>
                              <a:ext uri="{A12FA001-AC4F-418D-AE19-62706E023703}">
                                <ahyp:hlinkClr xmlns:ahyp="http://schemas.microsoft.com/office/drawing/2018/hyperlinkcolor" val="tx"/>
                              </a:ext>
                            </a:extLst>
                          </a:hlinkClick>
                        </a:rPr>
                        <a:t>Hospital Harm - Acute Kidney Injury</a:t>
                      </a:r>
                      <a:endParaRPr sz="1200" u="sng">
                        <a:solidFill>
                          <a:srgbClr val="2E74B5"/>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solidFill>
                            <a:srgbClr val="242424"/>
                          </a:solidFill>
                        </a:rPr>
                        <a:t>HH-AKI</a:t>
                      </a:r>
                      <a:endParaRPr sz="1200">
                        <a:solidFill>
                          <a:srgbClr val="242424"/>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solidFill>
                            <a:srgbClr val="242424"/>
                          </a:solidFill>
                        </a:rPr>
                        <a:t>CMS832v2</a:t>
                      </a:r>
                      <a:endParaRPr sz="1200">
                        <a:solidFill>
                          <a:srgbClr val="242424"/>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solidFill>
                            <a:srgbClr val="242424"/>
                          </a:solidFill>
                        </a:rPr>
                        <a:t>3713e</a:t>
                      </a:r>
                      <a:endParaRPr sz="1200">
                        <a:solidFill>
                          <a:srgbClr val="242424"/>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 </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Self-Selected</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7"/>
                  </a:ext>
                </a:extLst>
              </a:tr>
              <a:tr h="303350">
                <a:tc>
                  <a:txBody>
                    <a:bodyPr/>
                    <a:lstStyle/>
                    <a:p>
                      <a:pPr marL="0" lvl="0" indent="0" algn="ctr" rtl="0">
                        <a:lnSpc>
                          <a:spcPct val="100000"/>
                        </a:lnSpc>
                        <a:spcBef>
                          <a:spcPts val="0"/>
                        </a:spcBef>
                        <a:spcAft>
                          <a:spcPts val="0"/>
                        </a:spcAft>
                        <a:buNone/>
                      </a:pPr>
                      <a:r>
                        <a:rPr lang="en-US" sz="1200" u="sng">
                          <a:solidFill>
                            <a:srgbClr val="2E74B5"/>
                          </a:solidFill>
                          <a:hlinkClick r:id="rId13">
                            <a:extLst>
                              <a:ext uri="{A12FA001-AC4F-418D-AE19-62706E023703}">
                                <ahyp:hlinkClr xmlns:ahyp="http://schemas.microsoft.com/office/drawing/2018/hyperlinkcolor" val="tx"/>
                              </a:ext>
                            </a:extLst>
                          </a:hlinkClick>
                        </a:rPr>
                        <a:t>Hospital Harm - Opioid-Related Adverse Events</a:t>
                      </a:r>
                      <a:endParaRPr sz="1200" u="sng">
                        <a:solidFill>
                          <a:srgbClr val="2E74B5"/>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HH-ORAE</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CMS819v2</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3501e</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Self-Selected</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8"/>
                  </a:ext>
                </a:extLst>
              </a:tr>
              <a:tr h="337025">
                <a:tc>
                  <a:txBody>
                    <a:bodyPr/>
                    <a:lstStyle/>
                    <a:p>
                      <a:pPr marL="0" lvl="0" indent="0" algn="ctr" rtl="0">
                        <a:lnSpc>
                          <a:spcPct val="100000"/>
                        </a:lnSpc>
                        <a:spcBef>
                          <a:spcPts val="0"/>
                        </a:spcBef>
                        <a:spcAft>
                          <a:spcPts val="0"/>
                        </a:spcAft>
                        <a:buNone/>
                      </a:pPr>
                      <a:r>
                        <a:rPr lang="en-US" sz="1200" u="sng">
                          <a:solidFill>
                            <a:srgbClr val="125496"/>
                          </a:solidFill>
                          <a:hlinkClick r:id="rId14">
                            <a:extLst>
                              <a:ext uri="{A12FA001-AC4F-418D-AE19-62706E023703}">
                                <ahyp:hlinkClr xmlns:ahyp="http://schemas.microsoft.com/office/drawing/2018/hyperlinkcolor" val="tx"/>
                              </a:ext>
                            </a:extLst>
                          </a:hlinkClick>
                        </a:rPr>
                        <a:t>Hospital Harm - Pressure Injury</a:t>
                      </a:r>
                      <a:endParaRPr sz="1200" u="sng">
                        <a:solidFill>
                          <a:srgbClr val="125496"/>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solidFill>
                            <a:srgbClr val="242424"/>
                          </a:solidFill>
                        </a:rPr>
                        <a:t>HH-PI</a:t>
                      </a:r>
                      <a:endParaRPr sz="1200">
                        <a:solidFill>
                          <a:srgbClr val="242424"/>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solidFill>
                            <a:srgbClr val="242424"/>
                          </a:solidFill>
                        </a:rPr>
                        <a:t>CMS826v2</a:t>
                      </a:r>
                      <a:endParaRPr sz="1200">
                        <a:solidFill>
                          <a:srgbClr val="242424"/>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solidFill>
                            <a:srgbClr val="242424"/>
                          </a:solidFill>
                        </a:rPr>
                        <a:t>3498e</a:t>
                      </a:r>
                      <a:endParaRPr sz="1200">
                        <a:solidFill>
                          <a:srgbClr val="242424"/>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 </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Self-Selected</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9"/>
                  </a:ext>
                </a:extLst>
              </a:tr>
              <a:tr h="292125">
                <a:tc>
                  <a:txBody>
                    <a:bodyPr/>
                    <a:lstStyle/>
                    <a:p>
                      <a:pPr marL="0" lvl="0" indent="0" algn="ctr" rtl="0">
                        <a:lnSpc>
                          <a:spcPct val="100000"/>
                        </a:lnSpc>
                        <a:spcBef>
                          <a:spcPts val="0"/>
                        </a:spcBef>
                        <a:spcAft>
                          <a:spcPts val="0"/>
                        </a:spcAft>
                        <a:buNone/>
                      </a:pPr>
                      <a:r>
                        <a:rPr lang="en-US" sz="1200" u="sng">
                          <a:solidFill>
                            <a:srgbClr val="026397"/>
                          </a:solidFill>
                          <a:hlinkClick r:id="rId15">
                            <a:extLst>
                              <a:ext uri="{A12FA001-AC4F-418D-AE19-62706E023703}">
                                <ahyp:hlinkClr xmlns:ahyp="http://schemas.microsoft.com/office/drawing/2018/hyperlinkcolor" val="tx"/>
                              </a:ext>
                            </a:extLst>
                          </a:hlinkClick>
                        </a:rPr>
                        <a:t>Hospital Harm - Severe Hyperglycemia</a:t>
                      </a:r>
                      <a:endParaRPr sz="1200" u="sng">
                        <a:solidFill>
                          <a:srgbClr val="026397"/>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HH-Hyper</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CMS871v3</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3533e</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Required</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10"/>
                  </a:ext>
                </a:extLst>
              </a:tr>
              <a:tr h="269675">
                <a:tc>
                  <a:txBody>
                    <a:bodyPr/>
                    <a:lstStyle/>
                    <a:p>
                      <a:pPr marL="0" lvl="0" indent="0" algn="ctr" rtl="0">
                        <a:lnSpc>
                          <a:spcPct val="100000"/>
                        </a:lnSpc>
                        <a:spcBef>
                          <a:spcPts val="0"/>
                        </a:spcBef>
                        <a:spcAft>
                          <a:spcPts val="0"/>
                        </a:spcAft>
                        <a:buNone/>
                      </a:pPr>
                      <a:r>
                        <a:rPr lang="en-US" sz="1200" b="1" u="sng">
                          <a:solidFill>
                            <a:srgbClr val="026397"/>
                          </a:solidFill>
                          <a:hlinkClick r:id="rId16">
                            <a:extLst>
                              <a:ext uri="{A12FA001-AC4F-418D-AE19-62706E023703}">
                                <ahyp:hlinkClr xmlns:ahyp="http://schemas.microsoft.com/office/drawing/2018/hyperlinkcolor" val="tx"/>
                              </a:ext>
                            </a:extLst>
                          </a:hlinkClick>
                        </a:rPr>
                        <a:t>Hospital Harm - Severe Hypoglycemia</a:t>
                      </a:r>
                      <a:endParaRPr sz="1200" b="1" u="sng">
                        <a:solidFill>
                          <a:srgbClr val="026397"/>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HH-Hypo</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CMS816v3</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3503e</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Required</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11"/>
                  </a:ext>
                </a:extLst>
              </a:tr>
              <a:tr h="292100">
                <a:tc>
                  <a:txBody>
                    <a:bodyPr/>
                    <a:lstStyle/>
                    <a:p>
                      <a:pPr marL="0" lvl="0" indent="0" algn="ctr" rtl="0">
                        <a:lnSpc>
                          <a:spcPct val="100000"/>
                        </a:lnSpc>
                        <a:spcBef>
                          <a:spcPts val="0"/>
                        </a:spcBef>
                        <a:spcAft>
                          <a:spcPts val="0"/>
                        </a:spcAft>
                        <a:buNone/>
                      </a:pPr>
                      <a:r>
                        <a:rPr lang="en-US" sz="1200" u="sng">
                          <a:solidFill>
                            <a:srgbClr val="026397"/>
                          </a:solidFill>
                          <a:hlinkClick r:id="rId17">
                            <a:extLst>
                              <a:ext uri="{A12FA001-AC4F-418D-AE19-62706E023703}">
                                <ahyp:hlinkClr xmlns:ahyp="http://schemas.microsoft.com/office/drawing/2018/hyperlinkcolor" val="tx"/>
                              </a:ext>
                            </a:extLst>
                          </a:hlinkClick>
                        </a:rPr>
                        <a:t>ICU Venous Thromboembolism Prophylaxis</a:t>
                      </a:r>
                      <a:endParaRPr sz="1200" u="sng">
                        <a:solidFill>
                          <a:srgbClr val="026397"/>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VTE-2</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CMS190v12</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N/A</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Self-Selected</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12"/>
                  </a:ext>
                </a:extLst>
              </a:tr>
              <a:tr h="322525">
                <a:tc>
                  <a:txBody>
                    <a:bodyPr/>
                    <a:lstStyle/>
                    <a:p>
                      <a:pPr marL="0" lvl="0" indent="0" algn="ctr" rtl="0">
                        <a:lnSpc>
                          <a:spcPct val="100000"/>
                        </a:lnSpc>
                        <a:spcBef>
                          <a:spcPts val="0"/>
                        </a:spcBef>
                        <a:spcAft>
                          <a:spcPts val="0"/>
                        </a:spcAft>
                        <a:buNone/>
                      </a:pPr>
                      <a:r>
                        <a:rPr lang="en-US" sz="1200" u="sng">
                          <a:solidFill>
                            <a:srgbClr val="026397"/>
                          </a:solidFill>
                          <a:hlinkClick r:id="rId18">
                            <a:extLst>
                              <a:ext uri="{A12FA001-AC4F-418D-AE19-62706E023703}">
                                <ahyp:hlinkClr xmlns:ahyp="http://schemas.microsoft.com/office/drawing/2018/hyperlinkcolor" val="tx"/>
                              </a:ext>
                            </a:extLst>
                          </a:hlinkClick>
                        </a:rPr>
                        <a:t>Safe Use of Opioids - Concurrent Prescribing</a:t>
                      </a:r>
                      <a:endParaRPr sz="1200" u="sng">
                        <a:solidFill>
                          <a:srgbClr val="026397"/>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l" rtl="0">
                        <a:lnSpc>
                          <a:spcPct val="100000"/>
                        </a:lnSpc>
                        <a:spcBef>
                          <a:spcPts val="0"/>
                        </a:spcBef>
                        <a:spcAft>
                          <a:spcPts val="0"/>
                        </a:spcAft>
                        <a:buNone/>
                      </a:pPr>
                      <a:r>
                        <a:rPr lang="en-US" sz="1200"/>
                        <a:t>Safe use of opioids</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CMS506v6</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3316e</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Required</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13"/>
                  </a:ext>
                </a:extLst>
              </a:tr>
              <a:tr h="348250">
                <a:tc>
                  <a:txBody>
                    <a:bodyPr/>
                    <a:lstStyle/>
                    <a:p>
                      <a:pPr marL="0" lvl="0" indent="0" algn="ctr" rtl="0">
                        <a:lnSpc>
                          <a:spcPct val="100000"/>
                        </a:lnSpc>
                        <a:spcBef>
                          <a:spcPts val="0"/>
                        </a:spcBef>
                        <a:spcAft>
                          <a:spcPts val="0"/>
                        </a:spcAft>
                        <a:buNone/>
                      </a:pPr>
                      <a:r>
                        <a:rPr lang="en-US" sz="1200" u="sng">
                          <a:solidFill>
                            <a:srgbClr val="026397"/>
                          </a:solidFill>
                          <a:hlinkClick r:id="rId19">
                            <a:extLst>
                              <a:ext uri="{A12FA001-AC4F-418D-AE19-62706E023703}">
                                <ahyp:hlinkClr xmlns:ahyp="http://schemas.microsoft.com/office/drawing/2018/hyperlinkcolor" val="tx"/>
                              </a:ext>
                            </a:extLst>
                          </a:hlinkClick>
                        </a:rPr>
                        <a:t>Severe Obstetric Complications</a:t>
                      </a:r>
                      <a:endParaRPr sz="1200" u="sng">
                        <a:solidFill>
                          <a:srgbClr val="026397"/>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PC-07</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CMS1028v2</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N/A</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tc>
                  <a:txBody>
                    <a:bodyPr/>
                    <a:lstStyle/>
                    <a:p>
                      <a:pPr marL="0" lvl="0" indent="0" algn="ctr" rtl="0">
                        <a:lnSpc>
                          <a:spcPct val="100000"/>
                        </a:lnSpc>
                        <a:spcBef>
                          <a:spcPts val="0"/>
                        </a:spcBef>
                        <a:spcAft>
                          <a:spcPts val="0"/>
                        </a:spcAft>
                        <a:buNone/>
                      </a:pPr>
                      <a:r>
                        <a:rPr lang="en-US" sz="1200"/>
                        <a:t>Required</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14"/>
                  </a:ext>
                </a:extLst>
              </a:tr>
              <a:tr h="404350">
                <a:tc>
                  <a:txBody>
                    <a:bodyPr/>
                    <a:lstStyle/>
                    <a:p>
                      <a:pPr marL="0" lvl="0" indent="0" algn="ctr" rtl="0">
                        <a:lnSpc>
                          <a:spcPct val="100000"/>
                        </a:lnSpc>
                        <a:spcBef>
                          <a:spcPts val="0"/>
                        </a:spcBef>
                        <a:spcAft>
                          <a:spcPts val="0"/>
                        </a:spcAft>
                        <a:buNone/>
                      </a:pPr>
                      <a:r>
                        <a:rPr lang="en-US" sz="1200" u="sng">
                          <a:solidFill>
                            <a:srgbClr val="026397"/>
                          </a:solidFill>
                          <a:hlinkClick r:id="rId20">
                            <a:extLst>
                              <a:ext uri="{A12FA001-AC4F-418D-AE19-62706E023703}">
                                <ahyp:hlinkClr xmlns:ahyp="http://schemas.microsoft.com/office/drawing/2018/hyperlinkcolor" val="tx"/>
                              </a:ext>
                            </a:extLst>
                          </a:hlinkClick>
                        </a:rPr>
                        <a:t>Venous Thromboembolism Prophylaxis</a:t>
                      </a:r>
                      <a:endParaRPr sz="1200" u="sng">
                        <a:solidFill>
                          <a:srgbClr val="026397"/>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solidFill>
                            <a:srgbClr val="333333"/>
                          </a:solidFill>
                        </a:rPr>
                        <a:t>VTE-1</a:t>
                      </a:r>
                      <a:endParaRPr sz="1200">
                        <a:solidFill>
                          <a:srgbClr val="333333"/>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solidFill>
                            <a:srgbClr val="333333"/>
                          </a:solidFill>
                        </a:rPr>
                        <a:t>CMS108v12</a:t>
                      </a:r>
                      <a:endParaRPr sz="1200">
                        <a:solidFill>
                          <a:srgbClr val="333333"/>
                        </a:solidFill>
                      </a:endParaRPr>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N/A</a:t>
                      </a:r>
                      <a:endParaRPr sz="1200"/>
                    </a:p>
                  </a:txBody>
                  <a:tcPr marL="76200" marR="76200" marT="76200" marB="76200">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X</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tc>
                  <a:txBody>
                    <a:bodyPr/>
                    <a:lstStyle/>
                    <a:p>
                      <a:pPr marL="0" lvl="0" indent="0" algn="ctr" rtl="0">
                        <a:lnSpc>
                          <a:spcPct val="100000"/>
                        </a:lnSpc>
                        <a:spcBef>
                          <a:spcPts val="0"/>
                        </a:spcBef>
                        <a:spcAft>
                          <a:spcPts val="0"/>
                        </a:spcAft>
                        <a:buNone/>
                      </a:pPr>
                      <a:r>
                        <a:rPr lang="en-US" sz="1200"/>
                        <a:t>Self-Selected</a:t>
                      </a:r>
                      <a:endParaRPr sz="1200"/>
                    </a:p>
                  </a:txBody>
                  <a:tcPr marL="9525" marR="9525" marT="9525" marB="9525">
                    <a:lnL w="8650" cap="flat" cmpd="sng">
                      <a:solidFill>
                        <a:srgbClr val="BFBFBF"/>
                      </a:solidFill>
                      <a:prstDash val="solid"/>
                      <a:round/>
                      <a:headEnd type="none" w="sm" len="sm"/>
                      <a:tailEnd type="none" w="sm" len="sm"/>
                    </a:lnL>
                    <a:lnR w="8650" cap="flat" cmpd="sng">
                      <a:solidFill>
                        <a:srgbClr val="BFBFBF"/>
                      </a:solidFill>
                      <a:prstDash val="solid"/>
                      <a:round/>
                      <a:headEnd type="none" w="sm" len="sm"/>
                      <a:tailEnd type="none" w="sm" len="sm"/>
                    </a:lnR>
                    <a:lnT w="8650" cap="flat" cmpd="sng">
                      <a:solidFill>
                        <a:srgbClr val="BFBFBF"/>
                      </a:solidFill>
                      <a:prstDash val="solid"/>
                      <a:round/>
                      <a:headEnd type="none" w="sm" len="sm"/>
                      <a:tailEnd type="none" w="sm" len="sm"/>
                    </a:lnT>
                    <a:lnB w="8650"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245"/>
          <p:cNvSpPr txBox="1">
            <a:spLocks noGrp="1"/>
          </p:cNvSpPr>
          <p:nvPr>
            <p:ph type="sldNum" idx="12"/>
          </p:nvPr>
        </p:nvSpPr>
        <p:spPr>
          <a:xfrm>
            <a:off x="11512551" y="6213473"/>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52</a:t>
            </a:fld>
            <a:endParaRPr/>
          </a:p>
        </p:txBody>
      </p:sp>
      <p:sp>
        <p:nvSpPr>
          <p:cNvPr id="1230" name="Google Shape;1230;p245"/>
          <p:cNvSpPr txBox="1"/>
          <p:nvPr/>
        </p:nvSpPr>
        <p:spPr>
          <a:xfrm>
            <a:off x="843500" y="148025"/>
            <a:ext cx="10685400" cy="6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1"/>
                </a:solidFill>
              </a:rPr>
              <a:t>Hypoglycemia Measure Example 2023-2024 Quarterly Trends  </a:t>
            </a:r>
            <a:endParaRPr sz="3000">
              <a:solidFill>
                <a:schemeClr val="dk1"/>
              </a:solidFill>
            </a:endParaRPr>
          </a:p>
        </p:txBody>
      </p:sp>
      <p:pic>
        <p:nvPicPr>
          <p:cNvPr id="1231" name="Google Shape;1231;p245"/>
          <p:cNvPicPr preferRelativeResize="0"/>
          <p:nvPr/>
        </p:nvPicPr>
        <p:blipFill>
          <a:blip r:embed="rId3">
            <a:alphaModFix/>
          </a:blip>
          <a:stretch>
            <a:fillRect/>
          </a:stretch>
        </p:blipFill>
        <p:spPr>
          <a:xfrm>
            <a:off x="0" y="1304325"/>
            <a:ext cx="6379075" cy="3692775"/>
          </a:xfrm>
          <a:prstGeom prst="rect">
            <a:avLst/>
          </a:prstGeom>
          <a:noFill/>
          <a:ln>
            <a:noFill/>
          </a:ln>
        </p:spPr>
      </p:pic>
      <p:pic>
        <p:nvPicPr>
          <p:cNvPr id="1232" name="Google Shape;1232;p245"/>
          <p:cNvPicPr preferRelativeResize="0"/>
          <p:nvPr/>
        </p:nvPicPr>
        <p:blipFill>
          <a:blip r:embed="rId4">
            <a:alphaModFix/>
          </a:blip>
          <a:stretch>
            <a:fillRect/>
          </a:stretch>
        </p:blipFill>
        <p:spPr>
          <a:xfrm>
            <a:off x="6475975" y="932600"/>
            <a:ext cx="5614676" cy="2642524"/>
          </a:xfrm>
          <a:prstGeom prst="rect">
            <a:avLst/>
          </a:prstGeom>
          <a:noFill/>
          <a:ln>
            <a:noFill/>
          </a:ln>
        </p:spPr>
      </p:pic>
      <p:pic>
        <p:nvPicPr>
          <p:cNvPr id="1233" name="Google Shape;1233;p245"/>
          <p:cNvPicPr preferRelativeResize="0"/>
          <p:nvPr/>
        </p:nvPicPr>
        <p:blipFill>
          <a:blip r:embed="rId5">
            <a:alphaModFix/>
          </a:blip>
          <a:stretch>
            <a:fillRect/>
          </a:stretch>
        </p:blipFill>
        <p:spPr>
          <a:xfrm>
            <a:off x="6142525" y="4104500"/>
            <a:ext cx="6146874" cy="24740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246"/>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Complication Measure Discussion</a:t>
            </a:r>
            <a:endParaRPr/>
          </a:p>
        </p:txBody>
      </p:sp>
      <p:sp>
        <p:nvSpPr>
          <p:cNvPr id="1239" name="Google Shape;1239;p246"/>
          <p:cNvSpPr txBox="1">
            <a:spLocks noGrp="1"/>
          </p:cNvSpPr>
          <p:nvPr>
            <p:ph type="sldNum" idx="12"/>
          </p:nvPr>
        </p:nvSpPr>
        <p:spPr>
          <a:xfrm>
            <a:off x="11487150" y="6200774"/>
            <a:ext cx="501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247"/>
          <p:cNvSpPr txBox="1">
            <a:spLocks noGrp="1"/>
          </p:cNvSpPr>
          <p:nvPr>
            <p:ph type="body" idx="1"/>
          </p:nvPr>
        </p:nvSpPr>
        <p:spPr>
          <a:xfrm>
            <a:off x="900551" y="1531591"/>
            <a:ext cx="10515600" cy="4432500"/>
          </a:xfrm>
          <a:prstGeom prst="rect">
            <a:avLst/>
          </a:prstGeom>
        </p:spPr>
        <p:txBody>
          <a:bodyPr spcFirstLastPara="1" wrap="square" lIns="91425" tIns="45700" rIns="91425" bIns="45700" anchor="t" anchorCtr="0">
            <a:noAutofit/>
          </a:bodyPr>
          <a:lstStyle/>
          <a:p>
            <a:pPr marL="914400" lvl="0" indent="-355600" algn="l" rtl="0">
              <a:spcBef>
                <a:spcPts val="1100"/>
              </a:spcBef>
              <a:spcAft>
                <a:spcPts val="0"/>
              </a:spcAft>
              <a:buSzPts val="2000"/>
              <a:buChar char="●"/>
            </a:pPr>
            <a:r>
              <a:rPr lang="en-US"/>
              <a:t>Criteria for maintaining current measures/selecting new measures for inclusion in the payment program have been previously established but should be reconsidered.</a:t>
            </a:r>
            <a:endParaRPr/>
          </a:p>
          <a:p>
            <a:pPr marL="914400" lvl="0" indent="-355600" algn="l" rtl="0">
              <a:spcBef>
                <a:spcPts val="0"/>
              </a:spcBef>
              <a:spcAft>
                <a:spcPts val="0"/>
              </a:spcAft>
              <a:buSzPts val="2000"/>
              <a:buChar char="●"/>
            </a:pPr>
            <a:r>
              <a:rPr lang="en-US"/>
              <a:t>Methodology update from individual measures to composite:</a:t>
            </a:r>
            <a:endParaRPr/>
          </a:p>
          <a:p>
            <a:pPr marL="1371600" lvl="1" indent="-349250" algn="l" rtl="0">
              <a:spcBef>
                <a:spcPts val="0"/>
              </a:spcBef>
              <a:spcAft>
                <a:spcPts val="0"/>
              </a:spcAft>
              <a:buSzPts val="1900"/>
              <a:buChar char="○"/>
            </a:pPr>
            <a:r>
              <a:rPr lang="en-US"/>
              <a:t>Has allowed reconsideration of the pneumo combo measure</a:t>
            </a:r>
            <a:endParaRPr/>
          </a:p>
          <a:p>
            <a:pPr marL="1371600" lvl="1" indent="-349250" algn="l" rtl="0">
              <a:spcBef>
                <a:spcPts val="0"/>
              </a:spcBef>
              <a:spcAft>
                <a:spcPts val="0"/>
              </a:spcAft>
              <a:buSzPts val="1900"/>
              <a:buChar char="○"/>
            </a:pPr>
            <a:r>
              <a:rPr lang="en-US"/>
              <a:t>Has allowed for reliable calculation of results for hospitals with smaller numbers of particular PPCs (expected &gt; zero)</a:t>
            </a:r>
            <a:endParaRPr/>
          </a:p>
          <a:p>
            <a:pPr marL="1828800" lvl="2" indent="-349250" algn="l" rtl="0">
              <a:spcBef>
                <a:spcPts val="0"/>
              </a:spcBef>
              <a:spcAft>
                <a:spcPts val="0"/>
              </a:spcAft>
              <a:buSzPts val="1900"/>
              <a:buChar char="■"/>
            </a:pPr>
            <a:r>
              <a:rPr lang="en-US"/>
              <a:t>May allow selection of monitored PPC measures with increasing rates</a:t>
            </a:r>
            <a:endParaRPr/>
          </a:p>
          <a:p>
            <a:pPr marL="914400" lvl="0" indent="-355600" algn="l" rtl="0">
              <a:spcBef>
                <a:spcPts val="0"/>
              </a:spcBef>
              <a:spcAft>
                <a:spcPts val="0"/>
              </a:spcAft>
              <a:buSzPts val="2000"/>
              <a:buChar char="●"/>
            </a:pPr>
            <a:r>
              <a:rPr lang="en-US"/>
              <a:t>How do we consider Maryland performance on (existing and emerging) measures used nationally for use in our payment program. </a:t>
            </a:r>
            <a:endParaRPr/>
          </a:p>
        </p:txBody>
      </p:sp>
      <p:sp>
        <p:nvSpPr>
          <p:cNvPr id="1246" name="Google Shape;1246;p247"/>
          <p:cNvSpPr txBox="1">
            <a:spLocks noGrp="1"/>
          </p:cNvSpPr>
          <p:nvPr>
            <p:ph type="sldNum" idx="12"/>
          </p:nvPr>
        </p:nvSpPr>
        <p:spPr>
          <a:xfrm>
            <a:off x="11512551" y="6213473"/>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54</a:t>
            </a:fld>
            <a:endParaRPr/>
          </a:p>
        </p:txBody>
      </p:sp>
      <p:sp>
        <p:nvSpPr>
          <p:cNvPr id="1247" name="Google Shape;1247;p247"/>
          <p:cNvSpPr txBox="1">
            <a:spLocks noGrp="1"/>
          </p:cNvSpPr>
          <p:nvPr>
            <p:ph type="title"/>
          </p:nvPr>
        </p:nvSpPr>
        <p:spPr>
          <a:xfrm>
            <a:off x="972127" y="347852"/>
            <a:ext cx="10515600" cy="101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Complication Measures we Use and How we Calculate Them are Impacted by Several Issues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248"/>
          <p:cNvSpPr txBox="1">
            <a:spLocks noGrp="1"/>
          </p:cNvSpPr>
          <p:nvPr>
            <p:ph type="body" idx="1"/>
          </p:nvPr>
        </p:nvSpPr>
        <p:spPr>
          <a:xfrm>
            <a:off x="441275" y="1164000"/>
            <a:ext cx="7893300" cy="3974100"/>
          </a:xfrm>
          <a:prstGeom prst="rect">
            <a:avLst/>
          </a:prstGeom>
          <a:noFill/>
          <a:ln>
            <a:noFill/>
          </a:ln>
        </p:spPr>
        <p:txBody>
          <a:bodyPr spcFirstLastPara="1" wrap="square" lIns="91425" tIns="45700" rIns="91425" bIns="45700" anchor="t" anchorCtr="0">
            <a:noAutofit/>
          </a:bodyPr>
          <a:lstStyle/>
          <a:p>
            <a:pPr marL="609600" lvl="0" indent="-431800" algn="l" rtl="0">
              <a:lnSpc>
                <a:spcPct val="114000"/>
              </a:lnSpc>
              <a:spcBef>
                <a:spcPts val="0"/>
              </a:spcBef>
              <a:spcAft>
                <a:spcPts val="0"/>
              </a:spcAft>
              <a:buSzPts val="2000"/>
              <a:buFont typeface="Arial"/>
              <a:buChar char="•"/>
            </a:pPr>
            <a:r>
              <a:rPr lang="en-US" sz="2100" b="0" i="0" u="none" strike="noStrike">
                <a:solidFill>
                  <a:srgbClr val="0055AA"/>
                </a:solidFill>
                <a:latin typeface="Arial"/>
                <a:ea typeface="Arial"/>
                <a:cs typeface="Arial"/>
                <a:sym typeface="Arial"/>
              </a:rPr>
              <a:t>PPC Data Analysis/Statistics</a:t>
            </a:r>
            <a:endParaRPr/>
          </a:p>
          <a:p>
            <a:pPr marL="990600" lvl="1" indent="-387350" algn="l" rtl="0">
              <a:lnSpc>
                <a:spcPct val="114000"/>
              </a:lnSpc>
              <a:spcBef>
                <a:spcPts val="0"/>
              </a:spcBef>
              <a:spcAft>
                <a:spcPts val="0"/>
              </a:spcAft>
              <a:buSzPts val="1900"/>
              <a:buFont typeface="Courier New"/>
              <a:buChar char="o"/>
            </a:pPr>
            <a:r>
              <a:rPr lang="en-US" sz="2100" b="1">
                <a:solidFill>
                  <a:srgbClr val="006FE1"/>
                </a:solidFill>
              </a:rPr>
              <a:t>High rates:  </a:t>
            </a:r>
            <a:r>
              <a:rPr lang="en-US" sz="2100" b="1" i="0" u="none" strike="noStrike">
                <a:solidFill>
                  <a:srgbClr val="006FE1"/>
                </a:solidFill>
              </a:rPr>
              <a:t>Rate per 1,000 generally 0.5 or above</a:t>
            </a:r>
            <a:endParaRPr b="1"/>
          </a:p>
          <a:p>
            <a:pPr marL="990600" lvl="1" indent="-387350" algn="l" rtl="0">
              <a:lnSpc>
                <a:spcPct val="114000"/>
              </a:lnSpc>
              <a:spcBef>
                <a:spcPts val="0"/>
              </a:spcBef>
              <a:spcAft>
                <a:spcPts val="0"/>
              </a:spcAft>
              <a:buSzPts val="1900"/>
              <a:buFont typeface="Courier New"/>
              <a:buChar char="o"/>
            </a:pPr>
            <a:r>
              <a:rPr lang="en-US" sz="2100" b="1">
                <a:solidFill>
                  <a:srgbClr val="006FE1"/>
                </a:solidFill>
              </a:rPr>
              <a:t>High Volume:  </a:t>
            </a:r>
            <a:r>
              <a:rPr lang="en-US" sz="2100" b="1" i="0" u="none" strike="noStrike">
                <a:solidFill>
                  <a:srgbClr val="006FE1"/>
                </a:solidFill>
              </a:rPr>
              <a:t>Volume of observed events 100 or above (over two years)</a:t>
            </a:r>
            <a:endParaRPr sz="2100" b="1" i="0" u="none" strike="noStrike">
              <a:solidFill>
                <a:srgbClr val="006FE1"/>
              </a:solidFill>
            </a:endParaRPr>
          </a:p>
          <a:p>
            <a:pPr marL="990600" lvl="1" indent="-400050" algn="l" rtl="0">
              <a:lnSpc>
                <a:spcPct val="114000"/>
              </a:lnSpc>
              <a:spcBef>
                <a:spcPts val="0"/>
              </a:spcBef>
              <a:spcAft>
                <a:spcPts val="0"/>
              </a:spcAft>
              <a:buClr>
                <a:srgbClr val="006FE1"/>
              </a:buClr>
              <a:buSzPts val="2100"/>
              <a:buChar char="o"/>
            </a:pPr>
            <a:r>
              <a:rPr lang="en-US" sz="2100">
                <a:solidFill>
                  <a:srgbClr val="006FE1"/>
                </a:solidFill>
              </a:rPr>
              <a:t>Increasing rates</a:t>
            </a:r>
            <a:endParaRPr sz="2100">
              <a:solidFill>
                <a:srgbClr val="006FE1"/>
              </a:solidFill>
            </a:endParaRPr>
          </a:p>
          <a:p>
            <a:pPr marL="990600" lvl="1" indent="-387350" algn="l" rtl="0">
              <a:lnSpc>
                <a:spcPct val="114000"/>
              </a:lnSpc>
              <a:spcBef>
                <a:spcPts val="0"/>
              </a:spcBef>
              <a:spcAft>
                <a:spcPts val="0"/>
              </a:spcAft>
              <a:buSzPts val="1900"/>
              <a:buFont typeface="Courier New"/>
              <a:buChar char="o"/>
            </a:pPr>
            <a:r>
              <a:rPr lang="en-US" sz="2100" b="0" i="0" u="none" strike="noStrike">
                <a:solidFill>
                  <a:srgbClr val="006FE1"/>
                </a:solidFill>
                <a:latin typeface="Arial"/>
                <a:ea typeface="Arial"/>
                <a:cs typeface="Arial"/>
                <a:sym typeface="Arial"/>
              </a:rPr>
              <a:t>Significant variation across hospitals</a:t>
            </a:r>
            <a:endParaRPr sz="2100" b="0" i="0" u="none" strike="sngStrike">
              <a:solidFill>
                <a:srgbClr val="006FE1"/>
              </a:solidFill>
              <a:latin typeface="Arial"/>
              <a:ea typeface="Arial"/>
              <a:cs typeface="Arial"/>
              <a:sym typeface="Arial"/>
            </a:endParaRPr>
          </a:p>
          <a:p>
            <a:pPr marL="990600" lvl="1" indent="-387350" algn="l" rtl="0">
              <a:lnSpc>
                <a:spcPct val="114000"/>
              </a:lnSpc>
              <a:spcBef>
                <a:spcPts val="0"/>
              </a:spcBef>
              <a:spcAft>
                <a:spcPts val="0"/>
              </a:spcAft>
              <a:buSzPts val="1900"/>
              <a:buFont typeface="Courier New"/>
              <a:buChar char="o"/>
            </a:pPr>
            <a:r>
              <a:rPr lang="en-US" sz="2100" b="0" i="0" u="none" strike="noStrike">
                <a:solidFill>
                  <a:srgbClr val="006FE1"/>
                </a:solidFill>
                <a:latin typeface="Arial"/>
                <a:ea typeface="Arial"/>
                <a:cs typeface="Arial"/>
                <a:sym typeface="Arial"/>
              </a:rPr>
              <a:t>At least half of the hospitals are eligible for the PPC</a:t>
            </a:r>
            <a:endParaRPr sz="2100" b="0" i="0" u="none" strike="noStrike">
              <a:solidFill>
                <a:srgbClr val="006FE1"/>
              </a:solidFill>
              <a:latin typeface="Arial"/>
              <a:ea typeface="Arial"/>
              <a:cs typeface="Arial"/>
              <a:sym typeface="Arial"/>
            </a:endParaRPr>
          </a:p>
          <a:p>
            <a:pPr marL="0" lvl="0" indent="0" algn="l" rtl="0">
              <a:lnSpc>
                <a:spcPct val="114000"/>
              </a:lnSpc>
              <a:spcBef>
                <a:spcPts val="0"/>
              </a:spcBef>
              <a:spcAft>
                <a:spcPts val="0"/>
              </a:spcAft>
              <a:buSzPts val="2000"/>
              <a:buNone/>
            </a:pPr>
            <a:endParaRPr sz="2100">
              <a:solidFill>
                <a:srgbClr val="006FE1"/>
              </a:solidFill>
            </a:endParaRPr>
          </a:p>
          <a:p>
            <a:pPr marL="609600" lvl="0" indent="-431800" algn="l" rtl="0">
              <a:lnSpc>
                <a:spcPct val="114000"/>
              </a:lnSpc>
              <a:spcBef>
                <a:spcPts val="0"/>
              </a:spcBef>
              <a:spcAft>
                <a:spcPts val="0"/>
              </a:spcAft>
              <a:buSzPts val="2000"/>
              <a:buFont typeface="Arial"/>
              <a:buChar char="•"/>
            </a:pPr>
            <a:r>
              <a:rPr lang="en-US" sz="2100" b="0" i="0" u="none" strike="noStrike">
                <a:solidFill>
                  <a:srgbClr val="0055AA"/>
                </a:solidFill>
                <a:latin typeface="Arial"/>
                <a:ea typeface="Arial"/>
                <a:cs typeface="Arial"/>
                <a:sym typeface="Arial"/>
              </a:rPr>
              <a:t>Additional Considerations</a:t>
            </a:r>
            <a:endParaRPr/>
          </a:p>
          <a:p>
            <a:pPr marL="990600" lvl="1" indent="-387350" algn="l" rtl="0">
              <a:lnSpc>
                <a:spcPct val="114000"/>
              </a:lnSpc>
              <a:spcBef>
                <a:spcPts val="0"/>
              </a:spcBef>
              <a:spcAft>
                <a:spcPts val="0"/>
              </a:spcAft>
              <a:buSzPts val="1900"/>
              <a:buFont typeface="Courier New"/>
              <a:buChar char="o"/>
            </a:pPr>
            <a:r>
              <a:rPr lang="en-US" sz="2100">
                <a:solidFill>
                  <a:srgbClr val="006FE1"/>
                </a:solidFill>
              </a:rPr>
              <a:t>All-payer </a:t>
            </a:r>
            <a:endParaRPr sz="2100">
              <a:solidFill>
                <a:srgbClr val="006FE1"/>
              </a:solidFill>
            </a:endParaRPr>
          </a:p>
          <a:p>
            <a:pPr marL="990600" lvl="1" indent="-387350" algn="l" rtl="0">
              <a:lnSpc>
                <a:spcPct val="114000"/>
              </a:lnSpc>
              <a:spcBef>
                <a:spcPts val="0"/>
              </a:spcBef>
              <a:spcAft>
                <a:spcPts val="0"/>
              </a:spcAft>
              <a:buSzPts val="1900"/>
              <a:buFont typeface="Courier New"/>
              <a:buChar char="o"/>
            </a:pPr>
            <a:r>
              <a:rPr lang="en-US" sz="2100" b="0" i="0" u="none" strike="noStrike">
                <a:solidFill>
                  <a:srgbClr val="006FE1"/>
                </a:solidFill>
                <a:latin typeface="Arial"/>
                <a:ea typeface="Arial"/>
                <a:cs typeface="Arial"/>
                <a:sym typeface="Arial"/>
              </a:rPr>
              <a:t>Clinical significance</a:t>
            </a:r>
            <a:endParaRPr/>
          </a:p>
          <a:p>
            <a:pPr marL="990600" lvl="1" indent="-387350" algn="l" rtl="0">
              <a:lnSpc>
                <a:spcPct val="114000"/>
              </a:lnSpc>
              <a:spcBef>
                <a:spcPts val="0"/>
              </a:spcBef>
              <a:spcAft>
                <a:spcPts val="0"/>
              </a:spcAft>
              <a:buSzPts val="1900"/>
              <a:buFont typeface="Courier New"/>
              <a:buChar char="o"/>
            </a:pPr>
            <a:r>
              <a:rPr lang="en-US" sz="2100" b="0" i="0" u="none" strike="noStrike">
                <a:solidFill>
                  <a:srgbClr val="006FE1"/>
                </a:solidFill>
                <a:latin typeface="Arial"/>
                <a:ea typeface="Arial"/>
                <a:cs typeface="Arial"/>
                <a:sym typeface="Arial"/>
              </a:rPr>
              <a:t>Potential influence of coding practices/changes</a:t>
            </a:r>
            <a:endParaRPr/>
          </a:p>
          <a:p>
            <a:pPr marL="990600" lvl="1" indent="-387350" algn="l" rtl="0">
              <a:lnSpc>
                <a:spcPct val="114000"/>
              </a:lnSpc>
              <a:spcBef>
                <a:spcPts val="0"/>
              </a:spcBef>
              <a:spcAft>
                <a:spcPts val="0"/>
              </a:spcAft>
              <a:buSzPts val="1900"/>
              <a:buFont typeface="Courier New"/>
              <a:buChar char="o"/>
            </a:pPr>
            <a:r>
              <a:rPr lang="en-US" sz="2100" b="0" i="0" u="none" strike="noStrike">
                <a:solidFill>
                  <a:srgbClr val="006FE1"/>
                </a:solidFill>
                <a:latin typeface="Arial"/>
                <a:ea typeface="Arial"/>
                <a:cs typeface="Arial"/>
                <a:sym typeface="Arial"/>
              </a:rPr>
              <a:t>Opportunity for improvement/actionability</a:t>
            </a:r>
            <a:endParaRPr sz="2100">
              <a:solidFill>
                <a:srgbClr val="006FE1"/>
              </a:solidFill>
            </a:endParaRPr>
          </a:p>
          <a:p>
            <a:pPr marL="990600" lvl="1" indent="-387350" algn="l" rtl="0">
              <a:lnSpc>
                <a:spcPct val="114000"/>
              </a:lnSpc>
              <a:spcBef>
                <a:spcPts val="0"/>
              </a:spcBef>
              <a:spcAft>
                <a:spcPts val="0"/>
              </a:spcAft>
              <a:buSzPts val="1900"/>
              <a:buFont typeface="Courier New"/>
              <a:buChar char="o"/>
            </a:pPr>
            <a:r>
              <a:rPr lang="en-US" sz="2100">
                <a:solidFill>
                  <a:srgbClr val="006FE1"/>
                </a:solidFill>
              </a:rPr>
              <a:t>Overlap with other measures in QBR </a:t>
            </a:r>
            <a:endParaRPr sz="2100">
              <a:solidFill>
                <a:srgbClr val="006FE1"/>
              </a:solidFill>
            </a:endParaRPr>
          </a:p>
          <a:p>
            <a:pPr marL="990600" lvl="1" indent="-400050" algn="l" rtl="0">
              <a:lnSpc>
                <a:spcPct val="114000"/>
              </a:lnSpc>
              <a:spcBef>
                <a:spcPts val="0"/>
              </a:spcBef>
              <a:spcAft>
                <a:spcPts val="0"/>
              </a:spcAft>
              <a:buClr>
                <a:srgbClr val="006FE1"/>
              </a:buClr>
              <a:buSzPts val="2100"/>
              <a:buChar char="o"/>
            </a:pPr>
            <a:r>
              <a:rPr lang="en-US" sz="2100">
                <a:solidFill>
                  <a:srgbClr val="006FE1"/>
                </a:solidFill>
              </a:rPr>
              <a:t>Alignment with national programs</a:t>
            </a:r>
            <a:endParaRPr/>
          </a:p>
        </p:txBody>
      </p:sp>
      <p:sp>
        <p:nvSpPr>
          <p:cNvPr id="1254" name="Google Shape;1254;p248"/>
          <p:cNvSpPr txBox="1">
            <a:spLocks noGrp="1"/>
          </p:cNvSpPr>
          <p:nvPr>
            <p:ph type="sldNum" idx="12"/>
          </p:nvPr>
        </p:nvSpPr>
        <p:spPr>
          <a:xfrm>
            <a:off x="11577712" y="6311472"/>
            <a:ext cx="4335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55</a:t>
            </a:fld>
            <a:endParaRPr/>
          </a:p>
        </p:txBody>
      </p:sp>
      <p:sp>
        <p:nvSpPr>
          <p:cNvPr id="1255" name="Google Shape;1255;p248"/>
          <p:cNvSpPr txBox="1">
            <a:spLocks noGrp="1"/>
          </p:cNvSpPr>
          <p:nvPr>
            <p:ph type="title"/>
          </p:nvPr>
        </p:nvSpPr>
        <p:spPr>
          <a:xfrm>
            <a:off x="992545" y="272561"/>
            <a:ext cx="10515600" cy="1013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sz="2900"/>
              <a:t>Payment PPC Selection Criteria</a:t>
            </a:r>
            <a:endParaRPr/>
          </a:p>
        </p:txBody>
      </p:sp>
      <p:sp>
        <p:nvSpPr>
          <p:cNvPr id="1256" name="Google Shape;1256;p248"/>
          <p:cNvSpPr txBox="1"/>
          <p:nvPr/>
        </p:nvSpPr>
        <p:spPr>
          <a:xfrm>
            <a:off x="8592250" y="1053375"/>
            <a:ext cx="3357900" cy="1861200"/>
          </a:xfrm>
          <a:prstGeom prst="rect">
            <a:avLst/>
          </a:prstGeom>
          <a:solidFill>
            <a:srgbClr val="FF9900"/>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00000"/>
              </a:lnSpc>
              <a:spcBef>
                <a:spcPts val="2000"/>
              </a:spcBef>
              <a:spcAft>
                <a:spcPts val="2000"/>
              </a:spcAft>
              <a:buNone/>
            </a:pPr>
            <a:r>
              <a:rPr lang="en-US" sz="1900">
                <a:solidFill>
                  <a:schemeClr val="lt1"/>
                </a:solidFill>
              </a:rPr>
              <a:t>If using composite methodology, staff plans to revisit monitoring PPCs with lower rates and volumes. </a:t>
            </a:r>
            <a:endParaRPr sz="1900">
              <a:solidFill>
                <a:schemeClr val="lt1"/>
              </a:solidFill>
            </a:endParaRPr>
          </a:p>
        </p:txBody>
      </p:sp>
      <p:sp>
        <p:nvSpPr>
          <p:cNvPr id="1257" name="Google Shape;1257;p248"/>
          <p:cNvSpPr/>
          <p:nvPr/>
        </p:nvSpPr>
        <p:spPr>
          <a:xfrm>
            <a:off x="7927450" y="1813125"/>
            <a:ext cx="508800" cy="273900"/>
          </a:xfrm>
          <a:prstGeom prst="lef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3" name="Google Shape;1263;p249"/>
          <p:cNvSpPr txBox="1">
            <a:spLocks noGrp="1"/>
          </p:cNvSpPr>
          <p:nvPr>
            <p:ph type="title"/>
          </p:nvPr>
        </p:nvSpPr>
        <p:spPr>
          <a:xfrm>
            <a:off x="996952" y="78902"/>
            <a:ext cx="10515600" cy="84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Criteria for Evaluating PPCs for MHAC</a:t>
            </a:r>
            <a:endParaRPr/>
          </a:p>
        </p:txBody>
      </p:sp>
      <p:sp>
        <p:nvSpPr>
          <p:cNvPr id="1264" name="Google Shape;1264;p249"/>
          <p:cNvSpPr txBox="1">
            <a:spLocks noGrp="1"/>
          </p:cNvSpPr>
          <p:nvPr>
            <p:ph type="sldNum" idx="12"/>
          </p:nvPr>
        </p:nvSpPr>
        <p:spPr>
          <a:xfrm>
            <a:off x="11512550" y="6213474"/>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56</a:t>
            </a:fld>
            <a:endParaRPr/>
          </a:p>
        </p:txBody>
      </p:sp>
      <p:sp>
        <p:nvSpPr>
          <p:cNvPr id="1265" name="Google Shape;1265;p249"/>
          <p:cNvSpPr>
            <a:spLocks noGrp="1"/>
          </p:cNvSpPr>
          <p:nvPr>
            <p:ph type="pic" idx="2"/>
          </p:nvPr>
        </p:nvSpPr>
        <p:spPr>
          <a:xfrm>
            <a:off x="908200" y="608253"/>
            <a:ext cx="10541100" cy="24639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500"/>
              </a:spcBef>
              <a:spcAft>
                <a:spcPts val="0"/>
              </a:spcAft>
              <a:buSzPts val="1800"/>
              <a:buChar char="•"/>
            </a:pPr>
            <a:r>
              <a:rPr lang="en-US" sz="1800"/>
              <a:t>The HSCRC is re-evaluating the criteria to determine which PPCs should be included in the PPC composite for the MHAC Program</a:t>
            </a:r>
            <a:endParaRPr sz="1800"/>
          </a:p>
          <a:p>
            <a:pPr marL="457200" lvl="0" indent="-342900" algn="l" rtl="0">
              <a:lnSpc>
                <a:spcPct val="115000"/>
              </a:lnSpc>
              <a:spcBef>
                <a:spcPts val="0"/>
              </a:spcBef>
              <a:spcAft>
                <a:spcPts val="0"/>
              </a:spcAft>
              <a:buSzPts val="1800"/>
              <a:buChar char="•"/>
            </a:pPr>
            <a:r>
              <a:rPr lang="en-US" sz="1800"/>
              <a:t>The HSCRC will recalibrate the PPC assessment criteria now that the MHAC Program uses a PPC composite instead of individual PPC measures</a:t>
            </a:r>
            <a:endParaRPr sz="1800"/>
          </a:p>
          <a:p>
            <a:pPr marL="457200" lvl="0" indent="-342900" algn="l" rtl="0">
              <a:lnSpc>
                <a:spcPct val="115000"/>
              </a:lnSpc>
              <a:spcBef>
                <a:spcPts val="0"/>
              </a:spcBef>
              <a:spcAft>
                <a:spcPts val="0"/>
              </a:spcAft>
              <a:buSzPts val="1800"/>
              <a:buChar char="•"/>
            </a:pPr>
            <a:r>
              <a:rPr lang="en-US" sz="1800"/>
              <a:t>Measure reliability and predictive validity are no longer important because the PPC measure data are rolled into a composite. However, the HSCRC would like to pick a set of PPC measures that results in a PPC composite with high reliability and acceptable predictive validity.</a:t>
            </a:r>
            <a:endParaRPr/>
          </a:p>
        </p:txBody>
      </p:sp>
      <p:graphicFrame>
        <p:nvGraphicFramePr>
          <p:cNvPr id="1266" name="Google Shape;1266;p249"/>
          <p:cNvGraphicFramePr/>
          <p:nvPr/>
        </p:nvGraphicFramePr>
        <p:xfrm>
          <a:off x="1313213" y="3136010"/>
          <a:ext cx="3000000" cy="3000000"/>
        </p:xfrm>
        <a:graphic>
          <a:graphicData uri="http://schemas.openxmlformats.org/drawingml/2006/table">
            <a:tbl>
              <a:tblPr firstRow="1" bandRow="1">
                <a:noFill/>
                <a:tableStyleId>{C0FF7F4D-DA81-4BC3-8BED-A0041006BE8F}</a:tableStyleId>
              </a:tblPr>
              <a:tblGrid>
                <a:gridCol w="4417525">
                  <a:extLst>
                    <a:ext uri="{9D8B030D-6E8A-4147-A177-3AD203B41FA5}">
                      <a16:colId xmlns:a16="http://schemas.microsoft.com/office/drawing/2014/main" val="20000"/>
                    </a:ext>
                  </a:extLst>
                </a:gridCol>
                <a:gridCol w="2011675">
                  <a:extLst>
                    <a:ext uri="{9D8B030D-6E8A-4147-A177-3AD203B41FA5}">
                      <a16:colId xmlns:a16="http://schemas.microsoft.com/office/drawing/2014/main" val="20001"/>
                    </a:ext>
                  </a:extLst>
                </a:gridCol>
                <a:gridCol w="2011675">
                  <a:extLst>
                    <a:ext uri="{9D8B030D-6E8A-4147-A177-3AD203B41FA5}">
                      <a16:colId xmlns:a16="http://schemas.microsoft.com/office/drawing/2014/main" val="20002"/>
                    </a:ext>
                  </a:extLst>
                </a:gridCol>
              </a:tblGrid>
              <a:tr h="203200">
                <a:tc>
                  <a:txBody>
                    <a:bodyPr/>
                    <a:lstStyle/>
                    <a:p>
                      <a:pPr marL="0" marR="0" lvl="0" indent="0" algn="ctr" rtl="0">
                        <a:spcBef>
                          <a:spcPts val="0"/>
                        </a:spcBef>
                        <a:spcAft>
                          <a:spcPts val="0"/>
                        </a:spcAft>
                        <a:buNone/>
                      </a:pPr>
                      <a:r>
                        <a:rPr lang="en-US" sz="1600" u="none" strike="noStrike" cap="none"/>
                        <a:t>Assessment Criteria</a:t>
                      </a:r>
                      <a:endParaRPr/>
                    </a:p>
                  </a:txBody>
                  <a:tcPr marL="91450" marR="91450" marT="45725" marB="45725" anchor="b"/>
                </a:tc>
                <a:tc>
                  <a:txBody>
                    <a:bodyPr/>
                    <a:lstStyle/>
                    <a:p>
                      <a:pPr marL="0" marR="0" lvl="0" indent="0" algn="ctr" rtl="0">
                        <a:spcBef>
                          <a:spcPts val="0"/>
                        </a:spcBef>
                        <a:spcAft>
                          <a:spcPts val="0"/>
                        </a:spcAft>
                        <a:buNone/>
                      </a:pPr>
                      <a:r>
                        <a:rPr lang="en-US" sz="1600" u="none" strike="noStrike" cap="none"/>
                        <a:t>RY2</a:t>
                      </a:r>
                      <a:r>
                        <a:rPr lang="en-US" sz="1600"/>
                        <a:t>8</a:t>
                      </a:r>
                      <a:r>
                        <a:rPr lang="en-US" sz="1600" u="none" strike="noStrike" cap="none"/>
                        <a:t> Importance?</a:t>
                      </a:r>
                      <a:endParaRPr/>
                    </a:p>
                  </a:txBody>
                  <a:tcPr marL="91450" marR="91450" marT="45725" marB="45725" anchor="b"/>
                </a:tc>
                <a:tc>
                  <a:txBody>
                    <a:bodyPr/>
                    <a:lstStyle/>
                    <a:p>
                      <a:pPr marL="0" marR="0" lvl="0" indent="0" algn="ctr" rtl="0">
                        <a:spcBef>
                          <a:spcPts val="0"/>
                        </a:spcBef>
                        <a:spcAft>
                          <a:spcPts val="0"/>
                        </a:spcAft>
                        <a:buNone/>
                      </a:pPr>
                      <a:r>
                        <a:rPr lang="en-US" sz="1600" u="none" strike="noStrike" cap="none"/>
                        <a:t>RY21 Importance</a:t>
                      </a:r>
                      <a:endParaRPr/>
                    </a:p>
                  </a:txBody>
                  <a:tcPr marL="91450" marR="91450" marT="45725" marB="45725" anchor="b"/>
                </a:tc>
                <a:extLst>
                  <a:ext uri="{0D108BD9-81ED-4DB2-BD59-A6C34878D82A}">
                    <a16:rowId xmlns:a16="http://schemas.microsoft.com/office/drawing/2014/main" val="10000"/>
                  </a:ext>
                </a:extLst>
              </a:tr>
              <a:tr h="270675">
                <a:tc>
                  <a:txBody>
                    <a:bodyPr/>
                    <a:lstStyle/>
                    <a:p>
                      <a:pPr marL="0" marR="0" lvl="0" indent="0" algn="l"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  Number of hospitals with 2 expected PPCs</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N/A</a:t>
                      </a:r>
                      <a:endParaRPr/>
                    </a:p>
                  </a:txBody>
                  <a:tcPr marL="6350" marR="6350" marT="6350" marB="0" anchor="ctr"/>
                </a:tc>
                <a:tc>
                  <a:txBody>
                    <a:bodyPr/>
                    <a:lstStyle/>
                    <a:p>
                      <a:pPr marL="0" marR="0" lvl="0" indent="0" algn="ctr" rtl="0">
                        <a:spcBef>
                          <a:spcPts val="0"/>
                        </a:spcBef>
                        <a:spcAft>
                          <a:spcPts val="0"/>
                        </a:spcAft>
                        <a:buNone/>
                      </a:pPr>
                      <a:r>
                        <a:rPr lang="en-US" sz="1800"/>
                        <a:t>Very High</a:t>
                      </a:r>
                      <a:endParaRPr/>
                    </a:p>
                  </a:txBody>
                  <a:tcPr marL="6350" marR="6350" marT="6350" marB="0" anchor="ctr"/>
                </a:tc>
                <a:extLst>
                  <a:ext uri="{0D108BD9-81ED-4DB2-BD59-A6C34878D82A}">
                    <a16:rowId xmlns:a16="http://schemas.microsoft.com/office/drawing/2014/main" val="10001"/>
                  </a:ext>
                </a:extLst>
              </a:tr>
              <a:tr h="304325">
                <a:tc>
                  <a:txBody>
                    <a:bodyPr/>
                    <a:lstStyle/>
                    <a:p>
                      <a:pPr marL="0" marR="0" lvl="0" indent="0" algn="l"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  Distribution of observed rates across hospitals</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Moderate</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Moderate</a:t>
                      </a:r>
                      <a:endParaRPr/>
                    </a:p>
                  </a:txBody>
                  <a:tcPr marL="6350" marR="6350" marT="6350" marB="0" anchor="ctr"/>
                </a:tc>
                <a:extLst>
                  <a:ext uri="{0D108BD9-81ED-4DB2-BD59-A6C34878D82A}">
                    <a16:rowId xmlns:a16="http://schemas.microsoft.com/office/drawing/2014/main" val="10002"/>
                  </a:ext>
                </a:extLst>
              </a:tr>
              <a:tr h="133350">
                <a:tc>
                  <a:txBody>
                    <a:bodyPr/>
                    <a:lstStyle/>
                    <a:p>
                      <a:pPr marL="0" marR="0" lvl="0" indent="0" algn="l"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  Changes in hospital rates over time</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Moderate/High</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Moderate</a:t>
                      </a:r>
                      <a:endParaRPr/>
                    </a:p>
                  </a:txBody>
                  <a:tcPr marL="6350" marR="6350" marT="6350" marB="0" anchor="ctr"/>
                </a:tc>
                <a:extLst>
                  <a:ext uri="{0D108BD9-81ED-4DB2-BD59-A6C34878D82A}">
                    <a16:rowId xmlns:a16="http://schemas.microsoft.com/office/drawing/2014/main" val="10003"/>
                  </a:ext>
                </a:extLst>
              </a:tr>
              <a:tr h="228600">
                <a:tc>
                  <a:txBody>
                    <a:bodyPr/>
                    <a:lstStyle/>
                    <a:p>
                      <a:pPr marL="0" marR="0" lvl="0" indent="0" algn="l"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  Distribution of norms across APR-DRG-SOIs</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Moderate</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Moderate</a:t>
                      </a:r>
                      <a:endParaRPr/>
                    </a:p>
                  </a:txBody>
                  <a:tcPr marL="6350" marR="6350" marT="6350" marB="0" anchor="ctr"/>
                </a:tc>
                <a:extLst>
                  <a:ext uri="{0D108BD9-81ED-4DB2-BD59-A6C34878D82A}">
                    <a16:rowId xmlns:a16="http://schemas.microsoft.com/office/drawing/2014/main" val="10004"/>
                  </a:ext>
                </a:extLst>
              </a:tr>
              <a:tr h="228600">
                <a:tc>
                  <a:txBody>
                    <a:bodyPr/>
                    <a:lstStyle/>
                    <a:p>
                      <a:pPr marL="0" marR="0" lvl="0" indent="0" algn="l"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  Clinical</a:t>
                      </a:r>
                      <a:r>
                        <a:rPr lang="en-US" sz="1800"/>
                        <a:t> significance</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Very High</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Very High</a:t>
                      </a:r>
                      <a:endParaRPr/>
                    </a:p>
                  </a:txBody>
                  <a:tcPr marL="6350" marR="6350" marT="6350" marB="0" anchor="ctr"/>
                </a:tc>
                <a:extLst>
                  <a:ext uri="{0D108BD9-81ED-4DB2-BD59-A6C34878D82A}">
                    <a16:rowId xmlns:a16="http://schemas.microsoft.com/office/drawing/2014/main" val="10005"/>
                  </a:ext>
                </a:extLst>
              </a:tr>
              <a:tr h="228600">
                <a:tc>
                  <a:txBody>
                    <a:bodyPr/>
                    <a:lstStyle/>
                    <a:p>
                      <a:pPr marL="0" marR="0" lvl="0" indent="0" algn="l" rtl="0">
                        <a:spcBef>
                          <a:spcPts val="0"/>
                        </a:spcBef>
                        <a:spcAft>
                          <a:spcPts val="0"/>
                        </a:spcAft>
                        <a:buNone/>
                      </a:pPr>
                      <a:r>
                        <a:rPr lang="en-US" sz="1800"/>
                        <a:t>  Clinical actionability</a:t>
                      </a:r>
                      <a:endParaRPr sz="1800" u="none" strike="noStrike" cap="none">
                        <a:solidFill>
                          <a:srgbClr val="000000"/>
                        </a:solidFill>
                        <a:latin typeface="Times New Roman"/>
                        <a:ea typeface="Times New Roman"/>
                        <a:cs typeface="Times New Roman"/>
                        <a:sym typeface="Times New Roman"/>
                      </a:endParaRPr>
                    </a:p>
                  </a:txBody>
                  <a:tcPr marL="6350" marR="6350" marT="6350" marB="0" anchor="ctr"/>
                </a:tc>
                <a:tc>
                  <a:txBody>
                    <a:bodyPr/>
                    <a:lstStyle/>
                    <a:p>
                      <a:pPr marL="0" marR="0" lvl="0" indent="0" algn="ctr" rtl="0">
                        <a:spcBef>
                          <a:spcPts val="0"/>
                        </a:spcBef>
                        <a:spcAft>
                          <a:spcPts val="0"/>
                        </a:spcAft>
                        <a:buNone/>
                      </a:pPr>
                      <a:r>
                        <a:rPr lang="en-US" sz="1800"/>
                        <a:t>High</a:t>
                      </a:r>
                      <a:endParaRPr sz="1800" u="none" strike="noStrike" cap="none">
                        <a:solidFill>
                          <a:srgbClr val="000000"/>
                        </a:solidFill>
                        <a:latin typeface="Times New Roman"/>
                        <a:ea typeface="Times New Roman"/>
                        <a:cs typeface="Times New Roman"/>
                        <a:sym typeface="Times New Roman"/>
                      </a:endParaRPr>
                    </a:p>
                  </a:txBody>
                  <a:tcPr marL="6350" marR="6350" marT="6350" marB="0" anchor="ctr"/>
                </a:tc>
                <a:tc>
                  <a:txBody>
                    <a:bodyPr/>
                    <a:lstStyle/>
                    <a:p>
                      <a:pPr marL="0" marR="0" lvl="0" indent="0" algn="ctr" rtl="0">
                        <a:spcBef>
                          <a:spcPts val="0"/>
                        </a:spcBef>
                        <a:spcAft>
                          <a:spcPts val="0"/>
                        </a:spcAft>
                        <a:buNone/>
                      </a:pPr>
                      <a:r>
                        <a:rPr lang="en-US" sz="1800"/>
                        <a:t>High</a:t>
                      </a:r>
                      <a:endParaRPr sz="1800" u="none" strike="noStrike" cap="none">
                        <a:solidFill>
                          <a:srgbClr val="000000"/>
                        </a:solidFill>
                        <a:latin typeface="Times New Roman"/>
                        <a:ea typeface="Times New Roman"/>
                        <a:cs typeface="Times New Roman"/>
                        <a:sym typeface="Times New Roman"/>
                      </a:endParaRPr>
                    </a:p>
                  </a:txBody>
                  <a:tcPr marL="6350" marR="6350" marT="6350" marB="0" anchor="ctr"/>
                </a:tc>
                <a:extLst>
                  <a:ext uri="{0D108BD9-81ED-4DB2-BD59-A6C34878D82A}">
                    <a16:rowId xmlns:a16="http://schemas.microsoft.com/office/drawing/2014/main" val="10006"/>
                  </a:ext>
                </a:extLst>
              </a:tr>
              <a:tr h="228600">
                <a:tc>
                  <a:txBody>
                    <a:bodyPr/>
                    <a:lstStyle/>
                    <a:p>
                      <a:pPr marL="0" marR="0" lvl="0" indent="0" algn="l"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  Measure Coding Concerns</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High</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High</a:t>
                      </a:r>
                      <a:endParaRPr/>
                    </a:p>
                  </a:txBody>
                  <a:tcPr marL="6350" marR="6350" marT="6350" marB="0" anchor="ctr"/>
                </a:tc>
                <a:extLst>
                  <a:ext uri="{0D108BD9-81ED-4DB2-BD59-A6C34878D82A}">
                    <a16:rowId xmlns:a16="http://schemas.microsoft.com/office/drawing/2014/main" val="10007"/>
                  </a:ext>
                </a:extLst>
              </a:tr>
              <a:tr h="182875">
                <a:tc>
                  <a:txBody>
                    <a:bodyPr/>
                    <a:lstStyle/>
                    <a:p>
                      <a:pPr marL="0" marR="0" lvl="0" indent="0" algn="l"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  Measure Content Validity</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High</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High</a:t>
                      </a:r>
                      <a:endParaRPr/>
                    </a:p>
                  </a:txBody>
                  <a:tcPr marL="6350" marR="6350" marT="6350" marB="0" anchor="ctr"/>
                </a:tc>
                <a:extLst>
                  <a:ext uri="{0D108BD9-81ED-4DB2-BD59-A6C34878D82A}">
                    <a16:rowId xmlns:a16="http://schemas.microsoft.com/office/drawing/2014/main" val="10008"/>
                  </a:ext>
                </a:extLst>
              </a:tr>
              <a:tr h="283475">
                <a:tc>
                  <a:txBody>
                    <a:bodyPr/>
                    <a:lstStyle/>
                    <a:p>
                      <a:pPr marL="0" marR="0" lvl="0" indent="0" algn="l"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  Measure Predictive Validity</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Low</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Moderate</a:t>
                      </a:r>
                      <a:endParaRPr/>
                    </a:p>
                  </a:txBody>
                  <a:tcPr marL="6350" marR="6350" marT="6350" marB="0" anchor="ctr"/>
                </a:tc>
                <a:extLst>
                  <a:ext uri="{0D108BD9-81ED-4DB2-BD59-A6C34878D82A}">
                    <a16:rowId xmlns:a16="http://schemas.microsoft.com/office/drawing/2014/main" val="10009"/>
                  </a:ext>
                </a:extLst>
              </a:tr>
              <a:tr h="113350">
                <a:tc>
                  <a:txBody>
                    <a:bodyPr/>
                    <a:lstStyle/>
                    <a:p>
                      <a:pPr marL="0" marR="0" lvl="0" indent="0" algn="l"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  Measure Reliability (signal-to-noise)</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Low</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High</a:t>
                      </a:r>
                      <a:endParaRPr/>
                    </a:p>
                  </a:txBody>
                  <a:tcPr marL="6350" marR="6350" marT="6350" marB="0" anchor="ctr"/>
                </a:tc>
                <a:extLst>
                  <a:ext uri="{0D108BD9-81ED-4DB2-BD59-A6C34878D82A}">
                    <a16:rowId xmlns:a16="http://schemas.microsoft.com/office/drawing/2014/main" val="10010"/>
                  </a:ext>
                </a:extLst>
              </a:tr>
              <a:tr h="113350">
                <a:tc>
                  <a:txBody>
                    <a:bodyPr/>
                    <a:lstStyle/>
                    <a:p>
                      <a:pPr marL="0" marR="0" lvl="0" indent="0" algn="l"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  Composite Reliability</a:t>
                      </a:r>
                      <a:endParaRPr/>
                    </a:p>
                  </a:txBody>
                  <a:tcPr marL="6350" marR="6350" marT="6350" marB="0" anchor="ctr"/>
                </a:tc>
                <a:tc>
                  <a:txBody>
                    <a:bodyPr/>
                    <a:lstStyle/>
                    <a:p>
                      <a:pPr marL="0" marR="0" lvl="0" indent="0" algn="ctr" rtl="0">
                        <a:spcBef>
                          <a:spcPts val="0"/>
                        </a:spcBef>
                        <a:spcAft>
                          <a:spcPts val="0"/>
                        </a:spcAft>
                        <a:buNone/>
                      </a:pPr>
                      <a:r>
                        <a:rPr lang="en-US" sz="1800"/>
                        <a:t>Very </a:t>
                      </a:r>
                      <a:r>
                        <a:rPr lang="en-US" sz="1800" u="none" strike="noStrike" cap="none">
                          <a:solidFill>
                            <a:srgbClr val="000000"/>
                          </a:solidFill>
                          <a:latin typeface="Times New Roman"/>
                          <a:ea typeface="Times New Roman"/>
                          <a:cs typeface="Times New Roman"/>
                          <a:sym typeface="Times New Roman"/>
                        </a:rPr>
                        <a:t>High</a:t>
                      </a:r>
                      <a:endParaRPr/>
                    </a:p>
                  </a:txBody>
                  <a:tcPr marL="6350" marR="6350" marT="6350" marB="0" anchor="ctr"/>
                </a:tc>
                <a:tc>
                  <a:txBody>
                    <a:bodyPr/>
                    <a:lstStyle/>
                    <a:p>
                      <a:pPr marL="0" marR="0" lvl="0" indent="0" algn="ctr" rtl="0">
                        <a:spcBef>
                          <a:spcPts val="0"/>
                        </a:spcBef>
                        <a:spcAft>
                          <a:spcPts val="0"/>
                        </a:spcAft>
                        <a:buNone/>
                      </a:pPr>
                      <a:r>
                        <a:rPr lang="en-US" sz="1800" u="none" strike="noStrike" cap="none">
                          <a:solidFill>
                            <a:srgbClr val="000000"/>
                          </a:solidFill>
                          <a:latin typeface="Times New Roman"/>
                          <a:ea typeface="Times New Roman"/>
                          <a:cs typeface="Times New Roman"/>
                          <a:sym typeface="Times New Roman"/>
                        </a:rPr>
                        <a:t>N/A</a:t>
                      </a:r>
                      <a:endParaRPr/>
                    </a:p>
                  </a:txBody>
                  <a:tcPr marL="6350" marR="6350" marT="6350" marB="0" anchor="ctr"/>
                </a:tc>
                <a:extLst>
                  <a:ext uri="{0D108BD9-81ED-4DB2-BD59-A6C34878D82A}">
                    <a16:rowId xmlns:a16="http://schemas.microsoft.com/office/drawing/2014/main" val="10011"/>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250"/>
          <p:cNvSpPr txBox="1">
            <a:spLocks noGrp="1"/>
          </p:cNvSpPr>
          <p:nvPr>
            <p:ph type="title"/>
          </p:nvPr>
        </p:nvSpPr>
        <p:spPr>
          <a:xfrm>
            <a:off x="972127" y="347852"/>
            <a:ext cx="10515600" cy="84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Monitored PPC Handout</a:t>
            </a:r>
            <a:endParaRPr/>
          </a:p>
        </p:txBody>
      </p:sp>
      <p:sp>
        <p:nvSpPr>
          <p:cNvPr id="1273" name="Google Shape;1273;p250"/>
          <p:cNvSpPr txBox="1">
            <a:spLocks noGrp="1"/>
          </p:cNvSpPr>
          <p:nvPr>
            <p:ph type="sldNum" idx="12"/>
          </p:nvPr>
        </p:nvSpPr>
        <p:spPr>
          <a:xfrm>
            <a:off x="11512550" y="6213474"/>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Google Shape;1279;p251"/>
          <p:cNvSpPr txBox="1">
            <a:spLocks noGrp="1"/>
          </p:cNvSpPr>
          <p:nvPr>
            <p:ph type="sldNum" idx="12"/>
          </p:nvPr>
        </p:nvSpPr>
        <p:spPr>
          <a:xfrm>
            <a:off x="11512550" y="6213474"/>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58</a:t>
            </a:fld>
            <a:endParaRPr/>
          </a:p>
        </p:txBody>
      </p:sp>
      <p:sp>
        <p:nvSpPr>
          <p:cNvPr id="1280" name="Google Shape;1280;p251"/>
          <p:cNvSpPr txBox="1">
            <a:spLocks noGrp="1"/>
          </p:cNvSpPr>
          <p:nvPr>
            <p:ph type="title"/>
          </p:nvPr>
        </p:nvSpPr>
        <p:spPr>
          <a:xfrm>
            <a:off x="4062600" y="2276375"/>
            <a:ext cx="8129400" cy="873600"/>
          </a:xfrm>
          <a:prstGeom prst="rect">
            <a:avLst/>
          </a:prstGeom>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r>
              <a:rPr lang="en-US" sz="3600">
                <a:solidFill>
                  <a:srgbClr val="0055AA"/>
                </a:solidFill>
              </a:rPr>
              <a:t>QBR Measure Review</a:t>
            </a:r>
            <a:endParaRPr sz="3600">
              <a:solidFill>
                <a:srgbClr val="0055AA"/>
              </a:solidFill>
            </a:endParaRPr>
          </a:p>
          <a:p>
            <a:pPr marL="0" lvl="0" indent="0" algn="r" rtl="0">
              <a:spcBef>
                <a:spcPts val="0"/>
              </a:spcBef>
              <a:spcAft>
                <a:spcPts val="0"/>
              </a:spcAft>
              <a:buNone/>
            </a:pPr>
            <a:endParaRPr sz="36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Google Shape;1286;p252"/>
          <p:cNvSpPr txBox="1">
            <a:spLocks noGrp="1"/>
          </p:cNvSpPr>
          <p:nvPr>
            <p:ph type="title"/>
          </p:nvPr>
        </p:nvSpPr>
        <p:spPr>
          <a:xfrm>
            <a:off x="984302" y="347852"/>
            <a:ext cx="10515600" cy="84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RY 2025 ED LOS Measure Update</a:t>
            </a:r>
            <a:endParaRPr/>
          </a:p>
        </p:txBody>
      </p:sp>
      <p:sp>
        <p:nvSpPr>
          <p:cNvPr id="1287" name="Google Shape;1287;p252"/>
          <p:cNvSpPr txBox="1">
            <a:spLocks noGrp="1"/>
          </p:cNvSpPr>
          <p:nvPr>
            <p:ph type="sldNum" idx="12"/>
          </p:nvPr>
        </p:nvSpPr>
        <p:spPr>
          <a:xfrm>
            <a:off x="11512550" y="6213474"/>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59</a:t>
            </a:fld>
            <a:endParaRPr/>
          </a:p>
        </p:txBody>
      </p:sp>
      <p:sp>
        <p:nvSpPr>
          <p:cNvPr id="1288" name="Google Shape;1288;p252"/>
          <p:cNvSpPr>
            <a:spLocks noGrp="1"/>
          </p:cNvSpPr>
          <p:nvPr>
            <p:ph type="pic" idx="2"/>
          </p:nvPr>
        </p:nvSpPr>
        <p:spPr>
          <a:xfrm>
            <a:off x="971550" y="1152450"/>
            <a:ext cx="10541100" cy="4815000"/>
          </a:xfrm>
          <a:prstGeom prst="rect">
            <a:avLst/>
          </a:prstGeom>
        </p:spPr>
        <p:txBody>
          <a:bodyPr spcFirstLastPara="1" wrap="square" lIns="91425" tIns="45700" rIns="91425" bIns="45700" anchor="t" anchorCtr="0">
            <a:noAutofit/>
          </a:bodyPr>
          <a:lstStyle/>
          <a:p>
            <a:pPr marL="457200" lvl="0" indent="-393700" algn="l" rtl="0">
              <a:spcBef>
                <a:spcPts val="0"/>
              </a:spcBef>
              <a:spcAft>
                <a:spcPts val="0"/>
              </a:spcAft>
              <a:buSzPts val="2600"/>
              <a:buChar char="•"/>
            </a:pPr>
            <a:r>
              <a:rPr lang="en-US" sz="2600"/>
              <a:t>Hospital Review and Validation Process</a:t>
            </a:r>
            <a:endParaRPr sz="2600"/>
          </a:p>
          <a:p>
            <a:pPr marL="914400" lvl="1" indent="-393700" algn="l" rtl="0">
              <a:spcBef>
                <a:spcPts val="1000"/>
              </a:spcBef>
              <a:spcAft>
                <a:spcPts val="0"/>
              </a:spcAft>
              <a:buSzPts val="2600"/>
              <a:buChar char="•"/>
            </a:pPr>
            <a:r>
              <a:rPr lang="en-US" sz="2600"/>
              <a:t>CY2023 Median ED LOS by hospital report and corresponding patient level files was sent out to hospitals on 4/25</a:t>
            </a:r>
            <a:endParaRPr sz="2600"/>
          </a:p>
          <a:p>
            <a:pPr marL="914400" lvl="1" indent="-393700" algn="l" rtl="0">
              <a:spcBef>
                <a:spcPts val="1000"/>
              </a:spcBef>
              <a:spcAft>
                <a:spcPts val="0"/>
              </a:spcAft>
              <a:buSzPts val="2600"/>
              <a:buChar char="•"/>
            </a:pPr>
            <a:r>
              <a:rPr lang="en-US" sz="2600"/>
              <a:t>Hospitals had a three week review period (extension granted); May 1st Best Practices Meeting reviewed results and discussed measure specifications</a:t>
            </a:r>
            <a:endParaRPr sz="2600"/>
          </a:p>
          <a:p>
            <a:pPr marL="457200" lvl="0" indent="-393700" algn="l" rtl="0">
              <a:spcBef>
                <a:spcPts val="1000"/>
              </a:spcBef>
              <a:spcAft>
                <a:spcPts val="0"/>
              </a:spcAft>
              <a:buSzPts val="2600"/>
              <a:buChar char="•"/>
            </a:pPr>
            <a:r>
              <a:rPr lang="en-US" sz="2600"/>
              <a:t>RY2026 Decisions</a:t>
            </a:r>
            <a:endParaRPr sz="2600"/>
          </a:p>
          <a:p>
            <a:pPr marL="914400" lvl="1" indent="-393700" algn="l" rtl="0">
              <a:spcBef>
                <a:spcPts val="0"/>
              </a:spcBef>
              <a:spcAft>
                <a:spcPts val="0"/>
              </a:spcAft>
              <a:buSzPts val="2600"/>
              <a:buChar char="•"/>
            </a:pPr>
            <a:r>
              <a:rPr lang="en-US" sz="2600"/>
              <a:t>Measure changes</a:t>
            </a:r>
            <a:endParaRPr sz="2600"/>
          </a:p>
          <a:p>
            <a:pPr marL="914400" lvl="1" indent="-393700" algn="l" rtl="0">
              <a:spcBef>
                <a:spcPts val="1000"/>
              </a:spcBef>
              <a:spcAft>
                <a:spcPts val="1000"/>
              </a:spcAft>
              <a:buSzPts val="2600"/>
              <a:buChar char="•"/>
            </a:pPr>
            <a:r>
              <a:rPr lang="en-US" sz="2600"/>
              <a:t>Improvement goal</a:t>
            </a: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99"/>
          <p:cNvSpPr txBox="1">
            <a:spLocks noGrp="1"/>
          </p:cNvSpPr>
          <p:nvPr>
            <p:ph type="body" idx="1"/>
          </p:nvPr>
        </p:nvSpPr>
        <p:spPr>
          <a:xfrm>
            <a:off x="737267" y="1282967"/>
            <a:ext cx="10515600" cy="443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200">
                <a:solidFill>
                  <a:srgbClr val="0070C0"/>
                </a:solidFill>
              </a:rPr>
              <a:t>Today’s presentation provides statewide results for the following TCOC model targets and SIHIS measures:</a:t>
            </a:r>
            <a:endParaRPr sz="3200">
              <a:solidFill>
                <a:srgbClr val="0070C0"/>
              </a:solidFill>
            </a:endParaRPr>
          </a:p>
          <a:p>
            <a:pPr marL="1219200" lvl="1" indent="-457200" algn="l" rtl="0">
              <a:lnSpc>
                <a:spcPct val="100000"/>
              </a:lnSpc>
              <a:spcBef>
                <a:spcPts val="1300"/>
              </a:spcBef>
              <a:spcAft>
                <a:spcPts val="0"/>
              </a:spcAft>
              <a:buClr>
                <a:srgbClr val="0070C0"/>
              </a:buClr>
              <a:buSzPts val="2400"/>
              <a:buChar char="○"/>
            </a:pPr>
            <a:r>
              <a:rPr lang="en-US" sz="2400">
                <a:solidFill>
                  <a:srgbClr val="0070C0"/>
                </a:solidFill>
              </a:rPr>
              <a:t>TCOC Medicare Readmissions Target &amp; All-Payer Readmissions</a:t>
            </a:r>
            <a:endParaRPr sz="2400">
              <a:solidFill>
                <a:srgbClr val="0070C0"/>
              </a:solidFill>
            </a:endParaRPr>
          </a:p>
          <a:p>
            <a:pPr marL="1219200" lvl="1" indent="-457200" algn="l" rtl="0">
              <a:lnSpc>
                <a:spcPct val="100000"/>
              </a:lnSpc>
              <a:spcBef>
                <a:spcPts val="1300"/>
              </a:spcBef>
              <a:spcAft>
                <a:spcPts val="0"/>
              </a:spcAft>
              <a:buClr>
                <a:srgbClr val="0070C0"/>
              </a:buClr>
              <a:buSzPts val="2400"/>
              <a:buChar char="○"/>
            </a:pPr>
            <a:r>
              <a:rPr lang="en-US" sz="2400">
                <a:solidFill>
                  <a:srgbClr val="0070C0"/>
                </a:solidFill>
              </a:rPr>
              <a:t>TCOC Complications Target  (Potentially Preventable Complications)</a:t>
            </a:r>
            <a:endParaRPr sz="2400">
              <a:solidFill>
                <a:srgbClr val="0070C0"/>
              </a:solidFill>
            </a:endParaRPr>
          </a:p>
          <a:p>
            <a:pPr marL="1219200" lvl="1" indent="-457200" algn="l" rtl="0">
              <a:lnSpc>
                <a:spcPct val="100000"/>
              </a:lnSpc>
              <a:spcBef>
                <a:spcPts val="1300"/>
              </a:spcBef>
              <a:spcAft>
                <a:spcPts val="0"/>
              </a:spcAft>
              <a:buClr>
                <a:srgbClr val="0070C0"/>
              </a:buClr>
              <a:buSzPts val="2400"/>
              <a:buChar char="○"/>
            </a:pPr>
            <a:r>
              <a:rPr lang="en-US" sz="2400">
                <a:solidFill>
                  <a:srgbClr val="0070C0"/>
                </a:solidFill>
              </a:rPr>
              <a:t>SIHIS Timely Follow Up after Acute Exacerbation of a Chronic Condition</a:t>
            </a:r>
            <a:endParaRPr sz="2400">
              <a:solidFill>
                <a:srgbClr val="0070C0"/>
              </a:solidFill>
            </a:endParaRPr>
          </a:p>
          <a:p>
            <a:pPr marL="1219200" lvl="1" indent="-457200" algn="l" rtl="0">
              <a:lnSpc>
                <a:spcPct val="100000"/>
              </a:lnSpc>
              <a:spcBef>
                <a:spcPts val="1300"/>
              </a:spcBef>
              <a:spcAft>
                <a:spcPts val="0"/>
              </a:spcAft>
              <a:buClr>
                <a:srgbClr val="0070C0"/>
              </a:buClr>
              <a:buSzPts val="2400"/>
              <a:buChar char="○"/>
            </a:pPr>
            <a:r>
              <a:rPr lang="en-US" sz="2400">
                <a:solidFill>
                  <a:srgbClr val="0070C0"/>
                </a:solidFill>
              </a:rPr>
              <a:t>SIHIS Avoidable Admissions</a:t>
            </a:r>
            <a:endParaRPr sz="2400">
              <a:solidFill>
                <a:srgbClr val="0070C0"/>
              </a:solidFill>
            </a:endParaRPr>
          </a:p>
          <a:p>
            <a:pPr marL="1219200" lvl="1" indent="-457200" algn="l" rtl="0">
              <a:lnSpc>
                <a:spcPct val="100000"/>
              </a:lnSpc>
              <a:spcBef>
                <a:spcPts val="1300"/>
              </a:spcBef>
              <a:spcAft>
                <a:spcPts val="0"/>
              </a:spcAft>
              <a:buClr>
                <a:srgbClr val="0070C0"/>
              </a:buClr>
              <a:buSzPts val="2400"/>
              <a:buChar char="○"/>
            </a:pPr>
            <a:r>
              <a:rPr lang="en-US" sz="2400">
                <a:solidFill>
                  <a:srgbClr val="0070C0"/>
                </a:solidFill>
              </a:rPr>
              <a:t>SIHIS Readmission Disparities</a:t>
            </a:r>
            <a:endParaRPr sz="2400">
              <a:solidFill>
                <a:srgbClr val="0070C0"/>
              </a:solidFill>
            </a:endParaRPr>
          </a:p>
          <a:p>
            <a:pPr marL="0" lvl="0" indent="0" algn="l" rtl="0">
              <a:lnSpc>
                <a:spcPct val="100000"/>
              </a:lnSpc>
              <a:spcBef>
                <a:spcPts val="1300"/>
              </a:spcBef>
              <a:spcAft>
                <a:spcPts val="0"/>
              </a:spcAft>
              <a:buSzPts val="2000"/>
              <a:buNone/>
            </a:pPr>
            <a:endParaRPr sz="2000">
              <a:solidFill>
                <a:srgbClr val="0070C0"/>
              </a:solidFill>
            </a:endParaRPr>
          </a:p>
          <a:p>
            <a:pPr marL="0" lvl="0" indent="0" algn="l" rtl="0">
              <a:lnSpc>
                <a:spcPct val="100000"/>
              </a:lnSpc>
              <a:spcBef>
                <a:spcPts val="1300"/>
              </a:spcBef>
              <a:spcAft>
                <a:spcPts val="1300"/>
              </a:spcAft>
              <a:buSzPts val="2000"/>
              <a:buNone/>
            </a:pPr>
            <a:endParaRPr sz="2300">
              <a:solidFill>
                <a:srgbClr val="0070C0"/>
              </a:solidFill>
            </a:endParaRPr>
          </a:p>
        </p:txBody>
      </p:sp>
      <p:sp>
        <p:nvSpPr>
          <p:cNvPr id="883" name="Google Shape;883;p19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6</a:t>
            </a:fld>
            <a:endParaRPr/>
          </a:p>
        </p:txBody>
      </p:sp>
      <p:sp>
        <p:nvSpPr>
          <p:cNvPr id="884" name="Google Shape;884;p199"/>
          <p:cNvSpPr txBox="1">
            <a:spLocks noGrp="1"/>
          </p:cNvSpPr>
          <p:nvPr>
            <p:ph type="title"/>
          </p:nvPr>
        </p:nvSpPr>
        <p:spPr>
          <a:xfrm>
            <a:off x="929527" y="347852"/>
            <a:ext cx="10515600" cy="101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3500"/>
              <a:t>CY 2024 Statewide Quality Performance</a:t>
            </a:r>
            <a:endParaRPr sz="3500">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253"/>
          <p:cNvSpPr txBox="1">
            <a:spLocks noGrp="1"/>
          </p:cNvSpPr>
          <p:nvPr>
            <p:ph type="body" idx="1"/>
          </p:nvPr>
        </p:nvSpPr>
        <p:spPr>
          <a:xfrm>
            <a:off x="285100" y="889050"/>
            <a:ext cx="6048900" cy="5884200"/>
          </a:xfrm>
          <a:prstGeom prst="rect">
            <a:avLst/>
          </a:prstGeom>
          <a:noFill/>
          <a:ln>
            <a:noFill/>
          </a:ln>
        </p:spPr>
        <p:txBody>
          <a:bodyPr spcFirstLastPara="1" wrap="square" lIns="91425" tIns="45700" rIns="91425" bIns="45700" anchor="t" anchorCtr="0">
            <a:normAutofit fontScale="70000" lnSpcReduction="20000"/>
          </a:bodyPr>
          <a:lstStyle/>
          <a:p>
            <a:pPr marL="457200" lvl="0" indent="-317500" algn="l" rtl="0">
              <a:lnSpc>
                <a:spcPct val="114000"/>
              </a:lnSpc>
              <a:spcBef>
                <a:spcPts val="1000"/>
              </a:spcBef>
              <a:spcAft>
                <a:spcPts val="0"/>
              </a:spcAft>
              <a:buClr>
                <a:schemeClr val="dk1"/>
              </a:buClr>
              <a:buSzPct val="83333"/>
              <a:buChar char="•"/>
            </a:pPr>
            <a:r>
              <a:rPr lang="en-US"/>
              <a:t>2024 results on ED1b were mixed</a:t>
            </a:r>
            <a:endParaRPr/>
          </a:p>
          <a:p>
            <a:pPr marL="914400" lvl="1" indent="-308610" algn="l" rtl="0">
              <a:lnSpc>
                <a:spcPct val="114000"/>
              </a:lnSpc>
              <a:spcBef>
                <a:spcPts val="1000"/>
              </a:spcBef>
              <a:spcAft>
                <a:spcPts val="0"/>
              </a:spcAft>
              <a:buClr>
                <a:schemeClr val="dk1"/>
              </a:buClr>
              <a:buSzPct val="100000"/>
              <a:buChar char="•"/>
            </a:pPr>
            <a:r>
              <a:rPr lang="en-US"/>
              <a:t>23 hospitals reduced the median ED LOS from CY23 - CY24 (range 0.3% to 19%), resulting in 106k fewer hours spent waiting in emergency rooms.</a:t>
            </a:r>
            <a:endParaRPr/>
          </a:p>
          <a:p>
            <a:pPr marL="914400" lvl="1" indent="-308610" algn="l" rtl="0">
              <a:lnSpc>
                <a:spcPct val="114000"/>
              </a:lnSpc>
              <a:spcBef>
                <a:spcPts val="1000"/>
              </a:spcBef>
              <a:spcAft>
                <a:spcPts val="0"/>
              </a:spcAft>
              <a:buSzPct val="100000"/>
              <a:buChar char="•"/>
            </a:pPr>
            <a:r>
              <a:rPr lang="en-US"/>
              <a:t>17 hospitals experienced increases in the median ED LOS (range from 0.4% to 14%), resulting in an additional 127k hours spent waiting in emergency rooms.</a:t>
            </a:r>
            <a:endParaRPr/>
          </a:p>
          <a:p>
            <a:pPr marL="914400" lvl="1" indent="-308610" algn="l" rtl="0">
              <a:lnSpc>
                <a:spcPct val="114000"/>
              </a:lnSpc>
              <a:spcBef>
                <a:spcPts val="1000"/>
              </a:spcBef>
              <a:spcAft>
                <a:spcPts val="0"/>
              </a:spcAft>
              <a:buSzPct val="100000"/>
              <a:buChar char="•"/>
            </a:pPr>
            <a:r>
              <a:rPr lang="en-US"/>
              <a:t>1 hospital saw no change and 1 hospital was excluded because it converted to a FMF.</a:t>
            </a:r>
            <a:endParaRPr/>
          </a:p>
          <a:p>
            <a:pPr marL="457200" lvl="0" indent="-317500" algn="l" rtl="0">
              <a:lnSpc>
                <a:spcPct val="114000"/>
              </a:lnSpc>
              <a:spcBef>
                <a:spcPts val="1000"/>
              </a:spcBef>
              <a:spcAft>
                <a:spcPts val="0"/>
              </a:spcAft>
              <a:buSzPct val="83333"/>
              <a:buChar char="•"/>
            </a:pPr>
            <a:r>
              <a:rPr lang="en-US"/>
              <a:t>Mixed results are likely due to performance improvements and influence of 2024 respiratory season.</a:t>
            </a:r>
            <a:endParaRPr/>
          </a:p>
          <a:p>
            <a:pPr marL="457200" lvl="0" indent="-317500" algn="l" rtl="0">
              <a:lnSpc>
                <a:spcPct val="114000"/>
              </a:lnSpc>
              <a:spcBef>
                <a:spcPts val="1000"/>
              </a:spcBef>
              <a:spcAft>
                <a:spcPts val="0"/>
              </a:spcAft>
              <a:buSzPct val="83333"/>
              <a:buChar char="•"/>
            </a:pPr>
            <a:r>
              <a:rPr lang="en-US"/>
              <a:t>If hospitals with performance that was more heavily influenced by case growth are removed  (n=9), the remaining hospitals (n=31) improved median wait times on average by 3%, resulting in 33k fewer hours spent waiting in emergency rooms </a:t>
            </a:r>
            <a:endParaRPr/>
          </a:p>
          <a:p>
            <a:pPr marL="914400" lvl="1" indent="-308610" algn="l" rtl="0">
              <a:lnSpc>
                <a:spcPct val="114000"/>
              </a:lnSpc>
              <a:spcBef>
                <a:spcPts val="1000"/>
              </a:spcBef>
              <a:spcAft>
                <a:spcPts val="0"/>
              </a:spcAft>
              <a:buSzPct val="100000"/>
              <a:buChar char="•"/>
            </a:pPr>
            <a:r>
              <a:rPr lang="en-US"/>
              <a:t>Excluded - Hospitals with worse performance and less than 3% growth in cases (n=7) AND </a:t>
            </a:r>
            <a:endParaRPr/>
          </a:p>
          <a:p>
            <a:pPr marL="914400" lvl="1" indent="-308610" algn="l" rtl="0">
              <a:lnSpc>
                <a:spcPct val="114000"/>
              </a:lnSpc>
              <a:spcBef>
                <a:spcPts val="1000"/>
              </a:spcBef>
              <a:spcAft>
                <a:spcPts val="0"/>
              </a:spcAft>
              <a:buSzPct val="100000"/>
              <a:buChar char="•"/>
            </a:pPr>
            <a:r>
              <a:rPr lang="en-US"/>
              <a:t>Excluded - Hospitals with better performance and less than a 3% decline in cases (n=2)</a:t>
            </a:r>
            <a:endParaRPr/>
          </a:p>
          <a:p>
            <a:pPr marL="457200" lvl="0" indent="-317500" algn="l" rtl="0">
              <a:lnSpc>
                <a:spcPct val="114000"/>
              </a:lnSpc>
              <a:spcBef>
                <a:spcPts val="1000"/>
              </a:spcBef>
              <a:spcAft>
                <a:spcPts val="0"/>
              </a:spcAft>
              <a:buSzPct val="83333"/>
              <a:buChar char="•"/>
            </a:pPr>
            <a:r>
              <a:rPr lang="en-US"/>
              <a:t>See next slide for hospital by hospital comparison</a:t>
            </a:r>
            <a:endParaRPr/>
          </a:p>
        </p:txBody>
      </p:sp>
      <p:sp>
        <p:nvSpPr>
          <p:cNvPr id="1294" name="Google Shape;1294;p25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60</a:t>
            </a:fld>
            <a:endParaRPr/>
          </a:p>
        </p:txBody>
      </p:sp>
      <p:sp>
        <p:nvSpPr>
          <p:cNvPr id="1295" name="Google Shape;1295;p25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2024 QBR Performance Summary</a:t>
            </a:r>
            <a:endParaRPr/>
          </a:p>
        </p:txBody>
      </p:sp>
      <p:pic>
        <p:nvPicPr>
          <p:cNvPr id="1296" name="Google Shape;1296;p253"/>
          <p:cNvPicPr preferRelativeResize="0"/>
          <p:nvPr/>
        </p:nvPicPr>
        <p:blipFill>
          <a:blip r:embed="rId3">
            <a:alphaModFix/>
          </a:blip>
          <a:stretch>
            <a:fillRect/>
          </a:stretch>
        </p:blipFill>
        <p:spPr>
          <a:xfrm>
            <a:off x="6278450" y="1530400"/>
            <a:ext cx="5670624" cy="348961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254"/>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61</a:t>
            </a:fld>
            <a:endParaRPr/>
          </a:p>
        </p:txBody>
      </p:sp>
      <p:pic>
        <p:nvPicPr>
          <p:cNvPr id="1302" name="Google Shape;1302;p254"/>
          <p:cNvPicPr preferRelativeResize="0"/>
          <p:nvPr/>
        </p:nvPicPr>
        <p:blipFill>
          <a:blip r:embed="rId3">
            <a:alphaModFix/>
          </a:blip>
          <a:stretch>
            <a:fillRect/>
          </a:stretch>
        </p:blipFill>
        <p:spPr>
          <a:xfrm>
            <a:off x="4134975" y="46500"/>
            <a:ext cx="7796300" cy="6811501"/>
          </a:xfrm>
          <a:prstGeom prst="rect">
            <a:avLst/>
          </a:prstGeom>
          <a:noFill/>
          <a:ln>
            <a:noFill/>
          </a:ln>
        </p:spPr>
      </p:pic>
      <p:sp>
        <p:nvSpPr>
          <p:cNvPr id="1303" name="Google Shape;1303;p254"/>
          <p:cNvSpPr txBox="1">
            <a:spLocks noGrp="1"/>
          </p:cNvSpPr>
          <p:nvPr>
            <p:ph type="body" idx="1"/>
          </p:nvPr>
        </p:nvSpPr>
        <p:spPr>
          <a:xfrm>
            <a:off x="231900" y="1048350"/>
            <a:ext cx="3769800" cy="4422900"/>
          </a:xfrm>
          <a:prstGeom prst="rect">
            <a:avLst/>
          </a:prstGeom>
          <a:noFill/>
          <a:ln>
            <a:noFill/>
          </a:ln>
        </p:spPr>
        <p:txBody>
          <a:bodyPr spcFirstLastPara="1" wrap="square" lIns="91425" tIns="45700" rIns="91425" bIns="45700" anchor="t" anchorCtr="0">
            <a:normAutofit/>
          </a:bodyPr>
          <a:lstStyle/>
          <a:p>
            <a:pPr marL="0" lvl="0" indent="0" algn="l" rtl="0">
              <a:lnSpc>
                <a:spcPct val="104000"/>
              </a:lnSpc>
              <a:spcBef>
                <a:spcPts val="1000"/>
              </a:spcBef>
              <a:spcAft>
                <a:spcPts val="0"/>
              </a:spcAft>
              <a:buNone/>
            </a:pPr>
            <a:r>
              <a:rPr lang="en-US" sz="2000"/>
              <a:t>Arrayed by hospital ID Lists</a:t>
            </a:r>
            <a:endParaRPr sz="2000"/>
          </a:p>
          <a:p>
            <a:pPr marL="571500" lvl="1" indent="-355600" algn="l" rtl="0">
              <a:lnSpc>
                <a:spcPct val="104000"/>
              </a:lnSpc>
              <a:spcBef>
                <a:spcPts val="1000"/>
              </a:spcBef>
              <a:spcAft>
                <a:spcPts val="0"/>
              </a:spcAft>
              <a:buSzPts val="2000"/>
              <a:buChar char="•"/>
            </a:pPr>
            <a:r>
              <a:rPr lang="en-US" sz="2000"/>
              <a:t>Number of cases</a:t>
            </a:r>
            <a:endParaRPr sz="2000"/>
          </a:p>
          <a:p>
            <a:pPr marL="571500" lvl="1" indent="-355600" algn="l" rtl="0">
              <a:lnSpc>
                <a:spcPct val="104000"/>
              </a:lnSpc>
              <a:spcBef>
                <a:spcPts val="1000"/>
              </a:spcBef>
              <a:spcAft>
                <a:spcPts val="0"/>
              </a:spcAft>
              <a:buSzPts val="2000"/>
              <a:buChar char="•"/>
            </a:pPr>
            <a:r>
              <a:rPr lang="en-US" sz="2000"/>
              <a:t>Median ED LOS</a:t>
            </a:r>
            <a:endParaRPr sz="2000"/>
          </a:p>
          <a:p>
            <a:pPr marL="571500" lvl="1" indent="-355600" algn="l" rtl="0">
              <a:lnSpc>
                <a:spcPct val="104000"/>
              </a:lnSpc>
              <a:spcBef>
                <a:spcPts val="1000"/>
              </a:spcBef>
              <a:spcAft>
                <a:spcPts val="0"/>
              </a:spcAft>
              <a:buSzPts val="2000"/>
              <a:buChar char="•"/>
            </a:pPr>
            <a:r>
              <a:rPr lang="en-US" sz="2000"/>
              <a:t>Average ED LOS </a:t>
            </a:r>
            <a:endParaRPr sz="2000"/>
          </a:p>
          <a:p>
            <a:pPr marL="571500" lvl="1" indent="-355600" algn="l" rtl="0">
              <a:lnSpc>
                <a:spcPct val="104000"/>
              </a:lnSpc>
              <a:spcBef>
                <a:spcPts val="1000"/>
              </a:spcBef>
              <a:spcAft>
                <a:spcPts val="0"/>
              </a:spcAft>
              <a:buSzPts val="2000"/>
              <a:buChar char="•"/>
            </a:pPr>
            <a:r>
              <a:rPr lang="en-US" sz="2000"/>
              <a:t>% change in Median ED LOS</a:t>
            </a:r>
            <a:endParaRPr sz="2000"/>
          </a:p>
          <a:p>
            <a:pPr marL="571500" lvl="1" indent="-355600" algn="l" rtl="0">
              <a:lnSpc>
                <a:spcPct val="104000"/>
              </a:lnSpc>
              <a:spcBef>
                <a:spcPts val="1000"/>
              </a:spcBef>
              <a:spcAft>
                <a:spcPts val="0"/>
              </a:spcAft>
              <a:buSzPts val="2000"/>
              <a:buChar char="•"/>
            </a:pPr>
            <a:r>
              <a:rPr lang="en-US" sz="2000"/>
              <a:t>Change in Minutes Waiting = Change in Average ED LOS X 2024 cases</a:t>
            </a:r>
            <a:endParaRPr sz="2000"/>
          </a:p>
        </p:txBody>
      </p:sp>
      <p:sp>
        <p:nvSpPr>
          <p:cNvPr id="1304" name="Google Shape;1304;p254"/>
          <p:cNvSpPr txBox="1">
            <a:spLocks noGrp="1"/>
          </p:cNvSpPr>
          <p:nvPr>
            <p:ph type="title"/>
          </p:nvPr>
        </p:nvSpPr>
        <p:spPr>
          <a:xfrm>
            <a:off x="993400" y="321825"/>
            <a:ext cx="3342000" cy="982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By Hospital</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255"/>
          <p:cNvSpPr txBox="1">
            <a:spLocks noGrp="1"/>
          </p:cNvSpPr>
          <p:nvPr>
            <p:ph type="title"/>
          </p:nvPr>
        </p:nvSpPr>
        <p:spPr>
          <a:xfrm>
            <a:off x="972127" y="347852"/>
            <a:ext cx="10515600" cy="84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Current Exclusions for ED LOS Measure</a:t>
            </a:r>
            <a:endParaRPr/>
          </a:p>
        </p:txBody>
      </p:sp>
      <p:sp>
        <p:nvSpPr>
          <p:cNvPr id="1311" name="Google Shape;1311;p255"/>
          <p:cNvSpPr txBox="1">
            <a:spLocks noGrp="1"/>
          </p:cNvSpPr>
          <p:nvPr>
            <p:ph type="sldNum" idx="12"/>
          </p:nvPr>
        </p:nvSpPr>
        <p:spPr>
          <a:xfrm>
            <a:off x="11512550" y="6213474"/>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62</a:t>
            </a:fld>
            <a:endParaRPr/>
          </a:p>
        </p:txBody>
      </p:sp>
      <p:sp>
        <p:nvSpPr>
          <p:cNvPr id="1312" name="Google Shape;1312;p255"/>
          <p:cNvSpPr>
            <a:spLocks noGrp="1"/>
          </p:cNvSpPr>
          <p:nvPr>
            <p:ph type="pic" idx="2"/>
          </p:nvPr>
        </p:nvSpPr>
        <p:spPr>
          <a:xfrm>
            <a:off x="799875" y="902850"/>
            <a:ext cx="10700700" cy="5675700"/>
          </a:xfrm>
          <a:prstGeom prst="rect">
            <a:avLst/>
          </a:prstGeom>
        </p:spPr>
        <p:txBody>
          <a:bodyPr spcFirstLastPara="1" wrap="square" lIns="91425" tIns="45700" rIns="91425" bIns="45700" anchor="t" anchorCtr="0">
            <a:noAutofit/>
          </a:bodyPr>
          <a:lstStyle/>
          <a:p>
            <a:pPr marL="457200" lvl="0" indent="-342900" algn="l" rtl="0">
              <a:spcBef>
                <a:spcPts val="1100"/>
              </a:spcBef>
              <a:spcAft>
                <a:spcPts val="0"/>
              </a:spcAft>
              <a:buClr>
                <a:srgbClr val="004A96"/>
              </a:buClr>
              <a:buSzPts val="1800"/>
              <a:buChar char="•"/>
            </a:pPr>
            <a:r>
              <a:rPr lang="en-US" sz="1800" b="1">
                <a:solidFill>
                  <a:srgbClr val="004A96"/>
                </a:solidFill>
              </a:rPr>
              <a:t>Current exclusions were sent to hospitals for review on 4/25 along with a request for any additional proposed exclusions.</a:t>
            </a:r>
            <a:endParaRPr sz="1800" b="1">
              <a:solidFill>
                <a:srgbClr val="004A96"/>
              </a:solidFill>
            </a:endParaRPr>
          </a:p>
          <a:p>
            <a:pPr marL="457200" lvl="0" indent="0" algn="l" rtl="0">
              <a:spcBef>
                <a:spcPts val="1100"/>
              </a:spcBef>
              <a:spcAft>
                <a:spcPts val="0"/>
              </a:spcAft>
              <a:buNone/>
            </a:pPr>
            <a:endParaRPr sz="200" b="1">
              <a:solidFill>
                <a:srgbClr val="004A96"/>
              </a:solidFill>
            </a:endParaRPr>
          </a:p>
          <a:p>
            <a:pPr marL="457200" lvl="0" indent="-342900" algn="l" rtl="0">
              <a:lnSpc>
                <a:spcPct val="100000"/>
              </a:lnSpc>
              <a:spcBef>
                <a:spcPts val="1100"/>
              </a:spcBef>
              <a:spcAft>
                <a:spcPts val="0"/>
              </a:spcAft>
              <a:buClr>
                <a:srgbClr val="004A96"/>
              </a:buClr>
              <a:buSzPts val="1800"/>
              <a:buChar char="•"/>
            </a:pPr>
            <a:r>
              <a:rPr lang="en-US" sz="1800" b="1">
                <a:solidFill>
                  <a:srgbClr val="004A96"/>
                </a:solidFill>
              </a:rPr>
              <a:t>Current Exclusions:</a:t>
            </a:r>
            <a:endParaRPr sz="1800" b="1">
              <a:solidFill>
                <a:srgbClr val="004A96"/>
              </a:solidFill>
            </a:endParaRPr>
          </a:p>
          <a:p>
            <a:pPr marL="914400" lvl="1" indent="-323850" algn="l" rtl="0">
              <a:lnSpc>
                <a:spcPct val="100000"/>
              </a:lnSpc>
              <a:spcBef>
                <a:spcPts val="0"/>
              </a:spcBef>
              <a:spcAft>
                <a:spcPts val="0"/>
              </a:spcAft>
              <a:buSzPts val="1500"/>
              <a:buChar char="•"/>
            </a:pPr>
            <a:r>
              <a:rPr lang="en-US" sz="1500"/>
              <a:t>Exclude pediatric cases</a:t>
            </a:r>
            <a:endParaRPr sz="1500"/>
          </a:p>
          <a:p>
            <a:pPr marL="1371600" lvl="2" indent="-323850" algn="l" rtl="0">
              <a:lnSpc>
                <a:spcPct val="100000"/>
              </a:lnSpc>
              <a:spcBef>
                <a:spcPts val="0"/>
              </a:spcBef>
              <a:spcAft>
                <a:spcPts val="0"/>
              </a:spcAft>
              <a:buSzPts val="1500"/>
              <a:buChar char="•"/>
            </a:pPr>
            <a:r>
              <a:rPr lang="en-US" sz="1500"/>
              <a:t>Remove discharges age &lt;18 </a:t>
            </a:r>
            <a:endParaRPr sz="1500"/>
          </a:p>
          <a:p>
            <a:pPr marL="914400" lvl="1" indent="-323850" algn="l" rtl="0">
              <a:lnSpc>
                <a:spcPct val="100000"/>
              </a:lnSpc>
              <a:spcBef>
                <a:spcPts val="0"/>
              </a:spcBef>
              <a:spcAft>
                <a:spcPts val="0"/>
              </a:spcAft>
              <a:buSzPts val="1500"/>
              <a:buChar char="•"/>
            </a:pPr>
            <a:r>
              <a:rPr lang="en-US" sz="1500"/>
              <a:t>Exclude/do not merge in discharges from Shock Trauma (Hospid: 218992) to UMMS as is done for some quality measures.</a:t>
            </a:r>
            <a:endParaRPr sz="1500"/>
          </a:p>
          <a:p>
            <a:pPr marL="914400" lvl="1" indent="-323850" algn="l" rtl="0">
              <a:lnSpc>
                <a:spcPct val="100000"/>
              </a:lnSpc>
              <a:spcBef>
                <a:spcPts val="0"/>
              </a:spcBef>
              <a:spcAft>
                <a:spcPts val="0"/>
              </a:spcAft>
              <a:buSzPts val="1500"/>
              <a:buChar char="•"/>
            </a:pPr>
            <a:r>
              <a:rPr lang="en-US" sz="1500"/>
              <a:t>Exclude psychiatric discharges for QBR payment measure using The Joint Commission list of primary diagnoses and APR-DRGs:</a:t>
            </a:r>
            <a:endParaRPr sz="1500"/>
          </a:p>
          <a:p>
            <a:pPr marL="1371600" lvl="2" indent="-323850" algn="l" rtl="0">
              <a:lnSpc>
                <a:spcPct val="100000"/>
              </a:lnSpc>
              <a:spcBef>
                <a:spcPts val="0"/>
              </a:spcBef>
              <a:spcAft>
                <a:spcPts val="0"/>
              </a:spcAft>
              <a:buSzPts val="1500"/>
              <a:buChar char="•"/>
            </a:pPr>
            <a:r>
              <a:rPr lang="en-US" sz="1500"/>
              <a:t>Primary diagnosis codes from TJC were used for the applicable calendar year.  These are the specific tables:</a:t>
            </a:r>
            <a:endParaRPr sz="1500"/>
          </a:p>
          <a:p>
            <a:pPr marL="1828800" lvl="3" indent="-323850" algn="l" rtl="0">
              <a:lnSpc>
                <a:spcPct val="100000"/>
              </a:lnSpc>
              <a:spcBef>
                <a:spcPts val="0"/>
              </a:spcBef>
              <a:spcAft>
                <a:spcPts val="0"/>
              </a:spcAft>
              <a:buSzPts val="1500"/>
              <a:buChar char="•"/>
            </a:pPr>
            <a:r>
              <a:rPr lang="en-US" sz="1500"/>
              <a:t>Table Number 10.01: Mental Disorders-HBIPS/ED</a:t>
            </a:r>
            <a:endParaRPr sz="1500"/>
          </a:p>
          <a:p>
            <a:pPr marL="1828800" lvl="3" indent="-323850" algn="l" rtl="0">
              <a:lnSpc>
                <a:spcPct val="100000"/>
              </a:lnSpc>
              <a:spcBef>
                <a:spcPts val="0"/>
              </a:spcBef>
              <a:spcAft>
                <a:spcPts val="0"/>
              </a:spcAft>
              <a:buSzPts val="1500"/>
              <a:buChar char="•"/>
            </a:pPr>
            <a:r>
              <a:rPr lang="en-US" sz="1500"/>
              <a:t>Table Number 10.02: Mental Disorders-ED</a:t>
            </a:r>
            <a:endParaRPr sz="1500"/>
          </a:p>
          <a:p>
            <a:pPr marL="1371600" lvl="2" indent="-323850" algn="l" rtl="0">
              <a:lnSpc>
                <a:spcPct val="100000"/>
              </a:lnSpc>
              <a:spcBef>
                <a:spcPts val="0"/>
              </a:spcBef>
              <a:spcAft>
                <a:spcPts val="0"/>
              </a:spcAft>
              <a:buSzPts val="1500"/>
              <a:buChar char="•"/>
            </a:pPr>
            <a:r>
              <a:rPr lang="en-US" sz="1500"/>
              <a:t>Discharges with a psychiatric or substance abuse related APR-DRG </a:t>
            </a:r>
            <a:endParaRPr sz="1500"/>
          </a:p>
          <a:p>
            <a:pPr marL="1828800" lvl="3" indent="-323850" algn="l" rtl="0">
              <a:lnSpc>
                <a:spcPct val="100000"/>
              </a:lnSpc>
              <a:spcBef>
                <a:spcPts val="0"/>
              </a:spcBef>
              <a:spcAft>
                <a:spcPts val="0"/>
              </a:spcAft>
              <a:buSzPts val="1500"/>
              <a:buChar char="•"/>
            </a:pPr>
            <a:r>
              <a:rPr lang="en-US" sz="1500"/>
              <a:t>APR-DRGs 740, 750, 751, 752, 753, 754, 755, 756, 757, 758, 759, 760, 770, 772, 773, 774, 775, 776  </a:t>
            </a:r>
            <a:endParaRPr sz="1500"/>
          </a:p>
          <a:p>
            <a:pPr marL="914400" lvl="1" indent="-323850" algn="l" rtl="0">
              <a:lnSpc>
                <a:spcPct val="100000"/>
              </a:lnSpc>
              <a:spcBef>
                <a:spcPts val="0"/>
              </a:spcBef>
              <a:spcAft>
                <a:spcPts val="0"/>
              </a:spcAft>
              <a:buSzPts val="1500"/>
              <a:buChar char="•"/>
            </a:pPr>
            <a:r>
              <a:rPr lang="en-US" sz="1500"/>
              <a:t>Exclude discharges related to deliveries</a:t>
            </a:r>
            <a:endParaRPr sz="1500"/>
          </a:p>
          <a:p>
            <a:pPr marL="914400" lvl="1" indent="-323850" algn="l" rtl="0">
              <a:lnSpc>
                <a:spcPct val="100000"/>
              </a:lnSpc>
              <a:spcBef>
                <a:spcPts val="0"/>
              </a:spcBef>
              <a:spcAft>
                <a:spcPts val="0"/>
              </a:spcAft>
              <a:buSzPts val="1500"/>
              <a:buChar char="•"/>
            </a:pPr>
            <a:r>
              <a:rPr lang="en-US" sz="1500"/>
              <a:t>Discharges with a maternal delivery related APR-DRG (Note: not all obstetrical patients are excluded)</a:t>
            </a:r>
            <a:endParaRPr sz="1500"/>
          </a:p>
          <a:p>
            <a:pPr marL="1828800" lvl="3" indent="-323850" algn="l" rtl="0">
              <a:lnSpc>
                <a:spcPct val="100000"/>
              </a:lnSpc>
              <a:spcBef>
                <a:spcPts val="0"/>
              </a:spcBef>
              <a:spcAft>
                <a:spcPts val="0"/>
              </a:spcAft>
              <a:buSzPts val="1500"/>
              <a:buChar char="•"/>
            </a:pPr>
            <a:r>
              <a:rPr lang="en-US" sz="1500"/>
              <a:t>APR-DRGs 539, 540, 541, 542, 543, 547, 548, 560, 561, 564, 566 </a:t>
            </a:r>
            <a:endParaRPr sz="1500"/>
          </a:p>
          <a:p>
            <a:pPr marL="914400" lvl="1" indent="-323850" algn="l" rtl="0">
              <a:lnSpc>
                <a:spcPct val="100000"/>
              </a:lnSpc>
              <a:spcBef>
                <a:spcPts val="0"/>
              </a:spcBef>
              <a:spcAft>
                <a:spcPts val="0"/>
              </a:spcAft>
              <a:buSzPts val="1500"/>
              <a:buChar char="•"/>
            </a:pPr>
            <a:r>
              <a:rPr lang="en-US" sz="1500"/>
              <a:t>Exclude rehabilitation discharges</a:t>
            </a:r>
            <a:endParaRPr sz="1500"/>
          </a:p>
          <a:p>
            <a:pPr marL="1371600" lvl="2" indent="-323850" algn="l" rtl="0">
              <a:lnSpc>
                <a:spcPct val="100000"/>
              </a:lnSpc>
              <a:spcBef>
                <a:spcPts val="0"/>
              </a:spcBef>
              <a:spcAft>
                <a:spcPts val="0"/>
              </a:spcAft>
              <a:buSzPts val="1500"/>
              <a:buChar char="•"/>
            </a:pPr>
            <a:r>
              <a:rPr lang="en-US" sz="1500"/>
              <a:t>dailyser=’08’</a:t>
            </a:r>
            <a:endParaRPr sz="1500"/>
          </a:p>
          <a:p>
            <a:pPr marL="914400" lvl="1" indent="-323850" algn="l" rtl="0">
              <a:lnSpc>
                <a:spcPct val="100000"/>
              </a:lnSpc>
              <a:spcBef>
                <a:spcPts val="0"/>
              </a:spcBef>
              <a:spcAft>
                <a:spcPts val="0"/>
              </a:spcAft>
              <a:buSzPts val="1500"/>
              <a:buChar char="•"/>
            </a:pPr>
            <a:r>
              <a:rPr lang="en-US" sz="1500"/>
              <a:t>Exclude Chronic discharges</a:t>
            </a:r>
            <a:endParaRPr sz="1500"/>
          </a:p>
          <a:p>
            <a:pPr marL="1371600" lvl="2" indent="-323850" algn="l" rtl="0">
              <a:lnSpc>
                <a:spcPct val="100000"/>
              </a:lnSpc>
              <a:spcBef>
                <a:spcPts val="0"/>
              </a:spcBef>
              <a:spcAft>
                <a:spcPts val="0"/>
              </a:spcAft>
              <a:buSzPts val="1500"/>
              <a:buChar char="•"/>
            </a:pPr>
            <a:r>
              <a:rPr lang="en-US" sz="1500"/>
              <a:t>Major service line = CHRONIC</a:t>
            </a:r>
            <a:endParaRPr sz="1500"/>
          </a:p>
          <a:p>
            <a:pPr marL="914400" lvl="0" indent="0" algn="l" rtl="0">
              <a:lnSpc>
                <a:spcPct val="150000"/>
              </a:lnSpc>
              <a:spcBef>
                <a:spcPts val="1200"/>
              </a:spcBef>
              <a:spcAft>
                <a:spcPts val="0"/>
              </a:spcAft>
              <a:buNone/>
            </a:pPr>
            <a:endParaRPr sz="1100">
              <a:solidFill>
                <a:srgbClr val="000000"/>
              </a:solidFill>
            </a:endParaRPr>
          </a:p>
          <a:p>
            <a:pPr marL="914400" lvl="0" indent="0" algn="l" rtl="0">
              <a:spcBef>
                <a:spcPts val="1200"/>
              </a:spcBef>
              <a:spcAft>
                <a:spcPts val="0"/>
              </a:spcAft>
              <a:buNone/>
            </a:pPr>
            <a:endParaRPr sz="20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256"/>
          <p:cNvSpPr txBox="1">
            <a:spLocks noGrp="1"/>
          </p:cNvSpPr>
          <p:nvPr>
            <p:ph type="title"/>
          </p:nvPr>
        </p:nvSpPr>
        <p:spPr>
          <a:xfrm>
            <a:off x="972127" y="347852"/>
            <a:ext cx="10515600" cy="84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Additional Exclusions Proposed By Hospitals </a:t>
            </a:r>
            <a:endParaRPr/>
          </a:p>
        </p:txBody>
      </p:sp>
      <p:sp>
        <p:nvSpPr>
          <p:cNvPr id="1319" name="Google Shape;1319;p256"/>
          <p:cNvSpPr txBox="1">
            <a:spLocks noGrp="1"/>
          </p:cNvSpPr>
          <p:nvPr>
            <p:ph type="sldNum" idx="12"/>
          </p:nvPr>
        </p:nvSpPr>
        <p:spPr>
          <a:xfrm>
            <a:off x="11512550" y="6213474"/>
            <a:ext cx="578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63</a:t>
            </a:fld>
            <a:endParaRPr/>
          </a:p>
        </p:txBody>
      </p:sp>
      <p:sp>
        <p:nvSpPr>
          <p:cNvPr id="1320" name="Google Shape;1320;p256"/>
          <p:cNvSpPr>
            <a:spLocks noGrp="1"/>
          </p:cNvSpPr>
          <p:nvPr>
            <p:ph type="pic" idx="2"/>
          </p:nvPr>
        </p:nvSpPr>
        <p:spPr>
          <a:xfrm>
            <a:off x="565575" y="1041250"/>
            <a:ext cx="11153100" cy="5381100"/>
          </a:xfrm>
          <a:prstGeom prst="rect">
            <a:avLst/>
          </a:prstGeom>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Char char="•"/>
            </a:pPr>
            <a:r>
              <a:rPr lang="en-US" sz="2200" b="1">
                <a:highlight>
                  <a:srgbClr val="FFFFFF"/>
                </a:highlight>
              </a:rPr>
              <a:t>Trauma and Burn cases in line with exclusion of shock trauma patients</a:t>
            </a:r>
            <a:endParaRPr sz="2200" b="1">
              <a:highlight>
                <a:srgbClr val="FFFFFF"/>
              </a:highlight>
            </a:endParaRPr>
          </a:p>
          <a:p>
            <a:pPr marL="457200" lvl="0" indent="0" algn="l" rtl="0">
              <a:lnSpc>
                <a:spcPct val="100000"/>
              </a:lnSpc>
              <a:spcBef>
                <a:spcPts val="0"/>
              </a:spcBef>
              <a:spcAft>
                <a:spcPts val="0"/>
              </a:spcAft>
              <a:buNone/>
            </a:pPr>
            <a:endParaRPr sz="2200" b="1">
              <a:highlight>
                <a:srgbClr val="FFFFFF"/>
              </a:highlight>
            </a:endParaRPr>
          </a:p>
          <a:p>
            <a:pPr marL="457200" lvl="0" indent="-368300" algn="l" rtl="0">
              <a:lnSpc>
                <a:spcPct val="100000"/>
              </a:lnSpc>
              <a:spcBef>
                <a:spcPts val="0"/>
              </a:spcBef>
              <a:spcAft>
                <a:spcPts val="0"/>
              </a:spcAft>
              <a:buSzPts val="2200"/>
              <a:buChar char="•"/>
            </a:pPr>
            <a:r>
              <a:rPr lang="en-US" sz="2200" b="1">
                <a:highlight>
                  <a:srgbClr val="FFFFFF"/>
                </a:highlight>
              </a:rPr>
              <a:t>Homeless patients as defined by zipcode=88888</a:t>
            </a:r>
            <a:endParaRPr sz="2200" b="1">
              <a:highlight>
                <a:srgbClr val="FFFFFF"/>
              </a:highlight>
            </a:endParaRPr>
          </a:p>
          <a:p>
            <a:pPr marL="1371600" lvl="1" indent="-400050" algn="l" rtl="0">
              <a:lnSpc>
                <a:spcPct val="100000"/>
              </a:lnSpc>
              <a:spcBef>
                <a:spcPts val="0"/>
              </a:spcBef>
              <a:spcAft>
                <a:spcPts val="0"/>
              </a:spcAft>
              <a:buSzPts val="2700"/>
              <a:buChar char="•"/>
            </a:pPr>
            <a:r>
              <a:rPr lang="en-US" sz="1500">
                <a:highlight>
                  <a:srgbClr val="FFFFFF"/>
                </a:highlight>
                <a:latin typeface="Helvetica Neue"/>
                <a:ea typeface="Helvetica Neue"/>
                <a:cs typeface="Helvetica Neue"/>
                <a:sym typeface="Helvetica Neue"/>
              </a:rPr>
              <a:t>Rationale:  placement issues or housing limitations can cause course of action we have limited control.</a:t>
            </a:r>
            <a:endParaRPr sz="1500">
              <a:highlight>
                <a:srgbClr val="FFFFFF"/>
              </a:highlight>
              <a:latin typeface="Helvetica Neue"/>
              <a:ea typeface="Helvetica Neue"/>
              <a:cs typeface="Helvetica Neue"/>
              <a:sym typeface="Helvetica Neue"/>
            </a:endParaRPr>
          </a:p>
          <a:p>
            <a:pPr marL="1371600" lvl="1" indent="-400050" algn="l" rtl="0">
              <a:lnSpc>
                <a:spcPct val="100000"/>
              </a:lnSpc>
              <a:spcBef>
                <a:spcPts val="0"/>
              </a:spcBef>
              <a:spcAft>
                <a:spcPts val="0"/>
              </a:spcAft>
              <a:buSzPts val="2700"/>
              <a:buChar char="•"/>
            </a:pPr>
            <a:r>
              <a:rPr lang="en-US" sz="1500">
                <a:highlight>
                  <a:srgbClr val="FFFFFF"/>
                </a:highlight>
                <a:latin typeface="Helvetica Neue"/>
                <a:ea typeface="Helvetica Neue"/>
                <a:cs typeface="Helvetica Neue"/>
                <a:sym typeface="Helvetica Neue"/>
              </a:rPr>
              <a:t>From an equity standpoint, recommend tracking these cases and including needs in the ED recommendations to the state; proposal is to exclude these cases from the P4P program.</a:t>
            </a:r>
            <a:endParaRPr sz="1500">
              <a:highlight>
                <a:srgbClr val="FFFFFF"/>
              </a:highlight>
              <a:latin typeface="Helvetica Neue"/>
              <a:ea typeface="Helvetica Neue"/>
              <a:cs typeface="Helvetica Neue"/>
              <a:sym typeface="Helvetica Neue"/>
            </a:endParaRPr>
          </a:p>
          <a:p>
            <a:pPr marL="1371600" lvl="0" indent="0" algn="l" rtl="0">
              <a:lnSpc>
                <a:spcPct val="100000"/>
              </a:lnSpc>
              <a:spcBef>
                <a:spcPts val="0"/>
              </a:spcBef>
              <a:spcAft>
                <a:spcPts val="0"/>
              </a:spcAft>
              <a:buNone/>
            </a:pPr>
            <a:endParaRPr sz="1500">
              <a:highlight>
                <a:srgbClr val="FFFFFF"/>
              </a:highlight>
              <a:latin typeface="Helvetica Neue"/>
              <a:ea typeface="Helvetica Neue"/>
              <a:cs typeface="Helvetica Neue"/>
              <a:sym typeface="Helvetica Neue"/>
            </a:endParaRPr>
          </a:p>
          <a:p>
            <a:pPr marL="457200" lvl="0" indent="-368300" algn="l" rtl="0">
              <a:lnSpc>
                <a:spcPct val="100000"/>
              </a:lnSpc>
              <a:spcBef>
                <a:spcPts val="0"/>
              </a:spcBef>
              <a:spcAft>
                <a:spcPts val="0"/>
              </a:spcAft>
              <a:buSzPts val="2200"/>
              <a:buChar char="•"/>
            </a:pPr>
            <a:r>
              <a:rPr lang="en-US" sz="2200" b="1">
                <a:highlight>
                  <a:srgbClr val="FFFFFF"/>
                </a:highlight>
              </a:rPr>
              <a:t>Secondary diagnosis of psychiatric diagnosis using the same list of Joint Commission diagnoses included for the primary exclusion criteria</a:t>
            </a:r>
            <a:endParaRPr sz="2200" b="1">
              <a:highlight>
                <a:srgbClr val="FFFFFF"/>
              </a:highlight>
            </a:endParaRPr>
          </a:p>
          <a:p>
            <a:pPr marL="1371600" lvl="1" indent="-323850" algn="l" rtl="0">
              <a:lnSpc>
                <a:spcPct val="100000"/>
              </a:lnSpc>
              <a:spcBef>
                <a:spcPts val="0"/>
              </a:spcBef>
              <a:spcAft>
                <a:spcPts val="0"/>
              </a:spcAft>
              <a:buSzPts val="1500"/>
              <a:buFont typeface="Helvetica Neue"/>
              <a:buChar char="•"/>
            </a:pPr>
            <a:r>
              <a:rPr lang="en-US" sz="1500">
                <a:highlight>
                  <a:schemeClr val="lt1"/>
                </a:highlight>
                <a:latin typeface="Helvetica Neue"/>
                <a:ea typeface="Helvetica Neue"/>
                <a:cs typeface="Helvetica Neue"/>
                <a:sym typeface="Helvetica Neue"/>
              </a:rPr>
              <a:t>Longer ED LOS cases may require treatment for psychiatric reasons but were hospitalized for medical reasons.</a:t>
            </a:r>
            <a:endParaRPr sz="1500">
              <a:highlight>
                <a:schemeClr val="lt1"/>
              </a:highlight>
              <a:latin typeface="Helvetica Neue"/>
              <a:ea typeface="Helvetica Neue"/>
              <a:cs typeface="Helvetica Neue"/>
              <a:sym typeface="Helvetica Neue"/>
            </a:endParaRPr>
          </a:p>
          <a:p>
            <a:pPr marL="1371600" lvl="1" indent="-323850" algn="l" rtl="0">
              <a:lnSpc>
                <a:spcPct val="100000"/>
              </a:lnSpc>
              <a:spcBef>
                <a:spcPts val="0"/>
              </a:spcBef>
              <a:spcAft>
                <a:spcPts val="0"/>
              </a:spcAft>
              <a:buSzPts val="1500"/>
              <a:buFont typeface="Helvetica Neue"/>
              <a:buChar char="•"/>
            </a:pPr>
            <a:r>
              <a:rPr lang="en-US" sz="1500">
                <a:highlight>
                  <a:schemeClr val="lt1"/>
                </a:highlight>
                <a:latin typeface="Helvetica Neue"/>
                <a:ea typeface="Helvetica Neue"/>
                <a:cs typeface="Helvetica Neue"/>
                <a:sym typeface="Helvetica Neue"/>
              </a:rPr>
              <a:t>HSCRC has requested case examples as well as a refined list of specific codes</a:t>
            </a:r>
            <a:endParaRPr sz="1500">
              <a:highlight>
                <a:schemeClr val="lt1"/>
              </a:highlight>
              <a:latin typeface="Helvetica Neue"/>
              <a:ea typeface="Helvetica Neue"/>
              <a:cs typeface="Helvetica Neue"/>
              <a:sym typeface="Helvetica Neue"/>
            </a:endParaRPr>
          </a:p>
          <a:p>
            <a:pPr marL="1371600" lvl="0" indent="0" algn="l" rtl="0">
              <a:lnSpc>
                <a:spcPct val="100000"/>
              </a:lnSpc>
              <a:spcBef>
                <a:spcPts val="0"/>
              </a:spcBef>
              <a:spcAft>
                <a:spcPts val="0"/>
              </a:spcAft>
              <a:buNone/>
            </a:pPr>
            <a:endParaRPr sz="1500">
              <a:highlight>
                <a:schemeClr val="lt1"/>
              </a:highlight>
              <a:latin typeface="Helvetica Neue"/>
              <a:ea typeface="Helvetica Neue"/>
              <a:cs typeface="Helvetica Neue"/>
              <a:sym typeface="Helvetica Neue"/>
            </a:endParaRPr>
          </a:p>
          <a:p>
            <a:pPr marL="457200" lvl="0" indent="-368300" algn="l" rtl="0">
              <a:lnSpc>
                <a:spcPct val="100000"/>
              </a:lnSpc>
              <a:spcBef>
                <a:spcPts val="0"/>
              </a:spcBef>
              <a:spcAft>
                <a:spcPts val="0"/>
              </a:spcAft>
              <a:buSzPts val="2200"/>
              <a:buFont typeface="Helvetica Neue"/>
              <a:buChar char="•"/>
            </a:pPr>
            <a:r>
              <a:rPr lang="en-US" sz="2200" b="1">
                <a:highlight>
                  <a:schemeClr val="lt1"/>
                </a:highlight>
                <a:latin typeface="Helvetica Neue"/>
                <a:ea typeface="Helvetica Neue"/>
                <a:cs typeface="Helvetica Neue"/>
                <a:sym typeface="Helvetica Neue"/>
              </a:rPr>
              <a:t>Clarification of Daily Service (Data element 47) vs. Major Service (46) for chronic care</a:t>
            </a:r>
            <a:endParaRPr sz="2200" b="1">
              <a:highlight>
                <a:schemeClr val="lt1"/>
              </a:highlight>
              <a:latin typeface="Helvetica Neue"/>
              <a:ea typeface="Helvetica Neue"/>
              <a:cs typeface="Helvetica Neue"/>
              <a:sym typeface="Helvetica Neue"/>
            </a:endParaRPr>
          </a:p>
          <a:p>
            <a:pPr marL="1371600" lvl="2" indent="-323850" algn="l" rtl="0">
              <a:lnSpc>
                <a:spcPct val="100000"/>
              </a:lnSpc>
              <a:spcBef>
                <a:spcPts val="0"/>
              </a:spcBef>
              <a:spcAft>
                <a:spcPts val="0"/>
              </a:spcAft>
              <a:buSzPts val="1500"/>
              <a:buFont typeface="Helvetica Neue"/>
              <a:buChar char="•"/>
            </a:pPr>
            <a:r>
              <a:rPr lang="en-US" sz="1500">
                <a:highlight>
                  <a:schemeClr val="lt1"/>
                </a:highlight>
                <a:latin typeface="Helvetica Neue"/>
                <a:ea typeface="Helvetica Neue"/>
                <a:cs typeface="Helvetica Neue"/>
                <a:sym typeface="Helvetica Neue"/>
              </a:rPr>
              <a:t>Major service was used in initial run, but no cases were with Daily Service of Chronic were included (meaning they either were all removed because major service = chronic or other reason).</a:t>
            </a:r>
            <a:endParaRPr sz="1500">
              <a:highlight>
                <a:schemeClr val="lt1"/>
              </a:highlight>
              <a:latin typeface="Helvetica Neue"/>
              <a:ea typeface="Helvetica Neue"/>
              <a:cs typeface="Helvetica Neue"/>
              <a:sym typeface="Helvetica Neue"/>
            </a:endParaRPr>
          </a:p>
          <a:p>
            <a:pPr marL="1371600" lvl="2" indent="-323850" algn="l" rtl="0">
              <a:lnSpc>
                <a:spcPct val="100000"/>
              </a:lnSpc>
              <a:spcBef>
                <a:spcPts val="0"/>
              </a:spcBef>
              <a:spcAft>
                <a:spcPts val="0"/>
              </a:spcAft>
              <a:buSzPts val="1500"/>
              <a:buFont typeface="Helvetica Neue"/>
              <a:buChar char="•"/>
            </a:pPr>
            <a:r>
              <a:rPr lang="en-US" sz="1500">
                <a:highlight>
                  <a:schemeClr val="lt1"/>
                </a:highlight>
                <a:latin typeface="Helvetica Neue"/>
                <a:ea typeface="Helvetica Neue"/>
                <a:cs typeface="Helvetica Neue"/>
                <a:sym typeface="Helvetica Neue"/>
              </a:rPr>
              <a:t>Will include both Daily Service and Major Service in future runs to ensure all chronic care cases are excluded.</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257"/>
          <p:cNvSpPr txBox="1">
            <a:spLocks noGrp="1"/>
          </p:cNvSpPr>
          <p:nvPr>
            <p:ph type="body" idx="1"/>
          </p:nvPr>
        </p:nvSpPr>
        <p:spPr>
          <a:xfrm>
            <a:off x="972125" y="889050"/>
            <a:ext cx="10515600" cy="5079900"/>
          </a:xfrm>
          <a:prstGeom prst="rect">
            <a:avLst/>
          </a:prstGeom>
          <a:noFill/>
          <a:ln>
            <a:noFill/>
          </a:ln>
        </p:spPr>
        <p:txBody>
          <a:bodyPr spcFirstLastPara="1" wrap="square" lIns="91425" tIns="45700" rIns="91425" bIns="45700" anchor="t" anchorCtr="0">
            <a:normAutofit fontScale="77500" lnSpcReduction="20000"/>
          </a:bodyPr>
          <a:lstStyle/>
          <a:p>
            <a:pPr marL="457200" lvl="0" indent="-327025" algn="l" rtl="0">
              <a:lnSpc>
                <a:spcPct val="114000"/>
              </a:lnSpc>
              <a:spcBef>
                <a:spcPts val="1000"/>
              </a:spcBef>
              <a:spcAft>
                <a:spcPts val="0"/>
              </a:spcAft>
              <a:buClr>
                <a:schemeClr val="dk1"/>
              </a:buClr>
              <a:buSzPct val="83333"/>
              <a:buChar char="•"/>
            </a:pPr>
            <a:r>
              <a:rPr lang="en-US"/>
              <a:t>ED Wait Time Reduction Commission </a:t>
            </a:r>
            <a:endParaRPr/>
          </a:p>
          <a:p>
            <a:pPr marL="914400" lvl="1" indent="-317182" algn="l" rtl="0">
              <a:lnSpc>
                <a:spcPct val="114000"/>
              </a:lnSpc>
              <a:spcBef>
                <a:spcPts val="1000"/>
              </a:spcBef>
              <a:spcAft>
                <a:spcPts val="0"/>
              </a:spcAft>
              <a:buSzPct val="100000"/>
              <a:buChar char="•"/>
            </a:pPr>
            <a:r>
              <a:rPr lang="en-US"/>
              <a:t>Meetings Ongoing (Next Meeting - June 3)</a:t>
            </a:r>
            <a:endParaRPr/>
          </a:p>
          <a:p>
            <a:pPr marL="914400" lvl="1" indent="-317182" algn="l" rtl="0">
              <a:lnSpc>
                <a:spcPct val="114000"/>
              </a:lnSpc>
              <a:spcBef>
                <a:spcPts val="1000"/>
              </a:spcBef>
              <a:spcAft>
                <a:spcPts val="0"/>
              </a:spcAft>
              <a:buSzPct val="100000"/>
              <a:buChar char="•"/>
            </a:pPr>
            <a:r>
              <a:rPr lang="en-US"/>
              <a:t>Coordinating Site Visit to JHH in June/July</a:t>
            </a:r>
            <a:endParaRPr/>
          </a:p>
          <a:p>
            <a:pPr marL="457200" lvl="0" indent="-327025" algn="l" rtl="0">
              <a:lnSpc>
                <a:spcPct val="114000"/>
              </a:lnSpc>
              <a:spcBef>
                <a:spcPts val="1000"/>
              </a:spcBef>
              <a:spcAft>
                <a:spcPts val="0"/>
              </a:spcAft>
              <a:buClr>
                <a:schemeClr val="dk1"/>
              </a:buClr>
              <a:buSzPct val="83333"/>
              <a:buChar char="•"/>
            </a:pPr>
            <a:r>
              <a:rPr lang="en-US"/>
              <a:t>Access to Non-Hospital Care</a:t>
            </a:r>
            <a:endParaRPr/>
          </a:p>
          <a:p>
            <a:pPr marL="914400" lvl="1" indent="-317182" algn="l" rtl="0">
              <a:lnSpc>
                <a:spcPct val="114000"/>
              </a:lnSpc>
              <a:spcBef>
                <a:spcPts val="1000"/>
              </a:spcBef>
              <a:spcAft>
                <a:spcPts val="0"/>
              </a:spcAft>
              <a:buSzPct val="100000"/>
              <a:buChar char="•"/>
            </a:pPr>
            <a:r>
              <a:rPr lang="en-US"/>
              <a:t>Meetings Ongoing (Next Meeting - June 5)</a:t>
            </a:r>
            <a:endParaRPr/>
          </a:p>
          <a:p>
            <a:pPr marL="914400" lvl="1" indent="-317182" algn="l" rtl="0">
              <a:lnSpc>
                <a:spcPct val="114000"/>
              </a:lnSpc>
              <a:spcBef>
                <a:spcPts val="1000"/>
              </a:spcBef>
              <a:spcAft>
                <a:spcPts val="0"/>
              </a:spcAft>
              <a:buSzPct val="100000"/>
              <a:buChar char="•"/>
            </a:pPr>
            <a:r>
              <a:rPr lang="en-US"/>
              <a:t>Priority Focus: Post acute capacity and care transition opportunities</a:t>
            </a:r>
            <a:endParaRPr/>
          </a:p>
          <a:p>
            <a:pPr marL="457200" lvl="0" indent="-327025" algn="l" rtl="0">
              <a:lnSpc>
                <a:spcPct val="114000"/>
              </a:lnSpc>
              <a:spcBef>
                <a:spcPts val="1000"/>
              </a:spcBef>
              <a:spcAft>
                <a:spcPts val="0"/>
              </a:spcAft>
              <a:buClr>
                <a:schemeClr val="dk1"/>
              </a:buClr>
              <a:buSzPct val="83333"/>
              <a:buChar char="•"/>
            </a:pPr>
            <a:r>
              <a:rPr lang="en-US"/>
              <a:t>Data Subcommittee</a:t>
            </a:r>
            <a:endParaRPr/>
          </a:p>
          <a:p>
            <a:pPr marL="914400" lvl="1" indent="-317182" algn="l" rtl="0">
              <a:lnSpc>
                <a:spcPct val="114000"/>
              </a:lnSpc>
              <a:spcBef>
                <a:spcPts val="500"/>
              </a:spcBef>
              <a:spcAft>
                <a:spcPts val="0"/>
              </a:spcAft>
              <a:buSzPct val="100000"/>
              <a:buChar char="•"/>
            </a:pPr>
            <a:r>
              <a:rPr lang="en-US"/>
              <a:t>Meetings Ongoing (Next Meeting - June 23)</a:t>
            </a:r>
            <a:endParaRPr/>
          </a:p>
          <a:p>
            <a:pPr marL="914400" lvl="1" indent="-317182" algn="l" rtl="0">
              <a:lnSpc>
                <a:spcPct val="114000"/>
              </a:lnSpc>
              <a:spcBef>
                <a:spcPts val="500"/>
              </a:spcBef>
              <a:spcAft>
                <a:spcPts val="0"/>
              </a:spcAft>
              <a:buSzPct val="100000"/>
              <a:buChar char="•"/>
            </a:pPr>
            <a:r>
              <a:rPr lang="en-US"/>
              <a:t>Priority Focus: Capacity, LOS and complexity data</a:t>
            </a:r>
            <a:endParaRPr/>
          </a:p>
          <a:p>
            <a:pPr marL="457200" lvl="0" indent="-327025" algn="l" rtl="0">
              <a:lnSpc>
                <a:spcPct val="114000"/>
              </a:lnSpc>
              <a:spcBef>
                <a:spcPts val="1000"/>
              </a:spcBef>
              <a:spcAft>
                <a:spcPts val="0"/>
              </a:spcAft>
              <a:buClr>
                <a:schemeClr val="dk1"/>
              </a:buClr>
              <a:buSzPct val="83333"/>
              <a:buChar char="•"/>
            </a:pPr>
            <a:r>
              <a:rPr lang="en-US"/>
              <a:t>ED Hospital Throughput Best Practices</a:t>
            </a:r>
            <a:endParaRPr/>
          </a:p>
          <a:p>
            <a:pPr marL="914400" lvl="1" indent="-317182" algn="l" rtl="0">
              <a:lnSpc>
                <a:spcPct val="114000"/>
              </a:lnSpc>
              <a:spcBef>
                <a:spcPts val="500"/>
              </a:spcBef>
              <a:spcAft>
                <a:spcPts val="0"/>
              </a:spcAft>
              <a:buSzPct val="100000"/>
              <a:buChar char="•"/>
            </a:pPr>
            <a:r>
              <a:rPr lang="en-US"/>
              <a:t>Meetings Ongoing (Next Meeting - June 17)</a:t>
            </a:r>
            <a:endParaRPr/>
          </a:p>
          <a:p>
            <a:pPr marL="914400" lvl="1" indent="-317182" algn="l" rtl="0">
              <a:lnSpc>
                <a:spcPct val="114000"/>
              </a:lnSpc>
              <a:spcBef>
                <a:spcPts val="500"/>
              </a:spcBef>
              <a:spcAft>
                <a:spcPts val="0"/>
              </a:spcAft>
              <a:buSzPct val="100000"/>
              <a:buChar char="•"/>
            </a:pPr>
            <a:r>
              <a:rPr lang="en-US"/>
              <a:t>Priority Focus: Implementation Plans and Development of Reporting Template</a:t>
            </a:r>
            <a:endParaRPr/>
          </a:p>
          <a:p>
            <a:pPr marL="457200" lvl="0" indent="-327025" algn="l" rtl="0">
              <a:lnSpc>
                <a:spcPct val="114000"/>
              </a:lnSpc>
              <a:spcBef>
                <a:spcPts val="1000"/>
              </a:spcBef>
              <a:spcAft>
                <a:spcPts val="0"/>
              </a:spcAft>
              <a:buClr>
                <a:schemeClr val="dk1"/>
              </a:buClr>
              <a:buSzPct val="83333"/>
              <a:buChar char="•"/>
            </a:pPr>
            <a:r>
              <a:rPr lang="en-US"/>
              <a:t>Hospital Capacity, Operations &amp; Staffing</a:t>
            </a:r>
            <a:endParaRPr/>
          </a:p>
          <a:p>
            <a:pPr marL="914400" lvl="1" indent="-317182" algn="l" rtl="0">
              <a:lnSpc>
                <a:spcPct val="114000"/>
              </a:lnSpc>
              <a:spcBef>
                <a:spcPts val="500"/>
              </a:spcBef>
              <a:spcAft>
                <a:spcPts val="0"/>
              </a:spcAft>
              <a:buSzPct val="100000"/>
              <a:buChar char="•"/>
            </a:pPr>
            <a:r>
              <a:rPr lang="en-US"/>
              <a:t>First Meeting May 16</a:t>
            </a:r>
            <a:endParaRPr/>
          </a:p>
          <a:p>
            <a:pPr marL="914400" lvl="1" indent="-317182" algn="l" rtl="0">
              <a:lnSpc>
                <a:spcPct val="114000"/>
              </a:lnSpc>
              <a:spcBef>
                <a:spcPts val="500"/>
              </a:spcBef>
              <a:spcAft>
                <a:spcPts val="0"/>
              </a:spcAft>
              <a:buSzPct val="100000"/>
              <a:buChar char="•"/>
            </a:pPr>
            <a:r>
              <a:rPr lang="en-US"/>
              <a:t>Priority Focus: TBD by subgroup</a:t>
            </a:r>
            <a:endParaRPr/>
          </a:p>
        </p:txBody>
      </p:sp>
      <p:sp>
        <p:nvSpPr>
          <p:cNvPr id="1326" name="Google Shape;1326;p25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64</a:t>
            </a:fld>
            <a:endParaRPr/>
          </a:p>
        </p:txBody>
      </p:sp>
      <p:sp>
        <p:nvSpPr>
          <p:cNvPr id="1327" name="Google Shape;1327;p25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ED Wait Time Reduction Commission &amp; Subcommittees Update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258"/>
          <p:cNvSpPr txBox="1">
            <a:spLocks noGrp="1"/>
          </p:cNvSpPr>
          <p:nvPr>
            <p:ph type="title"/>
          </p:nvPr>
        </p:nvSpPr>
        <p:spPr>
          <a:xfrm>
            <a:off x="326575" y="1835100"/>
            <a:ext cx="111612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THANK YOU!</a:t>
            </a:r>
            <a:endParaRPr/>
          </a:p>
        </p:txBody>
      </p:sp>
      <p:sp>
        <p:nvSpPr>
          <p:cNvPr id="1333" name="Google Shape;1333;p258"/>
          <p:cNvSpPr txBox="1">
            <a:spLocks noGrp="1"/>
          </p:cNvSpPr>
          <p:nvPr>
            <p:ph type="body" idx="1"/>
          </p:nvPr>
        </p:nvSpPr>
        <p:spPr>
          <a:xfrm>
            <a:off x="972175" y="2571748"/>
            <a:ext cx="10515600" cy="517800"/>
          </a:xfrm>
          <a:prstGeom prst="rect">
            <a:avLst/>
          </a:prstGeom>
          <a:noFill/>
          <a:ln>
            <a:noFill/>
          </a:ln>
        </p:spPr>
        <p:txBody>
          <a:bodyPr spcFirstLastPara="1" wrap="square" lIns="91425" tIns="45700" rIns="91425" bIns="45700" anchor="t" anchorCtr="0">
            <a:noAutofit/>
          </a:bodyPr>
          <a:lstStyle/>
          <a:p>
            <a:pPr marL="0" lvl="0" indent="0" algn="r" rtl="0">
              <a:lnSpc>
                <a:spcPct val="80000"/>
              </a:lnSpc>
              <a:spcBef>
                <a:spcPts val="0"/>
              </a:spcBef>
              <a:spcAft>
                <a:spcPts val="0"/>
              </a:spcAft>
              <a:buClr>
                <a:srgbClr val="0066CC"/>
              </a:buClr>
              <a:buSzPts val="2220"/>
              <a:buNone/>
            </a:pPr>
            <a:r>
              <a:rPr lang="en-US" sz="2200"/>
              <a:t>Next Meeting: June 18, 2025</a:t>
            </a:r>
            <a:endParaRPr sz="2200">
              <a:solidFill>
                <a:srgbClr val="0066CC"/>
              </a:solidFill>
              <a:latin typeface="Arial"/>
              <a:ea typeface="Arial"/>
              <a:cs typeface="Arial"/>
              <a:sym typeface="Arial"/>
            </a:endParaRPr>
          </a:p>
        </p:txBody>
      </p:sp>
      <p:sp>
        <p:nvSpPr>
          <p:cNvPr id="1334" name="Google Shape;1334;p258"/>
          <p:cNvSpPr txBox="1">
            <a:spLocks noGrp="1"/>
          </p:cNvSpPr>
          <p:nvPr>
            <p:ph type="sldNum" idx="12"/>
          </p:nvPr>
        </p:nvSpPr>
        <p:spPr>
          <a:xfrm>
            <a:off x="11487150" y="6200775"/>
            <a:ext cx="650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65</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200"/>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3200"/>
              <a:buNone/>
            </a:pPr>
            <a:r>
              <a:rPr lang="en-US"/>
              <a:t>Maryland Readmission Performance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201"/>
          <p:cNvSpPr txBox="1">
            <a:spLocks noGrp="1"/>
          </p:cNvSpPr>
          <p:nvPr>
            <p:ph type="body" idx="1"/>
          </p:nvPr>
        </p:nvSpPr>
        <p:spPr>
          <a:xfrm>
            <a:off x="737267" y="1282967"/>
            <a:ext cx="10515600" cy="4432800"/>
          </a:xfrm>
          <a:prstGeom prst="rect">
            <a:avLst/>
          </a:prstGeom>
          <a:noFill/>
          <a:ln>
            <a:noFill/>
          </a:ln>
        </p:spPr>
        <p:txBody>
          <a:bodyPr spcFirstLastPara="1" wrap="square" lIns="91425" tIns="45700" rIns="91425" bIns="45700" anchor="t" anchorCtr="0">
            <a:noAutofit/>
          </a:bodyPr>
          <a:lstStyle/>
          <a:p>
            <a:pPr marL="609600" lvl="0" indent="-457200" algn="l" rtl="0">
              <a:lnSpc>
                <a:spcPct val="100000"/>
              </a:lnSpc>
              <a:spcBef>
                <a:spcPts val="1300"/>
              </a:spcBef>
              <a:spcAft>
                <a:spcPts val="0"/>
              </a:spcAft>
              <a:buClr>
                <a:srgbClr val="0070C0"/>
              </a:buClr>
              <a:buSzPts val="2400"/>
              <a:buChar char="●"/>
            </a:pPr>
            <a:r>
              <a:rPr lang="en-US">
                <a:solidFill>
                  <a:srgbClr val="0070C0"/>
                </a:solidFill>
              </a:rPr>
              <a:t>Medicare FFS:  Readmission Contractual Target </a:t>
            </a:r>
            <a:endParaRPr>
              <a:solidFill>
                <a:srgbClr val="0070C0"/>
              </a:solidFill>
            </a:endParaRPr>
          </a:p>
          <a:p>
            <a:pPr marL="1219200" lvl="1" indent="-425450" algn="l" rtl="0">
              <a:lnSpc>
                <a:spcPct val="100000"/>
              </a:lnSpc>
              <a:spcBef>
                <a:spcPts val="1300"/>
              </a:spcBef>
              <a:spcAft>
                <a:spcPts val="0"/>
              </a:spcAft>
              <a:buClr>
                <a:srgbClr val="0070C0"/>
              </a:buClr>
              <a:buSzPts val="1900"/>
              <a:buChar char="○"/>
            </a:pPr>
            <a:r>
              <a:rPr lang="en-US">
                <a:solidFill>
                  <a:srgbClr val="0070C0"/>
                </a:solidFill>
              </a:rPr>
              <a:t>The TCOC model historically required MD to perform better than the Nation on unadjusted all-cause Medicare FFS 30-day readmissions</a:t>
            </a:r>
            <a:endParaRPr>
              <a:solidFill>
                <a:srgbClr val="0070C0"/>
              </a:solidFill>
            </a:endParaRPr>
          </a:p>
          <a:p>
            <a:pPr marL="1219200" lvl="1" indent="-425450" algn="l" rtl="0">
              <a:lnSpc>
                <a:spcPct val="100000"/>
              </a:lnSpc>
              <a:spcBef>
                <a:spcPts val="1300"/>
              </a:spcBef>
              <a:spcAft>
                <a:spcPts val="0"/>
              </a:spcAft>
              <a:buClr>
                <a:srgbClr val="0070C0"/>
              </a:buClr>
              <a:buSzPts val="1900"/>
              <a:buChar char="○"/>
            </a:pPr>
            <a:r>
              <a:rPr lang="en-US">
                <a:solidFill>
                  <a:srgbClr val="0070C0"/>
                </a:solidFill>
              </a:rPr>
              <a:t>Starting in CY23, CMMI agreed to switch to a risk-adjusted readmission measure (i.e., adapted CMS Hospital-Wide Readmission measure) to compare Medicare performance in MD compared to the Nation</a:t>
            </a:r>
            <a:endParaRPr>
              <a:solidFill>
                <a:srgbClr val="0070C0"/>
              </a:solidFill>
            </a:endParaRPr>
          </a:p>
          <a:p>
            <a:pPr marL="609600" lvl="0" indent="-457200" algn="l" rtl="0">
              <a:lnSpc>
                <a:spcPct val="100000"/>
              </a:lnSpc>
              <a:spcBef>
                <a:spcPts val="1300"/>
              </a:spcBef>
              <a:spcAft>
                <a:spcPts val="0"/>
              </a:spcAft>
              <a:buClr>
                <a:srgbClr val="0070C0"/>
              </a:buClr>
              <a:buSzPts val="2400"/>
              <a:buChar char="●"/>
            </a:pPr>
            <a:r>
              <a:rPr lang="en-US">
                <a:solidFill>
                  <a:srgbClr val="0070C0"/>
                </a:solidFill>
              </a:rPr>
              <a:t>Readmissions Reduction Incentive Program (RRIP)</a:t>
            </a:r>
            <a:endParaRPr>
              <a:solidFill>
                <a:srgbClr val="0070C0"/>
              </a:solidFill>
            </a:endParaRPr>
          </a:p>
          <a:p>
            <a:pPr marL="1219200" lvl="1" indent="-425450" algn="l" rtl="0">
              <a:lnSpc>
                <a:spcPct val="100000"/>
              </a:lnSpc>
              <a:spcBef>
                <a:spcPts val="1300"/>
              </a:spcBef>
              <a:spcAft>
                <a:spcPts val="0"/>
              </a:spcAft>
              <a:buClr>
                <a:srgbClr val="0070C0"/>
              </a:buClr>
              <a:buSzPts val="1900"/>
              <a:buChar char="○"/>
            </a:pPr>
            <a:r>
              <a:rPr lang="en-US">
                <a:solidFill>
                  <a:srgbClr val="0070C0"/>
                </a:solidFill>
              </a:rPr>
              <a:t>Program was established to ensure readmissions improvements for Medicare and All-Payers</a:t>
            </a:r>
            <a:endParaRPr>
              <a:solidFill>
                <a:srgbClr val="0070C0"/>
              </a:solidFill>
            </a:endParaRPr>
          </a:p>
          <a:p>
            <a:pPr marL="1219200" lvl="1" indent="-425450" algn="l" rtl="0">
              <a:lnSpc>
                <a:spcPct val="100000"/>
              </a:lnSpc>
              <a:spcBef>
                <a:spcPts val="1300"/>
              </a:spcBef>
              <a:spcAft>
                <a:spcPts val="0"/>
              </a:spcAft>
              <a:buClr>
                <a:srgbClr val="0070C0"/>
              </a:buClr>
              <a:buSzPts val="1900"/>
              <a:buChar char="○"/>
            </a:pPr>
            <a:r>
              <a:rPr lang="en-US">
                <a:solidFill>
                  <a:srgbClr val="0070C0"/>
                </a:solidFill>
              </a:rPr>
              <a:t>Evaluates 30-day All-Payer, All-Cause, All-Condition Readmissions </a:t>
            </a:r>
            <a:endParaRPr>
              <a:solidFill>
                <a:srgbClr val="0070C0"/>
              </a:solidFill>
            </a:endParaRPr>
          </a:p>
          <a:p>
            <a:pPr marL="609600" lvl="0" indent="0" algn="l" rtl="0">
              <a:lnSpc>
                <a:spcPct val="100000"/>
              </a:lnSpc>
              <a:spcBef>
                <a:spcPts val="1300"/>
              </a:spcBef>
              <a:spcAft>
                <a:spcPts val="0"/>
              </a:spcAft>
              <a:buNone/>
            </a:pPr>
            <a:endParaRPr>
              <a:solidFill>
                <a:srgbClr val="0070C0"/>
              </a:solidFill>
            </a:endParaRPr>
          </a:p>
          <a:p>
            <a:pPr marL="0" lvl="0" indent="0" algn="l" rtl="0">
              <a:lnSpc>
                <a:spcPct val="100000"/>
              </a:lnSpc>
              <a:spcBef>
                <a:spcPts val="1300"/>
              </a:spcBef>
              <a:spcAft>
                <a:spcPts val="0"/>
              </a:spcAft>
              <a:buSzPts val="2000"/>
              <a:buNone/>
            </a:pPr>
            <a:endParaRPr sz="2000">
              <a:solidFill>
                <a:srgbClr val="0070C0"/>
              </a:solidFill>
            </a:endParaRPr>
          </a:p>
          <a:p>
            <a:pPr marL="0" lvl="0" indent="0" algn="l" rtl="0">
              <a:lnSpc>
                <a:spcPct val="100000"/>
              </a:lnSpc>
              <a:spcBef>
                <a:spcPts val="1300"/>
              </a:spcBef>
              <a:spcAft>
                <a:spcPts val="1300"/>
              </a:spcAft>
              <a:buSzPts val="2000"/>
              <a:buNone/>
            </a:pPr>
            <a:endParaRPr sz="2300">
              <a:solidFill>
                <a:srgbClr val="0070C0"/>
              </a:solidFill>
            </a:endParaRPr>
          </a:p>
        </p:txBody>
      </p:sp>
      <p:sp>
        <p:nvSpPr>
          <p:cNvPr id="896" name="Google Shape;896;p201"/>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8</a:t>
            </a:fld>
            <a:endParaRPr/>
          </a:p>
        </p:txBody>
      </p:sp>
      <p:sp>
        <p:nvSpPr>
          <p:cNvPr id="897" name="Google Shape;897;p201"/>
          <p:cNvSpPr txBox="1">
            <a:spLocks noGrp="1"/>
          </p:cNvSpPr>
          <p:nvPr>
            <p:ph type="title"/>
          </p:nvPr>
        </p:nvSpPr>
        <p:spPr>
          <a:xfrm>
            <a:off x="929527" y="347852"/>
            <a:ext cx="10515600" cy="101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3500"/>
              <a:t>Readmissions Performance</a:t>
            </a:r>
            <a:endParaRPr sz="35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202"/>
          <p:cNvSpPr txBox="1">
            <a:spLocks noGrp="1"/>
          </p:cNvSpPr>
          <p:nvPr>
            <p:ph type="title"/>
          </p:nvPr>
        </p:nvSpPr>
        <p:spPr>
          <a:xfrm>
            <a:off x="959593" y="262952"/>
            <a:ext cx="10515600" cy="60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Unadjusted Medicare FFS Readmission Rates, MD vs Nation</a:t>
            </a:r>
            <a:endParaRPr/>
          </a:p>
        </p:txBody>
      </p:sp>
      <p:pic>
        <p:nvPicPr>
          <p:cNvPr id="903" name="Google Shape;903;p202"/>
          <p:cNvPicPr preferRelativeResize="0"/>
          <p:nvPr/>
        </p:nvPicPr>
        <p:blipFill>
          <a:blip r:embed="rId3">
            <a:alphaModFix/>
          </a:blip>
          <a:stretch>
            <a:fillRect/>
          </a:stretch>
        </p:blipFill>
        <p:spPr>
          <a:xfrm>
            <a:off x="106967" y="882535"/>
            <a:ext cx="11785605" cy="50929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40D51286D8B4D9C836A50BBB33558" ma:contentTypeVersion="2" ma:contentTypeDescription="Create a new document." ma:contentTypeScope="" ma:versionID="d14e5c4da1db565cb04c30bec4da997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40F41CC-6028-423F-A889-2B5A11DC0315}"/>
</file>

<file path=customXml/itemProps2.xml><?xml version="1.0" encoding="utf-8"?>
<ds:datastoreItem xmlns:ds="http://schemas.openxmlformats.org/officeDocument/2006/customXml" ds:itemID="{180FB10F-F77A-4AB9-BF98-8B4E2D085D9A}"/>
</file>

<file path=customXml/itemProps3.xml><?xml version="1.0" encoding="utf-8"?>
<ds:datastoreItem xmlns:ds="http://schemas.openxmlformats.org/officeDocument/2006/customXml" ds:itemID="{870AC3E6-D030-4CA6-86B5-FFFC35B4FF16}"/>
</file>

<file path=docProps/app.xml><?xml version="1.0" encoding="utf-8"?>
<Properties xmlns="http://schemas.openxmlformats.org/officeDocument/2006/extended-properties" xmlns:vt="http://schemas.openxmlformats.org/officeDocument/2006/docPropsVTypes">
  <TotalTime>0</TotalTime>
  <Words>5373</Words>
  <Application>Microsoft Office PowerPoint</Application>
  <PresentationFormat>Widescreen</PresentationFormat>
  <Paragraphs>784</Paragraphs>
  <Slides>65</Slides>
  <Notes>65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65</vt:i4>
      </vt:variant>
    </vt:vector>
  </HeadingPairs>
  <TitlesOfParts>
    <vt:vector size="79" baseType="lpstr">
      <vt:lpstr>Cabin</vt:lpstr>
      <vt:lpstr>Gill Sans</vt:lpstr>
      <vt:lpstr>Raleway Light</vt:lpstr>
      <vt:lpstr>Helvetica Neue Light</vt:lpstr>
      <vt:lpstr>Arial</vt:lpstr>
      <vt:lpstr>Times New Roman</vt:lpstr>
      <vt:lpstr>Calibri</vt:lpstr>
      <vt:lpstr>Courier New</vt:lpstr>
      <vt:lpstr>Helvetica Neue</vt:lpstr>
      <vt:lpstr>Office Theme</vt:lpstr>
      <vt:lpstr>Office Theme</vt:lpstr>
      <vt:lpstr>Office Theme</vt:lpstr>
      <vt:lpstr>Simple Light</vt:lpstr>
      <vt:lpstr>Office Theme</vt:lpstr>
      <vt:lpstr>Performance Measurement Workgroup</vt:lpstr>
      <vt:lpstr>Meeting Agenda</vt:lpstr>
      <vt:lpstr>Workgroup Learning Agreements</vt:lpstr>
      <vt:lpstr>PMWG Members</vt:lpstr>
      <vt:lpstr>CY 2024 Statewide Quality Performance</vt:lpstr>
      <vt:lpstr>CY 2024 Statewide Quality Performance</vt:lpstr>
      <vt:lpstr>Maryland Readmission Performance</vt:lpstr>
      <vt:lpstr>Readmissions Performance</vt:lpstr>
      <vt:lpstr>Unadjusted Medicare FFS Readmission Rates, MD vs Nation</vt:lpstr>
      <vt:lpstr>Current Test:  MD TCOC Hospital-Wide All-Cause Readmissions</vt:lpstr>
      <vt:lpstr>RRIP Case-Mix Adjusted Readmission Rates</vt:lpstr>
      <vt:lpstr>   Potentially Preventable Complications</vt:lpstr>
      <vt:lpstr>Potentially Preventable Complications (PPCs)</vt:lpstr>
      <vt:lpstr>TCOC Complication Target Achieved for CY2024</vt:lpstr>
      <vt:lpstr>SIHIS Measure: TFU</vt:lpstr>
      <vt:lpstr>Medicare FFS Timely Follow Up (TFU) </vt:lpstr>
      <vt:lpstr>MD vs Nation CCW TFU Performance</vt:lpstr>
      <vt:lpstr>SIHIS Measure: PQIs</vt:lpstr>
      <vt:lpstr>AHRQ Prevention Quality Indicators (PQIs)</vt:lpstr>
      <vt:lpstr>AHRQ PQI-90 Performance:  Grouper Concerns</vt:lpstr>
      <vt:lpstr>AHRQ PQI-90 Performance under SIHIS</vt:lpstr>
      <vt:lpstr>Prevention Quality Indicator (PQI) Performance</vt:lpstr>
      <vt:lpstr>Statewide Unadjusted PQI Trends by Site of Service</vt:lpstr>
      <vt:lpstr>Readmissions Disparity Gap</vt:lpstr>
      <vt:lpstr>PowerPoint Presentation</vt:lpstr>
      <vt:lpstr>Disparity Gap Revenue Adjustments Results Over Time</vt:lpstr>
      <vt:lpstr>PowerPoint Presentation</vt:lpstr>
      <vt:lpstr>Continued Initial Analyses</vt:lpstr>
      <vt:lpstr>PowerPoint Presentation</vt:lpstr>
      <vt:lpstr>PowerPoint Presentation</vt:lpstr>
      <vt:lpstr>PowerPoint Presentation</vt:lpstr>
      <vt:lpstr>RY2028 Readmission Disparity Gap and Beyond:  Priorities List</vt:lpstr>
      <vt:lpstr>Quality Financial Impact Dashboard (QFID)</vt:lpstr>
      <vt:lpstr>What is the QFID?</vt:lpstr>
      <vt:lpstr>Landing Page</vt:lpstr>
      <vt:lpstr>Summary View</vt:lpstr>
      <vt:lpstr>Hospital/Detail Level View</vt:lpstr>
      <vt:lpstr>QFID Features</vt:lpstr>
      <vt:lpstr>Maryland Hospital Acquired Conditions  (MHAC) Updates RY 2027 and Beyond</vt:lpstr>
      <vt:lpstr>RY 2027 MHAC Policy Updates</vt:lpstr>
      <vt:lpstr>RY 2027 MHAC Program Implementation Updates and Status</vt:lpstr>
      <vt:lpstr>RY2027 MHAC Reporting</vt:lpstr>
      <vt:lpstr>PPC 67 (combo of PPC 5 and PPC 6) Concerns and Options</vt:lpstr>
      <vt:lpstr>PPC 67 vs. PPC 5 and PPC 6</vt:lpstr>
      <vt:lpstr>AMC MHAC Concerns</vt:lpstr>
      <vt:lpstr>Maryland Vs.National Performance on Complication Measures</vt:lpstr>
      <vt:lpstr>Maryland Performance on Complications Measures Used Nationally</vt:lpstr>
      <vt:lpstr>NHSN HAIs Maryland Vs. National Performance</vt:lpstr>
      <vt:lpstr>PSI 90- All-Payer Performance</vt:lpstr>
      <vt:lpstr>FY 2025 HACRP MD Performance</vt:lpstr>
      <vt:lpstr>PowerPoint Presentation</vt:lpstr>
      <vt:lpstr>PowerPoint Presentation</vt:lpstr>
      <vt:lpstr>Complication Measure Discussion</vt:lpstr>
      <vt:lpstr>What Complication Measures we Use and How we Calculate Them are Impacted by Several Issues</vt:lpstr>
      <vt:lpstr>Payment PPC Selection Criteria</vt:lpstr>
      <vt:lpstr>Criteria for Evaluating PPCs for MHAC</vt:lpstr>
      <vt:lpstr>Monitored PPC Handout</vt:lpstr>
      <vt:lpstr>QBR Measure Review </vt:lpstr>
      <vt:lpstr>RY 2025 ED LOS Measure Update</vt:lpstr>
      <vt:lpstr>2024 QBR Performance Summary</vt:lpstr>
      <vt:lpstr>By Hospital</vt:lpstr>
      <vt:lpstr>Current Exclusions for ED LOS Measure</vt:lpstr>
      <vt:lpstr>Additional Exclusions Proposed By Hospitals </vt:lpstr>
      <vt:lpstr>ED Wait Time Reduction Commission &amp; Subcommittees Update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Matisia Jones</cp:lastModifiedBy>
  <cp:revision>2</cp:revision>
  <dcterms:modified xsi:type="dcterms:W3CDTF">2025-05-21T19:49:23Z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0x0101005AD40D51286D8B4D9C836A50BBB33558</vt:lpwstr>
  </property>
</Properties>
</file>